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0" r:id="rId3"/>
    <p:sldId id="261" r:id="rId4"/>
    <p:sldId id="262" r:id="rId5"/>
    <p:sldId id="264" r:id="rId6"/>
    <p:sldId id="263" r:id="rId7"/>
    <p:sldId id="265" r:id="rId8"/>
    <p:sldId id="306" r:id="rId9"/>
    <p:sldId id="273" r:id="rId10"/>
    <p:sldId id="274" r:id="rId11"/>
    <p:sldId id="296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95" r:id="rId21"/>
    <p:sldId id="290" r:id="rId22"/>
    <p:sldId id="291" r:id="rId23"/>
    <p:sldId id="292" r:id="rId24"/>
    <p:sldId id="293" r:id="rId25"/>
    <p:sldId id="294" r:id="rId26"/>
    <p:sldId id="284" r:id="rId27"/>
    <p:sldId id="285" r:id="rId28"/>
    <p:sldId id="259" r:id="rId29"/>
    <p:sldId id="286" r:id="rId30"/>
    <p:sldId id="287" r:id="rId31"/>
    <p:sldId id="288" r:id="rId32"/>
    <p:sldId id="289" r:id="rId33"/>
    <p:sldId id="297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298" r:id="rId42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635"/>
    <a:srgbClr val="D2072A"/>
    <a:srgbClr val="C00000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948" autoAdjust="0"/>
  </p:normalViewPr>
  <p:slideViewPr>
    <p:cSldViewPr snapToGrid="0">
      <p:cViewPr varScale="1">
        <p:scale>
          <a:sx n="215" d="100"/>
          <a:sy n="215" d="100"/>
        </p:scale>
        <p:origin x="136" y="1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34B660-2903-4CE9-B48C-8B06EAEAD23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GB"/>
        </a:p>
      </dgm:t>
    </dgm:pt>
    <dgm:pt modelId="{2BD7A834-A02D-44E2-9A27-5CC4D16FA22B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i="0" dirty="0">
              <a:effectLst/>
            </a:rPr>
            <a:t>Stuxnet (2010. </a:t>
          </a:r>
          <a:r>
            <a:rPr lang="en-US" b="1" i="0" dirty="0" err="1">
              <a:effectLst/>
            </a:rPr>
            <a:t>godina</a:t>
          </a:r>
          <a:r>
            <a:rPr lang="en-US" b="1" i="0" dirty="0">
              <a:effectLst/>
            </a:rPr>
            <a:t>)</a:t>
          </a:r>
          <a:endParaRPr lang="en-GB" dirty="0"/>
        </a:p>
      </dgm:t>
    </dgm:pt>
    <dgm:pt modelId="{672826AA-119C-4CFA-B44B-A42D24FF3EDB}" type="parTrans" cxnId="{A5079B78-9836-4E47-9D9E-22D704AACCDE}">
      <dgm:prSet/>
      <dgm:spPr/>
      <dgm:t>
        <a:bodyPr/>
        <a:lstStyle/>
        <a:p>
          <a:endParaRPr lang="en-GB"/>
        </a:p>
      </dgm:t>
    </dgm:pt>
    <dgm:pt modelId="{E2DE8AD5-2B32-4322-BA52-C70FAB11AEC1}" type="sibTrans" cxnId="{A5079B78-9836-4E47-9D9E-22D704AACCDE}">
      <dgm:prSet/>
      <dgm:spPr/>
      <dgm:t>
        <a:bodyPr/>
        <a:lstStyle/>
        <a:p>
          <a:endParaRPr lang="en-GB"/>
        </a:p>
      </dgm:t>
    </dgm:pt>
    <dgm:pt modelId="{B3973CE4-2F80-4CAD-BEE2-D430524B354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dirty="0" err="1">
              <a:effectLst/>
            </a:rPr>
            <a:t>Napad</a:t>
          </a:r>
          <a:r>
            <a:rPr lang="en-US" sz="1400" b="0" i="0" dirty="0">
              <a:effectLst/>
            </a:rPr>
            <a:t> </a:t>
          </a:r>
          <a:r>
            <a:rPr lang="en-US" sz="1400" b="0" i="0" dirty="0" err="1">
              <a:effectLst/>
            </a:rPr>
            <a:t>na</a:t>
          </a:r>
          <a:r>
            <a:rPr lang="en-US" sz="1400" b="0" i="0" dirty="0">
              <a:effectLst/>
            </a:rPr>
            <a:t> </a:t>
          </a:r>
          <a:r>
            <a:rPr lang="en-US" sz="1400" dirty="0" err="1"/>
            <a:t>iranska</a:t>
          </a:r>
          <a:r>
            <a:rPr lang="en-US" sz="1400" b="0" i="0" dirty="0">
              <a:effectLst/>
            </a:rPr>
            <a:t> </a:t>
          </a:r>
          <a:r>
            <a:rPr lang="en-US" sz="1400" b="0" i="0" dirty="0" err="1">
              <a:effectLst/>
            </a:rPr>
            <a:t>nuklearna</a:t>
          </a:r>
          <a:r>
            <a:rPr lang="en-US" sz="1400" b="0" i="0" dirty="0">
              <a:effectLst/>
            </a:rPr>
            <a:t> </a:t>
          </a:r>
          <a:r>
            <a:rPr lang="en-US" sz="1400" b="0" i="0" dirty="0" err="1">
              <a:effectLst/>
            </a:rPr>
            <a:t>postrojenja</a:t>
          </a:r>
          <a:endParaRPr lang="en-GB" sz="1400" dirty="0"/>
        </a:p>
      </dgm:t>
    </dgm:pt>
    <dgm:pt modelId="{C7B0529D-A4C9-4008-803D-E634D4EDA5A2}" type="parTrans" cxnId="{A4BD74C9-0E7F-483B-B4AE-A2D7C96AF2DF}">
      <dgm:prSet/>
      <dgm:spPr/>
      <dgm:t>
        <a:bodyPr/>
        <a:lstStyle/>
        <a:p>
          <a:endParaRPr lang="en-GB"/>
        </a:p>
      </dgm:t>
    </dgm:pt>
    <dgm:pt modelId="{4652FE63-251A-4C7C-B1B0-5CD8D341A3C2}" type="sibTrans" cxnId="{A4BD74C9-0E7F-483B-B4AE-A2D7C96AF2DF}">
      <dgm:prSet/>
      <dgm:spPr/>
      <dgm:t>
        <a:bodyPr/>
        <a:lstStyle/>
        <a:p>
          <a:endParaRPr lang="en-GB"/>
        </a:p>
      </dgm:t>
    </dgm:pt>
    <dgm:pt modelId="{D5007962-DD78-4A48-B02F-D81C116F1BD8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i="0" dirty="0" err="1">
              <a:effectLst/>
            </a:rPr>
            <a:t>NotPetya</a:t>
          </a:r>
          <a:r>
            <a:rPr lang="en-US" b="1" i="0" dirty="0">
              <a:effectLst/>
            </a:rPr>
            <a:t> (2017. </a:t>
          </a:r>
          <a:r>
            <a:rPr lang="en-US" b="1" i="0" dirty="0" err="1">
              <a:effectLst/>
            </a:rPr>
            <a:t>godina</a:t>
          </a:r>
          <a:r>
            <a:rPr lang="en-US" b="1" i="0" dirty="0">
              <a:effectLst/>
            </a:rPr>
            <a:t>)</a:t>
          </a:r>
          <a:endParaRPr lang="en-GB" dirty="0"/>
        </a:p>
      </dgm:t>
    </dgm:pt>
    <dgm:pt modelId="{4E249858-0EC4-4384-95E3-E72E2A7BCF33}" type="parTrans" cxnId="{72F9C86F-C69E-4EDF-8FAE-BC135E498E2F}">
      <dgm:prSet/>
      <dgm:spPr/>
      <dgm:t>
        <a:bodyPr/>
        <a:lstStyle/>
        <a:p>
          <a:endParaRPr lang="en-GB"/>
        </a:p>
      </dgm:t>
    </dgm:pt>
    <dgm:pt modelId="{E5F91B42-A873-4EC4-B603-572A7B894952}" type="sibTrans" cxnId="{72F9C86F-C69E-4EDF-8FAE-BC135E498E2F}">
      <dgm:prSet/>
      <dgm:spPr/>
      <dgm:t>
        <a:bodyPr/>
        <a:lstStyle/>
        <a:p>
          <a:endParaRPr lang="en-GB"/>
        </a:p>
      </dgm:t>
    </dgm:pt>
    <dgm:pt modelId="{EB074193-7EFF-4585-9E86-36572E235E6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i="0" dirty="0" err="1">
              <a:effectLst/>
            </a:rPr>
            <a:t>Inicijalno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ciljao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ukrajinsku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kritičnu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infrastrukturu</a:t>
          </a:r>
          <a:endParaRPr lang="en-GB" sz="1400" dirty="0"/>
        </a:p>
      </dgm:t>
    </dgm:pt>
    <dgm:pt modelId="{C6E2968E-0E7B-440B-937D-4661ABAE01F6}" type="parTrans" cxnId="{C8B19531-348B-4A24-B704-ED935BE051EC}">
      <dgm:prSet/>
      <dgm:spPr/>
      <dgm:t>
        <a:bodyPr/>
        <a:lstStyle/>
        <a:p>
          <a:endParaRPr lang="en-GB"/>
        </a:p>
      </dgm:t>
    </dgm:pt>
    <dgm:pt modelId="{E5E77AB8-36D6-4538-A194-73D467B58E87}" type="sibTrans" cxnId="{C8B19531-348B-4A24-B704-ED935BE051EC}">
      <dgm:prSet/>
      <dgm:spPr/>
      <dgm:t>
        <a:bodyPr/>
        <a:lstStyle/>
        <a:p>
          <a:endParaRPr lang="en-GB"/>
        </a:p>
      </dgm:t>
    </dgm:pt>
    <dgm:pt modelId="{9C95782B-6E1B-4745-B162-C6D54F39D271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i="0" dirty="0" err="1">
              <a:effectLst/>
            </a:rPr>
            <a:t>Ukrajina</a:t>
          </a:r>
          <a:r>
            <a:rPr lang="en-US" b="1" i="0" dirty="0">
              <a:effectLst/>
            </a:rPr>
            <a:t> (2023. </a:t>
          </a:r>
          <a:r>
            <a:rPr lang="en-US" b="1" i="0" dirty="0" err="1">
              <a:effectLst/>
            </a:rPr>
            <a:t>godina</a:t>
          </a:r>
          <a:r>
            <a:rPr lang="en-US" b="1" i="0" dirty="0">
              <a:effectLst/>
            </a:rPr>
            <a:t>)</a:t>
          </a:r>
          <a:endParaRPr lang="en-GB" dirty="0"/>
        </a:p>
      </dgm:t>
    </dgm:pt>
    <dgm:pt modelId="{63117609-30A2-4FDF-B128-C71037AB3547}" type="parTrans" cxnId="{45195FEB-B247-4B13-9D70-7641E8AB05C5}">
      <dgm:prSet/>
      <dgm:spPr/>
      <dgm:t>
        <a:bodyPr/>
        <a:lstStyle/>
        <a:p>
          <a:endParaRPr lang="en-GB"/>
        </a:p>
      </dgm:t>
    </dgm:pt>
    <dgm:pt modelId="{92D6D8D0-B591-4825-B587-72B27A9EB88C}" type="sibTrans" cxnId="{45195FEB-B247-4B13-9D70-7641E8AB05C5}">
      <dgm:prSet/>
      <dgm:spPr/>
      <dgm:t>
        <a:bodyPr/>
        <a:lstStyle/>
        <a:p>
          <a:endParaRPr lang="en-GB"/>
        </a:p>
      </dgm:t>
    </dgm:pt>
    <dgm:pt modelId="{96A40E24-C986-4581-8F50-AA9CF12AF92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Napad</a:t>
          </a:r>
          <a:r>
            <a:rPr lang="en-US" sz="1400" dirty="0"/>
            <a:t> </a:t>
          </a:r>
          <a:r>
            <a:rPr lang="en-US" sz="1400" dirty="0" err="1"/>
            <a:t>na</a:t>
          </a:r>
          <a:r>
            <a:rPr lang="en-US" sz="1400" dirty="0"/>
            <a:t> </a:t>
          </a:r>
          <a:r>
            <a:rPr lang="en-US" sz="1400" dirty="0" err="1"/>
            <a:t>mrežu</a:t>
          </a:r>
          <a:r>
            <a:rPr lang="en-US" sz="1400" dirty="0"/>
            <a:t> </a:t>
          </a:r>
          <a:r>
            <a:rPr lang="en-US" sz="1400" dirty="0" err="1"/>
            <a:t>ukrajinskog</a:t>
          </a:r>
          <a:r>
            <a:rPr lang="en-US" sz="1400" dirty="0"/>
            <a:t> </a:t>
          </a:r>
          <a:r>
            <a:rPr lang="en-US" sz="1400" dirty="0" err="1"/>
            <a:t>telekomunikacijskog</a:t>
          </a:r>
          <a:r>
            <a:rPr lang="en-US" sz="1400" dirty="0"/>
            <a:t> </a:t>
          </a:r>
          <a:r>
            <a:rPr lang="en-US" sz="1400" dirty="0" err="1"/>
            <a:t>operatera</a:t>
          </a:r>
          <a:endParaRPr lang="en-GB" sz="1400" dirty="0"/>
        </a:p>
      </dgm:t>
    </dgm:pt>
    <dgm:pt modelId="{DBFE7393-711B-40D5-B751-88124BF78070}" type="parTrans" cxnId="{FDF00DA1-5ACB-4019-92FE-9022E214A4F7}">
      <dgm:prSet/>
      <dgm:spPr/>
      <dgm:t>
        <a:bodyPr/>
        <a:lstStyle/>
        <a:p>
          <a:endParaRPr lang="en-GB"/>
        </a:p>
      </dgm:t>
    </dgm:pt>
    <dgm:pt modelId="{2C3E40BA-A65F-45F9-BDA3-EB4A5BFD4748}" type="sibTrans" cxnId="{FDF00DA1-5ACB-4019-92FE-9022E214A4F7}">
      <dgm:prSet/>
      <dgm:spPr/>
      <dgm:t>
        <a:bodyPr/>
        <a:lstStyle/>
        <a:p>
          <a:endParaRPr lang="en-GB"/>
        </a:p>
      </dgm:t>
    </dgm:pt>
    <dgm:pt modelId="{5DDD1A8E-73DE-4279-AE64-0552B067E9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dirty="0" err="1">
              <a:effectLst/>
            </a:rPr>
            <a:t>Sabotaža</a:t>
          </a:r>
          <a:r>
            <a:rPr lang="en-US" sz="1400" b="0" i="0" dirty="0">
              <a:effectLst/>
            </a:rPr>
            <a:t> </a:t>
          </a:r>
          <a:r>
            <a:rPr lang="en-US" sz="1400" b="0" i="0" dirty="0" err="1">
              <a:effectLst/>
            </a:rPr>
            <a:t>centrifuga</a:t>
          </a:r>
          <a:r>
            <a:rPr lang="en-US" sz="1400" b="0" i="0" dirty="0">
              <a:effectLst/>
            </a:rPr>
            <a:t> u </a:t>
          </a:r>
          <a:r>
            <a:rPr lang="en-US" sz="1400" b="0" i="0" dirty="0" err="1">
              <a:effectLst/>
            </a:rPr>
            <a:t>postrojenju</a:t>
          </a:r>
          <a:r>
            <a:rPr lang="en-US" sz="1400" b="0" i="0" dirty="0">
              <a:effectLst/>
            </a:rPr>
            <a:t> za </a:t>
          </a:r>
          <a:r>
            <a:rPr lang="en-US" sz="1400" b="0" i="0" dirty="0" err="1">
              <a:effectLst/>
            </a:rPr>
            <a:t>obogaćivanje</a:t>
          </a:r>
          <a:r>
            <a:rPr lang="en-US" sz="1400" b="0" i="0" dirty="0">
              <a:effectLst/>
            </a:rPr>
            <a:t> </a:t>
          </a:r>
          <a:r>
            <a:rPr lang="en-US" sz="1400" b="0" i="0" dirty="0" err="1">
              <a:effectLst/>
            </a:rPr>
            <a:t>uranija</a:t>
          </a:r>
          <a:endParaRPr lang="en-US" sz="1400" b="0" i="0" dirty="0">
            <a:effectLst/>
          </a:endParaRPr>
        </a:p>
      </dgm:t>
    </dgm:pt>
    <dgm:pt modelId="{E454E42A-54D8-4410-B7CB-87A1078190A7}" type="parTrans" cxnId="{4B8E4E4C-E532-4C8B-A31A-D1CCFE2BBB5C}">
      <dgm:prSet/>
      <dgm:spPr/>
      <dgm:t>
        <a:bodyPr/>
        <a:lstStyle/>
        <a:p>
          <a:endParaRPr lang="en-GB"/>
        </a:p>
      </dgm:t>
    </dgm:pt>
    <dgm:pt modelId="{78BCF549-E8CF-4172-964E-FEDD3D128B23}" type="sibTrans" cxnId="{4B8E4E4C-E532-4C8B-A31A-D1CCFE2BBB5C}">
      <dgm:prSet/>
      <dgm:spPr/>
      <dgm:t>
        <a:bodyPr/>
        <a:lstStyle/>
        <a:p>
          <a:endParaRPr lang="en-GB"/>
        </a:p>
      </dgm:t>
    </dgm:pt>
    <dgm:pt modelId="{D7743FEB-D8D8-4E4D-8771-568BEB9471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Prouzrokovalo</a:t>
          </a:r>
          <a:r>
            <a:rPr lang="en-US" sz="1400" dirty="0"/>
            <a:t> </a:t>
          </a:r>
          <a:r>
            <a:rPr lang="en-US" sz="1400" dirty="0" err="1"/>
            <a:t>veliku</a:t>
          </a:r>
          <a:r>
            <a:rPr lang="en-US" sz="1400" dirty="0"/>
            <a:t> </a:t>
          </a:r>
          <a:r>
            <a:rPr lang="en-US" sz="1400" dirty="0" err="1"/>
            <a:t>štetu</a:t>
          </a:r>
          <a:r>
            <a:rPr lang="en-US" sz="1400" dirty="0"/>
            <a:t> u </a:t>
          </a:r>
          <a:r>
            <a:rPr lang="en-US" sz="1400" dirty="0" err="1"/>
            <a:t>iranskom</a:t>
          </a:r>
          <a:r>
            <a:rPr lang="en-US" sz="1400" dirty="0"/>
            <a:t> </a:t>
          </a:r>
          <a:r>
            <a:rPr lang="en-US" sz="1400" dirty="0" err="1"/>
            <a:t>nuklearnom</a:t>
          </a:r>
          <a:r>
            <a:rPr lang="en-US" sz="1400" dirty="0"/>
            <a:t> program</a:t>
          </a:r>
        </a:p>
      </dgm:t>
    </dgm:pt>
    <dgm:pt modelId="{1C459488-9450-45C7-A2B4-A08910B052CF}" type="parTrans" cxnId="{E34A8014-272D-4AE2-A823-D4994467FE8E}">
      <dgm:prSet/>
      <dgm:spPr/>
      <dgm:t>
        <a:bodyPr/>
        <a:lstStyle/>
        <a:p>
          <a:endParaRPr lang="en-GB"/>
        </a:p>
      </dgm:t>
    </dgm:pt>
    <dgm:pt modelId="{2A4FB44E-0709-4D4C-AF48-D82891162BC8}" type="sibTrans" cxnId="{E34A8014-272D-4AE2-A823-D4994467FE8E}">
      <dgm:prSet/>
      <dgm:spPr/>
      <dgm:t>
        <a:bodyPr/>
        <a:lstStyle/>
        <a:p>
          <a:endParaRPr lang="en-GB"/>
        </a:p>
      </dgm:t>
    </dgm:pt>
    <dgm:pt modelId="{05A406F5-D10F-44C0-8664-1B08B3B199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dirty="0" err="1">
              <a:effectLst/>
            </a:rPr>
            <a:t>Značajna</a:t>
          </a:r>
          <a:r>
            <a:rPr lang="en-US" sz="1400" b="0" i="0" dirty="0">
              <a:effectLst/>
            </a:rPr>
            <a:t> </a:t>
          </a:r>
          <a:r>
            <a:rPr lang="en-US" sz="1400" b="0" i="0" dirty="0" err="1">
              <a:effectLst/>
            </a:rPr>
            <a:t>eskalacija</a:t>
          </a:r>
          <a:r>
            <a:rPr lang="en-US" sz="1400" b="0" i="0" dirty="0">
              <a:effectLst/>
            </a:rPr>
            <a:t> u </a:t>
          </a:r>
          <a:r>
            <a:rPr lang="en-US" sz="1400" dirty="0" err="1"/>
            <a:t>državno</a:t>
          </a:r>
          <a:r>
            <a:rPr lang="en-US" sz="1400" dirty="0"/>
            <a:t> </a:t>
          </a:r>
          <a:r>
            <a:rPr lang="en-US" sz="1400" dirty="0" err="1"/>
            <a:t>sponzoriranom</a:t>
          </a:r>
          <a:r>
            <a:rPr lang="en-US" sz="1400" dirty="0"/>
            <a:t> </a:t>
          </a:r>
          <a:r>
            <a:rPr lang="en-US" sz="1400" dirty="0" err="1"/>
            <a:t>k</a:t>
          </a:r>
          <a:r>
            <a:rPr lang="en-US" sz="1400" b="0" i="0" dirty="0" err="1">
              <a:effectLst/>
            </a:rPr>
            <a:t>ibernetičkom</a:t>
          </a:r>
          <a:r>
            <a:rPr lang="en-US" sz="1400" b="0" i="0" dirty="0">
              <a:effectLst/>
            </a:rPr>
            <a:t> </a:t>
          </a:r>
          <a:r>
            <a:rPr lang="en-US" sz="1400" b="0" i="0" dirty="0" err="1">
              <a:effectLst/>
            </a:rPr>
            <a:t>ratovanju</a:t>
          </a:r>
          <a:endParaRPr lang="en-US" sz="1400" b="0" i="0" dirty="0">
            <a:effectLst/>
          </a:endParaRPr>
        </a:p>
      </dgm:t>
    </dgm:pt>
    <dgm:pt modelId="{0A4261E1-B822-4915-BBA2-32DF2DA3FE0E}" type="parTrans" cxnId="{47CBD43B-317A-45C7-B3DE-0CA39C9E3BC2}">
      <dgm:prSet/>
      <dgm:spPr/>
      <dgm:t>
        <a:bodyPr/>
        <a:lstStyle/>
        <a:p>
          <a:endParaRPr lang="en-GB"/>
        </a:p>
      </dgm:t>
    </dgm:pt>
    <dgm:pt modelId="{E9FB714B-9794-4176-86C9-91F51E728113}" type="sibTrans" cxnId="{47CBD43B-317A-45C7-B3DE-0CA39C9E3BC2}">
      <dgm:prSet/>
      <dgm:spPr/>
      <dgm:t>
        <a:bodyPr/>
        <a:lstStyle/>
        <a:p>
          <a:endParaRPr lang="en-GB"/>
        </a:p>
      </dgm:t>
    </dgm:pt>
    <dgm:pt modelId="{0C42CDD2-91CD-40BE-A3DF-71953D0DBF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i="0" dirty="0" err="1">
              <a:effectLst/>
            </a:rPr>
            <a:t>Pro</a:t>
          </a:r>
          <a:r>
            <a:rPr lang="en-US" sz="1400" dirty="0" err="1"/>
            <a:t>pagirao</a:t>
          </a:r>
          <a:r>
            <a:rPr lang="en-US" sz="1400" dirty="0"/>
            <a:t> se </a:t>
          </a:r>
          <a:r>
            <a:rPr lang="en-US" sz="1400" dirty="0" err="1"/>
            <a:t>globalno</a:t>
          </a:r>
          <a:r>
            <a:rPr lang="en-US" sz="1400" dirty="0"/>
            <a:t> </a:t>
          </a:r>
          <a:r>
            <a:rPr lang="en-US" sz="1400" dirty="0" err="1"/>
            <a:t>i</a:t>
          </a:r>
          <a:r>
            <a:rPr lang="en-US" sz="1400" dirty="0"/>
            <a:t> </a:t>
          </a:r>
          <a:r>
            <a:rPr lang="en-US" sz="1400" dirty="0" err="1"/>
            <a:t>zahvatio</a:t>
          </a:r>
          <a:r>
            <a:rPr lang="en-US" sz="1400" dirty="0"/>
            <a:t> </a:t>
          </a:r>
          <a:r>
            <a:rPr lang="en-US" sz="1400" dirty="0" err="1"/>
            <a:t>firme</a:t>
          </a:r>
          <a:r>
            <a:rPr lang="en-US" sz="1400" dirty="0"/>
            <a:t> </a:t>
          </a:r>
          <a:r>
            <a:rPr lang="en-US" sz="1400" dirty="0" err="1"/>
            <a:t>poput</a:t>
          </a:r>
          <a:r>
            <a:rPr lang="en-US" sz="1400" dirty="0"/>
            <a:t> </a:t>
          </a:r>
          <a:r>
            <a:rPr lang="en-US" sz="1400" dirty="0" err="1"/>
            <a:t>Maerska</a:t>
          </a:r>
          <a:r>
            <a:rPr lang="en-US" sz="1400" dirty="0"/>
            <a:t> </a:t>
          </a:r>
          <a:r>
            <a:rPr lang="en-US" sz="1400" dirty="0" err="1"/>
            <a:t>kojoj</a:t>
          </a:r>
          <a:r>
            <a:rPr lang="en-US" sz="1400" dirty="0"/>
            <a:t> je </a:t>
          </a:r>
          <a:r>
            <a:rPr lang="en-US" sz="1400" dirty="0" err="1"/>
            <a:t>prouzročio</a:t>
          </a:r>
          <a:r>
            <a:rPr lang="en-US" sz="1400" dirty="0"/>
            <a:t> 300 </a:t>
          </a:r>
          <a:r>
            <a:rPr lang="en-US" sz="1400" dirty="0" err="1"/>
            <a:t>milijuna</a:t>
          </a:r>
          <a:r>
            <a:rPr lang="en-US" sz="1400" dirty="0"/>
            <a:t> </a:t>
          </a:r>
          <a:r>
            <a:rPr lang="en-US" sz="1400" dirty="0" err="1"/>
            <a:t>dolara</a:t>
          </a:r>
          <a:r>
            <a:rPr lang="en-US" sz="1400" dirty="0"/>
            <a:t> </a:t>
          </a:r>
          <a:r>
            <a:rPr lang="en-US" sz="1400" dirty="0" err="1"/>
            <a:t>štete</a:t>
          </a:r>
          <a:endParaRPr lang="en-US" sz="1400" dirty="0"/>
        </a:p>
      </dgm:t>
    </dgm:pt>
    <dgm:pt modelId="{82CA34EC-D726-4352-8E25-0ED6DD17BEB2}" type="parTrans" cxnId="{5FE3E7DE-BF32-4375-91AF-7F9E435427B9}">
      <dgm:prSet/>
      <dgm:spPr/>
      <dgm:t>
        <a:bodyPr/>
        <a:lstStyle/>
        <a:p>
          <a:endParaRPr lang="en-GB"/>
        </a:p>
      </dgm:t>
    </dgm:pt>
    <dgm:pt modelId="{DE1F779B-957D-471B-8C21-E0276C72206E}" type="sibTrans" cxnId="{5FE3E7DE-BF32-4375-91AF-7F9E435427B9}">
      <dgm:prSet/>
      <dgm:spPr/>
      <dgm:t>
        <a:bodyPr/>
        <a:lstStyle/>
        <a:p>
          <a:endParaRPr lang="en-GB"/>
        </a:p>
      </dgm:t>
    </dgm:pt>
    <dgm:pt modelId="{2485AD24-36F5-4931-8601-F5D6EBEE4E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10 </a:t>
          </a:r>
          <a:r>
            <a:rPr lang="en-US" sz="1400" dirty="0" err="1"/>
            <a:t>milijardi</a:t>
          </a:r>
          <a:r>
            <a:rPr lang="en-US" sz="1400" dirty="0"/>
            <a:t> </a:t>
          </a:r>
          <a:r>
            <a:rPr lang="en-US" sz="1400" dirty="0" err="1"/>
            <a:t>dolara</a:t>
          </a:r>
          <a:r>
            <a:rPr lang="en-US" sz="1400" dirty="0"/>
            <a:t> </a:t>
          </a:r>
          <a:r>
            <a:rPr lang="en-US" sz="1400" dirty="0" err="1"/>
            <a:t>globalne</a:t>
          </a:r>
          <a:r>
            <a:rPr lang="en-US" sz="1400" dirty="0"/>
            <a:t> </a:t>
          </a:r>
          <a:r>
            <a:rPr lang="en-US" sz="1400" dirty="0" err="1"/>
            <a:t>štete</a:t>
          </a:r>
          <a:endParaRPr lang="en-US" sz="1400" dirty="0"/>
        </a:p>
      </dgm:t>
    </dgm:pt>
    <dgm:pt modelId="{D9133A61-C292-4260-986C-0E28ABB8C99C}" type="parTrans" cxnId="{9067988A-3851-4CCD-8378-8CB91B6BDC37}">
      <dgm:prSet/>
      <dgm:spPr/>
      <dgm:t>
        <a:bodyPr/>
        <a:lstStyle/>
        <a:p>
          <a:endParaRPr lang="en-GB"/>
        </a:p>
      </dgm:t>
    </dgm:pt>
    <dgm:pt modelId="{95702AD5-3F52-4D08-9434-341F7693F3F2}" type="sibTrans" cxnId="{9067988A-3851-4CCD-8378-8CB91B6BDC37}">
      <dgm:prSet/>
      <dgm:spPr/>
      <dgm:t>
        <a:bodyPr/>
        <a:lstStyle/>
        <a:p>
          <a:endParaRPr lang="en-GB"/>
        </a:p>
      </dgm:t>
    </dgm:pt>
    <dgm:pt modelId="{942A321E-7DD7-404A-9E4B-CB0D3D73C9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i="0" dirty="0">
              <a:effectLst/>
            </a:rPr>
            <a:t>25 </a:t>
          </a:r>
          <a:r>
            <a:rPr lang="en-US" sz="1400" i="0" dirty="0" err="1">
              <a:effectLst/>
            </a:rPr>
            <a:t>milijuna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pretplatnika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izgubilo</a:t>
          </a:r>
          <a:r>
            <a:rPr lang="en-US" sz="1400" i="0" dirty="0">
              <a:effectLst/>
            </a:rPr>
            <a:t> internet </a:t>
          </a:r>
          <a:r>
            <a:rPr lang="en-US" sz="1400" i="0" dirty="0" err="1">
              <a:effectLst/>
            </a:rPr>
            <a:t>vezu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i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mobilne</a:t>
          </a:r>
          <a:r>
            <a:rPr lang="en-US" sz="1400" i="0" dirty="0">
              <a:effectLst/>
            </a:rPr>
            <a:t> </a:t>
          </a:r>
          <a:r>
            <a:rPr lang="en-US" sz="1400" i="0" dirty="0" err="1">
              <a:effectLst/>
            </a:rPr>
            <a:t>usluge</a:t>
          </a:r>
          <a:endParaRPr lang="en-US" sz="1400" i="0" dirty="0">
            <a:effectLst/>
          </a:endParaRPr>
        </a:p>
      </dgm:t>
    </dgm:pt>
    <dgm:pt modelId="{984A820B-BB15-4EC8-A338-FF16A425FBE1}" type="parTrans" cxnId="{5A5B4B0A-EB16-4CA7-9AE8-05B69F210C64}">
      <dgm:prSet/>
      <dgm:spPr/>
      <dgm:t>
        <a:bodyPr/>
        <a:lstStyle/>
        <a:p>
          <a:endParaRPr lang="en-GB"/>
        </a:p>
      </dgm:t>
    </dgm:pt>
    <dgm:pt modelId="{C34B4971-EEF6-4A1E-96A2-6CA930CB8DA4}" type="sibTrans" cxnId="{5A5B4B0A-EB16-4CA7-9AE8-05B69F210C64}">
      <dgm:prSet/>
      <dgm:spPr/>
      <dgm:t>
        <a:bodyPr/>
        <a:lstStyle/>
        <a:p>
          <a:endParaRPr lang="en-GB"/>
        </a:p>
      </dgm:t>
    </dgm:pt>
    <dgm:pt modelId="{1E925393-7462-4583-A40C-4B87CCC2BD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Uništeni</a:t>
          </a:r>
          <a:r>
            <a:rPr lang="en-US" sz="1400" dirty="0"/>
            <a:t> </a:t>
          </a:r>
          <a:r>
            <a:rPr lang="en-US" sz="1400" dirty="0" err="1"/>
            <a:t>dijelovi</a:t>
          </a:r>
          <a:r>
            <a:rPr lang="en-US" sz="1400" dirty="0"/>
            <a:t> </a:t>
          </a:r>
          <a:r>
            <a:rPr lang="en-US" sz="1400" dirty="0" err="1"/>
            <a:t>jezgrene</a:t>
          </a:r>
          <a:r>
            <a:rPr lang="en-US" sz="1400" dirty="0"/>
            <a:t> </a:t>
          </a:r>
          <a:r>
            <a:rPr lang="en-US" sz="1400" dirty="0" err="1"/>
            <a:t>mreže</a:t>
          </a:r>
          <a:r>
            <a:rPr lang="en-US" sz="1400" dirty="0"/>
            <a:t> </a:t>
          </a:r>
          <a:r>
            <a:rPr lang="en-US" sz="1400" dirty="0" err="1"/>
            <a:t>operatera</a:t>
          </a:r>
          <a:endParaRPr lang="en-US" sz="1400" dirty="0"/>
        </a:p>
      </dgm:t>
    </dgm:pt>
    <dgm:pt modelId="{0BED77F7-D3B0-4792-9B06-91EA24A448D2}" type="parTrans" cxnId="{F316B3E8-6568-4391-879C-097533DCAD28}">
      <dgm:prSet/>
      <dgm:spPr/>
      <dgm:t>
        <a:bodyPr/>
        <a:lstStyle/>
        <a:p>
          <a:endParaRPr lang="en-GB"/>
        </a:p>
      </dgm:t>
    </dgm:pt>
    <dgm:pt modelId="{0F7F1D00-D090-4352-A1F5-A559456B7023}" type="sibTrans" cxnId="{F316B3E8-6568-4391-879C-097533DCAD28}">
      <dgm:prSet/>
      <dgm:spPr/>
      <dgm:t>
        <a:bodyPr/>
        <a:lstStyle/>
        <a:p>
          <a:endParaRPr lang="en-GB"/>
        </a:p>
      </dgm:t>
    </dgm:pt>
    <dgm:pt modelId="{6D5BBF52-6ABF-48FC-ABAA-C7CE4AA8F5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Procjenjena</a:t>
          </a:r>
          <a:r>
            <a:rPr lang="en-US" sz="1400" dirty="0"/>
            <a:t> </a:t>
          </a:r>
          <a:r>
            <a:rPr lang="en-US" sz="1400" dirty="0" err="1"/>
            <a:t>šteta</a:t>
          </a:r>
          <a:r>
            <a:rPr lang="en-US" sz="1400" dirty="0"/>
            <a:t> u </a:t>
          </a:r>
          <a:r>
            <a:rPr lang="en-US" sz="1400" dirty="0" err="1"/>
            <a:t>desecima</a:t>
          </a:r>
          <a:r>
            <a:rPr lang="en-US" sz="1400" dirty="0"/>
            <a:t> </a:t>
          </a:r>
          <a:r>
            <a:rPr lang="en-US" sz="1400" dirty="0" err="1"/>
            <a:t>milijuna</a:t>
          </a:r>
          <a:r>
            <a:rPr lang="en-US" sz="1400" dirty="0"/>
            <a:t> </a:t>
          </a:r>
          <a:r>
            <a:rPr lang="en-US" sz="1400" dirty="0" err="1"/>
            <a:t>dolara</a:t>
          </a:r>
          <a:endParaRPr lang="en-GB" sz="1400" dirty="0"/>
        </a:p>
      </dgm:t>
    </dgm:pt>
    <dgm:pt modelId="{D722E307-E6B6-4319-BBDC-CF3C9639B79B}" type="parTrans" cxnId="{34DCDD14-3D41-46E5-B162-F0BB7D8AB57F}">
      <dgm:prSet/>
      <dgm:spPr/>
      <dgm:t>
        <a:bodyPr/>
        <a:lstStyle/>
        <a:p>
          <a:endParaRPr lang="en-GB"/>
        </a:p>
      </dgm:t>
    </dgm:pt>
    <dgm:pt modelId="{10500D3C-BC82-49A7-B068-E5F844FC97E1}" type="sibTrans" cxnId="{34DCDD14-3D41-46E5-B162-F0BB7D8AB57F}">
      <dgm:prSet/>
      <dgm:spPr/>
      <dgm:t>
        <a:bodyPr/>
        <a:lstStyle/>
        <a:p>
          <a:endParaRPr lang="en-GB"/>
        </a:p>
      </dgm:t>
    </dgm:pt>
    <dgm:pt modelId="{9F957AD3-7B18-4765-8D8C-3352201305DC}" type="pres">
      <dgm:prSet presAssocID="{0F34B660-2903-4CE9-B48C-8B06EAEAD234}" presName="root" presStyleCnt="0">
        <dgm:presLayoutVars>
          <dgm:dir/>
          <dgm:resizeHandles val="exact"/>
        </dgm:presLayoutVars>
      </dgm:prSet>
      <dgm:spPr/>
    </dgm:pt>
    <dgm:pt modelId="{B47ABC65-70CA-43ED-8439-B04762F08913}" type="pres">
      <dgm:prSet presAssocID="{2BD7A834-A02D-44E2-9A27-5CC4D16FA22B}" presName="compNode" presStyleCnt="0"/>
      <dgm:spPr/>
    </dgm:pt>
    <dgm:pt modelId="{7DF96704-BC3A-4025-B0BA-9F94E951AA00}" type="pres">
      <dgm:prSet presAssocID="{2BD7A834-A02D-44E2-9A27-5CC4D16FA22B}" presName="iconRect" presStyleLbl="node1" presStyleIdx="0" presStyleCnt="3" custLinFactNeighborX="-577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E56F8CF3-E16A-4C9C-8AA4-4F78E3B7FEEF}" type="pres">
      <dgm:prSet presAssocID="{2BD7A834-A02D-44E2-9A27-5CC4D16FA22B}" presName="iconSpace" presStyleCnt="0"/>
      <dgm:spPr/>
    </dgm:pt>
    <dgm:pt modelId="{7956871D-2E42-447D-A2AE-DAED25020B19}" type="pres">
      <dgm:prSet presAssocID="{2BD7A834-A02D-44E2-9A27-5CC4D16FA22B}" presName="parTx" presStyleLbl="revTx" presStyleIdx="0" presStyleCnt="6" custLinFactNeighborX="-2020" custLinFactNeighborY="-50795">
        <dgm:presLayoutVars>
          <dgm:chMax val="0"/>
          <dgm:chPref val="0"/>
        </dgm:presLayoutVars>
      </dgm:prSet>
      <dgm:spPr/>
    </dgm:pt>
    <dgm:pt modelId="{8879641D-B193-4602-B706-288E4349805A}" type="pres">
      <dgm:prSet presAssocID="{2BD7A834-A02D-44E2-9A27-5CC4D16FA22B}" presName="txSpace" presStyleCnt="0"/>
      <dgm:spPr/>
    </dgm:pt>
    <dgm:pt modelId="{4B7E69E2-DBFB-4086-A3EC-C0F4F9DE11D9}" type="pres">
      <dgm:prSet presAssocID="{2BD7A834-A02D-44E2-9A27-5CC4D16FA22B}" presName="desTx" presStyleLbl="revTx" presStyleIdx="1" presStyleCnt="6" custScaleX="120303" custLinFactNeighborX="-846" custLinFactNeighborY="-12420">
        <dgm:presLayoutVars/>
      </dgm:prSet>
      <dgm:spPr/>
    </dgm:pt>
    <dgm:pt modelId="{B86CC2D2-CB2A-459E-AC3C-4B5BC15FCF97}" type="pres">
      <dgm:prSet presAssocID="{E2DE8AD5-2B32-4322-BA52-C70FAB11AEC1}" presName="sibTrans" presStyleCnt="0"/>
      <dgm:spPr/>
    </dgm:pt>
    <dgm:pt modelId="{A7676710-F8CB-4B13-8A6F-D05ECC2808DC}" type="pres">
      <dgm:prSet presAssocID="{D5007962-DD78-4A48-B02F-D81C116F1BD8}" presName="compNode" presStyleCnt="0"/>
      <dgm:spPr/>
    </dgm:pt>
    <dgm:pt modelId="{D45311E4-C651-4AAC-9417-ACFE6C490EA7}" type="pres">
      <dgm:prSet presAssocID="{D5007962-DD78-4A48-B02F-D81C116F1BD8}" presName="iconRect" presStyleLbl="node1" presStyleIdx="1" presStyleCnt="3" custLinFactNeighborX="-4967" custLinFactNeighborY="-288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3F3B84DA-1756-4B7B-9721-5A7AD326706A}" type="pres">
      <dgm:prSet presAssocID="{D5007962-DD78-4A48-B02F-D81C116F1BD8}" presName="iconSpace" presStyleCnt="0"/>
      <dgm:spPr/>
    </dgm:pt>
    <dgm:pt modelId="{143F0AB5-3215-46B7-ADE4-CFCDAE68CBC9}" type="pres">
      <dgm:prSet presAssocID="{D5007962-DD78-4A48-B02F-D81C116F1BD8}" presName="parTx" presStyleLbl="revTx" presStyleIdx="2" presStyleCnt="6" custLinFactNeighborX="1129" custLinFactNeighborY="-54733">
        <dgm:presLayoutVars>
          <dgm:chMax val="0"/>
          <dgm:chPref val="0"/>
        </dgm:presLayoutVars>
      </dgm:prSet>
      <dgm:spPr/>
    </dgm:pt>
    <dgm:pt modelId="{624C85E1-6827-4D4D-A56A-62C4B0952B36}" type="pres">
      <dgm:prSet presAssocID="{D5007962-DD78-4A48-B02F-D81C116F1BD8}" presName="txSpace" presStyleCnt="0"/>
      <dgm:spPr/>
    </dgm:pt>
    <dgm:pt modelId="{96BD8584-66A1-4F5C-ABBA-0EA7EE1CCE62}" type="pres">
      <dgm:prSet presAssocID="{D5007962-DD78-4A48-B02F-D81C116F1BD8}" presName="desTx" presStyleLbl="revTx" presStyleIdx="3" presStyleCnt="6" custLinFactNeighborX="993" custLinFactNeighborY="-14219">
        <dgm:presLayoutVars/>
      </dgm:prSet>
      <dgm:spPr/>
    </dgm:pt>
    <dgm:pt modelId="{38D5EDB7-630F-4C19-9073-03840426B429}" type="pres">
      <dgm:prSet presAssocID="{E5F91B42-A873-4EC4-B603-572A7B894952}" presName="sibTrans" presStyleCnt="0"/>
      <dgm:spPr/>
    </dgm:pt>
    <dgm:pt modelId="{AB9206D7-E2F7-47F1-A34F-EA8750F4E3B1}" type="pres">
      <dgm:prSet presAssocID="{9C95782B-6E1B-4745-B162-C6D54F39D271}" presName="compNode" presStyleCnt="0"/>
      <dgm:spPr/>
    </dgm:pt>
    <dgm:pt modelId="{7ECAFCFD-177F-4DF4-8763-2A546F372AAC}" type="pres">
      <dgm:prSet presAssocID="{9C95782B-6E1B-4745-B162-C6D54F39D271}" presName="iconRect" presStyleLbl="node1" presStyleIdx="2" presStyleCnt="3" custLinFactNeighborX="-77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38DA3230-4DD4-4F60-BFC3-DA39282DC7A9}" type="pres">
      <dgm:prSet presAssocID="{9C95782B-6E1B-4745-B162-C6D54F39D271}" presName="iconSpace" presStyleCnt="0"/>
      <dgm:spPr/>
    </dgm:pt>
    <dgm:pt modelId="{B3ED2942-6C17-4E89-B7E9-6E903C36084F}" type="pres">
      <dgm:prSet presAssocID="{9C95782B-6E1B-4745-B162-C6D54F39D271}" presName="parTx" presStyleLbl="revTx" presStyleIdx="4" presStyleCnt="6" custLinFactNeighborX="-1074" custLinFactNeighborY="-49954">
        <dgm:presLayoutVars>
          <dgm:chMax val="0"/>
          <dgm:chPref val="0"/>
        </dgm:presLayoutVars>
      </dgm:prSet>
      <dgm:spPr/>
    </dgm:pt>
    <dgm:pt modelId="{FE3FA1B1-2DBC-4682-9782-38FB79582942}" type="pres">
      <dgm:prSet presAssocID="{9C95782B-6E1B-4745-B162-C6D54F39D271}" presName="txSpace" presStyleCnt="0"/>
      <dgm:spPr/>
    </dgm:pt>
    <dgm:pt modelId="{0160797F-31EA-45E0-A557-53DED79ADD1C}" type="pres">
      <dgm:prSet presAssocID="{9C95782B-6E1B-4745-B162-C6D54F39D271}" presName="desTx" presStyleLbl="revTx" presStyleIdx="5" presStyleCnt="6" custScaleX="114746" custLinFactNeighborX="-1579" custLinFactNeighborY="-14379">
        <dgm:presLayoutVars/>
      </dgm:prSet>
      <dgm:spPr/>
    </dgm:pt>
  </dgm:ptLst>
  <dgm:cxnLst>
    <dgm:cxn modelId="{2AE1B702-C7C0-477C-8CF1-7A45BDA89D17}" type="presOf" srcId="{EB074193-7EFF-4585-9E86-36572E235E64}" destId="{96BD8584-66A1-4F5C-ABBA-0EA7EE1CCE62}" srcOrd="0" destOrd="0" presId="urn:microsoft.com/office/officeart/2018/5/layout/CenteredIconLabelDescriptionList"/>
    <dgm:cxn modelId="{5A5B4B0A-EB16-4CA7-9AE8-05B69F210C64}" srcId="{9C95782B-6E1B-4745-B162-C6D54F39D271}" destId="{942A321E-7DD7-404A-9E4B-CB0D3D73C999}" srcOrd="1" destOrd="0" parTransId="{984A820B-BB15-4EC8-A338-FF16A425FBE1}" sibTransId="{C34B4971-EEF6-4A1E-96A2-6CA930CB8DA4}"/>
    <dgm:cxn modelId="{E34A8014-272D-4AE2-A823-D4994467FE8E}" srcId="{2BD7A834-A02D-44E2-9A27-5CC4D16FA22B}" destId="{D7743FEB-D8D8-4E4D-8771-568BEB94717C}" srcOrd="2" destOrd="0" parTransId="{1C459488-9450-45C7-A2B4-A08910B052CF}" sibTransId="{2A4FB44E-0709-4D4C-AF48-D82891162BC8}"/>
    <dgm:cxn modelId="{34DCDD14-3D41-46E5-B162-F0BB7D8AB57F}" srcId="{9C95782B-6E1B-4745-B162-C6D54F39D271}" destId="{6D5BBF52-6ABF-48FC-ABAA-C7CE4AA8F58D}" srcOrd="3" destOrd="0" parTransId="{D722E307-E6B6-4319-BBDC-CF3C9639B79B}" sibTransId="{10500D3C-BC82-49A7-B068-E5F844FC97E1}"/>
    <dgm:cxn modelId="{C8B19531-348B-4A24-B704-ED935BE051EC}" srcId="{D5007962-DD78-4A48-B02F-D81C116F1BD8}" destId="{EB074193-7EFF-4585-9E86-36572E235E64}" srcOrd="0" destOrd="0" parTransId="{C6E2968E-0E7B-440B-937D-4661ABAE01F6}" sibTransId="{E5E77AB8-36D6-4538-A194-73D467B58E87}"/>
    <dgm:cxn modelId="{24AD9832-6380-4F0A-BD0C-841D626AC671}" type="presOf" srcId="{5DDD1A8E-73DE-4279-AE64-0552B067E975}" destId="{4B7E69E2-DBFB-4086-A3EC-C0F4F9DE11D9}" srcOrd="0" destOrd="1" presId="urn:microsoft.com/office/officeart/2018/5/layout/CenteredIconLabelDescriptionList"/>
    <dgm:cxn modelId="{47CBD43B-317A-45C7-B3DE-0CA39C9E3BC2}" srcId="{2BD7A834-A02D-44E2-9A27-5CC4D16FA22B}" destId="{05A406F5-D10F-44C0-8664-1B08B3B19959}" srcOrd="3" destOrd="0" parTransId="{0A4261E1-B822-4915-BBA2-32DF2DA3FE0E}" sibTransId="{E9FB714B-9794-4176-86C9-91F51E728113}"/>
    <dgm:cxn modelId="{13A34F3D-79C0-4BE8-B81F-4ED4A29BDCF0}" type="presOf" srcId="{6D5BBF52-6ABF-48FC-ABAA-C7CE4AA8F58D}" destId="{0160797F-31EA-45E0-A557-53DED79ADD1C}" srcOrd="0" destOrd="3" presId="urn:microsoft.com/office/officeart/2018/5/layout/CenteredIconLabelDescriptionList"/>
    <dgm:cxn modelId="{59D3C063-C035-4EC9-BBC9-247D672D4C98}" type="presOf" srcId="{0C42CDD2-91CD-40BE-A3DF-71953D0DBFD4}" destId="{96BD8584-66A1-4F5C-ABBA-0EA7EE1CCE62}" srcOrd="0" destOrd="1" presId="urn:microsoft.com/office/officeart/2018/5/layout/CenteredIconLabelDescriptionList"/>
    <dgm:cxn modelId="{4B8E4E4C-E532-4C8B-A31A-D1CCFE2BBB5C}" srcId="{2BD7A834-A02D-44E2-9A27-5CC4D16FA22B}" destId="{5DDD1A8E-73DE-4279-AE64-0552B067E975}" srcOrd="1" destOrd="0" parTransId="{E454E42A-54D8-4410-B7CB-87A1078190A7}" sibTransId="{78BCF549-E8CF-4172-964E-FEDD3D128B23}"/>
    <dgm:cxn modelId="{FA7E896C-11E3-4235-8A80-580A960CFD3B}" type="presOf" srcId="{0F34B660-2903-4CE9-B48C-8B06EAEAD234}" destId="{9F957AD3-7B18-4765-8D8C-3352201305DC}" srcOrd="0" destOrd="0" presId="urn:microsoft.com/office/officeart/2018/5/layout/CenteredIconLabelDescriptionList"/>
    <dgm:cxn modelId="{575AD16E-885A-4F7A-8AAD-A643EED456CE}" type="presOf" srcId="{D7743FEB-D8D8-4E4D-8771-568BEB94717C}" destId="{4B7E69E2-DBFB-4086-A3EC-C0F4F9DE11D9}" srcOrd="0" destOrd="2" presId="urn:microsoft.com/office/officeart/2018/5/layout/CenteredIconLabelDescriptionList"/>
    <dgm:cxn modelId="{72F9C86F-C69E-4EDF-8FAE-BC135E498E2F}" srcId="{0F34B660-2903-4CE9-B48C-8B06EAEAD234}" destId="{D5007962-DD78-4A48-B02F-D81C116F1BD8}" srcOrd="1" destOrd="0" parTransId="{4E249858-0EC4-4384-95E3-E72E2A7BCF33}" sibTransId="{E5F91B42-A873-4EC4-B603-572A7B894952}"/>
    <dgm:cxn modelId="{35D2F353-4E44-40FB-8180-EFF8635B9A36}" type="presOf" srcId="{2BD7A834-A02D-44E2-9A27-5CC4D16FA22B}" destId="{7956871D-2E42-447D-A2AE-DAED25020B19}" srcOrd="0" destOrd="0" presId="urn:microsoft.com/office/officeart/2018/5/layout/CenteredIconLabelDescriptionList"/>
    <dgm:cxn modelId="{A5079B78-9836-4E47-9D9E-22D704AACCDE}" srcId="{0F34B660-2903-4CE9-B48C-8B06EAEAD234}" destId="{2BD7A834-A02D-44E2-9A27-5CC4D16FA22B}" srcOrd="0" destOrd="0" parTransId="{672826AA-119C-4CFA-B44B-A42D24FF3EDB}" sibTransId="{E2DE8AD5-2B32-4322-BA52-C70FAB11AEC1}"/>
    <dgm:cxn modelId="{9ED26781-930B-4BBA-98A5-870D8B92EA8B}" type="presOf" srcId="{2485AD24-36F5-4931-8601-F5D6EBEE4EFF}" destId="{96BD8584-66A1-4F5C-ABBA-0EA7EE1CCE62}" srcOrd="0" destOrd="2" presId="urn:microsoft.com/office/officeart/2018/5/layout/CenteredIconLabelDescriptionList"/>
    <dgm:cxn modelId="{9067988A-3851-4CCD-8378-8CB91B6BDC37}" srcId="{D5007962-DD78-4A48-B02F-D81C116F1BD8}" destId="{2485AD24-36F5-4931-8601-F5D6EBEE4EFF}" srcOrd="2" destOrd="0" parTransId="{D9133A61-C292-4260-986C-0E28ABB8C99C}" sibTransId="{95702AD5-3F52-4D08-9434-341F7693F3F2}"/>
    <dgm:cxn modelId="{A63EAE91-6AA5-4B9E-9F88-607E1A5AC262}" type="presOf" srcId="{B3973CE4-2F80-4CAD-BEE2-D430524B3545}" destId="{4B7E69E2-DBFB-4086-A3EC-C0F4F9DE11D9}" srcOrd="0" destOrd="0" presId="urn:microsoft.com/office/officeart/2018/5/layout/CenteredIconLabelDescriptionList"/>
    <dgm:cxn modelId="{5E88A296-3DA4-47B8-95F1-F363D12A16E4}" type="presOf" srcId="{96A40E24-C986-4581-8F50-AA9CF12AF925}" destId="{0160797F-31EA-45E0-A557-53DED79ADD1C}" srcOrd="0" destOrd="0" presId="urn:microsoft.com/office/officeart/2018/5/layout/CenteredIconLabelDescriptionList"/>
    <dgm:cxn modelId="{3DBEDE96-1299-4DD3-8C54-77FEF822389E}" type="presOf" srcId="{05A406F5-D10F-44C0-8664-1B08B3B19959}" destId="{4B7E69E2-DBFB-4086-A3EC-C0F4F9DE11D9}" srcOrd="0" destOrd="3" presId="urn:microsoft.com/office/officeart/2018/5/layout/CenteredIconLabelDescriptionList"/>
    <dgm:cxn modelId="{FDF00DA1-5ACB-4019-92FE-9022E214A4F7}" srcId="{9C95782B-6E1B-4745-B162-C6D54F39D271}" destId="{96A40E24-C986-4581-8F50-AA9CF12AF925}" srcOrd="0" destOrd="0" parTransId="{DBFE7393-711B-40D5-B751-88124BF78070}" sibTransId="{2C3E40BA-A65F-45F9-BDA3-EB4A5BFD4748}"/>
    <dgm:cxn modelId="{1BD20DB2-DB86-4BA7-B5E9-C564C543CDE6}" type="presOf" srcId="{9C95782B-6E1B-4745-B162-C6D54F39D271}" destId="{B3ED2942-6C17-4E89-B7E9-6E903C36084F}" srcOrd="0" destOrd="0" presId="urn:microsoft.com/office/officeart/2018/5/layout/CenteredIconLabelDescriptionList"/>
    <dgm:cxn modelId="{59B546BB-0F3B-4CF8-9E99-DF3F580E5D0C}" type="presOf" srcId="{1E925393-7462-4583-A40C-4B87CCC2BD82}" destId="{0160797F-31EA-45E0-A557-53DED79ADD1C}" srcOrd="0" destOrd="2" presId="urn:microsoft.com/office/officeart/2018/5/layout/CenteredIconLabelDescriptionList"/>
    <dgm:cxn modelId="{A4BD74C9-0E7F-483B-B4AE-A2D7C96AF2DF}" srcId="{2BD7A834-A02D-44E2-9A27-5CC4D16FA22B}" destId="{B3973CE4-2F80-4CAD-BEE2-D430524B3545}" srcOrd="0" destOrd="0" parTransId="{C7B0529D-A4C9-4008-803D-E634D4EDA5A2}" sibTransId="{4652FE63-251A-4C7C-B1B0-5CD8D341A3C2}"/>
    <dgm:cxn modelId="{DB9028D9-18FA-41B9-9081-BA01D13C4A36}" type="presOf" srcId="{D5007962-DD78-4A48-B02F-D81C116F1BD8}" destId="{143F0AB5-3215-46B7-ADE4-CFCDAE68CBC9}" srcOrd="0" destOrd="0" presId="urn:microsoft.com/office/officeart/2018/5/layout/CenteredIconLabelDescriptionList"/>
    <dgm:cxn modelId="{AB882EDB-AC98-4E0E-A51A-31AE856F9073}" type="presOf" srcId="{942A321E-7DD7-404A-9E4B-CB0D3D73C999}" destId="{0160797F-31EA-45E0-A557-53DED79ADD1C}" srcOrd="0" destOrd="1" presId="urn:microsoft.com/office/officeart/2018/5/layout/CenteredIconLabelDescriptionList"/>
    <dgm:cxn modelId="{5FE3E7DE-BF32-4375-91AF-7F9E435427B9}" srcId="{D5007962-DD78-4A48-B02F-D81C116F1BD8}" destId="{0C42CDD2-91CD-40BE-A3DF-71953D0DBFD4}" srcOrd="1" destOrd="0" parTransId="{82CA34EC-D726-4352-8E25-0ED6DD17BEB2}" sibTransId="{DE1F779B-957D-471B-8C21-E0276C72206E}"/>
    <dgm:cxn modelId="{F316B3E8-6568-4391-879C-097533DCAD28}" srcId="{9C95782B-6E1B-4745-B162-C6D54F39D271}" destId="{1E925393-7462-4583-A40C-4B87CCC2BD82}" srcOrd="2" destOrd="0" parTransId="{0BED77F7-D3B0-4792-9B06-91EA24A448D2}" sibTransId="{0F7F1D00-D090-4352-A1F5-A559456B7023}"/>
    <dgm:cxn modelId="{45195FEB-B247-4B13-9D70-7641E8AB05C5}" srcId="{0F34B660-2903-4CE9-B48C-8B06EAEAD234}" destId="{9C95782B-6E1B-4745-B162-C6D54F39D271}" srcOrd="2" destOrd="0" parTransId="{63117609-30A2-4FDF-B128-C71037AB3547}" sibTransId="{92D6D8D0-B591-4825-B587-72B27A9EB88C}"/>
    <dgm:cxn modelId="{6D9F2DA0-4A6D-4446-AD10-69E86B763DB3}" type="presParOf" srcId="{9F957AD3-7B18-4765-8D8C-3352201305DC}" destId="{B47ABC65-70CA-43ED-8439-B04762F08913}" srcOrd="0" destOrd="0" presId="urn:microsoft.com/office/officeart/2018/5/layout/CenteredIconLabelDescriptionList"/>
    <dgm:cxn modelId="{81431DC0-00CD-4CBD-BA59-9B5B535147A5}" type="presParOf" srcId="{B47ABC65-70CA-43ED-8439-B04762F08913}" destId="{7DF96704-BC3A-4025-B0BA-9F94E951AA00}" srcOrd="0" destOrd="0" presId="urn:microsoft.com/office/officeart/2018/5/layout/CenteredIconLabelDescriptionList"/>
    <dgm:cxn modelId="{C1F641E9-C916-45B6-ADA2-8FC674C84408}" type="presParOf" srcId="{B47ABC65-70CA-43ED-8439-B04762F08913}" destId="{E56F8CF3-E16A-4C9C-8AA4-4F78E3B7FEEF}" srcOrd="1" destOrd="0" presId="urn:microsoft.com/office/officeart/2018/5/layout/CenteredIconLabelDescriptionList"/>
    <dgm:cxn modelId="{5AEEE20F-7B7F-450E-BDCA-22F58DE9B098}" type="presParOf" srcId="{B47ABC65-70CA-43ED-8439-B04762F08913}" destId="{7956871D-2E42-447D-A2AE-DAED25020B19}" srcOrd="2" destOrd="0" presId="urn:microsoft.com/office/officeart/2018/5/layout/CenteredIconLabelDescriptionList"/>
    <dgm:cxn modelId="{65E180B2-4E02-4A1B-908E-1E4F480DA803}" type="presParOf" srcId="{B47ABC65-70CA-43ED-8439-B04762F08913}" destId="{8879641D-B193-4602-B706-288E4349805A}" srcOrd="3" destOrd="0" presId="urn:microsoft.com/office/officeart/2018/5/layout/CenteredIconLabelDescriptionList"/>
    <dgm:cxn modelId="{3BC7A198-9E78-4D4F-B085-17BF9F0A985F}" type="presParOf" srcId="{B47ABC65-70CA-43ED-8439-B04762F08913}" destId="{4B7E69E2-DBFB-4086-A3EC-C0F4F9DE11D9}" srcOrd="4" destOrd="0" presId="urn:microsoft.com/office/officeart/2018/5/layout/CenteredIconLabelDescriptionList"/>
    <dgm:cxn modelId="{75BF11F8-161D-4797-A757-40B057773213}" type="presParOf" srcId="{9F957AD3-7B18-4765-8D8C-3352201305DC}" destId="{B86CC2D2-CB2A-459E-AC3C-4B5BC15FCF97}" srcOrd="1" destOrd="0" presId="urn:microsoft.com/office/officeart/2018/5/layout/CenteredIconLabelDescriptionList"/>
    <dgm:cxn modelId="{F1A0BE3E-067D-47F2-8CA7-1FF1F0991A32}" type="presParOf" srcId="{9F957AD3-7B18-4765-8D8C-3352201305DC}" destId="{A7676710-F8CB-4B13-8A6F-D05ECC2808DC}" srcOrd="2" destOrd="0" presId="urn:microsoft.com/office/officeart/2018/5/layout/CenteredIconLabelDescriptionList"/>
    <dgm:cxn modelId="{4BCB8FAF-66DC-4579-A7B7-2CD2CB7E4A05}" type="presParOf" srcId="{A7676710-F8CB-4B13-8A6F-D05ECC2808DC}" destId="{D45311E4-C651-4AAC-9417-ACFE6C490EA7}" srcOrd="0" destOrd="0" presId="urn:microsoft.com/office/officeart/2018/5/layout/CenteredIconLabelDescriptionList"/>
    <dgm:cxn modelId="{AF51EBB6-B4FA-4B92-84D4-D9DBB1BC6A37}" type="presParOf" srcId="{A7676710-F8CB-4B13-8A6F-D05ECC2808DC}" destId="{3F3B84DA-1756-4B7B-9721-5A7AD326706A}" srcOrd="1" destOrd="0" presId="urn:microsoft.com/office/officeart/2018/5/layout/CenteredIconLabelDescriptionList"/>
    <dgm:cxn modelId="{F231A7EF-F597-44A5-A81A-5D78DC34E891}" type="presParOf" srcId="{A7676710-F8CB-4B13-8A6F-D05ECC2808DC}" destId="{143F0AB5-3215-46B7-ADE4-CFCDAE68CBC9}" srcOrd="2" destOrd="0" presId="urn:microsoft.com/office/officeart/2018/5/layout/CenteredIconLabelDescriptionList"/>
    <dgm:cxn modelId="{9A0B17E9-2FBB-4A74-8E88-301B8E858192}" type="presParOf" srcId="{A7676710-F8CB-4B13-8A6F-D05ECC2808DC}" destId="{624C85E1-6827-4D4D-A56A-62C4B0952B36}" srcOrd="3" destOrd="0" presId="urn:microsoft.com/office/officeart/2018/5/layout/CenteredIconLabelDescriptionList"/>
    <dgm:cxn modelId="{5BFCDA73-B44F-4870-B11E-3C9E068006F7}" type="presParOf" srcId="{A7676710-F8CB-4B13-8A6F-D05ECC2808DC}" destId="{96BD8584-66A1-4F5C-ABBA-0EA7EE1CCE62}" srcOrd="4" destOrd="0" presId="urn:microsoft.com/office/officeart/2018/5/layout/CenteredIconLabelDescriptionList"/>
    <dgm:cxn modelId="{444026A3-74F9-49B6-A1C1-57643E80AC26}" type="presParOf" srcId="{9F957AD3-7B18-4765-8D8C-3352201305DC}" destId="{38D5EDB7-630F-4C19-9073-03840426B429}" srcOrd="3" destOrd="0" presId="urn:microsoft.com/office/officeart/2018/5/layout/CenteredIconLabelDescriptionList"/>
    <dgm:cxn modelId="{036F0EA8-4B67-4347-B7BB-37C4F889C2F3}" type="presParOf" srcId="{9F957AD3-7B18-4765-8D8C-3352201305DC}" destId="{AB9206D7-E2F7-47F1-A34F-EA8750F4E3B1}" srcOrd="4" destOrd="0" presId="urn:microsoft.com/office/officeart/2018/5/layout/CenteredIconLabelDescriptionList"/>
    <dgm:cxn modelId="{4624FFEE-3551-4A17-8041-72622795A4A3}" type="presParOf" srcId="{AB9206D7-E2F7-47F1-A34F-EA8750F4E3B1}" destId="{7ECAFCFD-177F-4DF4-8763-2A546F372AAC}" srcOrd="0" destOrd="0" presId="urn:microsoft.com/office/officeart/2018/5/layout/CenteredIconLabelDescriptionList"/>
    <dgm:cxn modelId="{48B42D89-918F-4229-90AE-129507F06F27}" type="presParOf" srcId="{AB9206D7-E2F7-47F1-A34F-EA8750F4E3B1}" destId="{38DA3230-4DD4-4F60-BFC3-DA39282DC7A9}" srcOrd="1" destOrd="0" presId="urn:microsoft.com/office/officeart/2018/5/layout/CenteredIconLabelDescriptionList"/>
    <dgm:cxn modelId="{73B4068C-8E10-4E86-8CB8-0986916F46C3}" type="presParOf" srcId="{AB9206D7-E2F7-47F1-A34F-EA8750F4E3B1}" destId="{B3ED2942-6C17-4E89-B7E9-6E903C36084F}" srcOrd="2" destOrd="0" presId="urn:microsoft.com/office/officeart/2018/5/layout/CenteredIconLabelDescriptionList"/>
    <dgm:cxn modelId="{95E1CCBA-58A8-4933-8A48-DF9FC6CFF01C}" type="presParOf" srcId="{AB9206D7-E2F7-47F1-A34F-EA8750F4E3B1}" destId="{FE3FA1B1-2DBC-4682-9782-38FB79582942}" srcOrd="3" destOrd="0" presId="urn:microsoft.com/office/officeart/2018/5/layout/CenteredIconLabelDescriptionList"/>
    <dgm:cxn modelId="{BD04E2E1-F5AA-4459-95CD-0FDD6BB2014D}" type="presParOf" srcId="{AB9206D7-E2F7-47F1-A34F-EA8750F4E3B1}" destId="{0160797F-31EA-45E0-A557-53DED79ADD1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96704-BC3A-4025-B0BA-9F94E951AA00}">
      <dsp:nvSpPr>
        <dsp:cNvPr id="0" name=""/>
        <dsp:cNvSpPr/>
      </dsp:nvSpPr>
      <dsp:spPr>
        <a:xfrm>
          <a:off x="884548" y="62845"/>
          <a:ext cx="753787" cy="75378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6871D-2E42-447D-A2AE-DAED25020B19}">
      <dsp:nvSpPr>
        <dsp:cNvPr id="0" name=""/>
        <dsp:cNvSpPr/>
      </dsp:nvSpPr>
      <dsp:spPr>
        <a:xfrm>
          <a:off x="184630" y="793671"/>
          <a:ext cx="2153678" cy="323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dirty="0">
              <a:effectLst/>
            </a:rPr>
            <a:t>Stuxnet (2010. </a:t>
          </a:r>
          <a:r>
            <a:rPr lang="en-US" sz="1400" b="1" i="0" kern="1200" dirty="0" err="1">
              <a:effectLst/>
            </a:rPr>
            <a:t>godina</a:t>
          </a:r>
          <a:r>
            <a:rPr lang="en-US" sz="1400" b="1" i="0" kern="1200" dirty="0">
              <a:effectLst/>
            </a:rPr>
            <a:t>)</a:t>
          </a:r>
          <a:endParaRPr lang="en-GB" sz="1400" kern="1200" dirty="0"/>
        </a:p>
      </dsp:txBody>
      <dsp:txXfrm>
        <a:off x="184630" y="793671"/>
        <a:ext cx="2153678" cy="323051"/>
      </dsp:txXfrm>
    </dsp:sp>
    <dsp:sp modelId="{4B7E69E2-DBFB-4086-A3EC-C0F4F9DE11D9}">
      <dsp:nvSpPr>
        <dsp:cNvPr id="0" name=""/>
        <dsp:cNvSpPr/>
      </dsp:nvSpPr>
      <dsp:spPr>
        <a:xfrm>
          <a:off x="0" y="1067690"/>
          <a:ext cx="2590939" cy="2047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 err="1">
              <a:effectLst/>
            </a:rPr>
            <a:t>Napad</a:t>
          </a:r>
          <a:r>
            <a:rPr lang="en-US" sz="1400" b="0" i="0" kern="1200" dirty="0">
              <a:effectLst/>
            </a:rPr>
            <a:t> </a:t>
          </a:r>
          <a:r>
            <a:rPr lang="en-US" sz="1400" b="0" i="0" kern="1200" dirty="0" err="1">
              <a:effectLst/>
            </a:rPr>
            <a:t>na</a:t>
          </a:r>
          <a:r>
            <a:rPr lang="en-US" sz="1400" b="0" i="0" kern="1200" dirty="0">
              <a:effectLst/>
            </a:rPr>
            <a:t> </a:t>
          </a:r>
          <a:r>
            <a:rPr lang="en-US" sz="1400" kern="1200" dirty="0" err="1"/>
            <a:t>iranska</a:t>
          </a:r>
          <a:r>
            <a:rPr lang="en-US" sz="1400" b="0" i="0" kern="1200" dirty="0">
              <a:effectLst/>
            </a:rPr>
            <a:t> </a:t>
          </a:r>
          <a:r>
            <a:rPr lang="en-US" sz="1400" b="0" i="0" kern="1200" dirty="0" err="1">
              <a:effectLst/>
            </a:rPr>
            <a:t>nuklearna</a:t>
          </a:r>
          <a:r>
            <a:rPr lang="en-US" sz="1400" b="0" i="0" kern="1200" dirty="0">
              <a:effectLst/>
            </a:rPr>
            <a:t> </a:t>
          </a:r>
          <a:r>
            <a:rPr lang="en-US" sz="1400" b="0" i="0" kern="1200" dirty="0" err="1">
              <a:effectLst/>
            </a:rPr>
            <a:t>postrojenja</a:t>
          </a:r>
          <a:endParaRPr lang="en-GB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 err="1">
              <a:effectLst/>
            </a:rPr>
            <a:t>Sabotaža</a:t>
          </a:r>
          <a:r>
            <a:rPr lang="en-US" sz="1400" b="0" i="0" kern="1200" dirty="0">
              <a:effectLst/>
            </a:rPr>
            <a:t> </a:t>
          </a:r>
          <a:r>
            <a:rPr lang="en-US" sz="1400" b="0" i="0" kern="1200" dirty="0" err="1">
              <a:effectLst/>
            </a:rPr>
            <a:t>centrifuga</a:t>
          </a:r>
          <a:r>
            <a:rPr lang="en-US" sz="1400" b="0" i="0" kern="1200" dirty="0">
              <a:effectLst/>
            </a:rPr>
            <a:t> u </a:t>
          </a:r>
          <a:r>
            <a:rPr lang="en-US" sz="1400" b="0" i="0" kern="1200" dirty="0" err="1">
              <a:effectLst/>
            </a:rPr>
            <a:t>postrojenju</a:t>
          </a:r>
          <a:r>
            <a:rPr lang="en-US" sz="1400" b="0" i="0" kern="1200" dirty="0">
              <a:effectLst/>
            </a:rPr>
            <a:t> za </a:t>
          </a:r>
          <a:r>
            <a:rPr lang="en-US" sz="1400" b="0" i="0" kern="1200" dirty="0" err="1">
              <a:effectLst/>
            </a:rPr>
            <a:t>obogaćivanje</a:t>
          </a:r>
          <a:r>
            <a:rPr lang="en-US" sz="1400" b="0" i="0" kern="1200" dirty="0">
              <a:effectLst/>
            </a:rPr>
            <a:t> </a:t>
          </a:r>
          <a:r>
            <a:rPr lang="en-US" sz="1400" b="0" i="0" kern="1200" dirty="0" err="1">
              <a:effectLst/>
            </a:rPr>
            <a:t>uranija</a:t>
          </a:r>
          <a:endParaRPr lang="en-US" sz="1400" b="0" i="0" kern="1200" dirty="0">
            <a:effectLst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Prouzrokovalo</a:t>
          </a:r>
          <a:r>
            <a:rPr lang="en-US" sz="1400" kern="1200" dirty="0"/>
            <a:t> </a:t>
          </a:r>
          <a:r>
            <a:rPr lang="en-US" sz="1400" kern="1200" dirty="0" err="1"/>
            <a:t>veliku</a:t>
          </a:r>
          <a:r>
            <a:rPr lang="en-US" sz="1400" kern="1200" dirty="0"/>
            <a:t> </a:t>
          </a:r>
          <a:r>
            <a:rPr lang="en-US" sz="1400" kern="1200" dirty="0" err="1"/>
            <a:t>štetu</a:t>
          </a:r>
          <a:r>
            <a:rPr lang="en-US" sz="1400" kern="1200" dirty="0"/>
            <a:t> u </a:t>
          </a:r>
          <a:r>
            <a:rPr lang="en-US" sz="1400" kern="1200" dirty="0" err="1"/>
            <a:t>iranskom</a:t>
          </a:r>
          <a:r>
            <a:rPr lang="en-US" sz="1400" kern="1200" dirty="0"/>
            <a:t> </a:t>
          </a:r>
          <a:r>
            <a:rPr lang="en-US" sz="1400" kern="1200" dirty="0" err="1"/>
            <a:t>nuklearnom</a:t>
          </a:r>
          <a:r>
            <a:rPr lang="en-US" sz="1400" kern="1200" dirty="0"/>
            <a:t> program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 err="1">
              <a:effectLst/>
            </a:rPr>
            <a:t>Značajna</a:t>
          </a:r>
          <a:r>
            <a:rPr lang="en-US" sz="1400" b="0" i="0" kern="1200" dirty="0">
              <a:effectLst/>
            </a:rPr>
            <a:t> </a:t>
          </a:r>
          <a:r>
            <a:rPr lang="en-US" sz="1400" b="0" i="0" kern="1200" dirty="0" err="1">
              <a:effectLst/>
            </a:rPr>
            <a:t>eskalacija</a:t>
          </a:r>
          <a:r>
            <a:rPr lang="en-US" sz="1400" b="0" i="0" kern="1200" dirty="0">
              <a:effectLst/>
            </a:rPr>
            <a:t> u </a:t>
          </a:r>
          <a:r>
            <a:rPr lang="en-US" sz="1400" kern="1200" dirty="0" err="1"/>
            <a:t>državno</a:t>
          </a:r>
          <a:r>
            <a:rPr lang="en-US" sz="1400" kern="1200" dirty="0"/>
            <a:t> </a:t>
          </a:r>
          <a:r>
            <a:rPr lang="en-US" sz="1400" kern="1200" dirty="0" err="1"/>
            <a:t>sponzoriranom</a:t>
          </a:r>
          <a:r>
            <a:rPr lang="en-US" sz="1400" kern="1200" dirty="0"/>
            <a:t> </a:t>
          </a:r>
          <a:r>
            <a:rPr lang="en-US" sz="1400" kern="1200" dirty="0" err="1"/>
            <a:t>k</a:t>
          </a:r>
          <a:r>
            <a:rPr lang="en-US" sz="1400" b="0" i="0" kern="1200" dirty="0" err="1">
              <a:effectLst/>
            </a:rPr>
            <a:t>ibernetičkom</a:t>
          </a:r>
          <a:r>
            <a:rPr lang="en-US" sz="1400" b="0" i="0" kern="1200" dirty="0">
              <a:effectLst/>
            </a:rPr>
            <a:t> </a:t>
          </a:r>
          <a:r>
            <a:rPr lang="en-US" sz="1400" b="0" i="0" kern="1200" dirty="0" err="1">
              <a:effectLst/>
            </a:rPr>
            <a:t>ratovanju</a:t>
          </a:r>
          <a:endParaRPr lang="en-US" sz="1400" b="0" i="0" kern="1200" dirty="0">
            <a:effectLst/>
          </a:endParaRPr>
        </a:p>
      </dsp:txBody>
      <dsp:txXfrm>
        <a:off x="0" y="1067690"/>
        <a:ext cx="2590939" cy="2047476"/>
      </dsp:txXfrm>
    </dsp:sp>
    <dsp:sp modelId="{D45311E4-C651-4AAC-9417-ACFE6C490EA7}">
      <dsp:nvSpPr>
        <dsp:cNvPr id="0" name=""/>
        <dsp:cNvSpPr/>
      </dsp:nvSpPr>
      <dsp:spPr>
        <a:xfrm>
          <a:off x="3639841" y="53342"/>
          <a:ext cx="753787" cy="75378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F0AB5-3215-46B7-ADE4-CFCDAE68CBC9}">
      <dsp:nvSpPr>
        <dsp:cNvPr id="0" name=""/>
        <dsp:cNvSpPr/>
      </dsp:nvSpPr>
      <dsp:spPr>
        <a:xfrm>
          <a:off x="3001651" y="793185"/>
          <a:ext cx="2153678" cy="323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dirty="0" err="1">
              <a:effectLst/>
            </a:rPr>
            <a:t>NotPetya</a:t>
          </a:r>
          <a:r>
            <a:rPr lang="en-US" sz="1400" b="1" i="0" kern="1200" dirty="0">
              <a:effectLst/>
            </a:rPr>
            <a:t> (2017. </a:t>
          </a:r>
          <a:r>
            <a:rPr lang="en-US" sz="1400" b="1" i="0" kern="1200" dirty="0" err="1">
              <a:effectLst/>
            </a:rPr>
            <a:t>godina</a:t>
          </a:r>
          <a:r>
            <a:rPr lang="en-US" sz="1400" b="1" i="0" kern="1200" dirty="0">
              <a:effectLst/>
            </a:rPr>
            <a:t>)</a:t>
          </a:r>
          <a:endParaRPr lang="en-GB" sz="1400" kern="1200" dirty="0"/>
        </a:p>
      </dsp:txBody>
      <dsp:txXfrm>
        <a:off x="3001651" y="793185"/>
        <a:ext cx="2153678" cy="323051"/>
      </dsp:txXfrm>
    </dsp:sp>
    <dsp:sp modelId="{96BD8584-66A1-4F5C-ABBA-0EA7EE1CCE62}">
      <dsp:nvSpPr>
        <dsp:cNvPr id="0" name=""/>
        <dsp:cNvSpPr/>
      </dsp:nvSpPr>
      <dsp:spPr>
        <a:xfrm>
          <a:off x="2998722" y="1074524"/>
          <a:ext cx="2153678" cy="199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 err="1">
              <a:effectLst/>
            </a:rPr>
            <a:t>Inicijalno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ciljao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ukrajinsku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kritičnu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infrastrukturu</a:t>
          </a:r>
          <a:endParaRPr lang="en-GB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 err="1">
              <a:effectLst/>
            </a:rPr>
            <a:t>Pro</a:t>
          </a:r>
          <a:r>
            <a:rPr lang="en-US" sz="1400" kern="1200" dirty="0" err="1"/>
            <a:t>pagirao</a:t>
          </a:r>
          <a:r>
            <a:rPr lang="en-US" sz="1400" kern="1200" dirty="0"/>
            <a:t> se </a:t>
          </a:r>
          <a:r>
            <a:rPr lang="en-US" sz="1400" kern="1200" dirty="0" err="1"/>
            <a:t>globalno</a:t>
          </a:r>
          <a:r>
            <a:rPr lang="en-US" sz="1400" kern="1200" dirty="0"/>
            <a:t> </a:t>
          </a:r>
          <a:r>
            <a:rPr lang="en-US" sz="1400" kern="1200" dirty="0" err="1"/>
            <a:t>i</a:t>
          </a:r>
          <a:r>
            <a:rPr lang="en-US" sz="1400" kern="1200" dirty="0"/>
            <a:t> </a:t>
          </a:r>
          <a:r>
            <a:rPr lang="en-US" sz="1400" kern="1200" dirty="0" err="1"/>
            <a:t>zahvatio</a:t>
          </a:r>
          <a:r>
            <a:rPr lang="en-US" sz="1400" kern="1200" dirty="0"/>
            <a:t> </a:t>
          </a:r>
          <a:r>
            <a:rPr lang="en-US" sz="1400" kern="1200" dirty="0" err="1"/>
            <a:t>firme</a:t>
          </a:r>
          <a:r>
            <a:rPr lang="en-US" sz="1400" kern="1200" dirty="0"/>
            <a:t> </a:t>
          </a:r>
          <a:r>
            <a:rPr lang="en-US" sz="1400" kern="1200" dirty="0" err="1"/>
            <a:t>poput</a:t>
          </a:r>
          <a:r>
            <a:rPr lang="en-US" sz="1400" kern="1200" dirty="0"/>
            <a:t> </a:t>
          </a:r>
          <a:r>
            <a:rPr lang="en-US" sz="1400" kern="1200" dirty="0" err="1"/>
            <a:t>Maerska</a:t>
          </a:r>
          <a:r>
            <a:rPr lang="en-US" sz="1400" kern="1200" dirty="0"/>
            <a:t> </a:t>
          </a:r>
          <a:r>
            <a:rPr lang="en-US" sz="1400" kern="1200" dirty="0" err="1"/>
            <a:t>kojoj</a:t>
          </a:r>
          <a:r>
            <a:rPr lang="en-US" sz="1400" kern="1200" dirty="0"/>
            <a:t> je </a:t>
          </a:r>
          <a:r>
            <a:rPr lang="en-US" sz="1400" kern="1200" dirty="0" err="1"/>
            <a:t>prouzročio</a:t>
          </a:r>
          <a:r>
            <a:rPr lang="en-US" sz="1400" kern="1200" dirty="0"/>
            <a:t> 300 </a:t>
          </a:r>
          <a:r>
            <a:rPr lang="en-US" sz="1400" kern="1200" dirty="0" err="1"/>
            <a:t>milijuna</a:t>
          </a:r>
          <a:r>
            <a:rPr lang="en-US" sz="1400" kern="1200" dirty="0"/>
            <a:t> </a:t>
          </a:r>
          <a:r>
            <a:rPr lang="en-US" sz="1400" kern="1200" dirty="0" err="1"/>
            <a:t>dolara</a:t>
          </a:r>
          <a:r>
            <a:rPr lang="en-US" sz="1400" kern="1200" dirty="0"/>
            <a:t> </a:t>
          </a:r>
          <a:r>
            <a:rPr lang="en-US" sz="1400" kern="1200" dirty="0" err="1"/>
            <a:t>štete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 </a:t>
          </a:r>
          <a:r>
            <a:rPr lang="en-US" sz="1400" kern="1200" dirty="0" err="1"/>
            <a:t>milijardi</a:t>
          </a:r>
          <a:r>
            <a:rPr lang="en-US" sz="1400" kern="1200" dirty="0"/>
            <a:t> </a:t>
          </a:r>
          <a:r>
            <a:rPr lang="en-US" sz="1400" kern="1200" dirty="0" err="1"/>
            <a:t>dolara</a:t>
          </a:r>
          <a:r>
            <a:rPr lang="en-US" sz="1400" kern="1200" dirty="0"/>
            <a:t> </a:t>
          </a:r>
          <a:r>
            <a:rPr lang="en-US" sz="1400" kern="1200" dirty="0" err="1"/>
            <a:t>globalne</a:t>
          </a:r>
          <a:r>
            <a:rPr lang="en-US" sz="1400" kern="1200" dirty="0"/>
            <a:t> </a:t>
          </a:r>
          <a:r>
            <a:rPr lang="en-US" sz="1400" kern="1200" dirty="0" err="1"/>
            <a:t>štete</a:t>
          </a:r>
          <a:endParaRPr lang="en-US" sz="1400" kern="1200" dirty="0"/>
        </a:p>
      </dsp:txBody>
      <dsp:txXfrm>
        <a:off x="2998722" y="1074524"/>
        <a:ext cx="2153678" cy="1998532"/>
      </dsp:txXfrm>
    </dsp:sp>
    <dsp:sp modelId="{7ECAFCFD-177F-4DF4-8763-2A546F372AAC}">
      <dsp:nvSpPr>
        <dsp:cNvPr id="0" name=""/>
        <dsp:cNvSpPr/>
      </dsp:nvSpPr>
      <dsp:spPr>
        <a:xfrm>
          <a:off x="6360840" y="74699"/>
          <a:ext cx="753787" cy="75378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D2942-6C17-4E89-B7E9-6E903C36084F}">
      <dsp:nvSpPr>
        <dsp:cNvPr id="0" name=""/>
        <dsp:cNvSpPr/>
      </dsp:nvSpPr>
      <dsp:spPr>
        <a:xfrm>
          <a:off x="5643568" y="808241"/>
          <a:ext cx="2153678" cy="323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dirty="0" err="1">
              <a:effectLst/>
            </a:rPr>
            <a:t>Ukrajina</a:t>
          </a:r>
          <a:r>
            <a:rPr lang="en-US" sz="1400" b="1" i="0" kern="1200" dirty="0">
              <a:effectLst/>
            </a:rPr>
            <a:t> (2023. </a:t>
          </a:r>
          <a:r>
            <a:rPr lang="en-US" sz="1400" b="1" i="0" kern="1200" dirty="0" err="1">
              <a:effectLst/>
            </a:rPr>
            <a:t>godina</a:t>
          </a:r>
          <a:r>
            <a:rPr lang="en-US" sz="1400" b="1" i="0" kern="1200" dirty="0">
              <a:effectLst/>
            </a:rPr>
            <a:t>)</a:t>
          </a:r>
          <a:endParaRPr lang="en-GB" sz="1400" kern="1200" dirty="0"/>
        </a:p>
      </dsp:txBody>
      <dsp:txXfrm>
        <a:off x="5643568" y="808241"/>
        <a:ext cx="2153678" cy="323051"/>
      </dsp:txXfrm>
    </dsp:sp>
    <dsp:sp modelId="{0160797F-31EA-45E0-A557-53DED79ADD1C}">
      <dsp:nvSpPr>
        <dsp:cNvPr id="0" name=""/>
        <dsp:cNvSpPr/>
      </dsp:nvSpPr>
      <dsp:spPr>
        <a:xfrm>
          <a:off x="5473902" y="1069960"/>
          <a:ext cx="2471259" cy="2000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Napad</a:t>
          </a:r>
          <a:r>
            <a:rPr lang="en-US" sz="1400" kern="1200" dirty="0"/>
            <a:t> </a:t>
          </a:r>
          <a:r>
            <a:rPr lang="en-US" sz="1400" kern="1200" dirty="0" err="1"/>
            <a:t>na</a:t>
          </a:r>
          <a:r>
            <a:rPr lang="en-US" sz="1400" kern="1200" dirty="0"/>
            <a:t> </a:t>
          </a:r>
          <a:r>
            <a:rPr lang="en-US" sz="1400" kern="1200" dirty="0" err="1"/>
            <a:t>mrežu</a:t>
          </a:r>
          <a:r>
            <a:rPr lang="en-US" sz="1400" kern="1200" dirty="0"/>
            <a:t> </a:t>
          </a:r>
          <a:r>
            <a:rPr lang="en-US" sz="1400" kern="1200" dirty="0" err="1"/>
            <a:t>ukrajinskog</a:t>
          </a:r>
          <a:r>
            <a:rPr lang="en-US" sz="1400" kern="1200" dirty="0"/>
            <a:t> </a:t>
          </a:r>
          <a:r>
            <a:rPr lang="en-US" sz="1400" kern="1200" dirty="0" err="1"/>
            <a:t>telekomunikacijskog</a:t>
          </a:r>
          <a:r>
            <a:rPr lang="en-US" sz="1400" kern="1200" dirty="0"/>
            <a:t> </a:t>
          </a:r>
          <a:r>
            <a:rPr lang="en-US" sz="1400" kern="1200" dirty="0" err="1"/>
            <a:t>operatera</a:t>
          </a:r>
          <a:endParaRPr lang="en-GB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>
              <a:effectLst/>
            </a:rPr>
            <a:t>25 </a:t>
          </a:r>
          <a:r>
            <a:rPr lang="en-US" sz="1400" i="0" kern="1200" dirty="0" err="1">
              <a:effectLst/>
            </a:rPr>
            <a:t>milijuna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pretplatnika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izgubilo</a:t>
          </a:r>
          <a:r>
            <a:rPr lang="en-US" sz="1400" i="0" kern="1200" dirty="0">
              <a:effectLst/>
            </a:rPr>
            <a:t> internet </a:t>
          </a:r>
          <a:r>
            <a:rPr lang="en-US" sz="1400" i="0" kern="1200" dirty="0" err="1">
              <a:effectLst/>
            </a:rPr>
            <a:t>vezu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i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mobilne</a:t>
          </a:r>
          <a:r>
            <a:rPr lang="en-US" sz="1400" i="0" kern="1200" dirty="0">
              <a:effectLst/>
            </a:rPr>
            <a:t> </a:t>
          </a:r>
          <a:r>
            <a:rPr lang="en-US" sz="1400" i="0" kern="1200" dirty="0" err="1">
              <a:effectLst/>
            </a:rPr>
            <a:t>usluge</a:t>
          </a:r>
          <a:endParaRPr lang="en-US" sz="1400" i="0" kern="1200" dirty="0">
            <a:effectLst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Uništeni</a:t>
          </a:r>
          <a:r>
            <a:rPr lang="en-US" sz="1400" kern="1200" dirty="0"/>
            <a:t> </a:t>
          </a:r>
          <a:r>
            <a:rPr lang="en-US" sz="1400" kern="1200" dirty="0" err="1"/>
            <a:t>dijelovi</a:t>
          </a:r>
          <a:r>
            <a:rPr lang="en-US" sz="1400" kern="1200" dirty="0"/>
            <a:t> </a:t>
          </a:r>
          <a:r>
            <a:rPr lang="en-US" sz="1400" kern="1200" dirty="0" err="1"/>
            <a:t>jezgrene</a:t>
          </a:r>
          <a:r>
            <a:rPr lang="en-US" sz="1400" kern="1200" dirty="0"/>
            <a:t> </a:t>
          </a:r>
          <a:r>
            <a:rPr lang="en-US" sz="1400" kern="1200" dirty="0" err="1"/>
            <a:t>mreže</a:t>
          </a:r>
          <a:r>
            <a:rPr lang="en-US" sz="1400" kern="1200" dirty="0"/>
            <a:t> </a:t>
          </a:r>
          <a:r>
            <a:rPr lang="en-US" sz="1400" kern="1200" dirty="0" err="1"/>
            <a:t>operatera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Procjenjena</a:t>
          </a:r>
          <a:r>
            <a:rPr lang="en-US" sz="1400" kern="1200" dirty="0"/>
            <a:t> </a:t>
          </a:r>
          <a:r>
            <a:rPr lang="en-US" sz="1400" kern="1200" dirty="0" err="1"/>
            <a:t>šteta</a:t>
          </a:r>
          <a:r>
            <a:rPr lang="en-US" sz="1400" kern="1200" dirty="0"/>
            <a:t> u </a:t>
          </a:r>
          <a:r>
            <a:rPr lang="en-US" sz="1400" kern="1200" dirty="0" err="1"/>
            <a:t>desecima</a:t>
          </a:r>
          <a:r>
            <a:rPr lang="en-US" sz="1400" kern="1200" dirty="0"/>
            <a:t> </a:t>
          </a:r>
          <a:r>
            <a:rPr lang="en-US" sz="1400" kern="1200" dirty="0" err="1"/>
            <a:t>milijuna</a:t>
          </a:r>
          <a:r>
            <a:rPr lang="en-US" sz="1400" kern="1200" dirty="0"/>
            <a:t> </a:t>
          </a:r>
          <a:r>
            <a:rPr lang="en-US" sz="1400" kern="1200" dirty="0" err="1"/>
            <a:t>dolara</a:t>
          </a:r>
          <a:endParaRPr lang="en-GB" sz="1400" kern="1200" dirty="0"/>
        </a:p>
      </dsp:txBody>
      <dsp:txXfrm>
        <a:off x="5473902" y="1069960"/>
        <a:ext cx="2471259" cy="200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2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373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4536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511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314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creativecommons.org/licenses/by/4.0/deed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srce.unizg.h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srce.unizg.hr/otvoreni-pristup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126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E6F27-F197-430D-A1FD-9A04C41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www.srce.unizg.hr</a:t>
              </a: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creativecommons.org/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licenses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by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/4.0/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deed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4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2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  <p:sldLayoutId id="2147483725" r:id="rId7"/>
    <p:sldLayoutId id="2147483729" r:id="rId8"/>
  </p:sldLayoutIdLst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toutestquantique.fr/dualite/" TargetMode="Externa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9.svg"/><Relationship Id="rId3" Type="http://schemas.openxmlformats.org/officeDocument/2006/relationships/image" Target="../media/image32.svg"/><Relationship Id="rId7" Type="http://schemas.openxmlformats.org/officeDocument/2006/relationships/image" Target="../media/image40.svg"/><Relationship Id="rId12" Type="http://schemas.openxmlformats.org/officeDocument/2006/relationships/image" Target="../media/image28.png"/><Relationship Id="rId17" Type="http://schemas.openxmlformats.org/officeDocument/2006/relationships/image" Target="../media/image38.svg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7.svg"/><Relationship Id="rId5" Type="http://schemas.openxmlformats.org/officeDocument/2006/relationships/image" Target="../media/image34.svg"/><Relationship Id="rId15" Type="http://schemas.openxmlformats.org/officeDocument/2006/relationships/image" Target="../media/image36.svg"/><Relationship Id="rId10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42.svg"/><Relationship Id="rId1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5919" y="2927085"/>
            <a:ext cx="5143500" cy="1241822"/>
          </a:xfrm>
        </p:spPr>
        <p:txBody>
          <a:bodyPr/>
          <a:lstStyle/>
          <a:p>
            <a:r>
              <a:rPr lang="hr-HR" dirty="0"/>
              <a:t>doc. dr. </a:t>
            </a:r>
            <a:r>
              <a:rPr lang="hr-HR" dirty="0" err="1"/>
              <a:t>sc</a:t>
            </a:r>
            <a:r>
              <a:rPr lang="hr-HR" dirty="0"/>
              <a:t>. Ivan </a:t>
            </a:r>
            <a:r>
              <a:rPr lang="hr-HR" dirty="0" err="1"/>
              <a:t>Cvitić</a:t>
            </a:r>
            <a:r>
              <a:rPr lang="hr-HR" dirty="0"/>
              <a:t>, Fakultet prometnih znanosti</a:t>
            </a:r>
          </a:p>
          <a:p>
            <a:r>
              <a:rPr lang="hr-HR" dirty="0"/>
              <a:t>izv. prof. dr. </a:t>
            </a:r>
            <a:r>
              <a:rPr lang="hr-HR" dirty="0" err="1"/>
              <a:t>sc</a:t>
            </a:r>
            <a:r>
              <a:rPr lang="hr-HR" dirty="0"/>
              <a:t>. Saša </a:t>
            </a:r>
            <a:r>
              <a:rPr lang="hr-HR" dirty="0" err="1"/>
              <a:t>Ilijić</a:t>
            </a:r>
            <a:r>
              <a:rPr lang="hr-HR" dirty="0"/>
              <a:t>, Fakultet elektrotehnike i računarstva</a:t>
            </a:r>
          </a:p>
          <a:p>
            <a:r>
              <a:rPr lang="hr-HR" dirty="0"/>
              <a:t>Dunja </a:t>
            </a:r>
            <a:r>
              <a:rPr lang="hr-HR" dirty="0" err="1"/>
              <a:t>Ivković</a:t>
            </a:r>
            <a:r>
              <a:rPr lang="hr-HR" dirty="0"/>
              <a:t>, CARNET</a:t>
            </a:r>
          </a:p>
          <a:p>
            <a:r>
              <a:rPr lang="hr-HR" dirty="0"/>
              <a:t>dr. </a:t>
            </a:r>
            <a:r>
              <a:rPr lang="hr-HR" dirty="0" err="1"/>
              <a:t>sc</a:t>
            </a:r>
            <a:r>
              <a:rPr lang="hr-HR" dirty="0"/>
              <a:t>. Mario Stipčević, Institut Ruđer Bošković</a:t>
            </a:r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Uvod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9681" y="1546232"/>
            <a:ext cx="7044059" cy="1652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Digitalizacija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Porast primjene informacijsko-komunikacijskih sustava i usluga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Porast broja </a:t>
            </a:r>
            <a:r>
              <a:rPr lang="hr-HR" sz="1400" b="0" dirty="0" err="1">
                <a:solidFill>
                  <a:schemeClr val="tx1"/>
                </a:solidFill>
                <a:ea typeface="+mn-ea"/>
              </a:rPr>
              <a:t>kibernetičkih</a:t>
            </a:r>
            <a:r>
              <a:rPr lang="hr-HR" sz="1400" b="0" dirty="0">
                <a:solidFill>
                  <a:schemeClr val="tx1"/>
                </a:solidFill>
                <a:ea typeface="+mn-ea"/>
              </a:rPr>
              <a:t> ranjivosti i prijetnji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Potreba za razvojem inovativnih metoda i sustava zaštite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37EDD5-D082-4897-8CC9-A9C0B89C9CF5}"/>
              </a:ext>
            </a:extLst>
          </p:cNvPr>
          <p:cNvGrpSpPr>
            <a:grpSpLocks noChangeAspect="1"/>
          </p:cNvGrpSpPr>
          <p:nvPr/>
        </p:nvGrpSpPr>
        <p:grpSpPr>
          <a:xfrm>
            <a:off x="5409171" y="585868"/>
            <a:ext cx="3106178" cy="3609698"/>
            <a:chOff x="4786209" y="80119"/>
            <a:chExt cx="5268675" cy="6684626"/>
          </a:xfrm>
          <a:blipFill>
            <a:blip r:embed="rId2"/>
            <a:stretch>
              <a:fillRect/>
            </a:stretch>
          </a:blipFill>
        </p:grpSpPr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D2AA9ED3-6783-4E37-BC3B-C959C2455587}"/>
                </a:ext>
              </a:extLst>
            </p:cNvPr>
            <p:cNvSpPr/>
            <p:nvPr/>
          </p:nvSpPr>
          <p:spPr>
            <a:xfrm>
              <a:off x="6593168" y="5687523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4CC6F057-F1AC-40D6-8EA2-6589DDD8BB9D}"/>
                </a:ext>
              </a:extLst>
            </p:cNvPr>
            <p:cNvSpPr/>
            <p:nvPr/>
          </p:nvSpPr>
          <p:spPr>
            <a:xfrm>
              <a:off x="9287968" y="4889587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Hexagon 64">
              <a:extLst>
                <a:ext uri="{FF2B5EF4-FFF2-40B4-BE49-F238E27FC236}">
                  <a16:creationId xmlns:a16="http://schemas.microsoft.com/office/drawing/2014/main" id="{CE762C9F-4A40-45D8-BDDF-C24B957A5DB6}"/>
                </a:ext>
              </a:extLst>
            </p:cNvPr>
            <p:cNvSpPr/>
            <p:nvPr/>
          </p:nvSpPr>
          <p:spPr>
            <a:xfrm>
              <a:off x="8617305" y="4499085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Hexagon 65">
              <a:extLst>
                <a:ext uri="{FF2B5EF4-FFF2-40B4-BE49-F238E27FC236}">
                  <a16:creationId xmlns:a16="http://schemas.microsoft.com/office/drawing/2014/main" id="{95274251-DE09-4F3E-964C-57CE3E85D24C}"/>
                </a:ext>
              </a:extLst>
            </p:cNvPr>
            <p:cNvSpPr/>
            <p:nvPr/>
          </p:nvSpPr>
          <p:spPr>
            <a:xfrm>
              <a:off x="8834306" y="848339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Hexagon 66">
              <a:extLst>
                <a:ext uri="{FF2B5EF4-FFF2-40B4-BE49-F238E27FC236}">
                  <a16:creationId xmlns:a16="http://schemas.microsoft.com/office/drawing/2014/main" id="{2E53CB13-32C2-4DB6-A3A6-4F64078A2F82}"/>
                </a:ext>
              </a:extLst>
            </p:cNvPr>
            <p:cNvSpPr/>
            <p:nvPr/>
          </p:nvSpPr>
          <p:spPr>
            <a:xfrm>
              <a:off x="7934312" y="4894158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Hexagon 67">
              <a:extLst>
                <a:ext uri="{FF2B5EF4-FFF2-40B4-BE49-F238E27FC236}">
                  <a16:creationId xmlns:a16="http://schemas.microsoft.com/office/drawing/2014/main" id="{C1D80820-502B-4D53-8C07-6A6145BEE85E}"/>
                </a:ext>
              </a:extLst>
            </p:cNvPr>
            <p:cNvSpPr/>
            <p:nvPr/>
          </p:nvSpPr>
          <p:spPr>
            <a:xfrm>
              <a:off x="8617305" y="5283193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Hexagon 68">
              <a:extLst>
                <a:ext uri="{FF2B5EF4-FFF2-40B4-BE49-F238E27FC236}">
                  <a16:creationId xmlns:a16="http://schemas.microsoft.com/office/drawing/2014/main" id="{CAB1F36D-1E90-4AC6-AFD1-3A6785AD7973}"/>
                </a:ext>
              </a:extLst>
            </p:cNvPr>
            <p:cNvSpPr/>
            <p:nvPr/>
          </p:nvSpPr>
          <p:spPr>
            <a:xfrm>
              <a:off x="8187885" y="1290127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Hexagon 69">
              <a:extLst>
                <a:ext uri="{FF2B5EF4-FFF2-40B4-BE49-F238E27FC236}">
                  <a16:creationId xmlns:a16="http://schemas.microsoft.com/office/drawing/2014/main" id="{85CE682D-2E16-43EF-8DB1-000F9F950F19}"/>
                </a:ext>
              </a:extLst>
            </p:cNvPr>
            <p:cNvSpPr/>
            <p:nvPr/>
          </p:nvSpPr>
          <p:spPr>
            <a:xfrm>
              <a:off x="8844424" y="80119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Hexagon 70">
              <a:extLst>
                <a:ext uri="{FF2B5EF4-FFF2-40B4-BE49-F238E27FC236}">
                  <a16:creationId xmlns:a16="http://schemas.microsoft.com/office/drawing/2014/main" id="{B532E650-B333-41E8-9AB9-2DAC9FCBD71A}"/>
                </a:ext>
              </a:extLst>
            </p:cNvPr>
            <p:cNvSpPr/>
            <p:nvPr/>
          </p:nvSpPr>
          <p:spPr>
            <a:xfrm>
              <a:off x="7252716" y="5295114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Hexagon 71">
              <a:extLst>
                <a:ext uri="{FF2B5EF4-FFF2-40B4-BE49-F238E27FC236}">
                  <a16:creationId xmlns:a16="http://schemas.microsoft.com/office/drawing/2014/main" id="{40B70114-FA21-4DDD-AAB5-19E464250577}"/>
                </a:ext>
              </a:extLst>
            </p:cNvPr>
            <p:cNvSpPr/>
            <p:nvPr/>
          </p:nvSpPr>
          <p:spPr>
            <a:xfrm>
              <a:off x="6770663" y="480101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Hexagon 72">
              <a:extLst>
                <a:ext uri="{FF2B5EF4-FFF2-40B4-BE49-F238E27FC236}">
                  <a16:creationId xmlns:a16="http://schemas.microsoft.com/office/drawing/2014/main" id="{FB2AF6CF-8704-428D-9BD7-4CFE50C49625}"/>
                </a:ext>
              </a:extLst>
            </p:cNvPr>
            <p:cNvSpPr/>
            <p:nvPr/>
          </p:nvSpPr>
          <p:spPr>
            <a:xfrm>
              <a:off x="7480650" y="893278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Hexagon 73">
              <a:extLst>
                <a:ext uri="{FF2B5EF4-FFF2-40B4-BE49-F238E27FC236}">
                  <a16:creationId xmlns:a16="http://schemas.microsoft.com/office/drawing/2014/main" id="{C8C3D6DA-A695-410A-9141-30DA06713977}"/>
                </a:ext>
              </a:extLst>
            </p:cNvPr>
            <p:cNvSpPr/>
            <p:nvPr/>
          </p:nvSpPr>
          <p:spPr>
            <a:xfrm>
              <a:off x="8148484" y="480101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Hexagon 74">
              <a:extLst>
                <a:ext uri="{FF2B5EF4-FFF2-40B4-BE49-F238E27FC236}">
                  <a16:creationId xmlns:a16="http://schemas.microsoft.com/office/drawing/2014/main" id="{181632B5-AE8B-4B8B-8DDE-8EFB87B0AF90}"/>
                </a:ext>
              </a:extLst>
            </p:cNvPr>
            <p:cNvSpPr/>
            <p:nvPr/>
          </p:nvSpPr>
          <p:spPr>
            <a:xfrm>
              <a:off x="6106908" y="866753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555B1E5E-5F36-42D2-B1B4-FE44197DC2A6}"/>
                </a:ext>
              </a:extLst>
            </p:cNvPr>
            <p:cNvSpPr/>
            <p:nvPr/>
          </p:nvSpPr>
          <p:spPr>
            <a:xfrm>
              <a:off x="6585382" y="4902705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Hexagon 76">
              <a:extLst>
                <a:ext uri="{FF2B5EF4-FFF2-40B4-BE49-F238E27FC236}">
                  <a16:creationId xmlns:a16="http://schemas.microsoft.com/office/drawing/2014/main" id="{1DBB76F4-77C5-4F18-BA95-8F6785BA44EF}"/>
                </a:ext>
              </a:extLst>
            </p:cNvPr>
            <p:cNvSpPr/>
            <p:nvPr/>
          </p:nvSpPr>
          <p:spPr>
            <a:xfrm>
              <a:off x="7929528" y="5675909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Hexagon 77">
              <a:extLst>
                <a:ext uri="{FF2B5EF4-FFF2-40B4-BE49-F238E27FC236}">
                  <a16:creationId xmlns:a16="http://schemas.microsoft.com/office/drawing/2014/main" id="{3BECE037-C7CB-4BE3-9A5C-00A2472014BA}"/>
                </a:ext>
              </a:extLst>
            </p:cNvPr>
            <p:cNvSpPr/>
            <p:nvPr/>
          </p:nvSpPr>
          <p:spPr>
            <a:xfrm>
              <a:off x="6774242" y="1242854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2DAE1132-8B51-493D-BECB-9BEA6C574BA1}"/>
                </a:ext>
              </a:extLst>
            </p:cNvPr>
            <p:cNvSpPr/>
            <p:nvPr/>
          </p:nvSpPr>
          <p:spPr>
            <a:xfrm>
              <a:off x="8879565" y="1665445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Hexagon 79">
              <a:extLst>
                <a:ext uri="{FF2B5EF4-FFF2-40B4-BE49-F238E27FC236}">
                  <a16:creationId xmlns:a16="http://schemas.microsoft.com/office/drawing/2014/main" id="{AAAFF0E1-07DD-4E01-8C7F-D3B0D068B8E9}"/>
                </a:ext>
              </a:extLst>
            </p:cNvPr>
            <p:cNvSpPr/>
            <p:nvPr/>
          </p:nvSpPr>
          <p:spPr>
            <a:xfrm>
              <a:off x="7252716" y="4499681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Hexagon 80">
              <a:extLst>
                <a:ext uri="{FF2B5EF4-FFF2-40B4-BE49-F238E27FC236}">
                  <a16:creationId xmlns:a16="http://schemas.microsoft.com/office/drawing/2014/main" id="{CC34DAF3-AFF5-423B-AF81-89CE77CB6069}"/>
                </a:ext>
              </a:extLst>
            </p:cNvPr>
            <p:cNvSpPr/>
            <p:nvPr/>
          </p:nvSpPr>
          <p:spPr>
            <a:xfrm>
              <a:off x="7929528" y="4130707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1188AA3A-DADD-4C21-83AF-28CEFCDB0AAA}"/>
                </a:ext>
              </a:extLst>
            </p:cNvPr>
            <p:cNvSpPr/>
            <p:nvPr/>
          </p:nvSpPr>
          <p:spPr>
            <a:xfrm>
              <a:off x="9281060" y="5672693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Hexagon 82">
              <a:extLst>
                <a:ext uri="{FF2B5EF4-FFF2-40B4-BE49-F238E27FC236}">
                  <a16:creationId xmlns:a16="http://schemas.microsoft.com/office/drawing/2014/main" id="{1200FFB2-FC4A-4D65-AAD7-5465FB86DA00}"/>
                </a:ext>
              </a:extLst>
            </p:cNvPr>
            <p:cNvSpPr/>
            <p:nvPr/>
          </p:nvSpPr>
          <p:spPr>
            <a:xfrm>
              <a:off x="8612670" y="6064197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Hexagon 83">
              <a:extLst>
                <a:ext uri="{FF2B5EF4-FFF2-40B4-BE49-F238E27FC236}">
                  <a16:creationId xmlns:a16="http://schemas.microsoft.com/office/drawing/2014/main" id="{10C8B9A6-D906-47B9-846A-242F6979F1F1}"/>
                </a:ext>
              </a:extLst>
            </p:cNvPr>
            <p:cNvSpPr/>
            <p:nvPr/>
          </p:nvSpPr>
          <p:spPr>
            <a:xfrm>
              <a:off x="6581855" y="4121513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F24247D2-FDB7-477C-8694-2363141AF57B}"/>
                </a:ext>
              </a:extLst>
            </p:cNvPr>
            <p:cNvSpPr/>
            <p:nvPr/>
          </p:nvSpPr>
          <p:spPr>
            <a:xfrm>
              <a:off x="6100450" y="93449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E33292D7-D47C-476C-A9D5-1B74644CEA2A}"/>
                </a:ext>
              </a:extLst>
            </p:cNvPr>
            <p:cNvSpPr/>
            <p:nvPr/>
          </p:nvSpPr>
          <p:spPr>
            <a:xfrm>
              <a:off x="5449964" y="480101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Hexagon 86">
              <a:extLst>
                <a:ext uri="{FF2B5EF4-FFF2-40B4-BE49-F238E27FC236}">
                  <a16:creationId xmlns:a16="http://schemas.microsoft.com/office/drawing/2014/main" id="{CB3BAC0E-0434-42B4-BCCD-1DAA191DB394}"/>
                </a:ext>
              </a:extLst>
            </p:cNvPr>
            <p:cNvSpPr/>
            <p:nvPr/>
          </p:nvSpPr>
          <p:spPr>
            <a:xfrm>
              <a:off x="5439104" y="1253405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Hexagon 87">
              <a:extLst>
                <a:ext uri="{FF2B5EF4-FFF2-40B4-BE49-F238E27FC236}">
                  <a16:creationId xmlns:a16="http://schemas.microsoft.com/office/drawing/2014/main" id="{9BDBAF79-C794-44A9-80B9-D208E1EA7A81}"/>
                </a:ext>
              </a:extLst>
            </p:cNvPr>
            <p:cNvSpPr/>
            <p:nvPr/>
          </p:nvSpPr>
          <p:spPr>
            <a:xfrm>
              <a:off x="4786209" y="861882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37DF25FC-77E1-4F67-9A25-0D929AF08762}"/>
                </a:ext>
              </a:extLst>
            </p:cNvPr>
            <p:cNvSpPr/>
            <p:nvPr/>
          </p:nvSpPr>
          <p:spPr>
            <a:xfrm>
              <a:off x="7460207" y="82385"/>
              <a:ext cx="766916" cy="700548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3845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ICT Sustavi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044059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Pametni gradovi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Industrija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Zdravstvo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Promet i transport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Kritična infrastruktura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B01B73D-0F74-4E4B-B314-1ED61191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893" y="631252"/>
            <a:ext cx="2876475" cy="38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7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Sigurnosni izazovi i ugroze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894D6-329D-4508-89A9-2228AAEBA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659" y="1001486"/>
            <a:ext cx="5818682" cy="34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8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Primjeri realnih sigurnosnih incidenata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2D5D8E4-495F-4F8E-8354-80B4E25D1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607009"/>
              </p:ext>
            </p:extLst>
          </p:nvPr>
        </p:nvGraphicFramePr>
        <p:xfrm>
          <a:off x="725424" y="1164074"/>
          <a:ext cx="7988672" cy="34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815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Buduće prijetnje i izazovi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74B4C-8C43-48C4-BD12-DAF6D8D7572E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044059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a typeface="+mn-ea"/>
              </a:rPr>
              <a:t>Umjetna inteligencija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hr-HR" sz="1400" dirty="0"/>
              <a:t>Strojno učenje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hr-HR" sz="1400" dirty="0"/>
              <a:t>Veliki jezični modeli (</a:t>
            </a:r>
            <a:r>
              <a:rPr lang="hr-HR" sz="1400" dirty="0" err="1"/>
              <a:t>ChatGPT</a:t>
            </a:r>
            <a:r>
              <a:rPr lang="hr-HR" sz="1400" dirty="0"/>
              <a:t>, Bard, </a:t>
            </a:r>
            <a:r>
              <a:rPr lang="hr-HR" sz="1400" dirty="0" err="1"/>
              <a:t>Copilot</a:t>
            </a:r>
            <a:r>
              <a:rPr lang="hr-HR" sz="1400" dirty="0"/>
              <a:t>, itd.)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hr-HR" sz="1400" dirty="0"/>
              <a:t>Umjetna opća inteligencija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>
              <a:lnSpc>
                <a:spcPct val="100000"/>
              </a:lnSpc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>
              <a:lnSpc>
                <a:spcPct val="100000"/>
              </a:lnSpc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chemeClr val="tx1"/>
                </a:solidFill>
                <a:ea typeface="+mn-ea"/>
              </a:rPr>
              <a:t>Kvantno računarstvo</a:t>
            </a:r>
          </a:p>
          <a:p>
            <a:pPr>
              <a:spcAft>
                <a:spcPts val="1200"/>
              </a:spcAft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90EAA-0960-4B98-AA3F-5F7ABBED9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12" y="2204922"/>
            <a:ext cx="4370546" cy="951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A7696-E79E-4A2E-A461-C0B05F3FD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913" y="3467674"/>
            <a:ext cx="4370546" cy="7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Kvantna i post-kvantna kriptografija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74B4C-8C43-48C4-BD12-DAF6D8D7572E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886698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+mn-lt"/>
                <a:ea typeface="+mn-ea"/>
              </a:rPr>
              <a:t>Kvantna kriptografija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 principe kvantne mehanike za uspostavu sigurne komunikacije</a:t>
            </a:r>
          </a:p>
          <a:p>
            <a:pPr>
              <a:lnSpc>
                <a:spcPct val="100000"/>
              </a:lnSpc>
            </a:pPr>
            <a:endParaRPr lang="hr-HR" sz="14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lnSpc>
                <a:spcPct val="100000"/>
              </a:lnSpc>
            </a:pPr>
            <a:endParaRPr lang="hr-HR" sz="14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chemeClr val="tx1"/>
                </a:solidFill>
                <a:latin typeface="+mn-lt"/>
                <a:ea typeface="+mn-ea"/>
              </a:rPr>
              <a:t>Post-kvantna kriptografija </a:t>
            </a:r>
          </a:p>
          <a:p>
            <a:pPr marL="6286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dirty="0"/>
              <a:t>k</a:t>
            </a:r>
            <a:r>
              <a:rPr lang="hr-HR" sz="14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riptografski sustavi za </a:t>
            </a:r>
            <a:r>
              <a:rPr lang="hr-HR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klasična</a:t>
            </a:r>
            <a:r>
              <a:rPr lang="hr-HR" sz="14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računala, otporni na prijetnje i napade </a:t>
            </a:r>
            <a:r>
              <a:rPr lang="hr-HR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kvantnih</a:t>
            </a:r>
            <a:r>
              <a:rPr lang="hr-HR" sz="14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računala</a:t>
            </a:r>
          </a:p>
        </p:txBody>
      </p:sp>
    </p:spTree>
    <p:extLst>
      <p:ext uri="{BB962C8B-B14F-4D97-AF65-F5344CB8AC3E}">
        <p14:creationId xmlns:p14="http://schemas.microsoft.com/office/powerpoint/2010/main" val="371147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Vrli novi svijet - jesmo li spremni za nove vrste kibernetičkih prijetnji i napada?</a:t>
            </a:r>
            <a:endParaRPr lang="hr-HR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Uloga i važnost QKD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872A7D-60D1-4D37-BF9C-8CC0C2572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226" y="955057"/>
            <a:ext cx="4769548" cy="34290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D1F652-72E6-4357-9402-55C4366A316D}"/>
              </a:ext>
            </a:extLst>
          </p:cNvPr>
          <p:cNvSpPr/>
          <p:nvPr/>
        </p:nvSpPr>
        <p:spPr>
          <a:xfrm>
            <a:off x="5924203" y="4200635"/>
            <a:ext cx="10839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err="1"/>
              <a:t>Izvor</a:t>
            </a:r>
            <a:r>
              <a:rPr lang="en-US" sz="800" dirty="0"/>
              <a:t>: ITU-T Y.3803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91357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83102688-6464-454D-820A-576637DB87E4}"/>
              </a:ext>
            </a:extLst>
          </p:cNvPr>
          <p:cNvSpPr txBox="1">
            <a:spLocks/>
          </p:cNvSpPr>
          <p:nvPr/>
        </p:nvSpPr>
        <p:spPr>
          <a:xfrm>
            <a:off x="5126332" y="3184911"/>
            <a:ext cx="3524475" cy="1187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en-US" dirty="0"/>
              <a:t>QKD </a:t>
            </a:r>
            <a:r>
              <a:rPr lang="en-US" dirty="0" err="1"/>
              <a:t>pruža</a:t>
            </a:r>
            <a:r>
              <a:rPr lang="en-US" dirty="0"/>
              <a:t> </a:t>
            </a:r>
            <a:r>
              <a:rPr lang="en-US" dirty="0" err="1"/>
              <a:t>bezuvjetnu</a:t>
            </a:r>
            <a:r>
              <a:rPr lang="en-US" dirty="0"/>
              <a:t> </a:t>
            </a:r>
            <a:r>
              <a:rPr lang="en-US" dirty="0" err="1"/>
              <a:t>sigurnost</a:t>
            </a:r>
            <a:r>
              <a:rPr lang="en-US" dirty="0"/>
              <a:t> </a:t>
            </a:r>
            <a:r>
              <a:rPr lang="en-US" dirty="0" err="1"/>
              <a:t>temeljenu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kvantnim</a:t>
            </a:r>
            <a:r>
              <a:rPr lang="en-US" dirty="0"/>
              <a:t> </a:t>
            </a:r>
            <a:r>
              <a:rPr lang="en-US" dirty="0" err="1"/>
              <a:t>principima</a:t>
            </a:r>
            <a:endParaRPr lang="hr-HR" dirty="0"/>
          </a:p>
          <a:p>
            <a:r>
              <a:rPr lang="en-US" dirty="0" err="1"/>
              <a:t>Dugoročna</a:t>
            </a:r>
            <a:r>
              <a:rPr lang="en-US" dirty="0"/>
              <a:t> </a:t>
            </a:r>
            <a:r>
              <a:rPr lang="en-US" dirty="0" err="1"/>
              <a:t>sigurnost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ugrožena</a:t>
            </a:r>
            <a:r>
              <a:rPr lang="en-US" dirty="0"/>
              <a:t> </a:t>
            </a:r>
            <a:r>
              <a:rPr lang="en-US" dirty="0" err="1"/>
              <a:t>napretcima</a:t>
            </a:r>
            <a:r>
              <a:rPr lang="en-US" dirty="0"/>
              <a:t> u </a:t>
            </a:r>
            <a:r>
              <a:rPr lang="en-US" dirty="0" err="1"/>
              <a:t>kvantnom</a:t>
            </a:r>
            <a:r>
              <a:rPr lang="en-US" dirty="0"/>
              <a:t> </a:t>
            </a:r>
            <a:r>
              <a:rPr lang="en-US" dirty="0" err="1"/>
              <a:t>računalstvu</a:t>
            </a:r>
            <a:endParaRPr lang="hr-HR" dirty="0"/>
          </a:p>
          <a:p>
            <a:endParaRPr lang="en-US" dirty="0"/>
          </a:p>
          <a:p>
            <a:pPr lvl="1"/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F7A1E-67FD-42B6-A7A9-D0B118371999}"/>
              </a:ext>
            </a:extLst>
          </p:cNvPr>
          <p:cNvGrpSpPr/>
          <p:nvPr/>
        </p:nvGrpSpPr>
        <p:grpSpPr>
          <a:xfrm>
            <a:off x="-128249" y="273847"/>
            <a:ext cx="9428608" cy="3234467"/>
            <a:chOff x="-128249" y="273847"/>
            <a:chExt cx="9428608" cy="3234467"/>
          </a:xfrm>
        </p:grpSpPr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FB8EA7ED-D5F7-4254-B33E-E7D3B804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249" y="742531"/>
              <a:ext cx="5193635" cy="2726658"/>
            </a:xfrm>
            <a:prstGeom prst="rect">
              <a:avLst/>
            </a:prstGeom>
          </p:spPr>
        </p:pic>
        <p:pic>
          <p:nvPicPr>
            <p:cNvPr id="5" name="Picture 4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89ABB68D-0541-43B8-B31C-38C3A550A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781" y="798229"/>
              <a:ext cx="4823578" cy="271008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08F8ECB-BCC6-473C-9034-73C00655672C}"/>
                </a:ext>
              </a:extLst>
            </p:cNvPr>
            <p:cNvGrpSpPr/>
            <p:nvPr/>
          </p:nvGrpSpPr>
          <p:grpSpPr>
            <a:xfrm>
              <a:off x="628651" y="273847"/>
              <a:ext cx="7886700" cy="1188573"/>
              <a:chOff x="628651" y="273847"/>
              <a:chExt cx="7886700" cy="1188573"/>
            </a:xfrm>
          </p:grpSpPr>
          <p:sp>
            <p:nvSpPr>
              <p:cNvPr id="4" name="Title 5">
                <a:extLst>
                  <a:ext uri="{FF2B5EF4-FFF2-40B4-BE49-F238E27FC236}">
                    <a16:creationId xmlns:a16="http://schemas.microsoft.com/office/drawing/2014/main" id="{DEEC7F76-CDBF-4BEB-99F1-F9C235033A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1" y="273847"/>
                <a:ext cx="7886700" cy="994172"/>
              </a:xfrm>
              <a:prstGeom prst="rect">
                <a:avLst/>
              </a:prstGeom>
            </p:spPr>
            <p:txBody>
              <a:bodyPr/>
              <a:lstStyle>
                <a:lvl1pPr algn="l" defTabSz="51433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025" b="1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endParaRPr lang="hr-HR" dirty="0"/>
              </a:p>
              <a:p>
                <a:r>
                  <a:rPr lang="hr-HR" sz="2030" dirty="0"/>
                  <a:t>Uloga i važnost QKD</a:t>
                </a:r>
              </a:p>
            </p:txBody>
          </p:sp>
          <p:sp>
            <p:nvSpPr>
              <p:cNvPr id="7" name="Rezervirano mjesto sadržaja 2">
                <a:extLst>
                  <a:ext uri="{FF2B5EF4-FFF2-40B4-BE49-F238E27FC236}">
                    <a16:creationId xmlns:a16="http://schemas.microsoft.com/office/drawing/2014/main" id="{1AB0DD29-78A5-437C-8E3F-1E6FB831E8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4048" y="967297"/>
                <a:ext cx="1872303" cy="4951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dirty="0"/>
                  <a:t>Sutra - QKD</a:t>
                </a:r>
                <a:endParaRPr lang="hr-HR" sz="1400" dirty="0"/>
              </a:p>
            </p:txBody>
          </p:sp>
        </p:grpSp>
        <p:sp>
          <p:nvSpPr>
            <p:cNvPr id="8" name="Rezervirano mjesto sadržaja 2">
              <a:extLst>
                <a:ext uri="{FF2B5EF4-FFF2-40B4-BE49-F238E27FC236}">
                  <a16:creationId xmlns:a16="http://schemas.microsoft.com/office/drawing/2014/main" id="{B4E2CAA9-EAB3-4653-96E8-C5EE67A506B9}"/>
                </a:ext>
              </a:extLst>
            </p:cNvPr>
            <p:cNvSpPr txBox="1">
              <a:spLocks/>
            </p:cNvSpPr>
            <p:nvPr/>
          </p:nvSpPr>
          <p:spPr>
            <a:xfrm>
              <a:off x="2128453" y="934685"/>
              <a:ext cx="1072433" cy="3200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/>
                <a:t>Danas</a:t>
              </a:r>
              <a:endParaRPr lang="hr-HR" sz="1400" dirty="0"/>
            </a:p>
          </p:txBody>
        </p:sp>
      </p:grp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98BBAD84-8D8A-4EF3-9D34-454A4EB49E48}"/>
              </a:ext>
            </a:extLst>
          </p:cNvPr>
          <p:cNvSpPr txBox="1">
            <a:spLocks/>
          </p:cNvSpPr>
          <p:nvPr/>
        </p:nvSpPr>
        <p:spPr>
          <a:xfrm>
            <a:off x="535386" y="3184912"/>
            <a:ext cx="4156429" cy="12436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Sigurnost</a:t>
            </a:r>
            <a:r>
              <a:rPr lang="en-US" sz="1400" dirty="0"/>
              <a:t> se </a:t>
            </a:r>
            <a:r>
              <a:rPr lang="en-US" sz="1400" dirty="0" err="1"/>
              <a:t>temelji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matematičkoj</a:t>
            </a:r>
            <a:r>
              <a:rPr lang="en-US" sz="1400" dirty="0"/>
              <a:t> </a:t>
            </a:r>
            <a:r>
              <a:rPr lang="en-US" sz="1400" dirty="0" err="1"/>
              <a:t>kompleksnosti</a:t>
            </a:r>
            <a:endParaRPr lang="en-US" sz="1400" dirty="0"/>
          </a:p>
          <a:p>
            <a:r>
              <a:rPr lang="en-US" sz="1400" dirty="0" err="1"/>
              <a:t>Presretanje</a:t>
            </a:r>
            <a:r>
              <a:rPr lang="en-US" sz="1400" dirty="0"/>
              <a:t> </a:t>
            </a:r>
            <a:r>
              <a:rPr lang="en-US" sz="1400" dirty="0" err="1"/>
              <a:t>kriptografskih</a:t>
            </a:r>
            <a:r>
              <a:rPr lang="en-US" sz="1400" dirty="0"/>
              <a:t> </a:t>
            </a:r>
            <a:r>
              <a:rPr lang="en-US" sz="1400" dirty="0" err="1"/>
              <a:t>ključeva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kriptiranih</a:t>
            </a:r>
            <a:r>
              <a:rPr lang="en-US" sz="1400" dirty="0"/>
              <a:t> </a:t>
            </a:r>
            <a:r>
              <a:rPr lang="en-US" sz="1400" dirty="0" err="1"/>
              <a:t>podataka</a:t>
            </a:r>
            <a:endParaRPr lang="en-US" sz="1400" dirty="0"/>
          </a:p>
          <a:p>
            <a:r>
              <a:rPr lang="en-US" sz="1400" dirty="0"/>
              <a:t>“</a:t>
            </a:r>
            <a:r>
              <a:rPr lang="en-US" sz="1400" dirty="0" err="1"/>
              <a:t>Pohrani</a:t>
            </a:r>
            <a:r>
              <a:rPr lang="en-US" sz="1400" dirty="0"/>
              <a:t> </a:t>
            </a:r>
            <a:r>
              <a:rPr lang="en-US" sz="1400" dirty="0" err="1"/>
              <a:t>sada</a:t>
            </a:r>
            <a:r>
              <a:rPr lang="en-US" sz="1400" dirty="0"/>
              <a:t>, </a:t>
            </a:r>
            <a:r>
              <a:rPr lang="en-US" sz="1400" dirty="0" err="1"/>
              <a:t>dekriptiraj</a:t>
            </a:r>
            <a:r>
              <a:rPr lang="en-US" sz="1400" dirty="0"/>
              <a:t> </a:t>
            </a:r>
            <a:r>
              <a:rPr lang="en-US" sz="1400" dirty="0" err="1"/>
              <a:t>kasnije</a:t>
            </a:r>
            <a:r>
              <a:rPr lang="en-US" sz="1400" i="1" dirty="0"/>
              <a:t>” </a:t>
            </a:r>
            <a:r>
              <a:rPr lang="en-US" sz="1400" dirty="0" err="1"/>
              <a:t>napad</a:t>
            </a:r>
            <a:endParaRPr lang="en-US" sz="1400" dirty="0"/>
          </a:p>
          <a:p>
            <a:endParaRPr lang="en-US" dirty="0"/>
          </a:p>
          <a:p>
            <a:pPr lvl="1"/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044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Primjena QKD u osjetljivim okruženjima</a:t>
            </a:r>
          </a:p>
        </p:txBody>
      </p:sp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75FC58D0-79CC-468E-8FD9-8247AC05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63" y="770933"/>
            <a:ext cx="6896474" cy="38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37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Kvantna informacija</a:t>
            </a:r>
            <a:br>
              <a:rPr lang="hr-HR" dirty="0"/>
            </a:br>
            <a:r>
              <a:rPr lang="hr-HR" dirty="0"/>
              <a:t>Iz perspektive fizičara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0511" y="3092198"/>
            <a:ext cx="5143500" cy="319473"/>
          </a:xfrm>
        </p:spPr>
        <p:txBody>
          <a:bodyPr/>
          <a:lstStyle/>
          <a:p>
            <a:r>
              <a:rPr lang="hr-HR" dirty="0"/>
              <a:t>izv. prof. dr. </a:t>
            </a:r>
            <a:r>
              <a:rPr lang="hr-HR" dirty="0" err="1"/>
              <a:t>sc</a:t>
            </a:r>
            <a:r>
              <a:rPr lang="hr-HR" dirty="0"/>
              <a:t>. Saša </a:t>
            </a:r>
            <a:r>
              <a:rPr lang="hr-HR" dirty="0" err="1"/>
              <a:t>Ilijić</a:t>
            </a:r>
            <a:endParaRPr lang="hr-HR" dirty="0"/>
          </a:p>
          <a:p>
            <a:r>
              <a:rPr lang="hr-HR" dirty="0"/>
              <a:t>Sveučilište u Zagrebu</a:t>
            </a:r>
          </a:p>
          <a:p>
            <a:r>
              <a:rPr lang="hr-HR" dirty="0"/>
              <a:t>Fakultet elektrotehnike i računarstva</a:t>
            </a:r>
          </a:p>
        </p:txBody>
      </p:sp>
    </p:spTree>
    <p:extLst>
      <p:ext uri="{BB962C8B-B14F-4D97-AF65-F5344CB8AC3E}">
        <p14:creationId xmlns:p14="http://schemas.microsoft.com/office/powerpoint/2010/main" val="194651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FB1039-511F-437E-BCF3-F9CC804F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415F-1E2B-4C54-B1F5-C1D067A3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538D0859-417E-4035-92DB-F0AAD0B5B35B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886700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Predstavljanje projekta </a:t>
            </a:r>
            <a:r>
              <a:rPr lang="hr-HR" sz="1400" b="0" dirty="0" err="1">
                <a:solidFill>
                  <a:schemeClr val="tx1"/>
                </a:solidFill>
              </a:rPr>
              <a:t>CroQCI</a:t>
            </a: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Davor Jovanović, Sveučilište u Zagrebu Sveučilišni računski centar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Kvantne komunikacije u sigurnosno osjetljivim okruženjima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doc. dr. </a:t>
            </a:r>
            <a:r>
              <a:rPr lang="hr-HR" sz="1400" dirty="0" err="1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. Ivan </a:t>
            </a:r>
            <a:r>
              <a:rPr lang="hr-HR" sz="1400" dirty="0" err="1">
                <a:latin typeface="Arial" panose="020B0604020202020204" pitchFamily="34" charset="0"/>
                <a:cs typeface="Arial" panose="020B0604020202020204" pitchFamily="34" charset="0"/>
              </a:rPr>
              <a:t>Cvitić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, Sveučilište u Zagrebu Fakultet prometnih znanosti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Kvantna informacija iz perspektive fizičara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izv. prof. dr. </a:t>
            </a:r>
            <a:r>
              <a:rPr lang="hr-HR" sz="1400" dirty="0" err="1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. Saša Ilijić, Sveučilište u Zagrebu Fakultet elektrotehnike i računarstva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Kvantna kriptografija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Dunja </a:t>
            </a:r>
            <a:r>
              <a:rPr lang="hr-HR" sz="1400" dirty="0" err="1">
                <a:latin typeface="Arial" panose="020B0604020202020204" pitchFamily="34" charset="0"/>
                <a:cs typeface="Arial" panose="020B0604020202020204" pitchFamily="34" charset="0"/>
              </a:rPr>
              <a:t>Ivković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Hrvatska akademska i istraživačka mreža - CARNET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Kvantna komunikacija u Hrvatskoj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hr-HR" sz="1400" dirty="0" err="1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. Mario Stipčević, Institut Ruđer Bošković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90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Kvantna računala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E23BA-5778-4D59-BFD3-EE23D5FA3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80" y="1049655"/>
            <a:ext cx="4953839" cy="3302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FF0A8-AFF2-48AE-9794-80EB879AB318}"/>
              </a:ext>
            </a:extLst>
          </p:cNvPr>
          <p:cNvSpPr txBox="1"/>
          <p:nvPr/>
        </p:nvSpPr>
        <p:spPr>
          <a:xfrm>
            <a:off x="5366036" y="4136485"/>
            <a:ext cx="1364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</a:rPr>
              <a:t>I</a:t>
            </a:r>
            <a:r>
              <a:rPr lang="en-US" sz="800" dirty="0" err="1">
                <a:solidFill>
                  <a:schemeClr val="bg1"/>
                </a:solidFill>
              </a:rPr>
              <a:t>zvor</a:t>
            </a:r>
            <a:r>
              <a:rPr lang="en-US" sz="800" dirty="0">
                <a:solidFill>
                  <a:schemeClr val="bg1"/>
                </a:solidFill>
              </a:rPr>
              <a:t>: newsroom.ibm.com</a:t>
            </a:r>
          </a:p>
        </p:txBody>
      </p:sp>
    </p:spTree>
    <p:extLst>
      <p:ext uri="{BB962C8B-B14F-4D97-AF65-F5344CB8AC3E}">
        <p14:creationId xmlns:p14="http://schemas.microsoft.com/office/powerpoint/2010/main" val="405018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Informacija na kvantnoj razini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8062503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Nosioc informacije je kvantni bit koji se može naći u beskonačnom mnoštvu različitih stanja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Superpozicija: a |0&gt; + b |1&gt;, a I b kompleksni brojevi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Ne postoji jednoznačna mogućnost očitanja (mjerenja) stanja kvantnog bita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Ne postoji mogućnost umnogostručavanja informacije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Pojava spregnutosti (engl. entanglement) među stanjima kvantnih bitova nema objašnjenje na klasičnoj razini</a:t>
            </a:r>
            <a:br>
              <a:rPr lang="pl-PL" sz="1400" b="0" dirty="0">
                <a:solidFill>
                  <a:schemeClr val="tx1"/>
                </a:solidFill>
                <a:ea typeface="+mn-ea"/>
              </a:rPr>
            </a:br>
            <a:endParaRPr lang="pl-PL" sz="1400" b="0" dirty="0">
              <a:solidFill>
                <a:schemeClr val="tx1"/>
              </a:solidFill>
              <a:ea typeface="+mn-ea"/>
            </a:endParaRPr>
          </a:p>
          <a:p>
            <a:pPr>
              <a:spcAft>
                <a:spcPts val="1200"/>
              </a:spcAft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Unatoč svemu, otkrivene su situacije u kojima se kvantna priroda informacije može iskoristiti.</a:t>
            </a:r>
          </a:p>
        </p:txBody>
      </p:sp>
    </p:spTree>
    <p:extLst>
      <p:ext uri="{BB962C8B-B14F-4D97-AF65-F5344CB8AC3E}">
        <p14:creationId xmlns:p14="http://schemas.microsoft.com/office/powerpoint/2010/main" val="2120219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Otkrića na razini kvantnih algoritama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044059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1981: R. Feynman govori o potencijalu kvantnih računala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1982: Teorem ne-mogućnosti kloniranja kvantnog stanja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1984: Protokol BB84 za razmjenu kriptografskog ključa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1985: Deutschev algoritam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1993: Protokol za teleportaciju kvantnog stanja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1994: Shorov algoritam za faktorizaciju brojeva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1996: Grovoerov algoritam za pretragu nestrukturiranih podataka</a:t>
            </a:r>
          </a:p>
        </p:txBody>
      </p:sp>
    </p:spTree>
    <p:extLst>
      <p:ext uri="{BB962C8B-B14F-4D97-AF65-F5344CB8AC3E}">
        <p14:creationId xmlns:p14="http://schemas.microsoft.com/office/powerpoint/2010/main" val="447961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Razvoj kvantnog računala (hardware)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0" y="1268018"/>
            <a:ext cx="8149589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2001: Faktoriziran broj 15 (zvuči smiješno, ali je vrijedno divljenja)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2012: Značajan napredak tehnologije supravodljivih kvantnih bitova (transmon čipovi), faktorizirani su brojevi 15 I 21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Od 2017: Kvantnim računalima s 5 kvantnih bitova (IBM) pristupamo iz učionice na FER-u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2019: Google i IBM su na granici "quantum supremacy" (oko 50 kvantnih bitova), ali faktorizacija broja 35 nije uspjela.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Danas su nam dostupna kvantna računala s 127 kvantnih bitova (IBM).</a:t>
            </a:r>
          </a:p>
        </p:txBody>
      </p:sp>
    </p:spTree>
    <p:extLst>
      <p:ext uri="{BB962C8B-B14F-4D97-AF65-F5344CB8AC3E}">
        <p14:creationId xmlns:p14="http://schemas.microsoft.com/office/powerpoint/2010/main" val="1593233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 err="1"/>
              <a:t>Kriptosustav</a:t>
            </a:r>
            <a:r>
              <a:rPr lang="hr-HR" dirty="0"/>
              <a:t> RSA: temelj sigurnosti Interneta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8184423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Algoritam iz 70-ih (Rivest, Shamir, Adelman)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Nesimentričan algoritam: privatni ključ (prosti brojevi M i N) i javni ključ (umnožak MN)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Oslanja se na teškoću faktorizacije velikog cijelog broja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U osnovnoj školi: 12 = 2*2*3, 15 = 3*5, 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RSA Factoring challenge: broj "RSA1024" (1024 bita, 309 decimalnih znamenki, 100k$ do 2007.) do danas nije rastavljen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Smatra se malo vjerojatnim da će biti otkriven klasični algoritam za faktorizaciju koji bi bio dovoljno brz da ugrozi sigurnost koju danas pruža RSA</a:t>
            </a:r>
          </a:p>
        </p:txBody>
      </p:sp>
    </p:spTree>
    <p:extLst>
      <p:ext uri="{BB962C8B-B14F-4D97-AF65-F5344CB8AC3E}">
        <p14:creationId xmlns:p14="http://schemas.microsoft.com/office/powerpoint/2010/main" val="1133875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 err="1"/>
              <a:t>Shorov</a:t>
            </a:r>
            <a:r>
              <a:rPr lang="hr-HR" dirty="0"/>
              <a:t> algoritam za </a:t>
            </a:r>
            <a:r>
              <a:rPr lang="hr-HR" dirty="0" err="1"/>
              <a:t>faktorizaciju</a:t>
            </a:r>
            <a:endParaRPr lang="hr-HR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8149589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Brz algoritam: polinomijalna složenost, približno (log N)^2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Velikim dijelom klasični algoritam (teorija brojeva)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Koristi kvantni algoritam za procjenu faze (kvantna inačica Fourierove transformacije)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Najteži dio kvantnog računa je tzv. modularna eksponencijacija, 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Današnja kvantna računala nisu dovoljno velika da bi u ovom trenutku ugrozila sigurnost kriptosustava RSA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Bliska budućnost?</a:t>
            </a:r>
          </a:p>
        </p:txBody>
      </p:sp>
    </p:spTree>
    <p:extLst>
      <p:ext uri="{BB962C8B-B14F-4D97-AF65-F5344CB8AC3E}">
        <p14:creationId xmlns:p14="http://schemas.microsoft.com/office/powerpoint/2010/main" val="123958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Kvantna kriptografija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0511" y="3092198"/>
            <a:ext cx="5143500" cy="596933"/>
          </a:xfrm>
        </p:spPr>
        <p:txBody>
          <a:bodyPr/>
          <a:lstStyle/>
          <a:p>
            <a:r>
              <a:rPr lang="en-US" dirty="0" err="1"/>
              <a:t>Dunja</a:t>
            </a:r>
            <a:r>
              <a:rPr lang="en-US" dirty="0"/>
              <a:t> </a:t>
            </a:r>
            <a:r>
              <a:rPr lang="en-US" dirty="0" err="1"/>
              <a:t>Ivković</a:t>
            </a:r>
            <a:endParaRPr lang="hr-HR" dirty="0"/>
          </a:p>
          <a:p>
            <a:r>
              <a:rPr lang="hr-HR" dirty="0"/>
              <a:t>Hrvatska akademska i istraživačka mreža - CARNET</a:t>
            </a:r>
          </a:p>
        </p:txBody>
      </p:sp>
    </p:spTree>
    <p:extLst>
      <p:ext uri="{BB962C8B-B14F-4D97-AF65-F5344CB8AC3E}">
        <p14:creationId xmlns:p14="http://schemas.microsoft.com/office/powerpoint/2010/main" val="1334298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00660B-8445-4540-8201-54848F96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Problem razmjene ključa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Kvantna</a:t>
            </a:r>
            <a:r>
              <a:rPr lang="en-US" dirty="0"/>
              <a:t> </a:t>
            </a:r>
            <a:r>
              <a:rPr lang="en-US" dirty="0" err="1"/>
              <a:t>kriptografija</a:t>
            </a:r>
            <a:endParaRPr lang="hr-HR" dirty="0"/>
          </a:p>
        </p:txBody>
      </p:sp>
      <p:grpSp>
        <p:nvGrpSpPr>
          <p:cNvPr id="6" name="Content Placeholder 4" descr="Female Profile outline">
            <a:extLst>
              <a:ext uri="{FF2B5EF4-FFF2-40B4-BE49-F238E27FC236}">
                <a16:creationId xmlns:a16="http://schemas.microsoft.com/office/drawing/2014/main" id="{F8D8A62C-F2E3-2A23-3834-0AA305F5A56E}"/>
              </a:ext>
            </a:extLst>
          </p:cNvPr>
          <p:cNvGrpSpPr/>
          <p:nvPr/>
        </p:nvGrpSpPr>
        <p:grpSpPr>
          <a:xfrm>
            <a:off x="1279627" y="1358011"/>
            <a:ext cx="573776" cy="676786"/>
            <a:chOff x="2285657" y="2841303"/>
            <a:chExt cx="573776" cy="676786"/>
          </a:xfrm>
          <a:solidFill>
            <a:srgbClr val="000000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36DCA62-52ED-187B-CF5D-0BEC515A2024}"/>
                </a:ext>
              </a:extLst>
            </p:cNvPr>
            <p:cNvSpPr/>
            <p:nvPr/>
          </p:nvSpPr>
          <p:spPr>
            <a:xfrm>
              <a:off x="2377946" y="2841303"/>
              <a:ext cx="388939" cy="402843"/>
            </a:xfrm>
            <a:custGeom>
              <a:avLst/>
              <a:gdLst>
                <a:gd name="connsiteX0" fmla="*/ 8955 w 388939"/>
                <a:gd name="connsiteY0" fmla="*/ 402844 h 402843"/>
                <a:gd name="connsiteX1" fmla="*/ 9090 w 388939"/>
                <a:gd name="connsiteY1" fmla="*/ 402844 h 402843"/>
                <a:gd name="connsiteX2" fmla="*/ 107492 w 388939"/>
                <a:gd name="connsiteY2" fmla="*/ 384994 h 402843"/>
                <a:gd name="connsiteX3" fmla="*/ 108299 w 388939"/>
                <a:gd name="connsiteY3" fmla="*/ 384510 h 402843"/>
                <a:gd name="connsiteX4" fmla="*/ 145137 w 388939"/>
                <a:gd name="connsiteY4" fmla="*/ 352782 h 402843"/>
                <a:gd name="connsiteX5" fmla="*/ 151135 w 388939"/>
                <a:gd name="connsiteY5" fmla="*/ 347098 h 402843"/>
                <a:gd name="connsiteX6" fmla="*/ 187812 w 388939"/>
                <a:gd name="connsiteY6" fmla="*/ 353876 h 402843"/>
                <a:gd name="connsiteX7" fmla="*/ 194706 w 388939"/>
                <a:gd name="connsiteY7" fmla="*/ 354037 h 402843"/>
                <a:gd name="connsiteX8" fmla="*/ 231464 w 388939"/>
                <a:gd name="connsiteY8" fmla="*/ 349178 h 402843"/>
                <a:gd name="connsiteX9" fmla="*/ 236547 w 388939"/>
                <a:gd name="connsiteY9" fmla="*/ 353956 h 402843"/>
                <a:gd name="connsiteX10" fmla="*/ 271090 w 388939"/>
                <a:gd name="connsiteY10" fmla="*/ 384017 h 402843"/>
                <a:gd name="connsiteX11" fmla="*/ 382062 w 388939"/>
                <a:gd name="connsiteY11" fmla="*/ 387370 h 402843"/>
                <a:gd name="connsiteX12" fmla="*/ 388813 w 388939"/>
                <a:gd name="connsiteY12" fmla="*/ 380198 h 402843"/>
                <a:gd name="connsiteX13" fmla="*/ 384806 w 388939"/>
                <a:gd name="connsiteY13" fmla="*/ 371062 h 402843"/>
                <a:gd name="connsiteX14" fmla="*/ 354763 w 388939"/>
                <a:gd name="connsiteY14" fmla="*/ 312510 h 402843"/>
                <a:gd name="connsiteX15" fmla="*/ 364625 w 388939"/>
                <a:gd name="connsiteY15" fmla="*/ 235660 h 402843"/>
                <a:gd name="connsiteX16" fmla="*/ 378647 w 388939"/>
                <a:gd name="connsiteY16" fmla="*/ 144886 h 402843"/>
                <a:gd name="connsiteX17" fmla="*/ 336375 w 388939"/>
                <a:gd name="connsiteY17" fmla="*/ 57215 h 402843"/>
                <a:gd name="connsiteX18" fmla="*/ 289819 w 388939"/>
                <a:gd name="connsiteY18" fmla="*/ 54409 h 402843"/>
                <a:gd name="connsiteX19" fmla="*/ 215317 w 388939"/>
                <a:gd name="connsiteY19" fmla="*/ 6732 h 402843"/>
                <a:gd name="connsiteX20" fmla="*/ 71246 w 388939"/>
                <a:gd name="connsiteY20" fmla="*/ 25308 h 402843"/>
                <a:gd name="connsiteX21" fmla="*/ 14881 w 388939"/>
                <a:gd name="connsiteY21" fmla="*/ 164673 h 402843"/>
                <a:gd name="connsiteX22" fmla="*/ 18664 w 388939"/>
                <a:gd name="connsiteY22" fmla="*/ 266939 h 402843"/>
                <a:gd name="connsiteX23" fmla="*/ 19964 w 388939"/>
                <a:gd name="connsiteY23" fmla="*/ 342983 h 402843"/>
                <a:gd name="connsiteX24" fmla="*/ 1747 w 388939"/>
                <a:gd name="connsiteY24" fmla="*/ 388562 h 402843"/>
                <a:gd name="connsiteX25" fmla="*/ 3649 w 388939"/>
                <a:gd name="connsiteY25" fmla="*/ 401097 h 402843"/>
                <a:gd name="connsiteX26" fmla="*/ 8919 w 388939"/>
                <a:gd name="connsiteY26" fmla="*/ 402844 h 402843"/>
                <a:gd name="connsiteX27" fmla="*/ 188637 w 388939"/>
                <a:gd name="connsiteY27" fmla="*/ 335963 h 402843"/>
                <a:gd name="connsiteX28" fmla="*/ 69327 w 388939"/>
                <a:gd name="connsiteY28" fmla="*/ 217406 h 402843"/>
                <a:gd name="connsiteX29" fmla="*/ 69327 w 388939"/>
                <a:gd name="connsiteY29" fmla="*/ 204389 h 402843"/>
                <a:gd name="connsiteX30" fmla="*/ 86209 w 388939"/>
                <a:gd name="connsiteY30" fmla="*/ 187687 h 402843"/>
                <a:gd name="connsiteX31" fmla="*/ 105466 w 388939"/>
                <a:gd name="connsiteY31" fmla="*/ 185894 h 402843"/>
                <a:gd name="connsiteX32" fmla="*/ 189919 w 388939"/>
                <a:gd name="connsiteY32" fmla="*/ 162055 h 402843"/>
                <a:gd name="connsiteX33" fmla="*/ 271440 w 388939"/>
                <a:gd name="connsiteY33" fmla="*/ 106354 h 402843"/>
                <a:gd name="connsiteX34" fmla="*/ 286053 w 388939"/>
                <a:gd name="connsiteY34" fmla="*/ 145756 h 402843"/>
                <a:gd name="connsiteX35" fmla="*/ 286627 w 388939"/>
                <a:gd name="connsiteY35" fmla="*/ 146581 h 402843"/>
                <a:gd name="connsiteX36" fmla="*/ 298829 w 388939"/>
                <a:gd name="connsiteY36" fmla="*/ 157662 h 402843"/>
                <a:gd name="connsiteX37" fmla="*/ 300290 w 388939"/>
                <a:gd name="connsiteY37" fmla="*/ 158765 h 402843"/>
                <a:gd name="connsiteX38" fmla="*/ 304943 w 388939"/>
                <a:gd name="connsiteY38" fmla="*/ 163158 h 402843"/>
                <a:gd name="connsiteX39" fmla="*/ 319458 w 388939"/>
                <a:gd name="connsiteY39" fmla="*/ 197459 h 402843"/>
                <a:gd name="connsiteX40" fmla="*/ 320112 w 388939"/>
                <a:gd name="connsiteY40" fmla="*/ 210593 h 402843"/>
                <a:gd name="connsiteX41" fmla="*/ 194597 w 388939"/>
                <a:gd name="connsiteY41" fmla="*/ 336105 h 402843"/>
                <a:gd name="connsiteX42" fmla="*/ 188637 w 388939"/>
                <a:gd name="connsiteY42" fmla="*/ 335963 h 402843"/>
                <a:gd name="connsiteX43" fmla="*/ 36568 w 388939"/>
                <a:gd name="connsiteY43" fmla="*/ 265801 h 402843"/>
                <a:gd name="connsiteX44" fmla="*/ 32812 w 388939"/>
                <a:gd name="connsiteY44" fmla="*/ 164834 h 402843"/>
                <a:gd name="connsiteX45" fmla="*/ 80570 w 388939"/>
                <a:gd name="connsiteY45" fmla="*/ 40620 h 402843"/>
                <a:gd name="connsiteX46" fmla="*/ 210261 w 388939"/>
                <a:gd name="connsiteY46" fmla="*/ 23909 h 402843"/>
                <a:gd name="connsiteX47" fmla="*/ 277895 w 388939"/>
                <a:gd name="connsiteY47" fmla="*/ 68735 h 402843"/>
                <a:gd name="connsiteX48" fmla="*/ 288420 w 388939"/>
                <a:gd name="connsiteY48" fmla="*/ 73128 h 402843"/>
                <a:gd name="connsiteX49" fmla="*/ 328369 w 388939"/>
                <a:gd name="connsiteY49" fmla="*/ 73209 h 402843"/>
                <a:gd name="connsiteX50" fmla="*/ 360644 w 388939"/>
                <a:gd name="connsiteY50" fmla="*/ 144770 h 402843"/>
                <a:gd name="connsiteX51" fmla="*/ 347044 w 388939"/>
                <a:gd name="connsiteY51" fmla="*/ 231733 h 402843"/>
                <a:gd name="connsiteX52" fmla="*/ 337344 w 388939"/>
                <a:gd name="connsiteY52" fmla="*/ 316903 h 402843"/>
                <a:gd name="connsiteX53" fmla="*/ 361917 w 388939"/>
                <a:gd name="connsiteY53" fmla="*/ 373007 h 402843"/>
                <a:gd name="connsiteX54" fmla="*/ 281562 w 388939"/>
                <a:gd name="connsiteY54" fmla="*/ 369511 h 402843"/>
                <a:gd name="connsiteX55" fmla="*/ 250623 w 388939"/>
                <a:gd name="connsiteY55" fmla="*/ 342615 h 402843"/>
                <a:gd name="connsiteX56" fmla="*/ 338043 w 388939"/>
                <a:gd name="connsiteY56" fmla="*/ 210593 h 402843"/>
                <a:gd name="connsiteX57" fmla="*/ 337272 w 388939"/>
                <a:gd name="connsiteY57" fmla="*/ 195585 h 402843"/>
                <a:gd name="connsiteX58" fmla="*/ 318257 w 388939"/>
                <a:gd name="connsiteY58" fmla="*/ 151153 h 402843"/>
                <a:gd name="connsiteX59" fmla="*/ 311084 w 388939"/>
                <a:gd name="connsiteY59" fmla="*/ 144438 h 402843"/>
                <a:gd name="connsiteX60" fmla="*/ 309551 w 388939"/>
                <a:gd name="connsiteY60" fmla="*/ 143291 h 402843"/>
                <a:gd name="connsiteX61" fmla="*/ 301034 w 388939"/>
                <a:gd name="connsiteY61" fmla="*/ 135894 h 402843"/>
                <a:gd name="connsiteX62" fmla="*/ 288904 w 388939"/>
                <a:gd name="connsiteY62" fmla="*/ 102041 h 402843"/>
                <a:gd name="connsiteX63" fmla="*/ 269564 w 388939"/>
                <a:gd name="connsiteY63" fmla="*/ 87680 h 402843"/>
                <a:gd name="connsiteX64" fmla="*/ 260323 w 388939"/>
                <a:gd name="connsiteY64" fmla="*/ 92180 h 402843"/>
                <a:gd name="connsiteX65" fmla="*/ 182236 w 388939"/>
                <a:gd name="connsiteY65" fmla="*/ 145801 h 402843"/>
                <a:gd name="connsiteX66" fmla="*/ 102723 w 388939"/>
                <a:gd name="connsiteY66" fmla="*/ 168133 h 402843"/>
                <a:gd name="connsiteX67" fmla="*/ 85751 w 388939"/>
                <a:gd name="connsiteY67" fmla="*/ 169738 h 402843"/>
                <a:gd name="connsiteX68" fmla="*/ 51397 w 388939"/>
                <a:gd name="connsiteY68" fmla="*/ 203483 h 402843"/>
                <a:gd name="connsiteX69" fmla="*/ 51397 w 388939"/>
                <a:gd name="connsiteY69" fmla="*/ 203483 h 402843"/>
                <a:gd name="connsiteX70" fmla="*/ 51397 w 388939"/>
                <a:gd name="connsiteY70" fmla="*/ 218321 h 402843"/>
                <a:gd name="connsiteX71" fmla="*/ 132873 w 388939"/>
                <a:gd name="connsiteY71" fmla="*/ 339693 h 402843"/>
                <a:gd name="connsiteX72" fmla="*/ 132774 w 388939"/>
                <a:gd name="connsiteY72" fmla="*/ 339791 h 402843"/>
                <a:gd name="connsiteX73" fmla="*/ 98706 w 388939"/>
                <a:gd name="connsiteY73" fmla="*/ 369377 h 402843"/>
                <a:gd name="connsiteX74" fmla="*/ 25586 w 388939"/>
                <a:gd name="connsiteY74" fmla="*/ 384160 h 402843"/>
                <a:gd name="connsiteX75" fmla="*/ 37707 w 388939"/>
                <a:gd name="connsiteY75" fmla="*/ 345448 h 402843"/>
                <a:gd name="connsiteX76" fmla="*/ 36568 w 388939"/>
                <a:gd name="connsiteY76" fmla="*/ 265801 h 40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88939" h="402843">
                  <a:moveTo>
                    <a:pt x="8955" y="402844"/>
                  </a:moveTo>
                  <a:lnTo>
                    <a:pt x="9090" y="402844"/>
                  </a:lnTo>
                  <a:cubicBezTo>
                    <a:pt x="11779" y="402844"/>
                    <a:pt x="75917" y="401678"/>
                    <a:pt x="107492" y="384994"/>
                  </a:cubicBezTo>
                  <a:cubicBezTo>
                    <a:pt x="107761" y="384842"/>
                    <a:pt x="108039" y="384680"/>
                    <a:pt x="108299" y="384510"/>
                  </a:cubicBezTo>
                  <a:cubicBezTo>
                    <a:pt x="121386" y="374909"/>
                    <a:pt x="133702" y="364300"/>
                    <a:pt x="145137" y="352782"/>
                  </a:cubicBezTo>
                  <a:cubicBezTo>
                    <a:pt x="147199" y="350818"/>
                    <a:pt x="149190" y="348927"/>
                    <a:pt x="151135" y="347098"/>
                  </a:cubicBezTo>
                  <a:cubicBezTo>
                    <a:pt x="163002" y="350990"/>
                    <a:pt x="175338" y="353269"/>
                    <a:pt x="187812" y="353876"/>
                  </a:cubicBezTo>
                  <a:cubicBezTo>
                    <a:pt x="190116" y="353983"/>
                    <a:pt x="192420" y="354037"/>
                    <a:pt x="194706" y="354037"/>
                  </a:cubicBezTo>
                  <a:cubicBezTo>
                    <a:pt x="207117" y="354009"/>
                    <a:pt x="219472" y="352377"/>
                    <a:pt x="231464" y="349178"/>
                  </a:cubicBezTo>
                  <a:cubicBezTo>
                    <a:pt x="233104" y="350711"/>
                    <a:pt x="234763" y="352271"/>
                    <a:pt x="236547" y="353956"/>
                  </a:cubicBezTo>
                  <a:cubicBezTo>
                    <a:pt x="247440" y="364669"/>
                    <a:pt x="258976" y="374707"/>
                    <a:pt x="271090" y="384017"/>
                  </a:cubicBezTo>
                  <a:cubicBezTo>
                    <a:pt x="300425" y="405256"/>
                    <a:pt x="373787" y="389261"/>
                    <a:pt x="382062" y="387370"/>
                  </a:cubicBezTo>
                  <a:cubicBezTo>
                    <a:pt x="385542" y="386540"/>
                    <a:pt x="388195" y="383721"/>
                    <a:pt x="388813" y="380198"/>
                  </a:cubicBezTo>
                  <a:cubicBezTo>
                    <a:pt x="389414" y="376626"/>
                    <a:pt x="387840" y="373039"/>
                    <a:pt x="384806" y="371062"/>
                  </a:cubicBezTo>
                  <a:cubicBezTo>
                    <a:pt x="384617" y="370945"/>
                    <a:pt x="366445" y="358681"/>
                    <a:pt x="354763" y="312510"/>
                  </a:cubicBezTo>
                  <a:cubicBezTo>
                    <a:pt x="350935" y="297529"/>
                    <a:pt x="357569" y="267477"/>
                    <a:pt x="364625" y="235660"/>
                  </a:cubicBezTo>
                  <a:cubicBezTo>
                    <a:pt x="372330" y="205949"/>
                    <a:pt x="377027" y="175538"/>
                    <a:pt x="378647" y="144886"/>
                  </a:cubicBezTo>
                  <a:cubicBezTo>
                    <a:pt x="378647" y="99388"/>
                    <a:pt x="365199" y="71524"/>
                    <a:pt x="336375" y="57215"/>
                  </a:cubicBezTo>
                  <a:cubicBezTo>
                    <a:pt x="321529" y="51449"/>
                    <a:pt x="305251" y="50468"/>
                    <a:pt x="289819" y="54409"/>
                  </a:cubicBezTo>
                  <a:cubicBezTo>
                    <a:pt x="281750" y="43570"/>
                    <a:pt x="260287" y="20744"/>
                    <a:pt x="215317" y="6732"/>
                  </a:cubicBezTo>
                  <a:cubicBezTo>
                    <a:pt x="166745" y="-6627"/>
                    <a:pt x="114842" y="65"/>
                    <a:pt x="71246" y="25308"/>
                  </a:cubicBezTo>
                  <a:cubicBezTo>
                    <a:pt x="33717" y="49514"/>
                    <a:pt x="15715" y="76589"/>
                    <a:pt x="14881" y="164673"/>
                  </a:cubicBezTo>
                  <a:cubicBezTo>
                    <a:pt x="14540" y="201807"/>
                    <a:pt x="16728" y="236395"/>
                    <a:pt x="18664" y="266939"/>
                  </a:cubicBezTo>
                  <a:cubicBezTo>
                    <a:pt x="21274" y="292204"/>
                    <a:pt x="21709" y="317644"/>
                    <a:pt x="19964" y="342983"/>
                  </a:cubicBezTo>
                  <a:cubicBezTo>
                    <a:pt x="17876" y="359481"/>
                    <a:pt x="11605" y="375170"/>
                    <a:pt x="1747" y="388562"/>
                  </a:cubicBezTo>
                  <a:cubicBezTo>
                    <a:pt x="-1189" y="392549"/>
                    <a:pt x="-337" y="398161"/>
                    <a:pt x="3649" y="401097"/>
                  </a:cubicBezTo>
                  <a:cubicBezTo>
                    <a:pt x="5177" y="402223"/>
                    <a:pt x="7022" y="402834"/>
                    <a:pt x="8919" y="402844"/>
                  </a:cubicBezTo>
                  <a:close/>
                  <a:moveTo>
                    <a:pt x="188637" y="335963"/>
                  </a:moveTo>
                  <a:cubicBezTo>
                    <a:pt x="124532" y="332475"/>
                    <a:pt x="73221" y="281488"/>
                    <a:pt x="69327" y="217406"/>
                  </a:cubicBezTo>
                  <a:cubicBezTo>
                    <a:pt x="69107" y="213070"/>
                    <a:pt x="69107" y="208725"/>
                    <a:pt x="69327" y="204389"/>
                  </a:cubicBezTo>
                  <a:cubicBezTo>
                    <a:pt x="69747" y="195275"/>
                    <a:pt x="77091" y="188008"/>
                    <a:pt x="86209" y="187687"/>
                  </a:cubicBezTo>
                  <a:cubicBezTo>
                    <a:pt x="92665" y="187582"/>
                    <a:pt x="99103" y="186982"/>
                    <a:pt x="105466" y="185894"/>
                  </a:cubicBezTo>
                  <a:cubicBezTo>
                    <a:pt x="134616" y="182043"/>
                    <a:pt x="163058" y="174015"/>
                    <a:pt x="189919" y="162055"/>
                  </a:cubicBezTo>
                  <a:cubicBezTo>
                    <a:pt x="219450" y="147197"/>
                    <a:pt x="246865" y="128465"/>
                    <a:pt x="271440" y="106354"/>
                  </a:cubicBezTo>
                  <a:cubicBezTo>
                    <a:pt x="273668" y="120322"/>
                    <a:pt x="278635" y="133713"/>
                    <a:pt x="286053" y="145756"/>
                  </a:cubicBezTo>
                  <a:cubicBezTo>
                    <a:pt x="286226" y="146044"/>
                    <a:pt x="286417" y="146319"/>
                    <a:pt x="286627" y="146581"/>
                  </a:cubicBezTo>
                  <a:cubicBezTo>
                    <a:pt x="290175" y="150810"/>
                    <a:pt x="294279" y="154538"/>
                    <a:pt x="298829" y="157662"/>
                  </a:cubicBezTo>
                  <a:lnTo>
                    <a:pt x="300290" y="158765"/>
                  </a:lnTo>
                  <a:cubicBezTo>
                    <a:pt x="301979" y="160075"/>
                    <a:pt x="303537" y="161547"/>
                    <a:pt x="304943" y="163158"/>
                  </a:cubicBezTo>
                  <a:cubicBezTo>
                    <a:pt x="313299" y="172761"/>
                    <a:pt x="318382" y="184775"/>
                    <a:pt x="319458" y="197459"/>
                  </a:cubicBezTo>
                  <a:cubicBezTo>
                    <a:pt x="319905" y="201822"/>
                    <a:pt x="320124" y="206206"/>
                    <a:pt x="320112" y="210593"/>
                  </a:cubicBezTo>
                  <a:cubicBezTo>
                    <a:pt x="320111" y="279912"/>
                    <a:pt x="263916" y="336106"/>
                    <a:pt x="194597" y="336105"/>
                  </a:cubicBezTo>
                  <a:cubicBezTo>
                    <a:pt x="192609" y="336105"/>
                    <a:pt x="190622" y="336057"/>
                    <a:pt x="188637" y="335963"/>
                  </a:cubicBezTo>
                  <a:close/>
                  <a:moveTo>
                    <a:pt x="36568" y="265801"/>
                  </a:moveTo>
                  <a:cubicBezTo>
                    <a:pt x="34649" y="235579"/>
                    <a:pt x="32471" y="201314"/>
                    <a:pt x="32812" y="164834"/>
                  </a:cubicBezTo>
                  <a:cubicBezTo>
                    <a:pt x="33574" y="84478"/>
                    <a:pt x="48286" y="61492"/>
                    <a:pt x="80570" y="40620"/>
                  </a:cubicBezTo>
                  <a:cubicBezTo>
                    <a:pt x="119836" y="17959"/>
                    <a:pt x="166533" y="11942"/>
                    <a:pt x="210261" y="23909"/>
                  </a:cubicBezTo>
                  <a:cubicBezTo>
                    <a:pt x="261623" y="39912"/>
                    <a:pt x="277760" y="68538"/>
                    <a:pt x="277895" y="68735"/>
                  </a:cubicBezTo>
                  <a:cubicBezTo>
                    <a:pt x="279900" y="72530"/>
                    <a:pt x="284312" y="74372"/>
                    <a:pt x="288420" y="73128"/>
                  </a:cubicBezTo>
                  <a:cubicBezTo>
                    <a:pt x="295305" y="71057"/>
                    <a:pt x="315917" y="67023"/>
                    <a:pt x="328369" y="73209"/>
                  </a:cubicBezTo>
                  <a:cubicBezTo>
                    <a:pt x="343413" y="80668"/>
                    <a:pt x="360644" y="95560"/>
                    <a:pt x="360644" y="144770"/>
                  </a:cubicBezTo>
                  <a:cubicBezTo>
                    <a:pt x="358987" y="174135"/>
                    <a:pt x="354432" y="203265"/>
                    <a:pt x="347044" y="231733"/>
                  </a:cubicBezTo>
                  <a:cubicBezTo>
                    <a:pt x="339217" y="267164"/>
                    <a:pt x="332458" y="297771"/>
                    <a:pt x="337344" y="316903"/>
                  </a:cubicBezTo>
                  <a:cubicBezTo>
                    <a:pt x="341726" y="337051"/>
                    <a:pt x="350080" y="356124"/>
                    <a:pt x="361917" y="373007"/>
                  </a:cubicBezTo>
                  <a:cubicBezTo>
                    <a:pt x="336366" y="377212"/>
                    <a:pt x="297000" y="380682"/>
                    <a:pt x="281562" y="369511"/>
                  </a:cubicBezTo>
                  <a:cubicBezTo>
                    <a:pt x="270721" y="361172"/>
                    <a:pt x="260389" y="352190"/>
                    <a:pt x="250623" y="342615"/>
                  </a:cubicBezTo>
                  <a:cubicBezTo>
                    <a:pt x="303628" y="320153"/>
                    <a:pt x="338055" y="268161"/>
                    <a:pt x="338043" y="210593"/>
                  </a:cubicBezTo>
                  <a:cubicBezTo>
                    <a:pt x="338043" y="205580"/>
                    <a:pt x="337786" y="200571"/>
                    <a:pt x="337272" y="195585"/>
                  </a:cubicBezTo>
                  <a:cubicBezTo>
                    <a:pt x="335805" y="179133"/>
                    <a:pt x="329146" y="163573"/>
                    <a:pt x="318257" y="151153"/>
                  </a:cubicBezTo>
                  <a:cubicBezTo>
                    <a:pt x="316084" y="148692"/>
                    <a:pt x="313682" y="146444"/>
                    <a:pt x="311084" y="144438"/>
                  </a:cubicBezTo>
                  <a:lnTo>
                    <a:pt x="309551" y="143291"/>
                  </a:lnTo>
                  <a:cubicBezTo>
                    <a:pt x="306437" y="141161"/>
                    <a:pt x="303579" y="138680"/>
                    <a:pt x="301034" y="135894"/>
                  </a:cubicBezTo>
                  <a:cubicBezTo>
                    <a:pt x="294746" y="125545"/>
                    <a:pt x="290619" y="114029"/>
                    <a:pt x="288904" y="102041"/>
                  </a:cubicBezTo>
                  <a:cubicBezTo>
                    <a:pt x="287529" y="92735"/>
                    <a:pt x="278870" y="86305"/>
                    <a:pt x="269564" y="87680"/>
                  </a:cubicBezTo>
                  <a:cubicBezTo>
                    <a:pt x="266093" y="88193"/>
                    <a:pt x="262866" y="89764"/>
                    <a:pt x="260323" y="92180"/>
                  </a:cubicBezTo>
                  <a:cubicBezTo>
                    <a:pt x="236821" y="113481"/>
                    <a:pt x="210556" y="131517"/>
                    <a:pt x="182236" y="145801"/>
                  </a:cubicBezTo>
                  <a:cubicBezTo>
                    <a:pt x="156937" y="157015"/>
                    <a:pt x="130160" y="164536"/>
                    <a:pt x="102723" y="168133"/>
                  </a:cubicBezTo>
                  <a:cubicBezTo>
                    <a:pt x="97115" y="169102"/>
                    <a:pt x="91442" y="169639"/>
                    <a:pt x="85751" y="169738"/>
                  </a:cubicBezTo>
                  <a:cubicBezTo>
                    <a:pt x="67259" y="170323"/>
                    <a:pt x="52312" y="185004"/>
                    <a:pt x="51397" y="203483"/>
                  </a:cubicBezTo>
                  <a:lnTo>
                    <a:pt x="51397" y="203483"/>
                  </a:lnTo>
                  <a:cubicBezTo>
                    <a:pt x="51163" y="208432"/>
                    <a:pt x="51172" y="213417"/>
                    <a:pt x="51397" y="218321"/>
                  </a:cubicBezTo>
                  <a:cubicBezTo>
                    <a:pt x="54581" y="270544"/>
                    <a:pt x="85745" y="316967"/>
                    <a:pt x="132873" y="339693"/>
                  </a:cubicBezTo>
                  <a:lnTo>
                    <a:pt x="132774" y="339791"/>
                  </a:lnTo>
                  <a:cubicBezTo>
                    <a:pt x="122161" y="350477"/>
                    <a:pt x="110774" y="360366"/>
                    <a:pt x="98706" y="369377"/>
                  </a:cubicBezTo>
                  <a:cubicBezTo>
                    <a:pt x="79879" y="379122"/>
                    <a:pt x="45937" y="382824"/>
                    <a:pt x="25586" y="384160"/>
                  </a:cubicBezTo>
                  <a:cubicBezTo>
                    <a:pt x="31893" y="372079"/>
                    <a:pt x="35997" y="358970"/>
                    <a:pt x="37707" y="345448"/>
                  </a:cubicBezTo>
                  <a:cubicBezTo>
                    <a:pt x="39727" y="318919"/>
                    <a:pt x="39345" y="292262"/>
                    <a:pt x="36568" y="265801"/>
                  </a:cubicBezTo>
                  <a:close/>
                </a:path>
              </a:pathLst>
            </a:custGeom>
            <a:solidFill>
              <a:srgbClr val="000000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E9BEA2-989A-4A40-DAD5-E3ED2F5643AB}"/>
                </a:ext>
              </a:extLst>
            </p:cNvPr>
            <p:cNvSpPr/>
            <p:nvPr/>
          </p:nvSpPr>
          <p:spPr>
            <a:xfrm>
              <a:off x="2285657" y="3239063"/>
              <a:ext cx="573776" cy="279025"/>
            </a:xfrm>
            <a:custGeom>
              <a:avLst/>
              <a:gdLst>
                <a:gd name="connsiteX0" fmla="*/ 542694 w 573776"/>
                <a:gd name="connsiteY0" fmla="*/ 77532 h 279025"/>
                <a:gd name="connsiteX1" fmla="*/ 404109 w 573776"/>
                <a:gd name="connsiteY1" fmla="*/ 9880 h 279025"/>
                <a:gd name="connsiteX2" fmla="*/ 369449 w 573776"/>
                <a:gd name="connsiteY2" fmla="*/ 977 h 279025"/>
                <a:gd name="connsiteX3" fmla="*/ 364904 w 573776"/>
                <a:gd name="connsiteY3" fmla="*/ 0 h 279025"/>
                <a:gd name="connsiteX4" fmla="*/ 361488 w 573776"/>
                <a:gd name="connsiteY4" fmla="*/ 3165 h 279025"/>
                <a:gd name="connsiteX5" fmla="*/ 286888 w 573776"/>
                <a:gd name="connsiteY5" fmla="*/ 36964 h 279025"/>
                <a:gd name="connsiteX6" fmla="*/ 212262 w 573776"/>
                <a:gd name="connsiteY6" fmla="*/ 3613 h 279025"/>
                <a:gd name="connsiteX7" fmla="*/ 208864 w 573776"/>
                <a:gd name="connsiteY7" fmla="*/ 493 h 279025"/>
                <a:gd name="connsiteX8" fmla="*/ 204381 w 573776"/>
                <a:gd name="connsiteY8" fmla="*/ 1443 h 279025"/>
                <a:gd name="connsiteX9" fmla="*/ 169802 w 573776"/>
                <a:gd name="connsiteY9" fmla="*/ 9853 h 279025"/>
                <a:gd name="connsiteX10" fmla="*/ 31190 w 573776"/>
                <a:gd name="connsiteY10" fmla="*/ 77469 h 279025"/>
                <a:gd name="connsiteX11" fmla="*/ 0 w 573776"/>
                <a:gd name="connsiteY11" fmla="*/ 140064 h 279025"/>
                <a:gd name="connsiteX12" fmla="*/ 0 w 573776"/>
                <a:gd name="connsiteY12" fmla="*/ 279026 h 279025"/>
                <a:gd name="connsiteX13" fmla="*/ 17931 w 573776"/>
                <a:gd name="connsiteY13" fmla="*/ 279026 h 279025"/>
                <a:gd name="connsiteX14" fmla="*/ 17931 w 573776"/>
                <a:gd name="connsiteY14" fmla="*/ 140064 h 279025"/>
                <a:gd name="connsiteX15" fmla="*/ 42029 w 573776"/>
                <a:gd name="connsiteY15" fmla="*/ 91724 h 279025"/>
                <a:gd name="connsiteX16" fmla="*/ 174607 w 573776"/>
                <a:gd name="connsiteY16" fmla="*/ 27174 h 279025"/>
                <a:gd name="connsiteX17" fmla="*/ 203610 w 573776"/>
                <a:gd name="connsiteY17" fmla="*/ 20002 h 279025"/>
                <a:gd name="connsiteX18" fmla="*/ 286888 w 573776"/>
                <a:gd name="connsiteY18" fmla="*/ 54894 h 279025"/>
                <a:gd name="connsiteX19" fmla="*/ 370176 w 573776"/>
                <a:gd name="connsiteY19" fmla="*/ 19490 h 279025"/>
                <a:gd name="connsiteX20" fmla="*/ 399071 w 573776"/>
                <a:gd name="connsiteY20" fmla="*/ 27093 h 279025"/>
                <a:gd name="connsiteX21" fmla="*/ 531416 w 573776"/>
                <a:gd name="connsiteY21" fmla="*/ 91473 h 279025"/>
                <a:gd name="connsiteX22" fmla="*/ 555846 w 573776"/>
                <a:gd name="connsiteY22" fmla="*/ 140064 h 279025"/>
                <a:gd name="connsiteX23" fmla="*/ 555846 w 573776"/>
                <a:gd name="connsiteY23" fmla="*/ 279026 h 279025"/>
                <a:gd name="connsiteX24" fmla="*/ 573777 w 573776"/>
                <a:gd name="connsiteY24" fmla="*/ 279026 h 279025"/>
                <a:gd name="connsiteX25" fmla="*/ 573777 w 573776"/>
                <a:gd name="connsiteY25" fmla="*/ 140064 h 279025"/>
                <a:gd name="connsiteX26" fmla="*/ 542694 w 573776"/>
                <a:gd name="connsiteY26" fmla="*/ 77532 h 27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3776" h="279025">
                  <a:moveTo>
                    <a:pt x="542694" y="77532"/>
                  </a:moveTo>
                  <a:cubicBezTo>
                    <a:pt x="501543" y="45851"/>
                    <a:pt x="454400" y="22838"/>
                    <a:pt x="404109" y="9880"/>
                  </a:cubicBezTo>
                  <a:cubicBezTo>
                    <a:pt x="392526" y="6410"/>
                    <a:pt x="380862" y="3416"/>
                    <a:pt x="369449" y="977"/>
                  </a:cubicBezTo>
                  <a:lnTo>
                    <a:pt x="364904" y="0"/>
                  </a:lnTo>
                  <a:lnTo>
                    <a:pt x="361488" y="3165"/>
                  </a:lnTo>
                  <a:cubicBezTo>
                    <a:pt x="324955" y="36964"/>
                    <a:pt x="300193" y="36964"/>
                    <a:pt x="286888" y="36964"/>
                  </a:cubicBezTo>
                  <a:cubicBezTo>
                    <a:pt x="273584" y="36964"/>
                    <a:pt x="248616" y="36964"/>
                    <a:pt x="212262" y="3613"/>
                  </a:cubicBezTo>
                  <a:lnTo>
                    <a:pt x="208864" y="493"/>
                  </a:lnTo>
                  <a:lnTo>
                    <a:pt x="204381" y="1443"/>
                  </a:lnTo>
                  <a:cubicBezTo>
                    <a:pt x="193399" y="3756"/>
                    <a:pt x="181798" y="6581"/>
                    <a:pt x="169802" y="9853"/>
                  </a:cubicBezTo>
                  <a:cubicBezTo>
                    <a:pt x="120116" y="24414"/>
                    <a:pt x="73251" y="47276"/>
                    <a:pt x="31190" y="77469"/>
                  </a:cubicBezTo>
                  <a:cubicBezTo>
                    <a:pt x="11905" y="92578"/>
                    <a:pt x="449" y="115569"/>
                    <a:pt x="0" y="140064"/>
                  </a:cubicBezTo>
                  <a:lnTo>
                    <a:pt x="0" y="279026"/>
                  </a:lnTo>
                  <a:lnTo>
                    <a:pt x="17931" y="279026"/>
                  </a:lnTo>
                  <a:lnTo>
                    <a:pt x="17931" y="140064"/>
                  </a:lnTo>
                  <a:cubicBezTo>
                    <a:pt x="18326" y="121157"/>
                    <a:pt x="27167" y="103420"/>
                    <a:pt x="42029" y="91724"/>
                  </a:cubicBezTo>
                  <a:cubicBezTo>
                    <a:pt x="82281" y="62910"/>
                    <a:pt x="127101" y="41088"/>
                    <a:pt x="174607" y="27174"/>
                  </a:cubicBezTo>
                  <a:cubicBezTo>
                    <a:pt x="184559" y="24484"/>
                    <a:pt x="194331" y="22046"/>
                    <a:pt x="203610" y="20002"/>
                  </a:cubicBezTo>
                  <a:cubicBezTo>
                    <a:pt x="238476" y="50654"/>
                    <a:pt x="265228" y="54894"/>
                    <a:pt x="286888" y="54894"/>
                  </a:cubicBezTo>
                  <a:cubicBezTo>
                    <a:pt x="308548" y="54894"/>
                    <a:pt x="335157" y="50600"/>
                    <a:pt x="370176" y="19490"/>
                  </a:cubicBezTo>
                  <a:cubicBezTo>
                    <a:pt x="379688" y="21642"/>
                    <a:pt x="389361" y="24179"/>
                    <a:pt x="399071" y="27093"/>
                  </a:cubicBezTo>
                  <a:cubicBezTo>
                    <a:pt x="447078" y="39403"/>
                    <a:pt x="492097" y="61303"/>
                    <a:pt x="531416" y="91473"/>
                  </a:cubicBezTo>
                  <a:cubicBezTo>
                    <a:pt x="546451" y="103173"/>
                    <a:pt x="555422" y="121018"/>
                    <a:pt x="555846" y="140064"/>
                  </a:cubicBezTo>
                  <a:lnTo>
                    <a:pt x="555846" y="279026"/>
                  </a:lnTo>
                  <a:lnTo>
                    <a:pt x="573777" y="279026"/>
                  </a:lnTo>
                  <a:lnTo>
                    <a:pt x="573777" y="140064"/>
                  </a:lnTo>
                  <a:cubicBezTo>
                    <a:pt x="573343" y="115607"/>
                    <a:pt x="561928" y="92643"/>
                    <a:pt x="542694" y="77532"/>
                  </a:cubicBezTo>
                  <a:close/>
                </a:path>
              </a:pathLst>
            </a:custGeom>
            <a:solidFill>
              <a:srgbClr val="000000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aphic 6" descr="Male profile outline">
            <a:extLst>
              <a:ext uri="{FF2B5EF4-FFF2-40B4-BE49-F238E27FC236}">
                <a16:creationId xmlns:a16="http://schemas.microsoft.com/office/drawing/2014/main" id="{5F7A530B-0578-0883-4FC7-B8EFDA9E72A9}"/>
              </a:ext>
            </a:extLst>
          </p:cNvPr>
          <p:cNvGrpSpPr/>
          <p:nvPr/>
        </p:nvGrpSpPr>
        <p:grpSpPr>
          <a:xfrm>
            <a:off x="6242321" y="1358011"/>
            <a:ext cx="573776" cy="644215"/>
            <a:chOff x="2435657" y="2451579"/>
            <a:chExt cx="573776" cy="644215"/>
          </a:xfrm>
          <a:solidFill>
            <a:srgbClr val="000000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30FD098-A09D-CF24-9A40-FE44E850C534}"/>
                </a:ext>
              </a:extLst>
            </p:cNvPr>
            <p:cNvSpPr/>
            <p:nvPr/>
          </p:nvSpPr>
          <p:spPr>
            <a:xfrm>
              <a:off x="2542266" y="2451579"/>
              <a:ext cx="323633" cy="321333"/>
            </a:xfrm>
            <a:custGeom>
              <a:avLst/>
              <a:gdLst>
                <a:gd name="connsiteX0" fmla="*/ 8881 w 323633"/>
                <a:gd name="connsiteY0" fmla="*/ 180712 h 321333"/>
                <a:gd name="connsiteX1" fmla="*/ 28004 w 323633"/>
                <a:gd name="connsiteY1" fmla="*/ 180712 h 321333"/>
                <a:gd name="connsiteX2" fmla="*/ 174066 w 323633"/>
                <a:gd name="connsiteY2" fmla="*/ 321307 h 321333"/>
                <a:gd name="connsiteX3" fmla="*/ 314677 w 323633"/>
                <a:gd name="connsiteY3" fmla="*/ 179654 h 321333"/>
                <a:gd name="connsiteX4" fmla="*/ 313942 w 323633"/>
                <a:gd name="connsiteY4" fmla="*/ 72250 h 321333"/>
                <a:gd name="connsiteX5" fmla="*/ 243627 w 323633"/>
                <a:gd name="connsiteY5" fmla="*/ 29817 h 321333"/>
                <a:gd name="connsiteX6" fmla="*/ 81096 w 323633"/>
                <a:gd name="connsiteY6" fmla="*/ 17580 h 321333"/>
                <a:gd name="connsiteX7" fmla="*/ 8307 w 323633"/>
                <a:gd name="connsiteY7" fmla="*/ 135267 h 321333"/>
                <a:gd name="connsiteX8" fmla="*/ 238 w 323633"/>
                <a:gd name="connsiteY8" fmla="*/ 169738 h 321333"/>
                <a:gd name="connsiteX9" fmla="*/ 6923 w 323633"/>
                <a:gd name="connsiteY9" fmla="*/ 180512 h 321333"/>
                <a:gd name="connsiteX10" fmla="*/ 8863 w 323633"/>
                <a:gd name="connsiteY10" fmla="*/ 180748 h 321333"/>
                <a:gd name="connsiteX11" fmla="*/ 171314 w 323633"/>
                <a:gd name="connsiteY11" fmla="*/ 303536 h 321333"/>
                <a:gd name="connsiteX12" fmla="*/ 45907 w 323633"/>
                <a:gd name="connsiteY12" fmla="*/ 180156 h 321333"/>
                <a:gd name="connsiteX13" fmla="*/ 143853 w 323633"/>
                <a:gd name="connsiteY13" fmla="*/ 162665 h 321333"/>
                <a:gd name="connsiteX14" fmla="*/ 230493 w 323633"/>
                <a:gd name="connsiteY14" fmla="*/ 101441 h 321333"/>
                <a:gd name="connsiteX15" fmla="*/ 262705 w 323633"/>
                <a:gd name="connsiteY15" fmla="*/ 126077 h 321333"/>
                <a:gd name="connsiteX16" fmla="*/ 281658 w 323633"/>
                <a:gd name="connsiteY16" fmla="*/ 155116 h 321333"/>
                <a:gd name="connsiteX17" fmla="*/ 296702 w 323633"/>
                <a:gd name="connsiteY17" fmla="*/ 180452 h 321333"/>
                <a:gd name="connsiteX18" fmla="*/ 171314 w 323633"/>
                <a:gd name="connsiteY18" fmla="*/ 303536 h 321333"/>
                <a:gd name="connsiteX19" fmla="*/ 26023 w 323633"/>
                <a:gd name="connsiteY19" fmla="*/ 138198 h 321333"/>
                <a:gd name="connsiteX20" fmla="*/ 26256 w 323633"/>
                <a:gd name="connsiteY20" fmla="*/ 135841 h 321333"/>
                <a:gd name="connsiteX21" fmla="*/ 88752 w 323633"/>
                <a:gd name="connsiteY21" fmla="*/ 33735 h 321333"/>
                <a:gd name="connsiteX22" fmla="*/ 155732 w 323633"/>
                <a:gd name="connsiteY22" fmla="*/ 17598 h 321333"/>
                <a:gd name="connsiteX23" fmla="*/ 234626 w 323633"/>
                <a:gd name="connsiteY23" fmla="*/ 45560 h 321333"/>
                <a:gd name="connsiteX24" fmla="*/ 242256 w 323633"/>
                <a:gd name="connsiteY24" fmla="*/ 47909 h 321333"/>
                <a:gd name="connsiteX25" fmla="*/ 298020 w 323633"/>
                <a:gd name="connsiteY25" fmla="*/ 80462 h 321333"/>
                <a:gd name="connsiteX26" fmla="*/ 302054 w 323633"/>
                <a:gd name="connsiteY26" fmla="*/ 154775 h 321333"/>
                <a:gd name="connsiteX27" fmla="*/ 297275 w 323633"/>
                <a:gd name="connsiteY27" fmla="*/ 146321 h 321333"/>
                <a:gd name="connsiteX28" fmla="*/ 276207 w 323633"/>
                <a:gd name="connsiteY28" fmla="*/ 114243 h 321333"/>
                <a:gd name="connsiteX29" fmla="*/ 230664 w 323633"/>
                <a:gd name="connsiteY29" fmla="*/ 82515 h 321333"/>
                <a:gd name="connsiteX30" fmla="*/ 222595 w 323633"/>
                <a:gd name="connsiteY30" fmla="*/ 84550 h 321333"/>
                <a:gd name="connsiteX31" fmla="*/ 136241 w 323633"/>
                <a:gd name="connsiteY31" fmla="*/ 146411 h 321333"/>
                <a:gd name="connsiteX32" fmla="*/ 20312 w 323633"/>
                <a:gd name="connsiteY32" fmla="*/ 162745 h 32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3633" h="321333">
                  <a:moveTo>
                    <a:pt x="8881" y="180712"/>
                  </a:moveTo>
                  <a:cubicBezTo>
                    <a:pt x="14565" y="180783"/>
                    <a:pt x="21056" y="180774"/>
                    <a:pt x="28004" y="180712"/>
                  </a:cubicBezTo>
                  <a:cubicBezTo>
                    <a:pt x="29514" y="259869"/>
                    <a:pt x="94908" y="322816"/>
                    <a:pt x="174066" y="321307"/>
                  </a:cubicBezTo>
                  <a:cubicBezTo>
                    <a:pt x="251508" y="319829"/>
                    <a:pt x="313772" y="257105"/>
                    <a:pt x="314677" y="179654"/>
                  </a:cubicBezTo>
                  <a:cubicBezTo>
                    <a:pt x="317286" y="170814"/>
                    <a:pt x="333890" y="110433"/>
                    <a:pt x="313942" y="72250"/>
                  </a:cubicBezTo>
                  <a:cubicBezTo>
                    <a:pt x="301099" y="45316"/>
                    <a:pt x="273442" y="28626"/>
                    <a:pt x="243627" y="29817"/>
                  </a:cubicBezTo>
                  <a:cubicBezTo>
                    <a:pt x="228969" y="18216"/>
                    <a:pt x="167512" y="-23221"/>
                    <a:pt x="81096" y="17580"/>
                  </a:cubicBezTo>
                  <a:cubicBezTo>
                    <a:pt x="10271" y="50993"/>
                    <a:pt x="8218" y="124266"/>
                    <a:pt x="8307" y="135267"/>
                  </a:cubicBezTo>
                  <a:lnTo>
                    <a:pt x="238" y="169738"/>
                  </a:lnTo>
                  <a:cubicBezTo>
                    <a:pt x="-891" y="174559"/>
                    <a:pt x="2101" y="179383"/>
                    <a:pt x="6923" y="180512"/>
                  </a:cubicBezTo>
                  <a:cubicBezTo>
                    <a:pt x="7559" y="180661"/>
                    <a:pt x="8209" y="180740"/>
                    <a:pt x="8863" y="180748"/>
                  </a:cubicBezTo>
                  <a:close/>
                  <a:moveTo>
                    <a:pt x="171314" y="303536"/>
                  </a:moveTo>
                  <a:cubicBezTo>
                    <a:pt x="102881" y="303439"/>
                    <a:pt x="47119" y="248578"/>
                    <a:pt x="45907" y="180156"/>
                  </a:cubicBezTo>
                  <a:cubicBezTo>
                    <a:pt x="79429" y="178766"/>
                    <a:pt x="118974" y="174418"/>
                    <a:pt x="143853" y="162665"/>
                  </a:cubicBezTo>
                  <a:cubicBezTo>
                    <a:pt x="176406" y="147298"/>
                    <a:pt x="217547" y="112683"/>
                    <a:pt x="230493" y="101441"/>
                  </a:cubicBezTo>
                  <a:cubicBezTo>
                    <a:pt x="242921" y="107170"/>
                    <a:pt x="253922" y="115583"/>
                    <a:pt x="262705" y="126077"/>
                  </a:cubicBezTo>
                  <a:cubicBezTo>
                    <a:pt x="270046" y="135050"/>
                    <a:pt x="276400" y="144785"/>
                    <a:pt x="281658" y="155116"/>
                  </a:cubicBezTo>
                  <a:cubicBezTo>
                    <a:pt x="285854" y="162602"/>
                    <a:pt x="290623" y="171065"/>
                    <a:pt x="296702" y="180452"/>
                  </a:cubicBezTo>
                  <a:cubicBezTo>
                    <a:pt x="295336" y="248753"/>
                    <a:pt x="239629" y="303437"/>
                    <a:pt x="171314" y="303536"/>
                  </a:cubicBezTo>
                  <a:close/>
                  <a:moveTo>
                    <a:pt x="26023" y="138198"/>
                  </a:moveTo>
                  <a:cubicBezTo>
                    <a:pt x="26203" y="137426"/>
                    <a:pt x="26281" y="136633"/>
                    <a:pt x="26256" y="135841"/>
                  </a:cubicBezTo>
                  <a:cubicBezTo>
                    <a:pt x="26166" y="132918"/>
                    <a:pt x="24624" y="64011"/>
                    <a:pt x="88752" y="33735"/>
                  </a:cubicBezTo>
                  <a:cubicBezTo>
                    <a:pt x="109598" y="23433"/>
                    <a:pt x="132482" y="17920"/>
                    <a:pt x="155732" y="17598"/>
                  </a:cubicBezTo>
                  <a:cubicBezTo>
                    <a:pt x="184522" y="17218"/>
                    <a:pt x="212501" y="27135"/>
                    <a:pt x="234626" y="45560"/>
                  </a:cubicBezTo>
                  <a:cubicBezTo>
                    <a:pt x="236666" y="47488"/>
                    <a:pt x="239485" y="48356"/>
                    <a:pt x="242256" y="47909"/>
                  </a:cubicBezTo>
                  <a:cubicBezTo>
                    <a:pt x="265876" y="45789"/>
                    <a:pt x="288252" y="58851"/>
                    <a:pt x="298020" y="80462"/>
                  </a:cubicBezTo>
                  <a:cubicBezTo>
                    <a:pt x="309208" y="101880"/>
                    <a:pt x="305981" y="133958"/>
                    <a:pt x="302054" y="154775"/>
                  </a:cubicBezTo>
                  <a:cubicBezTo>
                    <a:pt x="300368" y="151835"/>
                    <a:pt x="298791" y="149019"/>
                    <a:pt x="297275" y="146321"/>
                  </a:cubicBezTo>
                  <a:cubicBezTo>
                    <a:pt x="291435" y="134897"/>
                    <a:pt x="284370" y="124142"/>
                    <a:pt x="276207" y="114243"/>
                  </a:cubicBezTo>
                  <a:cubicBezTo>
                    <a:pt x="264391" y="99510"/>
                    <a:pt x="248579" y="88494"/>
                    <a:pt x="230664" y="82515"/>
                  </a:cubicBezTo>
                  <a:cubicBezTo>
                    <a:pt x="227803" y="81828"/>
                    <a:pt x="224788" y="82590"/>
                    <a:pt x="222595" y="84550"/>
                  </a:cubicBezTo>
                  <a:cubicBezTo>
                    <a:pt x="222093" y="84999"/>
                    <a:pt x="172219" y="129466"/>
                    <a:pt x="136241" y="146411"/>
                  </a:cubicBezTo>
                  <a:cubicBezTo>
                    <a:pt x="107042" y="160190"/>
                    <a:pt x="51645" y="162548"/>
                    <a:pt x="20312" y="162745"/>
                  </a:cubicBezTo>
                  <a:close/>
                </a:path>
              </a:pathLst>
            </a:custGeom>
            <a:solidFill>
              <a:srgbClr val="000000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9064E-389C-24F4-D05E-DC6479166C88}"/>
                </a:ext>
              </a:extLst>
            </p:cNvPr>
            <p:cNvSpPr/>
            <p:nvPr/>
          </p:nvSpPr>
          <p:spPr>
            <a:xfrm>
              <a:off x="2435657" y="2816769"/>
              <a:ext cx="573776" cy="279025"/>
            </a:xfrm>
            <a:custGeom>
              <a:avLst/>
              <a:gdLst>
                <a:gd name="connsiteX0" fmla="*/ 542694 w 573776"/>
                <a:gd name="connsiteY0" fmla="*/ 77532 h 279025"/>
                <a:gd name="connsiteX1" fmla="*/ 404109 w 573776"/>
                <a:gd name="connsiteY1" fmla="*/ 9880 h 279025"/>
                <a:gd name="connsiteX2" fmla="*/ 369449 w 573776"/>
                <a:gd name="connsiteY2" fmla="*/ 977 h 279025"/>
                <a:gd name="connsiteX3" fmla="*/ 364904 w 573776"/>
                <a:gd name="connsiteY3" fmla="*/ 0 h 279025"/>
                <a:gd name="connsiteX4" fmla="*/ 361488 w 573776"/>
                <a:gd name="connsiteY4" fmla="*/ 3165 h 279025"/>
                <a:gd name="connsiteX5" fmla="*/ 286888 w 573776"/>
                <a:gd name="connsiteY5" fmla="*/ 36964 h 279025"/>
                <a:gd name="connsiteX6" fmla="*/ 212262 w 573776"/>
                <a:gd name="connsiteY6" fmla="*/ 3613 h 279025"/>
                <a:gd name="connsiteX7" fmla="*/ 208864 w 573776"/>
                <a:gd name="connsiteY7" fmla="*/ 493 h 279025"/>
                <a:gd name="connsiteX8" fmla="*/ 204381 w 573776"/>
                <a:gd name="connsiteY8" fmla="*/ 1443 h 279025"/>
                <a:gd name="connsiteX9" fmla="*/ 169802 w 573776"/>
                <a:gd name="connsiteY9" fmla="*/ 9853 h 279025"/>
                <a:gd name="connsiteX10" fmla="*/ 31190 w 573776"/>
                <a:gd name="connsiteY10" fmla="*/ 77469 h 279025"/>
                <a:gd name="connsiteX11" fmla="*/ 0 w 573776"/>
                <a:gd name="connsiteY11" fmla="*/ 140064 h 279025"/>
                <a:gd name="connsiteX12" fmla="*/ 0 w 573776"/>
                <a:gd name="connsiteY12" fmla="*/ 279026 h 279025"/>
                <a:gd name="connsiteX13" fmla="*/ 17931 w 573776"/>
                <a:gd name="connsiteY13" fmla="*/ 279026 h 279025"/>
                <a:gd name="connsiteX14" fmla="*/ 17931 w 573776"/>
                <a:gd name="connsiteY14" fmla="*/ 140064 h 279025"/>
                <a:gd name="connsiteX15" fmla="*/ 42029 w 573776"/>
                <a:gd name="connsiteY15" fmla="*/ 91724 h 279025"/>
                <a:gd name="connsiteX16" fmla="*/ 174607 w 573776"/>
                <a:gd name="connsiteY16" fmla="*/ 27174 h 279025"/>
                <a:gd name="connsiteX17" fmla="*/ 203610 w 573776"/>
                <a:gd name="connsiteY17" fmla="*/ 20002 h 279025"/>
                <a:gd name="connsiteX18" fmla="*/ 286888 w 573776"/>
                <a:gd name="connsiteY18" fmla="*/ 54894 h 279025"/>
                <a:gd name="connsiteX19" fmla="*/ 370176 w 573776"/>
                <a:gd name="connsiteY19" fmla="*/ 19490 h 279025"/>
                <a:gd name="connsiteX20" fmla="*/ 399071 w 573776"/>
                <a:gd name="connsiteY20" fmla="*/ 27093 h 279025"/>
                <a:gd name="connsiteX21" fmla="*/ 531416 w 573776"/>
                <a:gd name="connsiteY21" fmla="*/ 91473 h 279025"/>
                <a:gd name="connsiteX22" fmla="*/ 555846 w 573776"/>
                <a:gd name="connsiteY22" fmla="*/ 140064 h 279025"/>
                <a:gd name="connsiteX23" fmla="*/ 555846 w 573776"/>
                <a:gd name="connsiteY23" fmla="*/ 279026 h 279025"/>
                <a:gd name="connsiteX24" fmla="*/ 573777 w 573776"/>
                <a:gd name="connsiteY24" fmla="*/ 279026 h 279025"/>
                <a:gd name="connsiteX25" fmla="*/ 573777 w 573776"/>
                <a:gd name="connsiteY25" fmla="*/ 140064 h 279025"/>
                <a:gd name="connsiteX26" fmla="*/ 542694 w 573776"/>
                <a:gd name="connsiteY26" fmla="*/ 77532 h 27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3776" h="279025">
                  <a:moveTo>
                    <a:pt x="542694" y="77532"/>
                  </a:moveTo>
                  <a:cubicBezTo>
                    <a:pt x="501543" y="45851"/>
                    <a:pt x="454400" y="22838"/>
                    <a:pt x="404109" y="9880"/>
                  </a:cubicBezTo>
                  <a:cubicBezTo>
                    <a:pt x="392526" y="6410"/>
                    <a:pt x="380862" y="3416"/>
                    <a:pt x="369449" y="977"/>
                  </a:cubicBezTo>
                  <a:lnTo>
                    <a:pt x="364904" y="0"/>
                  </a:lnTo>
                  <a:lnTo>
                    <a:pt x="361488" y="3165"/>
                  </a:lnTo>
                  <a:cubicBezTo>
                    <a:pt x="324955" y="36964"/>
                    <a:pt x="300193" y="36964"/>
                    <a:pt x="286888" y="36964"/>
                  </a:cubicBezTo>
                  <a:cubicBezTo>
                    <a:pt x="273584" y="36964"/>
                    <a:pt x="248616" y="36964"/>
                    <a:pt x="212262" y="3613"/>
                  </a:cubicBezTo>
                  <a:lnTo>
                    <a:pt x="208864" y="493"/>
                  </a:lnTo>
                  <a:lnTo>
                    <a:pt x="204381" y="1443"/>
                  </a:lnTo>
                  <a:cubicBezTo>
                    <a:pt x="193399" y="3756"/>
                    <a:pt x="181798" y="6581"/>
                    <a:pt x="169802" y="9853"/>
                  </a:cubicBezTo>
                  <a:cubicBezTo>
                    <a:pt x="120116" y="24414"/>
                    <a:pt x="73251" y="47276"/>
                    <a:pt x="31190" y="77469"/>
                  </a:cubicBezTo>
                  <a:cubicBezTo>
                    <a:pt x="11905" y="92578"/>
                    <a:pt x="449" y="115569"/>
                    <a:pt x="0" y="140064"/>
                  </a:cubicBezTo>
                  <a:lnTo>
                    <a:pt x="0" y="279026"/>
                  </a:lnTo>
                  <a:lnTo>
                    <a:pt x="17931" y="279026"/>
                  </a:lnTo>
                  <a:lnTo>
                    <a:pt x="17931" y="140064"/>
                  </a:lnTo>
                  <a:cubicBezTo>
                    <a:pt x="18326" y="121157"/>
                    <a:pt x="27167" y="103420"/>
                    <a:pt x="42029" y="91724"/>
                  </a:cubicBezTo>
                  <a:cubicBezTo>
                    <a:pt x="82281" y="62910"/>
                    <a:pt x="127101" y="41088"/>
                    <a:pt x="174607" y="27174"/>
                  </a:cubicBezTo>
                  <a:cubicBezTo>
                    <a:pt x="184559" y="24484"/>
                    <a:pt x="194331" y="22046"/>
                    <a:pt x="203610" y="20002"/>
                  </a:cubicBezTo>
                  <a:cubicBezTo>
                    <a:pt x="238476" y="50654"/>
                    <a:pt x="265228" y="54894"/>
                    <a:pt x="286888" y="54894"/>
                  </a:cubicBezTo>
                  <a:cubicBezTo>
                    <a:pt x="308548" y="54894"/>
                    <a:pt x="335157" y="50600"/>
                    <a:pt x="370176" y="19490"/>
                  </a:cubicBezTo>
                  <a:cubicBezTo>
                    <a:pt x="379688" y="21642"/>
                    <a:pt x="389361" y="24179"/>
                    <a:pt x="399071" y="27093"/>
                  </a:cubicBezTo>
                  <a:cubicBezTo>
                    <a:pt x="447078" y="39403"/>
                    <a:pt x="492097" y="61303"/>
                    <a:pt x="531416" y="91473"/>
                  </a:cubicBezTo>
                  <a:cubicBezTo>
                    <a:pt x="546451" y="103173"/>
                    <a:pt x="555422" y="121018"/>
                    <a:pt x="555846" y="140064"/>
                  </a:cubicBezTo>
                  <a:lnTo>
                    <a:pt x="555846" y="279026"/>
                  </a:lnTo>
                  <a:lnTo>
                    <a:pt x="573777" y="279026"/>
                  </a:lnTo>
                  <a:lnTo>
                    <a:pt x="573777" y="140064"/>
                  </a:lnTo>
                  <a:cubicBezTo>
                    <a:pt x="573343" y="115607"/>
                    <a:pt x="561928" y="92643"/>
                    <a:pt x="542694" y="77532"/>
                  </a:cubicBezTo>
                  <a:close/>
                </a:path>
              </a:pathLst>
            </a:custGeom>
            <a:solidFill>
              <a:srgbClr val="000000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AFBC888-5E2C-16F7-A46D-6AE04F308BC5}"/>
              </a:ext>
            </a:extLst>
          </p:cNvPr>
          <p:cNvSpPr txBox="1"/>
          <p:nvPr/>
        </p:nvSpPr>
        <p:spPr>
          <a:xfrm>
            <a:off x="1229115" y="2216427"/>
            <a:ext cx="128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17A5F-1457-85EE-1804-AB265814309C}"/>
              </a:ext>
            </a:extLst>
          </p:cNvPr>
          <p:cNvSpPr txBox="1"/>
          <p:nvPr/>
        </p:nvSpPr>
        <p:spPr>
          <a:xfrm>
            <a:off x="6231575" y="214439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Bob</a:t>
            </a:r>
          </a:p>
        </p:txBody>
      </p:sp>
      <p:pic>
        <p:nvPicPr>
          <p:cNvPr id="15" name="Graphic 14" descr="Key with solid fill">
            <a:extLst>
              <a:ext uri="{FF2B5EF4-FFF2-40B4-BE49-F238E27FC236}">
                <a16:creationId xmlns:a16="http://schemas.microsoft.com/office/drawing/2014/main" id="{E6355F68-F20D-EEA5-0B9F-B3746AF9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063263" y="1310574"/>
            <a:ext cx="914400" cy="914400"/>
          </a:xfrm>
          <a:prstGeom prst="rect">
            <a:avLst/>
          </a:prstGeom>
        </p:spPr>
      </p:pic>
      <p:pic>
        <p:nvPicPr>
          <p:cNvPr id="16" name="Graphic 15" descr="Paper outline">
            <a:extLst>
              <a:ext uri="{FF2B5EF4-FFF2-40B4-BE49-F238E27FC236}">
                <a16:creationId xmlns:a16="http://schemas.microsoft.com/office/drawing/2014/main" id="{4563A4F4-A9FA-2F08-9D8A-4164366C4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4882" y="2668887"/>
            <a:ext cx="1325563" cy="1325563"/>
          </a:xfrm>
          <a:prstGeom prst="rect">
            <a:avLst/>
          </a:prstGeom>
        </p:spPr>
      </p:pic>
      <p:pic>
        <p:nvPicPr>
          <p:cNvPr id="17" name="Graphic 16" descr="Key with solid fill">
            <a:extLst>
              <a:ext uri="{FF2B5EF4-FFF2-40B4-BE49-F238E27FC236}">
                <a16:creationId xmlns:a16="http://schemas.microsoft.com/office/drawing/2014/main" id="{CFA009BD-AE66-76E4-8B49-3057C046C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083066" y="1272499"/>
            <a:ext cx="914400" cy="914400"/>
          </a:xfrm>
          <a:prstGeom prst="rect">
            <a:avLst/>
          </a:prstGeom>
        </p:spPr>
      </p:pic>
      <p:pic>
        <p:nvPicPr>
          <p:cNvPr id="18" name="Graphic 17" descr="Paper outline">
            <a:extLst>
              <a:ext uri="{FF2B5EF4-FFF2-40B4-BE49-F238E27FC236}">
                <a16:creationId xmlns:a16="http://schemas.microsoft.com/office/drawing/2014/main" id="{1CDD01E3-D076-6312-4C33-55F7DF1AA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9648" y="2666532"/>
            <a:ext cx="1325563" cy="1325563"/>
          </a:xfrm>
          <a:prstGeom prst="rect">
            <a:avLst/>
          </a:prstGeom>
        </p:spPr>
      </p:pic>
      <p:pic>
        <p:nvPicPr>
          <p:cNvPr id="19" name="Graphic 18" descr="Paper outline">
            <a:extLst>
              <a:ext uri="{FF2B5EF4-FFF2-40B4-BE49-F238E27FC236}">
                <a16:creationId xmlns:a16="http://schemas.microsoft.com/office/drawing/2014/main" id="{57EDB7FE-C5E4-9987-8943-C437F60D7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91" y="2630530"/>
            <a:ext cx="1325563" cy="1325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1FBA6C-A360-E398-03FC-086C3101E1E1}"/>
              </a:ext>
            </a:extLst>
          </p:cNvPr>
          <p:cNvSpPr txBox="1"/>
          <p:nvPr/>
        </p:nvSpPr>
        <p:spPr>
          <a:xfrm>
            <a:off x="2622063" y="3111429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$h(j76G9H0Q.&gt;/GrKlOpf5s4#nh52M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A5571-1D5A-0251-895B-A8A97C4C3A5B}"/>
              </a:ext>
            </a:extLst>
          </p:cNvPr>
          <p:cNvSpPr txBox="1"/>
          <p:nvPr/>
        </p:nvSpPr>
        <p:spPr>
          <a:xfrm>
            <a:off x="652681" y="3138278"/>
            <a:ext cx="704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Tajna</a:t>
            </a:r>
            <a:endParaRPr lang="en-US" sz="1000"/>
          </a:p>
          <a:p>
            <a:endParaRPr lang="en-US" sz="1000"/>
          </a:p>
          <a:p>
            <a:r>
              <a:rPr lang="en-US" sz="1000" err="1"/>
              <a:t>Poruka</a:t>
            </a:r>
            <a:r>
              <a:rPr lang="en-US" sz="100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831099-BE11-635B-CBD4-0624048D9F30}"/>
              </a:ext>
            </a:extLst>
          </p:cNvPr>
          <p:cNvSpPr txBox="1"/>
          <p:nvPr/>
        </p:nvSpPr>
        <p:spPr>
          <a:xfrm>
            <a:off x="7748352" y="3131835"/>
            <a:ext cx="704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Tajna</a:t>
            </a:r>
            <a:endParaRPr lang="en-US" sz="1000"/>
          </a:p>
          <a:p>
            <a:endParaRPr lang="en-US" sz="1000"/>
          </a:p>
          <a:p>
            <a:r>
              <a:rPr lang="en-US" sz="1000" err="1"/>
              <a:t>Poruka</a:t>
            </a:r>
            <a:r>
              <a:rPr lang="en-US" sz="1000"/>
              <a:t>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436684-AA3B-0303-A93E-EE94EE03B416}"/>
              </a:ext>
            </a:extLst>
          </p:cNvPr>
          <p:cNvCxnSpPr>
            <a:cxnSpLocks/>
          </p:cNvCxnSpPr>
          <p:nvPr/>
        </p:nvCxnSpPr>
        <p:spPr>
          <a:xfrm>
            <a:off x="1608139" y="3377923"/>
            <a:ext cx="7390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68B0E7-E0D6-F21A-BBAE-4854540CC633}"/>
              </a:ext>
            </a:extLst>
          </p:cNvPr>
          <p:cNvCxnSpPr>
            <a:cxnSpLocks/>
          </p:cNvCxnSpPr>
          <p:nvPr/>
        </p:nvCxnSpPr>
        <p:spPr>
          <a:xfrm>
            <a:off x="6812183" y="3454739"/>
            <a:ext cx="6595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75FA0FF-CB85-BCD6-E564-522C63A0DE0D}"/>
              </a:ext>
            </a:extLst>
          </p:cNvPr>
          <p:cNvSpPr txBox="1"/>
          <p:nvPr/>
        </p:nvSpPr>
        <p:spPr>
          <a:xfrm>
            <a:off x="1357063" y="4107657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Enkripcija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9864D7-D525-FACC-7034-A29F99357EC2}"/>
              </a:ext>
            </a:extLst>
          </p:cNvPr>
          <p:cNvSpPr txBox="1"/>
          <p:nvPr/>
        </p:nvSpPr>
        <p:spPr>
          <a:xfrm>
            <a:off x="6486588" y="4024565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Dekripcija</a:t>
            </a:r>
            <a:endParaRPr lang="en-US"/>
          </a:p>
        </p:txBody>
      </p:sp>
      <p:pic>
        <p:nvPicPr>
          <p:cNvPr id="27" name="Graphic 26" descr="Paper outline">
            <a:extLst>
              <a:ext uri="{FF2B5EF4-FFF2-40B4-BE49-F238E27FC236}">
                <a16:creationId xmlns:a16="http://schemas.microsoft.com/office/drawing/2014/main" id="{F546BBEB-CD3C-970B-A905-9294FF22F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1611" y="2668887"/>
            <a:ext cx="1325563" cy="13255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D8EFA6C-942B-FD94-04ED-6267F1E91C02}"/>
              </a:ext>
            </a:extLst>
          </p:cNvPr>
          <p:cNvSpPr txBox="1"/>
          <p:nvPr/>
        </p:nvSpPr>
        <p:spPr>
          <a:xfrm>
            <a:off x="2616827" y="3104870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$h(j76G9H0Q.&gt;/GrKlOpf5s4#nh52M</a:t>
            </a:r>
          </a:p>
        </p:txBody>
      </p:sp>
      <p:pic>
        <p:nvPicPr>
          <p:cNvPr id="29" name="Graphic 28" descr="Key with solid fill">
            <a:extLst>
              <a:ext uri="{FF2B5EF4-FFF2-40B4-BE49-F238E27FC236}">
                <a16:creationId xmlns:a16="http://schemas.microsoft.com/office/drawing/2014/main" id="{0C5F721B-75C0-0D98-8CC7-72D3C2069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226130" y="2852809"/>
            <a:ext cx="914400" cy="914400"/>
          </a:xfrm>
          <a:prstGeom prst="rect">
            <a:avLst/>
          </a:prstGeom>
        </p:spPr>
      </p:pic>
      <p:pic>
        <p:nvPicPr>
          <p:cNvPr id="30" name="Graphic 29" descr="Key with solid fill">
            <a:extLst>
              <a:ext uri="{FF2B5EF4-FFF2-40B4-BE49-F238E27FC236}">
                <a16:creationId xmlns:a16="http://schemas.microsoft.com/office/drawing/2014/main" id="{A98F0CCE-6BCA-41F8-6A64-DD3A75F96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354983" y="2900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05069 -0.002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8.64198E-7 L 0.09097 0.03889 C 0.1099 0.04815 0.13872 0.0534 0.16858 0.0534 C 0.2026 0.0534 0.22986 0.04815 0.24879 0.03889 L 0.34045 -8.64198E-7 " pathEditMode="relative" rAng="0" ptsTypes="AAAAA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265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8.64198E-7 L 0.09097 0.03889 C 0.1099 0.04815 0.13872 0.0534 0.16858 0.0534 C 0.2026 0.0534 0.22986 0.04815 0.24878 0.03889 L 0.34045 -8.64198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05069 -0.002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  <p:bldP spid="21" grpId="0"/>
      <p:bldP spid="22" grpId="0"/>
      <p:bldP spid="25" grpId="0"/>
      <p:bldP spid="26" grpId="0"/>
      <p:bldP spid="28" grpId="0"/>
      <p:bldP spid="2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86E2E-CF31-A56B-7BC5-B4691357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Valno-čestična</a:t>
            </a:r>
            <a:r>
              <a:rPr lang="en-US" dirty="0"/>
              <a:t> </a:t>
            </a:r>
            <a:r>
              <a:rPr lang="en-US" dirty="0" err="1"/>
              <a:t>priroda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 </a:t>
            </a:r>
            <a:r>
              <a:rPr lang="en-US" dirty="0" err="1"/>
              <a:t>promatrača</a:t>
            </a:r>
            <a:endParaRPr lang="en-US" dirty="0"/>
          </a:p>
        </p:txBody>
      </p:sp>
      <p:pic>
        <p:nvPicPr>
          <p:cNvPr id="4" name="Wave-particle_duality.ogv.480p.vp9">
            <a:hlinkClick r:id="" action="ppaction://media"/>
            <a:extLst>
              <a:ext uri="{FF2B5EF4-FFF2-40B4-BE49-F238E27FC236}">
                <a16:creationId xmlns:a16="http://schemas.microsoft.com/office/drawing/2014/main" id="{657EC4F0-1B06-03DE-9AA8-40318F0EB0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902" y="1065213"/>
            <a:ext cx="5804196" cy="32623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B4D33-7281-FB6E-F604-59D5725ECE0B}"/>
              </a:ext>
            </a:extLst>
          </p:cNvPr>
          <p:cNvSpPr txBox="1"/>
          <p:nvPr/>
        </p:nvSpPr>
        <p:spPr>
          <a:xfrm>
            <a:off x="2576870" y="4635669"/>
            <a:ext cx="39902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</a:t>
            </a:r>
            <a:r>
              <a:rPr lang="en-US" dirty="0" err="1"/>
              <a:t>preuzet</a:t>
            </a:r>
            <a:r>
              <a:rPr lang="en-US" dirty="0"/>
              <a:t> s </a:t>
            </a:r>
            <a:r>
              <a:rPr lang="en-US" dirty="0">
                <a:hlinkClick r:id="rId5"/>
              </a:rPr>
              <a:t>https://toutestquantique.fr/dualite/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70E4-314C-80BC-CEBE-C648B67A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Mjerenja</a:t>
            </a:r>
            <a:r>
              <a:rPr lang="en-US" dirty="0"/>
              <a:t> u </a:t>
            </a:r>
            <a:r>
              <a:rPr lang="en-US" dirty="0" err="1"/>
              <a:t>različitim</a:t>
            </a:r>
            <a:r>
              <a:rPr lang="en-US" dirty="0"/>
              <a:t> </a:t>
            </a:r>
            <a:r>
              <a:rPr lang="en-US" dirty="0" err="1"/>
              <a:t>bazama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415F-1E2B-4C54-B1F5-C1D067A3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Kvantna</a:t>
            </a:r>
            <a:r>
              <a:rPr lang="en-US" dirty="0"/>
              <a:t> </a:t>
            </a:r>
            <a:r>
              <a:rPr lang="en-US" dirty="0" err="1"/>
              <a:t>kriptografija</a:t>
            </a:r>
            <a:endParaRPr lang="hr-HR" dirty="0"/>
          </a:p>
        </p:txBody>
      </p:sp>
      <p:pic>
        <p:nvPicPr>
          <p:cNvPr id="4" name="Graphic 3" descr="Add with solid fill">
            <a:extLst>
              <a:ext uri="{FF2B5EF4-FFF2-40B4-BE49-F238E27FC236}">
                <a16:creationId xmlns:a16="http://schemas.microsoft.com/office/drawing/2014/main" id="{7A00B097-4E15-379C-171C-D06CC9602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3263" y="2334963"/>
            <a:ext cx="914400" cy="914400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5C437243-914E-9B96-7376-CCCF095A6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0565" y="234241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D5332A-3FDF-8E98-137F-051D4373FBE3}"/>
              </a:ext>
            </a:extLst>
          </p:cNvPr>
          <p:cNvSpPr txBox="1"/>
          <p:nvPr/>
        </p:nvSpPr>
        <p:spPr>
          <a:xfrm>
            <a:off x="3818371" y="2154536"/>
            <a:ext cx="335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860D2-6409-3AF3-7816-EDB2B4549D37}"/>
              </a:ext>
            </a:extLst>
          </p:cNvPr>
          <p:cNvSpPr txBox="1"/>
          <p:nvPr/>
        </p:nvSpPr>
        <p:spPr>
          <a:xfrm>
            <a:off x="8123284" y="2172309"/>
            <a:ext cx="335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58DF7-9F29-CF5B-8979-975E98BAD511}"/>
              </a:ext>
            </a:extLst>
          </p:cNvPr>
          <p:cNvSpPr txBox="1"/>
          <p:nvPr/>
        </p:nvSpPr>
        <p:spPr>
          <a:xfrm>
            <a:off x="3818371" y="3227864"/>
            <a:ext cx="335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8D91F-B61B-39AD-6F21-631B8159288A}"/>
              </a:ext>
            </a:extLst>
          </p:cNvPr>
          <p:cNvSpPr txBox="1"/>
          <p:nvPr/>
        </p:nvSpPr>
        <p:spPr>
          <a:xfrm>
            <a:off x="8123284" y="3228788"/>
            <a:ext cx="335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2E1EF9-D6AD-4849-8DD4-5B9B44F02894}"/>
              </a:ext>
            </a:extLst>
          </p:cNvPr>
          <p:cNvGrpSpPr/>
          <p:nvPr/>
        </p:nvGrpSpPr>
        <p:grpSpPr>
          <a:xfrm>
            <a:off x="269270" y="1877763"/>
            <a:ext cx="914400" cy="914400"/>
            <a:chOff x="1295400" y="1915319"/>
            <a:chExt cx="914400" cy="914400"/>
          </a:xfrm>
        </p:grpSpPr>
        <p:pic>
          <p:nvPicPr>
            <p:cNvPr id="13" name="Content Placeholder 4" descr="Circle with left arrow with solid fill">
              <a:extLst>
                <a:ext uri="{FF2B5EF4-FFF2-40B4-BE49-F238E27FC236}">
                  <a16:creationId xmlns:a16="http://schemas.microsoft.com/office/drawing/2014/main" id="{A4621766-7525-76A9-B9AC-D472CD83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1295400" y="1915319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Caret Down with solid fill">
              <a:extLst>
                <a:ext uri="{FF2B5EF4-FFF2-40B4-BE49-F238E27FC236}">
                  <a16:creationId xmlns:a16="http://schemas.microsoft.com/office/drawing/2014/main" id="{2AE27502-202B-6376-5836-CE4A7F872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69736" y="2228975"/>
              <a:ext cx="565727" cy="56572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84409C-5997-F440-E07C-C21E424342A1}"/>
              </a:ext>
            </a:extLst>
          </p:cNvPr>
          <p:cNvGrpSpPr/>
          <p:nvPr/>
        </p:nvGrpSpPr>
        <p:grpSpPr>
          <a:xfrm rot="5400000">
            <a:off x="269270" y="2934241"/>
            <a:ext cx="914400" cy="914400"/>
            <a:chOff x="1295400" y="1915319"/>
            <a:chExt cx="914400" cy="914400"/>
          </a:xfrm>
        </p:grpSpPr>
        <p:pic>
          <p:nvPicPr>
            <p:cNvPr id="16" name="Content Placeholder 4" descr="Circle with left arrow with solid fill">
              <a:extLst>
                <a:ext uri="{FF2B5EF4-FFF2-40B4-BE49-F238E27FC236}">
                  <a16:creationId xmlns:a16="http://schemas.microsoft.com/office/drawing/2014/main" id="{1A08F5E6-21BC-53D4-5217-14197CA7C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1295400" y="1915319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Caret Down with solid fill">
              <a:extLst>
                <a:ext uri="{FF2B5EF4-FFF2-40B4-BE49-F238E27FC236}">
                  <a16:creationId xmlns:a16="http://schemas.microsoft.com/office/drawing/2014/main" id="{F6817F63-830A-9963-5150-06AE0534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69736" y="2228975"/>
              <a:ext cx="565727" cy="56572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508085-1D8A-1F5B-F826-EDFFA726D1DD}"/>
              </a:ext>
            </a:extLst>
          </p:cNvPr>
          <p:cNvGrpSpPr/>
          <p:nvPr/>
        </p:nvGrpSpPr>
        <p:grpSpPr>
          <a:xfrm rot="8045959">
            <a:off x="5062711" y="1916780"/>
            <a:ext cx="914400" cy="914400"/>
            <a:chOff x="1295400" y="1915319"/>
            <a:chExt cx="914400" cy="914400"/>
          </a:xfrm>
        </p:grpSpPr>
        <p:pic>
          <p:nvPicPr>
            <p:cNvPr id="19" name="Content Placeholder 4" descr="Circle with left arrow with solid fill">
              <a:extLst>
                <a:ext uri="{FF2B5EF4-FFF2-40B4-BE49-F238E27FC236}">
                  <a16:creationId xmlns:a16="http://schemas.microsoft.com/office/drawing/2014/main" id="{DB1590E3-44B1-D37C-96F9-67F92F2E3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1295400" y="1915319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Caret Down with solid fill">
              <a:extLst>
                <a:ext uri="{FF2B5EF4-FFF2-40B4-BE49-F238E27FC236}">
                  <a16:creationId xmlns:a16="http://schemas.microsoft.com/office/drawing/2014/main" id="{A8121F49-9CAD-AE6A-DCE2-606A73D7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69736" y="2228975"/>
              <a:ext cx="565727" cy="56572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CECDB6-A846-EAE2-0F99-C6C1FF3C2B1A}"/>
              </a:ext>
            </a:extLst>
          </p:cNvPr>
          <p:cNvGrpSpPr/>
          <p:nvPr/>
        </p:nvGrpSpPr>
        <p:grpSpPr>
          <a:xfrm rot="13609519">
            <a:off x="5062712" y="3009088"/>
            <a:ext cx="914400" cy="914400"/>
            <a:chOff x="1295400" y="1915319"/>
            <a:chExt cx="914400" cy="914400"/>
          </a:xfrm>
        </p:grpSpPr>
        <p:pic>
          <p:nvPicPr>
            <p:cNvPr id="22" name="Content Placeholder 4" descr="Circle with left arrow with solid fill">
              <a:extLst>
                <a:ext uri="{FF2B5EF4-FFF2-40B4-BE49-F238E27FC236}">
                  <a16:creationId xmlns:a16="http://schemas.microsoft.com/office/drawing/2014/main" id="{1BBCF463-F88E-5167-206E-FD2854C81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1295400" y="1915319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Caret Down with solid fill">
              <a:extLst>
                <a:ext uri="{FF2B5EF4-FFF2-40B4-BE49-F238E27FC236}">
                  <a16:creationId xmlns:a16="http://schemas.microsoft.com/office/drawing/2014/main" id="{8C9A97A1-8CF8-5FF4-0F38-AC036F1DC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69736" y="2228975"/>
              <a:ext cx="565727" cy="56572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7B7299-B88F-B39C-D4C7-F0D8016EEC54}"/>
              </a:ext>
            </a:extLst>
          </p:cNvPr>
          <p:cNvSpPr txBox="1"/>
          <p:nvPr/>
        </p:nvSpPr>
        <p:spPr>
          <a:xfrm>
            <a:off x="3466918" y="257822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 - 1</a:t>
            </a:r>
          </a:p>
          <a:p>
            <a:r>
              <a:rPr lang="en-US" dirty="0"/>
              <a:t>50% - 0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15FFC8-B9BB-1AFA-D39B-D6EEFBBB1DE6}"/>
              </a:ext>
            </a:extLst>
          </p:cNvPr>
          <p:cNvSpPr txBox="1"/>
          <p:nvPr/>
        </p:nvSpPr>
        <p:spPr>
          <a:xfrm>
            <a:off x="7797321" y="2586348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 - 1</a:t>
            </a:r>
          </a:p>
          <a:p>
            <a:r>
              <a:rPr lang="en-US" dirty="0"/>
              <a:t>50% - 0</a:t>
            </a:r>
          </a:p>
        </p:txBody>
      </p:sp>
    </p:spTree>
    <p:extLst>
      <p:ext uri="{BB962C8B-B14F-4D97-AF65-F5344CB8AC3E}">
        <p14:creationId xmlns:p14="http://schemas.microsoft.com/office/powerpoint/2010/main" val="42197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3457E-6 L 0.12448 0.12068 C 0.15035 0.14753 0.18924 0.16266 0.23021 0.16266 C 0.27657 0.16266 0.31372 0.14753 0.33976 0.12068 L 0.46424 -1.23457E-6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12" y="81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61 L -0.12535 -0.13858 C -0.15139 -0.16975 -0.19028 -0.18703 -0.23143 -0.18703 C -0.27795 -0.18703 -0.31528 -0.16975 -0.34115 -0.13858 L -0.46615 -0.00061 " pathEditMode="relative" rAng="10800000" ptsTypes="AAA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4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 err="1"/>
              <a:t>EuroQCI</a:t>
            </a:r>
            <a:endParaRPr lang="hr-HR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886700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 err="1">
                <a:solidFill>
                  <a:schemeClr val="tx1"/>
                </a:solidFill>
                <a:ea typeface="+mn-ea"/>
              </a:rPr>
              <a:t>EuroQCI</a:t>
            </a:r>
            <a:r>
              <a:rPr lang="hr-HR" sz="1400" b="0" dirty="0">
                <a:solidFill>
                  <a:schemeClr val="tx1"/>
                </a:solidFill>
                <a:ea typeface="+mn-ea"/>
              </a:rPr>
              <a:t> će biti sigurna kvantna komunikacijska infrastruktura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Prva faza implementacije </a:t>
            </a:r>
            <a:r>
              <a:rPr lang="hr-HR" sz="1400" b="0" dirty="0" err="1">
                <a:solidFill>
                  <a:schemeClr val="tx1"/>
                </a:solidFill>
                <a:ea typeface="+mn-ea"/>
              </a:rPr>
              <a:t>EuroQCI</a:t>
            </a:r>
            <a:r>
              <a:rPr lang="hr-HR" sz="1400" b="0" dirty="0">
                <a:solidFill>
                  <a:schemeClr val="tx1"/>
                </a:solidFill>
                <a:ea typeface="+mn-ea"/>
              </a:rPr>
              <a:t>-a provodi se uz potporu programa Digital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Jedan od fokusa prve faze provedbe su nacionalni projekti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CroQCI je Hrvatski nacionalni projekt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b="0" dirty="0">
              <a:solidFill>
                <a:schemeClr val="tx1"/>
              </a:solidFill>
              <a:ea typeface="+mn-ea"/>
            </a:endParaRPr>
          </a:p>
          <a:p>
            <a:endParaRPr lang="hr-HR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33DFC4-EBFD-4D27-A997-08ADA8C15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92" y="3139583"/>
            <a:ext cx="38766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48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0713D-F798-E47C-DD27-EA2967FE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Kvantna</a:t>
            </a:r>
            <a:r>
              <a:rPr lang="en-US" dirty="0"/>
              <a:t> </a:t>
            </a:r>
            <a:r>
              <a:rPr lang="en-US" dirty="0" err="1"/>
              <a:t>distribucija</a:t>
            </a:r>
            <a:r>
              <a:rPr lang="en-US" dirty="0"/>
              <a:t> </a:t>
            </a:r>
            <a:r>
              <a:rPr lang="en-US" dirty="0" err="1"/>
              <a:t>ključa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Kvantna</a:t>
            </a:r>
            <a:r>
              <a:rPr lang="en-US" dirty="0"/>
              <a:t> </a:t>
            </a:r>
            <a:r>
              <a:rPr lang="en-US" dirty="0" err="1"/>
              <a:t>kriptografija</a:t>
            </a:r>
            <a:endParaRPr lang="hr-HR" dirty="0"/>
          </a:p>
        </p:txBody>
      </p:sp>
      <p:grpSp>
        <p:nvGrpSpPr>
          <p:cNvPr id="35" name="Content Placeholder 4" descr="Female Profile outline">
            <a:extLst>
              <a:ext uri="{FF2B5EF4-FFF2-40B4-BE49-F238E27FC236}">
                <a16:creationId xmlns:a16="http://schemas.microsoft.com/office/drawing/2014/main" id="{3B4DF3A6-FD84-D056-649D-26D56DF79B1E}"/>
              </a:ext>
            </a:extLst>
          </p:cNvPr>
          <p:cNvGrpSpPr/>
          <p:nvPr/>
        </p:nvGrpSpPr>
        <p:grpSpPr>
          <a:xfrm>
            <a:off x="511621" y="1028297"/>
            <a:ext cx="609600" cy="719040"/>
            <a:chOff x="5791200" y="3606103"/>
            <a:chExt cx="609600" cy="719040"/>
          </a:xfrm>
          <a:solidFill>
            <a:srgbClr val="000000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28EC819-8F3B-BB7C-701A-5781643F2E8A}"/>
                </a:ext>
              </a:extLst>
            </p:cNvPr>
            <p:cNvSpPr/>
            <p:nvPr/>
          </p:nvSpPr>
          <p:spPr>
            <a:xfrm>
              <a:off x="5889251" y="3606103"/>
              <a:ext cx="413222" cy="427995"/>
            </a:xfrm>
            <a:custGeom>
              <a:avLst/>
              <a:gdLst>
                <a:gd name="connsiteX0" fmla="*/ 9514 w 413222"/>
                <a:gd name="connsiteY0" fmla="*/ 427995 h 427995"/>
                <a:gd name="connsiteX1" fmla="*/ 9657 w 413222"/>
                <a:gd name="connsiteY1" fmla="*/ 427995 h 427995"/>
                <a:gd name="connsiteX2" fmla="*/ 114203 w 413222"/>
                <a:gd name="connsiteY2" fmla="*/ 409031 h 427995"/>
                <a:gd name="connsiteX3" fmla="*/ 115061 w 413222"/>
                <a:gd name="connsiteY3" fmla="*/ 408516 h 427995"/>
                <a:gd name="connsiteX4" fmla="*/ 154199 w 413222"/>
                <a:gd name="connsiteY4" fmla="*/ 374808 h 427995"/>
                <a:gd name="connsiteX5" fmla="*/ 160571 w 413222"/>
                <a:gd name="connsiteY5" fmla="*/ 368769 h 427995"/>
                <a:gd name="connsiteX6" fmla="*/ 199538 w 413222"/>
                <a:gd name="connsiteY6" fmla="*/ 375970 h 427995"/>
                <a:gd name="connsiteX7" fmla="*/ 206863 w 413222"/>
                <a:gd name="connsiteY7" fmla="*/ 376141 h 427995"/>
                <a:gd name="connsiteX8" fmla="*/ 245915 w 413222"/>
                <a:gd name="connsiteY8" fmla="*/ 370978 h 427995"/>
                <a:gd name="connsiteX9" fmla="*/ 251316 w 413222"/>
                <a:gd name="connsiteY9" fmla="*/ 376055 h 427995"/>
                <a:gd name="connsiteX10" fmla="*/ 288016 w 413222"/>
                <a:gd name="connsiteY10" fmla="*/ 407993 h 427995"/>
                <a:gd name="connsiteX11" fmla="*/ 405916 w 413222"/>
                <a:gd name="connsiteY11" fmla="*/ 411555 h 427995"/>
                <a:gd name="connsiteX12" fmla="*/ 413088 w 413222"/>
                <a:gd name="connsiteY12" fmla="*/ 403935 h 427995"/>
                <a:gd name="connsiteX13" fmla="*/ 408831 w 413222"/>
                <a:gd name="connsiteY13" fmla="*/ 394229 h 427995"/>
                <a:gd name="connsiteX14" fmla="*/ 376912 w 413222"/>
                <a:gd name="connsiteY14" fmla="*/ 332021 h 427995"/>
                <a:gd name="connsiteX15" fmla="*/ 387390 w 413222"/>
                <a:gd name="connsiteY15" fmla="*/ 250373 h 427995"/>
                <a:gd name="connsiteX16" fmla="*/ 402287 w 413222"/>
                <a:gd name="connsiteY16" fmla="*/ 153932 h 427995"/>
                <a:gd name="connsiteX17" fmla="*/ 357377 w 413222"/>
                <a:gd name="connsiteY17" fmla="*/ 60787 h 427995"/>
                <a:gd name="connsiteX18" fmla="*/ 307913 w 413222"/>
                <a:gd name="connsiteY18" fmla="*/ 57806 h 427995"/>
                <a:gd name="connsiteX19" fmla="*/ 228761 w 413222"/>
                <a:gd name="connsiteY19" fmla="*/ 7152 h 427995"/>
                <a:gd name="connsiteX20" fmla="*/ 75694 w 413222"/>
                <a:gd name="connsiteY20" fmla="*/ 26888 h 427995"/>
                <a:gd name="connsiteX21" fmla="*/ 15810 w 413222"/>
                <a:gd name="connsiteY21" fmla="*/ 174954 h 427995"/>
                <a:gd name="connsiteX22" fmla="*/ 19830 w 413222"/>
                <a:gd name="connsiteY22" fmla="*/ 283606 h 427995"/>
                <a:gd name="connsiteX23" fmla="*/ 21211 w 413222"/>
                <a:gd name="connsiteY23" fmla="*/ 364397 h 427995"/>
                <a:gd name="connsiteX24" fmla="*/ 1856 w 413222"/>
                <a:gd name="connsiteY24" fmla="*/ 412822 h 427995"/>
                <a:gd name="connsiteX25" fmla="*/ 3877 w 413222"/>
                <a:gd name="connsiteY25" fmla="*/ 426140 h 427995"/>
                <a:gd name="connsiteX26" fmla="*/ 9476 w 413222"/>
                <a:gd name="connsiteY26" fmla="*/ 427995 h 427995"/>
                <a:gd name="connsiteX27" fmla="*/ 200414 w 413222"/>
                <a:gd name="connsiteY27" fmla="*/ 356939 h 427995"/>
                <a:gd name="connsiteX28" fmla="*/ 73656 w 413222"/>
                <a:gd name="connsiteY28" fmla="*/ 230980 h 427995"/>
                <a:gd name="connsiteX29" fmla="*/ 73656 w 413222"/>
                <a:gd name="connsiteY29" fmla="*/ 217150 h 427995"/>
                <a:gd name="connsiteX30" fmla="*/ 91591 w 413222"/>
                <a:gd name="connsiteY30" fmla="*/ 199405 h 427995"/>
                <a:gd name="connsiteX31" fmla="*/ 112051 w 413222"/>
                <a:gd name="connsiteY31" fmla="*/ 197500 h 427995"/>
                <a:gd name="connsiteX32" fmla="*/ 201776 w 413222"/>
                <a:gd name="connsiteY32" fmla="*/ 172173 h 427995"/>
                <a:gd name="connsiteX33" fmla="*/ 288387 w 413222"/>
                <a:gd name="connsiteY33" fmla="*/ 112994 h 427995"/>
                <a:gd name="connsiteX34" fmla="*/ 303913 w 413222"/>
                <a:gd name="connsiteY34" fmla="*/ 154856 h 427995"/>
                <a:gd name="connsiteX35" fmla="*/ 304522 w 413222"/>
                <a:gd name="connsiteY35" fmla="*/ 155733 h 427995"/>
                <a:gd name="connsiteX36" fmla="*/ 317486 w 413222"/>
                <a:gd name="connsiteY36" fmla="*/ 167505 h 427995"/>
                <a:gd name="connsiteX37" fmla="*/ 319039 w 413222"/>
                <a:gd name="connsiteY37" fmla="*/ 168677 h 427995"/>
                <a:gd name="connsiteX38" fmla="*/ 323982 w 413222"/>
                <a:gd name="connsiteY38" fmla="*/ 173344 h 427995"/>
                <a:gd name="connsiteX39" fmla="*/ 339403 w 413222"/>
                <a:gd name="connsiteY39" fmla="*/ 209787 h 427995"/>
                <a:gd name="connsiteX40" fmla="*/ 340098 w 413222"/>
                <a:gd name="connsiteY40" fmla="*/ 223741 h 427995"/>
                <a:gd name="connsiteX41" fmla="*/ 206746 w 413222"/>
                <a:gd name="connsiteY41" fmla="*/ 357089 h 427995"/>
                <a:gd name="connsiteX42" fmla="*/ 200414 w 413222"/>
                <a:gd name="connsiteY42" fmla="*/ 356939 h 427995"/>
                <a:gd name="connsiteX43" fmla="*/ 38851 w 413222"/>
                <a:gd name="connsiteY43" fmla="*/ 282396 h 427995"/>
                <a:gd name="connsiteX44" fmla="*/ 34860 w 413222"/>
                <a:gd name="connsiteY44" fmla="*/ 175125 h 427995"/>
                <a:gd name="connsiteX45" fmla="*/ 85600 w 413222"/>
                <a:gd name="connsiteY45" fmla="*/ 43157 h 427995"/>
                <a:gd name="connsiteX46" fmla="*/ 223389 w 413222"/>
                <a:gd name="connsiteY46" fmla="*/ 25402 h 427995"/>
                <a:gd name="connsiteX47" fmla="*/ 295245 w 413222"/>
                <a:gd name="connsiteY47" fmla="*/ 73027 h 427995"/>
                <a:gd name="connsiteX48" fmla="*/ 306427 w 413222"/>
                <a:gd name="connsiteY48" fmla="*/ 77694 h 427995"/>
                <a:gd name="connsiteX49" fmla="*/ 348871 w 413222"/>
                <a:gd name="connsiteY49" fmla="*/ 77780 h 427995"/>
                <a:gd name="connsiteX50" fmla="*/ 383161 w 413222"/>
                <a:gd name="connsiteY50" fmla="*/ 153808 h 427995"/>
                <a:gd name="connsiteX51" fmla="*/ 368711 w 413222"/>
                <a:gd name="connsiteY51" fmla="*/ 246201 h 427995"/>
                <a:gd name="connsiteX52" fmla="*/ 358405 w 413222"/>
                <a:gd name="connsiteY52" fmla="*/ 336688 h 427995"/>
                <a:gd name="connsiteX53" fmla="*/ 384513 w 413222"/>
                <a:gd name="connsiteY53" fmla="*/ 396296 h 427995"/>
                <a:gd name="connsiteX54" fmla="*/ 299141 w 413222"/>
                <a:gd name="connsiteY54" fmla="*/ 392581 h 427995"/>
                <a:gd name="connsiteX55" fmla="*/ 266270 w 413222"/>
                <a:gd name="connsiteY55" fmla="*/ 364006 h 427995"/>
                <a:gd name="connsiteX56" fmla="*/ 359148 w 413222"/>
                <a:gd name="connsiteY56" fmla="*/ 223741 h 427995"/>
                <a:gd name="connsiteX57" fmla="*/ 358329 w 413222"/>
                <a:gd name="connsiteY57" fmla="*/ 207796 h 427995"/>
                <a:gd name="connsiteX58" fmla="*/ 338127 w 413222"/>
                <a:gd name="connsiteY58" fmla="*/ 160590 h 427995"/>
                <a:gd name="connsiteX59" fmla="*/ 330507 w 413222"/>
                <a:gd name="connsiteY59" fmla="*/ 153456 h 427995"/>
                <a:gd name="connsiteX60" fmla="*/ 328878 w 413222"/>
                <a:gd name="connsiteY60" fmla="*/ 152237 h 427995"/>
                <a:gd name="connsiteX61" fmla="*/ 319829 w 413222"/>
                <a:gd name="connsiteY61" fmla="*/ 144379 h 427995"/>
                <a:gd name="connsiteX62" fmla="*/ 306942 w 413222"/>
                <a:gd name="connsiteY62" fmla="*/ 108412 h 427995"/>
                <a:gd name="connsiteX63" fmla="*/ 286394 w 413222"/>
                <a:gd name="connsiteY63" fmla="*/ 93154 h 427995"/>
                <a:gd name="connsiteX64" fmla="*/ 276576 w 413222"/>
                <a:gd name="connsiteY64" fmla="*/ 97935 h 427995"/>
                <a:gd name="connsiteX65" fmla="*/ 193613 w 413222"/>
                <a:gd name="connsiteY65" fmla="*/ 154904 h 427995"/>
                <a:gd name="connsiteX66" fmla="*/ 109136 w 413222"/>
                <a:gd name="connsiteY66" fmla="*/ 178631 h 427995"/>
                <a:gd name="connsiteX67" fmla="*/ 91105 w 413222"/>
                <a:gd name="connsiteY67" fmla="*/ 180336 h 427995"/>
                <a:gd name="connsiteX68" fmla="*/ 54606 w 413222"/>
                <a:gd name="connsiteY68" fmla="*/ 216188 h 427995"/>
                <a:gd name="connsiteX69" fmla="*/ 54606 w 413222"/>
                <a:gd name="connsiteY69" fmla="*/ 216188 h 427995"/>
                <a:gd name="connsiteX70" fmla="*/ 54606 w 413222"/>
                <a:gd name="connsiteY70" fmla="*/ 231952 h 427995"/>
                <a:gd name="connsiteX71" fmla="*/ 141169 w 413222"/>
                <a:gd name="connsiteY71" fmla="*/ 360901 h 427995"/>
                <a:gd name="connsiteX72" fmla="*/ 141064 w 413222"/>
                <a:gd name="connsiteY72" fmla="*/ 361006 h 427995"/>
                <a:gd name="connsiteX73" fmla="*/ 104869 w 413222"/>
                <a:gd name="connsiteY73" fmla="*/ 392438 h 427995"/>
                <a:gd name="connsiteX74" fmla="*/ 27183 w 413222"/>
                <a:gd name="connsiteY74" fmla="*/ 408145 h 427995"/>
                <a:gd name="connsiteX75" fmla="*/ 40061 w 413222"/>
                <a:gd name="connsiteY75" fmla="*/ 367016 h 427995"/>
                <a:gd name="connsiteX76" fmla="*/ 38851 w 413222"/>
                <a:gd name="connsiteY76" fmla="*/ 282396 h 42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13222" h="427995">
                  <a:moveTo>
                    <a:pt x="9514" y="427995"/>
                  </a:moveTo>
                  <a:lnTo>
                    <a:pt x="9657" y="427995"/>
                  </a:lnTo>
                  <a:cubicBezTo>
                    <a:pt x="12515" y="427995"/>
                    <a:pt x="80656" y="426757"/>
                    <a:pt x="114203" y="409031"/>
                  </a:cubicBezTo>
                  <a:cubicBezTo>
                    <a:pt x="114489" y="408869"/>
                    <a:pt x="114784" y="408697"/>
                    <a:pt x="115061" y="408516"/>
                  </a:cubicBezTo>
                  <a:cubicBezTo>
                    <a:pt x="128964" y="398316"/>
                    <a:pt x="142050" y="387045"/>
                    <a:pt x="154199" y="374808"/>
                  </a:cubicBezTo>
                  <a:cubicBezTo>
                    <a:pt x="156390" y="372722"/>
                    <a:pt x="158504" y="370712"/>
                    <a:pt x="160571" y="368769"/>
                  </a:cubicBezTo>
                  <a:cubicBezTo>
                    <a:pt x="173179" y="372903"/>
                    <a:pt x="186285" y="375325"/>
                    <a:pt x="199538" y="375970"/>
                  </a:cubicBezTo>
                  <a:cubicBezTo>
                    <a:pt x="201986" y="376084"/>
                    <a:pt x="204434" y="376141"/>
                    <a:pt x="206863" y="376141"/>
                  </a:cubicBezTo>
                  <a:cubicBezTo>
                    <a:pt x="220048" y="376111"/>
                    <a:pt x="233174" y="374377"/>
                    <a:pt x="245915" y="370978"/>
                  </a:cubicBezTo>
                  <a:cubicBezTo>
                    <a:pt x="247658" y="372607"/>
                    <a:pt x="249420" y="374265"/>
                    <a:pt x="251316" y="376055"/>
                  </a:cubicBezTo>
                  <a:cubicBezTo>
                    <a:pt x="262889" y="387437"/>
                    <a:pt x="275145" y="398102"/>
                    <a:pt x="288016" y="407993"/>
                  </a:cubicBezTo>
                  <a:cubicBezTo>
                    <a:pt x="319181" y="430557"/>
                    <a:pt x="397125" y="413565"/>
                    <a:pt x="405916" y="411555"/>
                  </a:cubicBezTo>
                  <a:cubicBezTo>
                    <a:pt x="409613" y="410673"/>
                    <a:pt x="412432" y="407678"/>
                    <a:pt x="413088" y="403935"/>
                  </a:cubicBezTo>
                  <a:cubicBezTo>
                    <a:pt x="413727" y="400140"/>
                    <a:pt x="412055" y="396329"/>
                    <a:pt x="408831" y="394229"/>
                  </a:cubicBezTo>
                  <a:cubicBezTo>
                    <a:pt x="408631" y="394105"/>
                    <a:pt x="389324" y="381075"/>
                    <a:pt x="376912" y="332021"/>
                  </a:cubicBezTo>
                  <a:cubicBezTo>
                    <a:pt x="372845" y="316105"/>
                    <a:pt x="379894" y="284177"/>
                    <a:pt x="387390" y="250373"/>
                  </a:cubicBezTo>
                  <a:cubicBezTo>
                    <a:pt x="395576" y="218807"/>
                    <a:pt x="400567" y="186497"/>
                    <a:pt x="402287" y="153932"/>
                  </a:cubicBezTo>
                  <a:cubicBezTo>
                    <a:pt x="402287" y="105593"/>
                    <a:pt x="388000" y="75989"/>
                    <a:pt x="357377" y="60787"/>
                  </a:cubicBezTo>
                  <a:cubicBezTo>
                    <a:pt x="341603" y="54661"/>
                    <a:pt x="324309" y="53619"/>
                    <a:pt x="307913" y="57806"/>
                  </a:cubicBezTo>
                  <a:cubicBezTo>
                    <a:pt x="299341" y="46290"/>
                    <a:pt x="276538" y="22040"/>
                    <a:pt x="228761" y="7152"/>
                  </a:cubicBezTo>
                  <a:cubicBezTo>
                    <a:pt x="177155" y="-7041"/>
                    <a:pt x="122012" y="69"/>
                    <a:pt x="75694" y="26888"/>
                  </a:cubicBezTo>
                  <a:cubicBezTo>
                    <a:pt x="35822" y="52605"/>
                    <a:pt x="16696" y="81371"/>
                    <a:pt x="15810" y="174954"/>
                  </a:cubicBezTo>
                  <a:cubicBezTo>
                    <a:pt x="15448" y="214407"/>
                    <a:pt x="17772" y="251154"/>
                    <a:pt x="19830" y="283606"/>
                  </a:cubicBezTo>
                  <a:cubicBezTo>
                    <a:pt x="22602" y="310447"/>
                    <a:pt x="23064" y="337476"/>
                    <a:pt x="21211" y="364397"/>
                  </a:cubicBezTo>
                  <a:cubicBezTo>
                    <a:pt x="18992" y="381925"/>
                    <a:pt x="12330" y="398593"/>
                    <a:pt x="1856" y="412822"/>
                  </a:cubicBezTo>
                  <a:cubicBezTo>
                    <a:pt x="-1263" y="417058"/>
                    <a:pt x="-359" y="423020"/>
                    <a:pt x="3877" y="426140"/>
                  </a:cubicBezTo>
                  <a:cubicBezTo>
                    <a:pt x="5500" y="427335"/>
                    <a:pt x="7461" y="427985"/>
                    <a:pt x="9476" y="427995"/>
                  </a:cubicBezTo>
                  <a:close/>
                  <a:moveTo>
                    <a:pt x="200414" y="356939"/>
                  </a:moveTo>
                  <a:cubicBezTo>
                    <a:pt x="132307" y="353232"/>
                    <a:pt x="77792" y="299063"/>
                    <a:pt x="73656" y="230980"/>
                  </a:cubicBezTo>
                  <a:cubicBezTo>
                    <a:pt x="73422" y="226373"/>
                    <a:pt x="73422" y="221757"/>
                    <a:pt x="73656" y="217150"/>
                  </a:cubicBezTo>
                  <a:cubicBezTo>
                    <a:pt x="74101" y="207467"/>
                    <a:pt x="81904" y="199747"/>
                    <a:pt x="91591" y="199405"/>
                  </a:cubicBezTo>
                  <a:cubicBezTo>
                    <a:pt x="98450" y="199293"/>
                    <a:pt x="105290" y="198656"/>
                    <a:pt x="112051" y="197500"/>
                  </a:cubicBezTo>
                  <a:cubicBezTo>
                    <a:pt x="143020" y="193409"/>
                    <a:pt x="173238" y="184879"/>
                    <a:pt x="201776" y="172173"/>
                  </a:cubicBezTo>
                  <a:cubicBezTo>
                    <a:pt x="233151" y="156387"/>
                    <a:pt x="262278" y="136485"/>
                    <a:pt x="288387" y="112994"/>
                  </a:cubicBezTo>
                  <a:cubicBezTo>
                    <a:pt x="290754" y="127835"/>
                    <a:pt x="296031" y="142061"/>
                    <a:pt x="303913" y="154856"/>
                  </a:cubicBezTo>
                  <a:cubicBezTo>
                    <a:pt x="304097" y="155162"/>
                    <a:pt x="304300" y="155454"/>
                    <a:pt x="304522" y="155733"/>
                  </a:cubicBezTo>
                  <a:cubicBezTo>
                    <a:pt x="308292" y="160225"/>
                    <a:pt x="312652" y="164186"/>
                    <a:pt x="317486" y="167505"/>
                  </a:cubicBezTo>
                  <a:lnTo>
                    <a:pt x="319039" y="168677"/>
                  </a:lnTo>
                  <a:cubicBezTo>
                    <a:pt x="320833" y="170070"/>
                    <a:pt x="322489" y="171633"/>
                    <a:pt x="323982" y="173344"/>
                  </a:cubicBezTo>
                  <a:cubicBezTo>
                    <a:pt x="332859" y="183547"/>
                    <a:pt x="338260" y="196311"/>
                    <a:pt x="339403" y="209787"/>
                  </a:cubicBezTo>
                  <a:cubicBezTo>
                    <a:pt x="339878" y="214423"/>
                    <a:pt x="340111" y="219080"/>
                    <a:pt x="340098" y="223741"/>
                  </a:cubicBezTo>
                  <a:cubicBezTo>
                    <a:pt x="340097" y="297388"/>
                    <a:pt x="280394" y="357090"/>
                    <a:pt x="206746" y="357089"/>
                  </a:cubicBezTo>
                  <a:cubicBezTo>
                    <a:pt x="204635" y="357089"/>
                    <a:pt x="202523" y="357039"/>
                    <a:pt x="200414" y="356939"/>
                  </a:cubicBezTo>
                  <a:close/>
                  <a:moveTo>
                    <a:pt x="38851" y="282396"/>
                  </a:moveTo>
                  <a:cubicBezTo>
                    <a:pt x="36813" y="250287"/>
                    <a:pt x="34498" y="213883"/>
                    <a:pt x="34860" y="175125"/>
                  </a:cubicBezTo>
                  <a:cubicBezTo>
                    <a:pt x="35670" y="89753"/>
                    <a:pt x="51300" y="65331"/>
                    <a:pt x="85600" y="43157"/>
                  </a:cubicBezTo>
                  <a:cubicBezTo>
                    <a:pt x="127317" y="19080"/>
                    <a:pt x="176930" y="12688"/>
                    <a:pt x="223389" y="25402"/>
                  </a:cubicBezTo>
                  <a:cubicBezTo>
                    <a:pt x="277957" y="42404"/>
                    <a:pt x="295102" y="72817"/>
                    <a:pt x="295245" y="73027"/>
                  </a:cubicBezTo>
                  <a:cubicBezTo>
                    <a:pt x="297375" y="77059"/>
                    <a:pt x="302063" y="79015"/>
                    <a:pt x="306427" y="77694"/>
                  </a:cubicBezTo>
                  <a:cubicBezTo>
                    <a:pt x="313743" y="75494"/>
                    <a:pt x="335641" y="71208"/>
                    <a:pt x="348871" y="77780"/>
                  </a:cubicBezTo>
                  <a:cubicBezTo>
                    <a:pt x="364854" y="85705"/>
                    <a:pt x="383161" y="101526"/>
                    <a:pt x="383161" y="153808"/>
                  </a:cubicBezTo>
                  <a:cubicBezTo>
                    <a:pt x="381401" y="185007"/>
                    <a:pt x="376561" y="215955"/>
                    <a:pt x="368711" y="246201"/>
                  </a:cubicBezTo>
                  <a:cubicBezTo>
                    <a:pt x="360396" y="283844"/>
                    <a:pt x="353214" y="316362"/>
                    <a:pt x="358405" y="336688"/>
                  </a:cubicBezTo>
                  <a:cubicBezTo>
                    <a:pt x="363061" y="358095"/>
                    <a:pt x="371937" y="378358"/>
                    <a:pt x="384513" y="396296"/>
                  </a:cubicBezTo>
                  <a:cubicBezTo>
                    <a:pt x="357367" y="400763"/>
                    <a:pt x="315543" y="404449"/>
                    <a:pt x="299141" y="392581"/>
                  </a:cubicBezTo>
                  <a:cubicBezTo>
                    <a:pt x="287623" y="383721"/>
                    <a:pt x="276647" y="374179"/>
                    <a:pt x="266270" y="364006"/>
                  </a:cubicBezTo>
                  <a:cubicBezTo>
                    <a:pt x="322585" y="340141"/>
                    <a:pt x="359162" y="284904"/>
                    <a:pt x="359148" y="223741"/>
                  </a:cubicBezTo>
                  <a:cubicBezTo>
                    <a:pt x="359148" y="218416"/>
                    <a:pt x="358875" y="213094"/>
                    <a:pt x="358329" y="207796"/>
                  </a:cubicBezTo>
                  <a:cubicBezTo>
                    <a:pt x="356771" y="190317"/>
                    <a:pt x="349696" y="173785"/>
                    <a:pt x="338127" y="160590"/>
                  </a:cubicBezTo>
                  <a:cubicBezTo>
                    <a:pt x="335819" y="157976"/>
                    <a:pt x="333267" y="155587"/>
                    <a:pt x="330507" y="153456"/>
                  </a:cubicBezTo>
                  <a:lnTo>
                    <a:pt x="328878" y="152237"/>
                  </a:lnTo>
                  <a:cubicBezTo>
                    <a:pt x="325569" y="149975"/>
                    <a:pt x="322532" y="147338"/>
                    <a:pt x="319829" y="144379"/>
                  </a:cubicBezTo>
                  <a:cubicBezTo>
                    <a:pt x="313148" y="133383"/>
                    <a:pt x="308764" y="121148"/>
                    <a:pt x="306942" y="108412"/>
                  </a:cubicBezTo>
                  <a:cubicBezTo>
                    <a:pt x="305481" y="98524"/>
                    <a:pt x="296281" y="91693"/>
                    <a:pt x="286394" y="93154"/>
                  </a:cubicBezTo>
                  <a:cubicBezTo>
                    <a:pt x="282706" y="93699"/>
                    <a:pt x="279278" y="95369"/>
                    <a:pt x="276576" y="97935"/>
                  </a:cubicBezTo>
                  <a:cubicBezTo>
                    <a:pt x="251607" y="120566"/>
                    <a:pt x="223702" y="139729"/>
                    <a:pt x="193613" y="154904"/>
                  </a:cubicBezTo>
                  <a:cubicBezTo>
                    <a:pt x="166736" y="166818"/>
                    <a:pt x="138286" y="174808"/>
                    <a:pt x="109136" y="178631"/>
                  </a:cubicBezTo>
                  <a:cubicBezTo>
                    <a:pt x="103178" y="179660"/>
                    <a:pt x="97151" y="180230"/>
                    <a:pt x="91105" y="180336"/>
                  </a:cubicBezTo>
                  <a:cubicBezTo>
                    <a:pt x="71458" y="180957"/>
                    <a:pt x="55578" y="196555"/>
                    <a:pt x="54606" y="216188"/>
                  </a:cubicBezTo>
                  <a:lnTo>
                    <a:pt x="54606" y="216188"/>
                  </a:lnTo>
                  <a:cubicBezTo>
                    <a:pt x="54358" y="221445"/>
                    <a:pt x="54367" y="226741"/>
                    <a:pt x="54606" y="231952"/>
                  </a:cubicBezTo>
                  <a:cubicBezTo>
                    <a:pt x="57989" y="287436"/>
                    <a:pt x="91099" y="336757"/>
                    <a:pt x="141169" y="360901"/>
                  </a:cubicBezTo>
                  <a:lnTo>
                    <a:pt x="141064" y="361006"/>
                  </a:lnTo>
                  <a:cubicBezTo>
                    <a:pt x="129788" y="372359"/>
                    <a:pt x="117691" y="382865"/>
                    <a:pt x="104869" y="392438"/>
                  </a:cubicBezTo>
                  <a:cubicBezTo>
                    <a:pt x="84866" y="402792"/>
                    <a:pt x="48805" y="406726"/>
                    <a:pt x="27183" y="408145"/>
                  </a:cubicBezTo>
                  <a:cubicBezTo>
                    <a:pt x="33884" y="395309"/>
                    <a:pt x="38244" y="381382"/>
                    <a:pt x="40061" y="367016"/>
                  </a:cubicBezTo>
                  <a:cubicBezTo>
                    <a:pt x="42207" y="338831"/>
                    <a:pt x="41802" y="310509"/>
                    <a:pt x="38851" y="28239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235FF9F-BED3-5032-43AE-44F37F0C5E54}"/>
                </a:ext>
              </a:extLst>
            </p:cNvPr>
            <p:cNvSpPr/>
            <p:nvPr/>
          </p:nvSpPr>
          <p:spPr>
            <a:xfrm>
              <a:off x="5791200" y="4028697"/>
              <a:ext cx="609600" cy="296446"/>
            </a:xfrm>
            <a:custGeom>
              <a:avLst/>
              <a:gdLst>
                <a:gd name="connsiteX0" fmla="*/ 576577 w 609600"/>
                <a:gd name="connsiteY0" fmla="*/ 82372 h 296446"/>
                <a:gd name="connsiteX1" fmla="*/ 429339 w 609600"/>
                <a:gd name="connsiteY1" fmla="*/ 10497 h 296446"/>
                <a:gd name="connsiteX2" fmla="*/ 392516 w 609600"/>
                <a:gd name="connsiteY2" fmla="*/ 1038 h 296446"/>
                <a:gd name="connsiteX3" fmla="*/ 387687 w 609600"/>
                <a:gd name="connsiteY3" fmla="*/ 0 h 296446"/>
                <a:gd name="connsiteX4" fmla="*/ 384058 w 609600"/>
                <a:gd name="connsiteY4" fmla="*/ 3362 h 296446"/>
                <a:gd name="connsiteX5" fmla="*/ 304800 w 609600"/>
                <a:gd name="connsiteY5" fmla="*/ 39272 h 296446"/>
                <a:gd name="connsiteX6" fmla="*/ 225514 w 609600"/>
                <a:gd name="connsiteY6" fmla="*/ 3839 h 296446"/>
                <a:gd name="connsiteX7" fmla="*/ 221904 w 609600"/>
                <a:gd name="connsiteY7" fmla="*/ 524 h 296446"/>
                <a:gd name="connsiteX8" fmla="*/ 217141 w 609600"/>
                <a:gd name="connsiteY8" fmla="*/ 1534 h 296446"/>
                <a:gd name="connsiteX9" fmla="*/ 180403 w 609600"/>
                <a:gd name="connsiteY9" fmla="*/ 10468 h 296446"/>
                <a:gd name="connsiteX10" fmla="*/ 33137 w 609600"/>
                <a:gd name="connsiteY10" fmla="*/ 82306 h 296446"/>
                <a:gd name="connsiteX11" fmla="*/ 0 w 609600"/>
                <a:gd name="connsiteY11" fmla="*/ 148809 h 296446"/>
                <a:gd name="connsiteX12" fmla="*/ 0 w 609600"/>
                <a:gd name="connsiteY12" fmla="*/ 296447 h 296446"/>
                <a:gd name="connsiteX13" fmla="*/ 19050 w 609600"/>
                <a:gd name="connsiteY13" fmla="*/ 296447 h 296446"/>
                <a:gd name="connsiteX14" fmla="*/ 19050 w 609600"/>
                <a:gd name="connsiteY14" fmla="*/ 148809 h 296446"/>
                <a:gd name="connsiteX15" fmla="*/ 44653 w 609600"/>
                <a:gd name="connsiteY15" fmla="*/ 97450 h 296446"/>
                <a:gd name="connsiteX16" fmla="*/ 185509 w 609600"/>
                <a:gd name="connsiteY16" fmla="*/ 28870 h 296446"/>
                <a:gd name="connsiteX17" fmla="*/ 216322 w 609600"/>
                <a:gd name="connsiteY17" fmla="*/ 21250 h 296446"/>
                <a:gd name="connsiteX18" fmla="*/ 304800 w 609600"/>
                <a:gd name="connsiteY18" fmla="*/ 58322 h 296446"/>
                <a:gd name="connsiteX19" fmla="*/ 393287 w 609600"/>
                <a:gd name="connsiteY19" fmla="*/ 20707 h 296446"/>
                <a:gd name="connsiteX20" fmla="*/ 423986 w 609600"/>
                <a:gd name="connsiteY20" fmla="*/ 28785 h 296446"/>
                <a:gd name="connsiteX21" fmla="*/ 564594 w 609600"/>
                <a:gd name="connsiteY21" fmla="*/ 97184 h 296446"/>
                <a:gd name="connsiteX22" fmla="*/ 590550 w 609600"/>
                <a:gd name="connsiteY22" fmla="*/ 148809 h 296446"/>
                <a:gd name="connsiteX23" fmla="*/ 590550 w 609600"/>
                <a:gd name="connsiteY23" fmla="*/ 296447 h 296446"/>
                <a:gd name="connsiteX24" fmla="*/ 609600 w 609600"/>
                <a:gd name="connsiteY24" fmla="*/ 296447 h 296446"/>
                <a:gd name="connsiteX25" fmla="*/ 609600 w 609600"/>
                <a:gd name="connsiteY25" fmla="*/ 148809 h 296446"/>
                <a:gd name="connsiteX26" fmla="*/ 576577 w 609600"/>
                <a:gd name="connsiteY26" fmla="*/ 82372 h 29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9600" h="296446">
                  <a:moveTo>
                    <a:pt x="576577" y="82372"/>
                  </a:moveTo>
                  <a:cubicBezTo>
                    <a:pt x="532856" y="48714"/>
                    <a:pt x="482770" y="24264"/>
                    <a:pt x="429339" y="10497"/>
                  </a:cubicBezTo>
                  <a:cubicBezTo>
                    <a:pt x="417033" y="6810"/>
                    <a:pt x="404641" y="3629"/>
                    <a:pt x="392516" y="1038"/>
                  </a:cubicBezTo>
                  <a:lnTo>
                    <a:pt x="387687" y="0"/>
                  </a:lnTo>
                  <a:lnTo>
                    <a:pt x="384058" y="3362"/>
                  </a:lnTo>
                  <a:cubicBezTo>
                    <a:pt x="345243" y="39272"/>
                    <a:pt x="318935" y="39272"/>
                    <a:pt x="304800" y="39272"/>
                  </a:cubicBezTo>
                  <a:cubicBezTo>
                    <a:pt x="290665" y="39272"/>
                    <a:pt x="264138" y="39272"/>
                    <a:pt x="225514" y="3839"/>
                  </a:cubicBezTo>
                  <a:lnTo>
                    <a:pt x="221904" y="524"/>
                  </a:lnTo>
                  <a:lnTo>
                    <a:pt x="217141" y="1534"/>
                  </a:lnTo>
                  <a:cubicBezTo>
                    <a:pt x="205473" y="3991"/>
                    <a:pt x="193148" y="6991"/>
                    <a:pt x="180403" y="10468"/>
                  </a:cubicBezTo>
                  <a:cubicBezTo>
                    <a:pt x="127615" y="25938"/>
                    <a:pt x="77824" y="50227"/>
                    <a:pt x="33137" y="82306"/>
                  </a:cubicBezTo>
                  <a:cubicBezTo>
                    <a:pt x="12648" y="98358"/>
                    <a:pt x="477" y="122785"/>
                    <a:pt x="0" y="148809"/>
                  </a:cubicBezTo>
                  <a:lnTo>
                    <a:pt x="0" y="296447"/>
                  </a:lnTo>
                  <a:lnTo>
                    <a:pt x="19050" y="296447"/>
                  </a:lnTo>
                  <a:lnTo>
                    <a:pt x="19050" y="148809"/>
                  </a:lnTo>
                  <a:cubicBezTo>
                    <a:pt x="19470" y="128721"/>
                    <a:pt x="28864" y="109877"/>
                    <a:pt x="44653" y="97450"/>
                  </a:cubicBezTo>
                  <a:cubicBezTo>
                    <a:pt x="87419" y="66838"/>
                    <a:pt x="135037" y="43653"/>
                    <a:pt x="185509" y="28870"/>
                  </a:cubicBezTo>
                  <a:cubicBezTo>
                    <a:pt x="196082" y="26013"/>
                    <a:pt x="206464" y="23422"/>
                    <a:pt x="216322" y="21250"/>
                  </a:cubicBezTo>
                  <a:cubicBezTo>
                    <a:pt x="253365" y="53816"/>
                    <a:pt x="281788" y="58322"/>
                    <a:pt x="304800" y="58322"/>
                  </a:cubicBezTo>
                  <a:cubicBezTo>
                    <a:pt x="327812" y="58322"/>
                    <a:pt x="356083" y="53759"/>
                    <a:pt x="393287" y="20707"/>
                  </a:cubicBezTo>
                  <a:cubicBezTo>
                    <a:pt x="403393" y="22993"/>
                    <a:pt x="413671" y="25689"/>
                    <a:pt x="423986" y="28785"/>
                  </a:cubicBezTo>
                  <a:cubicBezTo>
                    <a:pt x="474991" y="41863"/>
                    <a:pt x="522821" y="65130"/>
                    <a:pt x="564594" y="97184"/>
                  </a:cubicBezTo>
                  <a:cubicBezTo>
                    <a:pt x="580568" y="109615"/>
                    <a:pt x="590099" y="128573"/>
                    <a:pt x="590550" y="148809"/>
                  </a:cubicBezTo>
                  <a:lnTo>
                    <a:pt x="590550" y="296447"/>
                  </a:lnTo>
                  <a:lnTo>
                    <a:pt x="609600" y="296447"/>
                  </a:lnTo>
                  <a:lnTo>
                    <a:pt x="609600" y="148809"/>
                  </a:lnTo>
                  <a:cubicBezTo>
                    <a:pt x="609139" y="122825"/>
                    <a:pt x="597012" y="98428"/>
                    <a:pt x="576577" y="8237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aphic 6" descr="Male profile outline">
            <a:extLst>
              <a:ext uri="{FF2B5EF4-FFF2-40B4-BE49-F238E27FC236}">
                <a16:creationId xmlns:a16="http://schemas.microsoft.com/office/drawing/2014/main" id="{FB4C9419-A3D9-7B70-A74E-4D1446B81ACB}"/>
              </a:ext>
            </a:extLst>
          </p:cNvPr>
          <p:cNvGrpSpPr/>
          <p:nvPr/>
        </p:nvGrpSpPr>
        <p:grpSpPr>
          <a:xfrm>
            <a:off x="7640383" y="956401"/>
            <a:ext cx="609600" cy="684436"/>
            <a:chOff x="5941200" y="3218413"/>
            <a:chExt cx="609600" cy="684436"/>
          </a:xfrm>
          <a:solidFill>
            <a:srgbClr val="000000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2DACF42-CE25-425D-1E84-83C9237A1487}"/>
                </a:ext>
              </a:extLst>
            </p:cNvPr>
            <p:cNvSpPr/>
            <p:nvPr/>
          </p:nvSpPr>
          <p:spPr>
            <a:xfrm>
              <a:off x="6054465" y="3218413"/>
              <a:ext cx="343839" cy="341395"/>
            </a:xfrm>
            <a:custGeom>
              <a:avLst/>
              <a:gdLst>
                <a:gd name="connsiteX0" fmla="*/ 9435 w 343839"/>
                <a:gd name="connsiteY0" fmla="*/ 191994 h 341395"/>
                <a:gd name="connsiteX1" fmla="*/ 29752 w 343839"/>
                <a:gd name="connsiteY1" fmla="*/ 191994 h 341395"/>
                <a:gd name="connsiteX2" fmla="*/ 184934 w 343839"/>
                <a:gd name="connsiteY2" fmla="*/ 341367 h 341395"/>
                <a:gd name="connsiteX3" fmla="*/ 334324 w 343839"/>
                <a:gd name="connsiteY3" fmla="*/ 190870 h 341395"/>
                <a:gd name="connsiteX4" fmla="*/ 333543 w 343839"/>
                <a:gd name="connsiteY4" fmla="*/ 76761 h 341395"/>
                <a:gd name="connsiteX5" fmla="*/ 258838 w 343839"/>
                <a:gd name="connsiteY5" fmla="*/ 31679 h 341395"/>
                <a:gd name="connsiteX6" fmla="*/ 86159 w 343839"/>
                <a:gd name="connsiteY6" fmla="*/ 18677 h 341395"/>
                <a:gd name="connsiteX7" fmla="*/ 8826 w 343839"/>
                <a:gd name="connsiteY7" fmla="*/ 143712 h 341395"/>
                <a:gd name="connsiteX8" fmla="*/ 253 w 343839"/>
                <a:gd name="connsiteY8" fmla="*/ 180336 h 341395"/>
                <a:gd name="connsiteX9" fmla="*/ 7355 w 343839"/>
                <a:gd name="connsiteY9" fmla="*/ 191782 h 341395"/>
                <a:gd name="connsiteX10" fmla="*/ 9416 w 343839"/>
                <a:gd name="connsiteY10" fmla="*/ 192032 h 341395"/>
                <a:gd name="connsiteX11" fmla="*/ 182009 w 343839"/>
                <a:gd name="connsiteY11" fmla="*/ 322487 h 341395"/>
                <a:gd name="connsiteX12" fmla="*/ 48774 w 343839"/>
                <a:gd name="connsiteY12" fmla="*/ 191404 h 341395"/>
                <a:gd name="connsiteX13" fmla="*/ 152834 w 343839"/>
                <a:gd name="connsiteY13" fmla="*/ 172820 h 341395"/>
                <a:gd name="connsiteX14" fmla="*/ 244884 w 343839"/>
                <a:gd name="connsiteY14" fmla="*/ 107774 h 341395"/>
                <a:gd name="connsiteX15" fmla="*/ 279107 w 343839"/>
                <a:gd name="connsiteY15" fmla="*/ 133949 h 341395"/>
                <a:gd name="connsiteX16" fmla="*/ 299243 w 343839"/>
                <a:gd name="connsiteY16" fmla="*/ 164800 h 341395"/>
                <a:gd name="connsiteX17" fmla="*/ 315226 w 343839"/>
                <a:gd name="connsiteY17" fmla="*/ 191718 h 341395"/>
                <a:gd name="connsiteX18" fmla="*/ 182009 w 343839"/>
                <a:gd name="connsiteY18" fmla="*/ 322487 h 341395"/>
                <a:gd name="connsiteX19" fmla="*/ 27647 w 343839"/>
                <a:gd name="connsiteY19" fmla="*/ 146827 h 341395"/>
                <a:gd name="connsiteX20" fmla="*/ 27895 w 343839"/>
                <a:gd name="connsiteY20" fmla="*/ 144322 h 341395"/>
                <a:gd name="connsiteX21" fmla="*/ 94294 w 343839"/>
                <a:gd name="connsiteY21" fmla="*/ 35841 h 341395"/>
                <a:gd name="connsiteX22" fmla="*/ 165455 w 343839"/>
                <a:gd name="connsiteY22" fmla="*/ 18696 h 341395"/>
                <a:gd name="connsiteX23" fmla="*/ 249275 w 343839"/>
                <a:gd name="connsiteY23" fmla="*/ 48405 h 341395"/>
                <a:gd name="connsiteX24" fmla="*/ 257381 w 343839"/>
                <a:gd name="connsiteY24" fmla="*/ 50900 h 341395"/>
                <a:gd name="connsiteX25" fmla="*/ 316626 w 343839"/>
                <a:gd name="connsiteY25" fmla="*/ 85486 h 341395"/>
                <a:gd name="connsiteX26" fmla="*/ 320912 w 343839"/>
                <a:gd name="connsiteY26" fmla="*/ 164438 h 341395"/>
                <a:gd name="connsiteX27" fmla="*/ 315836 w 343839"/>
                <a:gd name="connsiteY27" fmla="*/ 155456 h 341395"/>
                <a:gd name="connsiteX28" fmla="*/ 293452 w 343839"/>
                <a:gd name="connsiteY28" fmla="*/ 121376 h 341395"/>
                <a:gd name="connsiteX29" fmla="*/ 245065 w 343839"/>
                <a:gd name="connsiteY29" fmla="*/ 87667 h 341395"/>
                <a:gd name="connsiteX30" fmla="*/ 236492 w 343839"/>
                <a:gd name="connsiteY30" fmla="*/ 89829 h 341395"/>
                <a:gd name="connsiteX31" fmla="*/ 144748 w 343839"/>
                <a:gd name="connsiteY31" fmla="*/ 155552 h 341395"/>
                <a:gd name="connsiteX32" fmla="*/ 21580 w 343839"/>
                <a:gd name="connsiteY32" fmla="*/ 172906 h 34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3839" h="341395">
                  <a:moveTo>
                    <a:pt x="9435" y="191994"/>
                  </a:moveTo>
                  <a:cubicBezTo>
                    <a:pt x="15474" y="192070"/>
                    <a:pt x="22370" y="192061"/>
                    <a:pt x="29752" y="191994"/>
                  </a:cubicBezTo>
                  <a:cubicBezTo>
                    <a:pt x="31356" y="276094"/>
                    <a:pt x="100834" y="342971"/>
                    <a:pt x="184934" y="341367"/>
                  </a:cubicBezTo>
                  <a:cubicBezTo>
                    <a:pt x="267211" y="339797"/>
                    <a:pt x="333362" y="273157"/>
                    <a:pt x="334324" y="190870"/>
                  </a:cubicBezTo>
                  <a:cubicBezTo>
                    <a:pt x="337095" y="181479"/>
                    <a:pt x="354736" y="117328"/>
                    <a:pt x="333543" y="76761"/>
                  </a:cubicBezTo>
                  <a:cubicBezTo>
                    <a:pt x="319898" y="48146"/>
                    <a:pt x="290514" y="30413"/>
                    <a:pt x="258838" y="31679"/>
                  </a:cubicBezTo>
                  <a:cubicBezTo>
                    <a:pt x="243265" y="19354"/>
                    <a:pt x="177971" y="-24671"/>
                    <a:pt x="86159" y="18677"/>
                  </a:cubicBezTo>
                  <a:cubicBezTo>
                    <a:pt x="10912" y="54177"/>
                    <a:pt x="8731" y="132025"/>
                    <a:pt x="8826" y="143712"/>
                  </a:cubicBezTo>
                  <a:lnTo>
                    <a:pt x="253" y="180336"/>
                  </a:lnTo>
                  <a:cubicBezTo>
                    <a:pt x="-947" y="185457"/>
                    <a:pt x="2233" y="190583"/>
                    <a:pt x="7355" y="191782"/>
                  </a:cubicBezTo>
                  <a:cubicBezTo>
                    <a:pt x="8030" y="191940"/>
                    <a:pt x="8722" y="192025"/>
                    <a:pt x="9416" y="192032"/>
                  </a:cubicBezTo>
                  <a:close/>
                  <a:moveTo>
                    <a:pt x="182009" y="322487"/>
                  </a:moveTo>
                  <a:cubicBezTo>
                    <a:pt x="109304" y="322384"/>
                    <a:pt x="50060" y="264098"/>
                    <a:pt x="48774" y="191404"/>
                  </a:cubicBezTo>
                  <a:cubicBezTo>
                    <a:pt x="84388" y="189927"/>
                    <a:pt x="126402" y="185308"/>
                    <a:pt x="152834" y="172820"/>
                  </a:cubicBezTo>
                  <a:cubicBezTo>
                    <a:pt x="187420" y="156495"/>
                    <a:pt x="231130" y="119719"/>
                    <a:pt x="244884" y="107774"/>
                  </a:cubicBezTo>
                  <a:cubicBezTo>
                    <a:pt x="258087" y="113861"/>
                    <a:pt x="269776" y="122800"/>
                    <a:pt x="279107" y="133949"/>
                  </a:cubicBezTo>
                  <a:cubicBezTo>
                    <a:pt x="286906" y="143482"/>
                    <a:pt x="293657" y="153825"/>
                    <a:pt x="299243" y="164800"/>
                  </a:cubicBezTo>
                  <a:cubicBezTo>
                    <a:pt x="303701" y="172754"/>
                    <a:pt x="308768" y="181745"/>
                    <a:pt x="315226" y="191718"/>
                  </a:cubicBezTo>
                  <a:cubicBezTo>
                    <a:pt x="313775" y="264284"/>
                    <a:pt x="254590" y="322382"/>
                    <a:pt x="182009" y="322487"/>
                  </a:cubicBezTo>
                  <a:close/>
                  <a:moveTo>
                    <a:pt x="27647" y="146827"/>
                  </a:moveTo>
                  <a:cubicBezTo>
                    <a:pt x="27839" y="146006"/>
                    <a:pt x="27922" y="145164"/>
                    <a:pt x="27895" y="144322"/>
                  </a:cubicBezTo>
                  <a:cubicBezTo>
                    <a:pt x="27800" y="141216"/>
                    <a:pt x="26161" y="68007"/>
                    <a:pt x="94294" y="35841"/>
                  </a:cubicBezTo>
                  <a:cubicBezTo>
                    <a:pt x="116440" y="24896"/>
                    <a:pt x="140754" y="19038"/>
                    <a:pt x="165455" y="18696"/>
                  </a:cubicBezTo>
                  <a:cubicBezTo>
                    <a:pt x="196043" y="18293"/>
                    <a:pt x="225768" y="28829"/>
                    <a:pt x="249275" y="48405"/>
                  </a:cubicBezTo>
                  <a:cubicBezTo>
                    <a:pt x="251442" y="50453"/>
                    <a:pt x="254437" y="51375"/>
                    <a:pt x="257381" y="50900"/>
                  </a:cubicBezTo>
                  <a:cubicBezTo>
                    <a:pt x="282476" y="48648"/>
                    <a:pt x="306249" y="62526"/>
                    <a:pt x="316626" y="85486"/>
                  </a:cubicBezTo>
                  <a:cubicBezTo>
                    <a:pt x="328513" y="108241"/>
                    <a:pt x="325084" y="142321"/>
                    <a:pt x="320912" y="164438"/>
                  </a:cubicBezTo>
                  <a:cubicBezTo>
                    <a:pt x="319122" y="161314"/>
                    <a:pt x="317445" y="158323"/>
                    <a:pt x="315836" y="155456"/>
                  </a:cubicBezTo>
                  <a:cubicBezTo>
                    <a:pt x="309630" y="143320"/>
                    <a:pt x="302124" y="131892"/>
                    <a:pt x="293452" y="121376"/>
                  </a:cubicBezTo>
                  <a:cubicBezTo>
                    <a:pt x="280898" y="105722"/>
                    <a:pt x="264099" y="94019"/>
                    <a:pt x="245065" y="87667"/>
                  </a:cubicBezTo>
                  <a:cubicBezTo>
                    <a:pt x="242025" y="86937"/>
                    <a:pt x="238822" y="87746"/>
                    <a:pt x="236492" y="89829"/>
                  </a:cubicBezTo>
                  <a:cubicBezTo>
                    <a:pt x="235959" y="90305"/>
                    <a:pt x="182971" y="137549"/>
                    <a:pt x="144748" y="155552"/>
                  </a:cubicBezTo>
                  <a:cubicBezTo>
                    <a:pt x="113725" y="170192"/>
                    <a:pt x="54870" y="172697"/>
                    <a:pt x="21580" y="1729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BCCC221-4B9B-9AA8-777C-BCFE9D1C1D43}"/>
                </a:ext>
              </a:extLst>
            </p:cNvPr>
            <p:cNvSpPr/>
            <p:nvPr/>
          </p:nvSpPr>
          <p:spPr>
            <a:xfrm>
              <a:off x="5941200" y="3606403"/>
              <a:ext cx="609600" cy="296446"/>
            </a:xfrm>
            <a:custGeom>
              <a:avLst/>
              <a:gdLst>
                <a:gd name="connsiteX0" fmla="*/ 576577 w 609600"/>
                <a:gd name="connsiteY0" fmla="*/ 82372 h 296446"/>
                <a:gd name="connsiteX1" fmla="*/ 429339 w 609600"/>
                <a:gd name="connsiteY1" fmla="*/ 10497 h 296446"/>
                <a:gd name="connsiteX2" fmla="*/ 392516 w 609600"/>
                <a:gd name="connsiteY2" fmla="*/ 1038 h 296446"/>
                <a:gd name="connsiteX3" fmla="*/ 387687 w 609600"/>
                <a:gd name="connsiteY3" fmla="*/ 0 h 296446"/>
                <a:gd name="connsiteX4" fmla="*/ 384058 w 609600"/>
                <a:gd name="connsiteY4" fmla="*/ 3362 h 296446"/>
                <a:gd name="connsiteX5" fmla="*/ 304800 w 609600"/>
                <a:gd name="connsiteY5" fmla="*/ 39272 h 296446"/>
                <a:gd name="connsiteX6" fmla="*/ 225514 w 609600"/>
                <a:gd name="connsiteY6" fmla="*/ 3839 h 296446"/>
                <a:gd name="connsiteX7" fmla="*/ 221904 w 609600"/>
                <a:gd name="connsiteY7" fmla="*/ 524 h 296446"/>
                <a:gd name="connsiteX8" fmla="*/ 217141 w 609600"/>
                <a:gd name="connsiteY8" fmla="*/ 1534 h 296446"/>
                <a:gd name="connsiteX9" fmla="*/ 180403 w 609600"/>
                <a:gd name="connsiteY9" fmla="*/ 10468 h 296446"/>
                <a:gd name="connsiteX10" fmla="*/ 33137 w 609600"/>
                <a:gd name="connsiteY10" fmla="*/ 82306 h 296446"/>
                <a:gd name="connsiteX11" fmla="*/ 0 w 609600"/>
                <a:gd name="connsiteY11" fmla="*/ 148809 h 296446"/>
                <a:gd name="connsiteX12" fmla="*/ 0 w 609600"/>
                <a:gd name="connsiteY12" fmla="*/ 296447 h 296446"/>
                <a:gd name="connsiteX13" fmla="*/ 19050 w 609600"/>
                <a:gd name="connsiteY13" fmla="*/ 296447 h 296446"/>
                <a:gd name="connsiteX14" fmla="*/ 19050 w 609600"/>
                <a:gd name="connsiteY14" fmla="*/ 148809 h 296446"/>
                <a:gd name="connsiteX15" fmla="*/ 44653 w 609600"/>
                <a:gd name="connsiteY15" fmla="*/ 97450 h 296446"/>
                <a:gd name="connsiteX16" fmla="*/ 185509 w 609600"/>
                <a:gd name="connsiteY16" fmla="*/ 28870 h 296446"/>
                <a:gd name="connsiteX17" fmla="*/ 216322 w 609600"/>
                <a:gd name="connsiteY17" fmla="*/ 21250 h 296446"/>
                <a:gd name="connsiteX18" fmla="*/ 304800 w 609600"/>
                <a:gd name="connsiteY18" fmla="*/ 58322 h 296446"/>
                <a:gd name="connsiteX19" fmla="*/ 393287 w 609600"/>
                <a:gd name="connsiteY19" fmla="*/ 20707 h 296446"/>
                <a:gd name="connsiteX20" fmla="*/ 423986 w 609600"/>
                <a:gd name="connsiteY20" fmla="*/ 28785 h 296446"/>
                <a:gd name="connsiteX21" fmla="*/ 564594 w 609600"/>
                <a:gd name="connsiteY21" fmla="*/ 97184 h 296446"/>
                <a:gd name="connsiteX22" fmla="*/ 590550 w 609600"/>
                <a:gd name="connsiteY22" fmla="*/ 148809 h 296446"/>
                <a:gd name="connsiteX23" fmla="*/ 590550 w 609600"/>
                <a:gd name="connsiteY23" fmla="*/ 296447 h 296446"/>
                <a:gd name="connsiteX24" fmla="*/ 609600 w 609600"/>
                <a:gd name="connsiteY24" fmla="*/ 296447 h 296446"/>
                <a:gd name="connsiteX25" fmla="*/ 609600 w 609600"/>
                <a:gd name="connsiteY25" fmla="*/ 148809 h 296446"/>
                <a:gd name="connsiteX26" fmla="*/ 576577 w 609600"/>
                <a:gd name="connsiteY26" fmla="*/ 82372 h 29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9600" h="296446">
                  <a:moveTo>
                    <a:pt x="576577" y="82372"/>
                  </a:moveTo>
                  <a:cubicBezTo>
                    <a:pt x="532856" y="48714"/>
                    <a:pt x="482770" y="24264"/>
                    <a:pt x="429339" y="10497"/>
                  </a:cubicBezTo>
                  <a:cubicBezTo>
                    <a:pt x="417033" y="6810"/>
                    <a:pt x="404641" y="3629"/>
                    <a:pt x="392516" y="1038"/>
                  </a:cubicBezTo>
                  <a:lnTo>
                    <a:pt x="387687" y="0"/>
                  </a:lnTo>
                  <a:lnTo>
                    <a:pt x="384058" y="3362"/>
                  </a:lnTo>
                  <a:cubicBezTo>
                    <a:pt x="345243" y="39272"/>
                    <a:pt x="318935" y="39272"/>
                    <a:pt x="304800" y="39272"/>
                  </a:cubicBezTo>
                  <a:cubicBezTo>
                    <a:pt x="290665" y="39272"/>
                    <a:pt x="264138" y="39272"/>
                    <a:pt x="225514" y="3839"/>
                  </a:cubicBezTo>
                  <a:lnTo>
                    <a:pt x="221904" y="524"/>
                  </a:lnTo>
                  <a:lnTo>
                    <a:pt x="217141" y="1534"/>
                  </a:lnTo>
                  <a:cubicBezTo>
                    <a:pt x="205473" y="3991"/>
                    <a:pt x="193148" y="6991"/>
                    <a:pt x="180403" y="10468"/>
                  </a:cubicBezTo>
                  <a:cubicBezTo>
                    <a:pt x="127615" y="25938"/>
                    <a:pt x="77824" y="50227"/>
                    <a:pt x="33137" y="82306"/>
                  </a:cubicBezTo>
                  <a:cubicBezTo>
                    <a:pt x="12648" y="98358"/>
                    <a:pt x="477" y="122785"/>
                    <a:pt x="0" y="148809"/>
                  </a:cubicBezTo>
                  <a:lnTo>
                    <a:pt x="0" y="296447"/>
                  </a:lnTo>
                  <a:lnTo>
                    <a:pt x="19050" y="296447"/>
                  </a:lnTo>
                  <a:lnTo>
                    <a:pt x="19050" y="148809"/>
                  </a:lnTo>
                  <a:cubicBezTo>
                    <a:pt x="19470" y="128721"/>
                    <a:pt x="28864" y="109877"/>
                    <a:pt x="44653" y="97450"/>
                  </a:cubicBezTo>
                  <a:cubicBezTo>
                    <a:pt x="87419" y="66838"/>
                    <a:pt x="135037" y="43653"/>
                    <a:pt x="185509" y="28870"/>
                  </a:cubicBezTo>
                  <a:cubicBezTo>
                    <a:pt x="196082" y="26013"/>
                    <a:pt x="206464" y="23422"/>
                    <a:pt x="216322" y="21250"/>
                  </a:cubicBezTo>
                  <a:cubicBezTo>
                    <a:pt x="253365" y="53816"/>
                    <a:pt x="281788" y="58322"/>
                    <a:pt x="304800" y="58322"/>
                  </a:cubicBezTo>
                  <a:cubicBezTo>
                    <a:pt x="327812" y="58322"/>
                    <a:pt x="356083" y="53759"/>
                    <a:pt x="393287" y="20707"/>
                  </a:cubicBezTo>
                  <a:cubicBezTo>
                    <a:pt x="403393" y="22993"/>
                    <a:pt x="413671" y="25689"/>
                    <a:pt x="423986" y="28785"/>
                  </a:cubicBezTo>
                  <a:cubicBezTo>
                    <a:pt x="474991" y="41863"/>
                    <a:pt x="522821" y="65130"/>
                    <a:pt x="564594" y="97184"/>
                  </a:cubicBezTo>
                  <a:cubicBezTo>
                    <a:pt x="580568" y="109615"/>
                    <a:pt x="590099" y="128573"/>
                    <a:pt x="590550" y="148809"/>
                  </a:cubicBezTo>
                  <a:lnTo>
                    <a:pt x="590550" y="296447"/>
                  </a:lnTo>
                  <a:lnTo>
                    <a:pt x="609600" y="296447"/>
                  </a:lnTo>
                  <a:lnTo>
                    <a:pt x="609600" y="148809"/>
                  </a:lnTo>
                  <a:cubicBezTo>
                    <a:pt x="609139" y="122825"/>
                    <a:pt x="597012" y="98428"/>
                    <a:pt x="576577" y="8237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D4A5331-29C2-FB04-68D8-E83D79A358B4}"/>
              </a:ext>
            </a:extLst>
          </p:cNvPr>
          <p:cNvSpPr txBox="1"/>
          <p:nvPr/>
        </p:nvSpPr>
        <p:spPr>
          <a:xfrm>
            <a:off x="536603" y="1924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31B65A-64B9-8252-6224-01885EEC9B73}"/>
              </a:ext>
            </a:extLst>
          </p:cNvPr>
          <p:cNvSpPr txBox="1"/>
          <p:nvPr/>
        </p:nvSpPr>
        <p:spPr>
          <a:xfrm>
            <a:off x="7640383" y="2108965"/>
            <a:ext cx="117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03E583-69E6-66BC-BC35-D7724B357793}"/>
              </a:ext>
            </a:extLst>
          </p:cNvPr>
          <p:cNvSpPr txBox="1"/>
          <p:nvPr/>
        </p:nvSpPr>
        <p:spPr>
          <a:xfrm>
            <a:off x="4033046" y="220241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Klasični</a:t>
            </a:r>
            <a:r>
              <a:rPr lang="en-US" dirty="0"/>
              <a:t> link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02B3BE-A037-D355-27BF-B8C06127B946}"/>
              </a:ext>
            </a:extLst>
          </p:cNvPr>
          <p:cNvSpPr txBox="1"/>
          <p:nvPr/>
        </p:nvSpPr>
        <p:spPr>
          <a:xfrm>
            <a:off x="4052896" y="3331682"/>
            <a:ext cx="1517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Kvantni</a:t>
            </a:r>
            <a:r>
              <a:rPr lang="en-US" dirty="0"/>
              <a:t> link</a:t>
            </a:r>
          </a:p>
        </p:txBody>
      </p:sp>
      <p:pic>
        <p:nvPicPr>
          <p:cNvPr id="45" name="Graphic 44" descr="Add with solid fill">
            <a:extLst>
              <a:ext uri="{FF2B5EF4-FFF2-40B4-BE49-F238E27FC236}">
                <a16:creationId xmlns:a16="http://schemas.microsoft.com/office/drawing/2014/main" id="{FF7F6A64-CE2D-40C9-B161-1EAEC3FC8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42847" y="3135571"/>
            <a:ext cx="914400" cy="914400"/>
          </a:xfrm>
          <a:prstGeom prst="rect">
            <a:avLst/>
          </a:prstGeom>
        </p:spPr>
      </p:pic>
      <p:pic>
        <p:nvPicPr>
          <p:cNvPr id="46" name="Graphic 45" descr="Close with solid fill">
            <a:extLst>
              <a:ext uri="{FF2B5EF4-FFF2-40B4-BE49-F238E27FC236}">
                <a16:creationId xmlns:a16="http://schemas.microsoft.com/office/drawing/2014/main" id="{167C5425-3D55-E36E-B55A-2FC15D743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48320" y="3178386"/>
            <a:ext cx="914400" cy="914400"/>
          </a:xfrm>
          <a:prstGeom prst="rect">
            <a:avLst/>
          </a:prstGeom>
        </p:spPr>
      </p:pic>
      <p:pic>
        <p:nvPicPr>
          <p:cNvPr id="47" name="Graphic 46" descr="Document with solid fill">
            <a:extLst>
              <a:ext uri="{FF2B5EF4-FFF2-40B4-BE49-F238E27FC236}">
                <a16:creationId xmlns:a16="http://schemas.microsoft.com/office/drawing/2014/main" id="{9E152B08-2876-7B1E-0E2A-0E5E102FE0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1167" y="2184571"/>
            <a:ext cx="914400" cy="914400"/>
          </a:xfrm>
          <a:prstGeom prst="rect">
            <a:avLst/>
          </a:prstGeom>
        </p:spPr>
      </p:pic>
      <p:pic>
        <p:nvPicPr>
          <p:cNvPr id="48" name="Graphic 47" descr="Clipboard Checked with solid fill">
            <a:extLst>
              <a:ext uri="{FF2B5EF4-FFF2-40B4-BE49-F238E27FC236}">
                <a16:creationId xmlns:a16="http://schemas.microsoft.com/office/drawing/2014/main" id="{86CB7E03-BC8F-F1A6-9A65-A3B16EBEA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1042" y="1039463"/>
            <a:ext cx="914400" cy="914400"/>
          </a:xfrm>
          <a:prstGeom prst="rect">
            <a:avLst/>
          </a:prstGeom>
        </p:spPr>
      </p:pic>
      <p:pic>
        <p:nvPicPr>
          <p:cNvPr id="49" name="Graphic 48" descr="Key with solid fill">
            <a:extLst>
              <a:ext uri="{FF2B5EF4-FFF2-40B4-BE49-F238E27FC236}">
                <a16:creationId xmlns:a16="http://schemas.microsoft.com/office/drawing/2014/main" id="{6EFCECA2-24E4-A187-4C8F-F76CA7FE7F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238616" y="1104164"/>
            <a:ext cx="914400" cy="914400"/>
          </a:xfrm>
          <a:prstGeom prst="rect">
            <a:avLst/>
          </a:prstGeom>
        </p:spPr>
      </p:pic>
      <p:pic>
        <p:nvPicPr>
          <p:cNvPr id="50" name="Graphic 49" descr="Key with solid fill">
            <a:extLst>
              <a:ext uri="{FF2B5EF4-FFF2-40B4-BE49-F238E27FC236}">
                <a16:creationId xmlns:a16="http://schemas.microsoft.com/office/drawing/2014/main" id="{F62EC7D7-C63D-DB28-FE0C-DCD3E4267D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689427" y="1050714"/>
            <a:ext cx="914400" cy="914400"/>
          </a:xfrm>
          <a:prstGeom prst="rect">
            <a:avLst/>
          </a:prstGeom>
        </p:spPr>
      </p:pic>
      <p:pic>
        <p:nvPicPr>
          <p:cNvPr id="51" name="Graphic 50" descr="Paper outline">
            <a:extLst>
              <a:ext uri="{FF2B5EF4-FFF2-40B4-BE49-F238E27FC236}">
                <a16:creationId xmlns:a16="http://schemas.microsoft.com/office/drawing/2014/main" id="{86CE4153-E5C3-49EB-FF23-E112AEC4E2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50246" y="1050714"/>
            <a:ext cx="934368" cy="934368"/>
          </a:xfrm>
          <a:prstGeom prst="rect">
            <a:avLst/>
          </a:prstGeom>
        </p:spPr>
      </p:pic>
      <p:pic>
        <p:nvPicPr>
          <p:cNvPr id="52" name="Graphic 51" descr="Add with solid fill">
            <a:extLst>
              <a:ext uri="{FF2B5EF4-FFF2-40B4-BE49-F238E27FC236}">
                <a16:creationId xmlns:a16="http://schemas.microsoft.com/office/drawing/2014/main" id="{C37976C1-0E14-1AB4-3E55-BE9DB7687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42847" y="3124510"/>
            <a:ext cx="914400" cy="914400"/>
          </a:xfrm>
          <a:prstGeom prst="rect">
            <a:avLst/>
          </a:prstGeom>
        </p:spPr>
      </p:pic>
      <p:pic>
        <p:nvPicPr>
          <p:cNvPr id="53" name="Graphic 52" descr="Close with solid fill">
            <a:extLst>
              <a:ext uri="{FF2B5EF4-FFF2-40B4-BE49-F238E27FC236}">
                <a16:creationId xmlns:a16="http://schemas.microsoft.com/office/drawing/2014/main" id="{32871FD6-7BDE-9FCB-C821-14BA3E075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35846" y="3178386"/>
            <a:ext cx="914400" cy="9144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D4AA264-9ED5-0CBF-BB0B-CA7AB0CB8020}"/>
              </a:ext>
            </a:extLst>
          </p:cNvPr>
          <p:cNvSpPr txBox="1"/>
          <p:nvPr/>
        </p:nvSpPr>
        <p:spPr>
          <a:xfrm>
            <a:off x="8492758" y="134439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70484E-9D6A-789C-3D5C-B6264EAC9E7E}"/>
              </a:ext>
            </a:extLst>
          </p:cNvPr>
          <p:cNvSpPr txBox="1"/>
          <p:nvPr/>
        </p:nvSpPr>
        <p:spPr>
          <a:xfrm>
            <a:off x="8651087" y="134439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D5674A-FAED-5179-D3E3-09AD1E234167}"/>
              </a:ext>
            </a:extLst>
          </p:cNvPr>
          <p:cNvSpPr txBox="1"/>
          <p:nvPr/>
        </p:nvSpPr>
        <p:spPr>
          <a:xfrm>
            <a:off x="8809416" y="134439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B3954C-4418-2093-B4AE-43C6891993B2}"/>
              </a:ext>
            </a:extLst>
          </p:cNvPr>
          <p:cNvSpPr txBox="1"/>
          <p:nvPr/>
        </p:nvSpPr>
        <p:spPr>
          <a:xfrm>
            <a:off x="8492758" y="154464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1 0 0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CC03C5-4869-7148-FC9D-C23CF684F5AA}"/>
              </a:ext>
            </a:extLst>
          </p:cNvPr>
          <p:cNvSpPr/>
          <p:nvPr/>
        </p:nvSpPr>
        <p:spPr>
          <a:xfrm>
            <a:off x="8856198" y="1595065"/>
            <a:ext cx="173005" cy="206526"/>
          </a:xfrm>
          <a:prstGeom prst="rect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0EAFD7-D4B6-1190-9ECE-0C7078DB4D82}"/>
              </a:ext>
            </a:extLst>
          </p:cNvPr>
          <p:cNvGrpSpPr/>
          <p:nvPr/>
        </p:nvGrpSpPr>
        <p:grpSpPr>
          <a:xfrm>
            <a:off x="425618" y="3898689"/>
            <a:ext cx="914400" cy="914400"/>
            <a:chOff x="1295400" y="1915319"/>
            <a:chExt cx="914400" cy="914400"/>
          </a:xfrm>
        </p:grpSpPr>
        <p:pic>
          <p:nvPicPr>
            <p:cNvPr id="60" name="Content Placeholder 4" descr="Circle with left arrow with solid fill">
              <a:extLst>
                <a:ext uri="{FF2B5EF4-FFF2-40B4-BE49-F238E27FC236}">
                  <a16:creationId xmlns:a16="http://schemas.microsoft.com/office/drawing/2014/main" id="{79BECE69-46E1-574D-F14F-C3457168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5400000">
              <a:off x="1295400" y="1915319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Caret Down with solid fill">
              <a:extLst>
                <a:ext uri="{FF2B5EF4-FFF2-40B4-BE49-F238E27FC236}">
                  <a16:creationId xmlns:a16="http://schemas.microsoft.com/office/drawing/2014/main" id="{8C8F2006-F227-7B2A-2107-4FB02F58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469736" y="2228975"/>
              <a:ext cx="565727" cy="565727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D050F2E-8D71-829B-7857-99AE8AF1FDC9}"/>
              </a:ext>
            </a:extLst>
          </p:cNvPr>
          <p:cNvGrpSpPr/>
          <p:nvPr/>
        </p:nvGrpSpPr>
        <p:grpSpPr>
          <a:xfrm rot="5400000">
            <a:off x="438093" y="3898690"/>
            <a:ext cx="914400" cy="914400"/>
            <a:chOff x="1295400" y="1915319"/>
            <a:chExt cx="914400" cy="914400"/>
          </a:xfrm>
        </p:grpSpPr>
        <p:pic>
          <p:nvPicPr>
            <p:cNvPr id="63" name="Content Placeholder 4" descr="Circle with left arrow with solid fill">
              <a:extLst>
                <a:ext uri="{FF2B5EF4-FFF2-40B4-BE49-F238E27FC236}">
                  <a16:creationId xmlns:a16="http://schemas.microsoft.com/office/drawing/2014/main" id="{F7E5F33F-323B-060F-90EA-0DFAEA917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5400000">
              <a:off x="1295400" y="1915319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Caret Down with solid fill">
              <a:extLst>
                <a:ext uri="{FF2B5EF4-FFF2-40B4-BE49-F238E27FC236}">
                  <a16:creationId xmlns:a16="http://schemas.microsoft.com/office/drawing/2014/main" id="{B16432A6-DCFC-EB6A-B3B6-BF6DD6B0C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469736" y="2228975"/>
              <a:ext cx="565727" cy="565727"/>
            </a:xfrm>
            <a:prstGeom prst="rect">
              <a:avLst/>
            </a:prstGeom>
          </p:spPr>
        </p:pic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BBE58A2-8088-FCD6-8B30-379A94F17194}"/>
              </a:ext>
            </a:extLst>
          </p:cNvPr>
          <p:cNvCxnSpPr>
            <a:cxnSpLocks/>
          </p:cNvCxnSpPr>
          <p:nvPr/>
        </p:nvCxnSpPr>
        <p:spPr>
          <a:xfrm>
            <a:off x="0" y="2823013"/>
            <a:ext cx="91440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1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025E-6 L 0.73576 -3.58025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76 -3.58025E-6 L 0.76875 -0.130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-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8025E-6 L 0.73576 -3.58025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76 -3.58025E-6 L 0.67604 -0.1212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6914E-7 L -0.18039 -0.2213 C -0.21789 -0.27191 -0.27431 -0.29815 -0.33351 -0.29815 C -0.40087 -0.29815 -0.45486 -0.27191 -0.49236 -0.2213 L -0.67257 -2.46914E-7 " pathEditMode="relative" rAng="0" ptsTypes="AAAAA">
                                      <p:cBhvr>
                                        <p:cTn id="1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463 L 0.14827 -0.08827 C 0.179 -0.10926 0.22535 -0.11728 0.27413 -0.11728 C 0.32934 -0.11728 0.37379 -0.10926 0.40452 -0.08827 L 0.55295 0.00463 " pathEditMode="relative" rAng="0" ptsTypes="AAAAA">
                                      <p:cBhvr>
                                        <p:cTn id="1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9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54" grpId="0"/>
      <p:bldP spid="55" grpId="0"/>
      <p:bldP spid="55" grpId="1"/>
      <p:bldP spid="56" grpId="0"/>
      <p:bldP spid="57" grpId="0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8A448-6B82-2BE2-4B7B-B1FE16EF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Kvantna</a:t>
            </a:r>
            <a:r>
              <a:rPr lang="en-US" dirty="0"/>
              <a:t> </a:t>
            </a:r>
            <a:r>
              <a:rPr lang="en-US" dirty="0" err="1"/>
              <a:t>kriptografija</a:t>
            </a:r>
            <a:endParaRPr lang="hr-HR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2F0858BF-8559-4FBE-81C4-648E96A1C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</p:spPr>
        <p:txBody>
          <a:bodyPr/>
          <a:lstStyle/>
          <a:p>
            <a:r>
              <a:rPr lang="en-US" dirty="0" err="1"/>
              <a:t>Komponente</a:t>
            </a:r>
            <a:r>
              <a:rPr lang="en-US" dirty="0"/>
              <a:t> QKD </a:t>
            </a:r>
            <a:r>
              <a:rPr lang="en-US" dirty="0" err="1"/>
              <a:t>mreže</a:t>
            </a:r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776D9D5-F5F9-4724-89FE-B1B0A779E3B2}"/>
              </a:ext>
            </a:extLst>
          </p:cNvPr>
          <p:cNvSpPr/>
          <p:nvPr/>
        </p:nvSpPr>
        <p:spPr>
          <a:xfrm>
            <a:off x="571500" y="3140075"/>
            <a:ext cx="1257300" cy="5016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QKD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F3C8B18-CCBA-493C-BE57-670AC0F99FD4}"/>
              </a:ext>
            </a:extLst>
          </p:cNvPr>
          <p:cNvSpPr/>
          <p:nvPr/>
        </p:nvSpPr>
        <p:spPr>
          <a:xfrm>
            <a:off x="3708400" y="3140075"/>
            <a:ext cx="1257300" cy="5016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QKD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E386B8-F43E-4195-A2C9-E44F311331BB}"/>
              </a:ext>
            </a:extLst>
          </p:cNvPr>
          <p:cNvSpPr/>
          <p:nvPr/>
        </p:nvSpPr>
        <p:spPr>
          <a:xfrm>
            <a:off x="7080737" y="3140075"/>
            <a:ext cx="1257300" cy="5016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QKD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24C6D58-3801-4C59-BE0B-AAB3C6507F7A}"/>
              </a:ext>
            </a:extLst>
          </p:cNvPr>
          <p:cNvSpPr/>
          <p:nvPr/>
        </p:nvSpPr>
        <p:spPr>
          <a:xfrm>
            <a:off x="571500" y="2571750"/>
            <a:ext cx="1257300" cy="501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KMS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3F5492C-FF2E-4FC6-BBFF-D1F728D25B7B}"/>
              </a:ext>
            </a:extLst>
          </p:cNvPr>
          <p:cNvSpPr/>
          <p:nvPr/>
        </p:nvSpPr>
        <p:spPr>
          <a:xfrm>
            <a:off x="571500" y="2003425"/>
            <a:ext cx="1257300" cy="501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137E92A-B37E-4212-A46A-96FCCB405366}"/>
              </a:ext>
            </a:extLst>
          </p:cNvPr>
          <p:cNvSpPr/>
          <p:nvPr/>
        </p:nvSpPr>
        <p:spPr>
          <a:xfrm>
            <a:off x="3708400" y="2571750"/>
            <a:ext cx="1257300" cy="501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KMS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6FFC3CA-4E7C-45A8-98C6-C247C752BB20}"/>
              </a:ext>
            </a:extLst>
          </p:cNvPr>
          <p:cNvSpPr/>
          <p:nvPr/>
        </p:nvSpPr>
        <p:spPr>
          <a:xfrm>
            <a:off x="3708400" y="2003425"/>
            <a:ext cx="1257300" cy="501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34DD196-0DC2-4C5D-8EB6-0BE09A9C3A4A}"/>
              </a:ext>
            </a:extLst>
          </p:cNvPr>
          <p:cNvSpPr/>
          <p:nvPr/>
        </p:nvSpPr>
        <p:spPr>
          <a:xfrm>
            <a:off x="7074874" y="2571750"/>
            <a:ext cx="1257300" cy="501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KMS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2BCC232-9AD4-4DFE-8B22-24CB647FB3FB}"/>
              </a:ext>
            </a:extLst>
          </p:cNvPr>
          <p:cNvSpPr/>
          <p:nvPr/>
        </p:nvSpPr>
        <p:spPr>
          <a:xfrm>
            <a:off x="7074874" y="2003425"/>
            <a:ext cx="1257300" cy="501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223126A-CC11-4110-BEBB-D808CCDCE50C}"/>
              </a:ext>
            </a:extLst>
          </p:cNvPr>
          <p:cNvSpPr/>
          <p:nvPr/>
        </p:nvSpPr>
        <p:spPr>
          <a:xfrm>
            <a:off x="479425" y="1885950"/>
            <a:ext cx="1441450" cy="19113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D2EE070-4B70-44E2-9F5F-CD14CDB06852}"/>
              </a:ext>
            </a:extLst>
          </p:cNvPr>
          <p:cNvSpPr/>
          <p:nvPr/>
        </p:nvSpPr>
        <p:spPr>
          <a:xfrm>
            <a:off x="3616325" y="1887538"/>
            <a:ext cx="1441450" cy="19113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280D246-54DA-4FA8-92D3-C4216EFB6A86}"/>
              </a:ext>
            </a:extLst>
          </p:cNvPr>
          <p:cNvSpPr/>
          <p:nvPr/>
        </p:nvSpPr>
        <p:spPr>
          <a:xfrm>
            <a:off x="6982799" y="1885950"/>
            <a:ext cx="1441450" cy="19113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3A554D-C5B0-4B9B-97CF-81C6C76504DF}"/>
              </a:ext>
            </a:extLst>
          </p:cNvPr>
          <p:cNvSpPr txBox="1"/>
          <p:nvPr/>
        </p:nvSpPr>
        <p:spPr>
          <a:xfrm>
            <a:off x="756727" y="3981450"/>
            <a:ext cx="886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ČVOR  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2E7AB3-0377-4C18-BE9B-79127E75EE40}"/>
              </a:ext>
            </a:extLst>
          </p:cNvPr>
          <p:cNvSpPr txBox="1"/>
          <p:nvPr/>
        </p:nvSpPr>
        <p:spPr>
          <a:xfrm>
            <a:off x="3893627" y="3981450"/>
            <a:ext cx="896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ČVOR  B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74D0E5-CE93-4E34-B041-F95F6CC40238}"/>
              </a:ext>
            </a:extLst>
          </p:cNvPr>
          <p:cNvSpPr txBox="1"/>
          <p:nvPr/>
        </p:nvSpPr>
        <p:spPr>
          <a:xfrm>
            <a:off x="7260101" y="3967934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ČVOR  C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74A41C4-673B-4575-973F-C3C589A1AE92}"/>
              </a:ext>
            </a:extLst>
          </p:cNvPr>
          <p:cNvCxnSpPr>
            <a:stCxn id="56" idx="3"/>
            <a:endCxn id="57" idx="1"/>
          </p:cNvCxnSpPr>
          <p:nvPr/>
        </p:nvCxnSpPr>
        <p:spPr>
          <a:xfrm>
            <a:off x="1828800" y="3390900"/>
            <a:ext cx="187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D972C68-3F71-46D5-B160-5F88A0D1F7CA}"/>
              </a:ext>
            </a:extLst>
          </p:cNvPr>
          <p:cNvCxnSpPr>
            <a:stCxn id="57" idx="3"/>
            <a:endCxn id="58" idx="1"/>
          </p:cNvCxnSpPr>
          <p:nvPr/>
        </p:nvCxnSpPr>
        <p:spPr>
          <a:xfrm>
            <a:off x="4965700" y="3390900"/>
            <a:ext cx="211503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phic 72" descr="Key with solid fill">
            <a:extLst>
              <a:ext uri="{FF2B5EF4-FFF2-40B4-BE49-F238E27FC236}">
                <a16:creationId xmlns:a16="http://schemas.microsoft.com/office/drawing/2014/main" id="{C90A470F-A16C-4016-9E70-F8CF7AF3C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326663" y="3123006"/>
            <a:ext cx="502137" cy="502137"/>
          </a:xfrm>
          <a:prstGeom prst="rect">
            <a:avLst/>
          </a:prstGeom>
        </p:spPr>
      </p:pic>
      <p:pic>
        <p:nvPicPr>
          <p:cNvPr id="74" name="Graphic 73" descr="Key with solid fill">
            <a:extLst>
              <a:ext uri="{FF2B5EF4-FFF2-40B4-BE49-F238E27FC236}">
                <a16:creationId xmlns:a16="http://schemas.microsoft.com/office/drawing/2014/main" id="{9FFFE9A0-564A-434D-B283-2A1EA87C3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697044" y="3140075"/>
            <a:ext cx="502137" cy="502137"/>
          </a:xfrm>
          <a:prstGeom prst="rect">
            <a:avLst/>
          </a:prstGeom>
        </p:spPr>
      </p:pic>
      <p:pic>
        <p:nvPicPr>
          <p:cNvPr id="75" name="Graphic 74" descr="Key with solid fill">
            <a:extLst>
              <a:ext uri="{FF2B5EF4-FFF2-40B4-BE49-F238E27FC236}">
                <a16:creationId xmlns:a16="http://schemas.microsoft.com/office/drawing/2014/main" id="{6F482A47-78CA-412A-817C-988732BD2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474919" y="3147833"/>
            <a:ext cx="502137" cy="502137"/>
          </a:xfrm>
          <a:prstGeom prst="rect">
            <a:avLst/>
          </a:prstGeom>
        </p:spPr>
      </p:pic>
      <p:pic>
        <p:nvPicPr>
          <p:cNvPr id="76" name="Graphic 75" descr="Key with solid fill">
            <a:extLst>
              <a:ext uri="{FF2B5EF4-FFF2-40B4-BE49-F238E27FC236}">
                <a16:creationId xmlns:a16="http://schemas.microsoft.com/office/drawing/2014/main" id="{0B522BEC-5BC0-4ED7-88C2-6D0A0EFBD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074874" y="3140075"/>
            <a:ext cx="502137" cy="502137"/>
          </a:xfrm>
          <a:prstGeom prst="rect">
            <a:avLst/>
          </a:prstGeom>
        </p:spPr>
      </p:pic>
      <p:pic>
        <p:nvPicPr>
          <p:cNvPr id="77" name="Graphic 76" descr="Key with solid fill">
            <a:extLst>
              <a:ext uri="{FF2B5EF4-FFF2-40B4-BE49-F238E27FC236}">
                <a16:creationId xmlns:a16="http://schemas.microsoft.com/office/drawing/2014/main" id="{759E3C28-10F5-4D65-BB08-E38CB3048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293480" y="2606632"/>
            <a:ext cx="448955" cy="448955"/>
          </a:xfrm>
          <a:prstGeom prst="rect">
            <a:avLst/>
          </a:prstGeom>
        </p:spPr>
      </p:pic>
      <p:pic>
        <p:nvPicPr>
          <p:cNvPr id="78" name="Graphic 77" descr="Key with solid fill">
            <a:extLst>
              <a:ext uri="{FF2B5EF4-FFF2-40B4-BE49-F238E27FC236}">
                <a16:creationId xmlns:a16="http://schemas.microsoft.com/office/drawing/2014/main" id="{8E567F3B-390B-47E4-9922-E851CA6DB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294263" y="2614923"/>
            <a:ext cx="448955" cy="4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35802E-6 L 0.00209 -0.1095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9753E-6 L 0.01719 -0.108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10895 L 0.0842 -0.06883 C 0.09826 -0.05987 0.11927 -0.05494 0.14114 -0.05494 C 0.16614 -0.05494 0.18611 -0.05987 0.20017 -0.06883 L 0.26719 -0.1089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0.06702 0.04013 C 0.08108 0.04908 0.10209 0.05401 0.12396 0.05401 C 0.14896 0.05401 0.16893 0.04908 0.18299 0.04013 L 0.25 -1.85185E-6 " pathEditMode="relative" rAng="0" ptsTypes="AAAAA">
                                      <p:cBhvr>
                                        <p:cTn id="7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6 L -0.07309 -0.1151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08 -0.11389 L 0.02274 -0.05555 C 0.04358 -0.04197 0.07517 -0.03456 0.10781 -0.03456 C 0.14514 -0.03456 0.17517 -0.04197 0.19583 -0.05555 L 0.29635 -0.11389 " pathEditMode="relative" rAng="0" ptsTypes="AAAAA">
                                      <p:cBhvr>
                                        <p:cTn id="9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395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85185E-6 L 0.34931 0.03673 C 0.37031 0.04475 0.40174 0.05031 0.4342 0.05031 C 0.47153 0.05031 0.50156 0.04475 0.5224 0.03673 L 0.62292 -1.85185E-6 " pathEditMode="relative" rAng="0" ptsTypes="AAAAA">
                                      <p:cBhvr>
                                        <p:cTn id="9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01 -0.00185 L 0.63542 -0.1092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58B76-A0F6-24EC-30AE-4F40D83D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SDN u QKD </a:t>
            </a:r>
            <a:r>
              <a:rPr lang="en-US" dirty="0" err="1"/>
              <a:t>mreži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D332A-8F87-D213-B313-F8C0687F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Kvantna</a:t>
            </a:r>
            <a:r>
              <a:rPr lang="en-US" dirty="0"/>
              <a:t> </a:t>
            </a:r>
            <a:r>
              <a:rPr lang="en-US" dirty="0" err="1"/>
              <a:t>kriptografija</a:t>
            </a:r>
            <a:endParaRPr lang="hr-HR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77B838-5459-8416-C6FA-EC774E623F0D}"/>
              </a:ext>
            </a:extLst>
          </p:cNvPr>
          <p:cNvSpPr/>
          <p:nvPr/>
        </p:nvSpPr>
        <p:spPr>
          <a:xfrm>
            <a:off x="3232150" y="1130300"/>
            <a:ext cx="2146300" cy="5143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SDN </a:t>
            </a:r>
            <a:r>
              <a:rPr lang="en-US" dirty="0" err="1"/>
              <a:t>kontroler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410D9E-A06D-4CD9-80D7-D8D0259609A0}"/>
              </a:ext>
            </a:extLst>
          </p:cNvPr>
          <p:cNvSpPr/>
          <p:nvPr/>
        </p:nvSpPr>
        <p:spPr>
          <a:xfrm>
            <a:off x="4413250" y="2514600"/>
            <a:ext cx="1035050" cy="831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SD-QKD </a:t>
            </a:r>
            <a:r>
              <a:rPr lang="en-US" dirty="0" err="1">
                <a:solidFill>
                  <a:schemeClr val="tx1"/>
                </a:solidFill>
              </a:rPr>
              <a:t>čvor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525137-DDE2-CEEB-B676-E023AFACF8B8}"/>
              </a:ext>
            </a:extLst>
          </p:cNvPr>
          <p:cNvSpPr/>
          <p:nvPr/>
        </p:nvSpPr>
        <p:spPr>
          <a:xfrm>
            <a:off x="5829787" y="2245519"/>
            <a:ext cx="1035050" cy="831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SD-QKD </a:t>
            </a:r>
            <a:r>
              <a:rPr lang="en-US" dirty="0" err="1">
                <a:solidFill>
                  <a:schemeClr val="tx1"/>
                </a:solidFill>
              </a:rPr>
              <a:t>čvor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36F602-676B-E95A-A502-F45310AFDAEC}"/>
              </a:ext>
            </a:extLst>
          </p:cNvPr>
          <p:cNvSpPr/>
          <p:nvPr/>
        </p:nvSpPr>
        <p:spPr>
          <a:xfrm>
            <a:off x="6677999" y="1130300"/>
            <a:ext cx="1035050" cy="831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SD-QKD </a:t>
            </a:r>
            <a:r>
              <a:rPr lang="en-US" dirty="0" err="1">
                <a:solidFill>
                  <a:schemeClr val="tx1"/>
                </a:solidFill>
              </a:rPr>
              <a:t>čvor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829EFFC-EF83-3D3C-CFB3-9432AE933983}"/>
              </a:ext>
            </a:extLst>
          </p:cNvPr>
          <p:cNvCxnSpPr>
            <a:stCxn id="5" idx="2"/>
            <a:endCxn id="6" idx="0"/>
          </p:cNvCxnSpPr>
          <p:nvPr/>
        </p:nvCxnSpPr>
        <p:spPr>
          <a:xfrm rot="16200000" flipH="1">
            <a:off x="4183062" y="1766887"/>
            <a:ext cx="869950" cy="625475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2EF592D4-6DE0-7F96-DADE-E119D3FFBBD2}"/>
              </a:ext>
            </a:extLst>
          </p:cNvPr>
          <p:cNvCxnSpPr>
            <a:stCxn id="5" idx="2"/>
            <a:endCxn id="7" idx="0"/>
          </p:cNvCxnSpPr>
          <p:nvPr/>
        </p:nvCxnSpPr>
        <p:spPr>
          <a:xfrm rot="16200000" flipH="1">
            <a:off x="5025872" y="924078"/>
            <a:ext cx="600869" cy="2042012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4CE1DC3E-D117-5A36-46E5-BB4BC849FDC6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5378450" y="1387475"/>
            <a:ext cx="1299549" cy="158750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6E7B91F-D6CB-B9FD-99AA-7CA467DA1409}"/>
              </a:ext>
            </a:extLst>
          </p:cNvPr>
          <p:cNvSpPr/>
          <p:nvPr/>
        </p:nvSpPr>
        <p:spPr>
          <a:xfrm>
            <a:off x="628650" y="2079624"/>
            <a:ext cx="3159123" cy="21685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50E21E0-F5CD-155C-B564-A7579B45D8F0}"/>
              </a:ext>
            </a:extLst>
          </p:cNvPr>
          <p:cNvCxnSpPr>
            <a:cxnSpLocks/>
            <a:stCxn id="5" idx="1"/>
            <a:endCxn id="23" idx="0"/>
          </p:cNvCxnSpPr>
          <p:nvPr/>
        </p:nvCxnSpPr>
        <p:spPr>
          <a:xfrm rot="10800000" flipV="1">
            <a:off x="2888762" y="1387474"/>
            <a:ext cx="343389" cy="807039"/>
          </a:xfrm>
          <a:prstGeom prst="bentConnector2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525545-1E23-C433-1C98-7097B7A595B3}"/>
              </a:ext>
            </a:extLst>
          </p:cNvPr>
          <p:cNvSpPr/>
          <p:nvPr/>
        </p:nvSpPr>
        <p:spPr>
          <a:xfrm>
            <a:off x="2469661" y="2194514"/>
            <a:ext cx="838200" cy="5234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SDN agent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7C75CC-A927-401C-8A8E-599FC0860BF3}"/>
              </a:ext>
            </a:extLst>
          </p:cNvPr>
          <p:cNvSpPr/>
          <p:nvPr/>
        </p:nvSpPr>
        <p:spPr>
          <a:xfrm>
            <a:off x="889486" y="2194514"/>
            <a:ext cx="1062649" cy="5234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56A7F-B520-8F85-9C11-8F08F9CCA46C}"/>
              </a:ext>
            </a:extLst>
          </p:cNvPr>
          <p:cNvSpPr/>
          <p:nvPr/>
        </p:nvSpPr>
        <p:spPr>
          <a:xfrm>
            <a:off x="889485" y="2902146"/>
            <a:ext cx="1062649" cy="5234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KMS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7F180F-92C0-6B9A-842E-492701AA7039}"/>
              </a:ext>
            </a:extLst>
          </p:cNvPr>
          <p:cNvSpPr/>
          <p:nvPr/>
        </p:nvSpPr>
        <p:spPr>
          <a:xfrm>
            <a:off x="2169501" y="3581000"/>
            <a:ext cx="1062649" cy="5234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QKD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D7018265-CD16-5618-A17F-0990764D383A}"/>
              </a:ext>
            </a:extLst>
          </p:cNvPr>
          <p:cNvCxnSpPr>
            <a:stCxn id="23" idx="2"/>
            <a:endCxn id="30" idx="0"/>
          </p:cNvCxnSpPr>
          <p:nvPr/>
        </p:nvCxnSpPr>
        <p:spPr>
          <a:xfrm rot="5400000">
            <a:off x="2363292" y="3055531"/>
            <a:ext cx="863004" cy="187935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3E90345B-8AB2-46E4-40F3-2C87FE8A7413}"/>
              </a:ext>
            </a:extLst>
          </p:cNvPr>
          <p:cNvCxnSpPr>
            <a:endCxn id="30" idx="1"/>
          </p:cNvCxnSpPr>
          <p:nvPr/>
        </p:nvCxnSpPr>
        <p:spPr>
          <a:xfrm>
            <a:off x="1228115" y="3431978"/>
            <a:ext cx="941386" cy="410763"/>
          </a:xfrm>
          <a:prstGeom prst="bentConnector3">
            <a:avLst>
              <a:gd name="adj1" fmla="val 8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18F831-5E2F-8865-0F7C-5D98DC601628}"/>
              </a:ext>
            </a:extLst>
          </p:cNvPr>
          <p:cNvCxnSpPr/>
          <p:nvPr/>
        </p:nvCxnSpPr>
        <p:spPr>
          <a:xfrm>
            <a:off x="1123950" y="2724346"/>
            <a:ext cx="0" cy="177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F118CFAE-73A1-BAD3-909F-0081C2092A33}"/>
              </a:ext>
            </a:extLst>
          </p:cNvPr>
          <p:cNvCxnSpPr>
            <a:cxnSpLocks/>
            <a:stCxn id="27" idx="3"/>
            <a:endCxn id="23" idx="1"/>
          </p:cNvCxnSpPr>
          <p:nvPr/>
        </p:nvCxnSpPr>
        <p:spPr>
          <a:xfrm flipV="1">
            <a:off x="1952134" y="2456255"/>
            <a:ext cx="517527" cy="707632"/>
          </a:xfrm>
          <a:prstGeom prst="bentConnector3">
            <a:avLst>
              <a:gd name="adj1" fmla="val 50000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4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0" grpId="0" animBg="1"/>
      <p:bldP spid="23" grpId="0" animBg="1"/>
      <p:bldP spid="26" grpId="0" animBg="1"/>
      <p:bldP spid="27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Kvantna komunikacija u Hrvatskoj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0511" y="3092198"/>
            <a:ext cx="5143500" cy="319473"/>
          </a:xfrm>
        </p:spPr>
        <p:txBody>
          <a:bodyPr/>
          <a:lstStyle/>
          <a:p>
            <a:r>
              <a:rPr lang="hr-HR" dirty="0"/>
              <a:t>dr. </a:t>
            </a:r>
            <a:r>
              <a:rPr lang="hr-HR" dirty="0" err="1"/>
              <a:t>sc</a:t>
            </a:r>
            <a:r>
              <a:rPr lang="hr-HR" dirty="0"/>
              <a:t>. Mario Stipčević</a:t>
            </a:r>
          </a:p>
          <a:p>
            <a:r>
              <a:rPr lang="hr-HR" dirty="0"/>
              <a:t>Institut Ruđer Bošković</a:t>
            </a:r>
          </a:p>
        </p:txBody>
      </p:sp>
    </p:spTree>
    <p:extLst>
      <p:ext uri="{BB962C8B-B14F-4D97-AF65-F5344CB8AC3E}">
        <p14:creationId xmlns:p14="http://schemas.microsoft.com/office/powerpoint/2010/main" val="3612117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Kvantno sprezanje i kvantna mreža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3143766" y="1268018"/>
            <a:ext cx="5712851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U </a:t>
            </a:r>
            <a:r>
              <a:rPr lang="pl-PL" sz="1400" dirty="0">
                <a:solidFill>
                  <a:schemeClr val="tx1"/>
                </a:solidFill>
                <a:ea typeface="+mn-ea"/>
              </a:rPr>
              <a:t>rujnu 2018. 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izgradili sofisticirani sustav za kvantno sprezanje parova fotona (Bellova nejednakost). </a:t>
            </a:r>
            <a:r>
              <a:rPr lang="pl-PL" sz="1400" dirty="0">
                <a:solidFill>
                  <a:schemeClr val="tx1"/>
                </a:solidFill>
                <a:ea typeface="+mn-ea"/>
              </a:rPr>
              <a:t>Projekt: „Potpora ZCI CEMS”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, MZO KK.01.1.1.01.0001.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U </a:t>
            </a:r>
            <a:r>
              <a:rPr lang="pl-PL" sz="1400" dirty="0">
                <a:solidFill>
                  <a:schemeClr val="tx1"/>
                </a:solidFill>
                <a:ea typeface="+mn-ea"/>
              </a:rPr>
              <a:t>listopadu 2018. 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zajedno s OEAW (IQOQI) osnivamo </a:t>
            </a:r>
            <a:r>
              <a:rPr lang="pl-PL" sz="1400" dirty="0">
                <a:solidFill>
                  <a:schemeClr val="tx1"/>
                </a:solidFill>
                <a:ea typeface="+mn-ea"/>
              </a:rPr>
              <a:t>Projekt EU kvantne mreže „Quapital”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AF7AC22-94BA-4E01-8487-549BA7A1B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" y="1311563"/>
            <a:ext cx="2391048" cy="213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0F69EC7-B46E-4DA0-BCB6-06B45A5C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75" y="2470984"/>
            <a:ext cx="5223461" cy="198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866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sv-SE" dirty="0"/>
              <a:t>Hrvatska se priključuje u EuroQCI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740230" y="1268019"/>
            <a:ext cx="7116238" cy="113554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Na inicijativu IRB-a, uz potporu IF, PMF i FER Hrvatska se kao 11. zemlja priključila u EuroQCI u </a:t>
            </a:r>
            <a:r>
              <a:rPr lang="pl-PL" sz="1400" dirty="0">
                <a:solidFill>
                  <a:schemeClr val="tx1"/>
                </a:solidFill>
                <a:ea typeface="+mn-ea"/>
              </a:rPr>
              <a:t>studenom 2019.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M. Lončarić imenovan predstavnikom Hrvatske u EuroQCI.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Hrvatska odigrala veliku ulogu u formiranju ciljeva EuroQCI.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FDDB0F-41B4-4589-86FE-D4270E41C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45" y="2403567"/>
            <a:ext cx="3666309" cy="201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413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sv-SE" dirty="0"/>
              <a:t>Kvantna mreža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740230" y="1268019"/>
            <a:ext cx="7945980" cy="508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a typeface="+mn-ea"/>
              </a:rPr>
              <a:t>Projekt „Q-NET”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: University of Bristol (UK), IQOQI (Beč) i IRB. City-wide kvantna mreža s rekordnih 8 istovrem. korisnika.  </a:t>
            </a:r>
            <a:r>
              <a:rPr lang="pl-PL" sz="1400" dirty="0">
                <a:solidFill>
                  <a:schemeClr val="tx1"/>
                </a:solidFill>
                <a:ea typeface="+mn-ea"/>
              </a:rPr>
              <a:t>(09.2020.)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7ECBE47-CA93-415B-8885-4F40BDCE1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0" y="1767022"/>
            <a:ext cx="5359944" cy="194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4300CA6-EF17-4C6E-8B84-B07EC0219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00" y="1736859"/>
            <a:ext cx="2122211" cy="19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6E6270FC-E6DC-4D7C-A87A-AE14149C65CD}"/>
              </a:ext>
            </a:extLst>
          </p:cNvPr>
          <p:cNvSpPr txBox="1">
            <a:spLocks/>
          </p:cNvSpPr>
          <p:nvPr/>
        </p:nvSpPr>
        <p:spPr>
          <a:xfrm>
            <a:off x="740230" y="3831936"/>
            <a:ext cx="7945980" cy="891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IRB je sagradio prijamne stanice i sudjelovao u svim fazama eksperimenta. Korišteni su supravodljivi detektori fotona (SNSPD) - veliki, nezgrapni, bučni i skupi, ali jedini koji nude izvrsne karakteristike u području telekom valnih duljina.</a:t>
            </a:r>
          </a:p>
        </p:txBody>
      </p:sp>
    </p:spTree>
    <p:extLst>
      <p:ext uri="{BB962C8B-B14F-4D97-AF65-F5344CB8AC3E}">
        <p14:creationId xmlns:p14="http://schemas.microsoft.com/office/powerpoint/2010/main" val="2532831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sv-SE" dirty="0"/>
              <a:t>Kvantna mreža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740229" y="1268019"/>
            <a:ext cx="8229599" cy="508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Protokol BB84 koristili smo za ultra-sigurnu kriptiranu komunikaciju na relaciji Rijeka-Trst-Postojna-Ljubljana za vrijeme G20 mitinga </a:t>
            </a:r>
            <a:r>
              <a:rPr lang="pl-PL" sz="1400" dirty="0">
                <a:solidFill>
                  <a:schemeClr val="tx1"/>
                </a:solidFill>
                <a:ea typeface="+mn-ea"/>
              </a:rPr>
              <a:t>05.08.2021.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6E6270FC-E6DC-4D7C-A87A-AE14149C65CD}"/>
              </a:ext>
            </a:extLst>
          </p:cNvPr>
          <p:cNvSpPr txBox="1">
            <a:spLocks/>
          </p:cNvSpPr>
          <p:nvPr/>
        </p:nvSpPr>
        <p:spPr>
          <a:xfrm>
            <a:off x="740229" y="3962569"/>
            <a:ext cx="7945981" cy="891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Prva i do sada jedina demonstracija kvantne kriptografije između tri zemlje. Preteča EuroQCI.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Korišteni su jeftiniji InGaAs detektori fotona - dobri za kraće udaljenosti.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F9A978D-84C2-47A7-B294-42B59FC5E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5" y="1744363"/>
            <a:ext cx="3006794" cy="221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9399BBEE-51CC-47E7-9601-1E85D088E869}"/>
              </a:ext>
            </a:extLst>
          </p:cNvPr>
          <p:cNvSpPr txBox="1">
            <a:spLocks/>
          </p:cNvSpPr>
          <p:nvPr/>
        </p:nvSpPr>
        <p:spPr>
          <a:xfrm>
            <a:off x="4113349" y="1744364"/>
            <a:ext cx="4952273" cy="2218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a typeface="+mn-ea"/>
              </a:rPr>
              <a:t>Sudjelovali: 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CNR-INO Firenze (IT), Univ. Trieste (IT), Univerza v Ljubljani (SI), Inst. R. Bošković (HR), FPZ (HR), OiV (HR) i PCE (HR).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a typeface="+mn-ea"/>
              </a:rPr>
              <a:t>Projekti: 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„</a:t>
            </a:r>
            <a:r>
              <a:rPr lang="pl-PL" sz="1400" b="1" dirty="0">
                <a:solidFill>
                  <a:schemeClr val="tx1"/>
                </a:solidFill>
                <a:ea typeface="+mn-ea"/>
              </a:rPr>
              <a:t>Komponente za EU QKD mrežu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”, HRZZ IPS-2020-1-2616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„</a:t>
            </a:r>
            <a:r>
              <a:rPr lang="pl-PL" sz="1400" b="1" dirty="0">
                <a:solidFill>
                  <a:schemeClr val="tx1"/>
                </a:solidFill>
                <a:ea typeface="+mn-ea"/>
              </a:rPr>
              <a:t>Potpora ZCI CEMS</a:t>
            </a:r>
            <a:r>
              <a:rPr lang="pl-PL" sz="1400" b="0" dirty="0">
                <a:solidFill>
                  <a:schemeClr val="tx1"/>
                </a:solidFill>
                <a:ea typeface="+mn-ea"/>
              </a:rPr>
              <a:t>”, MZO KK.01.1.1.01.0001</a:t>
            </a:r>
          </a:p>
        </p:txBody>
      </p:sp>
    </p:spTree>
    <p:extLst>
      <p:ext uri="{BB962C8B-B14F-4D97-AF65-F5344CB8AC3E}">
        <p14:creationId xmlns:p14="http://schemas.microsoft.com/office/powerpoint/2010/main" val="212741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sv-SE" dirty="0"/>
              <a:t>Gdje je EuroQCI sada?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740229" y="1268019"/>
            <a:ext cx="8229599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</a:rPr>
              <a:t>Nacionalni QCI za zemaljsku mrežu započeli </a:t>
            </a:r>
            <a:r>
              <a:rPr lang="pl-PL" sz="1400" dirty="0">
                <a:solidFill>
                  <a:schemeClr val="tx1"/>
                </a:solidFill>
              </a:rPr>
              <a:t>1.1.2023</a:t>
            </a:r>
            <a:r>
              <a:rPr lang="pl-PL" sz="1400" b="0" dirty="0">
                <a:solidFill>
                  <a:schemeClr val="tx1"/>
                </a:solidFill>
              </a:rPr>
              <a:t>.</a:t>
            </a:r>
            <a:endParaRPr lang="pl-PL" sz="1400" b="0" dirty="0">
              <a:solidFill>
                <a:schemeClr val="tx1"/>
              </a:solidFill>
              <a:ea typeface="+mn-ea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Svemirski dio EuroQCI je u (ranoj) pripremi, Hrvatska uključena.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5910284-CF2B-4315-8A46-0175CC17E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8" y="1915082"/>
            <a:ext cx="3195049" cy="250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560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sv-SE" dirty="0"/>
              <a:t>Budućnost EuroQCI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740231" y="1003157"/>
            <a:ext cx="7775120" cy="3303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Ovisi o: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Uspješnoj gradnji i demonstraciji nacionalnih QKD komunikacija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Donošenju zakonodavnog okvira (G20!)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Donošenju relevantnih industrijskih standarada (ITU, ETSI, ISO…)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Uspjehu svemirskog dijela kvantne komunikacije (ESA, SES)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Rješavanju tehnoloških problema koji povisuju cijenu: izvori, detektori, optičke komponente,  (optički čip)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sz="1400" b="0" dirty="0" err="1">
                <a:solidFill>
                  <a:schemeClr val="tx1"/>
                </a:solidFill>
                <a:latin typeface="Arial" charset="0"/>
              </a:rPr>
              <a:t>Interoperabilnosti</a:t>
            </a: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 raznih tehnologija i protokola (sigurni čvorovi)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Prihvaćenosti QKD i kvantne komunikacije (PQC?).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defRPr/>
            </a:pPr>
            <a:r>
              <a:rPr lang="hr-HR" sz="1400" b="0" dirty="0">
                <a:solidFill>
                  <a:schemeClr val="tx1"/>
                </a:solidFill>
                <a:latin typeface="Arial" charset="0"/>
              </a:rPr>
              <a:t>Hrvatska ima potrebnu ekspertizu i priliku proizvoditi komponente za kvantnu komunikaciju kao tehnologiju visoke dodane vrijednosti.</a:t>
            </a:r>
          </a:p>
        </p:txBody>
      </p:sp>
    </p:spTree>
    <p:extLst>
      <p:ext uri="{BB962C8B-B14F-4D97-AF65-F5344CB8AC3E}">
        <p14:creationId xmlns:p14="http://schemas.microsoft.com/office/powerpoint/2010/main" val="192482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12574"/>
            <a:ext cx="5017474" cy="274637"/>
          </a:xfrm>
        </p:spPr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CroQCI - Informacije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17FCB59-B0C3-4B7B-A9C0-AFD7BDD4BD41}"/>
              </a:ext>
            </a:extLst>
          </p:cNvPr>
          <p:cNvSpPr txBox="1"/>
          <p:nvPr/>
        </p:nvSpPr>
        <p:spPr>
          <a:xfrm>
            <a:off x="859971" y="1210806"/>
            <a:ext cx="1635722" cy="28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sr-Latn-RS"/>
            </a:defPPr>
            <a:lvl1pPr marL="285750" indent="-285750" defTabSz="514337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CroQCI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D777F07-2765-4EA0-A218-FE7BED83893A}"/>
              </a:ext>
            </a:extLst>
          </p:cNvPr>
          <p:cNvSpPr txBox="1"/>
          <p:nvPr/>
        </p:nvSpPr>
        <p:spPr>
          <a:xfrm>
            <a:off x="956596" y="1550202"/>
            <a:ext cx="4280663" cy="38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14337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Croatian Quantum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37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Communication Infrastructure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C74ADEE-696D-40C0-965D-91076DC38526}"/>
              </a:ext>
            </a:extLst>
          </p:cNvPr>
          <p:cNvSpPr txBox="1"/>
          <p:nvPr/>
        </p:nvSpPr>
        <p:spPr>
          <a:xfrm>
            <a:off x="952566" y="3748997"/>
            <a:ext cx="4696877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Oznaka projekta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C0A1956-58A1-43D8-B1B2-120ABAF14BFB}"/>
              </a:ext>
            </a:extLst>
          </p:cNvPr>
          <p:cNvSpPr txBox="1"/>
          <p:nvPr/>
        </p:nvSpPr>
        <p:spPr>
          <a:xfrm>
            <a:off x="956596" y="4006045"/>
            <a:ext cx="3787282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101091513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0939A63-180C-4EBB-8B94-05395081A023}"/>
              </a:ext>
            </a:extLst>
          </p:cNvPr>
          <p:cNvSpPr txBox="1"/>
          <p:nvPr/>
        </p:nvSpPr>
        <p:spPr>
          <a:xfrm>
            <a:off x="859971" y="2145804"/>
            <a:ext cx="3787282" cy="2462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sr-Latn-RS"/>
            </a:defPPr>
            <a:lvl1pPr indent="0" defTabSz="514337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Progr</a:t>
            </a:r>
            <a:r>
              <a:rPr lang="hr-HR" dirty="0"/>
              <a:t>am</a:t>
            </a:r>
            <a:endParaRPr lang="en-US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EE15E53-E72F-45C9-B421-7663AF398A55}"/>
              </a:ext>
            </a:extLst>
          </p:cNvPr>
          <p:cNvSpPr txBox="1"/>
          <p:nvPr/>
        </p:nvSpPr>
        <p:spPr>
          <a:xfrm>
            <a:off x="949348" y="2481367"/>
            <a:ext cx="3787282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Digital Europe </a:t>
            </a:r>
            <a:r>
              <a:rPr lang="hr-HR" sz="14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14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8336606-2629-4414-A95F-E026DF59DCD3}"/>
              </a:ext>
            </a:extLst>
          </p:cNvPr>
          <p:cNvSpPr txBox="1"/>
          <p:nvPr/>
        </p:nvSpPr>
        <p:spPr>
          <a:xfrm>
            <a:off x="4863595" y="1241023"/>
            <a:ext cx="378728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spcBef>
                <a:spcPct val="0"/>
              </a:spcBef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Budžet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D6D818AC-8D32-4818-926C-2B55CF4FA341}"/>
              </a:ext>
            </a:extLst>
          </p:cNvPr>
          <p:cNvSpPr txBox="1"/>
          <p:nvPr/>
        </p:nvSpPr>
        <p:spPr>
          <a:xfrm>
            <a:off x="4868838" y="1521619"/>
            <a:ext cx="3787282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9.999.334,04 €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AF2DE59E-C965-4EEE-A0E8-1711BE32D540}"/>
              </a:ext>
            </a:extLst>
          </p:cNvPr>
          <p:cNvSpPr txBox="1"/>
          <p:nvPr/>
        </p:nvSpPr>
        <p:spPr>
          <a:xfrm>
            <a:off x="949348" y="3001143"/>
            <a:ext cx="378728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Poziv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05772A23-CB2D-4BFD-9E3C-F058C3F61080}"/>
              </a:ext>
            </a:extLst>
          </p:cNvPr>
          <p:cNvSpPr txBox="1"/>
          <p:nvPr/>
        </p:nvSpPr>
        <p:spPr>
          <a:xfrm>
            <a:off x="949348" y="3267459"/>
            <a:ext cx="3787282" cy="21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DIGITAL-2021-QCI-01-DEPLOY-NATIONAL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C2DEECD4-D57A-4C8C-BFFF-52D3D9D024D4}"/>
              </a:ext>
            </a:extLst>
          </p:cNvPr>
          <p:cNvSpPr txBox="1"/>
          <p:nvPr/>
        </p:nvSpPr>
        <p:spPr>
          <a:xfrm>
            <a:off x="4836095" y="2041395"/>
            <a:ext cx="378728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Trajanje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ED481D77-FC2A-43C0-9894-F77F58BD0968}"/>
              </a:ext>
            </a:extLst>
          </p:cNvPr>
          <p:cNvSpPr txBox="1"/>
          <p:nvPr/>
        </p:nvSpPr>
        <p:spPr>
          <a:xfrm>
            <a:off x="4863595" y="2307711"/>
            <a:ext cx="435878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mjeseci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(1.1.2023.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30.6.2025.)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A3FC92-7B47-4BC2-A7B1-115CAB94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86545"/>
            <a:ext cx="3587904" cy="15531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A3FC42-48A1-4489-B9EA-6626DC9FAAA1}"/>
              </a:ext>
            </a:extLst>
          </p:cNvPr>
          <p:cNvSpPr/>
          <p:nvPr/>
        </p:nvSpPr>
        <p:spPr>
          <a:xfrm>
            <a:off x="4696097" y="3950771"/>
            <a:ext cx="333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https://www.carnet.hr/projekt/croqci/</a:t>
            </a:r>
          </a:p>
        </p:txBody>
      </p:sp>
    </p:spTree>
    <p:extLst>
      <p:ext uri="{BB962C8B-B14F-4D97-AF65-F5344CB8AC3E}">
        <p14:creationId xmlns:p14="http://schemas.microsoft.com/office/powerpoint/2010/main" val="2994135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13A3B7-2564-4CF7-9CC8-C6F696BFE4FF}"/>
              </a:ext>
            </a:extLst>
          </p:cNvPr>
          <p:cNvSpPr txBox="1">
            <a:spLocks/>
          </p:cNvSpPr>
          <p:nvPr/>
        </p:nvSpPr>
        <p:spPr>
          <a:xfrm>
            <a:off x="3946071" y="1416687"/>
            <a:ext cx="1251857" cy="349897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Pitanja?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F44E7E-3A07-4FD3-A840-0128BE1E6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54" y="3238542"/>
            <a:ext cx="1682081" cy="397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00BA3-C0D6-400E-9286-CE1552390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05" y="2013506"/>
            <a:ext cx="2229790" cy="965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BFE05D-16A3-4967-BEEA-F9C14AF15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5" y="3222766"/>
            <a:ext cx="1518820" cy="466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29" y="3238542"/>
            <a:ext cx="1627810" cy="427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33" y="3220086"/>
            <a:ext cx="1474457" cy="4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2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5169"/>
            <a:ext cx="6858000" cy="1376581"/>
          </a:xfrm>
        </p:spPr>
        <p:txBody>
          <a:bodyPr/>
          <a:lstStyle/>
          <a:p>
            <a:r>
              <a:rPr lang="hr-HR" dirty="0"/>
              <a:t>Hvala.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34E-3360-4041-B191-FB7420D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212745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CroQCI - Ciljevi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8175715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1400" b="0" dirty="0">
                <a:solidFill>
                  <a:schemeClr val="tx1"/>
                </a:solidFill>
                <a:ea typeface="+mn-ea"/>
              </a:rPr>
              <a:t>Postavljanje i pilotiranje implementacije eksperimentalnih kvantnih sustava i komunikacijskih mreža koje su nadopunjene i integrirane s klasičnim sigurnosnim tehnologijama.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Izgradnja i testiranje uređaja i sustava koji kombiniraju kvantna, klasična, post-kvantna i kvantno nadopunjena rješenja.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Dizajn arhitekture QCI mreže.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Osiguranje zemaljske optičke infrastrukture i preduvjeta za postavljanje OGS stanice.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Obrazovanje koje je u skladu s zrelošću tehnologije, trenutnim i budućim potrebama.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Testiranje projektnih studija slučajeva.</a:t>
            </a:r>
          </a:p>
        </p:txBody>
      </p:sp>
    </p:spTree>
    <p:extLst>
      <p:ext uri="{BB962C8B-B14F-4D97-AF65-F5344CB8AC3E}">
        <p14:creationId xmlns:p14="http://schemas.microsoft.com/office/powerpoint/2010/main" val="351559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CroQCI - Partneri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886700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1400" b="0" dirty="0">
                <a:solidFill>
                  <a:schemeClr val="tx1"/>
                </a:solidFill>
                <a:ea typeface="+mn-ea"/>
              </a:rPr>
              <a:t>Hrvatska akademska i istraživačka mreža </a:t>
            </a:r>
            <a:r>
              <a:rPr lang="hr-HR" sz="1400" b="0" dirty="0">
                <a:solidFill>
                  <a:schemeClr val="tx1"/>
                </a:solidFill>
                <a:ea typeface="+mn-ea"/>
              </a:rPr>
              <a:t>-</a:t>
            </a:r>
            <a:r>
              <a:rPr lang="sv-SE" sz="1400" b="0" dirty="0">
                <a:solidFill>
                  <a:schemeClr val="tx1"/>
                </a:solidFill>
                <a:ea typeface="+mn-ea"/>
              </a:rPr>
              <a:t> CARNET</a:t>
            </a:r>
            <a:r>
              <a:rPr lang="hr-HR" sz="1400" b="0" dirty="0">
                <a:solidFill>
                  <a:schemeClr val="tx1"/>
                </a:solidFill>
                <a:ea typeface="+mn-ea"/>
              </a:rPr>
              <a:t> (Koordinator)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Institut Ruđer Bošković (IRB)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Pomorski centar za elektroniku d.o.o. (PCE)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Sveučilište u Zagrebu, Sveučilišni računski centar (SRCE)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Institut za fiziku (IFZ)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Sveučilište u Zagrebu, Fakultet elektrotehnike i računarstva (FER)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Sveučilište u Zagrebu, Fakultet prometnih znanosti (FPZ)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Odašiljači i veze d.o.o. (OIV)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Ured Vijeća za nacionalnu sigurnost (UVNS) </a:t>
            </a:r>
          </a:p>
        </p:txBody>
      </p:sp>
    </p:spTree>
    <p:extLst>
      <p:ext uri="{BB962C8B-B14F-4D97-AF65-F5344CB8AC3E}">
        <p14:creationId xmlns:p14="http://schemas.microsoft.com/office/powerpoint/2010/main" val="97473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CroQCI - Radni paketi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1268018"/>
            <a:ext cx="7044059" cy="318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RP1 - Gradivni blokovi za kvantnu komunikaciju (nositelj IRB)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RP2 - Arhitektura mreže (nositelj CARNET)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RP3 - Zemaljska optička infrastruktura (nositelj FPZ)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RP4 - Svemirska </a:t>
            </a:r>
            <a:r>
              <a:rPr lang="hr-HR" sz="1400" b="0" dirty="0" err="1">
                <a:solidFill>
                  <a:schemeClr val="tx1"/>
                </a:solidFill>
                <a:ea typeface="+mn-ea"/>
              </a:rPr>
              <a:t>povezivost</a:t>
            </a:r>
            <a:r>
              <a:rPr lang="hr-HR" sz="1400" b="0" dirty="0">
                <a:solidFill>
                  <a:schemeClr val="tx1"/>
                </a:solidFill>
                <a:ea typeface="+mn-ea"/>
              </a:rPr>
              <a:t> (nositelj FER)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RP5 - Upravljanje ključevima i primjena studija slučajeva (nositelj CARNET)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RP6 - Obrazovanje (nositelj SRCE)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RP7 - Diseminacija i komunikacija (nositelj CARNET)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400" b="0" dirty="0">
                <a:solidFill>
                  <a:schemeClr val="tx1"/>
                </a:solidFill>
                <a:ea typeface="+mn-ea"/>
              </a:rPr>
              <a:t>RP8 - Upravljanje projektom (nositelj CARNET)</a:t>
            </a:r>
          </a:p>
        </p:txBody>
      </p:sp>
    </p:spTree>
    <p:extLst>
      <p:ext uri="{BB962C8B-B14F-4D97-AF65-F5344CB8AC3E}">
        <p14:creationId xmlns:p14="http://schemas.microsoft.com/office/powerpoint/2010/main" val="53330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A9499-F548-4BE0-8D98-224EF23E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Vrli novi svijet - jesmo li spremni za nove vrste </a:t>
            </a:r>
            <a:r>
              <a:rPr lang="hr-HR" dirty="0" err="1"/>
              <a:t>kibernetičkih</a:t>
            </a:r>
            <a:r>
              <a:rPr lang="hr-HR" dirty="0"/>
              <a:t> prijetnji i napada?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EC7F76-CDBF-4BEB-99F1-F9C235033AC0}"/>
              </a:ext>
            </a:extLst>
          </p:cNvPr>
          <p:cNvSpPr txBox="1">
            <a:spLocks/>
          </p:cNvSpPr>
          <p:nvPr/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hr-HR" dirty="0"/>
          </a:p>
          <a:p>
            <a:r>
              <a:rPr lang="hr-HR" dirty="0"/>
              <a:t>CroQCI - </a:t>
            </a:r>
            <a:r>
              <a:rPr lang="hr-HR" dirty="0" err="1"/>
              <a:t>isporučevine</a:t>
            </a:r>
            <a:r>
              <a:rPr lang="hr-HR" dirty="0"/>
              <a:t> i studija slučajeva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429C31E-5A82-499C-B1C1-0257A2236376}"/>
              </a:ext>
            </a:extLst>
          </p:cNvPr>
          <p:cNvSpPr txBox="1">
            <a:spLocks/>
          </p:cNvSpPr>
          <p:nvPr/>
        </p:nvSpPr>
        <p:spPr>
          <a:xfrm>
            <a:off x="628651" y="2633472"/>
            <a:ext cx="7044059" cy="1705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4 studije slučajeva: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Unapređenje sigurnosti distribuirane pohrane (SRCE)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Sinkronizacija atomskog sata (IFZ)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Svemirski QKD segment (FER)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Isporuka izvještaja provjere ranjivosti (CARNET)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C5E412-1E11-4AE3-AF10-FDDF024B8A93}"/>
              </a:ext>
            </a:extLst>
          </p:cNvPr>
          <p:cNvSpPr txBox="1">
            <a:spLocks/>
          </p:cNvSpPr>
          <p:nvPr/>
        </p:nvSpPr>
        <p:spPr>
          <a:xfrm>
            <a:off x="628649" y="1118407"/>
            <a:ext cx="7533893" cy="1453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Ukupno 18 isporučevina: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  <a:ea typeface="+mn-ea"/>
              </a:rPr>
              <a:t>demonstracija distribucije kvantnih ključeva u CroQCI mreži, QCI prijedlog arhitekture mreže, izvješće o uspostavljenoj zemaljskoj optičkoj komunikacijskoj infrastrukturi, definicija OGT lokacije i komponenti, izvješće o KMS-u, izvješće o studijama slučajeva, izvješće o CroQCI VLE, organizacija događanja i potpornih aktivnosti, izrada smjernica za usklađivanje sa sigurnosnim politikama, ...</a:t>
            </a:r>
          </a:p>
        </p:txBody>
      </p:sp>
    </p:spTree>
    <p:extLst>
      <p:ext uri="{BB962C8B-B14F-4D97-AF65-F5344CB8AC3E}">
        <p14:creationId xmlns:p14="http://schemas.microsoft.com/office/powerpoint/2010/main" val="204501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Pregled trenutnih </a:t>
            </a:r>
            <a:r>
              <a:rPr lang="hr-HR" dirty="0" err="1"/>
              <a:t>kibernetičkih</a:t>
            </a:r>
            <a:r>
              <a:rPr lang="hr-HR" dirty="0"/>
              <a:t> rizika i budućih trendova</a:t>
            </a:r>
            <a:br>
              <a:rPr lang="hr-HR" dirty="0"/>
            </a:br>
            <a:r>
              <a:rPr lang="hr-HR" dirty="0"/>
              <a:t>Kvantne komunikacije u sigurnosno osjetljivim okruženjima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687" y="3112668"/>
            <a:ext cx="5143500" cy="319473"/>
          </a:xfrm>
        </p:spPr>
        <p:txBody>
          <a:bodyPr/>
          <a:lstStyle/>
          <a:p>
            <a:r>
              <a:rPr lang="hr-HR" dirty="0"/>
              <a:t>doc. dr. </a:t>
            </a:r>
            <a:r>
              <a:rPr lang="hr-HR" dirty="0" err="1"/>
              <a:t>sc</a:t>
            </a:r>
            <a:r>
              <a:rPr lang="hr-HR" dirty="0"/>
              <a:t>. Ivan </a:t>
            </a:r>
            <a:r>
              <a:rPr lang="hr-HR" dirty="0" err="1"/>
              <a:t>Cvitić</a:t>
            </a:r>
            <a:endParaRPr lang="hr-HR" dirty="0"/>
          </a:p>
          <a:p>
            <a:r>
              <a:rPr lang="hr-HR" dirty="0"/>
              <a:t>Sveučilište u Zagrebu</a:t>
            </a:r>
          </a:p>
          <a:p>
            <a:r>
              <a:rPr lang="hr-HR" dirty="0"/>
              <a:t>Fakultet prometnih znanosti</a:t>
            </a:r>
          </a:p>
        </p:txBody>
      </p:sp>
    </p:spTree>
    <p:extLst>
      <p:ext uri="{BB962C8B-B14F-4D97-AF65-F5344CB8AC3E}">
        <p14:creationId xmlns:p14="http://schemas.microsoft.com/office/powerpoint/2010/main" val="1296441957"/>
      </p:ext>
    </p:extLst>
  </p:cSld>
  <p:clrMapOvr>
    <a:masterClrMapping/>
  </p:clrMapOvr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12502</TotalTime>
  <Words>2256</Words>
  <Application>Microsoft Office PowerPoint</Application>
  <PresentationFormat>On-screen Show (16:9)</PresentationFormat>
  <Paragraphs>344</Paragraphs>
  <Slides>41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Srce DEI 2024_16x9</vt:lpstr>
      <vt:lpstr>Vrli novi svijet - jesmo li spremni za nove vrste kibernetičkih prijetnji i napada?</vt:lpstr>
      <vt:lpstr>Sadržaj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Pregled trenutnih kibernetičkih rizika i budućih trendova Kvantne komunikacije u sigurnosno osjetljivim okruženjima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Kvantna informacija Iz perspektive fizičara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Kvantna kriptografija</vt:lpstr>
      <vt:lpstr>Problem razmjene ključa</vt:lpstr>
      <vt:lpstr>Valno-čestična priroda i efekt promatrača</vt:lpstr>
      <vt:lpstr>Mjerenja u različitim bazama</vt:lpstr>
      <vt:lpstr>Kvantna distribucija ključa</vt:lpstr>
      <vt:lpstr>Komponente QKD mreže</vt:lpstr>
      <vt:lpstr>SDN u QKD mreži</vt:lpstr>
      <vt:lpstr>Kvantna komunikacija u Hrvatskoj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Amira Zubović</cp:lastModifiedBy>
  <cp:revision>193</cp:revision>
  <cp:lastPrinted>2014-06-24T07:01:20Z</cp:lastPrinted>
  <dcterms:created xsi:type="dcterms:W3CDTF">2014-09-19T07:16:42Z</dcterms:created>
  <dcterms:modified xsi:type="dcterms:W3CDTF">2024-04-17T11:06:13Z</dcterms:modified>
</cp:coreProperties>
</file>