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2" r:id="rId3"/>
    <p:sldId id="269" r:id="rId4"/>
    <p:sldId id="270" r:id="rId5"/>
    <p:sldId id="274" r:id="rId6"/>
    <p:sldId id="275" r:id="rId7"/>
    <p:sldId id="271" r:id="rId8"/>
    <p:sldId id="273" r:id="rId9"/>
    <p:sldId id="277" r:id="rId10"/>
    <p:sldId id="278" r:id="rId11"/>
    <p:sldId id="279" r:id="rId12"/>
    <p:sldId id="272" r:id="rId13"/>
    <p:sldId id="257" r:id="rId14"/>
  </p:sldIdLst>
  <p:sldSz cx="9144000" cy="5143500" type="screen16x9"/>
  <p:notesSz cx="6797675" cy="9926638"/>
  <p:defaultTextStyle>
    <a:defPPr>
      <a:defRPr lang="sr-Latn-R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1635"/>
    <a:srgbClr val="D2072A"/>
    <a:srgbClr val="C00000"/>
    <a:srgbClr val="D7182A"/>
    <a:srgbClr val="CC3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3C2B65-81CE-4C3B-A7B5-B4FD9A1BDC86}" v="5" dt="2024-04-08T11:23:16.6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70756" autoAdjust="0"/>
  </p:normalViewPr>
  <p:slideViewPr>
    <p:cSldViewPr snapToGrid="0">
      <p:cViewPr varScale="1">
        <p:scale>
          <a:sx n="153" d="100"/>
          <a:sy n="153" d="100"/>
        </p:scale>
        <p:origin x="2068" y="84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115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3.png"/><Relationship Id="rId1" Type="http://schemas.openxmlformats.org/officeDocument/2006/relationships/theme" Target="../theme/theme3.xml"/><Relationship Id="rId4" Type="http://schemas.openxmlformats.org/officeDocument/2006/relationships/image" Target="../media/image7.gi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853DB-230B-4F3D-B9BF-250411BF9C4B}" type="datetimeFigureOut">
              <a:rPr lang="hr-HR" smtClean="0"/>
              <a:t>17.04.2024.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A04F5-5F63-4D08-AD88-EB891A182B2F}" type="slidenum">
              <a:rPr lang="hr-HR" smtClean="0"/>
              <a:t>‹#›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29196"/>
            <a:ext cx="685385" cy="270000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48196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41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3.png"/><Relationship Id="rId1" Type="http://schemas.openxmlformats.org/officeDocument/2006/relationships/theme" Target="../theme/theme2.xml"/><Relationship Id="rId4" Type="http://schemas.openxmlformats.org/officeDocument/2006/relationships/image" Target="../media/image7.gi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F9046-B63C-4A32-BE1A-8D8BC0B360B6}" type="datetimeFigureOut">
              <a:rPr lang="hr-HR" smtClean="0"/>
              <a:t>17.04.2024.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95B1D-EC5B-426D-9BEA-45F6C2B62C27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04812"/>
            <a:ext cx="685385" cy="270000"/>
          </a:xfrm>
          <a:prstGeom prst="rect">
            <a:avLst/>
          </a:prstGeom>
        </p:spPr>
      </p:pic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23812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6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394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Današnji svijet znanstvenog izdavaštva suočava se s brojnim izazovima i prilikama koje dolaze s neprestanim tehnološkim napretkom. Jedan od ključnih faktora koji oblikuje ovu dinamičku </a:t>
            </a:r>
            <a:r>
              <a:rPr lang="hr-HR" dirty="0" err="1"/>
              <a:t>krajolicu</a:t>
            </a:r>
            <a:r>
              <a:rPr lang="hr-HR" dirty="0"/>
              <a:t> jest umjetna inteligencija (AI). Cilj ove prezentacije jest istražiti kako AI transformira znanstveno izdavaštvo, od automatizacije rutinskih procesa do otvaranja novih puteva za istraživanje i analizu.</a:t>
            </a:r>
          </a:p>
          <a:p>
            <a:endParaRPr lang="hr-HR" dirty="0"/>
          </a:p>
          <a:p>
            <a:r>
              <a:rPr lang="hr-HR" dirty="0"/>
              <a:t>AI ne samo da nudi alate za povećanje efikasnosti i preciznosti u obradi i evaluaciji znanstvenih radova, već i omogućuje novu razinu dubinske analize i sinteze znanstvenih informacija, što je ranije bilo nezamislivo. Kroz ovu prezentaciju, razmotrit ćemo kako tehnologije poput GPT-a (</a:t>
            </a:r>
            <a:r>
              <a:rPr lang="hr-HR" dirty="0" err="1"/>
              <a:t>Generative</a:t>
            </a:r>
            <a:r>
              <a:rPr lang="hr-HR" dirty="0"/>
              <a:t> Pre-</a:t>
            </a:r>
            <a:r>
              <a:rPr lang="hr-HR" dirty="0" err="1"/>
              <a:t>trained</a:t>
            </a:r>
            <a:r>
              <a:rPr lang="hr-HR" dirty="0"/>
              <a:t> </a:t>
            </a:r>
            <a:r>
              <a:rPr lang="hr-HR" dirty="0" err="1"/>
              <a:t>Transformer</a:t>
            </a:r>
            <a:r>
              <a:rPr lang="hr-HR" dirty="0"/>
              <a:t>) doprinose razvoju sofisticiranih alata za generiranje, </a:t>
            </a:r>
            <a:r>
              <a:rPr lang="hr-HR" dirty="0" err="1"/>
              <a:t>sumarizaciju</a:t>
            </a:r>
            <a:r>
              <a:rPr lang="hr-HR" dirty="0"/>
              <a:t> i preporuku znanstvenog sadržaja.</a:t>
            </a:r>
          </a:p>
          <a:p>
            <a:endParaRPr lang="hr-HR" dirty="0"/>
          </a:p>
          <a:p>
            <a:r>
              <a:rPr lang="hr-HR" dirty="0"/>
              <a:t>Istaknut ćemo i važnost AI u poboljšanju kvalitete znanstvenog izdavaštva, kako kroz poboljšanje točnosti i objektivnosti u recenzentskom procesu, tako i kroz inovativne pristupe u detekciji plagijata i održavanju integriteta znanstvene zajednice. </a:t>
            </a:r>
          </a:p>
          <a:p>
            <a:endParaRPr lang="hr-HR" dirty="0"/>
          </a:p>
          <a:p>
            <a:r>
              <a:rPr lang="hr-HR" dirty="0"/>
              <a:t>Naša misija kroz ovu prezentaciju jest ne samo prezentirati trenutne mogućnosti i dostignuća umjetne inteligencije u kontekstu znanstvenog izdavaštva, već i potaknuti raspravu o budućim pravcima razvoja, etičkim dilemama i potencijalu za daljnje unapređenje znanstvene komunikacije. Kroz razumijevanje mogućnosti koje AI nudi, možemo bolje </a:t>
            </a:r>
            <a:r>
              <a:rPr lang="hr-HR" dirty="0" err="1"/>
              <a:t>navigirati</a:t>
            </a:r>
            <a:r>
              <a:rPr lang="hr-HR" dirty="0"/>
              <a:t> kroz budućnost znanstvenog izdavaštva, koristeći tehnologiju kao ključni alat u napretku znanstvene spoznaje i dostupnosti.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0004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1. Što su generativni jezični modeli?</a:t>
            </a:r>
          </a:p>
          <a:p>
            <a:r>
              <a:rPr lang="hr-HR" dirty="0"/>
              <a:t>Generativni jezični modeli predstavljaju specifičnu klasu umjetnih neuronskih mreža razvijenih za interpretaciju i kreiranje tekstualnog sadržaja. Ovi modeli se obučavaju na temelju obimnih tekstualnih podataka, usvajajući statističku strukturu jezika. Nakon procesa obuke, sposobni su samostalno proizvoditi tekst koji je koherentan i gramatički točan, čak i ako se takav sadržaj izričito ne nalazi u njihovim izvornim obučavajućim podacima.</a:t>
            </a:r>
          </a:p>
          <a:p>
            <a:endParaRPr lang="hr-HR" dirty="0"/>
          </a:p>
          <a:p>
            <a:r>
              <a:rPr lang="hr-HR" dirty="0"/>
              <a:t>2. Kako se stvaraju generativni jezični modeli?</a:t>
            </a:r>
          </a:p>
          <a:p>
            <a:r>
              <a:rPr lang="hr-HR" dirty="0"/>
              <a:t>Generativni jezični modeli razvijaju se kroz detaljan proces obuke na opsežnim tekstualnim skupovima podataka. Tijekom ovog procesa, modeli se obučavaju da predviđaju pojavu sljedeće riječi u tekstu temeljem prethodno analiziranih riječi. Primjenom metoda kao što su propagacija unatrag (</a:t>
            </a:r>
            <a:r>
              <a:rPr lang="hr-HR" dirty="0" err="1"/>
              <a:t>backpropagation</a:t>
            </a:r>
            <a:r>
              <a:rPr lang="hr-HR" dirty="0"/>
              <a:t>) i razne optimizacijske strategije, modeli postepeno usklađuju svoje unutarnje parametre (težine) s ciljem smanjenja grešaka u predviđanjima. Kroz brojne iteracije, sposobnost modela za interpretaciju i kreiranje tekstualnog sadržaja kontinuirano se poboljšava.</a:t>
            </a:r>
          </a:p>
          <a:p>
            <a:endParaRPr lang="hr-HR" dirty="0"/>
          </a:p>
          <a:p>
            <a:r>
              <a:rPr lang="hr-HR" dirty="0"/>
              <a:t>3. </a:t>
            </a:r>
            <a:r>
              <a:rPr lang="hr-HR" dirty="0" err="1"/>
              <a:t>ChatGPT</a:t>
            </a:r>
            <a:r>
              <a:rPr lang="hr-HR" dirty="0"/>
              <a:t>:</a:t>
            </a:r>
          </a:p>
          <a:p>
            <a:r>
              <a:rPr lang="hr-HR" dirty="0" err="1"/>
              <a:t>ChatGPT</a:t>
            </a:r>
            <a:r>
              <a:rPr lang="hr-HR" dirty="0"/>
              <a:t> je primjer implementacije generativnog jezičnog modela razvijenog od strane </a:t>
            </a:r>
            <a:r>
              <a:rPr lang="hr-HR" dirty="0" err="1"/>
              <a:t>OpenAI</a:t>
            </a:r>
            <a:r>
              <a:rPr lang="hr-HR" dirty="0"/>
              <a:t>, temeljen na GPT (</a:t>
            </a:r>
            <a:r>
              <a:rPr lang="hr-HR" dirty="0" err="1"/>
              <a:t>Generative</a:t>
            </a:r>
            <a:r>
              <a:rPr lang="hr-HR" dirty="0"/>
              <a:t> Pre-</a:t>
            </a:r>
            <a:r>
              <a:rPr lang="hr-HR" dirty="0" err="1"/>
              <a:t>trained</a:t>
            </a:r>
            <a:r>
              <a:rPr lang="hr-HR" dirty="0"/>
              <a:t> </a:t>
            </a:r>
            <a:r>
              <a:rPr lang="hr-HR" dirty="0" err="1"/>
              <a:t>Transformer</a:t>
            </a:r>
            <a:r>
              <a:rPr lang="hr-HR" dirty="0"/>
              <a:t>) arhitekturi. Ovaj model je specijaliziran za stvaranje dijaloškog teksta, no primjenjiv je i u raznim drugim područjima, uključujući analizu teksta, odgovaranje na upite i sintezu informacija. Obučen na širokom dijapazonu tekstualnih podataka, </a:t>
            </a:r>
            <a:r>
              <a:rPr lang="hr-HR" dirty="0" err="1"/>
              <a:t>ChatGPT</a:t>
            </a:r>
            <a:r>
              <a:rPr lang="hr-HR" dirty="0"/>
              <a:t> naknadno se može prilagoditi za konkretne zadatke ili specifične domene znanja. Iako se na hrvatskom jeziku pojam "</a:t>
            </a:r>
            <a:r>
              <a:rPr lang="hr-HR" dirty="0" err="1"/>
              <a:t>Generative</a:t>
            </a:r>
            <a:r>
              <a:rPr lang="hr-HR" dirty="0"/>
              <a:t> Pre-</a:t>
            </a:r>
            <a:r>
              <a:rPr lang="hr-HR" dirty="0" err="1"/>
              <a:t>trained</a:t>
            </a:r>
            <a:r>
              <a:rPr lang="hr-HR" dirty="0"/>
              <a:t> </a:t>
            </a:r>
            <a:r>
              <a:rPr lang="hr-HR" dirty="0" err="1"/>
              <a:t>Transformer</a:t>
            </a:r>
            <a:r>
              <a:rPr lang="hr-HR" dirty="0"/>
              <a:t>" može prevesti kao "Generativni Prethodno Trenirani Transformator" i skratiti u "GPTM", u praksi se često zadržava originalna engleska skraćenica "GPT" radi očuvanja prepoznatljivosti i dosljednosti u globalnom kontekstu.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4890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900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creativecommons.org/licenses/by/4.0/deed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://www.srce.unizg.h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srce.unizg.hr/otvoreni-pristup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5F123A9-AD7D-AED8-46ED-E29893A0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14" y="1543650"/>
            <a:ext cx="5915025" cy="739412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2D2217B-1BDD-4FA1-B069-A04B3E2F9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6004" y="3010946"/>
            <a:ext cx="5143500" cy="1241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21260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74D94-8336-41CE-B88A-07D441B8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Mogućnosti umjetne inteligencije u znanstvenom izdavaštvu, doc. dr. sc. Filip Šuligoj</a:t>
            </a:r>
          </a:p>
        </p:txBody>
      </p:sp>
    </p:spTree>
    <p:extLst>
      <p:ext uri="{BB962C8B-B14F-4D97-AF65-F5344CB8AC3E}">
        <p14:creationId xmlns:p14="http://schemas.microsoft.com/office/powerpoint/2010/main" val="3210199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aglavlje sekci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1748DB3-FA31-1911-AAF3-D9A18CEC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75" y="1874519"/>
            <a:ext cx="5915025" cy="378215"/>
          </a:xfrm>
        </p:spPr>
        <p:txBody>
          <a:bodyPr anchor="b">
            <a:normAutofit/>
          </a:bodyPr>
          <a:lstStyle>
            <a:lvl1pPr>
              <a:defRPr sz="1400"/>
            </a:lvl1pPr>
          </a:lstStyle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2558BF4-1C49-4404-8F31-516B6C444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0974" y="2890767"/>
            <a:ext cx="5915025" cy="112514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D1D6D-C8A3-4CDF-B800-B23D48CE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5914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2D232-DF4A-4A1E-BF7E-F3A0332E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6429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01F9D-E111-475C-BADF-64FF933C5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86540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7E9C3A-0250-4665-881A-700202FF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23897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300"/>
            </a:lvl1pPr>
          </a:lstStyle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587E8-ED36-4755-84AA-33A38C729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FE6F27-F197-430D-A1FD-9A04C41F5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342900"/>
            <a:ext cx="4629151" cy="405884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20350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adnj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25CFFBB-1656-4BC5-9791-61CE66541E14}"/>
              </a:ext>
            </a:extLst>
          </p:cNvPr>
          <p:cNvGrpSpPr/>
          <p:nvPr userDrawn="1"/>
        </p:nvGrpSpPr>
        <p:grpSpPr>
          <a:xfrm>
            <a:off x="1007453" y="2915042"/>
            <a:ext cx="7244672" cy="1331593"/>
            <a:chOff x="1105091" y="2915042"/>
            <a:chExt cx="7244672" cy="1331593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EDFD92A-D570-4044-74DA-54F7B23EEE49}"/>
                </a:ext>
              </a:extLst>
            </p:cNvPr>
            <p:cNvSpPr txBox="1"/>
            <p:nvPr userDrawn="1"/>
          </p:nvSpPr>
          <p:spPr>
            <a:xfrm>
              <a:off x="5801856" y="2915042"/>
              <a:ext cx="2547907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hr-HR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Srce politikom otvorenog pristupa široj javnosti osigurava dostupnost i korištenje svih rezultata rada Srca, a prvenstveno obrazovnih i stručnih informacija i sadržaja nastalih djelovanjem i radom Srca.</a:t>
              </a: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B1EFE6B7-D1D6-47CD-6EA4-D03F00A30F0E}"/>
                </a:ext>
              </a:extLst>
            </p:cNvPr>
            <p:cNvSpPr txBox="1"/>
            <p:nvPr userDrawn="1"/>
          </p:nvSpPr>
          <p:spPr>
            <a:xfrm>
              <a:off x="2731473" y="2918939"/>
              <a:ext cx="261070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pt-BR" sz="700" b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Ovo djelo je dano na korištenje pod licencom Creative Commons </a:t>
              </a:r>
              <a:r>
                <a:rPr lang="pt-BR" sz="700" b="0" i="1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Imenovanje</a:t>
              </a:r>
              <a:r>
                <a:rPr lang="hr-HR" sz="700" b="0" i="1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hr-HR" sz="7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r>
                <a:rPr lang="pt-BR" sz="7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.0 međunarodna</a:t>
              </a:r>
              <a:r>
                <a:rPr lang="pt-BR" sz="700" b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lang="hr-HR" sz="700" b="1" u="none" kern="1200" dirty="0">
                <a:solidFill>
                  <a:srgbClr val="CC3C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AAB90880-4F0D-7C1A-B069-4249B48B4087}"/>
                </a:ext>
              </a:extLst>
            </p:cNvPr>
            <p:cNvSpPr txBox="1"/>
            <p:nvPr userDrawn="1"/>
          </p:nvSpPr>
          <p:spPr>
            <a:xfrm>
              <a:off x="1115724" y="3599709"/>
              <a:ext cx="973343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675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www.srce.unizg.hr</a:t>
              </a:r>
              <a:r>
                <a:rPr lang="hr-HR" sz="675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0ECCBBAB-08B2-29D2-8D07-A6D32135129A}"/>
                </a:ext>
              </a:extLst>
            </p:cNvPr>
            <p:cNvSpPr/>
            <p:nvPr userDrawn="1"/>
          </p:nvSpPr>
          <p:spPr>
            <a:xfrm>
              <a:off x="2941549" y="3599709"/>
              <a:ext cx="2190554" cy="196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creativecommons.org/</a:t>
              </a:r>
              <a:r>
                <a:rPr lang="hr-HR" sz="675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licenses</a:t>
              </a: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/</a:t>
              </a:r>
              <a:r>
                <a:rPr lang="hr-HR" sz="675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by</a:t>
              </a: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/4.0/</a:t>
              </a:r>
              <a:r>
                <a:rPr lang="hr-HR" sz="675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deed</a:t>
              </a: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hr-HR" sz="675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356471A3-9D15-19E7-C3C5-79A39F9FFFDA}"/>
                </a:ext>
              </a:extLst>
            </p:cNvPr>
            <p:cNvSpPr/>
            <p:nvPr userDrawn="1"/>
          </p:nvSpPr>
          <p:spPr>
            <a:xfrm>
              <a:off x="6245294" y="3599709"/>
              <a:ext cx="1661031" cy="1962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675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www.srce.unizg.hr/otvoreni-pristup</a:t>
              </a:r>
              <a:endParaRPr lang="hr-HR" sz="675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4">
              <a:hlinkClick r:id="rId4"/>
              <a:extLst>
                <a:ext uri="{FF2B5EF4-FFF2-40B4-BE49-F238E27FC236}">
                  <a16:creationId xmlns:a16="http://schemas.microsoft.com/office/drawing/2014/main" id="{113E224B-D696-BF4A-9BF2-F98217CA18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117" y="3976635"/>
              <a:ext cx="685385" cy="270000"/>
            </a:xfrm>
            <a:prstGeom prst="rect">
              <a:avLst/>
            </a:prstGeom>
          </p:spPr>
        </p:pic>
        <p:pic>
          <p:nvPicPr>
            <p:cNvPr id="20" name="Picture 16">
              <a:hlinkClick r:id="rId2"/>
              <a:extLst>
                <a:ext uri="{FF2B5EF4-FFF2-40B4-BE49-F238E27FC236}">
                  <a16:creationId xmlns:a16="http://schemas.microsoft.com/office/drawing/2014/main" id="{6127FA4B-F666-45C5-680E-5F8CB71DD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5091" y="2918939"/>
              <a:ext cx="970563" cy="468548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FD7B0D4E-3055-CD93-7A04-A2B4A4489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177" y="3983688"/>
              <a:ext cx="729299" cy="255894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75A99-3C77-4CF2-A91F-6E58F7A3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B63765A-0810-4DA2-BAA9-86CDB74E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873" y="402695"/>
            <a:ext cx="6720254" cy="147592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6CA525B-2D2E-49E5-A9CA-61E7485C5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1873" y="2066393"/>
            <a:ext cx="6720254" cy="600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pic>
        <p:nvPicPr>
          <p:cNvPr id="24" name="Slika 15">
            <a:extLst>
              <a:ext uri="{FF2B5EF4-FFF2-40B4-BE49-F238E27FC236}">
                <a16:creationId xmlns:a16="http://schemas.microsoft.com/office/drawing/2014/main" id="{79B1ABE9-1BF3-4D79-AFCD-9609CE00B996}"/>
              </a:ext>
            </a:extLst>
          </p:cNvPr>
          <p:cNvPicPr/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3337" y="3983688"/>
            <a:ext cx="771702" cy="27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10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151862D-108B-5E80-3537-5ACE387D7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/>
              <a:t>Kliknite da biste uredili stil naslova matrice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FA6F22B-D305-10FD-132B-93D5797AB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A46192-7FD8-4465-A667-5FE4EDBD7B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63263" y="4767263"/>
            <a:ext cx="501747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hr-HR" dirty="0"/>
              <a:t>Mogućnosti umjetne inteligencije u znanstvenom izdavaštvu, doc. dr. sc. Filip Šuligoj</a:t>
            </a:r>
          </a:p>
        </p:txBody>
      </p:sp>
    </p:spTree>
    <p:extLst>
      <p:ext uri="{BB962C8B-B14F-4D97-AF65-F5344CB8AC3E}">
        <p14:creationId xmlns:p14="http://schemas.microsoft.com/office/powerpoint/2010/main" val="111836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18" r:id="rId2"/>
    <p:sldLayoutId id="2147483719" r:id="rId3"/>
    <p:sldLayoutId id="2147483720" r:id="rId4"/>
    <p:sldLayoutId id="2147483722" r:id="rId5"/>
    <p:sldLayoutId id="2147483723" r:id="rId6"/>
    <p:sldLayoutId id="2147483725" r:id="rId7"/>
    <p:sldLayoutId id="2147483729" r:id="rId8"/>
  </p:sldLayoutIdLst>
  <p:hf sldNum="0" hdr="0" dt="0"/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025" b="1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620" userDrawn="1">
          <p15:clr>
            <a:srgbClr val="F26B43"/>
          </p15:clr>
        </p15:guide>
        <p15:guide id="4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DE4A4-2088-44A2-B1C9-D662C0E94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Mogućnosti umjetne inteligencije u znanstvenom izdavaštvu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267F370-F4A5-4DFB-A74B-587E29F38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Predavač:</a:t>
            </a:r>
          </a:p>
          <a:p>
            <a:r>
              <a:rPr lang="hr-HR" dirty="0"/>
              <a:t>Doc. dr. sc. Filip Šuligoj</a:t>
            </a:r>
          </a:p>
          <a:p>
            <a:r>
              <a:rPr lang="hr-HR" dirty="0"/>
              <a:t>Sveučilište u Zagrebu Fakultet strojarstva i brodogradnje</a:t>
            </a:r>
          </a:p>
        </p:txBody>
      </p:sp>
    </p:spTree>
    <p:extLst>
      <p:ext uri="{BB962C8B-B14F-4D97-AF65-F5344CB8AC3E}">
        <p14:creationId xmlns:p14="http://schemas.microsoft.com/office/powerpoint/2010/main" val="114824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6D947-FC49-8705-9740-CD3CAEBB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1" y="0"/>
            <a:ext cx="7886700" cy="954270"/>
          </a:xfrm>
        </p:spPr>
        <p:txBody>
          <a:bodyPr/>
          <a:lstStyle/>
          <a:p>
            <a:r>
              <a:rPr lang="hr-HR" dirty="0"/>
              <a:t>Primjena GPT-a za unaprjeđenje teksta recenzije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E72CE-0C07-7CDF-0ADB-C8EED271E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Mogućnosti umjetne inteligencije u znanstvenom izdavaštvu, doc. dr. sc. Filip Šuligoj</a:t>
            </a:r>
            <a:endParaRPr lang="hr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AF87ED-9BE4-B29C-7E20-70B71948A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66824"/>
          <a:stretch/>
        </p:blipFill>
        <p:spPr>
          <a:xfrm>
            <a:off x="3211206" y="2197136"/>
            <a:ext cx="2569251" cy="1168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CAFBCD-52BF-0CF3-D612-D41F2A29026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93383" y="1858237"/>
            <a:ext cx="2688332" cy="26809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FC81C0-E0BA-33C0-EEB7-AB4D2571B7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33361"/>
          <a:stretch/>
        </p:blipFill>
        <p:spPr>
          <a:xfrm>
            <a:off x="329029" y="2192075"/>
            <a:ext cx="2569251" cy="23471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E0E410-5D20-338F-C557-3AEEB464ED8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9029" y="693431"/>
            <a:ext cx="3722272" cy="121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25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0EE48-E031-90C0-DBF9-27E2F7CCB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Rizici generativnih jezičnih modela u znanstvenom izdavaštvu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F0D0D-DF01-2F81-CAAF-5BE8B39F4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161785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hr-HR" sz="1400" b="1" dirty="0"/>
              <a:t>Neautentičan ili netočan sadržaj</a:t>
            </a:r>
          </a:p>
          <a:p>
            <a:pPr lvl="1"/>
            <a:r>
              <a:rPr lang="hr-HR" sz="1200" dirty="0"/>
              <a:t>Modeli mogu proizvesti uvjerljiv, ali netočan tekst.</a:t>
            </a:r>
          </a:p>
          <a:p>
            <a:pPr marL="0" indent="0">
              <a:buNone/>
            </a:pPr>
            <a:r>
              <a:rPr lang="hr-HR" sz="1400" b="1" dirty="0" err="1"/>
              <a:t>Plagijarizam</a:t>
            </a:r>
            <a:endParaRPr lang="hr-HR" sz="1400" b="1" dirty="0"/>
          </a:p>
          <a:p>
            <a:pPr lvl="1"/>
            <a:r>
              <a:rPr lang="hr-HR" sz="1200" dirty="0"/>
              <a:t>Stil ili informacije mogu odražavati izvore iz kojih su modeli trenirani.</a:t>
            </a:r>
          </a:p>
          <a:p>
            <a:pPr marL="0" indent="0">
              <a:buNone/>
            </a:pPr>
            <a:r>
              <a:rPr lang="hr-HR" sz="1400" b="1" dirty="0"/>
              <a:t>Gubitak kritičkog razmišljanja</a:t>
            </a:r>
          </a:p>
          <a:p>
            <a:pPr lvl="1"/>
            <a:r>
              <a:rPr lang="hr-HR" sz="1200" dirty="0"/>
              <a:t>Prevelika ovisnost o modelima može smanjiti kvalitetu istraživanja.</a:t>
            </a:r>
          </a:p>
          <a:p>
            <a:pPr marL="0" indent="0">
              <a:buNone/>
            </a:pPr>
            <a:r>
              <a:rPr lang="hr-HR" sz="1400" b="1" dirty="0"/>
              <a:t>Narušavanje povjerenja</a:t>
            </a:r>
          </a:p>
          <a:p>
            <a:pPr lvl="1"/>
            <a:r>
              <a:rPr lang="hr-HR" sz="1200" dirty="0"/>
              <a:t>Netransparentno korištenje modela može narušiti integritet znanstvenog rada.</a:t>
            </a:r>
          </a:p>
          <a:p>
            <a:pPr marL="0" indent="0">
              <a:buNone/>
            </a:pPr>
            <a:r>
              <a:rPr lang="hr-HR" sz="1400" b="1" dirty="0"/>
              <a:t>Etika i pristranost</a:t>
            </a:r>
          </a:p>
          <a:p>
            <a:pPr lvl="1"/>
            <a:r>
              <a:rPr lang="hr-HR" sz="1200" dirty="0"/>
              <a:t>Modeli mogu reproducirati pristranosti prisutne u trening podacima.</a:t>
            </a:r>
          </a:p>
          <a:p>
            <a:pPr marL="0" indent="0">
              <a:buNone/>
            </a:pPr>
            <a:r>
              <a:rPr lang="hr-HR" sz="1400" b="1" dirty="0"/>
              <a:t>Prevelika ovisnost</a:t>
            </a:r>
          </a:p>
          <a:p>
            <a:pPr lvl="1"/>
            <a:r>
              <a:rPr lang="hr-HR" sz="1200" dirty="0"/>
              <a:t>Ovisnost o tehnologiji može dovesti do gubitka ključnih znanstvenih vještina.</a:t>
            </a:r>
          </a:p>
          <a:p>
            <a:endParaRPr lang="hr-H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DECB69-8AB5-D238-83DD-11A6AA6C2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Mogućnosti umjetne inteligencije u znanstvenom izdavaštvu, doc. dr. sc. Filip Šuligoj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35035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38F3B-CAED-E2F0-8C76-723D0CB00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Zloupotreba i kolektivna odgovornost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4B993E-C590-B46A-A691-937B77288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Mogućnosti umjetne inteligencije u znanstvenom izdavaštvu, doc. dr. sc. Filip Šuligoj</a:t>
            </a:r>
            <a:endParaRPr lang="hr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8F0CD9-AC28-2F80-FCFC-F812AAD78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191" y="552010"/>
            <a:ext cx="2758562" cy="4080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F0C6CF-707F-119F-249A-D4CEA8F868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2" t="66740" r="33052" b="23547"/>
          <a:stretch/>
        </p:blipFill>
        <p:spPr>
          <a:xfrm>
            <a:off x="686852" y="1268019"/>
            <a:ext cx="4974055" cy="111245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E43EE49-2DFE-4614-16DC-A3E6279466CC}"/>
              </a:ext>
            </a:extLst>
          </p:cNvPr>
          <p:cNvSpPr/>
          <p:nvPr/>
        </p:nvSpPr>
        <p:spPr>
          <a:xfrm>
            <a:off x="695281" y="1259934"/>
            <a:ext cx="5536966" cy="2216472"/>
          </a:xfrm>
          <a:custGeom>
            <a:avLst/>
            <a:gdLst>
              <a:gd name="connsiteX0" fmla="*/ 5536966 w 5536966"/>
              <a:gd name="connsiteY0" fmla="*/ 2216472 h 2216472"/>
              <a:gd name="connsiteX1" fmla="*/ 4972313 w 5536966"/>
              <a:gd name="connsiteY1" fmla="*/ 0 h 2216472"/>
              <a:gd name="connsiteX2" fmla="*/ 0 w 5536966"/>
              <a:gd name="connsiteY2" fmla="*/ 0 h 2216472"/>
              <a:gd name="connsiteX3" fmla="*/ 0 w 5536966"/>
              <a:gd name="connsiteY3" fmla="*/ 1112449 h 2216472"/>
              <a:gd name="connsiteX4" fmla="*/ 4959672 w 5536966"/>
              <a:gd name="connsiteY4" fmla="*/ 1112449 h 2216472"/>
              <a:gd name="connsiteX5" fmla="*/ 5536966 w 5536966"/>
              <a:gd name="connsiteY5" fmla="*/ 2216472 h 221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6966" h="2216472">
                <a:moveTo>
                  <a:pt x="5536966" y="2216472"/>
                </a:moveTo>
                <a:lnTo>
                  <a:pt x="4972313" y="0"/>
                </a:lnTo>
                <a:lnTo>
                  <a:pt x="0" y="0"/>
                </a:lnTo>
                <a:lnTo>
                  <a:pt x="0" y="1112449"/>
                </a:lnTo>
                <a:lnTo>
                  <a:pt x="4959672" y="1112449"/>
                </a:lnTo>
                <a:lnTo>
                  <a:pt x="5536966" y="2216472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5885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372914"/>
            <a:ext cx="6858000" cy="1376581"/>
          </a:xfrm>
        </p:spPr>
        <p:txBody>
          <a:bodyPr/>
          <a:lstStyle/>
          <a:p>
            <a:r>
              <a:rPr lang="hr-HR" dirty="0"/>
              <a:t>KRAJ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1959747"/>
            <a:ext cx="6858000" cy="759391"/>
          </a:xfrm>
        </p:spPr>
        <p:txBody>
          <a:bodyPr/>
          <a:lstStyle/>
          <a:p>
            <a:pPr marL="0" indent="0" algn="ctr">
              <a:spcBef>
                <a:spcPts val="750"/>
              </a:spcBef>
              <a:buNone/>
            </a:pPr>
            <a:r>
              <a:rPr lang="hr-HR" dirty="0"/>
              <a:t>PITANJA?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6434E-3360-4041-B191-FB7420D03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Naziv prezentacije</a:t>
            </a:r>
          </a:p>
        </p:txBody>
      </p:sp>
    </p:spTree>
    <p:extLst>
      <p:ext uri="{BB962C8B-B14F-4D97-AF65-F5344CB8AC3E}">
        <p14:creationId xmlns:p14="http://schemas.microsoft.com/office/powerpoint/2010/main" val="2518549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E00660B-8445-4540-8201-54848F967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Pregled prezentacije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EC145-C1C3-998E-2AC7-28862BE6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1600" dirty="0"/>
              <a:t>Umjetna inteligencija </a:t>
            </a:r>
          </a:p>
          <a:p>
            <a:pPr>
              <a:lnSpc>
                <a:spcPct val="150000"/>
              </a:lnSpc>
            </a:pPr>
            <a:r>
              <a:rPr lang="hr-HR" sz="1600" dirty="0"/>
              <a:t>Generativni jezični modeli</a:t>
            </a:r>
          </a:p>
          <a:p>
            <a:pPr>
              <a:lnSpc>
                <a:spcPct val="150000"/>
              </a:lnSpc>
            </a:pPr>
            <a:r>
              <a:rPr lang="hr-HR" sz="1600" dirty="0"/>
              <a:t>AI kao alat u znanstvenom izdavaštvu</a:t>
            </a:r>
          </a:p>
          <a:p>
            <a:pPr>
              <a:lnSpc>
                <a:spcPct val="150000"/>
              </a:lnSpc>
            </a:pPr>
            <a:r>
              <a:rPr lang="hr-HR" sz="1600" dirty="0"/>
              <a:t>Primjena, rizici i etičke dileme</a:t>
            </a:r>
          </a:p>
          <a:p>
            <a:endParaRPr lang="hr-HR" sz="160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BCDECF2-63FF-3F94-8EEB-DCAD68DDD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/>
              <a:t>Mogućnosti umjetne inteligencije u znanstvenom izdavaštvu, doc. dr. sc. Filip Šuligoj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80946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8FE59-643F-B8F2-FA24-2AF41EB57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je umjetna inteligencija?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15E17-2CC0-29B5-6109-E2854F248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668948"/>
            <a:ext cx="5073650" cy="2575322"/>
          </a:xfrm>
        </p:spPr>
        <p:txBody>
          <a:bodyPr>
            <a:normAutofit/>
          </a:bodyPr>
          <a:lstStyle/>
          <a:p>
            <a:r>
              <a:rPr lang="hr-HR" sz="1400" dirty="0"/>
              <a:t>Umjetna inteligencija (AI) predstavlja granu računalne znanosti posvećenu stvaranju sustava koji mogu obavljati zadatke koji bi inače zahtijevali ljudsku inteligenciju. </a:t>
            </a:r>
          </a:p>
          <a:p>
            <a:pPr lvl="1"/>
            <a:r>
              <a:rPr lang="hr-HR" sz="1400" dirty="0"/>
              <a:t>razumijevanje prirodnog jezika, </a:t>
            </a:r>
          </a:p>
          <a:p>
            <a:pPr lvl="1"/>
            <a:r>
              <a:rPr lang="hr-HR" sz="1400" dirty="0"/>
              <a:t>prepoznavanje uzoraka, </a:t>
            </a:r>
          </a:p>
          <a:p>
            <a:pPr lvl="1"/>
            <a:r>
              <a:rPr lang="hr-HR" sz="1400" dirty="0"/>
              <a:t>donošenje odluka na temelju nepotpunih ili složenih informacija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20E4FC-25F9-7D5D-8F25-D2CC2E9F8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Mogućnosti umjetne inteligencije u znanstvenom izdavaštvu, doc. dr. sc. Filip Šuligoj</a:t>
            </a:r>
            <a:endParaRPr lang="hr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2936F0-1779-52B4-95A2-3C14CBC31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301" y="994265"/>
            <a:ext cx="2959099" cy="295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11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E4D09-5F0B-5300-1358-30B5C3D36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Generativni jezični modeli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F1A26-BFBD-2A39-B14F-5AEDFAF2F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8772" y="1150540"/>
            <a:ext cx="3291416" cy="3616723"/>
          </a:xfrm>
        </p:spPr>
        <p:txBody>
          <a:bodyPr>
            <a:normAutofit/>
          </a:bodyPr>
          <a:lstStyle/>
          <a:p>
            <a:r>
              <a:rPr lang="hr-HR" sz="1400" dirty="0"/>
              <a:t>Što su generativni jezični modeli?</a:t>
            </a:r>
          </a:p>
          <a:p>
            <a:r>
              <a:rPr lang="hr-HR" sz="1400" dirty="0"/>
              <a:t>Kako se stvaraju generativni jezični modeli?</a:t>
            </a:r>
          </a:p>
          <a:p>
            <a:r>
              <a:rPr lang="hr-HR" sz="1400" dirty="0" err="1"/>
              <a:t>ChatGPT</a:t>
            </a:r>
            <a:endParaRPr lang="hr-HR" sz="1400" dirty="0"/>
          </a:p>
          <a:p>
            <a:pPr lvl="1"/>
            <a:r>
              <a:rPr lang="hr-HR" sz="1200" dirty="0" err="1"/>
              <a:t>Generative</a:t>
            </a:r>
            <a:r>
              <a:rPr lang="hr-HR" sz="1200" dirty="0"/>
              <a:t> Pre-</a:t>
            </a:r>
            <a:r>
              <a:rPr lang="hr-HR" sz="1200" dirty="0" err="1"/>
              <a:t>trained</a:t>
            </a:r>
            <a:r>
              <a:rPr lang="hr-HR" sz="1200" dirty="0"/>
              <a:t> </a:t>
            </a:r>
            <a:r>
              <a:rPr lang="hr-HR" sz="1200" dirty="0" err="1"/>
              <a:t>Transformer</a:t>
            </a:r>
            <a:r>
              <a:rPr lang="hr-HR" sz="1200" dirty="0"/>
              <a:t> = Generativni Prethodno Trenirani Model</a:t>
            </a:r>
          </a:p>
          <a:p>
            <a:r>
              <a:rPr lang="hr-HR" sz="1400" dirty="0"/>
              <a:t>Primjene generativnih jezičnih modela</a:t>
            </a:r>
          </a:p>
          <a:p>
            <a:pPr lvl="1"/>
            <a:r>
              <a:rPr lang="hr-HR" sz="1200" b="1" dirty="0"/>
              <a:t>Automatsko generiranje teksta</a:t>
            </a:r>
          </a:p>
          <a:p>
            <a:pPr lvl="1"/>
            <a:r>
              <a:rPr lang="hr-HR" sz="1200" b="1" dirty="0"/>
              <a:t>Asistencija u pisanju</a:t>
            </a:r>
          </a:p>
          <a:p>
            <a:pPr lvl="1"/>
            <a:r>
              <a:rPr lang="hr-HR" sz="1200" b="1" dirty="0"/>
              <a:t>Automatsko prevođenje jezika</a:t>
            </a:r>
          </a:p>
          <a:p>
            <a:pPr lvl="1"/>
            <a:r>
              <a:rPr lang="hr-HR" sz="1200" dirty="0"/>
              <a:t>Analiza podataka</a:t>
            </a:r>
          </a:p>
          <a:p>
            <a:pPr lvl="1"/>
            <a:r>
              <a:rPr lang="hr-HR" sz="1200" dirty="0"/>
              <a:t>Automatsko odgovaranje na upite</a:t>
            </a:r>
          </a:p>
          <a:p>
            <a:pPr lvl="1"/>
            <a:r>
              <a:rPr lang="hr-HR" sz="1200" dirty="0"/>
              <a:t>Razumijevanje prirodnog jezika</a:t>
            </a:r>
          </a:p>
          <a:p>
            <a:pPr lvl="1"/>
            <a:r>
              <a:rPr lang="hr-HR" sz="1200" dirty="0"/>
              <a:t>Generiranje programskog koda</a:t>
            </a:r>
          </a:p>
          <a:p>
            <a:pPr lvl="1"/>
            <a:r>
              <a:rPr lang="hr-HR" sz="1200" dirty="0"/>
              <a:t>……..</a:t>
            </a:r>
          </a:p>
          <a:p>
            <a:endParaRPr lang="hr-HR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2D6E0A-AB08-2940-0A6A-ED043D924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Mogućnosti umjetne inteligencije u znanstvenom izdavaštvu, doc. dr. sc. Filip Šuligoj</a:t>
            </a:r>
            <a:endParaRPr lang="hr-HR" dirty="0"/>
          </a:p>
        </p:txBody>
      </p:sp>
      <p:pic>
        <p:nvPicPr>
          <p:cNvPr id="6" name="Picture 5" descr="A cloud computing diagram with text above it&#10;&#10;Description automatically generated with medium confidence">
            <a:extLst>
              <a:ext uri="{FF2B5EF4-FFF2-40B4-BE49-F238E27FC236}">
                <a16:creationId xmlns:a16="http://schemas.microsoft.com/office/drawing/2014/main" id="{54DEC509-30C6-5A75-8A3D-58F5963FB02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58733" y="645770"/>
            <a:ext cx="1246626" cy="1246626"/>
          </a:xfrm>
          <a:prstGeom prst="rect">
            <a:avLst/>
          </a:prstGeom>
        </p:spPr>
      </p:pic>
      <p:pic>
        <p:nvPicPr>
          <p:cNvPr id="7" name="Picture 6" descr="A white circle with black text&#10;&#10;Description automatically generated">
            <a:extLst>
              <a:ext uri="{FF2B5EF4-FFF2-40B4-BE49-F238E27FC236}">
                <a16:creationId xmlns:a16="http://schemas.microsoft.com/office/drawing/2014/main" id="{DEDA5553-8068-799B-19EB-F731D43A03E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03033" y="638024"/>
            <a:ext cx="1246626" cy="1246626"/>
          </a:xfrm>
          <a:prstGeom prst="rect">
            <a:avLst/>
          </a:prstGeom>
        </p:spPr>
      </p:pic>
      <p:pic>
        <p:nvPicPr>
          <p:cNvPr id="10" name="Picture 9" descr="A robot hand writing on paper with brain and writing on it&#10;&#10;Description automatically generated">
            <a:extLst>
              <a:ext uri="{FF2B5EF4-FFF2-40B4-BE49-F238E27FC236}">
                <a16:creationId xmlns:a16="http://schemas.microsoft.com/office/drawing/2014/main" id="{19BCF521-C7BD-F274-5F82-04416DD5C18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58733" y="1955793"/>
            <a:ext cx="2590926" cy="259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46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53C85-E35F-C7B8-67BD-4F0AC0783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Moderni alati za pisanje: pregled i usporedba</a:t>
            </a:r>
            <a:endParaRPr lang="hr-H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6AFAD1-2B98-5852-2C48-00DEDD204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Mogućnosti umjetne inteligencije u znanstvenom izdavaštvu, doc. dr. sc. Filip Šuligoj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B487077-1811-FF04-B0B3-FBD2C1BFFC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7076884"/>
              </p:ext>
            </p:extLst>
          </p:nvPr>
        </p:nvGraphicFramePr>
        <p:xfrm>
          <a:off x="426557" y="1178406"/>
          <a:ext cx="8290886" cy="317554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109497">
                  <a:extLst>
                    <a:ext uri="{9D8B030D-6E8A-4147-A177-3AD203B41FA5}">
                      <a16:colId xmlns:a16="http://schemas.microsoft.com/office/drawing/2014/main" val="3016530865"/>
                    </a:ext>
                  </a:extLst>
                </a:gridCol>
                <a:gridCol w="932959">
                  <a:extLst>
                    <a:ext uri="{9D8B030D-6E8A-4147-A177-3AD203B41FA5}">
                      <a16:colId xmlns:a16="http://schemas.microsoft.com/office/drawing/2014/main" val="3618127614"/>
                    </a:ext>
                  </a:extLst>
                </a:gridCol>
                <a:gridCol w="1663730">
                  <a:extLst>
                    <a:ext uri="{9D8B030D-6E8A-4147-A177-3AD203B41FA5}">
                      <a16:colId xmlns:a16="http://schemas.microsoft.com/office/drawing/2014/main" val="2590297305"/>
                    </a:ext>
                  </a:extLst>
                </a:gridCol>
                <a:gridCol w="1858433">
                  <a:extLst>
                    <a:ext uri="{9D8B030D-6E8A-4147-A177-3AD203B41FA5}">
                      <a16:colId xmlns:a16="http://schemas.microsoft.com/office/drawing/2014/main" val="2955219607"/>
                    </a:ext>
                  </a:extLst>
                </a:gridCol>
                <a:gridCol w="2726267">
                  <a:extLst>
                    <a:ext uri="{9D8B030D-6E8A-4147-A177-3AD203B41FA5}">
                      <a16:colId xmlns:a16="http://schemas.microsoft.com/office/drawing/2014/main" val="1439271905"/>
                    </a:ext>
                  </a:extLst>
                </a:gridCol>
              </a:tblGrid>
              <a:tr h="241194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GB" sz="1000" b="1" kern="1200" dirty="0">
                          <a:solidFill>
                            <a:schemeClr val="dk1"/>
                          </a:solidFill>
                          <a:effectLst/>
                        </a:rPr>
                        <a:t>Alat</a:t>
                      </a:r>
                      <a:endParaRPr lang="en-GB" sz="1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356" marR="53356" marT="26678" marB="26678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GB" sz="1000" b="1" kern="1200" dirty="0">
                          <a:solidFill>
                            <a:schemeClr val="dk1"/>
                          </a:solidFill>
                          <a:effectLst/>
                        </a:rPr>
                        <a:t>Razina </a:t>
                      </a:r>
                      <a:r>
                        <a:rPr lang="hr-HR" sz="1000" b="1" kern="1200" noProof="0" dirty="0">
                          <a:solidFill>
                            <a:schemeClr val="dk1"/>
                          </a:solidFill>
                          <a:effectLst/>
                        </a:rPr>
                        <a:t>pomoći</a:t>
                      </a:r>
                      <a:endParaRPr lang="hr-HR" sz="1000" b="1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356" marR="53356" marT="26678" marB="26678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GB" sz="1000" b="1" kern="1200">
                          <a:solidFill>
                            <a:schemeClr val="dk1"/>
                          </a:solidFill>
                          <a:effectLst/>
                        </a:rPr>
                        <a:t>Vrsta pomoći</a:t>
                      </a:r>
                      <a:endParaRPr lang="en-GB" sz="1000" b="1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356" marR="53356" marT="26678" marB="26678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1" kern="1200" noProof="0" dirty="0">
                          <a:solidFill>
                            <a:schemeClr val="dk1"/>
                          </a:solidFill>
                          <a:effectLst/>
                        </a:rPr>
                        <a:t>Prednosti</a:t>
                      </a:r>
                      <a:endParaRPr lang="hr-HR" sz="1000" b="1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356" marR="53356" marT="26678" marB="26678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1" kern="1200" noProof="0" dirty="0">
                          <a:solidFill>
                            <a:schemeClr val="dk1"/>
                          </a:solidFill>
                          <a:effectLst/>
                        </a:rPr>
                        <a:t>Nedostaci</a:t>
                      </a:r>
                      <a:endParaRPr lang="hr-HR" sz="1000" b="1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356" marR="53356" marT="26678" marB="26678" anchor="ctr"/>
                </a:tc>
                <a:extLst>
                  <a:ext uri="{0D108BD9-81ED-4DB2-BD59-A6C34878D82A}">
                    <a16:rowId xmlns:a16="http://schemas.microsoft.com/office/drawing/2014/main" val="753399864"/>
                  </a:ext>
                </a:extLst>
              </a:tr>
              <a:tr h="706528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GB" sz="1000" b="1" kern="1200" noProof="0" dirty="0">
                          <a:solidFill>
                            <a:schemeClr val="dk1"/>
                          </a:solidFill>
                          <a:effectLst/>
                        </a:rPr>
                        <a:t>Google Translate, Office Grammar Checker </a:t>
                      </a:r>
                      <a:endParaRPr lang="hr-HR" sz="1000" b="1" kern="1200" noProof="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pPr marL="0" algn="l" defTabSz="457200" rtl="0" eaLnBrk="1" fontAlgn="b" latinLnBrk="0" hangingPunct="1"/>
                      <a:r>
                        <a:rPr lang="en-GB" sz="1000" b="1" kern="1200" noProof="0" dirty="0">
                          <a:solidFill>
                            <a:schemeClr val="dk1"/>
                          </a:solidFill>
                          <a:effectLst/>
                        </a:rPr>
                        <a:t>Ginger Software WhiteSmoke</a:t>
                      </a:r>
                      <a:endParaRPr lang="en-GB" sz="1000" b="1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356" marR="53356" marT="26678" marB="26678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Osnovna</a:t>
                      </a:r>
                      <a:endParaRPr lang="hr-HR" sz="1000" b="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356" marR="53356" marT="26678" marB="26678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Prijevod </a:t>
                      </a:r>
                    </a:p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Osnovna gramatička korekcija</a:t>
                      </a:r>
                      <a:endParaRPr lang="hr-HR" sz="1000" b="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356" marR="53356" marT="26678" marB="26678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Višejezična podrška</a:t>
                      </a:r>
                    </a:p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Brza integracija</a:t>
                      </a:r>
                    </a:p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Jednostavnost korištenja</a:t>
                      </a:r>
                    </a:p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Automatska korekcija gramatike</a:t>
                      </a:r>
                      <a:endParaRPr lang="hr-HR" sz="1000" b="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356" marR="53356" marT="26678" marB="26678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Neprilagođeni zahtjevnim tekstovima</a:t>
                      </a:r>
                    </a:p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Osnovne funkcije</a:t>
                      </a:r>
                    </a:p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Smanjena točnost za specijaliziranu terminologiju</a:t>
                      </a:r>
                    </a:p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Pogreške kod </a:t>
                      </a:r>
                      <a:r>
                        <a:rPr lang="hr-HR" sz="1000" b="0" kern="1200" noProof="0" dirty="0" err="1">
                          <a:solidFill>
                            <a:schemeClr val="dk1"/>
                          </a:solidFill>
                          <a:effectLst/>
                        </a:rPr>
                        <a:t>polisemičnih</a:t>
                      </a:r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 izraza</a:t>
                      </a:r>
                      <a:endParaRPr lang="hr-HR" sz="1000" b="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356" marR="53356" marT="26678" marB="26678" anchor="ctr"/>
                </a:tc>
                <a:extLst>
                  <a:ext uri="{0D108BD9-81ED-4DB2-BD59-A6C34878D82A}">
                    <a16:rowId xmlns:a16="http://schemas.microsoft.com/office/drawing/2014/main" val="1053515126"/>
                  </a:ext>
                </a:extLst>
              </a:tr>
              <a:tr h="88485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GB" sz="1000" b="1" kern="1200" noProof="0" dirty="0" err="1">
                          <a:solidFill>
                            <a:schemeClr val="dk1"/>
                          </a:solidFill>
                          <a:effectLst/>
                        </a:rPr>
                        <a:t>Grammarl</a:t>
                      </a:r>
                      <a:r>
                        <a:rPr lang="hr-HR" sz="1000" b="1" kern="1200" noProof="0" dirty="0">
                          <a:solidFill>
                            <a:schemeClr val="dk1"/>
                          </a:solidFill>
                          <a:effectLst/>
                        </a:rPr>
                        <a:t>y</a:t>
                      </a:r>
                      <a:r>
                        <a:rPr lang="en-GB" sz="1000" b="1" kern="1200" noProof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GB" sz="1000" b="1" kern="1200" noProof="0" dirty="0" err="1">
                          <a:solidFill>
                            <a:schemeClr val="dk1"/>
                          </a:solidFill>
                          <a:effectLst/>
                        </a:rPr>
                        <a:t>ProWritingAid</a:t>
                      </a:r>
                      <a:r>
                        <a:rPr lang="en-GB" sz="1000" b="1" kern="1200" noProof="0" dirty="0">
                          <a:solidFill>
                            <a:schemeClr val="dk1"/>
                          </a:solidFill>
                          <a:effectLst/>
                        </a:rPr>
                        <a:t> Hemingway</a:t>
                      </a:r>
                      <a:endParaRPr lang="hr-HR" sz="1000" b="1" kern="1200" noProof="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pPr marL="0" algn="l" defTabSz="457200" rtl="0" eaLnBrk="1" fontAlgn="b" latinLnBrk="0" hangingPunct="1"/>
                      <a:r>
                        <a:rPr lang="en-GB" sz="1000" b="1" kern="1200" noProof="0" dirty="0" err="1">
                          <a:solidFill>
                            <a:schemeClr val="dk1"/>
                          </a:solidFill>
                          <a:effectLst/>
                        </a:rPr>
                        <a:t>QuillBot</a:t>
                      </a:r>
                      <a:endParaRPr lang="en-GB" sz="1000" b="1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356" marR="53356" marT="26678" marB="26678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Srednja</a:t>
                      </a:r>
                      <a:endParaRPr lang="hr-HR" sz="1000" b="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356" marR="53356" marT="26678" marB="26678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Gramatička ispravnost </a:t>
                      </a:r>
                    </a:p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Stil pisanja</a:t>
                      </a:r>
                    </a:p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Ograničeno generiranje sadržaja</a:t>
                      </a:r>
                      <a:endParaRPr lang="hr-HR" sz="1000" b="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356" marR="53356" marT="26678" marB="26678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Napredna gramatička provjera</a:t>
                      </a:r>
                    </a:p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Poboljšanje stila pisanja</a:t>
                      </a:r>
                    </a:p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Prilagodljivo sučelje</a:t>
                      </a:r>
                    </a:p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Personalizirani </a:t>
                      </a:r>
                      <a:r>
                        <a:rPr lang="hr-HR" sz="1000" b="0" kern="1200" noProof="0" dirty="0" err="1">
                          <a:solidFill>
                            <a:schemeClr val="dk1"/>
                          </a:solidFill>
                          <a:effectLst/>
                        </a:rPr>
                        <a:t>feedback</a:t>
                      </a:r>
                      <a:endParaRPr lang="hr-HR" sz="1000" b="0" kern="1200" noProof="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Detaljni stilistički izvještaji</a:t>
                      </a:r>
                      <a:endParaRPr lang="hr-HR" sz="1000" b="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356" marR="53356" marT="26678" marB="26678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Limitiran jezični model</a:t>
                      </a:r>
                    </a:p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Napredne opcije nisu besplatne</a:t>
                      </a:r>
                    </a:p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Poteškoće s figurativnim jezikom</a:t>
                      </a:r>
                      <a:endParaRPr lang="hr-HR" sz="1000" b="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356" marR="53356" marT="26678" marB="26678" anchor="ctr"/>
                </a:tc>
                <a:extLst>
                  <a:ext uri="{0D108BD9-81ED-4DB2-BD59-A6C34878D82A}">
                    <a16:rowId xmlns:a16="http://schemas.microsoft.com/office/drawing/2014/main" val="2578590711"/>
                  </a:ext>
                </a:extLst>
              </a:tr>
              <a:tr h="964779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en-GB" sz="1000" b="1" kern="1200" noProof="0" dirty="0">
                          <a:solidFill>
                            <a:schemeClr val="dk1"/>
                          </a:solidFill>
                          <a:effectLst/>
                        </a:rPr>
                        <a:t>ChatGPT</a:t>
                      </a:r>
                      <a:endParaRPr lang="hr-HR" sz="1000" b="1" kern="1200" noProof="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pPr marL="0" algn="l" defTabSz="457200" rtl="0" eaLnBrk="1" fontAlgn="b" latinLnBrk="0" hangingPunct="1"/>
                      <a:r>
                        <a:rPr lang="hr-HR" sz="1000" b="1" kern="1200" noProof="0" dirty="0" err="1">
                          <a:solidFill>
                            <a:schemeClr val="dk1"/>
                          </a:solidFill>
                          <a:effectLst/>
                        </a:rPr>
                        <a:t>Gemini</a:t>
                      </a:r>
                      <a:endParaRPr lang="hr-HR" sz="1000" b="1" kern="1200" noProof="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pPr marL="0" algn="l" defTabSz="457200" rtl="0" eaLnBrk="1" fontAlgn="b" latinLnBrk="0" hangingPunct="1"/>
                      <a:r>
                        <a:rPr lang="en-GB" sz="1000" b="1" kern="1200" noProof="0" dirty="0">
                          <a:solidFill>
                            <a:schemeClr val="dk1"/>
                          </a:solidFill>
                          <a:effectLst/>
                        </a:rPr>
                        <a:t>BERT</a:t>
                      </a:r>
                      <a:endParaRPr lang="en-GB" sz="1000" b="1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356" marR="53356" marT="26678" marB="26678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Napredna</a:t>
                      </a:r>
                      <a:endParaRPr lang="hr-HR" sz="1000" b="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356" marR="53356" marT="26678" marB="26678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Generiranje teksta</a:t>
                      </a:r>
                    </a:p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Duboka analiza teksta</a:t>
                      </a:r>
                      <a:endParaRPr lang="hr-HR" sz="1000" b="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356" marR="53356" marT="26678" marB="26678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Kontekstualna prilagodba</a:t>
                      </a:r>
                    </a:p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Kvalitetno generiranje sadržaja</a:t>
                      </a:r>
                    </a:p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Širok spektar tekstualnih formata</a:t>
                      </a:r>
                    </a:p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 err="1">
                          <a:solidFill>
                            <a:schemeClr val="dk1"/>
                          </a:solidFill>
                          <a:effectLst/>
                        </a:rPr>
                        <a:t>Višenamjenskost</a:t>
                      </a:r>
                      <a:endParaRPr lang="hr-HR" sz="1000" b="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356" marR="53356" marT="26678" marB="26678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Zahtijevaju ekspertno podešavanje</a:t>
                      </a:r>
                    </a:p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Rizik od pristranosti i netočnosti</a:t>
                      </a:r>
                    </a:p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Mogućnost zlouporabe</a:t>
                      </a:r>
                    </a:p>
                    <a:p>
                      <a:pPr marL="0" algn="l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Etička pitanja u upotrebi</a:t>
                      </a:r>
                      <a:endParaRPr lang="hr-HR" sz="1000" b="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356" marR="53356" marT="26678" marB="26678" anchor="ctr"/>
                </a:tc>
                <a:extLst>
                  <a:ext uri="{0D108BD9-81ED-4DB2-BD59-A6C34878D82A}">
                    <a16:rowId xmlns:a16="http://schemas.microsoft.com/office/drawing/2014/main" val="3231143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2481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2DECC-64FE-C38D-394E-DAC66030F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Pregled karakteristika na primjeru </a:t>
            </a:r>
            <a:r>
              <a:rPr lang="hr-HR" dirty="0" err="1"/>
              <a:t>ChatGPT</a:t>
            </a:r>
            <a:r>
              <a:rPr lang="hr-HR" dirty="0"/>
              <a:t>-a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7B6B7-947A-5C69-E9A8-E46436D36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3545416" cy="3263504"/>
          </a:xfrm>
        </p:spPr>
        <p:txBody>
          <a:bodyPr/>
          <a:lstStyle/>
          <a:p>
            <a:r>
              <a:rPr lang="hr-HR" b="1" dirty="0"/>
              <a:t>Arhitektura</a:t>
            </a:r>
            <a:r>
              <a:rPr lang="hr-HR" dirty="0"/>
              <a:t>: </a:t>
            </a:r>
            <a:r>
              <a:rPr lang="hr-HR" dirty="0" err="1"/>
              <a:t>ChatGPT</a:t>
            </a:r>
            <a:r>
              <a:rPr lang="hr-HR" dirty="0"/>
              <a:t> se temelji na GPT arhitekturi, koja koristi </a:t>
            </a:r>
            <a:r>
              <a:rPr lang="hr-HR" dirty="0" err="1"/>
              <a:t>transformer</a:t>
            </a:r>
            <a:r>
              <a:rPr lang="hr-HR" dirty="0"/>
              <a:t> modele.</a:t>
            </a:r>
          </a:p>
          <a:p>
            <a:r>
              <a:rPr lang="hr-HR" b="1" dirty="0"/>
              <a:t>Generiranje teksta</a:t>
            </a:r>
            <a:r>
              <a:rPr lang="hr-HR" dirty="0"/>
              <a:t>: Može proizvesti koherentan i kontekstualno točan tekst iz zadanih ulaznih podataka.</a:t>
            </a:r>
          </a:p>
          <a:p>
            <a:r>
              <a:rPr lang="hr-HR" b="1" dirty="0"/>
              <a:t>Područja primjene</a:t>
            </a:r>
            <a:r>
              <a:rPr lang="hr-HR" dirty="0"/>
              <a:t>: Iako je fokusiran na konverzaciju, koristi se u izdavaštvu, analizi teksta i stvaranju podataka.</a:t>
            </a:r>
          </a:p>
          <a:p>
            <a:r>
              <a:rPr lang="hr-HR" b="1" dirty="0"/>
              <a:t>Prilagodljivost</a:t>
            </a:r>
            <a:r>
              <a:rPr lang="hr-HR" dirty="0"/>
              <a:t>: Model se može prilagoditi specifičnim zahtjevima, čineći ga korisnim u znanstvenim istraživanjima.</a:t>
            </a:r>
          </a:p>
          <a:p>
            <a:endParaRPr lang="hr-H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7AA54-AC6E-5D6B-498A-A69704F7E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Mogućnosti umjetne inteligencije u znanstvenom izdavaštvu, doc. dr. sc. Filip Šuligoj</a:t>
            </a:r>
            <a:endParaRPr lang="hr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3A6830-3814-E465-295F-3F5E39083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041" y="1268019"/>
            <a:ext cx="3654490" cy="269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58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DD4CB-BE67-16B2-94BD-EF4E2B5B5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AI u znanstvenom izdavaštvu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BCC26F-EBB6-ED77-38AC-45DC60765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Mogućnosti umjetne inteligencije u znanstvenom izdavaštvu, doc. dr. sc. Filip Šuligoj</a:t>
            </a:r>
            <a:endParaRPr lang="hr-HR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300F8D5-AD9A-7E55-8954-F089AE658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641439"/>
            <a:ext cx="4212168" cy="28930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400" dirty="0"/>
              <a:t>Mogućnosti generativnih jezičnih modela:</a:t>
            </a:r>
          </a:p>
          <a:p>
            <a:pPr marL="0" indent="0">
              <a:buNone/>
            </a:pPr>
            <a:r>
              <a:rPr lang="hr-HR" sz="1400" dirty="0"/>
              <a:t>1. Generiranje preliminarnih nacrta istraživanja</a:t>
            </a:r>
          </a:p>
          <a:p>
            <a:pPr marL="0" indent="0">
              <a:buNone/>
            </a:pPr>
            <a:r>
              <a:rPr lang="hr-HR" sz="1400" dirty="0"/>
              <a:t>2. Automatizacija metodologije</a:t>
            </a:r>
          </a:p>
          <a:p>
            <a:pPr marL="0" indent="0">
              <a:buNone/>
            </a:pPr>
            <a:r>
              <a:rPr lang="hr-HR" sz="1400" dirty="0"/>
              <a:t>3. Asistencija u analizi podataka</a:t>
            </a:r>
          </a:p>
          <a:p>
            <a:pPr marL="0" indent="0">
              <a:buNone/>
            </a:pPr>
            <a:r>
              <a:rPr lang="hr-HR" sz="1400" dirty="0"/>
              <a:t>4. Generiranje sažetaka i ključnih riječi</a:t>
            </a:r>
          </a:p>
          <a:p>
            <a:pPr marL="0" indent="0">
              <a:buNone/>
            </a:pPr>
            <a:r>
              <a:rPr lang="hr-HR" sz="1400" dirty="0"/>
              <a:t>5. Automatizirana recenzija</a:t>
            </a:r>
          </a:p>
          <a:p>
            <a:pPr marL="0" indent="0">
              <a:buNone/>
            </a:pPr>
            <a:r>
              <a:rPr lang="hr-HR" sz="1400" dirty="0"/>
              <a:t>6. Automatsko generiranje referenci</a:t>
            </a:r>
          </a:p>
          <a:p>
            <a:pPr marL="0" indent="0">
              <a:buNone/>
            </a:pPr>
            <a:r>
              <a:rPr lang="hr-HR" sz="1400" dirty="0"/>
              <a:t>7. </a:t>
            </a:r>
            <a:r>
              <a:rPr lang="pl-PL" sz="1400" dirty="0"/>
              <a:t>Pomoć autorima u stilu i jeziku</a:t>
            </a:r>
            <a:endParaRPr lang="hr-HR" sz="1400" dirty="0"/>
          </a:p>
        </p:txBody>
      </p:sp>
      <p:pic>
        <p:nvPicPr>
          <p:cNvPr id="7" name="Picture 6" descr="A robot with a brain and a book&#10;&#10;Description automatically generated">
            <a:extLst>
              <a:ext uri="{FF2B5EF4-FFF2-40B4-BE49-F238E27FC236}">
                <a16:creationId xmlns:a16="http://schemas.microsoft.com/office/drawing/2014/main" id="{9AFFEB7E-7BB2-3DA1-C825-23FE95FF74C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2000" y="1408680"/>
            <a:ext cx="4572000" cy="261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19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26D09-4239-D5A5-7F4C-A492A93AE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Analiza kompetencija u znanstvenom izdavaštvu</a:t>
            </a:r>
            <a:endParaRPr lang="hr-H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056B8B-3559-AC37-2E3E-C5613EC92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Mogućnosti umjetne inteligencije u znanstvenom izdavaštvu, doc. dr. sc. Filip Šuligoj</a:t>
            </a:r>
            <a:endParaRPr lang="hr-HR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379E6384-0D91-615E-95E5-00D2DC6313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3115034"/>
              </p:ext>
            </p:extLst>
          </p:nvPr>
        </p:nvGraphicFramePr>
        <p:xfrm>
          <a:off x="381000" y="1165860"/>
          <a:ext cx="8382000" cy="301755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095500">
                  <a:extLst>
                    <a:ext uri="{9D8B030D-6E8A-4147-A177-3AD203B41FA5}">
                      <a16:colId xmlns:a16="http://schemas.microsoft.com/office/drawing/2014/main" val="4167431184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573430855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3716908512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774486444"/>
                    </a:ext>
                  </a:extLst>
                </a:gridCol>
              </a:tblGrid>
              <a:tr h="238049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1" kern="1200" dirty="0">
                          <a:solidFill>
                            <a:schemeClr val="dk1"/>
                          </a:solidFill>
                          <a:effectLst/>
                        </a:rPr>
                        <a:t>Vještina za usporedbu</a:t>
                      </a:r>
                      <a:endParaRPr lang="hr-HR" sz="1000" b="1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1" kern="1200" dirty="0">
                          <a:solidFill>
                            <a:schemeClr val="dk1"/>
                          </a:solidFill>
                          <a:effectLst/>
                        </a:rPr>
                        <a:t>Mladi istraživač</a:t>
                      </a:r>
                      <a:endParaRPr lang="hr-HR" sz="1000" b="1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1" kern="1200" dirty="0">
                          <a:solidFill>
                            <a:schemeClr val="dk1"/>
                          </a:solidFill>
                          <a:effectLst/>
                        </a:rPr>
                        <a:t>Iskusni istraživač</a:t>
                      </a:r>
                      <a:endParaRPr lang="hr-HR" sz="1000" b="1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1" kern="1200" dirty="0" err="1">
                          <a:solidFill>
                            <a:schemeClr val="dk1"/>
                          </a:solidFill>
                          <a:effectLst/>
                        </a:rPr>
                        <a:t>ChatGPT</a:t>
                      </a:r>
                      <a:endParaRPr lang="hr-HR" sz="1000" b="1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extLst>
                  <a:ext uri="{0D108BD9-81ED-4DB2-BD59-A6C34878D82A}">
                    <a16:rowId xmlns:a16="http://schemas.microsoft.com/office/drawing/2014/main" val="2336447498"/>
                  </a:ext>
                </a:extLst>
              </a:tr>
              <a:tr h="563949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1" kern="1200" dirty="0">
                          <a:solidFill>
                            <a:schemeClr val="dk1"/>
                          </a:solidFill>
                          <a:effectLst/>
                        </a:rPr>
                        <a:t>Generiranje preliminarnih nacrta</a:t>
                      </a:r>
                      <a:endParaRPr lang="hr-HR" sz="1000" b="1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0" kern="1200" dirty="0">
                          <a:solidFill>
                            <a:schemeClr val="dk1"/>
                          </a:solidFill>
                          <a:effectLst/>
                        </a:rPr>
                        <a:t>Može trebati više vremena i vođenje</a:t>
                      </a:r>
                      <a:endParaRPr lang="hr-HR" sz="1000" b="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1000" b="0" kern="1200" dirty="0">
                          <a:solidFill>
                            <a:schemeClr val="dk1"/>
                          </a:solidFill>
                          <a:effectLst/>
                        </a:rPr>
                        <a:t>Posjeduje duboko razumijevanje i iskustvo</a:t>
                      </a:r>
                      <a:endParaRPr lang="pl-PL" sz="1000" b="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0" kern="1200" dirty="0">
                          <a:solidFill>
                            <a:schemeClr val="dk1"/>
                          </a:solidFill>
                          <a:effectLst/>
                        </a:rPr>
                        <a:t>Može brzo generirati nacrte na temelju uputa</a:t>
                      </a:r>
                      <a:endParaRPr lang="hr-HR" sz="1000" b="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extLst>
                  <a:ext uri="{0D108BD9-81ED-4DB2-BD59-A6C34878D82A}">
                    <a16:rowId xmlns:a16="http://schemas.microsoft.com/office/drawing/2014/main" val="4047317507"/>
                  </a:ext>
                </a:extLst>
              </a:tr>
              <a:tr h="523706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1" kern="1200">
                          <a:solidFill>
                            <a:schemeClr val="dk1"/>
                          </a:solidFill>
                          <a:effectLst/>
                        </a:rPr>
                        <a:t>Metodologija</a:t>
                      </a:r>
                      <a:endParaRPr lang="hr-HR" sz="1000" b="1" i="1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0" kern="1200" dirty="0">
                          <a:solidFill>
                            <a:schemeClr val="dk1"/>
                          </a:solidFill>
                          <a:effectLst/>
                        </a:rPr>
                        <a:t>Učenje i prilagodba različitim metodama</a:t>
                      </a:r>
                      <a:endParaRPr lang="hr-HR" sz="1000" b="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0" kern="1200" dirty="0">
                          <a:solidFill>
                            <a:schemeClr val="dk1"/>
                          </a:solidFill>
                          <a:effectLst/>
                        </a:rPr>
                        <a:t>Ekspert u primjeni i kreiranju metodologija</a:t>
                      </a:r>
                      <a:endParaRPr lang="hr-HR" sz="1000" b="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0" kern="1200" dirty="0">
                          <a:solidFill>
                            <a:schemeClr val="dk1"/>
                          </a:solidFill>
                          <a:effectLst/>
                        </a:rPr>
                        <a:t>Pruža opće informacije o metodologijama</a:t>
                      </a:r>
                      <a:endParaRPr lang="hr-HR" sz="1000" b="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extLst>
                  <a:ext uri="{0D108BD9-81ED-4DB2-BD59-A6C34878D82A}">
                    <a16:rowId xmlns:a16="http://schemas.microsoft.com/office/drawing/2014/main" val="3064132495"/>
                  </a:ext>
                </a:extLst>
              </a:tr>
              <a:tr h="563949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1" kern="1200" dirty="0">
                          <a:solidFill>
                            <a:schemeClr val="dk1"/>
                          </a:solidFill>
                          <a:effectLst/>
                        </a:rPr>
                        <a:t>Analiza podataka</a:t>
                      </a:r>
                      <a:endParaRPr lang="hr-HR" sz="1000" b="1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0" kern="1200" dirty="0">
                          <a:solidFill>
                            <a:schemeClr val="dk1"/>
                          </a:solidFill>
                          <a:effectLst/>
                        </a:rPr>
                        <a:t>U fazi učenja i razvijanja analitičkih vještina</a:t>
                      </a:r>
                      <a:endParaRPr lang="hr-HR" sz="1000" b="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pl-PL" sz="1000" b="0" kern="1200" dirty="0">
                          <a:solidFill>
                            <a:schemeClr val="dk1"/>
                          </a:solidFill>
                          <a:effectLst/>
                        </a:rPr>
                        <a:t>Temeljita analiza i interpretacija podataka</a:t>
                      </a:r>
                      <a:endParaRPr lang="pl-PL" sz="1000" b="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0" kern="1200" noProof="0" dirty="0">
                          <a:solidFill>
                            <a:schemeClr val="dk1"/>
                          </a:solidFill>
                          <a:effectLst/>
                        </a:rPr>
                        <a:t>Može analizirati i opisati podatke</a:t>
                      </a:r>
                      <a:endParaRPr lang="hr-HR" sz="1000" b="0" i="1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extLst>
                  <a:ext uri="{0D108BD9-81ED-4DB2-BD59-A6C34878D82A}">
                    <a16:rowId xmlns:a16="http://schemas.microsoft.com/office/drawing/2014/main" val="3467910298"/>
                  </a:ext>
                </a:extLst>
              </a:tr>
              <a:tr h="563949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1" kern="1200" dirty="0">
                          <a:solidFill>
                            <a:schemeClr val="dk1"/>
                          </a:solidFill>
                          <a:effectLst/>
                        </a:rPr>
                        <a:t>Generiranje sažetaka i ključnih riječi</a:t>
                      </a:r>
                      <a:endParaRPr lang="hr-HR" sz="1000" b="1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0" kern="1200" dirty="0">
                          <a:solidFill>
                            <a:schemeClr val="dk1"/>
                          </a:solidFill>
                          <a:effectLst/>
                        </a:rPr>
                        <a:t>Vježba se u pisanju sažetaka i odabiru ključnih riječi</a:t>
                      </a:r>
                      <a:endParaRPr lang="hr-HR" sz="1000" b="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0" kern="1200" dirty="0">
                          <a:solidFill>
                            <a:schemeClr val="dk1"/>
                          </a:solidFill>
                          <a:effectLst/>
                        </a:rPr>
                        <a:t>Precizno odabire sažetke i ključne riječi</a:t>
                      </a:r>
                      <a:endParaRPr lang="hr-HR" sz="1000" b="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0" kern="1200" dirty="0">
                          <a:solidFill>
                            <a:schemeClr val="dk1"/>
                          </a:solidFill>
                          <a:effectLst/>
                        </a:rPr>
                        <a:t>Može generirati sažetke i ključne riječi</a:t>
                      </a:r>
                      <a:endParaRPr lang="hr-HR" sz="1000" b="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extLst>
                  <a:ext uri="{0D108BD9-81ED-4DB2-BD59-A6C34878D82A}">
                    <a16:rowId xmlns:a16="http://schemas.microsoft.com/office/drawing/2014/main" val="2112811585"/>
                  </a:ext>
                </a:extLst>
              </a:tr>
              <a:tr h="563949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1" kern="1200">
                          <a:solidFill>
                            <a:schemeClr val="dk1"/>
                          </a:solidFill>
                          <a:effectLst/>
                        </a:rPr>
                        <a:t>Recenzija</a:t>
                      </a:r>
                      <a:endParaRPr lang="hr-HR" sz="1000" b="1" i="1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0" kern="1200" dirty="0">
                          <a:solidFill>
                            <a:schemeClr val="dk1"/>
                          </a:solidFill>
                          <a:effectLst/>
                        </a:rPr>
                        <a:t>Učenje kroz proces recenzije</a:t>
                      </a:r>
                      <a:endParaRPr lang="hr-HR" sz="1000" b="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0" kern="1200">
                          <a:solidFill>
                            <a:schemeClr val="dk1"/>
                          </a:solidFill>
                          <a:effectLst/>
                        </a:rPr>
                        <a:t>Profesionalna, detaljna i konstruktivna recenzija</a:t>
                      </a:r>
                      <a:endParaRPr lang="hr-HR" sz="1000" b="0" i="1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hr-HR" sz="1000" b="0" kern="1200" dirty="0">
                          <a:solidFill>
                            <a:schemeClr val="dk1"/>
                          </a:solidFill>
                          <a:effectLst/>
                        </a:rPr>
                        <a:t>Može pružiti osnovnu povratnu informaciju</a:t>
                      </a:r>
                      <a:endParaRPr lang="hr-HR" sz="1000" b="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263" marR="30263" marT="15131" marB="15131" anchor="ctr"/>
                </a:tc>
                <a:extLst>
                  <a:ext uri="{0D108BD9-81ED-4DB2-BD59-A6C34878D82A}">
                    <a16:rowId xmlns:a16="http://schemas.microsoft.com/office/drawing/2014/main" val="2038055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739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B453F-E4B8-0B89-B572-DFB7A1B6F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Primjena GPT-a za stvaranje inicijalne teme istraživanja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534229-BD21-A0E9-7753-7740C591B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Mogućnosti umjetne inteligencije u znanstvenom izdavaštvu, doc. dr. sc. Filip Šuligoj</a:t>
            </a:r>
            <a:endParaRPr lang="hr-H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348841-4008-65AE-C8E4-1542A5797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346199"/>
            <a:ext cx="3875619" cy="3136901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hr-HR" sz="1400" dirty="0"/>
              <a:t>Predloži 5 različitih tema za istraživanje u području „…….”</a:t>
            </a:r>
          </a:p>
          <a:p>
            <a:pPr marL="342900" indent="-342900">
              <a:buFont typeface="+mj-lt"/>
              <a:buAutoNum type="arabicParenR"/>
            </a:pPr>
            <a:r>
              <a:rPr lang="hr-HR" sz="1400" dirty="0"/>
              <a:t>Za temu istraživanja „…….” generiraj 5 setova po 5 ključnih riječi</a:t>
            </a:r>
          </a:p>
          <a:p>
            <a:pPr marL="342900" indent="-342900">
              <a:buFont typeface="+mj-lt"/>
              <a:buAutoNum type="arabicParenR"/>
            </a:pPr>
            <a:r>
              <a:rPr lang="hr-HR" sz="1400" dirty="0"/>
              <a:t>Za temu istraživanja „……” uz ključne riječi „…..” napiši prijedlog 3 različite hipoteze i metodologije istraživanja koristeći formalni stil pisanja</a:t>
            </a:r>
          </a:p>
          <a:p>
            <a:pPr marL="342900" indent="-342900">
              <a:buFont typeface="+mj-lt"/>
              <a:buAutoNum type="arabicParenR"/>
            </a:pPr>
            <a:r>
              <a:rPr lang="hr-HR" sz="1400" dirty="0"/>
              <a:t>Za objavu u časopisu izdavača „Elsevier” napiši sažetak dugačak do 250 riječi temeljen na istraživanju: „……”</a:t>
            </a:r>
          </a:p>
          <a:p>
            <a:endParaRPr lang="hr-HR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9DFEDA-489C-F11B-E0DA-675A1647CF6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54482" y="1346199"/>
            <a:ext cx="4056927" cy="324485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EC680DA2-9B28-3CBF-2672-9C49654C2818}"/>
              </a:ext>
            </a:extLst>
          </p:cNvPr>
          <p:cNvSpPr/>
          <p:nvPr/>
        </p:nvSpPr>
        <p:spPr>
          <a:xfrm>
            <a:off x="4504267" y="1334164"/>
            <a:ext cx="338667" cy="3217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5666157"/>
      </p:ext>
    </p:extLst>
  </p:cSld>
  <p:clrMapOvr>
    <a:masterClrMapping/>
  </p:clrMapOvr>
</p:sld>
</file>

<file path=ppt/theme/theme1.xml><?xml version="1.0" encoding="utf-8"?>
<a:theme xmlns:a="http://schemas.openxmlformats.org/drawingml/2006/main" name="Srce DEI 2024_16x9">
  <a:themeElements>
    <a:clrScheme name="Srce DEI 2024">
      <a:dk1>
        <a:srgbClr val="58585A"/>
      </a:dk1>
      <a:lt1>
        <a:srgbClr val="FFFFFF"/>
      </a:lt1>
      <a:dk2>
        <a:srgbClr val="58585A"/>
      </a:dk2>
      <a:lt2>
        <a:srgbClr val="FFFFFF"/>
      </a:lt2>
      <a:accent1>
        <a:srgbClr val="4CC0AD"/>
      </a:accent1>
      <a:accent2>
        <a:srgbClr val="E39717"/>
      </a:accent2>
      <a:accent3>
        <a:srgbClr val="D71635"/>
      </a:accent3>
      <a:accent4>
        <a:srgbClr val="80C342"/>
      </a:accent4>
      <a:accent5>
        <a:srgbClr val="00AB4E"/>
      </a:accent5>
      <a:accent6>
        <a:srgbClr val="B04C46"/>
      </a:accent6>
      <a:hlink>
        <a:srgbClr val="D71635"/>
      </a:hlink>
      <a:folHlink>
        <a:srgbClr val="D71635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rce_Tema1_16x9" id="{476E04C6-ED46-4774-BC39-1C443F715698}" vid="{90F83EFC-DEE1-42FC-8BFD-555EDA227A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srce-predlozak-4x3-OA-CC-BY-NC-20140919</Template>
  <TotalTime>838</TotalTime>
  <Words>1324</Words>
  <Application>Microsoft Office PowerPoint</Application>
  <PresentationFormat>On-screen Show (16:9)</PresentationFormat>
  <Paragraphs>167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Srce DEI 2024_16x9</vt:lpstr>
      <vt:lpstr>Mogućnosti umjetne inteligencije u znanstvenom izdavaštvu</vt:lpstr>
      <vt:lpstr>Pregled prezentacije</vt:lpstr>
      <vt:lpstr>Što je umjetna inteligencija?</vt:lpstr>
      <vt:lpstr>Generativni jezični modeli</vt:lpstr>
      <vt:lpstr>Moderni alati za pisanje: pregled i usporedba</vt:lpstr>
      <vt:lpstr>Pregled karakteristika na primjeru ChatGPT-a</vt:lpstr>
      <vt:lpstr>AI u znanstvenom izdavaštvu</vt:lpstr>
      <vt:lpstr>Analiza kompetencija u znanstvenom izdavaštvu</vt:lpstr>
      <vt:lpstr>Primjena GPT-a za stvaranje inicijalne teme istraživanja</vt:lpstr>
      <vt:lpstr>Primjena GPT-a za unaprjeđenje teksta recenzije </vt:lpstr>
      <vt:lpstr>Rizici generativnih jezičnih modela u znanstvenom izdavaštvu</vt:lpstr>
      <vt:lpstr>Zloupotreba i kolektivna odgovornost</vt:lpstr>
      <vt:lpstr>KRAJ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Amira Zubovic</dc:creator>
  <cp:lastModifiedBy>Amira Zubović</cp:lastModifiedBy>
  <cp:revision>71</cp:revision>
  <cp:lastPrinted>2014-06-24T07:01:20Z</cp:lastPrinted>
  <dcterms:created xsi:type="dcterms:W3CDTF">2014-09-19T07:16:42Z</dcterms:created>
  <dcterms:modified xsi:type="dcterms:W3CDTF">2024-04-17T11:37:02Z</dcterms:modified>
</cp:coreProperties>
</file>