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2" r:id="rId3"/>
    <p:sldId id="268" r:id="rId4"/>
    <p:sldId id="265" r:id="rId5"/>
    <p:sldId id="259" r:id="rId6"/>
    <p:sldId id="260" r:id="rId7"/>
    <p:sldId id="266" r:id="rId8"/>
    <p:sldId id="267" r:id="rId9"/>
    <p:sldId id="269" r:id="rId10"/>
    <p:sldId id="257" r:id="rId11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71635"/>
    <a:srgbClr val="D2072A"/>
    <a:srgbClr val="C00000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948" autoAdjust="0"/>
  </p:normalViewPr>
  <p:slideViewPr>
    <p:cSldViewPr snapToGrid="0">
      <p:cViewPr varScale="1">
        <p:scale>
          <a:sx n="216" d="100"/>
          <a:sy n="216" d="100"/>
        </p:scale>
        <p:origin x="248" y="12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115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3.png"/><Relationship Id="rId1" Type="http://schemas.openxmlformats.org/officeDocument/2006/relationships/theme" Target="../theme/theme3.xml"/><Relationship Id="rId4" Type="http://schemas.openxmlformats.org/officeDocument/2006/relationships/image" Target="../media/image7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17.04.2024.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3.png"/><Relationship Id="rId1" Type="http://schemas.openxmlformats.org/officeDocument/2006/relationships/theme" Target="../theme/theme2.xml"/><Relationship Id="rId4" Type="http://schemas.openxmlformats.org/officeDocument/2006/relationships/image" Target="../media/image7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17.04.2024.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creativecommons.org/licenses/by/4.0/deed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www.srce.unizg.h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srce.unizg.hr/otvoreni-pristup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5F123A9-AD7D-AED8-46ED-E29893A0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14" y="1543650"/>
            <a:ext cx="5915025" cy="739412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2D2217B-1BDD-4FA1-B069-A04B3E2F9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6004" y="3010946"/>
            <a:ext cx="5143500" cy="1241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1260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74D94-8336-41CE-B88A-07D441B8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019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1748DB3-FA31-1911-AAF3-D9A18CEC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1874519"/>
            <a:ext cx="5915025" cy="378215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558BF4-1C49-4404-8F31-516B6C444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0974" y="2890767"/>
            <a:ext cx="5915025" cy="112514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D1D6D-C8A3-4CDF-B800-B23D48CE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91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2D232-DF4A-4A1E-BF7E-F3A0332E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429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01F9D-E111-475C-BADF-64FF933C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654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E9C3A-0250-4665-881A-700202FF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3897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587E8-ED36-4755-84AA-33A38C72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FE6F27-F197-430D-A1FD-9A04C41F5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342900"/>
            <a:ext cx="4629151" cy="405884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035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5CFFBB-1656-4BC5-9791-61CE66541E14}"/>
              </a:ext>
            </a:extLst>
          </p:cNvPr>
          <p:cNvGrpSpPr/>
          <p:nvPr userDrawn="1"/>
        </p:nvGrpSpPr>
        <p:grpSpPr>
          <a:xfrm>
            <a:off x="1007453" y="2915042"/>
            <a:ext cx="7244672" cy="1331593"/>
            <a:chOff x="1105091" y="2915042"/>
            <a:chExt cx="7244672" cy="1331593"/>
          </a:xfrm>
        </p:grpSpPr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AEDFD92A-D570-4044-74DA-54F7B23EEE49}"/>
                </a:ext>
              </a:extLst>
            </p:cNvPr>
            <p:cNvSpPr txBox="1"/>
            <p:nvPr userDrawn="1"/>
          </p:nvSpPr>
          <p:spPr>
            <a:xfrm>
              <a:off x="5801856" y="2915042"/>
              <a:ext cx="2547907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hr-HR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Srce politikom otvorenog pristupa široj javnosti osigurava dostupnost i korištenje svih rezultata rada Srca, a prvenstveno obrazovnih i stručnih informacija i sadržaja nastalih djelovanjem i radom Srca.</a:t>
              </a: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B1EFE6B7-D1D6-47CD-6EA4-D03F00A30F0E}"/>
                </a:ext>
              </a:extLst>
            </p:cNvPr>
            <p:cNvSpPr txBox="1"/>
            <p:nvPr userDrawn="1"/>
          </p:nvSpPr>
          <p:spPr>
            <a:xfrm>
              <a:off x="2731473" y="2918939"/>
              <a:ext cx="261070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pt-BR" sz="700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Ovo djelo je dano na korištenje pod licencom Creative Commons </a:t>
              </a:r>
              <a:r>
                <a:rPr lang="pt-BR" sz="700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Imenovanje</a:t>
              </a:r>
              <a:r>
                <a:rPr lang="hr-HR" sz="700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hr-HR" sz="700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r>
                <a:rPr lang="pt-BR" sz="700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.0 međunarodna</a:t>
              </a:r>
              <a:r>
                <a:rPr lang="pt-BR" sz="700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lang="hr-HR" sz="7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AAB90880-4F0D-7C1A-B069-4249B48B4087}"/>
                </a:ext>
              </a:extLst>
            </p:cNvPr>
            <p:cNvSpPr txBox="1"/>
            <p:nvPr userDrawn="1"/>
          </p:nvSpPr>
          <p:spPr>
            <a:xfrm>
              <a:off x="1115724" y="3599709"/>
              <a:ext cx="973343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www.srce.unizg.hr</a:t>
              </a:r>
              <a:r>
                <a:rPr lang="hr-HR" sz="67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7" name="Rectangle 1">
              <a:extLst>
                <a:ext uri="{FF2B5EF4-FFF2-40B4-BE49-F238E27FC236}">
                  <a16:creationId xmlns:a16="http://schemas.microsoft.com/office/drawing/2014/main" id="{0ECCBBAB-08B2-29D2-8D07-A6D32135129A}"/>
                </a:ext>
              </a:extLst>
            </p:cNvPr>
            <p:cNvSpPr/>
            <p:nvPr userDrawn="1"/>
          </p:nvSpPr>
          <p:spPr>
            <a:xfrm>
              <a:off x="2941549" y="3599709"/>
              <a:ext cx="2190554" cy="196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creativecommons.org/</a:t>
              </a:r>
              <a:r>
                <a:rPr lang="hr-HR" sz="675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licenses</a:t>
              </a: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/</a:t>
              </a:r>
              <a:r>
                <a:rPr lang="hr-HR" sz="675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by</a:t>
              </a: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/4.0/</a:t>
              </a:r>
              <a:r>
                <a:rPr lang="hr-HR" sz="675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deed</a:t>
              </a: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hr-HR" sz="675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356471A3-9D15-19E7-C3C5-79A39F9FFFDA}"/>
                </a:ext>
              </a:extLst>
            </p:cNvPr>
            <p:cNvSpPr/>
            <p:nvPr userDrawn="1"/>
          </p:nvSpPr>
          <p:spPr>
            <a:xfrm>
              <a:off x="6245294" y="3599709"/>
              <a:ext cx="1661031" cy="1962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www.srce.unizg.hr/otvoreni-pristup</a:t>
              </a:r>
              <a:endParaRPr lang="hr-HR" sz="675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4">
              <a:hlinkClick r:id="rId4"/>
              <a:extLst>
                <a:ext uri="{FF2B5EF4-FFF2-40B4-BE49-F238E27FC236}">
                  <a16:creationId xmlns:a16="http://schemas.microsoft.com/office/drawing/2014/main" id="{113E224B-D696-BF4A-9BF2-F98217CA18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117" y="3976635"/>
              <a:ext cx="685385" cy="270000"/>
            </a:xfrm>
            <a:prstGeom prst="rect">
              <a:avLst/>
            </a:prstGeom>
          </p:spPr>
        </p:pic>
        <p:pic>
          <p:nvPicPr>
            <p:cNvPr id="20" name="Picture 16">
              <a:hlinkClick r:id="rId2"/>
              <a:extLst>
                <a:ext uri="{FF2B5EF4-FFF2-40B4-BE49-F238E27FC236}">
                  <a16:creationId xmlns:a16="http://schemas.microsoft.com/office/drawing/2014/main" id="{6127FA4B-F666-45C5-680E-5F8CB71DD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5091" y="2918939"/>
              <a:ext cx="970563" cy="468548"/>
            </a:xfrm>
            <a:prstGeom prst="rect">
              <a:avLst/>
            </a:prstGeom>
          </p:spPr>
        </p:pic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FD7B0D4E-3055-CD93-7A04-A2B4A4489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77" y="3983688"/>
              <a:ext cx="729299" cy="255894"/>
            </a:xfrm>
            <a:prstGeom prst="rect">
              <a:avLst/>
            </a:prstGeom>
          </p:spPr>
        </p:pic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75A99-3C77-4CF2-A91F-6E58F7A3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63765A-0810-4DA2-BAA9-86CDB74E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873" y="402695"/>
            <a:ext cx="6720254" cy="147592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6CA525B-2D2E-49E5-A9CA-61E7485C5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873" y="2066393"/>
            <a:ext cx="6720254" cy="600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pic>
        <p:nvPicPr>
          <p:cNvPr id="24" name="Slika 15">
            <a:extLst>
              <a:ext uri="{FF2B5EF4-FFF2-40B4-BE49-F238E27FC236}">
                <a16:creationId xmlns:a16="http://schemas.microsoft.com/office/drawing/2014/main" id="{79B1ABE9-1BF3-4D79-AFCD-9609CE00B996}"/>
              </a:ext>
            </a:extLst>
          </p:cNvPr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3337" y="3983688"/>
            <a:ext cx="771702" cy="27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10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151862D-108B-5E80-3537-5ACE387D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FA6F22B-D305-10FD-132B-93D5797A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46192-7FD8-4465-A667-5FE4EDBD7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3263" y="4767263"/>
            <a:ext cx="501747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hr-HR" dirty="0"/>
              <a:t>Naziv prezentacije</a:t>
            </a:r>
          </a:p>
        </p:txBody>
      </p:sp>
    </p:spTree>
    <p:extLst>
      <p:ext uri="{BB962C8B-B14F-4D97-AF65-F5344CB8AC3E}">
        <p14:creationId xmlns:p14="http://schemas.microsoft.com/office/powerpoint/2010/main" val="111836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18" r:id="rId2"/>
    <p:sldLayoutId id="2147483719" r:id="rId3"/>
    <p:sldLayoutId id="2147483720" r:id="rId4"/>
    <p:sldLayoutId id="2147483722" r:id="rId5"/>
    <p:sldLayoutId id="2147483723" r:id="rId6"/>
    <p:sldLayoutId id="2147483725" r:id="rId7"/>
    <p:sldLayoutId id="2147483729" r:id="rId8"/>
  </p:sldLayoutIdLst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62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DE4A4-2088-44A2-B1C9-D662C0E9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0" i="0" dirty="0">
                <a:solidFill>
                  <a:srgbClr val="333333"/>
                </a:solidFill>
                <a:effectLst/>
                <a:latin typeface="-apple-system"/>
              </a:rPr>
              <a:t>Europska sveučilišta - Alijansa UNIC</a:t>
            </a:r>
            <a:endParaRPr lang="hr-HR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267F370-F4A5-4DFB-A74B-587E29F38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7104" y="2860439"/>
            <a:ext cx="5135196" cy="124182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sz="1100" dirty="0">
                <a:solidFill>
                  <a:srgbClr val="333333"/>
                </a:solidFill>
                <a:latin typeface="+mn-lt"/>
              </a:rPr>
              <a:t> P</a:t>
            </a:r>
            <a:r>
              <a:rPr lang="hr-HR" sz="1100" b="0" i="0" dirty="0">
                <a:solidFill>
                  <a:srgbClr val="333333"/>
                </a:solidFill>
                <a:effectLst/>
                <a:latin typeface="+mn-lt"/>
              </a:rPr>
              <a:t>rof. dr. sc. Jurica Pavičić, prorektor</a:t>
            </a:r>
            <a:r>
              <a:rPr lang="hr-HR" sz="1100" b="1" i="0" dirty="0">
                <a:solidFill>
                  <a:srgbClr val="333333"/>
                </a:solidFill>
                <a:effectLst/>
                <a:latin typeface="+mn-lt"/>
              </a:rPr>
              <a:t> </a:t>
            </a:r>
            <a:r>
              <a:rPr lang="hr-HR" sz="1100" b="0" i="0" dirty="0">
                <a:solidFill>
                  <a:srgbClr val="333333"/>
                </a:solidFill>
                <a:effectLst/>
                <a:latin typeface="+mn-lt"/>
              </a:rPr>
              <a:t>za međunarodnu i međuinstitucijsku suradnju, voditelj projektnih aktivnosti Sveučilišta u Zagrebu unutar UNIC alijanse, Sveučilište u Zagrebu,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100" b="0" i="0" dirty="0">
                <a:solidFill>
                  <a:srgbClr val="333333"/>
                </a:solidFill>
                <a:effectLst/>
                <a:latin typeface="+mn-lt"/>
              </a:rPr>
              <a:t> Prof. dr. sc. Goranka Lalić Novak, izvršna voditeljica UNIC projekta za     Sveučilište u Zagrebu, Sveučilište u Zagrebu Pravni fakultet,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1100" b="0" i="0" dirty="0">
                <a:solidFill>
                  <a:srgbClr val="333333"/>
                </a:solidFill>
                <a:effectLst/>
                <a:latin typeface="+mn-lt"/>
              </a:rPr>
              <a:t> Petra Baničević, projektna koordinatorica, Sveučilište u Zagrebu</a:t>
            </a:r>
          </a:p>
          <a:p>
            <a:endParaRPr lang="hr-HR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2509863"/>
          </a:xfrm>
        </p:spPr>
        <p:txBody>
          <a:bodyPr/>
          <a:lstStyle/>
          <a:p>
            <a:r>
              <a:rPr lang="hr-HR" dirty="0">
                <a:solidFill>
                  <a:srgbClr val="0070C0"/>
                </a:solidFill>
              </a:rPr>
              <a:t>Hvala!</a:t>
            </a:r>
            <a:br>
              <a:rPr lang="hr-HR" dirty="0">
                <a:solidFill>
                  <a:srgbClr val="0070C0"/>
                </a:solidFill>
              </a:rPr>
            </a:br>
            <a:r>
              <a:rPr lang="hr-HR" dirty="0">
                <a:solidFill>
                  <a:srgbClr val="0070C0"/>
                </a:solidFill>
              </a:rPr>
              <a:t>UNIC </a:t>
            </a:r>
            <a:r>
              <a:rPr lang="hr-HR" dirty="0" err="1">
                <a:solidFill>
                  <a:srgbClr val="0070C0"/>
                </a:solidFill>
              </a:rPr>
              <a:t>UniZg</a:t>
            </a:r>
            <a:r>
              <a:rPr lang="hr-HR" dirty="0">
                <a:solidFill>
                  <a:srgbClr val="0070C0"/>
                </a:solidFill>
              </a:rPr>
              <a:t> Tim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6434E-3360-4041-B191-FB7420D03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b="0" i="0" dirty="0">
                <a:solidFill>
                  <a:srgbClr val="333333"/>
                </a:solidFill>
                <a:effectLst/>
                <a:latin typeface="-apple-system"/>
              </a:rPr>
              <a:t>Europska sveučilišta - Alijansa UNIC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854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00660B-8445-4540-8201-54848F967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17" y="883150"/>
            <a:ext cx="8194766" cy="1121346"/>
          </a:xfrm>
        </p:spPr>
        <p:txBody>
          <a:bodyPr>
            <a:noAutofit/>
          </a:bodyPr>
          <a:lstStyle/>
          <a:p>
            <a:pPr algn="ctr" defTabSz="216000">
              <a:lnSpc>
                <a:spcPct val="100000"/>
              </a:lnSpc>
            </a:pPr>
            <a:r>
              <a:rPr lang="hr-HR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Europsko sveučilište gradova u postindustrijskoj tranziciji – UNIC</a:t>
            </a:r>
            <a:br>
              <a:rPr lang="hr-HR" sz="24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5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hr-HR" sz="2400" dirty="0">
                <a:solidFill>
                  <a:srgbClr val="002060"/>
                </a:solidFill>
              </a:rPr>
            </a:br>
            <a:r>
              <a:rPr lang="hr-HR" sz="1800" b="0" dirty="0">
                <a:solidFill>
                  <a:srgbClr val="002060"/>
                </a:solidFill>
              </a:rPr>
              <a:t>Jedno europsko sveučilište</a:t>
            </a:r>
            <a:br>
              <a:rPr lang="hr-HR" sz="1800" b="0" dirty="0">
                <a:solidFill>
                  <a:srgbClr val="002060"/>
                </a:solidFill>
              </a:rPr>
            </a:br>
            <a:r>
              <a:rPr lang="hr-HR" sz="1800" b="0" dirty="0">
                <a:solidFill>
                  <a:srgbClr val="002060"/>
                </a:solidFill>
              </a:rPr>
              <a:t>10 partnerskih sveučilišta</a:t>
            </a:r>
            <a:br>
              <a:rPr lang="hr-HR" sz="1800" b="0" dirty="0">
                <a:solidFill>
                  <a:srgbClr val="002060"/>
                </a:solidFill>
              </a:rPr>
            </a:br>
            <a:r>
              <a:rPr lang="hr-HR" sz="1800" b="0" dirty="0">
                <a:solidFill>
                  <a:srgbClr val="002060"/>
                </a:solidFill>
              </a:rPr>
              <a:t>10 gradova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B74DE-2604-47BE-B159-A1531EC4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b="0" i="0" dirty="0">
                <a:solidFill>
                  <a:srgbClr val="333333"/>
                </a:solidFill>
                <a:effectLst/>
                <a:latin typeface="-apple-system"/>
              </a:rPr>
              <a:t>Europska sveučilišta - Alijansa UNIC</a:t>
            </a:r>
            <a:endParaRPr lang="hr-HR" dirty="0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7442A1DE-7D0A-C247-2B13-259719E8461D}"/>
              </a:ext>
            </a:extLst>
          </p:cNvPr>
          <p:cNvGrpSpPr/>
          <p:nvPr/>
        </p:nvGrpSpPr>
        <p:grpSpPr>
          <a:xfrm>
            <a:off x="705394" y="2277385"/>
            <a:ext cx="7585166" cy="1811383"/>
            <a:chOff x="0" y="0"/>
            <a:chExt cx="23442760" cy="5072986"/>
          </a:xfrm>
        </p:grpSpPr>
        <p:pic>
          <p:nvPicPr>
            <p:cNvPr id="7" name="Picture 10">
              <a:extLst>
                <a:ext uri="{FF2B5EF4-FFF2-40B4-BE49-F238E27FC236}">
                  <a16:creationId xmlns:a16="http://schemas.microsoft.com/office/drawing/2014/main" id="{6777FE2C-FB83-349E-9DE1-0E3821C6A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3140458" cy="3140458"/>
            </a:xfrm>
            <a:prstGeom prst="rect">
              <a:avLst/>
            </a:prstGeom>
          </p:spPr>
        </p:pic>
        <p:pic>
          <p:nvPicPr>
            <p:cNvPr id="9" name="Picture 11">
              <a:extLst>
                <a:ext uri="{FF2B5EF4-FFF2-40B4-BE49-F238E27FC236}">
                  <a16:creationId xmlns:a16="http://schemas.microsoft.com/office/drawing/2014/main" id="{1D206874-55BF-50EB-307E-57D32EDAE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239758" y="931888"/>
              <a:ext cx="5972781" cy="1276682"/>
            </a:xfrm>
            <a:prstGeom prst="rect">
              <a:avLst/>
            </a:prstGeom>
          </p:spPr>
        </p:pic>
        <p:pic>
          <p:nvPicPr>
            <p:cNvPr id="10" name="Picture 12">
              <a:extLst>
                <a:ext uri="{FF2B5EF4-FFF2-40B4-BE49-F238E27FC236}">
                  <a16:creationId xmlns:a16="http://schemas.microsoft.com/office/drawing/2014/main" id="{A405B349-8EFA-A93D-3ED7-8435E0C2D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7936" r="9258"/>
            <a:stretch>
              <a:fillRect/>
            </a:stretch>
          </p:blipFill>
          <p:spPr>
            <a:xfrm>
              <a:off x="7942067" y="836243"/>
              <a:ext cx="4594197" cy="1467972"/>
            </a:xfrm>
            <a:prstGeom prst="rect">
              <a:avLst/>
            </a:prstGeom>
          </p:spPr>
        </p:pic>
        <p:pic>
          <p:nvPicPr>
            <p:cNvPr id="11" name="Picture 13">
              <a:extLst>
                <a:ext uri="{FF2B5EF4-FFF2-40B4-BE49-F238E27FC236}">
                  <a16:creationId xmlns:a16="http://schemas.microsoft.com/office/drawing/2014/main" id="{8D9561ED-E026-3AAD-71D3-8ED29BA8F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002224" y="747340"/>
              <a:ext cx="3771573" cy="1645777"/>
            </a:xfrm>
            <a:prstGeom prst="rect">
              <a:avLst/>
            </a:prstGeom>
          </p:spPr>
        </p:pic>
        <p:pic>
          <p:nvPicPr>
            <p:cNvPr id="12" name="Picture 14">
              <a:extLst>
                <a:ext uri="{FF2B5EF4-FFF2-40B4-BE49-F238E27FC236}">
                  <a16:creationId xmlns:a16="http://schemas.microsoft.com/office/drawing/2014/main" id="{9310EA5E-3242-7385-E5AB-F7E28CFFA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3606419" y="880941"/>
              <a:ext cx="3869687" cy="1378576"/>
            </a:xfrm>
            <a:prstGeom prst="rect">
              <a:avLst/>
            </a:prstGeom>
          </p:spPr>
        </p:pic>
        <p:pic>
          <p:nvPicPr>
            <p:cNvPr id="13" name="Picture 15">
              <a:extLst>
                <a:ext uri="{FF2B5EF4-FFF2-40B4-BE49-F238E27FC236}">
                  <a16:creationId xmlns:a16="http://schemas.microsoft.com/office/drawing/2014/main" id="{82B9D34C-43AF-50C7-B462-1855DEECD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3102956" y="3003187"/>
              <a:ext cx="3988072" cy="1884364"/>
            </a:xfrm>
            <a:prstGeom prst="rect">
              <a:avLst/>
            </a:prstGeom>
          </p:spPr>
        </p:pic>
        <p:pic>
          <p:nvPicPr>
            <p:cNvPr id="14" name="Picture 16">
              <a:extLst>
                <a:ext uri="{FF2B5EF4-FFF2-40B4-BE49-F238E27FC236}">
                  <a16:creationId xmlns:a16="http://schemas.microsoft.com/office/drawing/2014/main" id="{ABCDD3DF-4A64-1E82-9120-F4865283E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664922" y="3048426"/>
              <a:ext cx="4750212" cy="1793887"/>
            </a:xfrm>
            <a:prstGeom prst="rect">
              <a:avLst/>
            </a:prstGeom>
          </p:spPr>
        </p:pic>
        <p:pic>
          <p:nvPicPr>
            <p:cNvPr id="15" name="Picture 17">
              <a:extLst>
                <a:ext uri="{FF2B5EF4-FFF2-40B4-BE49-F238E27FC236}">
                  <a16:creationId xmlns:a16="http://schemas.microsoft.com/office/drawing/2014/main" id="{669983C3-A9A5-7F2F-3057-4301AACA1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2989027" y="3141061"/>
              <a:ext cx="3676837" cy="1608616"/>
            </a:xfrm>
            <a:prstGeom prst="rect">
              <a:avLst/>
            </a:prstGeom>
          </p:spPr>
        </p:pic>
        <p:pic>
          <p:nvPicPr>
            <p:cNvPr id="16" name="Picture 18">
              <a:extLst>
                <a:ext uri="{FF2B5EF4-FFF2-40B4-BE49-F238E27FC236}">
                  <a16:creationId xmlns:a16="http://schemas.microsoft.com/office/drawing/2014/main" id="{BCAB2E26-D104-82C3-C7EE-A48D01C80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611396" y="2817753"/>
              <a:ext cx="1917666" cy="2255232"/>
            </a:xfrm>
            <a:prstGeom prst="rect">
              <a:avLst/>
            </a:prstGeom>
          </p:spPr>
        </p:pic>
        <p:pic>
          <p:nvPicPr>
            <p:cNvPr id="17" name="Picture 19">
              <a:extLst>
                <a:ext uri="{FF2B5EF4-FFF2-40B4-BE49-F238E27FC236}">
                  <a16:creationId xmlns:a16="http://schemas.microsoft.com/office/drawing/2014/main" id="{9651E4F2-7CDD-BD85-EDE6-A08644E54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l="7763" r="5175"/>
            <a:stretch>
              <a:fillRect/>
            </a:stretch>
          </p:blipFill>
          <p:spPr>
            <a:xfrm>
              <a:off x="17239758" y="2741553"/>
              <a:ext cx="6203002" cy="1834655"/>
            </a:xfrm>
            <a:prstGeom prst="rect">
              <a:avLst/>
            </a:prstGeom>
          </p:spPr>
        </p:pic>
      </p:grpSp>
      <p:pic>
        <p:nvPicPr>
          <p:cNvPr id="18" name="Picture 8">
            <a:extLst>
              <a:ext uri="{FF2B5EF4-FFF2-40B4-BE49-F238E27FC236}">
                <a16:creationId xmlns:a16="http://schemas.microsoft.com/office/drawing/2014/main" id="{1D6FCADD-2EEC-CA72-E97A-F5B278A95F7F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5965371" y="4137901"/>
            <a:ext cx="803177" cy="534345"/>
          </a:xfrm>
          <a:prstGeom prst="rect">
            <a:avLst/>
          </a:prstGeom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id="{2D3D2BC6-4CA7-A991-BB7F-F29F8DDA1104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6844235" y="4028595"/>
            <a:ext cx="1346686" cy="72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46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B51CA-DF3B-34F8-DAB1-39998E91F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b="0" i="0" dirty="0">
                <a:solidFill>
                  <a:srgbClr val="333333"/>
                </a:solidFill>
                <a:effectLst/>
                <a:latin typeface="-apple-system"/>
              </a:rPr>
              <a:t>Europska sveučilišta - Alijansa UNIC</a:t>
            </a: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27E606-A6D9-4D1E-AA85-498DDE9F41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2" y="381399"/>
            <a:ext cx="7156448" cy="4025502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543FCFD4-A32A-F931-4F9A-D773D03DA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43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3A9499-F548-4BE0-8D98-224EF23E9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b="0" i="0" dirty="0">
                <a:solidFill>
                  <a:srgbClr val="333333"/>
                </a:solidFill>
                <a:effectLst/>
                <a:latin typeface="-apple-system"/>
              </a:rPr>
              <a:t>Europska sveučilišta - Alijansa UNIC</a:t>
            </a:r>
            <a:endParaRPr lang="hr-HR" dirty="0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EBEC77DF-8A46-295B-395C-BDE74BB95CD2}"/>
              </a:ext>
            </a:extLst>
          </p:cNvPr>
          <p:cNvSpPr txBox="1">
            <a:spLocks/>
          </p:cNvSpPr>
          <p:nvPr/>
        </p:nvSpPr>
        <p:spPr>
          <a:xfrm>
            <a:off x="498022" y="435861"/>
            <a:ext cx="7886700" cy="3220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r-HR" sz="2000" dirty="0">
                <a:solidFill>
                  <a:srgbClr val="002060"/>
                </a:solidFill>
                <a:latin typeface="Chevin 1" panose="020B0604020202020204" charset="0"/>
              </a:rPr>
              <a:t>O UNIC 2.0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82040DE-855B-5753-3E5C-3B6CFDE16E74}"/>
              </a:ext>
            </a:extLst>
          </p:cNvPr>
          <p:cNvSpPr txBox="1">
            <a:spLocks/>
          </p:cNvSpPr>
          <p:nvPr/>
        </p:nvSpPr>
        <p:spPr>
          <a:xfrm>
            <a:off x="581844" y="959649"/>
            <a:ext cx="4571997" cy="3420762"/>
          </a:xfrm>
          <a:prstGeom prst="rect">
            <a:avLst/>
          </a:prstGeom>
        </p:spPr>
        <p:txBody>
          <a:bodyPr>
            <a:no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002060"/>
              </a:buClr>
            </a:pPr>
            <a:r>
              <a:rPr lang="hr-HR" sz="1600" dirty="0">
                <a:solidFill>
                  <a:srgbClr val="19486A"/>
                </a:solidFill>
              </a:rPr>
              <a:t>Trajanje - 1. listopada 2023. do 30. rujna 2027.</a:t>
            </a:r>
          </a:p>
          <a:p>
            <a:pPr>
              <a:lnSpc>
                <a:spcPct val="100000"/>
              </a:lnSpc>
              <a:buClr>
                <a:srgbClr val="002060"/>
              </a:buClr>
            </a:pPr>
            <a:r>
              <a:rPr lang="hr-HR" sz="1600" dirty="0">
                <a:solidFill>
                  <a:srgbClr val="19486A"/>
                </a:solidFill>
              </a:rPr>
              <a:t>Financiranje - inicijativa „Europska sveučilišta” u okviru programa Erasmus+ 2023.; 14.4 mil EUR za cijeli konzorcij </a:t>
            </a:r>
          </a:p>
          <a:p>
            <a:pPr>
              <a:lnSpc>
                <a:spcPct val="100000"/>
              </a:lnSpc>
              <a:buClr>
                <a:srgbClr val="002060"/>
              </a:buClr>
            </a:pPr>
            <a:r>
              <a:rPr lang="hr-HR" sz="1600" dirty="0">
                <a:solidFill>
                  <a:srgbClr val="19486A"/>
                </a:solidFill>
              </a:rPr>
              <a:t>Ukupno 50 saveza s više od 430 visokih učilišta u 35 zemalja</a:t>
            </a:r>
          </a:p>
          <a:p>
            <a:pPr>
              <a:lnSpc>
                <a:spcPct val="100000"/>
              </a:lnSpc>
              <a:buClr>
                <a:srgbClr val="002060"/>
              </a:buClr>
            </a:pPr>
            <a:r>
              <a:rPr lang="hr-HR" sz="1600" dirty="0">
                <a:solidFill>
                  <a:srgbClr val="19486A"/>
                </a:solidFill>
              </a:rPr>
              <a:t>Europska strategija za sveučilišta (2024.); cilj - do sredine 2024. potpora za 60 saveza s više od 500 visokih učilišta; u programskom razdoblju 2028. – 2029. predviđeno 1,1 milijardi eura</a:t>
            </a:r>
          </a:p>
          <a:p>
            <a:pPr>
              <a:lnSpc>
                <a:spcPct val="100000"/>
              </a:lnSpc>
              <a:buClr>
                <a:srgbClr val="002060"/>
              </a:buClr>
            </a:pPr>
            <a:r>
              <a:rPr lang="hr-HR" sz="1600" dirty="0">
                <a:solidFill>
                  <a:srgbClr val="19486A"/>
                </a:solidFill>
              </a:rPr>
              <a:t>2028. – 2034. sljedeći višegodišnji financijski okvir (MMF) 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B4D15D9-7404-E255-6BE3-3CCF545BE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23" y="959649"/>
            <a:ext cx="3258570" cy="307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669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2A0160-506C-4465-8590-2E55957A7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66" y="807705"/>
            <a:ext cx="6486433" cy="378215"/>
          </a:xfrm>
        </p:spPr>
        <p:txBody>
          <a:bodyPr>
            <a:normAutofit/>
          </a:bodyPr>
          <a:lstStyle/>
          <a:p>
            <a:pPr algn="ctr"/>
            <a:r>
              <a:rPr lang="hr-HR" sz="2000" dirty="0">
                <a:solidFill>
                  <a:srgbClr val="002060"/>
                </a:solidFill>
                <a:latin typeface="Chevin 1"/>
              </a:rPr>
              <a:t>UNIC 1.0 – osnovne informacije</a:t>
            </a:r>
            <a:endParaRPr lang="hr-HR" sz="2000" dirty="0">
              <a:solidFill>
                <a:srgbClr val="002060"/>
              </a:solidFill>
            </a:endParaRP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F26FE78-F796-C7FA-1184-A79B03CFECE4}"/>
              </a:ext>
            </a:extLst>
          </p:cNvPr>
          <p:cNvSpPr txBox="1">
            <a:spLocks/>
          </p:cNvSpPr>
          <p:nvPr/>
        </p:nvSpPr>
        <p:spPr>
          <a:xfrm>
            <a:off x="1040675" y="1374402"/>
            <a:ext cx="7062650" cy="2961393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002060"/>
              </a:buClr>
            </a:pPr>
            <a:r>
              <a:rPr lang="hr-HR" sz="2400" dirty="0">
                <a:solidFill>
                  <a:srgbClr val="002060"/>
                </a:solidFill>
              </a:rPr>
              <a:t>Razdoblje provedbe: 1. listopada 2020. – 30. rujna 2023. 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002060"/>
              </a:buClr>
            </a:pPr>
            <a:r>
              <a:rPr lang="hr-HR" sz="2400" dirty="0">
                <a:solidFill>
                  <a:srgbClr val="002060"/>
                </a:solidFill>
              </a:rPr>
              <a:t>Financiranje: 5 mil EUR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002060"/>
              </a:buClr>
            </a:pPr>
            <a:r>
              <a:rPr lang="hr-HR" sz="2400" dirty="0">
                <a:solidFill>
                  <a:srgbClr val="002060"/>
                </a:solidFill>
              </a:rPr>
              <a:t>Osam partnera (Lodz i Malmo uključeni naknadno) 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002060"/>
              </a:buClr>
            </a:pPr>
            <a:r>
              <a:rPr lang="hr-HR" sz="2400" dirty="0">
                <a:solidFill>
                  <a:srgbClr val="002060"/>
                </a:solidFill>
              </a:rPr>
              <a:t>Glavne komponente: Međusveučilišni kampus, Akademija izrazite raznolikosti, Gradski laboratoriji (City Labs)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002060"/>
              </a:buClr>
            </a:pPr>
            <a:r>
              <a:rPr lang="hr-HR" sz="2400" b="1" dirty="0">
                <a:solidFill>
                  <a:srgbClr val="002060"/>
                </a:solidFill>
              </a:rPr>
              <a:t>UNIC4ER</a:t>
            </a:r>
            <a:r>
              <a:rPr lang="hr-HR" sz="2400" dirty="0">
                <a:solidFill>
                  <a:srgbClr val="002060"/>
                </a:solidFill>
              </a:rPr>
              <a:t> - komplementarni H2020 projekt „Prema suradničkom pristupu i strukturi za angažirano istraživanje“; istraživačko-inovacijska komponenta UNIC-a (2 mil EUR)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002060"/>
              </a:buClr>
            </a:pPr>
            <a:r>
              <a:rPr lang="hr-HR" sz="2400" dirty="0">
                <a:solidFill>
                  <a:srgbClr val="002060"/>
                </a:solidFill>
              </a:rPr>
              <a:t>Na </a:t>
            </a:r>
            <a:r>
              <a:rPr lang="hr-HR" sz="2400" b="1" dirty="0">
                <a:solidFill>
                  <a:srgbClr val="002060"/>
                </a:solidFill>
              </a:rPr>
              <a:t>SuZG</a:t>
            </a:r>
            <a:r>
              <a:rPr lang="hr-HR" sz="2400" dirty="0">
                <a:solidFill>
                  <a:srgbClr val="002060"/>
                </a:solidFill>
              </a:rPr>
              <a:t> uspostavljena upravljačka struktura s </a:t>
            </a:r>
            <a:r>
              <a:rPr lang="hr-HR" sz="2400" b="1" dirty="0">
                <a:solidFill>
                  <a:srgbClr val="002060"/>
                </a:solidFill>
              </a:rPr>
              <a:t>Pravnim fakultetom</a:t>
            </a:r>
            <a:r>
              <a:rPr lang="hr-HR" sz="2400" dirty="0">
                <a:solidFill>
                  <a:srgbClr val="002060"/>
                </a:solidFill>
              </a:rPr>
              <a:t> i </a:t>
            </a:r>
            <a:r>
              <a:rPr lang="hr-HR" sz="2400" b="1" dirty="0">
                <a:solidFill>
                  <a:srgbClr val="002060"/>
                </a:solidFill>
              </a:rPr>
              <a:t>Srcem</a:t>
            </a:r>
            <a:r>
              <a:rPr lang="hr-HR" sz="2400" dirty="0">
                <a:solidFill>
                  <a:srgbClr val="002060"/>
                </a:solidFill>
              </a:rPr>
              <a:t> kao povezanim trećim stranama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9059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FB1039-511F-437E-BCF3-F9CC804F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814724"/>
          </a:xfrm>
        </p:spPr>
        <p:txBody>
          <a:bodyPr>
            <a:normAutofit/>
          </a:bodyPr>
          <a:lstStyle/>
          <a:p>
            <a:pPr algn="ctr"/>
            <a:r>
              <a:rPr lang="hr-HR" sz="2000" dirty="0">
                <a:solidFill>
                  <a:srgbClr val="002060"/>
                </a:solidFill>
                <a:latin typeface="Chevin 1"/>
              </a:rPr>
              <a:t>UNIC 1.0 – neki od ostvarenih rezultata</a:t>
            </a:r>
            <a:endParaRPr lang="hr-HR" sz="2000" dirty="0">
              <a:solidFill>
                <a:srgbClr val="00206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3415F-1E2B-4C54-B1F5-C1D067A3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b="0" i="0" dirty="0">
                <a:solidFill>
                  <a:srgbClr val="333333"/>
                </a:solidFill>
                <a:effectLst/>
                <a:latin typeface="-apple-system"/>
              </a:rPr>
              <a:t>Europska sveučilišta - Alijansa UNIC</a:t>
            </a:r>
            <a:endParaRPr lang="hr-HR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70914512-91BE-98D9-69CE-F6F14A68FC3D}"/>
              </a:ext>
            </a:extLst>
          </p:cNvPr>
          <p:cNvSpPr txBox="1">
            <a:spLocks/>
          </p:cNvSpPr>
          <p:nvPr/>
        </p:nvSpPr>
        <p:spPr>
          <a:xfrm>
            <a:off x="1271453" y="1281866"/>
            <a:ext cx="6966856" cy="2961393"/>
          </a:xfrm>
          <a:prstGeom prst="rect">
            <a:avLst/>
          </a:prstGeom>
        </p:spPr>
        <p:txBody>
          <a:bodyPr lIns="108000" rIns="108000">
            <a:normAutofit fontScale="25000" lnSpcReduction="20000"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Clr>
                <a:srgbClr val="002060"/>
              </a:buClr>
            </a:pPr>
            <a:r>
              <a:rPr lang="hr-HR" sz="6400" dirty="0">
                <a:solidFill>
                  <a:srgbClr val="002060"/>
                </a:solidFill>
              </a:rPr>
              <a:t>Dva združena studija </a:t>
            </a:r>
          </a:p>
          <a:p>
            <a:pPr marL="1314450" lvl="1" indent="-857250">
              <a:lnSpc>
                <a:spcPct val="120000"/>
              </a:lnSpc>
              <a:spcBef>
                <a:spcPts val="600"/>
              </a:spcBef>
              <a:buClr>
                <a:srgbClr val="002060"/>
              </a:buClr>
              <a:buSzPct val="98000"/>
              <a:buFont typeface="Wingdings" panose="05000000000000000000" pitchFamily="2" charset="2"/>
              <a:buChar char="ü"/>
            </a:pPr>
            <a:r>
              <a:rPr lang="en-GB" sz="6400" i="1" dirty="0">
                <a:solidFill>
                  <a:srgbClr val="002060"/>
                </a:solidFill>
              </a:rPr>
              <a:t>Redesigning the Post-Industrial Cities </a:t>
            </a:r>
            <a:r>
              <a:rPr lang="en-GB" sz="6400" dirty="0">
                <a:solidFill>
                  <a:srgbClr val="002060"/>
                </a:solidFill>
              </a:rPr>
              <a:t>(</a:t>
            </a:r>
            <a:r>
              <a:rPr lang="en-GB" sz="6400" b="1" dirty="0" err="1">
                <a:solidFill>
                  <a:srgbClr val="002060"/>
                </a:solidFill>
              </a:rPr>
              <a:t>RePIC</a:t>
            </a:r>
            <a:r>
              <a:rPr lang="en-GB" sz="6400" dirty="0">
                <a:solidFill>
                  <a:srgbClr val="002060"/>
                </a:solidFill>
              </a:rPr>
              <a:t>)</a:t>
            </a:r>
            <a:r>
              <a:rPr lang="hr-HR" sz="6400" dirty="0">
                <a:solidFill>
                  <a:srgbClr val="002060"/>
                </a:solidFill>
              </a:rPr>
              <a:t>; Erasmus Mundus združeni studij (EMJM); 5,5 mil EUR, ak.god. 2023./24.</a:t>
            </a:r>
            <a:endParaRPr lang="en-GB" sz="6400" dirty="0">
              <a:solidFill>
                <a:srgbClr val="002060"/>
              </a:solidFill>
            </a:endParaRPr>
          </a:p>
          <a:p>
            <a:pPr marL="1314450" lvl="1" indent="-857250">
              <a:lnSpc>
                <a:spcPct val="120000"/>
              </a:lnSpc>
              <a:spcBef>
                <a:spcPts val="600"/>
              </a:spcBef>
              <a:buClr>
                <a:srgbClr val="002060"/>
              </a:buClr>
              <a:buSzPct val="98000"/>
              <a:buFont typeface="Wingdings" panose="05000000000000000000" pitchFamily="2" charset="2"/>
              <a:buChar char="ü"/>
            </a:pPr>
            <a:r>
              <a:rPr lang="en-GB" sz="6400" i="1" dirty="0">
                <a:solidFill>
                  <a:srgbClr val="002060"/>
                </a:solidFill>
              </a:rPr>
              <a:t>Interdisciplinary Perspectives on Superdiversity in Educational, Organisational and Societal Contexts </a:t>
            </a:r>
            <a:r>
              <a:rPr lang="en-GB" sz="6400" dirty="0">
                <a:solidFill>
                  <a:srgbClr val="002060"/>
                </a:solidFill>
              </a:rPr>
              <a:t>(</a:t>
            </a:r>
            <a:r>
              <a:rPr lang="en-GB" sz="6400" b="1" dirty="0">
                <a:solidFill>
                  <a:srgbClr val="002060"/>
                </a:solidFill>
              </a:rPr>
              <a:t>SEOS</a:t>
            </a:r>
            <a:r>
              <a:rPr lang="en-GB" sz="6400" dirty="0">
                <a:solidFill>
                  <a:srgbClr val="002060"/>
                </a:solidFill>
              </a:rPr>
              <a:t>)</a:t>
            </a:r>
            <a:r>
              <a:rPr lang="hr-HR" sz="6400" dirty="0">
                <a:solidFill>
                  <a:srgbClr val="002060"/>
                </a:solidFill>
              </a:rPr>
              <a:t>, ak.god. 2024./25.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2060"/>
              </a:buClr>
            </a:pPr>
            <a:r>
              <a:rPr lang="hr-HR" sz="6400" dirty="0">
                <a:solidFill>
                  <a:srgbClr val="002060"/>
                </a:solidFill>
              </a:rPr>
              <a:t>Više od 30 novih </a:t>
            </a:r>
            <a:r>
              <a:rPr lang="en-GB" sz="6400" b="1" dirty="0">
                <a:solidFill>
                  <a:srgbClr val="002060"/>
                </a:solidFill>
              </a:rPr>
              <a:t>E+ </a:t>
            </a:r>
            <a:r>
              <a:rPr lang="hr-HR" sz="6400" b="1" dirty="0">
                <a:solidFill>
                  <a:srgbClr val="002060"/>
                </a:solidFill>
              </a:rPr>
              <a:t>sporazuma </a:t>
            </a:r>
            <a:r>
              <a:rPr lang="hr-HR" sz="6400" dirty="0">
                <a:solidFill>
                  <a:srgbClr val="002060"/>
                </a:solidFill>
              </a:rPr>
              <a:t>između UNIC partnera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2060"/>
              </a:buClr>
            </a:pPr>
            <a:r>
              <a:rPr lang="hr-HR" sz="6400" b="1" dirty="0">
                <a:solidFill>
                  <a:srgbClr val="002060"/>
                </a:solidFill>
              </a:rPr>
              <a:t>UNIC Virtualni kampus </a:t>
            </a:r>
            <a:r>
              <a:rPr lang="hr-HR" sz="6400" dirty="0">
                <a:solidFill>
                  <a:srgbClr val="002060"/>
                </a:solidFill>
              </a:rPr>
              <a:t>– više od 1</a:t>
            </a:r>
            <a:r>
              <a:rPr lang="en-GB" sz="6400" dirty="0">
                <a:solidFill>
                  <a:srgbClr val="002060"/>
                </a:solidFill>
              </a:rPr>
              <a:t>50 </a:t>
            </a:r>
            <a:r>
              <a:rPr lang="hr-HR" sz="6400" dirty="0">
                <a:solidFill>
                  <a:srgbClr val="002060"/>
                </a:solidFill>
              </a:rPr>
              <a:t>o</a:t>
            </a:r>
            <a:r>
              <a:rPr lang="en-GB" sz="6400" dirty="0" err="1">
                <a:solidFill>
                  <a:srgbClr val="002060"/>
                </a:solidFill>
              </a:rPr>
              <a:t>nline</a:t>
            </a:r>
            <a:r>
              <a:rPr lang="en-GB" sz="6400" dirty="0">
                <a:solidFill>
                  <a:srgbClr val="002060"/>
                </a:solidFill>
              </a:rPr>
              <a:t> </a:t>
            </a:r>
            <a:r>
              <a:rPr lang="hr-HR" sz="6400" dirty="0">
                <a:solidFill>
                  <a:srgbClr val="002060"/>
                </a:solidFill>
              </a:rPr>
              <a:t>predmeta; moduli za učenje svih jezika u savezu; Erasmus+ kombinirani intenzivni programi (BIP); lista predmeta na engleskom jeziku koji se izvode na svim UNIC sveučilištima</a:t>
            </a:r>
            <a:endParaRPr lang="en-GB" sz="6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1901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3A9499-F548-4BE0-8D98-224EF23E9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b="0" i="0" dirty="0">
                <a:solidFill>
                  <a:srgbClr val="333333"/>
                </a:solidFill>
                <a:effectLst/>
                <a:latin typeface="-apple-system"/>
              </a:rPr>
              <a:t>Europska sveučilišta - Alijansa UNIC</a:t>
            </a:r>
            <a:endParaRPr lang="hr-HR" dirty="0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EBEC77DF-8A46-295B-395C-BDE74BB95CD2}"/>
              </a:ext>
            </a:extLst>
          </p:cNvPr>
          <p:cNvSpPr txBox="1">
            <a:spLocks/>
          </p:cNvSpPr>
          <p:nvPr/>
        </p:nvSpPr>
        <p:spPr>
          <a:xfrm>
            <a:off x="4723439" y="421833"/>
            <a:ext cx="4108813" cy="3220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r-HR" sz="2000" dirty="0">
                <a:solidFill>
                  <a:srgbClr val="002060"/>
                </a:solidFill>
                <a:latin typeface="Chevin 1" panose="020B0604020202020204" charset="0"/>
              </a:rPr>
              <a:t>UNIC 2023. - 2027.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82040DE-855B-5753-3E5C-3B6CFDE16E74}"/>
              </a:ext>
            </a:extLst>
          </p:cNvPr>
          <p:cNvSpPr txBox="1">
            <a:spLocks/>
          </p:cNvSpPr>
          <p:nvPr/>
        </p:nvSpPr>
        <p:spPr>
          <a:xfrm>
            <a:off x="4841966" y="817903"/>
            <a:ext cx="3990286" cy="3507694"/>
          </a:xfrm>
          <a:prstGeom prst="rect">
            <a:avLst/>
          </a:prstGeom>
        </p:spPr>
        <p:txBody>
          <a:bodyPr>
            <a:no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2540" indent="0" algn="just">
              <a:spcBef>
                <a:spcPts val="600"/>
              </a:spcBef>
              <a:buClr>
                <a:srgbClr val="002060"/>
              </a:buClr>
              <a:buNone/>
            </a:pPr>
            <a:r>
              <a:rPr lang="hr-HR" sz="1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Cilj</a:t>
            </a:r>
            <a:r>
              <a:rPr lang="hr-HR" sz="1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- dodatno potaknuti razvoj znanja i zajedničko stvaranje kroz suradnju, inovacije i uključivanje radi ostvarivanja društvenog utjecaja, putem: </a:t>
            </a:r>
            <a:endParaRPr lang="en-GB" sz="16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marL="342900" marR="2540" lvl="0" indent="-342900" algn="just">
              <a:spcBef>
                <a:spcPts val="600"/>
              </a:spcBef>
              <a:buClr>
                <a:srgbClr val="002060"/>
              </a:buClr>
              <a:buFont typeface="Calibri" panose="020F0502020204030204" pitchFamily="34" charset="0"/>
              <a:buChar char="-"/>
            </a:pPr>
            <a:r>
              <a:rPr lang="hr-HR" sz="12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oblikovanja istinski suradničkog načina upravljanja za UNIC</a:t>
            </a:r>
            <a:endParaRPr lang="en-GB" sz="120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540" lvl="0" indent="-342900" algn="just">
              <a:spcBef>
                <a:spcPts val="600"/>
              </a:spcBef>
              <a:buClr>
                <a:srgbClr val="002060"/>
              </a:buClr>
              <a:buFont typeface="Calibri" panose="020F0502020204030204" pitchFamily="34" charset="0"/>
              <a:buChar char="-"/>
            </a:pPr>
            <a:r>
              <a:rPr lang="hr-HR" sz="12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jačanja mobilnosti među sveučilištima i poticanja inovativnih pristupa nastavi i mobilnosti</a:t>
            </a:r>
            <a:endParaRPr lang="en-GB" sz="120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540" lvl="0" indent="-342900" algn="just">
              <a:spcBef>
                <a:spcPts val="600"/>
              </a:spcBef>
              <a:buClr>
                <a:srgbClr val="002060"/>
              </a:buClr>
              <a:buFont typeface="Calibri" panose="020F0502020204030204" pitchFamily="34" charset="0"/>
              <a:buChar char="-"/>
            </a:pPr>
            <a:r>
              <a:rPr lang="hr-HR" sz="12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suradnje s gradovima, zajednicama i dionicima za transformativne inovacije i društveni učinak</a:t>
            </a:r>
            <a:endParaRPr lang="en-GB" sz="120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540" lvl="0" indent="-342900" algn="just">
              <a:spcBef>
                <a:spcPts val="600"/>
              </a:spcBef>
              <a:buClr>
                <a:srgbClr val="002060"/>
              </a:buClr>
              <a:buFont typeface="Calibri" panose="020F0502020204030204" pitchFamily="34" charset="0"/>
              <a:buChar char="-"/>
            </a:pPr>
            <a:r>
              <a:rPr lang="hr-HR" sz="12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jačanja kapaciteta za suradnju i oblikovanja inovativnih, povezanih, uključivih i održivih politika </a:t>
            </a:r>
          </a:p>
          <a:p>
            <a:pPr marL="342900" marR="2540" lvl="0" indent="-342900" algn="just">
              <a:spcBef>
                <a:spcPts val="600"/>
              </a:spcBef>
              <a:buClr>
                <a:srgbClr val="002060"/>
              </a:buClr>
              <a:buFont typeface="Calibri" panose="020F0502020204030204" pitchFamily="34" charset="0"/>
              <a:buChar char="-"/>
            </a:pPr>
            <a:r>
              <a:rPr lang="hr-HR" sz="12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izgradnje zajednica istraživača i edukatora oko postindustrijske tranzicije</a:t>
            </a:r>
            <a:endParaRPr lang="en-GB" sz="120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540" lvl="0" indent="-342900" algn="just">
              <a:spcBef>
                <a:spcPts val="600"/>
              </a:spcBef>
              <a:buClr>
                <a:srgbClr val="002060"/>
              </a:buClr>
              <a:buFont typeface="Calibri" panose="020F0502020204030204" pitchFamily="34" charset="0"/>
              <a:buChar char="-"/>
            </a:pPr>
            <a:r>
              <a:rPr lang="hr-HR" sz="12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poboljšanja razumijevanja, podizanja svijesti i jačanja predanosti aktivnostima i vrijednostima UNIC-a</a:t>
            </a:r>
            <a:endParaRPr lang="en-GB" sz="120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Diagram">
            <a:extLst>
              <a:ext uri="{FF2B5EF4-FFF2-40B4-BE49-F238E27FC236}">
                <a16:creationId xmlns:a16="http://schemas.microsoft.com/office/drawing/2014/main" id="{C5CC18F6-E3A1-9927-C2FF-CBDDD1F5F2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47" y="148228"/>
            <a:ext cx="4531543" cy="452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60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3A9499-F548-4BE0-8D98-224EF23E9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b="0" i="0" dirty="0">
                <a:solidFill>
                  <a:srgbClr val="333333"/>
                </a:solidFill>
                <a:effectLst/>
                <a:latin typeface="-apple-system"/>
              </a:rPr>
              <a:t>Europska sveučilišta - Alijansa UNIC</a:t>
            </a:r>
            <a:endParaRPr lang="hr-HR" dirty="0"/>
          </a:p>
        </p:txBody>
      </p:sp>
      <p:sp>
        <p:nvSpPr>
          <p:cNvPr id="8" name="Google Shape;122;g28045c4e44f_1_0">
            <a:extLst>
              <a:ext uri="{FF2B5EF4-FFF2-40B4-BE49-F238E27FC236}">
                <a16:creationId xmlns:a16="http://schemas.microsoft.com/office/drawing/2014/main" id="{916C1024-BD81-24B3-B326-E20B847839EA}"/>
              </a:ext>
            </a:extLst>
          </p:cNvPr>
          <p:cNvSpPr/>
          <p:nvPr/>
        </p:nvSpPr>
        <p:spPr>
          <a:xfrm>
            <a:off x="251565" y="2942068"/>
            <a:ext cx="2347684" cy="690987"/>
          </a:xfrm>
          <a:prstGeom prst="roundRect">
            <a:avLst>
              <a:gd name="adj" fmla="val 10000"/>
            </a:avLst>
          </a:prstGeom>
          <a:solidFill>
            <a:srgbClr val="CCD3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25;g28045c4e44f_1_0">
            <a:extLst>
              <a:ext uri="{FF2B5EF4-FFF2-40B4-BE49-F238E27FC236}">
                <a16:creationId xmlns:a16="http://schemas.microsoft.com/office/drawing/2014/main" id="{E8165C38-C0AD-13F8-0E45-5B311964AD91}"/>
              </a:ext>
            </a:extLst>
          </p:cNvPr>
          <p:cNvSpPr txBox="1"/>
          <p:nvPr/>
        </p:nvSpPr>
        <p:spPr>
          <a:xfrm>
            <a:off x="1056678" y="3016696"/>
            <a:ext cx="1407597" cy="533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650" tIns="167650" rIns="167650" bIns="1676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SzPts val="2200"/>
            </a:pPr>
            <a:r>
              <a:rPr lang="hr-HR" sz="900" dirty="0"/>
              <a:t>V</a:t>
            </a:r>
            <a:r>
              <a:rPr lang="en-GB" sz="900" dirty="0" err="1"/>
              <a:t>iše</a:t>
            </a:r>
            <a:r>
              <a:rPr lang="en-GB" sz="900" dirty="0"/>
              <a:t> od </a:t>
            </a:r>
            <a:r>
              <a:rPr lang="en-GB" sz="900" b="1" dirty="0"/>
              <a:t>120 fakulteta </a:t>
            </a:r>
            <a:r>
              <a:rPr lang="en-GB" sz="900" dirty="0" err="1"/>
              <a:t>na</a:t>
            </a:r>
            <a:r>
              <a:rPr lang="en-GB" sz="900" dirty="0"/>
              <a:t> 10 </a:t>
            </a:r>
            <a:r>
              <a:rPr lang="en-GB" sz="900" dirty="0" err="1"/>
              <a:t>sveučilišta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23;g28045c4e44f_1_0">
            <a:extLst>
              <a:ext uri="{FF2B5EF4-FFF2-40B4-BE49-F238E27FC236}">
                <a16:creationId xmlns:a16="http://schemas.microsoft.com/office/drawing/2014/main" id="{669765F7-5C30-8AFF-3ADC-F44EC7A2B8A8}"/>
              </a:ext>
            </a:extLst>
          </p:cNvPr>
          <p:cNvSpPr/>
          <p:nvPr/>
        </p:nvSpPr>
        <p:spPr>
          <a:xfrm>
            <a:off x="465477" y="3016696"/>
            <a:ext cx="557317" cy="51657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2;g28045c4e44f_1_0">
            <a:extLst>
              <a:ext uri="{FF2B5EF4-FFF2-40B4-BE49-F238E27FC236}">
                <a16:creationId xmlns:a16="http://schemas.microsoft.com/office/drawing/2014/main" id="{AC64929E-AE45-E11D-909B-64A6944917C8}"/>
              </a:ext>
            </a:extLst>
          </p:cNvPr>
          <p:cNvSpPr/>
          <p:nvPr/>
        </p:nvSpPr>
        <p:spPr>
          <a:xfrm>
            <a:off x="522516" y="3726937"/>
            <a:ext cx="2324418" cy="690987"/>
          </a:xfrm>
          <a:prstGeom prst="roundRect">
            <a:avLst>
              <a:gd name="adj" fmla="val 10000"/>
            </a:avLst>
          </a:prstGeom>
          <a:solidFill>
            <a:srgbClr val="CCD3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7;g28045c4e44f_1_0">
            <a:extLst>
              <a:ext uri="{FF2B5EF4-FFF2-40B4-BE49-F238E27FC236}">
                <a16:creationId xmlns:a16="http://schemas.microsoft.com/office/drawing/2014/main" id="{C9621315-91F3-9CD5-6651-5A2AC83A2400}"/>
              </a:ext>
            </a:extLst>
          </p:cNvPr>
          <p:cNvSpPr/>
          <p:nvPr/>
        </p:nvSpPr>
        <p:spPr>
          <a:xfrm>
            <a:off x="659965" y="3807325"/>
            <a:ext cx="557317" cy="55614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25;g28045c4e44f_1_0">
            <a:extLst>
              <a:ext uri="{FF2B5EF4-FFF2-40B4-BE49-F238E27FC236}">
                <a16:creationId xmlns:a16="http://schemas.microsoft.com/office/drawing/2014/main" id="{A408911D-B503-F830-B89C-D12DB539F7BD}"/>
              </a:ext>
            </a:extLst>
          </p:cNvPr>
          <p:cNvSpPr txBox="1"/>
          <p:nvPr/>
        </p:nvSpPr>
        <p:spPr>
          <a:xfrm>
            <a:off x="1251166" y="3780341"/>
            <a:ext cx="1368508" cy="61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650" tIns="167650" rIns="167650" bIns="1676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SzPts val="2200"/>
            </a:pPr>
            <a:r>
              <a:rPr lang="pl-PL" sz="900" dirty="0"/>
              <a:t>Preko </a:t>
            </a:r>
            <a:r>
              <a:rPr lang="pl-PL" sz="900" b="1" dirty="0"/>
              <a:t>220 500 studenata </a:t>
            </a:r>
            <a:r>
              <a:rPr lang="pl-PL" sz="900" dirty="0"/>
              <a:t>i više od </a:t>
            </a:r>
            <a:r>
              <a:rPr lang="pl-PL" sz="900" b="1" dirty="0"/>
              <a:t>29 000 članova osoblja</a:t>
            </a:r>
            <a:endParaRPr sz="9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3995FE8-B235-4024-9527-F2432603A9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" t="1" r="68266" b="6545"/>
          <a:stretch/>
        </p:blipFill>
        <p:spPr>
          <a:xfrm>
            <a:off x="133350" y="231882"/>
            <a:ext cx="894918" cy="7714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C761F82-F289-40C7-B373-7E790F8586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2" t="1" r="37712" b="1073"/>
          <a:stretch/>
        </p:blipFill>
        <p:spPr>
          <a:xfrm>
            <a:off x="1022794" y="1052426"/>
            <a:ext cx="870458" cy="882353"/>
          </a:xfrm>
          <a:prstGeom prst="rect">
            <a:avLst/>
          </a:prstGeom>
        </p:spPr>
      </p:pic>
      <p:pic>
        <p:nvPicPr>
          <p:cNvPr id="5" name="Picture 4" descr="A map of the world with a diagram&#10;&#10;Description automatically generated">
            <a:extLst>
              <a:ext uri="{FF2B5EF4-FFF2-40B4-BE49-F238E27FC236}">
                <a16:creationId xmlns:a16="http://schemas.microsoft.com/office/drawing/2014/main" id="{2DB811B0-EE3A-C905-C996-C5DF949D25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975" y="609562"/>
            <a:ext cx="5868524" cy="3301045"/>
          </a:xfrm>
          <a:prstGeom prst="rect">
            <a:avLst/>
          </a:prstGeom>
        </p:spPr>
      </p:pic>
      <p:pic>
        <p:nvPicPr>
          <p:cNvPr id="7" name="Picture 6" descr="A blue background with orange and blue hands&#10;&#10;Description automatically generated">
            <a:extLst>
              <a:ext uri="{FF2B5EF4-FFF2-40B4-BE49-F238E27FC236}">
                <a16:creationId xmlns:a16="http://schemas.microsoft.com/office/drawing/2014/main" id="{0D418CCA-468D-891C-797C-9C7E9C8C58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233" y="1975754"/>
            <a:ext cx="953004" cy="86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47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0FEB41-28F9-4751-827C-E2F59D88F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i="0" dirty="0">
                <a:solidFill>
                  <a:srgbClr val="333333"/>
                </a:solidFill>
                <a:latin typeface="-apple-system"/>
              </a:rPr>
              <a:t>Europska sveučilišta - Alijansa UNIC</a:t>
            </a:r>
            <a:endParaRPr lang="hr-HR" dirty="0"/>
          </a:p>
        </p:txBody>
      </p:sp>
      <p:pic>
        <p:nvPicPr>
          <p:cNvPr id="4" name="Picture 3" descr="A close-up of a qr code&#10;&#10;Description automatically generated">
            <a:extLst>
              <a:ext uri="{FF2B5EF4-FFF2-40B4-BE49-F238E27FC236}">
                <a16:creationId xmlns:a16="http://schemas.microsoft.com/office/drawing/2014/main" id="{D95A0A6A-D691-CF0E-349E-B11974AD4C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72" y="577851"/>
            <a:ext cx="6649156" cy="374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8724"/>
      </p:ext>
    </p:extLst>
  </p:cSld>
  <p:clrMapOvr>
    <a:masterClrMapping/>
  </p:clrMapOvr>
</p:sld>
</file>

<file path=ppt/theme/theme1.xml><?xml version="1.0" encoding="utf-8"?>
<a:theme xmlns:a="http://schemas.openxmlformats.org/drawingml/2006/main" name="Srce DEI 2024_16x9">
  <a:themeElements>
    <a:clrScheme name="Srce DEI 2024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Tema1_16x9" id="{476E04C6-ED46-4774-BC39-1C443F715698}" vid="{90F83EFC-DEE1-42FC-8BFD-555EDA227A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1231</TotalTime>
  <Words>545</Words>
  <Application>Microsoft Office PowerPoint</Application>
  <PresentationFormat>On-screen Show (16:9)</PresentationFormat>
  <Paragraphs>44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-apple-system</vt:lpstr>
      <vt:lpstr>Arial</vt:lpstr>
      <vt:lpstr>Calibri</vt:lpstr>
      <vt:lpstr>Chevin 1</vt:lpstr>
      <vt:lpstr>Wingdings</vt:lpstr>
      <vt:lpstr>Srce DEI 2024_16x9</vt:lpstr>
      <vt:lpstr>Europska sveučilišta - Alijansa UNIC</vt:lpstr>
      <vt:lpstr>Europsko sveučilište gradova u postindustrijskoj tranziciji – UNIC  .  Jedno europsko sveučilište 10 partnerskih sveučilišta 10 gradova</vt:lpstr>
      <vt:lpstr>PowerPoint Presentation</vt:lpstr>
      <vt:lpstr>PowerPoint Presentation</vt:lpstr>
      <vt:lpstr>UNIC 1.0 – osnovne informacije</vt:lpstr>
      <vt:lpstr>UNIC 1.0 – neki od ostvarenih rezultata</vt:lpstr>
      <vt:lpstr>PowerPoint Presentation</vt:lpstr>
      <vt:lpstr>PowerPoint Presentation</vt:lpstr>
      <vt:lpstr>PowerPoint Presentation</vt:lpstr>
      <vt:lpstr>Hvala! UNIC UniZg Tim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Amira Zubovic</dc:creator>
  <cp:lastModifiedBy>Amira Zubović</cp:lastModifiedBy>
  <cp:revision>79</cp:revision>
  <cp:lastPrinted>2014-06-24T07:01:20Z</cp:lastPrinted>
  <dcterms:created xsi:type="dcterms:W3CDTF">2014-09-19T07:16:42Z</dcterms:created>
  <dcterms:modified xsi:type="dcterms:W3CDTF">2024-04-17T11:47:29Z</dcterms:modified>
</cp:coreProperties>
</file>