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62" r:id="rId4"/>
    <p:sldId id="266" r:id="rId5"/>
    <p:sldId id="268" r:id="rId6"/>
    <p:sldId id="263" r:id="rId7"/>
    <p:sldId id="267" r:id="rId8"/>
    <p:sldId id="264" r:id="rId9"/>
    <p:sldId id="257" r:id="rId10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Brko" initials="IB" lastIdx="1" clrIdx="0">
    <p:extLst>
      <p:ext uri="{19B8F6BF-5375-455C-9EA6-DF929625EA0E}">
        <p15:presenceInfo xmlns:p15="http://schemas.microsoft.com/office/powerpoint/2012/main" userId="4bcf094d80da6aca" providerId="Windows Live"/>
      </p:ext>
    </p:extLst>
  </p:cmAuthor>
  <p:cmAuthor id="2" name="Leo Lokas" initials="LL" lastIdx="1" clrIdx="1">
    <p:extLst>
      <p:ext uri="{19B8F6BF-5375-455C-9EA6-DF929625EA0E}">
        <p15:presenceInfo xmlns:p15="http://schemas.microsoft.com/office/powerpoint/2012/main" userId="S-1-5-21-3403553547-2104923532-641446052-3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216" d="100"/>
          <a:sy n="216" d="100"/>
        </p:scale>
        <p:origin x="24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creativecommons.org/licenses/by/4.0/deed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2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Digitalizacija obrazovanja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1600" dirty="0"/>
              <a:t>Predavač: Ivan Brko, Project Manager, Certilia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C9D51-1422-45B3-BB0D-C5ECA7463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663" y="3010946"/>
            <a:ext cx="220943" cy="2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Što je elektronički potpis?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Digitalizacija obrazovanja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01B1-500A-44F4-AFE2-EE23DEB8E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Podatak u elektroničkom obliku priložen ili logički povezan s ostalim podacima u elektroničkom obliku i kojeg potpisnik koristi za potpisivanje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r-HR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Tri vrste:</a:t>
            </a:r>
          </a:p>
          <a:p>
            <a:pPr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</a:pPr>
            <a:r>
              <a:rPr lang="hr-HR" sz="1688" dirty="0"/>
              <a:t> obični (jednostavni) potpis</a:t>
            </a:r>
          </a:p>
          <a:p>
            <a:pPr lvl="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–"/>
            </a:pPr>
            <a:r>
              <a:rPr lang="hr-HR" sz="1688" dirty="0"/>
              <a:t> napredni el. potpis  </a:t>
            </a:r>
          </a:p>
          <a:p>
            <a:pPr marL="2957513" lvl="8" indent="-180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</a:pPr>
            <a:r>
              <a:rPr lang="hr-HR" sz="1688" dirty="0"/>
              <a:t>kvalificirani el. potpis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95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Elektroničko potpisivanje u EU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Digitalizacija obrazovanja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01B1-500A-44F4-AFE2-EE23DEB8E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Pravila regulirana </a:t>
            </a:r>
            <a:r>
              <a:rPr lang="hr-HR" sz="1800" dirty="0" err="1"/>
              <a:t>eIDAS</a:t>
            </a:r>
            <a:r>
              <a:rPr lang="hr-HR" sz="1800" dirty="0"/>
              <a:t> (EU) 910/2014 Uredbom o elektroničkoj identifikaciji i uslugama povjerenja za elektroničke transakcije na unutarnjem tržištu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r-HR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Kvalificirani el. potpis ima jednaku pravnu snagu kao vlastoručni potpis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r-HR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4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Elektroničko potpisivanje s Certilia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Digitalizacija obrazovanja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01B1-500A-44F4-AFE2-EE23DEB8E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E-usluge 50+ klijenata integrirano s Certilia potpisnim servisom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Povezane obrazovne institucije: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r-HR" sz="1600" dirty="0"/>
          </a:p>
          <a:p>
            <a:pPr lvl="1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3FDF82-9A98-4352-B9D2-02AD1C18E1E4}"/>
              </a:ext>
            </a:extLst>
          </p:cNvPr>
          <p:cNvSpPr/>
          <p:nvPr/>
        </p:nvSpPr>
        <p:spPr>
          <a:xfrm>
            <a:off x="2325262" y="2470455"/>
            <a:ext cx="1088793" cy="438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CARNET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7F93E9-1E15-4B39-837B-B7D1CA64F54E}"/>
              </a:ext>
            </a:extLst>
          </p:cNvPr>
          <p:cNvSpPr/>
          <p:nvPr/>
        </p:nvSpPr>
        <p:spPr>
          <a:xfrm>
            <a:off x="1518866" y="3321385"/>
            <a:ext cx="1088793" cy="5050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SC Varaždin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471440-B943-4912-AEBE-D7A8F190CEF1}"/>
              </a:ext>
            </a:extLst>
          </p:cNvPr>
          <p:cNvSpPr/>
          <p:nvPr/>
        </p:nvSpPr>
        <p:spPr>
          <a:xfrm>
            <a:off x="3870069" y="3186578"/>
            <a:ext cx="1088793" cy="438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Univerza</a:t>
            </a:r>
            <a:r>
              <a:rPr lang="hr-HR" dirty="0"/>
              <a:t> v Ljubljani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1117F-7F30-42B2-8345-EA3D947FA8E0}"/>
              </a:ext>
            </a:extLst>
          </p:cNvPr>
          <p:cNvSpPr/>
          <p:nvPr/>
        </p:nvSpPr>
        <p:spPr>
          <a:xfrm>
            <a:off x="3386343" y="4010119"/>
            <a:ext cx="1088793" cy="438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SRCE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A53BA-14B3-4634-8221-72D2C2E5AF6D}"/>
              </a:ext>
            </a:extLst>
          </p:cNvPr>
          <p:cNvSpPr/>
          <p:nvPr/>
        </p:nvSpPr>
        <p:spPr>
          <a:xfrm>
            <a:off x="5574778" y="3773943"/>
            <a:ext cx="1152096" cy="438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Sveučilište u Rijeci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A878A-CB11-474D-A399-8E0ABAC07696}"/>
              </a:ext>
            </a:extLst>
          </p:cNvPr>
          <p:cNvSpPr/>
          <p:nvPr/>
        </p:nvSpPr>
        <p:spPr>
          <a:xfrm>
            <a:off x="5213261" y="2352536"/>
            <a:ext cx="1088793" cy="438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88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Elektroničko potpisivanje s Certilia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Digitalizacija obrazovanja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01B1-500A-44F4-AFE2-EE23DEB8E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AKD izdaje kvalificirane certifikate: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88" dirty="0"/>
              <a:t>na kartici (</a:t>
            </a:r>
            <a:r>
              <a:rPr lang="hr-HR" sz="1688" dirty="0" err="1"/>
              <a:t>eOI</a:t>
            </a:r>
            <a:r>
              <a:rPr lang="hr-HR" sz="1688" dirty="0"/>
              <a:t>, Certilia kartica) za el. potpis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88" dirty="0"/>
              <a:t>za udaljeni el. potpis i pečat (u </a:t>
            </a:r>
            <a:r>
              <a:rPr lang="hr-HR" sz="1688" dirty="0" err="1"/>
              <a:t>cloudu</a:t>
            </a:r>
            <a:r>
              <a:rPr lang="hr-HR" sz="1688" dirty="0"/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Potpisne opcije: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Certilia web </a:t>
            </a:r>
            <a:r>
              <a:rPr lang="hr-HR" sz="1600" dirty="0" err="1"/>
              <a:t>sign</a:t>
            </a:r>
            <a:endParaRPr lang="hr-HR" sz="1600" dirty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Certilia </a:t>
            </a:r>
            <a:r>
              <a:rPr lang="hr-HR" sz="1600" dirty="0" err="1"/>
              <a:t>mobile</a:t>
            </a:r>
            <a:r>
              <a:rPr lang="hr-HR" sz="1600" dirty="0"/>
              <a:t> </a:t>
            </a:r>
            <a:r>
              <a:rPr lang="hr-HR" sz="1600" dirty="0" err="1"/>
              <a:t>wallet</a:t>
            </a:r>
            <a:endParaRPr lang="hr-HR" sz="1600" dirty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 err="1"/>
              <a:t>eSign</a:t>
            </a:r>
            <a:r>
              <a:rPr lang="hr-HR" sz="1600" dirty="0"/>
              <a:t> API</a:t>
            </a:r>
          </a:p>
          <a:p>
            <a:pPr lvl="1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0EABD24-7218-4C40-9BBA-CDD2099BDA5F}"/>
              </a:ext>
            </a:extLst>
          </p:cNvPr>
          <p:cNvSpPr/>
          <p:nvPr/>
        </p:nvSpPr>
        <p:spPr>
          <a:xfrm>
            <a:off x="3822236" y="3165857"/>
            <a:ext cx="1107959" cy="16686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BB8BE0D-BDD9-4633-8BA4-64443736B5A7}"/>
              </a:ext>
            </a:extLst>
          </p:cNvPr>
          <p:cNvSpPr/>
          <p:nvPr/>
        </p:nvSpPr>
        <p:spPr>
          <a:xfrm>
            <a:off x="3822237" y="3548425"/>
            <a:ext cx="1107959" cy="16686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27926F8-0577-4447-8EE9-659BE34C04ED}"/>
              </a:ext>
            </a:extLst>
          </p:cNvPr>
          <p:cNvSpPr/>
          <p:nvPr/>
        </p:nvSpPr>
        <p:spPr>
          <a:xfrm>
            <a:off x="3833359" y="3900699"/>
            <a:ext cx="1107959" cy="16686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24C341-BB0D-4070-BF90-7DE2DFC81199}"/>
              </a:ext>
            </a:extLst>
          </p:cNvPr>
          <p:cNvSpPr/>
          <p:nvPr/>
        </p:nvSpPr>
        <p:spPr>
          <a:xfrm>
            <a:off x="5435717" y="3085091"/>
            <a:ext cx="2349407" cy="10935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0070C0"/>
                </a:solidFill>
              </a:rPr>
              <a:t>Kvalificirani el. potpis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Certila</a:t>
            </a:r>
            <a:r>
              <a:rPr lang="en-GB" sz="2400" dirty="0"/>
              <a:t> mobile wallet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Digitalizacija obrazovanja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01B1-500A-44F4-AFE2-EE23DEB8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20"/>
            <a:ext cx="7886700" cy="3149384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Rješenje sukladno s </a:t>
            </a:r>
            <a:r>
              <a:rPr lang="hr-HR" sz="1800" dirty="0" err="1"/>
              <a:t>eIDAS</a:t>
            </a:r>
            <a:r>
              <a:rPr lang="hr-HR" sz="1800" dirty="0"/>
              <a:t> v2 s funkcionalnostima: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kvalificiranog potpisivanja el. dokumenata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 err="1"/>
              <a:t>autentifikacijom</a:t>
            </a:r>
            <a:r>
              <a:rPr lang="hr-HR" sz="1600" dirty="0"/>
              <a:t> razine EU </a:t>
            </a:r>
            <a:r>
              <a:rPr lang="hr-HR" sz="1600" dirty="0" err="1"/>
              <a:t>LoA</a:t>
            </a:r>
            <a:r>
              <a:rPr lang="hr-HR" sz="1600" dirty="0"/>
              <a:t> </a:t>
            </a:r>
            <a:r>
              <a:rPr lang="hr-HR" sz="1600" dirty="0" err="1"/>
              <a:t>high</a:t>
            </a:r>
            <a:endParaRPr lang="hr-HR" sz="1600" dirty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digitalne putne vjerodajnice (DTC – </a:t>
            </a:r>
            <a:r>
              <a:rPr lang="en-GB" sz="1600" dirty="0"/>
              <a:t>Digital Travel Credentials</a:t>
            </a:r>
            <a:r>
              <a:rPr lang="hr-HR" sz="1600" dirty="0"/>
              <a:t>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mobilna vozačka dozvola (</a:t>
            </a:r>
            <a:r>
              <a:rPr lang="hr-HR" sz="1600" dirty="0" err="1"/>
              <a:t>mDL</a:t>
            </a:r>
            <a:r>
              <a:rPr lang="hr-HR" sz="1600" dirty="0"/>
              <a:t> – </a:t>
            </a:r>
            <a:r>
              <a:rPr lang="en-GB" sz="1600" dirty="0"/>
              <a:t>Mobile Driving Licence</a:t>
            </a:r>
            <a:r>
              <a:rPr lang="hr-HR" sz="1600" dirty="0"/>
              <a:t>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 err="1"/>
              <a:t>eHealth</a:t>
            </a:r>
            <a:endParaRPr lang="hr-HR" sz="1600" dirty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 err="1"/>
              <a:t>eDiploma</a:t>
            </a:r>
            <a:endParaRPr lang="hr-HR" sz="1600" dirty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….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r-HR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r-HR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3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Certilia u brojkama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prezentacije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01B1-500A-44F4-AFE2-EE23DEB8E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U razdoblju 31.03.2023. – 31.03.2024.: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2,9 milijuna pdf i </a:t>
            </a:r>
            <a:r>
              <a:rPr lang="hr-HR" sz="1600" dirty="0" err="1"/>
              <a:t>xml</a:t>
            </a:r>
            <a:r>
              <a:rPr lang="hr-HR" sz="1600" dirty="0"/>
              <a:t> dokumenata potpisano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5 milijuna prijava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2+ milijuna mobilnih notifikacija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90+ tisuća putnih i drugih dokumenata i kartica u </a:t>
            </a:r>
            <a:r>
              <a:rPr lang="hr-HR" sz="1600" dirty="0" err="1"/>
              <a:t>walletu</a:t>
            </a:r>
            <a:endParaRPr lang="hr-HR" sz="1600" dirty="0"/>
          </a:p>
          <a:p>
            <a:pPr marL="257168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2279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eDiplome</a:t>
            </a:r>
            <a:endParaRPr lang="hr-H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Digitalizacija obrazovanja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01B1-500A-44F4-AFE2-EE23DEB8E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Uslugu omogućilo SRCE u 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ISVU</a:t>
            </a:r>
            <a:endParaRPr lang="hr-HR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Usluga integrirana s Certilia potpisnim servisom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Ključne značajke el. izdanih diploma: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izdavanje i uporaba isključivo u elektroničkom formatu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 err="1"/>
              <a:t>pečatirana</a:t>
            </a:r>
            <a:r>
              <a:rPr lang="hr-HR" sz="1600" dirty="0"/>
              <a:t> kvalificiranim el. pečatom od strane visokih učilišta 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izdaju se do 30 dana nakon završetka studija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r-HR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r-HR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11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hr-HR" dirty="0"/>
              <a:t>Hvala!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r>
              <a:rPr lang="hr-HR" dirty="0"/>
              <a:t>www.certilia.com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prezentacije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E3F85-ADF2-4CF1-99C8-9AADE843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17" y="2281733"/>
            <a:ext cx="1233766" cy="4374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745</TotalTime>
  <Words>311</Words>
  <Application>Microsoft Office PowerPoint</Application>
  <PresentationFormat>On-screen Show (16:9)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Srce DEI 2024_16x9</vt:lpstr>
      <vt:lpstr>Digitalizacija obrazovanja</vt:lpstr>
      <vt:lpstr>Što je elektronički potpis?</vt:lpstr>
      <vt:lpstr>Elektroničko potpisivanje u EU</vt:lpstr>
      <vt:lpstr>Elektroničko potpisivanje s Certilia</vt:lpstr>
      <vt:lpstr>Elektroničko potpisivanje s Certilia</vt:lpstr>
      <vt:lpstr>Certila mobile wallet</vt:lpstr>
      <vt:lpstr>Certilia u brojkama</vt:lpstr>
      <vt:lpstr>eDiplome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Amira Zubović</cp:lastModifiedBy>
  <cp:revision>90</cp:revision>
  <cp:lastPrinted>2014-06-24T07:01:20Z</cp:lastPrinted>
  <dcterms:created xsi:type="dcterms:W3CDTF">2014-09-19T07:16:42Z</dcterms:created>
  <dcterms:modified xsi:type="dcterms:W3CDTF">2024-04-17T12:27:21Z</dcterms:modified>
</cp:coreProperties>
</file>