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8"/>
  </p:notesMasterIdLst>
  <p:handoutMasterIdLst>
    <p:handoutMasterId r:id="rId9"/>
  </p:handoutMasterIdLst>
  <p:sldIdLst>
    <p:sldId id="256" r:id="rId2"/>
    <p:sldId id="262" r:id="rId3"/>
    <p:sldId id="260" r:id="rId4"/>
    <p:sldId id="263" r:id="rId5"/>
    <p:sldId id="261" r:id="rId6"/>
    <p:sldId id="257" r:id="rId7"/>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635"/>
    <a:srgbClr val="D2072A"/>
    <a:srgbClr val="C00000"/>
    <a:srgbClr val="D7182A"/>
    <a:srgbClr val="C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948" autoAdjust="0"/>
  </p:normalViewPr>
  <p:slideViewPr>
    <p:cSldViewPr snapToGrid="0">
      <p:cViewPr varScale="1">
        <p:scale>
          <a:sx n="216" d="100"/>
          <a:sy n="216" d="100"/>
        </p:scale>
        <p:origin x="248" y="12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8" d="100"/>
          <a:sy n="68" d="100"/>
        </p:scale>
        <p:origin x="3115"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vor\Desktop\CPUvsGPUA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vor\Desktop\CPUvsGPUA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aseline="0" dirty="0" err="1"/>
              <a:t>Broj</a:t>
            </a:r>
            <a:r>
              <a:rPr lang="en-GB" baseline="0" dirty="0"/>
              <a:t> "</a:t>
            </a:r>
            <a:r>
              <a:rPr lang="en-GB" i="1" baseline="0" dirty="0"/>
              <a:t>inference steps</a:t>
            </a:r>
            <a:r>
              <a:rPr lang="en-GB" baseline="0" dirty="0"/>
              <a:t>" vs. </a:t>
            </a:r>
            <a:r>
              <a:rPr lang="en-GB" baseline="0" dirty="0" err="1"/>
              <a:t>vrijeme</a:t>
            </a:r>
            <a:r>
              <a:rPr lang="en-GB" baseline="0" dirty="0"/>
              <a:t> </a:t>
            </a:r>
            <a:r>
              <a:rPr lang="en-GB" baseline="0" dirty="0" err="1"/>
              <a:t>generiranja</a:t>
            </a:r>
            <a:r>
              <a:rPr lang="en-GB" baseline="0" dirty="0"/>
              <a:t> (s)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scatterChart>
        <c:scatterStyle val="lineMarker"/>
        <c:varyColors val="0"/>
        <c:ser>
          <c:idx val="0"/>
          <c:order val="0"/>
          <c:tx>
            <c:strRef>
              <c:f>Sheet1!$C$1</c:f>
              <c:strCache>
                <c:ptCount val="1"/>
                <c:pt idx="0">
                  <c:v>GPU x1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Sheet1!$B$2:$B$7</c:f>
              <c:numCache>
                <c:formatCode>General</c:formatCode>
                <c:ptCount val="6"/>
                <c:pt idx="0">
                  <c:v>10</c:v>
                </c:pt>
                <c:pt idx="1">
                  <c:v>20</c:v>
                </c:pt>
                <c:pt idx="2">
                  <c:v>30</c:v>
                </c:pt>
                <c:pt idx="3">
                  <c:v>40</c:v>
                </c:pt>
                <c:pt idx="4">
                  <c:v>50</c:v>
                </c:pt>
                <c:pt idx="5">
                  <c:v>100</c:v>
                </c:pt>
              </c:numCache>
            </c:numRef>
          </c:xVal>
          <c:yVal>
            <c:numRef>
              <c:f>Sheet1!$C$2:$C$7</c:f>
              <c:numCache>
                <c:formatCode>General</c:formatCode>
                <c:ptCount val="6"/>
                <c:pt idx="0">
                  <c:v>3</c:v>
                </c:pt>
                <c:pt idx="1">
                  <c:v>5</c:v>
                </c:pt>
                <c:pt idx="2">
                  <c:v>9</c:v>
                </c:pt>
                <c:pt idx="3">
                  <c:v>11</c:v>
                </c:pt>
                <c:pt idx="4">
                  <c:v>13</c:v>
                </c:pt>
                <c:pt idx="5">
                  <c:v>23</c:v>
                </c:pt>
              </c:numCache>
            </c:numRef>
          </c:yVal>
          <c:smooth val="0"/>
          <c:extLst>
            <c:ext xmlns:c16="http://schemas.microsoft.com/office/drawing/2014/chart" uri="{C3380CC4-5D6E-409C-BE32-E72D297353CC}">
              <c16:uniqueId val="{00000000-4AC7-41B6-9715-01DF4A13A97F}"/>
            </c:ext>
          </c:extLst>
        </c:ser>
        <c:ser>
          <c:idx val="1"/>
          <c:order val="1"/>
          <c:tx>
            <c:strRef>
              <c:f>Sheet1!$D$1</c:f>
              <c:strCache>
                <c:ptCount val="1"/>
                <c:pt idx="0">
                  <c:v>CPU x12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Sheet1!$B$2:$B$7</c:f>
              <c:numCache>
                <c:formatCode>General</c:formatCode>
                <c:ptCount val="6"/>
                <c:pt idx="0">
                  <c:v>10</c:v>
                </c:pt>
                <c:pt idx="1">
                  <c:v>20</c:v>
                </c:pt>
                <c:pt idx="2">
                  <c:v>30</c:v>
                </c:pt>
                <c:pt idx="3">
                  <c:v>40</c:v>
                </c:pt>
                <c:pt idx="4">
                  <c:v>50</c:v>
                </c:pt>
                <c:pt idx="5">
                  <c:v>100</c:v>
                </c:pt>
              </c:numCache>
            </c:numRef>
          </c:xVal>
          <c:yVal>
            <c:numRef>
              <c:f>Sheet1!$D$2:$D$7</c:f>
              <c:numCache>
                <c:formatCode>General</c:formatCode>
                <c:ptCount val="6"/>
                <c:pt idx="0">
                  <c:v>180</c:v>
                </c:pt>
                <c:pt idx="1">
                  <c:v>300</c:v>
                </c:pt>
                <c:pt idx="2">
                  <c:v>480</c:v>
                </c:pt>
                <c:pt idx="3">
                  <c:v>660</c:v>
                </c:pt>
              </c:numCache>
            </c:numRef>
          </c:yVal>
          <c:smooth val="0"/>
          <c:extLst>
            <c:ext xmlns:c16="http://schemas.microsoft.com/office/drawing/2014/chart" uri="{C3380CC4-5D6E-409C-BE32-E72D297353CC}">
              <c16:uniqueId val="{00000001-4AC7-41B6-9715-01DF4A13A97F}"/>
            </c:ext>
          </c:extLst>
        </c:ser>
        <c:dLbls>
          <c:showLegendKey val="0"/>
          <c:showVal val="0"/>
          <c:showCatName val="0"/>
          <c:showSerName val="0"/>
          <c:showPercent val="0"/>
          <c:showBubbleSize val="0"/>
        </c:dLbls>
        <c:axId val="950503871"/>
        <c:axId val="950513951"/>
      </c:scatterChart>
      <c:valAx>
        <c:axId val="95050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950513951"/>
        <c:crosses val="autoZero"/>
        <c:crossBetween val="midCat"/>
      </c:valAx>
      <c:valAx>
        <c:axId val="950513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95050387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err="1"/>
              <a:t>Rezolucija</a:t>
            </a:r>
            <a:r>
              <a:rPr lang="en-GB" baseline="0" dirty="0"/>
              <a:t> vs. </a:t>
            </a:r>
            <a:r>
              <a:rPr lang="en-GB" baseline="0" dirty="0" err="1"/>
              <a:t>vrijeme</a:t>
            </a:r>
            <a:r>
              <a:rPr lang="en-GB" baseline="0" dirty="0"/>
              <a:t> </a:t>
            </a:r>
            <a:r>
              <a:rPr lang="en-GB" baseline="0" dirty="0" err="1"/>
              <a:t>generiranja</a:t>
            </a:r>
            <a:r>
              <a:rPr lang="en-GB" baseline="0" dirty="0"/>
              <a:t> (s) @10 “</a:t>
            </a:r>
            <a:r>
              <a:rPr lang="en-GB" i="1" baseline="0" dirty="0"/>
              <a:t>inference steps</a:t>
            </a:r>
            <a:r>
              <a:rPr lang="en-GB" baseline="0" dirty="0"/>
              <a:t>”</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bar"/>
        <c:grouping val="clustered"/>
        <c:varyColors val="0"/>
        <c:ser>
          <c:idx val="0"/>
          <c:order val="0"/>
          <c:tx>
            <c:strRef>
              <c:f>Sheet1!$C$35</c:f>
              <c:strCache>
                <c:ptCount val="1"/>
                <c:pt idx="0">
                  <c:v>GPU x1</c:v>
                </c:pt>
              </c:strCache>
            </c:strRef>
          </c:tx>
          <c:spPr>
            <a:solidFill>
              <a:schemeClr val="accent1"/>
            </a:solidFill>
            <a:ln>
              <a:noFill/>
            </a:ln>
            <a:effectLst/>
          </c:spPr>
          <c:invertIfNegative val="0"/>
          <c:cat>
            <c:strRef>
              <c:f>Sheet1!$B$36:$B$39</c:f>
              <c:strCache>
                <c:ptCount val="4"/>
                <c:pt idx="0">
                  <c:v>512x768</c:v>
                </c:pt>
                <c:pt idx="1">
                  <c:v>1024x768</c:v>
                </c:pt>
                <c:pt idx="2">
                  <c:v>1280x1024</c:v>
                </c:pt>
                <c:pt idx="3">
                  <c:v>2048x1280</c:v>
                </c:pt>
              </c:strCache>
            </c:strRef>
          </c:cat>
          <c:val>
            <c:numRef>
              <c:f>Sheet1!$C$36:$C$39</c:f>
              <c:numCache>
                <c:formatCode>General</c:formatCode>
                <c:ptCount val="4"/>
                <c:pt idx="0">
                  <c:v>3</c:v>
                </c:pt>
                <c:pt idx="1">
                  <c:v>3</c:v>
                </c:pt>
                <c:pt idx="2">
                  <c:v>4</c:v>
                </c:pt>
                <c:pt idx="3">
                  <c:v>10</c:v>
                </c:pt>
              </c:numCache>
            </c:numRef>
          </c:val>
          <c:extLst>
            <c:ext xmlns:c16="http://schemas.microsoft.com/office/drawing/2014/chart" uri="{C3380CC4-5D6E-409C-BE32-E72D297353CC}">
              <c16:uniqueId val="{00000000-555A-4D53-B9B7-7A619FF730DB}"/>
            </c:ext>
          </c:extLst>
        </c:ser>
        <c:ser>
          <c:idx val="1"/>
          <c:order val="1"/>
          <c:tx>
            <c:strRef>
              <c:f>Sheet1!$D$35</c:f>
              <c:strCache>
                <c:ptCount val="1"/>
                <c:pt idx="0">
                  <c:v>CPU x12</c:v>
                </c:pt>
              </c:strCache>
            </c:strRef>
          </c:tx>
          <c:spPr>
            <a:solidFill>
              <a:schemeClr val="accent2"/>
            </a:solidFill>
            <a:ln>
              <a:noFill/>
            </a:ln>
            <a:effectLst/>
          </c:spPr>
          <c:invertIfNegative val="0"/>
          <c:cat>
            <c:strRef>
              <c:f>Sheet1!$B$36:$B$39</c:f>
              <c:strCache>
                <c:ptCount val="4"/>
                <c:pt idx="0">
                  <c:v>512x768</c:v>
                </c:pt>
                <c:pt idx="1">
                  <c:v>1024x768</c:v>
                </c:pt>
                <c:pt idx="2">
                  <c:v>1280x1024</c:v>
                </c:pt>
                <c:pt idx="3">
                  <c:v>2048x1280</c:v>
                </c:pt>
              </c:strCache>
            </c:strRef>
          </c:cat>
          <c:val>
            <c:numRef>
              <c:f>Sheet1!$D$36:$D$39</c:f>
              <c:numCache>
                <c:formatCode>General</c:formatCode>
                <c:ptCount val="4"/>
                <c:pt idx="0">
                  <c:v>90</c:v>
                </c:pt>
                <c:pt idx="1">
                  <c:v>180</c:v>
                </c:pt>
                <c:pt idx="2">
                  <c:v>300</c:v>
                </c:pt>
                <c:pt idx="3">
                  <c:v>540</c:v>
                </c:pt>
              </c:numCache>
            </c:numRef>
          </c:val>
          <c:extLst>
            <c:ext xmlns:c16="http://schemas.microsoft.com/office/drawing/2014/chart" uri="{C3380CC4-5D6E-409C-BE32-E72D297353CC}">
              <c16:uniqueId val="{00000001-555A-4D53-B9B7-7A619FF730DB}"/>
            </c:ext>
          </c:extLst>
        </c:ser>
        <c:dLbls>
          <c:showLegendKey val="0"/>
          <c:showVal val="0"/>
          <c:showCatName val="0"/>
          <c:showSerName val="0"/>
          <c:showPercent val="0"/>
          <c:showBubbleSize val="0"/>
        </c:dLbls>
        <c:gapWidth val="182"/>
        <c:axId val="960631999"/>
        <c:axId val="960627199"/>
      </c:barChart>
      <c:catAx>
        <c:axId val="960631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960627199"/>
        <c:crosses val="autoZero"/>
        <c:auto val="1"/>
        <c:lblAlgn val="ctr"/>
        <c:lblOffset val="100"/>
        <c:noMultiLvlLbl val="0"/>
      </c:catAx>
      <c:valAx>
        <c:axId val="9606271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960631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3.png"/><Relationship Id="rId1" Type="http://schemas.openxmlformats.org/officeDocument/2006/relationships/theme" Target="../theme/theme3.xml"/><Relationship Id="rId4" Type="http://schemas.openxmlformats.org/officeDocument/2006/relationships/image" Target="../media/image7.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17.04.2024.</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3.png"/><Relationship Id="rId1" Type="http://schemas.openxmlformats.org/officeDocument/2006/relationships/theme" Target="../theme/theme2.xml"/><Relationship Id="rId4" Type="http://schemas.openxmlformats.org/officeDocument/2006/relationships/image" Target="../media/image7.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17.04.2024.</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creativecommons.org/licenses/by/4.0/deed" TargetMode="External"/><Relationship Id="rId7" Type="http://schemas.openxmlformats.org/officeDocument/2006/relationships/image" Target="../media/image5.png"/><Relationship Id="rId2" Type="http://schemas.openxmlformats.org/officeDocument/2006/relationships/hyperlink" Target="http://www.srce.unizg.hr/"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srce.unizg.hr/otvoreni-pristup"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F123A9-AD7D-AED8-46ED-E29893A05239}"/>
              </a:ext>
            </a:extLst>
          </p:cNvPr>
          <p:cNvSpPr>
            <a:spLocks noGrp="1"/>
          </p:cNvSpPr>
          <p:nvPr>
            <p:ph type="title"/>
          </p:nvPr>
        </p:nvSpPr>
        <p:spPr>
          <a:xfrm>
            <a:off x="389414" y="1543650"/>
            <a:ext cx="5915025" cy="739412"/>
          </a:xfrm>
          <a:prstGeom prst="rect">
            <a:avLst/>
          </a:prstGeom>
        </p:spPr>
        <p:txBody>
          <a:bodyPr/>
          <a:lstStyle>
            <a:lvl1pPr algn="l">
              <a:defRPr sz="2400" b="1">
                <a:latin typeface="Arial" panose="020B0604020202020204" pitchFamily="34" charset="0"/>
                <a:cs typeface="Arial" panose="020B0604020202020204" pitchFamily="34" charset="0"/>
              </a:defRPr>
            </a:lvl1pPr>
          </a:lstStyle>
          <a:p>
            <a:r>
              <a:rPr lang="hr-HR" dirty="0"/>
              <a:t>Kliknite da biste uredili stil naslova matrice</a:t>
            </a:r>
            <a:endParaRPr lang="en-US" dirty="0"/>
          </a:p>
        </p:txBody>
      </p:sp>
      <p:sp>
        <p:nvSpPr>
          <p:cNvPr id="4" name="Subtitle 2">
            <a:extLst>
              <a:ext uri="{FF2B5EF4-FFF2-40B4-BE49-F238E27FC236}">
                <a16:creationId xmlns:a16="http://schemas.microsoft.com/office/drawing/2014/main" id="{F2D2217B-1BDD-4FA1-B069-A04B3E2F908E}"/>
              </a:ext>
            </a:extLst>
          </p:cNvPr>
          <p:cNvSpPr>
            <a:spLocks noGrp="1"/>
          </p:cNvSpPr>
          <p:nvPr>
            <p:ph type="subTitle" idx="1"/>
          </p:nvPr>
        </p:nvSpPr>
        <p:spPr>
          <a:xfrm>
            <a:off x="3196004" y="3010946"/>
            <a:ext cx="5143500" cy="1241822"/>
          </a:xfrm>
          <a:prstGeom prst="rect">
            <a:avLst/>
          </a:prstGeom>
        </p:spPr>
        <p:txBody>
          <a:bodyPr>
            <a:noAutofit/>
          </a:bodyPr>
          <a:lstStyle>
            <a:lvl1pPr marL="0" indent="0" algn="l">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Tree>
    <p:extLst>
      <p:ext uri="{BB962C8B-B14F-4D97-AF65-F5344CB8AC3E}">
        <p14:creationId xmlns:p14="http://schemas.microsoft.com/office/powerpoint/2010/main" val="31212606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5" name="Footer Placeholder 4">
            <a:extLst>
              <a:ext uri="{FF2B5EF4-FFF2-40B4-BE49-F238E27FC236}">
                <a16:creationId xmlns:a16="http://schemas.microsoft.com/office/drawing/2014/main" id="{6F274D94-8336-41CE-B88A-07D441B83EA1}"/>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21019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aglavlje sekci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hr-HR"/>
              <a:t>Kliknite da biste uredili stil naslova matrice</a:t>
            </a:r>
            <a:endParaRPr lang="hr-HR" dirty="0"/>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4" y="2890767"/>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hr-HR"/>
              <a:t>Kliknite da biste uredili matrice</a:t>
            </a:r>
          </a:p>
        </p:txBody>
      </p:sp>
      <p:sp>
        <p:nvSpPr>
          <p:cNvPr id="3" name="Footer Placeholder 2">
            <a:extLst>
              <a:ext uri="{FF2B5EF4-FFF2-40B4-BE49-F238E27FC236}">
                <a16:creationId xmlns:a16="http://schemas.microsoft.com/office/drawing/2014/main" id="{656D1D6D-C8A3-4CDF-B800-B23D48CEFEC1}"/>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0591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endParaRPr lang="hr-HR" dirty="0"/>
          </a:p>
        </p:txBody>
      </p:sp>
      <p:sp>
        <p:nvSpPr>
          <p:cNvPr id="3" name="Content Placeholder 2"/>
          <p:cNvSpPr>
            <a:spLocks noGrp="1"/>
          </p:cNvSpPr>
          <p:nvPr>
            <p:ph sz="half" idx="1"/>
          </p:nvPr>
        </p:nvSpPr>
        <p:spPr>
          <a:xfrm>
            <a:off x="628651" y="1369219"/>
            <a:ext cx="3886200" cy="3263504"/>
          </a:xfrm>
          <a:prstGeom prst="rect">
            <a:avLst/>
          </a:prstGeom>
        </p:spPr>
        <p:txBody>
          <a:bodyPr/>
          <a:lstStyle>
            <a:lvl1pPr>
              <a:defRPr b="1"/>
            </a:lvl1p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4" name="Content Placeholder 3"/>
          <p:cNvSpPr>
            <a:spLocks noGrp="1"/>
          </p:cNvSpPr>
          <p:nvPr>
            <p:ph sz="half" idx="2"/>
          </p:nvPr>
        </p:nvSpPr>
        <p:spPr>
          <a:xfrm>
            <a:off x="4629151" y="1369219"/>
            <a:ext cx="3886200" cy="3263504"/>
          </a:xfrm>
          <a:prstGeom prst="rect">
            <a:avLst/>
          </a:prstGeom>
        </p:spPr>
        <p:txBody>
          <a:bodyPr/>
          <a:lstStyle>
            <a:lvl1pPr>
              <a:defRPr b="1"/>
            </a:lvl1p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6" name="Footer Placeholder 5">
            <a:extLst>
              <a:ext uri="{FF2B5EF4-FFF2-40B4-BE49-F238E27FC236}">
                <a16:creationId xmlns:a16="http://schemas.microsoft.com/office/drawing/2014/main" id="{CAF2D232-DF4A-4A1E-BF7E-F3A0332EF454}"/>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166429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p>
        </p:txBody>
      </p:sp>
      <p:sp>
        <p:nvSpPr>
          <p:cNvPr id="4" name="Footer Placeholder 3">
            <a:extLst>
              <a:ext uri="{FF2B5EF4-FFF2-40B4-BE49-F238E27FC236}">
                <a16:creationId xmlns:a16="http://schemas.microsoft.com/office/drawing/2014/main" id="{26201F9D-E111-475C-BADF-64FF933C5CAB}"/>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178654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77E9C3A-0250-4665-881A-700202FFEF85}"/>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92389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hr-HR"/>
              <a:t>Kliknite da biste uredili stil naslova matrice</a:t>
            </a:r>
            <a:endParaRPr lang="hr-HR"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hr-HR"/>
              <a:t>Kliknite da biste uredili matrice</a:t>
            </a:r>
          </a:p>
        </p:txBody>
      </p:sp>
      <p:sp>
        <p:nvSpPr>
          <p:cNvPr id="6" name="Footer Placeholder 5">
            <a:extLst>
              <a:ext uri="{FF2B5EF4-FFF2-40B4-BE49-F238E27FC236}">
                <a16:creationId xmlns:a16="http://schemas.microsoft.com/office/drawing/2014/main" id="{FBB587E8-ED36-4755-84AA-33A38C729142}"/>
              </a:ext>
            </a:extLst>
          </p:cNvPr>
          <p:cNvSpPr>
            <a:spLocks noGrp="1"/>
          </p:cNvSpPr>
          <p:nvPr>
            <p:ph type="ftr" sz="quarter" idx="11"/>
          </p:nvPr>
        </p:nvSpPr>
        <p:spPr/>
        <p:txBody>
          <a:bodyPr/>
          <a:lstStyle/>
          <a:p>
            <a:r>
              <a:rPr lang="hr-HR"/>
              <a:t>Naziv prezentacije</a:t>
            </a:r>
            <a:endParaRPr lang="hr-HR" dirty="0"/>
          </a:p>
        </p:txBody>
      </p:sp>
      <p:sp>
        <p:nvSpPr>
          <p:cNvPr id="7" name="Content Placeholder 2">
            <a:extLst>
              <a:ext uri="{FF2B5EF4-FFF2-40B4-BE49-F238E27FC236}">
                <a16:creationId xmlns:a16="http://schemas.microsoft.com/office/drawing/2014/main" id="{FCFE6F27-F197-430D-A1FD-9A04C41F54EC}"/>
              </a:ext>
            </a:extLst>
          </p:cNvPr>
          <p:cNvSpPr>
            <a:spLocks noGrp="1"/>
          </p:cNvSpPr>
          <p:nvPr>
            <p:ph idx="1"/>
          </p:nvPr>
        </p:nvSpPr>
        <p:spPr>
          <a:xfrm>
            <a:off x="3887391" y="342900"/>
            <a:ext cx="4629151" cy="405884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Tree>
    <p:extLst>
      <p:ext uri="{BB962C8B-B14F-4D97-AF65-F5344CB8AC3E}">
        <p14:creationId xmlns:p14="http://schemas.microsoft.com/office/powerpoint/2010/main" val="292035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Zadnji slaj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5CFFBB-1656-4BC5-9791-61CE66541E14}"/>
              </a:ext>
            </a:extLst>
          </p:cNvPr>
          <p:cNvGrpSpPr/>
          <p:nvPr userDrawn="1"/>
        </p:nvGrpSpPr>
        <p:grpSpPr>
          <a:xfrm>
            <a:off x="1007453" y="2915042"/>
            <a:ext cx="7244672" cy="1331593"/>
            <a:chOff x="1105091" y="2915042"/>
            <a:chExt cx="7244672" cy="1331593"/>
          </a:xfrm>
        </p:grpSpPr>
        <p:sp>
          <p:nvSpPr>
            <p:cNvPr id="13" name="TextBox 7">
              <a:extLst>
                <a:ext uri="{FF2B5EF4-FFF2-40B4-BE49-F238E27FC236}">
                  <a16:creationId xmlns:a16="http://schemas.microsoft.com/office/drawing/2014/main" id="{AEDFD92A-D570-4044-74DA-54F7B23EEE49}"/>
                </a:ext>
              </a:extLst>
            </p:cNvPr>
            <p:cNvSpPr txBox="1"/>
            <p:nvPr userDrawn="1"/>
          </p:nvSpPr>
          <p:spPr>
            <a:xfrm>
              <a:off x="5801856" y="2915042"/>
              <a:ext cx="2547907" cy="430887"/>
            </a:xfrm>
            <a:prstGeom prst="rect">
              <a:avLst/>
            </a:prstGeom>
            <a:noFill/>
          </p:spPr>
          <p:txBody>
            <a:bodyPr wrap="square" lIns="0" tIns="0" rIns="0" bIns="0" rtlCol="0">
              <a:spAutoFit/>
            </a:bodyPr>
            <a:lstStyle/>
            <a:p>
              <a:pPr algn="just"/>
              <a:r>
                <a:rPr lang="hr-HR" sz="700" dirty="0">
                  <a:solidFill>
                    <a:schemeClr val="tx1"/>
                  </a:solidFill>
                  <a:latin typeface="Arial" panose="020B0604020202020204" pitchFamily="34" charset="0"/>
                  <a:cs typeface="Arial" panose="020B0604020202020204" pitchFamily="34" charset="0"/>
                </a:rPr>
                <a:t>Srce politikom otvorenog pristupa široj javnosti osigurava dostupnost i korištenje svih rezultata rada Srca, a prvenstveno obrazovnih i stručnih informacija i sadržaja nastalih djelovanjem i radom Srca.</a:t>
              </a:r>
            </a:p>
          </p:txBody>
        </p:sp>
        <p:sp>
          <p:nvSpPr>
            <p:cNvPr id="15" name="TextBox 9">
              <a:extLst>
                <a:ext uri="{FF2B5EF4-FFF2-40B4-BE49-F238E27FC236}">
                  <a16:creationId xmlns:a16="http://schemas.microsoft.com/office/drawing/2014/main" id="{B1EFE6B7-D1D6-47CD-6EA4-D03F00A30F0E}"/>
                </a:ext>
              </a:extLst>
            </p:cNvPr>
            <p:cNvSpPr txBox="1"/>
            <p:nvPr userDrawn="1"/>
          </p:nvSpPr>
          <p:spPr>
            <a:xfrm>
              <a:off x="2731473" y="2918939"/>
              <a:ext cx="2610706" cy="215444"/>
            </a:xfrm>
            <a:prstGeom prst="rect">
              <a:avLst/>
            </a:prstGeom>
            <a:noFill/>
          </p:spPr>
          <p:txBody>
            <a:bodyPr wrap="square" lIns="0" tIns="0" rIns="0" bIns="0" rtlCol="0">
              <a:spAutoFit/>
            </a:bodyPr>
            <a:lstStyle/>
            <a:p>
              <a:pPr algn="just"/>
              <a:r>
                <a:rPr lang="pt-BR" sz="700" b="0" kern="1200" dirty="0">
                  <a:solidFill>
                    <a:schemeClr val="tx1"/>
                  </a:solidFill>
                  <a:effectLst/>
                  <a:latin typeface="Arial" panose="020B0604020202020204" pitchFamily="34" charset="0"/>
                  <a:ea typeface="+mn-ea"/>
                  <a:cs typeface="Arial" panose="020B0604020202020204" pitchFamily="34" charset="0"/>
                </a:rPr>
                <a:t>Ovo djelo je dano na korištenje pod licencom Creative Commons </a:t>
              </a:r>
              <a:r>
                <a:rPr lang="pt-BR" sz="700" b="0" i="1" kern="1200" dirty="0">
                  <a:solidFill>
                    <a:schemeClr val="tx1"/>
                  </a:solidFill>
                  <a:effectLst/>
                  <a:latin typeface="Arial" panose="020B0604020202020204" pitchFamily="34" charset="0"/>
                  <a:ea typeface="+mn-ea"/>
                  <a:cs typeface="Arial" panose="020B0604020202020204" pitchFamily="34" charset="0"/>
                </a:rPr>
                <a:t>Imenovanje</a:t>
              </a:r>
              <a:r>
                <a:rPr lang="hr-HR" sz="700" b="0" i="1" kern="1200" dirty="0">
                  <a:solidFill>
                    <a:schemeClr val="tx1"/>
                  </a:solidFill>
                  <a:effectLst/>
                  <a:latin typeface="Arial" panose="020B0604020202020204" pitchFamily="34" charset="0"/>
                  <a:ea typeface="+mn-ea"/>
                  <a:cs typeface="Arial" panose="020B0604020202020204" pitchFamily="34" charset="0"/>
                </a:rPr>
                <a:t> </a:t>
              </a:r>
              <a:r>
                <a:rPr lang="hr-HR" sz="700" b="0" i="0" kern="1200" dirty="0">
                  <a:solidFill>
                    <a:schemeClr val="tx1"/>
                  </a:solidFill>
                  <a:effectLst/>
                  <a:latin typeface="Arial" panose="020B0604020202020204" pitchFamily="34" charset="0"/>
                  <a:ea typeface="+mn-ea"/>
                  <a:cs typeface="Arial" panose="020B0604020202020204" pitchFamily="34" charset="0"/>
                </a:rPr>
                <a:t>4</a:t>
              </a:r>
              <a:r>
                <a:rPr lang="pt-BR" sz="700" b="0" i="0" kern="1200" dirty="0">
                  <a:solidFill>
                    <a:schemeClr val="tx1"/>
                  </a:solidFill>
                  <a:effectLst/>
                  <a:latin typeface="Arial" panose="020B0604020202020204" pitchFamily="34" charset="0"/>
                  <a:ea typeface="+mn-ea"/>
                  <a:cs typeface="Arial" panose="020B0604020202020204" pitchFamily="34" charset="0"/>
                </a:rPr>
                <a:t>.0 međunarodna</a:t>
              </a:r>
              <a:r>
                <a:rPr lang="pt-BR" sz="700" b="0" kern="1200" dirty="0">
                  <a:solidFill>
                    <a:schemeClr val="tx1"/>
                  </a:solidFill>
                  <a:effectLst/>
                  <a:latin typeface="Arial" panose="020B0604020202020204" pitchFamily="34" charset="0"/>
                  <a:ea typeface="+mn-ea"/>
                  <a:cs typeface="Arial" panose="020B0604020202020204" pitchFamily="34" charset="0"/>
                </a:rPr>
                <a:t>.</a:t>
              </a:r>
              <a:endParaRPr lang="hr-HR" sz="7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16" name="TextBox 12">
              <a:extLst>
                <a:ext uri="{FF2B5EF4-FFF2-40B4-BE49-F238E27FC236}">
                  <a16:creationId xmlns:a16="http://schemas.microsoft.com/office/drawing/2014/main" id="{AAB90880-4F0D-7C1A-B069-4249B48B4087}"/>
                </a:ext>
              </a:extLst>
            </p:cNvPr>
            <p:cNvSpPr txBox="1"/>
            <p:nvPr userDrawn="1"/>
          </p:nvSpPr>
          <p:spPr>
            <a:xfrm>
              <a:off x="1115724" y="3599709"/>
              <a:ext cx="973343" cy="19620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675" b="1" dirty="0">
                  <a:solidFill>
                    <a:schemeClr val="accent1"/>
                  </a:solidFill>
                  <a:latin typeface="Arial" panose="020B0604020202020204" pitchFamily="34" charset="0"/>
                  <a:cs typeface="Arial" panose="020B0604020202020204" pitchFamily="34" charset="0"/>
                  <a:hlinkClick r:id="rId2"/>
                </a:rPr>
                <a:t>www.srce.unizg.hr</a:t>
              </a:r>
              <a:r>
                <a:rPr lang="hr-HR" sz="675" b="1" dirty="0">
                  <a:solidFill>
                    <a:schemeClr val="accent1"/>
                  </a:solidFill>
                  <a:latin typeface="Arial" panose="020B0604020202020204" pitchFamily="34" charset="0"/>
                  <a:cs typeface="Arial" panose="020B0604020202020204" pitchFamily="34" charset="0"/>
                </a:rPr>
                <a:t> </a:t>
              </a:r>
            </a:p>
          </p:txBody>
        </p:sp>
        <p:sp>
          <p:nvSpPr>
            <p:cNvPr id="17" name="Rectangle 1">
              <a:extLst>
                <a:ext uri="{FF2B5EF4-FFF2-40B4-BE49-F238E27FC236}">
                  <a16:creationId xmlns:a16="http://schemas.microsoft.com/office/drawing/2014/main" id="{0ECCBBAB-08B2-29D2-8D07-A6D32135129A}"/>
                </a:ext>
              </a:extLst>
            </p:cNvPr>
            <p:cNvSpPr/>
            <p:nvPr userDrawn="1"/>
          </p:nvSpPr>
          <p:spPr>
            <a:xfrm>
              <a:off x="2941549" y="3599709"/>
              <a:ext cx="2190554" cy="196208"/>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675" b="1" u="sng" dirty="0">
                  <a:solidFill>
                    <a:srgbClr val="C00000"/>
                  </a:solidFill>
                  <a:latin typeface="Arial" panose="020B0604020202020204" pitchFamily="34" charset="0"/>
                  <a:cs typeface="Arial" panose="020B0604020202020204" pitchFamily="34" charset="0"/>
                  <a:hlinkClick r:id="rId3" action="ppaction://hlinkfile"/>
                </a:rPr>
                <a:t>creativecommons.org/</a:t>
              </a:r>
              <a:r>
                <a:rPr lang="hr-HR" sz="675" b="1" u="sng" dirty="0" err="1">
                  <a:solidFill>
                    <a:srgbClr val="C00000"/>
                  </a:solidFill>
                  <a:latin typeface="Arial" panose="020B0604020202020204" pitchFamily="34" charset="0"/>
                  <a:cs typeface="Arial" panose="020B0604020202020204" pitchFamily="34" charset="0"/>
                  <a:hlinkClick r:id="rId3" action="ppaction://hlinkfile"/>
                </a:rPr>
                <a:t>licenses</a:t>
              </a:r>
              <a:r>
                <a:rPr lang="hr-HR" sz="675" b="1" u="sng" dirty="0">
                  <a:solidFill>
                    <a:srgbClr val="C00000"/>
                  </a:solidFill>
                  <a:latin typeface="Arial" panose="020B0604020202020204" pitchFamily="34" charset="0"/>
                  <a:cs typeface="Arial" panose="020B0604020202020204" pitchFamily="34" charset="0"/>
                  <a:hlinkClick r:id="rId3" action="ppaction://hlinkfile"/>
                </a:rPr>
                <a:t>/</a:t>
              </a:r>
              <a:r>
                <a:rPr lang="hr-HR" sz="675" b="1" u="sng" dirty="0" err="1">
                  <a:solidFill>
                    <a:srgbClr val="C00000"/>
                  </a:solidFill>
                  <a:latin typeface="Arial" panose="020B0604020202020204" pitchFamily="34" charset="0"/>
                  <a:cs typeface="Arial" panose="020B0604020202020204" pitchFamily="34" charset="0"/>
                  <a:hlinkClick r:id="rId3" action="ppaction://hlinkfile"/>
                </a:rPr>
                <a:t>by</a:t>
              </a:r>
              <a:r>
                <a:rPr lang="hr-HR" sz="675" b="1" u="sng" dirty="0">
                  <a:solidFill>
                    <a:srgbClr val="C00000"/>
                  </a:solidFill>
                  <a:latin typeface="Arial" panose="020B0604020202020204" pitchFamily="34" charset="0"/>
                  <a:cs typeface="Arial" panose="020B0604020202020204" pitchFamily="34" charset="0"/>
                  <a:hlinkClick r:id="rId3" action="ppaction://hlinkfile"/>
                </a:rPr>
                <a:t>/4.0/</a:t>
              </a:r>
              <a:r>
                <a:rPr lang="hr-HR" sz="675" b="1" u="sng" dirty="0" err="1">
                  <a:solidFill>
                    <a:srgbClr val="C00000"/>
                  </a:solidFill>
                  <a:latin typeface="Arial" panose="020B0604020202020204" pitchFamily="34" charset="0"/>
                  <a:cs typeface="Arial" panose="020B0604020202020204" pitchFamily="34" charset="0"/>
                  <a:hlinkClick r:id="rId3" action="ppaction://hlinkfile"/>
                </a:rPr>
                <a:t>deed</a:t>
              </a:r>
              <a:r>
                <a:rPr lang="hr-HR" sz="675" b="1" u="sng" dirty="0">
                  <a:solidFill>
                    <a:srgbClr val="C00000"/>
                  </a:solidFill>
                  <a:latin typeface="Arial" panose="020B0604020202020204" pitchFamily="34" charset="0"/>
                  <a:cs typeface="Arial" panose="020B0604020202020204" pitchFamily="34" charset="0"/>
                </a:rPr>
                <a:t> </a:t>
              </a:r>
              <a:endParaRPr lang="hr-HR" sz="675" b="1" u="sng" dirty="0">
                <a:solidFill>
                  <a:schemeClr val="accent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356471A3-9D15-19E7-C3C5-79A39F9FFFDA}"/>
                </a:ext>
              </a:extLst>
            </p:cNvPr>
            <p:cNvSpPr/>
            <p:nvPr userDrawn="1"/>
          </p:nvSpPr>
          <p:spPr>
            <a:xfrm>
              <a:off x="6245294" y="3599709"/>
              <a:ext cx="1661031" cy="196208"/>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675" b="1" dirty="0">
                  <a:solidFill>
                    <a:schemeClr val="accent1"/>
                  </a:solidFill>
                  <a:latin typeface="Arial" panose="020B0604020202020204" pitchFamily="34" charset="0"/>
                  <a:cs typeface="Arial" panose="020B0604020202020204" pitchFamily="34" charset="0"/>
                  <a:hlinkClick r:id="rId4"/>
                </a:rPr>
                <a:t>www.srce.unizg.hr/otvoreni-pristup</a:t>
              </a:r>
              <a:endParaRPr lang="hr-HR" sz="675" b="1" dirty="0">
                <a:solidFill>
                  <a:schemeClr val="accent1"/>
                </a:solidFill>
                <a:latin typeface="Arial" panose="020B0604020202020204" pitchFamily="34" charset="0"/>
                <a:cs typeface="Arial" panose="020B0604020202020204" pitchFamily="34" charset="0"/>
              </a:endParaRPr>
            </a:p>
          </p:txBody>
        </p:sp>
        <p:pic>
          <p:nvPicPr>
            <p:cNvPr id="19" name="Picture 14">
              <a:hlinkClick r:id="rId4"/>
              <a:extLst>
                <a:ext uri="{FF2B5EF4-FFF2-40B4-BE49-F238E27FC236}">
                  <a16:creationId xmlns:a16="http://schemas.microsoft.com/office/drawing/2014/main" id="{113E224B-D696-BF4A-9BF2-F98217CA18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33117" y="3976635"/>
              <a:ext cx="685385" cy="270000"/>
            </a:xfrm>
            <a:prstGeom prst="rect">
              <a:avLst/>
            </a:prstGeom>
          </p:spPr>
        </p:pic>
        <p:pic>
          <p:nvPicPr>
            <p:cNvPr id="20" name="Picture 16">
              <a:hlinkClick r:id="rId2"/>
              <a:extLst>
                <a:ext uri="{FF2B5EF4-FFF2-40B4-BE49-F238E27FC236}">
                  <a16:creationId xmlns:a16="http://schemas.microsoft.com/office/drawing/2014/main" id="{6127FA4B-F666-45C5-680E-5F8CB71DD35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105091" y="2918939"/>
              <a:ext cx="970563" cy="468548"/>
            </a:xfrm>
            <a:prstGeom prst="rect">
              <a:avLst/>
            </a:prstGeom>
          </p:spPr>
        </p:pic>
        <p:pic>
          <p:nvPicPr>
            <p:cNvPr id="21" name="Picture 3">
              <a:extLst>
                <a:ext uri="{FF2B5EF4-FFF2-40B4-BE49-F238E27FC236}">
                  <a16:creationId xmlns:a16="http://schemas.microsoft.com/office/drawing/2014/main" id="{FD7B0D4E-3055-CD93-7A04-A2B4A44891A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72177" y="3983688"/>
              <a:ext cx="729299" cy="255894"/>
            </a:xfrm>
            <a:prstGeom prst="rect">
              <a:avLst/>
            </a:prstGeom>
          </p:spPr>
        </p:pic>
      </p:grpSp>
      <p:sp>
        <p:nvSpPr>
          <p:cNvPr id="3" name="Footer Placeholder 2">
            <a:extLst>
              <a:ext uri="{FF2B5EF4-FFF2-40B4-BE49-F238E27FC236}">
                <a16:creationId xmlns:a16="http://schemas.microsoft.com/office/drawing/2014/main" id="{6C175A99-3C77-4CF2-A91F-6E58F7A3838B}"/>
              </a:ext>
            </a:extLst>
          </p:cNvPr>
          <p:cNvSpPr>
            <a:spLocks noGrp="1"/>
          </p:cNvSpPr>
          <p:nvPr>
            <p:ph type="ftr" sz="quarter" idx="11"/>
          </p:nvPr>
        </p:nvSpPr>
        <p:spPr/>
        <p:txBody>
          <a:bodyPr/>
          <a:lstStyle/>
          <a:p>
            <a:r>
              <a:rPr lang="hr-HR"/>
              <a:t>Naziv prezentacije</a:t>
            </a:r>
            <a:endParaRPr lang="hr-HR" dirty="0"/>
          </a:p>
        </p:txBody>
      </p:sp>
      <p:sp>
        <p:nvSpPr>
          <p:cNvPr id="22" name="Title 1">
            <a:extLst>
              <a:ext uri="{FF2B5EF4-FFF2-40B4-BE49-F238E27FC236}">
                <a16:creationId xmlns:a16="http://schemas.microsoft.com/office/drawing/2014/main" id="{9B63765A-0810-4DA2-BAA9-86CDB74EB011}"/>
              </a:ext>
            </a:extLst>
          </p:cNvPr>
          <p:cNvSpPr>
            <a:spLocks noGrp="1"/>
          </p:cNvSpPr>
          <p:nvPr>
            <p:ph type="title"/>
          </p:nvPr>
        </p:nvSpPr>
        <p:spPr>
          <a:xfrm>
            <a:off x="1211873" y="402695"/>
            <a:ext cx="6720254" cy="1475927"/>
          </a:xfrm>
          <a:prstGeom prst="rect">
            <a:avLst/>
          </a:prstGeom>
        </p:spPr>
        <p:txBody>
          <a:bodyPr>
            <a:normAutofit/>
          </a:bodyPr>
          <a:lstStyle>
            <a:lvl1pPr algn="ctr">
              <a:defRPr sz="2300" b="1">
                <a:latin typeface="Arial" panose="020B0604020202020204" pitchFamily="34" charset="0"/>
                <a:cs typeface="Arial" panose="020B0604020202020204" pitchFamily="34" charset="0"/>
              </a:defRPr>
            </a:lvl1pPr>
          </a:lstStyle>
          <a:p>
            <a:r>
              <a:rPr lang="hr-HR" dirty="0"/>
              <a:t>Kliknite da biste uredili stil naslova matrice</a:t>
            </a:r>
            <a:endParaRPr lang="en-US" dirty="0"/>
          </a:p>
        </p:txBody>
      </p:sp>
      <p:sp>
        <p:nvSpPr>
          <p:cNvPr id="23" name="Subtitle 2">
            <a:extLst>
              <a:ext uri="{FF2B5EF4-FFF2-40B4-BE49-F238E27FC236}">
                <a16:creationId xmlns:a16="http://schemas.microsoft.com/office/drawing/2014/main" id="{E6CA525B-2D2E-49E5-A9CA-61E7485C5463}"/>
              </a:ext>
            </a:extLst>
          </p:cNvPr>
          <p:cNvSpPr>
            <a:spLocks noGrp="1"/>
          </p:cNvSpPr>
          <p:nvPr>
            <p:ph type="subTitle" idx="1"/>
          </p:nvPr>
        </p:nvSpPr>
        <p:spPr>
          <a:xfrm>
            <a:off x="1211873" y="2066393"/>
            <a:ext cx="6720254" cy="600875"/>
          </a:xfrm>
          <a:prstGeom prst="rect">
            <a:avLst/>
          </a:prstGeo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pic>
        <p:nvPicPr>
          <p:cNvPr id="24" name="Slika 15">
            <a:extLst>
              <a:ext uri="{FF2B5EF4-FFF2-40B4-BE49-F238E27FC236}">
                <a16:creationId xmlns:a16="http://schemas.microsoft.com/office/drawing/2014/main" id="{79B1ABE9-1BF3-4D79-AFCD-9609CE00B996}"/>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53337" y="3983688"/>
            <a:ext cx="771702" cy="270000"/>
          </a:xfrm>
          <a:prstGeom prst="rect">
            <a:avLst/>
          </a:prstGeom>
          <a:noFill/>
          <a:ln>
            <a:noFill/>
          </a:ln>
        </p:spPr>
      </p:pic>
    </p:spTree>
    <p:extLst>
      <p:ext uri="{BB962C8B-B14F-4D97-AF65-F5344CB8AC3E}">
        <p14:creationId xmlns:p14="http://schemas.microsoft.com/office/powerpoint/2010/main" val="164210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hr-HR" dirty="0"/>
              <a:t>Kliknite da biste uredili stil naslova matrice</a:t>
            </a:r>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4" name="Footer Placeholder 3">
            <a:extLst>
              <a:ext uri="{FF2B5EF4-FFF2-40B4-BE49-F238E27FC236}">
                <a16:creationId xmlns:a16="http://schemas.microsoft.com/office/drawing/2014/main" id="{49A46192-7FD8-4465-A667-5FE4EDBD7B2A}"/>
              </a:ext>
            </a:extLst>
          </p:cNvPr>
          <p:cNvSpPr>
            <a:spLocks noGrp="1"/>
          </p:cNvSpPr>
          <p:nvPr>
            <p:ph type="ftr" sz="quarter" idx="3"/>
          </p:nvPr>
        </p:nvSpPr>
        <p:spPr>
          <a:xfrm>
            <a:off x="2063263" y="4767263"/>
            <a:ext cx="5017474"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Naziv prezentacije</a:t>
            </a:r>
          </a:p>
        </p:txBody>
      </p:sp>
    </p:spTree>
    <p:extLst>
      <p:ext uri="{BB962C8B-B14F-4D97-AF65-F5344CB8AC3E}">
        <p14:creationId xmlns:p14="http://schemas.microsoft.com/office/powerpoint/2010/main" val="1118362056"/>
      </p:ext>
    </p:extLst>
  </p:cSld>
  <p:clrMap bg1="lt1" tx1="dk1" bg2="lt2" tx2="dk2" accent1="accent1" accent2="accent2" accent3="accent3" accent4="accent4" accent5="accent5" accent6="accent6" hlink="hlink" folHlink="folHlink"/>
  <p:sldLayoutIdLst>
    <p:sldLayoutId id="2147483737" r:id="rId1"/>
    <p:sldLayoutId id="2147483718" r:id="rId2"/>
    <p:sldLayoutId id="2147483719" r:id="rId3"/>
    <p:sldLayoutId id="2147483720" r:id="rId4"/>
    <p:sldLayoutId id="2147483722" r:id="rId5"/>
    <p:sldLayoutId id="2147483723" r:id="rId6"/>
    <p:sldLayoutId id="2147483725" r:id="rId7"/>
    <p:sldLayoutId id="2147483729" r:id="rId8"/>
  </p:sldLayoutIdLst>
  <p:hf sldNum="0" hdr="0" dt="0"/>
  <p:txStyles>
    <p:titleStyle>
      <a:lvl1pPr algn="l"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62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DE4A4-2088-44A2-B1C9-D662C0E94070}"/>
              </a:ext>
            </a:extLst>
          </p:cNvPr>
          <p:cNvSpPr>
            <a:spLocks noGrp="1"/>
          </p:cNvSpPr>
          <p:nvPr>
            <p:ph type="title"/>
          </p:nvPr>
        </p:nvSpPr>
        <p:spPr/>
        <p:txBody>
          <a:bodyPr>
            <a:normAutofit fontScale="90000"/>
          </a:bodyPr>
          <a:lstStyle/>
          <a:p>
            <a:pPr algn="ctr"/>
            <a:r>
              <a:rPr lang="en-GB" sz="2700" dirty="0" err="1"/>
              <a:t>Generativni</a:t>
            </a:r>
            <a:r>
              <a:rPr lang="en-GB" sz="2700" dirty="0"/>
              <a:t> AI model CPU vs. GPU </a:t>
            </a:r>
            <a:r>
              <a:rPr lang="en-GB" sz="2700" dirty="0" err="1"/>
              <a:t>na</a:t>
            </a:r>
            <a:r>
              <a:rPr lang="en-GB" sz="2700" dirty="0"/>
              <a:t> </a:t>
            </a:r>
            <a:r>
              <a:rPr lang="en-GB" sz="2700" dirty="0" err="1"/>
              <a:t>primjeru</a:t>
            </a:r>
            <a:r>
              <a:rPr lang="en-GB" sz="2700" dirty="0"/>
              <a:t> Stable Diffusion</a:t>
            </a:r>
            <a:br>
              <a:rPr lang="en-GB" b="0" i="0" dirty="0">
                <a:solidFill>
                  <a:srgbClr val="C8C3BC"/>
                </a:solidFill>
                <a:effectLst/>
                <a:latin typeface="-apple-system"/>
              </a:rPr>
            </a:br>
            <a:endParaRPr lang="hr-HR" dirty="0"/>
          </a:p>
        </p:txBody>
      </p:sp>
      <p:sp>
        <p:nvSpPr>
          <p:cNvPr id="6" name="Subtitle 5">
            <a:extLst>
              <a:ext uri="{FF2B5EF4-FFF2-40B4-BE49-F238E27FC236}">
                <a16:creationId xmlns:a16="http://schemas.microsoft.com/office/drawing/2014/main" id="{8267F370-F4A5-4DFB-A74B-587E29F38965}"/>
              </a:ext>
            </a:extLst>
          </p:cNvPr>
          <p:cNvSpPr>
            <a:spLocks noGrp="1"/>
          </p:cNvSpPr>
          <p:nvPr>
            <p:ph type="subTitle" idx="1"/>
          </p:nvPr>
        </p:nvSpPr>
        <p:spPr/>
        <p:txBody>
          <a:bodyPr/>
          <a:lstStyle/>
          <a:p>
            <a:r>
              <a:rPr lang="hr-HR" dirty="0"/>
              <a:t>Predavač:</a:t>
            </a:r>
            <a:endParaRPr lang="en-US" dirty="0"/>
          </a:p>
          <a:p>
            <a:r>
              <a:rPr lang="en-GB" dirty="0" err="1"/>
              <a:t>dr.</a:t>
            </a:r>
            <a:r>
              <a:rPr lang="en-GB" dirty="0"/>
              <a:t> sc. Ivor </a:t>
            </a:r>
            <a:r>
              <a:rPr lang="en-GB" dirty="0" err="1"/>
              <a:t>Milošević</a:t>
            </a:r>
            <a:endParaRPr lang="hr-HR" dirty="0"/>
          </a:p>
          <a:p>
            <a:endParaRPr lang="hr-HR" dirty="0"/>
          </a:p>
          <a:p>
            <a:r>
              <a:rPr lang="hr-HR" dirty="0">
                <a:latin typeface="Arial"/>
                <a:cs typeface="Arial"/>
              </a:rPr>
              <a:t>Sveučilište u Zagrebu</a:t>
            </a:r>
          </a:p>
          <a:p>
            <a:r>
              <a:rPr lang="hr-HR" dirty="0">
                <a:latin typeface="Arial"/>
                <a:cs typeface="Arial"/>
              </a:rPr>
              <a:t>Sveučilišni računski centar - Srce</a:t>
            </a:r>
            <a:endParaRPr lang="hr-HR" dirty="0"/>
          </a:p>
          <a:p>
            <a:endParaRPr lang="hr-HR" dirty="0"/>
          </a:p>
        </p:txBody>
      </p:sp>
    </p:spTree>
    <p:extLst>
      <p:ext uri="{BB962C8B-B14F-4D97-AF65-F5344CB8AC3E}">
        <p14:creationId xmlns:p14="http://schemas.microsoft.com/office/powerpoint/2010/main" val="114824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en-US" dirty="0"/>
              <a:t>GPU vs CPU setup 1/2</a:t>
            </a:r>
            <a:endParaRPr lang="hr-HR" dirty="0"/>
          </a:p>
        </p:txBody>
      </p:sp>
      <p:sp>
        <p:nvSpPr>
          <p:cNvPr id="6" name="Content Placeholder 5">
            <a:extLst>
              <a:ext uri="{FF2B5EF4-FFF2-40B4-BE49-F238E27FC236}">
                <a16:creationId xmlns:a16="http://schemas.microsoft.com/office/drawing/2014/main" id="{285AFCC4-D854-B7C7-681D-C7403C60B7AE}"/>
              </a:ext>
            </a:extLst>
          </p:cNvPr>
          <p:cNvSpPr>
            <a:spLocks noGrp="1"/>
          </p:cNvSpPr>
          <p:nvPr>
            <p:ph sz="half" idx="1"/>
          </p:nvPr>
        </p:nvSpPr>
        <p:spPr>
          <a:xfrm>
            <a:off x="825421" y="1268019"/>
            <a:ext cx="3886200" cy="3263504"/>
          </a:xfrm>
        </p:spPr>
        <p:txBody>
          <a:bodyPr>
            <a:normAutofit/>
          </a:bodyPr>
          <a:lstStyle/>
          <a:p>
            <a:pPr marL="0" indent="0">
              <a:buNone/>
            </a:pPr>
            <a:r>
              <a:rPr lang="en-GB" sz="1200" dirty="0"/>
              <a:t>“CPU”</a:t>
            </a:r>
          </a:p>
          <a:p>
            <a:r>
              <a:rPr lang="en-GB" sz="1200" b="0" dirty="0"/>
              <a:t>AMD EPYC 7543P 32-Core Processor</a:t>
            </a:r>
          </a:p>
          <a:p>
            <a:r>
              <a:rPr lang="en-GB" sz="1200" b="0" dirty="0"/>
              <a:t>12vCPU </a:t>
            </a:r>
            <a:r>
              <a:rPr lang="en-GB" sz="1200" b="0" dirty="0" err="1"/>
              <a:t>jezgri</a:t>
            </a:r>
            <a:endParaRPr lang="en-GB" sz="1200" b="0" dirty="0"/>
          </a:p>
          <a:p>
            <a:r>
              <a:rPr lang="en-GB" sz="1200" b="0" dirty="0"/>
              <a:t>24GB 3000/MT RAM</a:t>
            </a:r>
          </a:p>
          <a:p>
            <a:r>
              <a:rPr lang="en-GB" sz="1200" b="0" dirty="0" err="1"/>
              <a:t>ESXi</a:t>
            </a:r>
            <a:endParaRPr lang="en-GB" sz="1200" b="0" dirty="0"/>
          </a:p>
          <a:p>
            <a:endParaRPr lang="en-GB" sz="1200" b="0" dirty="0"/>
          </a:p>
          <a:p>
            <a:pPr marL="0" indent="0">
              <a:buNone/>
            </a:pPr>
            <a:r>
              <a:rPr lang="en-GB" sz="1200" dirty="0"/>
              <a:t>“GPU”</a:t>
            </a:r>
          </a:p>
          <a:p>
            <a:r>
              <a:rPr lang="it-IT" sz="1200" b="0" dirty="0"/>
              <a:t>AMD EPYC 7713P 64-Core Processor</a:t>
            </a:r>
          </a:p>
          <a:p>
            <a:r>
              <a:rPr lang="en-GB" sz="1200" b="0" dirty="0"/>
              <a:t>16vCPU </a:t>
            </a:r>
            <a:r>
              <a:rPr lang="en-GB" sz="1200" b="0" dirty="0" err="1"/>
              <a:t>jezgri</a:t>
            </a:r>
            <a:endParaRPr lang="en-GB" sz="1200" b="0" dirty="0"/>
          </a:p>
          <a:p>
            <a:r>
              <a:rPr lang="en-GB" sz="1200" b="0" dirty="0"/>
              <a:t>12GB 3000/MT RAM</a:t>
            </a:r>
          </a:p>
          <a:p>
            <a:r>
              <a:rPr lang="en-GB" sz="1200" b="0" dirty="0"/>
              <a:t>1 Nvidia A100 40GB</a:t>
            </a:r>
          </a:p>
          <a:p>
            <a:r>
              <a:rPr lang="en-GB" sz="1200" b="0" dirty="0"/>
              <a:t>KVM</a:t>
            </a:r>
          </a:p>
        </p:txBody>
      </p:sp>
      <p:sp>
        <p:nvSpPr>
          <p:cNvPr id="7" name="Content Placeholder 6">
            <a:extLst>
              <a:ext uri="{FF2B5EF4-FFF2-40B4-BE49-F238E27FC236}">
                <a16:creationId xmlns:a16="http://schemas.microsoft.com/office/drawing/2014/main" id="{5DD29A02-6C30-8C8D-834F-BB976AB0CA43}"/>
              </a:ext>
            </a:extLst>
          </p:cNvPr>
          <p:cNvSpPr>
            <a:spLocks noGrp="1"/>
          </p:cNvSpPr>
          <p:nvPr>
            <p:ph sz="half" idx="2"/>
          </p:nvPr>
        </p:nvSpPr>
        <p:spPr>
          <a:xfrm>
            <a:off x="4711621" y="1204949"/>
            <a:ext cx="3886200" cy="3263504"/>
          </a:xfrm>
        </p:spPr>
        <p:txBody>
          <a:bodyPr/>
          <a:lstStyle/>
          <a:p>
            <a:pPr marL="0" indent="0">
              <a:buNone/>
            </a:pPr>
            <a:r>
              <a:rPr lang="en-GB" sz="1400" dirty="0" err="1"/>
              <a:t>Parametri</a:t>
            </a:r>
            <a:r>
              <a:rPr lang="en-GB" sz="1400" dirty="0"/>
              <a:t> </a:t>
            </a:r>
            <a:r>
              <a:rPr lang="en-GB" sz="1400" dirty="0" err="1"/>
              <a:t>generiranja</a:t>
            </a:r>
            <a:r>
              <a:rPr lang="en-GB" sz="1400" dirty="0"/>
              <a:t>:</a:t>
            </a:r>
          </a:p>
          <a:p>
            <a:r>
              <a:rPr lang="en-GB" sz="1400" b="0" dirty="0"/>
              <a:t>Frontend: Easy Diffusion</a:t>
            </a:r>
          </a:p>
          <a:p>
            <a:r>
              <a:rPr lang="en-GB" sz="1400" b="0" dirty="0"/>
              <a:t>Model: JuggernautXL_v7Rundiffusion</a:t>
            </a:r>
          </a:p>
          <a:p>
            <a:r>
              <a:rPr lang="en-GB" sz="1400" b="0" dirty="0"/>
              <a:t>Sampler: DPM++ 2 Ancestral (</a:t>
            </a:r>
            <a:r>
              <a:rPr lang="en-GB" sz="1400" b="0" dirty="0" err="1"/>
              <a:t>Karras</a:t>
            </a:r>
            <a:r>
              <a:rPr lang="en-GB" sz="1400" b="0" dirty="0"/>
              <a:t>)</a:t>
            </a:r>
          </a:p>
          <a:p>
            <a:r>
              <a:rPr lang="en-GB" sz="1400" b="0" dirty="0"/>
              <a:t>Image Size: 1024x768pix + various</a:t>
            </a:r>
          </a:p>
          <a:p>
            <a:r>
              <a:rPr lang="en-GB" sz="1400" b="0" dirty="0"/>
              <a:t>Inference Steps: 10,20,30,40,50,100</a:t>
            </a:r>
          </a:p>
          <a:p>
            <a:r>
              <a:rPr lang="en-GB" sz="1400" b="0" dirty="0"/>
              <a:t>Image Quality: 95</a:t>
            </a:r>
          </a:p>
          <a:p>
            <a:r>
              <a:rPr lang="en-GB" sz="1400" b="0" dirty="0"/>
              <a:t>Guidance Scale: 8.4</a:t>
            </a:r>
          </a:p>
          <a:p>
            <a:r>
              <a:rPr lang="en-GB" sz="1400" b="0" dirty="0" err="1"/>
              <a:t>LoRA</a:t>
            </a:r>
            <a:r>
              <a:rPr lang="en-GB" sz="1400" b="0" dirty="0"/>
              <a:t>: None</a:t>
            </a:r>
          </a:p>
          <a:p>
            <a:r>
              <a:rPr lang="en-GB" sz="1400" b="0" dirty="0"/>
              <a:t>VAE: None</a:t>
            </a:r>
          </a:p>
          <a:p>
            <a:r>
              <a:rPr lang="en-GB" sz="1400" b="0" dirty="0"/>
              <a:t>FIFE: GFPGAN v1.4</a:t>
            </a:r>
          </a:p>
          <a:p>
            <a:pPr marL="0" indent="0">
              <a:buNone/>
            </a:pPr>
            <a:endParaRPr lang="en-GB" dirty="0"/>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en-GB" b="0" dirty="0" err="1">
                <a:solidFill>
                  <a:schemeClr val="tx1">
                    <a:lumMod val="75000"/>
                  </a:schemeClr>
                </a:solidFill>
                <a:latin typeface="-apple-system"/>
              </a:rPr>
              <a:t>G</a:t>
            </a:r>
            <a:r>
              <a:rPr lang="en-GB" b="0" i="0" dirty="0" err="1">
                <a:solidFill>
                  <a:schemeClr val="tx1">
                    <a:lumMod val="75000"/>
                  </a:schemeClr>
                </a:solidFill>
                <a:effectLst/>
                <a:latin typeface="-apple-system"/>
              </a:rPr>
              <a:t>enerativni</a:t>
            </a:r>
            <a:r>
              <a:rPr lang="en-GB" b="0" i="0" dirty="0">
                <a:solidFill>
                  <a:schemeClr val="tx1">
                    <a:lumMod val="75000"/>
                  </a:schemeClr>
                </a:solidFill>
                <a:effectLst/>
                <a:latin typeface="-apple-system"/>
              </a:rPr>
              <a:t> AI model CPU vs. GPU </a:t>
            </a:r>
            <a:r>
              <a:rPr lang="en-GB" b="0" i="0" dirty="0" err="1">
                <a:solidFill>
                  <a:schemeClr val="tx1">
                    <a:lumMod val="75000"/>
                  </a:schemeClr>
                </a:solidFill>
                <a:effectLst/>
                <a:latin typeface="-apple-system"/>
              </a:rPr>
              <a:t>na</a:t>
            </a:r>
            <a:r>
              <a:rPr lang="en-GB" b="0" i="0" dirty="0">
                <a:solidFill>
                  <a:schemeClr val="tx1">
                    <a:lumMod val="75000"/>
                  </a:schemeClr>
                </a:solidFill>
                <a:effectLst/>
                <a:latin typeface="-apple-system"/>
              </a:rPr>
              <a:t> </a:t>
            </a:r>
            <a:r>
              <a:rPr lang="en-GB" b="0" i="0" dirty="0" err="1">
                <a:solidFill>
                  <a:schemeClr val="tx1">
                    <a:lumMod val="75000"/>
                  </a:schemeClr>
                </a:solidFill>
                <a:effectLst/>
                <a:latin typeface="-apple-system"/>
              </a:rPr>
              <a:t>primjeru</a:t>
            </a:r>
            <a:r>
              <a:rPr lang="en-GB" b="0" i="0" dirty="0">
                <a:solidFill>
                  <a:schemeClr val="tx1">
                    <a:lumMod val="75000"/>
                  </a:schemeClr>
                </a:solidFill>
                <a:effectLst/>
                <a:latin typeface="-apple-system"/>
              </a:rPr>
              <a:t> Stable </a:t>
            </a:r>
            <a:r>
              <a:rPr lang="en-GB" b="0" dirty="0" err="1">
                <a:solidFill>
                  <a:schemeClr val="tx1">
                    <a:lumMod val="75000"/>
                  </a:schemeClr>
                </a:solidFill>
                <a:latin typeface="-apple-system"/>
              </a:rPr>
              <a:t>D</a:t>
            </a:r>
            <a:r>
              <a:rPr lang="en-GB" b="0" i="0" dirty="0" err="1">
                <a:solidFill>
                  <a:schemeClr val="tx1">
                    <a:lumMod val="75000"/>
                  </a:schemeClr>
                </a:solidFill>
                <a:effectLst/>
                <a:latin typeface="-apple-system"/>
              </a:rPr>
              <a:t>iffusiona</a:t>
            </a:r>
            <a:endParaRPr lang="hr-HR" dirty="0">
              <a:solidFill>
                <a:schemeClr val="tx1">
                  <a:lumMod val="75000"/>
                </a:schemeClr>
              </a:solidFill>
            </a:endParaRPr>
          </a:p>
        </p:txBody>
      </p:sp>
    </p:spTree>
    <p:extLst>
      <p:ext uri="{BB962C8B-B14F-4D97-AF65-F5344CB8AC3E}">
        <p14:creationId xmlns:p14="http://schemas.microsoft.com/office/powerpoint/2010/main" val="68094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656-8EB1-EBCC-C88C-A8CAA18A33C0}"/>
              </a:ext>
            </a:extLst>
          </p:cNvPr>
          <p:cNvSpPr>
            <a:spLocks noGrp="1"/>
          </p:cNvSpPr>
          <p:nvPr>
            <p:ph type="title"/>
          </p:nvPr>
        </p:nvSpPr>
        <p:spPr/>
        <p:txBody>
          <a:bodyPr/>
          <a:lstStyle/>
          <a:p>
            <a:r>
              <a:rPr lang="en-US" dirty="0"/>
              <a:t>GPU vs CPU setup 2/2</a:t>
            </a:r>
            <a:endParaRPr lang="en-GB" dirty="0"/>
          </a:p>
        </p:txBody>
      </p:sp>
      <p:sp>
        <p:nvSpPr>
          <p:cNvPr id="3" name="Content Placeholder 2">
            <a:extLst>
              <a:ext uri="{FF2B5EF4-FFF2-40B4-BE49-F238E27FC236}">
                <a16:creationId xmlns:a16="http://schemas.microsoft.com/office/drawing/2014/main" id="{EE05E69C-64FA-BE47-F24A-1201F35168F5}"/>
              </a:ext>
            </a:extLst>
          </p:cNvPr>
          <p:cNvSpPr>
            <a:spLocks noGrp="1"/>
          </p:cNvSpPr>
          <p:nvPr>
            <p:ph sz="half" idx="1"/>
          </p:nvPr>
        </p:nvSpPr>
        <p:spPr/>
        <p:txBody>
          <a:bodyPr>
            <a:normAutofit/>
          </a:bodyPr>
          <a:lstStyle/>
          <a:p>
            <a:pPr marL="0" indent="0">
              <a:buNone/>
            </a:pPr>
            <a:r>
              <a:rPr lang="en-GB" dirty="0"/>
              <a:t>Prompt:</a:t>
            </a:r>
          </a:p>
          <a:p>
            <a:r>
              <a:rPr lang="en-GB" b="0" dirty="0"/>
              <a:t>a cinematic realistic photograph of an astronaut riding a futuristic motorcycle on Mars with heavy thunderstorm approaching in the background and alien flying saucer emerging from the cloud</a:t>
            </a:r>
          </a:p>
        </p:txBody>
      </p:sp>
      <p:sp>
        <p:nvSpPr>
          <p:cNvPr id="4" name="Content Placeholder 3">
            <a:extLst>
              <a:ext uri="{FF2B5EF4-FFF2-40B4-BE49-F238E27FC236}">
                <a16:creationId xmlns:a16="http://schemas.microsoft.com/office/drawing/2014/main" id="{7B9916AC-CD49-2F5E-E0D2-919A8572728A}"/>
              </a:ext>
            </a:extLst>
          </p:cNvPr>
          <p:cNvSpPr>
            <a:spLocks noGrp="1"/>
          </p:cNvSpPr>
          <p:nvPr>
            <p:ph sz="half" idx="2"/>
          </p:nvPr>
        </p:nvSpPr>
        <p:spPr/>
        <p:txBody>
          <a:bodyPr>
            <a:normAutofit/>
          </a:bodyPr>
          <a:lstStyle/>
          <a:p>
            <a:pPr marL="0" indent="0">
              <a:buNone/>
            </a:pPr>
            <a:r>
              <a:rPr lang="en-GB" dirty="0"/>
              <a:t>Negative prompt:</a:t>
            </a:r>
          </a:p>
          <a:p>
            <a:r>
              <a:rPr lang="en-GB" b="0" dirty="0"/>
              <a:t>(worst quality, greyscale), ac_neg2, zip2d_neg, </a:t>
            </a:r>
            <a:r>
              <a:rPr lang="en-GB" b="0" dirty="0" err="1"/>
              <a:t>ziprealism_neg</a:t>
            </a:r>
            <a:r>
              <a:rPr lang="en-GB" b="0" dirty="0"/>
              <a:t>, watermark, username, signature, text, bad anatomy, bad hands, text, error, missing fingers, extra digit, fewer digits, cropped, jpeg artifacts, bad feet, extra fingers, mutated hands, poorly drawn hands, bad proportions, extra limbs, disfigured, bad anatomy, gross proportions, malformed limbs, missing arms, missing legs, extra arms, extra legs, mutated hands, fused fingers, too many fingers, long neck</a:t>
            </a:r>
          </a:p>
          <a:p>
            <a:endParaRPr lang="en-GB" dirty="0"/>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b="0" dirty="0" err="1">
                <a:solidFill>
                  <a:schemeClr val="tx1">
                    <a:lumMod val="75000"/>
                  </a:schemeClr>
                </a:solidFill>
                <a:latin typeface="-apple-system"/>
              </a:rPr>
              <a:t>G</a:t>
            </a:r>
            <a:r>
              <a:rPr lang="en-GB" b="0" i="0" dirty="0" err="1">
                <a:solidFill>
                  <a:schemeClr val="tx1">
                    <a:lumMod val="75000"/>
                  </a:schemeClr>
                </a:solidFill>
                <a:effectLst/>
                <a:latin typeface="-apple-system"/>
              </a:rPr>
              <a:t>enerativni</a:t>
            </a:r>
            <a:r>
              <a:rPr lang="en-GB" b="0" i="0" dirty="0">
                <a:solidFill>
                  <a:schemeClr val="tx1">
                    <a:lumMod val="75000"/>
                  </a:schemeClr>
                </a:solidFill>
                <a:effectLst/>
                <a:latin typeface="-apple-system"/>
              </a:rPr>
              <a:t> AI model CPU vs. GPU </a:t>
            </a:r>
            <a:r>
              <a:rPr lang="en-GB" b="0" i="0" dirty="0" err="1">
                <a:solidFill>
                  <a:schemeClr val="tx1">
                    <a:lumMod val="75000"/>
                  </a:schemeClr>
                </a:solidFill>
                <a:effectLst/>
                <a:latin typeface="-apple-system"/>
              </a:rPr>
              <a:t>na</a:t>
            </a:r>
            <a:r>
              <a:rPr lang="en-GB" b="0" i="0" dirty="0">
                <a:solidFill>
                  <a:schemeClr val="tx1">
                    <a:lumMod val="75000"/>
                  </a:schemeClr>
                </a:solidFill>
                <a:effectLst/>
                <a:latin typeface="-apple-system"/>
              </a:rPr>
              <a:t> </a:t>
            </a:r>
            <a:r>
              <a:rPr lang="en-GB" b="0" i="0" dirty="0" err="1">
                <a:solidFill>
                  <a:schemeClr val="tx1">
                    <a:lumMod val="75000"/>
                  </a:schemeClr>
                </a:solidFill>
                <a:effectLst/>
                <a:latin typeface="-apple-system"/>
              </a:rPr>
              <a:t>primjeru</a:t>
            </a:r>
            <a:r>
              <a:rPr lang="en-GB" b="0" i="0" dirty="0">
                <a:solidFill>
                  <a:schemeClr val="tx1">
                    <a:lumMod val="75000"/>
                  </a:schemeClr>
                </a:solidFill>
                <a:effectLst/>
                <a:latin typeface="-apple-system"/>
              </a:rPr>
              <a:t> Stable </a:t>
            </a:r>
            <a:r>
              <a:rPr lang="en-GB" b="0" dirty="0" err="1">
                <a:solidFill>
                  <a:schemeClr val="tx1">
                    <a:lumMod val="75000"/>
                  </a:schemeClr>
                </a:solidFill>
                <a:latin typeface="-apple-system"/>
              </a:rPr>
              <a:t>D</a:t>
            </a:r>
            <a:r>
              <a:rPr lang="en-GB" b="0" i="0" dirty="0" err="1">
                <a:solidFill>
                  <a:schemeClr val="tx1">
                    <a:lumMod val="75000"/>
                  </a:schemeClr>
                </a:solidFill>
                <a:effectLst/>
                <a:latin typeface="-apple-system"/>
              </a:rPr>
              <a:t>iffusiona</a:t>
            </a:r>
            <a:endParaRPr lang="hr-HR" dirty="0">
              <a:solidFill>
                <a:schemeClr val="tx1">
                  <a:lumMod val="75000"/>
                </a:schemeClr>
              </a:solidFill>
            </a:endParaRPr>
          </a:p>
        </p:txBody>
      </p:sp>
    </p:spTree>
    <p:extLst>
      <p:ext uri="{BB962C8B-B14F-4D97-AF65-F5344CB8AC3E}">
        <p14:creationId xmlns:p14="http://schemas.microsoft.com/office/powerpoint/2010/main" val="8190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656-8EB1-EBCC-C88C-A8CAA18A33C0}"/>
              </a:ext>
            </a:extLst>
          </p:cNvPr>
          <p:cNvSpPr>
            <a:spLocks noGrp="1"/>
          </p:cNvSpPr>
          <p:nvPr>
            <p:ph type="title"/>
          </p:nvPr>
        </p:nvSpPr>
        <p:spPr/>
        <p:txBody>
          <a:bodyPr/>
          <a:lstStyle/>
          <a:p>
            <a:r>
              <a:rPr lang="en-US" dirty="0"/>
              <a:t>GPU vs CPU </a:t>
            </a:r>
            <a:r>
              <a:rPr lang="en-US" dirty="0" err="1"/>
              <a:t>rezultati</a:t>
            </a:r>
            <a:r>
              <a:rPr lang="en-US" dirty="0"/>
              <a:t> 1/2</a:t>
            </a:r>
            <a:endParaRPr lang="en-GB" dirty="0"/>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b="0" dirty="0" err="1">
                <a:solidFill>
                  <a:schemeClr val="tx1">
                    <a:lumMod val="75000"/>
                  </a:schemeClr>
                </a:solidFill>
                <a:latin typeface="-apple-system"/>
              </a:rPr>
              <a:t>G</a:t>
            </a:r>
            <a:r>
              <a:rPr lang="en-GB" b="0" i="0" dirty="0" err="1">
                <a:solidFill>
                  <a:schemeClr val="tx1">
                    <a:lumMod val="75000"/>
                  </a:schemeClr>
                </a:solidFill>
                <a:effectLst/>
                <a:latin typeface="-apple-system"/>
              </a:rPr>
              <a:t>enerativni</a:t>
            </a:r>
            <a:r>
              <a:rPr lang="en-GB" b="0" i="0" dirty="0">
                <a:solidFill>
                  <a:schemeClr val="tx1">
                    <a:lumMod val="75000"/>
                  </a:schemeClr>
                </a:solidFill>
                <a:effectLst/>
                <a:latin typeface="-apple-system"/>
              </a:rPr>
              <a:t> AI model CPU vs. GPU </a:t>
            </a:r>
            <a:r>
              <a:rPr lang="en-GB" b="0" i="0" dirty="0" err="1">
                <a:solidFill>
                  <a:schemeClr val="tx1">
                    <a:lumMod val="75000"/>
                  </a:schemeClr>
                </a:solidFill>
                <a:effectLst/>
                <a:latin typeface="-apple-system"/>
              </a:rPr>
              <a:t>na</a:t>
            </a:r>
            <a:r>
              <a:rPr lang="en-GB" b="0" i="0" dirty="0">
                <a:solidFill>
                  <a:schemeClr val="tx1">
                    <a:lumMod val="75000"/>
                  </a:schemeClr>
                </a:solidFill>
                <a:effectLst/>
                <a:latin typeface="-apple-system"/>
              </a:rPr>
              <a:t> </a:t>
            </a:r>
            <a:r>
              <a:rPr lang="en-GB" b="0" i="0" dirty="0" err="1">
                <a:solidFill>
                  <a:schemeClr val="tx1">
                    <a:lumMod val="75000"/>
                  </a:schemeClr>
                </a:solidFill>
                <a:effectLst/>
                <a:latin typeface="-apple-system"/>
              </a:rPr>
              <a:t>primjeru</a:t>
            </a:r>
            <a:r>
              <a:rPr lang="en-GB" b="0" i="0" dirty="0">
                <a:solidFill>
                  <a:schemeClr val="tx1">
                    <a:lumMod val="75000"/>
                  </a:schemeClr>
                </a:solidFill>
                <a:effectLst/>
                <a:latin typeface="-apple-system"/>
              </a:rPr>
              <a:t> Stable </a:t>
            </a:r>
            <a:r>
              <a:rPr lang="en-GB" b="0" dirty="0" err="1">
                <a:solidFill>
                  <a:schemeClr val="tx1">
                    <a:lumMod val="75000"/>
                  </a:schemeClr>
                </a:solidFill>
                <a:latin typeface="-apple-system"/>
              </a:rPr>
              <a:t>D</a:t>
            </a:r>
            <a:r>
              <a:rPr lang="en-GB" b="0" i="0" dirty="0" err="1">
                <a:solidFill>
                  <a:schemeClr val="tx1">
                    <a:lumMod val="75000"/>
                  </a:schemeClr>
                </a:solidFill>
                <a:effectLst/>
                <a:latin typeface="-apple-system"/>
              </a:rPr>
              <a:t>iffusiona</a:t>
            </a:r>
            <a:endParaRPr lang="hr-HR" dirty="0">
              <a:solidFill>
                <a:schemeClr val="tx1">
                  <a:lumMod val="75000"/>
                </a:schemeClr>
              </a:solidFill>
            </a:endParaRPr>
          </a:p>
        </p:txBody>
      </p:sp>
      <p:pic>
        <p:nvPicPr>
          <p:cNvPr id="1028" name="Picture 4">
            <a:extLst>
              <a:ext uri="{FF2B5EF4-FFF2-40B4-BE49-F238E27FC236}">
                <a16:creationId xmlns:a16="http://schemas.microsoft.com/office/drawing/2014/main" id="{08E09E36-26D7-9667-43D3-2FD6DF0E5136}"/>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543844"/>
            <a:ext cx="3886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13" descr="A person riding a motorcycle in a desert&#10;&#10;Description automatically generated">
            <a:extLst>
              <a:ext uri="{FF2B5EF4-FFF2-40B4-BE49-F238E27FC236}">
                <a16:creationId xmlns:a16="http://schemas.microsoft.com/office/drawing/2014/main" id="{54FC71C5-6DE1-DD68-C0A5-C9054F11A2F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1543844"/>
            <a:ext cx="3886200" cy="2914650"/>
          </a:xfrm>
        </p:spPr>
      </p:pic>
    </p:spTree>
    <p:extLst>
      <p:ext uri="{BB962C8B-B14F-4D97-AF65-F5344CB8AC3E}">
        <p14:creationId xmlns:p14="http://schemas.microsoft.com/office/powerpoint/2010/main" val="289936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F1D7-4ED4-AC3C-B26F-438CC01758CB}"/>
              </a:ext>
            </a:extLst>
          </p:cNvPr>
          <p:cNvSpPr>
            <a:spLocks noGrp="1"/>
          </p:cNvSpPr>
          <p:nvPr>
            <p:ph type="title"/>
          </p:nvPr>
        </p:nvSpPr>
        <p:spPr/>
        <p:txBody>
          <a:bodyPr/>
          <a:lstStyle/>
          <a:p>
            <a:r>
              <a:rPr lang="en-US" dirty="0"/>
              <a:t>GPU vs CPU </a:t>
            </a:r>
            <a:r>
              <a:rPr lang="en-US" dirty="0" err="1"/>
              <a:t>rezultati</a:t>
            </a:r>
            <a:r>
              <a:rPr lang="en-US" dirty="0"/>
              <a:t> 2/2</a:t>
            </a:r>
            <a:endParaRPr lang="en-GB" dirty="0"/>
          </a:p>
        </p:txBody>
      </p:sp>
      <p:sp>
        <p:nvSpPr>
          <p:cNvPr id="3" name="Footer Placeholder 2">
            <a:extLst>
              <a:ext uri="{FF2B5EF4-FFF2-40B4-BE49-F238E27FC236}">
                <a16:creationId xmlns:a16="http://schemas.microsoft.com/office/drawing/2014/main" id="{903A9499-F548-4BE0-8D98-224EF23E97A8}"/>
              </a:ext>
            </a:extLst>
          </p:cNvPr>
          <p:cNvSpPr>
            <a:spLocks noGrp="1"/>
          </p:cNvSpPr>
          <p:nvPr>
            <p:ph type="ftr" sz="quarter" idx="11"/>
          </p:nvPr>
        </p:nvSpPr>
        <p:spPr/>
        <p:txBody>
          <a:bodyPr/>
          <a:lstStyle/>
          <a:p>
            <a:r>
              <a:rPr lang="en-GB" b="0" dirty="0" err="1">
                <a:solidFill>
                  <a:schemeClr val="tx1">
                    <a:lumMod val="75000"/>
                  </a:schemeClr>
                </a:solidFill>
                <a:latin typeface="-apple-system"/>
              </a:rPr>
              <a:t>G</a:t>
            </a:r>
            <a:r>
              <a:rPr lang="en-GB" b="0" i="0" dirty="0" err="1">
                <a:solidFill>
                  <a:schemeClr val="tx1">
                    <a:lumMod val="75000"/>
                  </a:schemeClr>
                </a:solidFill>
                <a:effectLst/>
                <a:latin typeface="-apple-system"/>
              </a:rPr>
              <a:t>enerativni</a:t>
            </a:r>
            <a:r>
              <a:rPr lang="en-GB" b="0" i="0" dirty="0">
                <a:solidFill>
                  <a:schemeClr val="tx1">
                    <a:lumMod val="75000"/>
                  </a:schemeClr>
                </a:solidFill>
                <a:effectLst/>
                <a:latin typeface="-apple-system"/>
              </a:rPr>
              <a:t> AI model CPU vs. GPU </a:t>
            </a:r>
            <a:r>
              <a:rPr lang="en-GB" b="0" i="0" dirty="0" err="1">
                <a:solidFill>
                  <a:schemeClr val="tx1">
                    <a:lumMod val="75000"/>
                  </a:schemeClr>
                </a:solidFill>
                <a:effectLst/>
                <a:latin typeface="-apple-system"/>
              </a:rPr>
              <a:t>na</a:t>
            </a:r>
            <a:r>
              <a:rPr lang="en-GB" b="0" i="0" dirty="0">
                <a:solidFill>
                  <a:schemeClr val="tx1">
                    <a:lumMod val="75000"/>
                  </a:schemeClr>
                </a:solidFill>
                <a:effectLst/>
                <a:latin typeface="-apple-system"/>
              </a:rPr>
              <a:t> </a:t>
            </a:r>
            <a:r>
              <a:rPr lang="en-GB" b="0" i="0" dirty="0" err="1">
                <a:solidFill>
                  <a:schemeClr val="tx1">
                    <a:lumMod val="75000"/>
                  </a:schemeClr>
                </a:solidFill>
                <a:effectLst/>
                <a:latin typeface="-apple-system"/>
              </a:rPr>
              <a:t>primjeru</a:t>
            </a:r>
            <a:r>
              <a:rPr lang="en-GB" b="0" i="0" dirty="0">
                <a:solidFill>
                  <a:schemeClr val="tx1">
                    <a:lumMod val="75000"/>
                  </a:schemeClr>
                </a:solidFill>
                <a:effectLst/>
                <a:latin typeface="-apple-system"/>
              </a:rPr>
              <a:t> Stable </a:t>
            </a:r>
            <a:r>
              <a:rPr lang="en-GB" b="0" dirty="0" err="1">
                <a:solidFill>
                  <a:schemeClr val="tx1">
                    <a:lumMod val="75000"/>
                  </a:schemeClr>
                </a:solidFill>
                <a:latin typeface="-apple-system"/>
              </a:rPr>
              <a:t>D</a:t>
            </a:r>
            <a:r>
              <a:rPr lang="en-GB" b="0" i="0" dirty="0" err="1">
                <a:solidFill>
                  <a:schemeClr val="tx1">
                    <a:lumMod val="75000"/>
                  </a:schemeClr>
                </a:solidFill>
                <a:effectLst/>
                <a:latin typeface="-apple-system"/>
              </a:rPr>
              <a:t>iffusiona</a:t>
            </a:r>
            <a:endParaRPr lang="hr-HR" dirty="0">
              <a:solidFill>
                <a:schemeClr val="tx1">
                  <a:lumMod val="75000"/>
                </a:schemeClr>
              </a:solidFill>
            </a:endParaRPr>
          </a:p>
        </p:txBody>
      </p:sp>
      <p:graphicFrame>
        <p:nvGraphicFramePr>
          <p:cNvPr id="6" name="Content Placeholder 5">
            <a:extLst>
              <a:ext uri="{FF2B5EF4-FFF2-40B4-BE49-F238E27FC236}">
                <a16:creationId xmlns:a16="http://schemas.microsoft.com/office/drawing/2014/main" id="{EEF468C9-D17F-63F0-5176-BDB993AD377D}"/>
              </a:ext>
            </a:extLst>
          </p:cNvPr>
          <p:cNvGraphicFramePr>
            <a:graphicFrameLocks noGrp="1"/>
          </p:cNvGraphicFramePr>
          <p:nvPr>
            <p:ph sz="half" idx="1"/>
            <p:extLst>
              <p:ext uri="{D42A27DB-BD31-4B8C-83A1-F6EECF244321}">
                <p14:modId xmlns:p14="http://schemas.microsoft.com/office/powerpoint/2010/main" val="2178541662"/>
              </p:ext>
            </p:extLst>
          </p:nvPr>
        </p:nvGraphicFramePr>
        <p:xfrm>
          <a:off x="628650" y="1370013"/>
          <a:ext cx="3886200" cy="3262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1704A44D-CBFE-192D-4B91-CD7EF19237DF}"/>
              </a:ext>
            </a:extLst>
          </p:cNvPr>
          <p:cNvGraphicFramePr>
            <a:graphicFrameLocks noGrp="1"/>
          </p:cNvGraphicFramePr>
          <p:nvPr>
            <p:ph sz="half" idx="2"/>
            <p:extLst>
              <p:ext uri="{D42A27DB-BD31-4B8C-83A1-F6EECF244321}">
                <p14:modId xmlns:p14="http://schemas.microsoft.com/office/powerpoint/2010/main" val="3257530354"/>
              </p:ext>
            </p:extLst>
          </p:nvPr>
        </p:nvGraphicFramePr>
        <p:xfrm>
          <a:off x="4629150" y="1370013"/>
          <a:ext cx="3886200" cy="3262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284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72914"/>
            <a:ext cx="6858000" cy="1376581"/>
          </a:xfrm>
        </p:spPr>
        <p:txBody>
          <a:bodyPr/>
          <a:lstStyle/>
          <a:p>
            <a:r>
              <a:rPr lang="en-GB" b="0" dirty="0" err="1">
                <a:solidFill>
                  <a:schemeClr val="tx1">
                    <a:lumMod val="75000"/>
                  </a:schemeClr>
                </a:solidFill>
                <a:latin typeface="-apple-system"/>
              </a:rPr>
              <a:t>G</a:t>
            </a:r>
            <a:r>
              <a:rPr lang="en-GB" b="0" i="0" dirty="0" err="1">
                <a:solidFill>
                  <a:schemeClr val="tx1">
                    <a:lumMod val="75000"/>
                  </a:schemeClr>
                </a:solidFill>
                <a:effectLst/>
                <a:latin typeface="-apple-system"/>
              </a:rPr>
              <a:t>enerativni</a:t>
            </a:r>
            <a:r>
              <a:rPr lang="en-GB" b="0" i="0" dirty="0">
                <a:solidFill>
                  <a:schemeClr val="tx1">
                    <a:lumMod val="75000"/>
                  </a:schemeClr>
                </a:solidFill>
                <a:effectLst/>
                <a:latin typeface="-apple-system"/>
              </a:rPr>
              <a:t> AI model CPU vs. GPU </a:t>
            </a:r>
            <a:r>
              <a:rPr lang="en-GB" b="0" i="0" dirty="0" err="1">
                <a:solidFill>
                  <a:schemeClr val="tx1">
                    <a:lumMod val="75000"/>
                  </a:schemeClr>
                </a:solidFill>
                <a:effectLst/>
                <a:latin typeface="-apple-system"/>
              </a:rPr>
              <a:t>na</a:t>
            </a:r>
            <a:r>
              <a:rPr lang="en-GB" b="0" i="0" dirty="0">
                <a:solidFill>
                  <a:schemeClr val="tx1">
                    <a:lumMod val="75000"/>
                  </a:schemeClr>
                </a:solidFill>
                <a:effectLst/>
                <a:latin typeface="-apple-system"/>
              </a:rPr>
              <a:t> </a:t>
            </a:r>
            <a:r>
              <a:rPr lang="en-GB" b="0" i="0" dirty="0" err="1">
                <a:solidFill>
                  <a:schemeClr val="tx1">
                    <a:lumMod val="75000"/>
                  </a:schemeClr>
                </a:solidFill>
                <a:effectLst/>
                <a:latin typeface="-apple-system"/>
              </a:rPr>
              <a:t>primjeru</a:t>
            </a:r>
            <a:r>
              <a:rPr lang="en-GB" b="0" i="0" dirty="0">
                <a:solidFill>
                  <a:schemeClr val="tx1">
                    <a:lumMod val="75000"/>
                  </a:schemeClr>
                </a:solidFill>
                <a:effectLst/>
                <a:latin typeface="-apple-system"/>
              </a:rPr>
              <a:t> Stable </a:t>
            </a:r>
            <a:r>
              <a:rPr lang="en-GB" b="0" dirty="0">
                <a:solidFill>
                  <a:schemeClr val="tx1">
                    <a:lumMod val="75000"/>
                  </a:schemeClr>
                </a:solidFill>
                <a:latin typeface="-apple-system"/>
              </a:rPr>
              <a:t>D</a:t>
            </a:r>
            <a:r>
              <a:rPr lang="en-GB" b="0" i="0" dirty="0">
                <a:solidFill>
                  <a:schemeClr val="tx1">
                    <a:lumMod val="75000"/>
                  </a:schemeClr>
                </a:solidFill>
                <a:effectLst/>
                <a:latin typeface="-apple-system"/>
              </a:rPr>
              <a:t>iffusion</a:t>
            </a:r>
            <a:endParaRPr lang="hr-HR" dirty="0">
              <a:solidFill>
                <a:schemeClr val="tx1">
                  <a:lumMod val="75000"/>
                </a:schemeClr>
              </a:solidFill>
            </a:endParaRPr>
          </a:p>
        </p:txBody>
      </p:sp>
      <p:sp>
        <p:nvSpPr>
          <p:cNvPr id="5" name="Footer Placeholder 4">
            <a:extLst>
              <a:ext uri="{FF2B5EF4-FFF2-40B4-BE49-F238E27FC236}">
                <a16:creationId xmlns:a16="http://schemas.microsoft.com/office/drawing/2014/main" id="{B676434E-3360-4041-B191-FB7420D03D83}"/>
              </a:ext>
            </a:extLst>
          </p:cNvPr>
          <p:cNvSpPr>
            <a:spLocks noGrp="1"/>
          </p:cNvSpPr>
          <p:nvPr>
            <p:ph type="ftr" sz="quarter" idx="11"/>
          </p:nvPr>
        </p:nvSpPr>
        <p:spPr/>
        <p:txBody>
          <a:bodyPr/>
          <a:lstStyle/>
          <a:p>
            <a:r>
              <a:rPr lang="en-GB" b="0" dirty="0" err="1">
                <a:solidFill>
                  <a:schemeClr val="tx1">
                    <a:lumMod val="75000"/>
                  </a:schemeClr>
                </a:solidFill>
                <a:latin typeface="-apple-system"/>
              </a:rPr>
              <a:t>G</a:t>
            </a:r>
            <a:r>
              <a:rPr lang="en-GB" b="0" i="0" dirty="0" err="1">
                <a:solidFill>
                  <a:schemeClr val="tx1">
                    <a:lumMod val="75000"/>
                  </a:schemeClr>
                </a:solidFill>
                <a:effectLst/>
                <a:latin typeface="-apple-system"/>
              </a:rPr>
              <a:t>enerativni</a:t>
            </a:r>
            <a:r>
              <a:rPr lang="en-GB" b="0" i="0" dirty="0">
                <a:solidFill>
                  <a:schemeClr val="tx1">
                    <a:lumMod val="75000"/>
                  </a:schemeClr>
                </a:solidFill>
                <a:effectLst/>
                <a:latin typeface="-apple-system"/>
              </a:rPr>
              <a:t> AI model CPU vs. GPU </a:t>
            </a:r>
            <a:r>
              <a:rPr lang="en-GB" b="0" i="0" dirty="0" err="1">
                <a:solidFill>
                  <a:schemeClr val="tx1">
                    <a:lumMod val="75000"/>
                  </a:schemeClr>
                </a:solidFill>
                <a:effectLst/>
                <a:latin typeface="-apple-system"/>
              </a:rPr>
              <a:t>na</a:t>
            </a:r>
            <a:r>
              <a:rPr lang="en-GB" b="0" i="0" dirty="0">
                <a:solidFill>
                  <a:schemeClr val="tx1">
                    <a:lumMod val="75000"/>
                  </a:schemeClr>
                </a:solidFill>
                <a:effectLst/>
                <a:latin typeface="-apple-system"/>
              </a:rPr>
              <a:t> </a:t>
            </a:r>
            <a:r>
              <a:rPr lang="en-GB" b="0" i="0" dirty="0" err="1">
                <a:solidFill>
                  <a:schemeClr val="tx1">
                    <a:lumMod val="75000"/>
                  </a:schemeClr>
                </a:solidFill>
                <a:effectLst/>
                <a:latin typeface="-apple-system"/>
              </a:rPr>
              <a:t>primjeru</a:t>
            </a:r>
            <a:r>
              <a:rPr lang="en-GB" b="0" i="0" dirty="0">
                <a:solidFill>
                  <a:schemeClr val="tx1">
                    <a:lumMod val="75000"/>
                  </a:schemeClr>
                </a:solidFill>
                <a:effectLst/>
                <a:latin typeface="-apple-system"/>
              </a:rPr>
              <a:t> Stable </a:t>
            </a:r>
            <a:r>
              <a:rPr lang="en-GB" b="0" dirty="0">
                <a:solidFill>
                  <a:schemeClr val="tx1">
                    <a:lumMod val="75000"/>
                  </a:schemeClr>
                </a:solidFill>
                <a:latin typeface="-apple-system"/>
              </a:rPr>
              <a:t>D</a:t>
            </a:r>
            <a:r>
              <a:rPr lang="en-GB" b="0" i="0" dirty="0">
                <a:solidFill>
                  <a:schemeClr val="tx1">
                    <a:lumMod val="75000"/>
                  </a:schemeClr>
                </a:solidFill>
                <a:effectLst/>
                <a:latin typeface="-apple-system"/>
              </a:rPr>
              <a:t>iffusion</a:t>
            </a:r>
            <a:endParaRPr lang="hr-HR" dirty="0">
              <a:solidFill>
                <a:schemeClr val="tx1">
                  <a:lumMod val="75000"/>
                </a:schemeClr>
              </a:solidFill>
            </a:endParaRPr>
          </a:p>
        </p:txBody>
      </p:sp>
    </p:spTree>
    <p:extLst>
      <p:ext uri="{BB962C8B-B14F-4D97-AF65-F5344CB8AC3E}">
        <p14:creationId xmlns:p14="http://schemas.microsoft.com/office/powerpoint/2010/main" val="2518549054"/>
      </p:ext>
    </p:extLst>
  </p:cSld>
  <p:clrMapOvr>
    <a:masterClrMapping/>
  </p:clrMapOvr>
</p:sld>
</file>

<file path=ppt/theme/theme1.xml><?xml version="1.0" encoding="utf-8"?>
<a:theme xmlns:a="http://schemas.openxmlformats.org/drawingml/2006/main" name="Srce DEI 2024_16x9">
  <a:themeElements>
    <a:clrScheme name="Srce DEI 2024">
      <a:dk1>
        <a:srgbClr val="58585A"/>
      </a:dk1>
      <a:lt1>
        <a:srgbClr val="FFFFFF"/>
      </a:lt1>
      <a:dk2>
        <a:srgbClr val="58585A"/>
      </a:dk2>
      <a:lt2>
        <a:srgbClr val="FFFFFF"/>
      </a:lt2>
      <a:accent1>
        <a:srgbClr val="4CC0AD"/>
      </a:accent1>
      <a:accent2>
        <a:srgbClr val="E39717"/>
      </a:accent2>
      <a:accent3>
        <a:srgbClr val="D71635"/>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Tema1_16x9" id="{476E04C6-ED46-4774-BC39-1C443F715698}" vid="{90F83EFC-DEE1-42FC-8BFD-555EDA227A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srce-predlozak-4x3-OA-CC-BY-NC-20140919</Template>
  <TotalTime>680</TotalTime>
  <Words>363</Words>
  <Application>Microsoft Office PowerPoint</Application>
  <PresentationFormat>On-screen Show (16:9)</PresentationFormat>
  <Paragraphs>46</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-apple-system</vt:lpstr>
      <vt:lpstr>Arial</vt:lpstr>
      <vt:lpstr>Calibri</vt:lpstr>
      <vt:lpstr>Srce DEI 2024_16x9</vt:lpstr>
      <vt:lpstr>Generativni AI model CPU vs. GPU na primjeru Stable Diffusion </vt:lpstr>
      <vt:lpstr>GPU vs CPU setup 1/2</vt:lpstr>
      <vt:lpstr>GPU vs CPU setup 2/2</vt:lpstr>
      <vt:lpstr>GPU vs CPU rezultati 1/2</vt:lpstr>
      <vt:lpstr>GPU vs CPU rezultati 2/2</vt:lpstr>
      <vt:lpstr>Generativni AI model CPU vs. GPU na primjeru Stable Diffusion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 Zubovic</dc:creator>
  <cp:lastModifiedBy>Amira Zubović</cp:lastModifiedBy>
  <cp:revision>79</cp:revision>
  <cp:lastPrinted>2014-06-24T07:01:20Z</cp:lastPrinted>
  <dcterms:created xsi:type="dcterms:W3CDTF">2014-09-19T07:16:42Z</dcterms:created>
  <dcterms:modified xsi:type="dcterms:W3CDTF">2024-04-17T10:26:59Z</dcterms:modified>
</cp:coreProperties>
</file>