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732" r:id="rId2"/>
  </p:sldMasterIdLst>
  <p:notesMasterIdLst>
    <p:notesMasterId r:id="rId13"/>
  </p:notesMasterIdLst>
  <p:handoutMasterIdLst>
    <p:handoutMasterId r:id="rId14"/>
  </p:handoutMasterIdLst>
  <p:sldIdLst>
    <p:sldId id="256" r:id="rId3"/>
    <p:sldId id="271" r:id="rId4"/>
    <p:sldId id="264" r:id="rId5"/>
    <p:sldId id="263" r:id="rId6"/>
    <p:sldId id="265" r:id="rId7"/>
    <p:sldId id="266" r:id="rId8"/>
    <p:sldId id="270" r:id="rId9"/>
    <p:sldId id="262" r:id="rId10"/>
    <p:sldId id="267" r:id="rId11"/>
    <p:sldId id="257" r:id="rId12"/>
  </p:sldIdLst>
  <p:sldSz cx="9144000" cy="5143500" type="screen16x9"/>
  <p:notesSz cx="6797675" cy="9926638"/>
  <p:defaultTextStyle>
    <a:defPPr>
      <a:defRPr lang="sr-Latn-R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1635"/>
    <a:srgbClr val="D2072A"/>
    <a:srgbClr val="C00000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01" d="100"/>
          <a:sy n="201" d="100"/>
        </p:scale>
        <p:origin x="568" y="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2.png"/><Relationship Id="rId1" Type="http://schemas.openxmlformats.org/officeDocument/2006/relationships/theme" Target="../theme/theme4.xml"/><Relationship Id="rId4" Type="http://schemas.openxmlformats.org/officeDocument/2006/relationships/image" Target="../media/image6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18.4.2024.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2.png"/><Relationship Id="rId1" Type="http://schemas.openxmlformats.org/officeDocument/2006/relationships/theme" Target="../theme/theme3.xml"/><Relationship Id="rId4" Type="http://schemas.openxmlformats.org/officeDocument/2006/relationships/image" Target="../media/image6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18.4.2024.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9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- </a:t>
            </a:r>
            <a:r>
              <a:rPr lang="en-US" dirty="0" err="1">
                <a:ea typeface="Calibri"/>
                <a:cs typeface="Calibri"/>
              </a:rPr>
              <a:t>podatak</a:t>
            </a:r>
            <a:r>
              <a:rPr lang="en-US" dirty="0">
                <a:ea typeface="Calibri"/>
                <a:cs typeface="Calibri"/>
              </a:rPr>
              <a:t> o </a:t>
            </a:r>
            <a:r>
              <a:rPr lang="en-US" dirty="0" err="1">
                <a:ea typeface="Calibri"/>
                <a:cs typeface="Calibri"/>
              </a:rPr>
              <a:t>izdavaču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diseminiramo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i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temeljem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njega</a:t>
            </a:r>
            <a:r>
              <a:rPr lang="en-US" dirty="0">
                <a:ea typeface="Calibri"/>
                <a:cs typeface="Calibri"/>
              </a:rPr>
              <a:t> </a:t>
            </a:r>
            <a:r>
              <a:rPr lang="en-US" dirty="0" err="1">
                <a:ea typeface="Calibri"/>
                <a:cs typeface="Calibri"/>
              </a:rPr>
              <a:t>i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druge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usluge</a:t>
            </a:r>
            <a:r>
              <a:rPr lang="en-US" dirty="0">
                <a:ea typeface="Calibri"/>
                <a:cs typeface="Calibri"/>
              </a:rPr>
              <a:t> grade </a:t>
            </a:r>
            <a:r>
              <a:rPr lang="en-US" dirty="0" err="1">
                <a:ea typeface="Calibri"/>
                <a:cs typeface="Calibri"/>
              </a:rPr>
              <a:t>svoje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prikaze</a:t>
            </a:r>
            <a:br>
              <a:rPr lang="en-US" dirty="0">
                <a:ea typeface="Calibri"/>
                <a:cs typeface="+mn-lt"/>
              </a:rPr>
            </a:br>
            <a:r>
              <a:rPr lang="en-US" dirty="0">
                <a:ea typeface="Calibri"/>
                <a:cs typeface="Calibri"/>
              </a:rPr>
              <a:t>- </a:t>
            </a:r>
            <a:r>
              <a:rPr lang="en-US" dirty="0" err="1">
                <a:ea typeface="Calibri"/>
                <a:cs typeface="Calibri"/>
              </a:rPr>
              <a:t>jasniji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uvid</a:t>
            </a:r>
            <a:r>
              <a:rPr lang="en-US" dirty="0">
                <a:ea typeface="Calibri"/>
                <a:cs typeface="Calibri"/>
              </a:rPr>
              <a:t> u </a:t>
            </a:r>
            <a:r>
              <a:rPr lang="en-US" dirty="0" err="1">
                <a:ea typeface="Calibri"/>
                <a:cs typeface="Calibri"/>
              </a:rPr>
              <a:t>stanje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na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razini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ustanova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7968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OpenAIRE</a:t>
            </a:r>
            <a:r>
              <a:rPr lang="en-US" dirty="0"/>
              <a:t> je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promovira</a:t>
            </a:r>
            <a:r>
              <a:rPr lang="en-US" dirty="0"/>
              <a:t> </a:t>
            </a:r>
            <a:r>
              <a:rPr lang="en-US" dirty="0" err="1"/>
              <a:t>otvoreni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znanstvenim</a:t>
            </a:r>
            <a:r>
              <a:rPr lang="en-US" dirty="0"/>
              <a:t> </a:t>
            </a:r>
            <a:r>
              <a:rPr lang="en-US" dirty="0" err="1"/>
              <a:t>istraživanjima</a:t>
            </a:r>
            <a:r>
              <a:rPr lang="en-US" dirty="0"/>
              <a:t> u </a:t>
            </a:r>
            <a:r>
              <a:rPr lang="en-US" dirty="0" err="1"/>
              <a:t>Europi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šire</a:t>
            </a:r>
            <a:r>
              <a:rPr lang="en-US" dirty="0"/>
              <a:t>, </a:t>
            </a:r>
            <a:r>
              <a:rPr lang="en-US" dirty="0" err="1"/>
              <a:t>nudeći</a:t>
            </a:r>
            <a:r>
              <a:rPr lang="en-US" dirty="0"/>
              <a:t> alate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za </a:t>
            </a:r>
            <a:r>
              <a:rPr lang="en-US" dirty="0" err="1"/>
              <a:t>olakšavanje</a:t>
            </a:r>
            <a:r>
              <a:rPr lang="en-US" dirty="0"/>
              <a:t> </a:t>
            </a:r>
            <a:r>
              <a:rPr lang="en-US" dirty="0" err="1"/>
              <a:t>pridržavanja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otvorenog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,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istraživačkim</a:t>
            </a:r>
            <a:r>
              <a:rPr lang="en-US" dirty="0"/>
              <a:t> </a:t>
            </a:r>
            <a:r>
              <a:rPr lang="en-US" dirty="0" err="1"/>
              <a:t>podacima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vidljivosti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utjecaja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113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srce.unizg.hr/otvoreni-pristup" TargetMode="Externa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datni naslovni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353A74F-4DD0-138A-975C-5030F8A82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0" y="1947513"/>
            <a:ext cx="5143500" cy="542415"/>
          </a:xfrm>
        </p:spPr>
        <p:txBody>
          <a:bodyPr anchor="b">
            <a:normAutofit/>
          </a:bodyPr>
          <a:lstStyle>
            <a:lvl1pPr algn="ctr">
              <a:defRPr sz="23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25F8E03-8A89-5F11-2482-9205EF7B5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0250" y="2732813"/>
            <a:ext cx="5143500" cy="1241822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hr-HR"/>
              <a:t>Kliknite da biste uredili stil podnaslova matrice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F21C0B-EC09-4837-B2A6-D55A3986B074}"/>
              </a:ext>
            </a:extLst>
          </p:cNvPr>
          <p:cNvCxnSpPr>
            <a:cxnSpLocks/>
          </p:cNvCxnSpPr>
          <p:nvPr/>
        </p:nvCxnSpPr>
        <p:spPr>
          <a:xfrm>
            <a:off x="1615381" y="2611370"/>
            <a:ext cx="591502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801C58-8B03-4514-8919-2916CC7BB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F23E58-7E92-466F-9C53-C8CC4874C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</a:p>
        </p:txBody>
      </p:sp>
    </p:spTree>
    <p:extLst>
      <p:ext uri="{BB962C8B-B14F-4D97-AF65-F5344CB8AC3E}">
        <p14:creationId xmlns:p14="http://schemas.microsoft.com/office/powerpoint/2010/main" val="413330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A4C00A3-8776-D597-837E-E5B8F56EAE41}"/>
              </a:ext>
            </a:extLst>
          </p:cNvPr>
          <p:cNvCxnSpPr>
            <a:cxnSpLocks/>
          </p:cNvCxnSpPr>
          <p:nvPr/>
        </p:nvCxnSpPr>
        <p:spPr>
          <a:xfrm>
            <a:off x="472381" y="1103811"/>
            <a:ext cx="823552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435A82-00C5-4FAF-A070-5826349FB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8701E76-D4BD-4098-B7A4-0CE4DBA5F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</a:p>
        </p:txBody>
      </p:sp>
    </p:spTree>
    <p:extLst>
      <p:ext uri="{BB962C8B-B14F-4D97-AF65-F5344CB8AC3E}">
        <p14:creationId xmlns:p14="http://schemas.microsoft.com/office/powerpoint/2010/main" val="230220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6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6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43133-84E4-438A-9797-31F583791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4EF4D-B2FC-4089-BB33-7AFA9E267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</a:p>
        </p:txBody>
      </p:sp>
    </p:spTree>
    <p:extLst>
      <p:ext uri="{BB962C8B-B14F-4D97-AF65-F5344CB8AC3E}">
        <p14:creationId xmlns:p14="http://schemas.microsoft.com/office/powerpoint/2010/main" val="1850425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DF2BC9C-A258-536B-6C86-75014EEF9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0" y="1947513"/>
            <a:ext cx="5143500" cy="542415"/>
          </a:xfrm>
        </p:spPr>
        <p:txBody>
          <a:bodyPr anchor="b">
            <a:normAutofit/>
          </a:bodyPr>
          <a:lstStyle>
            <a:lvl1pPr algn="ctr">
              <a:defRPr sz="23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E63BF917-F1AF-4524-9230-791165FC7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0250" y="2732813"/>
            <a:ext cx="5143500" cy="1241822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8631278-818C-4468-DD85-3462C518445E}"/>
              </a:ext>
            </a:extLst>
          </p:cNvPr>
          <p:cNvCxnSpPr>
            <a:cxnSpLocks/>
          </p:cNvCxnSpPr>
          <p:nvPr userDrawn="1"/>
        </p:nvCxnSpPr>
        <p:spPr>
          <a:xfrm>
            <a:off x="1615381" y="2611370"/>
            <a:ext cx="591502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38FB34-E984-4A70-A81B-1178C3629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4CD700-0456-4099-94A2-04E511AAD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</a:p>
        </p:txBody>
      </p:sp>
    </p:spTree>
    <p:extLst>
      <p:ext uri="{BB962C8B-B14F-4D97-AF65-F5344CB8AC3E}">
        <p14:creationId xmlns:p14="http://schemas.microsoft.com/office/powerpoint/2010/main" val="3218173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adnji slaj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7">
            <a:extLst>
              <a:ext uri="{FF2B5EF4-FFF2-40B4-BE49-F238E27FC236}">
                <a16:creationId xmlns:a16="http://schemas.microsoft.com/office/drawing/2014/main" id="{AEDFD92A-D570-4044-74DA-54F7B23EEE49}"/>
              </a:ext>
            </a:extLst>
          </p:cNvPr>
          <p:cNvSpPr txBox="1"/>
          <p:nvPr userDrawn="1"/>
        </p:nvSpPr>
        <p:spPr>
          <a:xfrm>
            <a:off x="5704218" y="2915042"/>
            <a:ext cx="254790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r-HR" sz="7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 politikom otvorenog pristupa široj javnosti osigurava dostupnost i korištenje svih rezultata rada Srca, a prvenstveno obrazovnih i stručnih informacija i sadržaja nastalih djelovanjem i radom Srca.</a:t>
            </a:r>
            <a:endParaRPr lang="hr-HR" sz="70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B1EFE6B7-D1D6-47CD-6EA4-D03F00A30F0E}"/>
              </a:ext>
            </a:extLst>
          </p:cNvPr>
          <p:cNvSpPr txBox="1"/>
          <p:nvPr userDrawn="1"/>
        </p:nvSpPr>
        <p:spPr>
          <a:xfrm>
            <a:off x="2633835" y="2918939"/>
            <a:ext cx="261070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pt-BR" sz="7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Ovo djelo je dano na korištenje pod licencom Creative Commons </a:t>
            </a:r>
            <a:r>
              <a:rPr lang="pt-BR" sz="700" b="0" i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Imenovanje</a:t>
            </a:r>
            <a:r>
              <a:rPr lang="hr-HR" sz="700" b="0" i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pt-BR" sz="7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4.0 međunarodna</a:t>
            </a:r>
            <a:r>
              <a:rPr lang="pt-BR" sz="7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hr-HR" sz="700" b="1" u="none" kern="120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AAB90880-4F0D-7C1A-B069-4249B48B4087}"/>
              </a:ext>
            </a:extLst>
          </p:cNvPr>
          <p:cNvSpPr txBox="1"/>
          <p:nvPr userDrawn="1"/>
        </p:nvSpPr>
        <p:spPr>
          <a:xfrm>
            <a:off x="1018086" y="3599709"/>
            <a:ext cx="949299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675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www.srce.unizg.hr</a:t>
            </a:r>
            <a:endParaRPr lang="hr-HR" sz="675" b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0ECCBBAB-08B2-29D2-8D07-A6D32135129A}"/>
              </a:ext>
            </a:extLst>
          </p:cNvPr>
          <p:cNvSpPr/>
          <p:nvPr userDrawn="1"/>
        </p:nvSpPr>
        <p:spPr>
          <a:xfrm>
            <a:off x="2900519" y="3599709"/>
            <a:ext cx="2077339" cy="19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680" b="1" u="sng" kern="1200">
                <a:solidFill>
                  <a:srgbClr val="C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creativecommons.org/licenses/by/4.0/deed.hr</a:t>
            </a: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356471A3-9D15-19E7-C3C5-79A39F9FFFDA}"/>
              </a:ext>
            </a:extLst>
          </p:cNvPr>
          <p:cNvSpPr/>
          <p:nvPr userDrawn="1"/>
        </p:nvSpPr>
        <p:spPr>
          <a:xfrm>
            <a:off x="6159678" y="3599709"/>
            <a:ext cx="1636987" cy="196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675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www.srce.unizg.hr/otvoreni-pristup</a:t>
            </a:r>
            <a:endParaRPr lang="hr-HR" sz="675" b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4">
            <a:hlinkClick r:id="rId4"/>
            <a:extLst>
              <a:ext uri="{FF2B5EF4-FFF2-40B4-BE49-F238E27FC236}">
                <a16:creationId xmlns:a16="http://schemas.microsoft.com/office/drawing/2014/main" id="{113E224B-D696-BF4A-9BF2-F98217CA187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479" y="3976635"/>
            <a:ext cx="685385" cy="270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38BBC1-AE76-4E31-A813-3AE66F387691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75A99-3C77-4CF2-A91F-6E58F7A3838B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B63765A-0810-4DA2-BAA9-86CDB74EB011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211873" y="402695"/>
            <a:ext cx="6720254" cy="147592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6CA525B-2D2E-49E5-A9CA-61E7485C5463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211873" y="2066393"/>
            <a:ext cx="6720254" cy="6008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pic>
        <p:nvPicPr>
          <p:cNvPr id="24" name="Slika 14">
            <a:extLst>
              <a:ext uri="{FF2B5EF4-FFF2-40B4-BE49-F238E27FC236}">
                <a16:creationId xmlns:a16="http://schemas.microsoft.com/office/drawing/2014/main" id="{6D32A6A6-D5D7-4F76-B294-39DEB90602D1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5173" y="3992780"/>
            <a:ext cx="768031" cy="268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hlinkClick r:id="rId3"/>
            <a:extLst>
              <a:ext uri="{FF2B5EF4-FFF2-40B4-BE49-F238E27FC236}">
                <a16:creationId xmlns:a16="http://schemas.microsoft.com/office/drawing/2014/main" id="{0133B976-4C45-0C7C-1782-0D021166C6F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8449" y="2897818"/>
            <a:ext cx="968572" cy="46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108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14062E9D-142C-F67B-5C19-22A0FB32C9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44601" y="1744197"/>
            <a:ext cx="5254797" cy="23844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ikonu da biste dodali  sliku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9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5F123A9-AD7D-AED8-46ED-E29893A05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7" y="2244113"/>
            <a:ext cx="5915025" cy="73941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BE4BFF0-D125-86A7-CCAE-B468AC558A40}"/>
              </a:ext>
            </a:extLst>
          </p:cNvPr>
          <p:cNvCxnSpPr>
            <a:cxnSpLocks/>
          </p:cNvCxnSpPr>
          <p:nvPr/>
        </p:nvCxnSpPr>
        <p:spPr>
          <a:xfrm>
            <a:off x="1614488" y="2977703"/>
            <a:ext cx="591502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Subtitle 2">
            <a:extLst>
              <a:ext uri="{FF2B5EF4-FFF2-40B4-BE49-F238E27FC236}">
                <a16:creationId xmlns:a16="http://schemas.microsoft.com/office/drawing/2014/main" id="{F2D2217B-1BDD-4FA1-B069-A04B3E2F9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0250" y="3101801"/>
            <a:ext cx="5143500" cy="124182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4688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8CE25-8879-4D48-B4AD-189C8D4CF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74D94-8336-41CE-B88A-07D441B8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</a:p>
        </p:txBody>
      </p:sp>
    </p:spTree>
    <p:extLst>
      <p:ext uri="{BB962C8B-B14F-4D97-AF65-F5344CB8AC3E}">
        <p14:creationId xmlns:p14="http://schemas.microsoft.com/office/powerpoint/2010/main" val="321019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1748DB3-FA31-1911-AAF3-D9A18CECD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1874519"/>
            <a:ext cx="5915025" cy="37821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2558BF4-1C49-4404-8F31-516B6C444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0975" y="2422553"/>
            <a:ext cx="5915025" cy="1125140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6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75F42F8-6F72-C635-A622-A932D2286450}"/>
              </a:ext>
            </a:extLst>
          </p:cNvPr>
          <p:cNvCxnSpPr>
            <a:cxnSpLocks/>
          </p:cNvCxnSpPr>
          <p:nvPr/>
        </p:nvCxnSpPr>
        <p:spPr>
          <a:xfrm>
            <a:off x="1455440" y="2337643"/>
            <a:ext cx="591502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D18CF3-F27A-4CF7-88DA-6DE5ADBB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6D1D6D-C8A3-4CDF-B800-B23D48CEF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</a:p>
        </p:txBody>
      </p:sp>
    </p:spTree>
    <p:extLst>
      <p:ext uri="{BB962C8B-B14F-4D97-AF65-F5344CB8AC3E}">
        <p14:creationId xmlns:p14="http://schemas.microsoft.com/office/powerpoint/2010/main" val="30591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7DA85-8210-4E8D-B374-3ED24910A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2D232-DF4A-4A1E-BF7E-F3A0332EF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</a:p>
        </p:txBody>
      </p:sp>
    </p:spTree>
    <p:extLst>
      <p:ext uri="{BB962C8B-B14F-4D97-AF65-F5344CB8AC3E}">
        <p14:creationId xmlns:p14="http://schemas.microsoft.com/office/powerpoint/2010/main" val="166429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C4DA47-703A-4DA8-B646-C4526E216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977B39-4152-427A-989E-29F97EE3B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</a:p>
        </p:txBody>
      </p:sp>
    </p:spTree>
    <p:extLst>
      <p:ext uri="{BB962C8B-B14F-4D97-AF65-F5344CB8AC3E}">
        <p14:creationId xmlns:p14="http://schemas.microsoft.com/office/powerpoint/2010/main" val="205859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9CFEF19-0D93-24E5-035A-7045BEC950A8}"/>
              </a:ext>
            </a:extLst>
          </p:cNvPr>
          <p:cNvCxnSpPr>
            <a:cxnSpLocks/>
          </p:cNvCxnSpPr>
          <p:nvPr/>
        </p:nvCxnSpPr>
        <p:spPr>
          <a:xfrm>
            <a:off x="472381" y="1103811"/>
            <a:ext cx="823552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440ABD-21B3-4DBF-9F7A-5E1926A6E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201F9D-E111-475C-BADF-64FF933C5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</a:p>
        </p:txBody>
      </p:sp>
    </p:spTree>
    <p:extLst>
      <p:ext uri="{BB962C8B-B14F-4D97-AF65-F5344CB8AC3E}">
        <p14:creationId xmlns:p14="http://schemas.microsoft.com/office/powerpoint/2010/main" val="178654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5F2A4F-3A01-472D-BD9C-D4948A565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7E9C3A-0250-4665-881A-700202FF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</a:p>
        </p:txBody>
      </p:sp>
    </p:spTree>
    <p:extLst>
      <p:ext uri="{BB962C8B-B14F-4D97-AF65-F5344CB8AC3E}">
        <p14:creationId xmlns:p14="http://schemas.microsoft.com/office/powerpoint/2010/main" val="392389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3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4"/>
            <a:ext cx="4629151" cy="365521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2E657-A4E2-407A-BE3A-64539E7A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EBB3A-ABE2-420C-A7BA-FE654A21A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</a:p>
        </p:txBody>
      </p:sp>
    </p:spTree>
    <p:extLst>
      <p:ext uri="{BB962C8B-B14F-4D97-AF65-F5344CB8AC3E}">
        <p14:creationId xmlns:p14="http://schemas.microsoft.com/office/powerpoint/2010/main" val="77498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3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4"/>
            <a:ext cx="4629151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r>
              <a:rPr lang="hr-HR"/>
              <a:t>Kliknite ikonu da biste dodali  sliku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3E6CB-F5AA-4066-A4D3-5B061AB34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587E8-ED36-4755-84AA-33A38C729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</a:p>
        </p:txBody>
      </p:sp>
    </p:spTree>
    <p:extLst>
      <p:ext uri="{BB962C8B-B14F-4D97-AF65-F5344CB8AC3E}">
        <p14:creationId xmlns:p14="http://schemas.microsoft.com/office/powerpoint/2010/main" val="292035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BA99239-FD53-9984-76A9-B48DEFFE886B}"/>
              </a:ext>
            </a:extLst>
          </p:cNvPr>
          <p:cNvCxnSpPr/>
          <p:nvPr/>
        </p:nvCxnSpPr>
        <p:spPr>
          <a:xfrm>
            <a:off x="1659487" y="4733923"/>
            <a:ext cx="0" cy="256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61B1C1-1DFF-4411-534B-3764D3A4C50A}"/>
              </a:ext>
            </a:extLst>
          </p:cNvPr>
          <p:cNvCxnSpPr/>
          <p:nvPr/>
        </p:nvCxnSpPr>
        <p:spPr>
          <a:xfrm>
            <a:off x="7478549" y="4733923"/>
            <a:ext cx="0" cy="256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C151862D-108B-5E80-3537-5ACE387D7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FA6F22B-D305-10FD-132B-93D5797AB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5F70E2-9774-4B9F-B9F1-AA3F852A48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44912" y="4766164"/>
            <a:ext cx="11971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1">
                <a:solidFill>
                  <a:schemeClr val="tx1"/>
                </a:solidFill>
              </a:defRPr>
            </a:lvl1pPr>
          </a:lstStyle>
          <a:p>
            <a:r>
              <a:rPr lang="sr-Latn-RS"/>
              <a:t>DATUM</a:t>
            </a:r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A46192-7FD8-4465-A667-5FE4EDBD7B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63263" y="4767263"/>
            <a:ext cx="501747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1">
                <a:solidFill>
                  <a:schemeClr val="tx1"/>
                </a:solidFill>
              </a:defRPr>
            </a:lvl1pPr>
          </a:lstStyle>
          <a:p>
            <a:r>
              <a:rPr lang="hr-HR"/>
              <a:t>NAZIV DOGAĐANJA</a:t>
            </a:r>
          </a:p>
        </p:txBody>
      </p:sp>
    </p:spTree>
    <p:extLst>
      <p:ext uri="{BB962C8B-B14F-4D97-AF65-F5344CB8AC3E}">
        <p14:creationId xmlns:p14="http://schemas.microsoft.com/office/powerpoint/2010/main" val="111836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31" r:id="rId12"/>
    <p:sldLayoutId id="2147483729" r:id="rId13"/>
  </p:sldLayoutIdLst>
  <p:hf sldNum="0" hdr="0"/>
  <p:txStyles>
    <p:titleStyle>
      <a:lvl1pPr algn="ctr" defTabSz="514337" rtl="0" eaLnBrk="1" latinLnBrk="0" hangingPunct="1">
        <a:lnSpc>
          <a:spcPct val="90000"/>
        </a:lnSpc>
        <a:spcBef>
          <a:spcPct val="0"/>
        </a:spcBef>
        <a:buNone/>
        <a:defRPr sz="2025" b="1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620" userDrawn="1">
          <p15:clr>
            <a:srgbClr val="F26B43"/>
          </p15:clr>
        </p15:guide>
        <p15:guide id="4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532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hrcak@srce.h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rce.unizg.hr/edu/zivotni-ciklus-istrazivanja/R840" TargetMode="External"/><Relationship Id="rId2" Type="http://schemas.openxmlformats.org/officeDocument/2006/relationships/hyperlink" Target="https://wiki.srce.hr/x/poWS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446" y="4120993"/>
            <a:ext cx="4533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Datum, mjesto, autor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7DE4A4-2088-44A2-B1C9-D662C0E94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274" y="1923853"/>
            <a:ext cx="6223452" cy="1086886"/>
          </a:xfrm>
        </p:spPr>
        <p:txBody>
          <a:bodyPr lIns="91440" tIns="45720" rIns="91440" bIns="45720" anchor="t"/>
          <a:lstStyle/>
          <a:p>
            <a:r>
              <a:rPr lang="hr-HR" dirty="0">
                <a:solidFill>
                  <a:srgbClr val="333333"/>
                </a:solidFill>
                <a:latin typeface="Arial"/>
                <a:cs typeface="Arial"/>
              </a:rPr>
              <a:t>Portal znanstvenih i stručnih časopisa - </a:t>
            </a:r>
            <a:r>
              <a:rPr lang="hr-HR">
                <a:solidFill>
                  <a:srgbClr val="333333"/>
                </a:solidFill>
                <a:latin typeface="Arial"/>
                <a:cs typeface="Arial"/>
              </a:rPr>
              <a:t>Hrčak:</a:t>
            </a:r>
            <a:br>
              <a:rPr lang="hr-HR" dirty="0">
                <a:solidFill>
                  <a:srgbClr val="333333"/>
                </a:solidFill>
                <a:latin typeface="Arial"/>
                <a:cs typeface="Arial"/>
              </a:rPr>
            </a:br>
            <a:r>
              <a:rPr lang="hr-HR">
                <a:solidFill>
                  <a:srgbClr val="333333"/>
                </a:solidFill>
                <a:latin typeface="Arial"/>
                <a:cs typeface="Arial"/>
              </a:rPr>
              <a:t>Razvojne aktivnosti i planovi </a:t>
            </a:r>
            <a:endParaRPr lang="hr-HR" dirty="0">
              <a:solidFill>
                <a:srgbClr val="333333"/>
              </a:solidFill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267F370-F4A5-4DFB-A74B-587E29F389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lIns="91440" tIns="45720" rIns="91440" bIns="45720" anchor="t">
            <a:noAutofit/>
          </a:bodyPr>
          <a:lstStyle/>
          <a:p>
            <a:r>
              <a:rPr lang="hr-HR">
                <a:cs typeface="Arial"/>
              </a:rPr>
              <a:t>Ljiljana </a:t>
            </a:r>
            <a:r>
              <a:rPr lang="hr-HR" err="1">
                <a:cs typeface="Arial"/>
              </a:rPr>
              <a:t>Jertec</a:t>
            </a:r>
            <a:r>
              <a:rPr lang="hr-HR">
                <a:cs typeface="Arial"/>
              </a:rPr>
              <a:t> </a:t>
            </a:r>
            <a:r>
              <a:rPr lang="hr-HR" err="1">
                <a:cs typeface="Arial"/>
              </a:rPr>
              <a:t>Musap</a:t>
            </a:r>
            <a:r>
              <a:rPr lang="hr-HR">
                <a:cs typeface="Arial"/>
              </a:rPr>
              <a:t>, Srce</a:t>
            </a:r>
            <a:endParaRPr lang="en-US">
              <a:cs typeface="Arial"/>
            </a:endParaRPr>
          </a:p>
          <a:p>
            <a:endParaRPr lang="hr-HR">
              <a:cs typeface="Arial"/>
            </a:endParaRPr>
          </a:p>
          <a:p>
            <a:endParaRPr lang="hr-HR">
              <a:cs typeface="Arial"/>
            </a:endParaRPr>
          </a:p>
          <a:p>
            <a:r>
              <a:rPr lang="hr-HR" sz="900" i="1">
                <a:cs typeface="Arial"/>
              </a:rPr>
              <a:t>Dani e-infrastrukture – Srce DEI24, Zagreb, 18.4.2024.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8246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72914"/>
            <a:ext cx="6858000" cy="1376581"/>
          </a:xfrm>
        </p:spPr>
        <p:txBody>
          <a:bodyPr/>
          <a:lstStyle/>
          <a:p>
            <a:r>
              <a:rPr lang="hr-HR">
                <a:latin typeface="Arial"/>
                <a:cs typeface="Arial"/>
              </a:rPr>
              <a:t>Hvala na pažnji!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43000" y="1959747"/>
            <a:ext cx="6858000" cy="7593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spcBef>
                <a:spcPts val="750"/>
              </a:spcBef>
              <a:buNone/>
            </a:pPr>
            <a:r>
              <a:rPr lang="hr-HR">
                <a:latin typeface="Arial"/>
                <a:cs typeface="Arial"/>
              </a:rPr>
              <a:t>hrcak@srce.hr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48675-20AB-406E-A3FA-540F13B1E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6434E-3360-4041-B191-FB7420D03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4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96C85-2E33-837B-8F50-3E58DCE19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>
                <a:latin typeface="Arial"/>
                <a:cs typeface="Arial"/>
              </a:rPr>
              <a:t>Kad </a:t>
            </a:r>
            <a:r>
              <a:rPr lang="en-GB" sz="2000" dirty="0" err="1">
                <a:latin typeface="Arial"/>
                <a:cs typeface="Arial"/>
              </a:rPr>
              <a:t>govorimo</a:t>
            </a:r>
            <a:r>
              <a:rPr lang="en-GB" sz="2000" dirty="0">
                <a:latin typeface="Arial"/>
                <a:cs typeface="Arial"/>
              </a:rPr>
              <a:t> o </a:t>
            </a:r>
            <a:r>
              <a:rPr lang="en-GB" sz="2000" dirty="0" err="1">
                <a:latin typeface="Arial"/>
                <a:cs typeface="Arial"/>
              </a:rPr>
              <a:t>Hrčku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n-GB" sz="2000" dirty="0" err="1">
                <a:latin typeface="Arial"/>
                <a:cs typeface="Arial"/>
              </a:rPr>
              <a:t>govorimo</a:t>
            </a:r>
            <a:r>
              <a:rPr lang="en-GB" sz="2000" dirty="0">
                <a:latin typeface="Arial"/>
                <a:cs typeface="Arial"/>
              </a:rPr>
              <a:t> o...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00739-E767-C01A-6783-FCB847F3B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128270" indent="-128270"/>
            <a:r>
              <a:rPr lang="en-GB" b="1" dirty="0">
                <a:latin typeface="Arial"/>
                <a:cs typeface="Arial"/>
              </a:rPr>
              <a:t>73 </a:t>
            </a:r>
            <a:r>
              <a:rPr lang="en-GB" dirty="0" err="1">
                <a:latin typeface="Arial"/>
                <a:cs typeface="Arial"/>
              </a:rPr>
              <a:t>aktivna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>
                <a:latin typeface="Arial"/>
                <a:cs typeface="Arial"/>
              </a:rPr>
              <a:t>časopisa</a:t>
            </a:r>
            <a:r>
              <a:rPr lang="en-GB" dirty="0">
                <a:latin typeface="Arial"/>
                <a:cs typeface="Arial"/>
              </a:rPr>
              <a:t> u OJS-u (od </a:t>
            </a:r>
            <a:r>
              <a:rPr lang="en-GB" dirty="0" err="1">
                <a:latin typeface="Arial"/>
                <a:cs typeface="Arial"/>
              </a:rPr>
              <a:t>ukupno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b="1" dirty="0">
                <a:latin typeface="Arial"/>
                <a:cs typeface="Arial"/>
              </a:rPr>
              <a:t>100+ </a:t>
            </a:r>
            <a:r>
              <a:rPr lang="en-GB" dirty="0" err="1">
                <a:latin typeface="Arial"/>
                <a:cs typeface="Arial"/>
              </a:rPr>
              <a:t>uključenih</a:t>
            </a:r>
            <a:r>
              <a:rPr lang="en-GB" dirty="0">
                <a:latin typeface="Arial"/>
                <a:cs typeface="Arial"/>
              </a:rPr>
              <a:t>)</a:t>
            </a:r>
            <a:endParaRPr lang="en-GB" dirty="0"/>
          </a:p>
          <a:p>
            <a:pPr marL="128270" indent="-128270"/>
            <a:endParaRPr lang="en-GB" b="1" dirty="0">
              <a:latin typeface="Arial"/>
              <a:cs typeface="Arial"/>
            </a:endParaRPr>
          </a:p>
          <a:p>
            <a:pPr marL="128270" indent="-128270"/>
            <a:r>
              <a:rPr lang="en-GB" b="1" dirty="0">
                <a:latin typeface="Arial"/>
                <a:cs typeface="Arial"/>
              </a:rPr>
              <a:t>411 </a:t>
            </a:r>
            <a:r>
              <a:rPr lang="en-GB" dirty="0" err="1">
                <a:latin typeface="Arial"/>
                <a:cs typeface="Arial"/>
              </a:rPr>
              <a:t>aktivna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časopisa</a:t>
            </a:r>
            <a:r>
              <a:rPr lang="en-GB" dirty="0">
                <a:latin typeface="Arial"/>
                <a:cs typeface="Arial"/>
              </a:rPr>
              <a:t> u </a:t>
            </a:r>
            <a:r>
              <a:rPr lang="en-GB" dirty="0" err="1">
                <a:latin typeface="Arial"/>
                <a:cs typeface="Arial"/>
              </a:rPr>
              <a:t>Hrčak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portalu</a:t>
            </a:r>
            <a:r>
              <a:rPr lang="en-GB" dirty="0">
                <a:latin typeface="Arial"/>
                <a:cs typeface="Arial"/>
              </a:rPr>
              <a:t> (od </a:t>
            </a:r>
            <a:r>
              <a:rPr lang="en-GB" dirty="0" err="1">
                <a:latin typeface="Arial"/>
                <a:cs typeface="Arial"/>
              </a:rPr>
              <a:t>ukupno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b="1" dirty="0">
                <a:latin typeface="Arial"/>
                <a:cs typeface="Arial"/>
              </a:rPr>
              <a:t>542 </a:t>
            </a:r>
            <a:r>
              <a:rPr lang="en-GB" dirty="0" err="1">
                <a:latin typeface="Arial"/>
                <a:cs typeface="Arial"/>
              </a:rPr>
              <a:t>časopisa</a:t>
            </a:r>
            <a:r>
              <a:rPr lang="en-GB" dirty="0">
                <a:latin typeface="Arial"/>
                <a:cs typeface="Arial"/>
              </a:rPr>
              <a:t>)</a:t>
            </a:r>
            <a:endParaRPr lang="en-GB" b="1" dirty="0"/>
          </a:p>
          <a:p>
            <a:pPr marL="128270" indent="-128270"/>
            <a:endParaRPr lang="en-GB" sz="1350" dirty="0"/>
          </a:p>
          <a:p>
            <a:pPr marL="128270" indent="-128270"/>
            <a:r>
              <a:rPr lang="en-GB" b="1" dirty="0">
                <a:latin typeface="Arial"/>
                <a:cs typeface="Arial"/>
              </a:rPr>
              <a:t>470+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>
                <a:latin typeface="Arial"/>
                <a:cs typeface="Arial"/>
              </a:rPr>
              <a:t>izdavača</a:t>
            </a:r>
            <a:endParaRPr lang="en-GB" dirty="0" err="1"/>
          </a:p>
          <a:p>
            <a:pPr marL="385445" lvl="1" indent="-128270">
              <a:buFont typeface="Courier New" panose="020B0604020202020204" pitchFamily="34" charset="0"/>
              <a:buChar char="o"/>
            </a:pPr>
            <a:endParaRPr lang="en-GB" dirty="0"/>
          </a:p>
          <a:p>
            <a:pPr marL="128270" indent="-128270"/>
            <a:r>
              <a:rPr lang="en-GB" b="1" dirty="0">
                <a:latin typeface="Arial"/>
                <a:cs typeface="Arial"/>
              </a:rPr>
              <a:t>570+ </a:t>
            </a:r>
            <a:r>
              <a:rPr lang="en-GB" dirty="0" err="1">
                <a:latin typeface="Arial"/>
                <a:cs typeface="Arial"/>
              </a:rPr>
              <a:t>radova</a:t>
            </a:r>
            <a:r>
              <a:rPr lang="en-GB" dirty="0">
                <a:latin typeface="Arial"/>
                <a:cs typeface="Arial"/>
              </a:rPr>
              <a:t> u XML-u </a:t>
            </a:r>
            <a:r>
              <a:rPr lang="en-GB" dirty="0" err="1">
                <a:latin typeface="Arial"/>
                <a:cs typeface="Arial"/>
              </a:rPr>
              <a:t>nastalih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>
                <a:latin typeface="Arial"/>
                <a:cs typeface="Arial"/>
              </a:rPr>
              <a:t>automatskom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>
                <a:latin typeface="Arial"/>
                <a:cs typeface="Arial"/>
              </a:rPr>
              <a:t>konverzijom</a:t>
            </a:r>
            <a:endParaRPr lang="en-GB" dirty="0">
              <a:latin typeface="Arial"/>
              <a:cs typeface="Arial"/>
            </a:endParaRPr>
          </a:p>
          <a:p>
            <a:pPr marL="128270" indent="-128270"/>
            <a:endParaRPr lang="en-GB" dirty="0">
              <a:latin typeface="Arial"/>
              <a:cs typeface="Arial"/>
            </a:endParaRPr>
          </a:p>
          <a:p>
            <a:pPr marL="128270" indent="-128270"/>
            <a:r>
              <a:rPr lang="en-GB" b="1" dirty="0">
                <a:latin typeface="Arial"/>
                <a:cs typeface="Arial"/>
              </a:rPr>
              <a:t>1030+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administratora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časopisa</a:t>
            </a:r>
          </a:p>
          <a:p>
            <a:pPr marL="128270" indent="-128270"/>
            <a:endParaRPr lang="en-GB" dirty="0">
              <a:latin typeface="Arial"/>
              <a:cs typeface="Arial"/>
            </a:endParaRPr>
          </a:p>
          <a:p>
            <a:pPr marL="128270" indent="-128270"/>
            <a:r>
              <a:rPr lang="en-GB" b="1" dirty="0">
                <a:latin typeface="Arial"/>
                <a:cs typeface="Arial"/>
              </a:rPr>
              <a:t>4190+ </a:t>
            </a:r>
            <a:r>
              <a:rPr lang="en-GB" dirty="0" err="1">
                <a:latin typeface="Arial"/>
                <a:cs typeface="Arial"/>
              </a:rPr>
              <a:t>uploadanih</a:t>
            </a:r>
            <a:r>
              <a:rPr lang="en-GB" dirty="0">
                <a:latin typeface="Arial"/>
                <a:cs typeface="Arial"/>
              </a:rPr>
              <a:t>, </a:t>
            </a:r>
            <a:r>
              <a:rPr lang="en-GB" dirty="0" err="1">
                <a:latin typeface="Arial"/>
                <a:cs typeface="Arial"/>
              </a:rPr>
              <a:t>samostalno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>
                <a:latin typeface="Arial"/>
                <a:cs typeface="Arial"/>
              </a:rPr>
              <a:t>pripremljenih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>
                <a:latin typeface="Arial"/>
                <a:cs typeface="Arial"/>
              </a:rPr>
              <a:t>radova</a:t>
            </a:r>
            <a:r>
              <a:rPr lang="en-GB" dirty="0">
                <a:latin typeface="Arial"/>
                <a:cs typeface="Arial"/>
              </a:rPr>
              <a:t> u XML-u</a:t>
            </a:r>
          </a:p>
          <a:p>
            <a:pPr marL="128270" indent="-128270"/>
            <a:endParaRPr lang="en-GB" dirty="0">
              <a:latin typeface="Arial"/>
              <a:cs typeface="Arial"/>
            </a:endParaRPr>
          </a:p>
          <a:p>
            <a:pPr marL="128270" indent="-128270"/>
            <a:r>
              <a:rPr lang="en-GB" b="1" dirty="0">
                <a:latin typeface="Arial"/>
                <a:cs typeface="Arial"/>
              </a:rPr>
              <a:t>22.630+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sveščića</a:t>
            </a:r>
            <a:endParaRPr lang="en-GB" dirty="0">
              <a:latin typeface="Arial"/>
              <a:cs typeface="Arial"/>
            </a:endParaRPr>
          </a:p>
          <a:p>
            <a:pPr marL="128270" indent="-128270"/>
            <a:endParaRPr lang="en-GB" dirty="0"/>
          </a:p>
          <a:p>
            <a:pPr marL="128270" indent="-128270"/>
            <a:r>
              <a:rPr lang="en-GB" b="1" dirty="0">
                <a:latin typeface="Arial"/>
                <a:cs typeface="Arial"/>
              </a:rPr>
              <a:t>82.000+ </a:t>
            </a:r>
            <a:r>
              <a:rPr lang="en-GB" dirty="0">
                <a:latin typeface="Arial"/>
                <a:cs typeface="Arial"/>
              </a:rPr>
              <a:t>ORCID </a:t>
            </a:r>
            <a:r>
              <a:rPr lang="en-GB" dirty="0" err="1">
                <a:latin typeface="Arial"/>
                <a:cs typeface="Arial"/>
              </a:rPr>
              <a:t>identifikatora</a:t>
            </a:r>
            <a:endParaRPr lang="en-GB" dirty="0">
              <a:latin typeface="Arial"/>
              <a:cs typeface="Arial"/>
            </a:endParaRPr>
          </a:p>
          <a:p>
            <a:pPr marL="128270" indent="-128270"/>
            <a:endParaRPr lang="en-GB" dirty="0"/>
          </a:p>
          <a:p>
            <a:pPr marL="128270" indent="-128270"/>
            <a:r>
              <a:rPr lang="en-GB" b="1" dirty="0">
                <a:latin typeface="Arial"/>
                <a:cs typeface="Arial"/>
              </a:rPr>
              <a:t>293.000+ </a:t>
            </a:r>
            <a:r>
              <a:rPr lang="en-GB" dirty="0" err="1">
                <a:latin typeface="Arial"/>
                <a:cs typeface="Arial"/>
              </a:rPr>
              <a:t>radova</a:t>
            </a:r>
            <a:r>
              <a:rPr lang="en-GB" dirty="0">
                <a:latin typeface="Arial"/>
                <a:cs typeface="Arial"/>
              </a:rPr>
              <a:t> s </a:t>
            </a:r>
            <a:r>
              <a:rPr lang="en-GB" dirty="0" err="1">
                <a:latin typeface="Arial"/>
                <a:cs typeface="Arial"/>
              </a:rPr>
              <a:t>cjelovitim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tekstom</a:t>
            </a: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dirty="0"/>
          </a:p>
          <a:p>
            <a:pPr marL="128270" indent="-128270"/>
            <a:endParaRPr lang="en-GB" dirty="0"/>
          </a:p>
          <a:p>
            <a:pPr marL="128270" indent="-128270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D6F60-A684-16A0-B3DB-D2F527BAA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4BC67-AC3B-D5BA-89A0-EE1732F31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Dani e-infrastrukture – Srce DEI24</a:t>
            </a:r>
            <a:endParaRPr lang="hr-HR" i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053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DD3FC-B091-A0A0-4DB8-075726806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400" err="1">
                <a:latin typeface="Arial"/>
                <a:cs typeface="Arial"/>
              </a:rPr>
              <a:t>Razvojne</a:t>
            </a:r>
            <a:r>
              <a:rPr lang="en-GB" sz="1400">
                <a:latin typeface="Arial"/>
                <a:cs typeface="Arial"/>
              </a:rPr>
              <a:t> </a:t>
            </a:r>
            <a:r>
              <a:rPr lang="en-GB" sz="1400" err="1">
                <a:latin typeface="Arial"/>
                <a:cs typeface="Arial"/>
              </a:rPr>
              <a:t>aktivnosti</a:t>
            </a:r>
            <a:br>
              <a:rPr lang="en-GB" sz="1400">
                <a:latin typeface="Arial"/>
                <a:cs typeface="Arial"/>
              </a:rPr>
            </a:br>
            <a:br>
              <a:rPr lang="en-GB" sz="2000">
                <a:latin typeface="Arial"/>
                <a:cs typeface="Arial"/>
              </a:rPr>
            </a:br>
            <a:r>
              <a:rPr lang="en-GB" sz="2000" err="1">
                <a:latin typeface="Arial"/>
                <a:cs typeface="Arial"/>
              </a:rPr>
              <a:t>Prijava</a:t>
            </a:r>
            <a:r>
              <a:rPr lang="en-GB" sz="2000">
                <a:latin typeface="Arial"/>
                <a:cs typeface="Arial"/>
              </a:rPr>
              <a:t> </a:t>
            </a:r>
            <a:r>
              <a:rPr lang="en-GB" sz="2000" err="1">
                <a:latin typeface="Arial"/>
                <a:cs typeface="Arial"/>
              </a:rPr>
              <a:t>časopisa</a:t>
            </a:r>
            <a:r>
              <a:rPr lang="en-GB" sz="2000">
                <a:latin typeface="Arial"/>
                <a:cs typeface="Arial"/>
              </a:rPr>
              <a:t> u Scopus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5ECB8-FADE-45EC-1653-04D77DA90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28270" indent="-128270"/>
            <a:r>
              <a:rPr lang="en-GB" dirty="0">
                <a:latin typeface="Arial"/>
                <a:cs typeface="Arial"/>
              </a:rPr>
              <a:t>U </a:t>
            </a:r>
            <a:r>
              <a:rPr lang="en-GB" dirty="0" err="1">
                <a:latin typeface="Arial"/>
                <a:cs typeface="Arial"/>
              </a:rPr>
              <a:t>prosincu</a:t>
            </a:r>
            <a:r>
              <a:rPr lang="en-GB" dirty="0">
                <a:latin typeface="Arial"/>
                <a:cs typeface="Arial"/>
              </a:rPr>
              <a:t> 2023. </a:t>
            </a:r>
            <a:r>
              <a:rPr lang="en-GB" dirty="0" err="1">
                <a:latin typeface="Arial"/>
                <a:cs typeface="Arial"/>
              </a:rPr>
              <a:t>odrađena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predselekcija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časopisa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>
                <a:latin typeface="Arial"/>
                <a:cs typeface="Arial"/>
              </a:rPr>
              <a:t>iz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Hrčka</a:t>
            </a:r>
            <a:r>
              <a:rPr lang="en-GB" dirty="0">
                <a:latin typeface="Arial"/>
                <a:cs typeface="Arial"/>
              </a:rPr>
              <a:t> za Scopus</a:t>
            </a:r>
            <a:endParaRPr lang="en-GB" dirty="0" err="1">
              <a:latin typeface="Arial"/>
              <a:cs typeface="Arial"/>
            </a:endParaRPr>
          </a:p>
          <a:p>
            <a:pPr marL="128270" indent="-128270"/>
            <a:r>
              <a:rPr lang="en-GB" dirty="0" err="1">
                <a:latin typeface="Arial"/>
                <a:cs typeface="Arial"/>
              </a:rPr>
              <a:t>Kriteriji</a:t>
            </a:r>
            <a:r>
              <a:rPr lang="en-GB" dirty="0">
                <a:latin typeface="Arial"/>
                <a:cs typeface="Arial"/>
              </a:rPr>
              <a:t> za </a:t>
            </a:r>
            <a:r>
              <a:rPr lang="en-GB" dirty="0" err="1">
                <a:latin typeface="Arial"/>
                <a:cs typeface="Arial"/>
              </a:rPr>
              <a:t>predselekciju</a:t>
            </a:r>
            <a:r>
              <a:rPr lang="en-GB" dirty="0">
                <a:latin typeface="Arial"/>
                <a:cs typeface="Arial"/>
              </a:rPr>
              <a:t>:</a:t>
            </a:r>
          </a:p>
          <a:p>
            <a:pPr marL="385445" lvl="1" indent="-128270">
              <a:buFont typeface="Courier New" panose="020B0604020202020204" pitchFamily="34" charset="0"/>
              <a:buChar char="o"/>
            </a:pPr>
            <a:r>
              <a:rPr lang="en-GB" sz="1100" dirty="0">
                <a:latin typeface="Arial"/>
                <a:cs typeface="Arial"/>
              </a:rPr>
              <a:t>U </a:t>
            </a:r>
            <a:r>
              <a:rPr lang="en-GB" sz="1100" dirty="0" err="1">
                <a:latin typeface="Arial"/>
                <a:cs typeface="Arial"/>
              </a:rPr>
              <a:t>Hrčak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uneseni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naslovi</a:t>
            </a:r>
            <a:r>
              <a:rPr lang="en-GB" sz="1100" dirty="0">
                <a:latin typeface="Arial"/>
                <a:cs typeface="Arial"/>
              </a:rPr>
              <a:t> </a:t>
            </a:r>
            <a:r>
              <a:rPr lang="en-GB" sz="1100" dirty="0" err="1">
                <a:latin typeface="Arial"/>
                <a:cs typeface="Arial"/>
              </a:rPr>
              <a:t>i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sažeci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radova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na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engleskom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jeziku</a:t>
            </a:r>
            <a:endParaRPr lang="en-GB" sz="1100" dirty="0">
              <a:latin typeface="Arial"/>
              <a:cs typeface="Arial"/>
            </a:endParaRPr>
          </a:p>
          <a:p>
            <a:pPr marL="385445" lvl="1" indent="-128270">
              <a:buFont typeface="Courier New" panose="020B0604020202020204" pitchFamily="34" charset="0"/>
              <a:buChar char="o"/>
            </a:pPr>
            <a:r>
              <a:rPr lang="en-GB" sz="1100" dirty="0">
                <a:latin typeface="Arial"/>
                <a:cs typeface="Arial"/>
              </a:rPr>
              <a:t>U </a:t>
            </a:r>
            <a:r>
              <a:rPr lang="en-GB" sz="1100" dirty="0" err="1">
                <a:latin typeface="Arial"/>
                <a:cs typeface="Arial"/>
              </a:rPr>
              <a:t>Hrčku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označeno</a:t>
            </a:r>
            <a:r>
              <a:rPr lang="en-GB" sz="1100" dirty="0">
                <a:latin typeface="Arial"/>
                <a:cs typeface="Arial"/>
              </a:rPr>
              <a:t> da </a:t>
            </a:r>
            <a:r>
              <a:rPr lang="en-GB" sz="1100" dirty="0" err="1">
                <a:latin typeface="Arial"/>
                <a:cs typeface="Arial"/>
              </a:rPr>
              <a:t>časopis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provodi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vanjsku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recenziju</a:t>
            </a:r>
            <a:endParaRPr lang="en-GB" sz="1100" dirty="0">
              <a:latin typeface="Arial"/>
              <a:cs typeface="Arial"/>
            </a:endParaRPr>
          </a:p>
          <a:p>
            <a:pPr marL="385445" lvl="1" indent="-128270">
              <a:buFont typeface="Courier New" panose="020B0604020202020204" pitchFamily="34" charset="0"/>
              <a:buChar char="o"/>
            </a:pPr>
            <a:r>
              <a:rPr lang="en-GB" sz="1100" dirty="0">
                <a:latin typeface="Arial"/>
                <a:cs typeface="Arial"/>
              </a:rPr>
              <a:t>U </a:t>
            </a:r>
            <a:r>
              <a:rPr lang="en-GB" sz="1100" dirty="0" err="1">
                <a:latin typeface="Arial"/>
                <a:cs typeface="Arial"/>
              </a:rPr>
              <a:t>Hrčku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objavljen</a:t>
            </a:r>
            <a:r>
              <a:rPr lang="en-GB" sz="1100" dirty="0">
                <a:latin typeface="Arial"/>
                <a:cs typeface="Arial"/>
              </a:rPr>
              <a:t> </a:t>
            </a:r>
            <a:r>
              <a:rPr lang="en-GB" sz="1100" dirty="0" err="1">
                <a:latin typeface="Arial"/>
                <a:cs typeface="Arial"/>
              </a:rPr>
              <a:t>Dokument</a:t>
            </a:r>
            <a:r>
              <a:rPr lang="en-GB" sz="1100" dirty="0">
                <a:latin typeface="Arial"/>
                <a:cs typeface="Arial"/>
              </a:rPr>
              <a:t> o </a:t>
            </a:r>
            <a:r>
              <a:rPr lang="en-GB" sz="1100" dirty="0" err="1">
                <a:latin typeface="Arial"/>
                <a:cs typeface="Arial"/>
              </a:rPr>
              <a:t>izdavačkoj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etici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i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znanstvenoj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čestitosti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na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engleskom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jeziku</a:t>
            </a:r>
            <a:r>
              <a:rPr lang="en-GB" sz="1100" dirty="0">
                <a:latin typeface="Arial"/>
                <a:cs typeface="Arial"/>
              </a:rPr>
              <a:t>, </a:t>
            </a:r>
            <a:r>
              <a:rPr lang="en-GB" sz="1100" dirty="0" err="1">
                <a:latin typeface="Arial"/>
                <a:cs typeface="Arial"/>
              </a:rPr>
              <a:t>tj</a:t>
            </a:r>
            <a:r>
              <a:rPr lang="en-GB" sz="1100" dirty="0">
                <a:latin typeface="Arial"/>
                <a:cs typeface="Arial"/>
              </a:rPr>
              <a:t>. Publication ethics and malpractice statement</a:t>
            </a:r>
          </a:p>
          <a:p>
            <a:pPr marL="385445" lvl="1" indent="-128270">
              <a:buFont typeface="Courier New" panose="020B0604020202020204" pitchFamily="34" charset="0"/>
              <a:buChar char="o"/>
            </a:pPr>
            <a:r>
              <a:rPr lang="en-GB" sz="1100" dirty="0" err="1">
                <a:latin typeface="Arial"/>
                <a:cs typeface="Arial"/>
              </a:rPr>
              <a:t>Redovitost</a:t>
            </a:r>
            <a:r>
              <a:rPr lang="en-GB" sz="1100" dirty="0">
                <a:latin typeface="Arial"/>
                <a:cs typeface="Arial"/>
              </a:rPr>
              <a:t> u </a:t>
            </a:r>
            <a:r>
              <a:rPr lang="en-GB" sz="1100" dirty="0" err="1">
                <a:latin typeface="Arial"/>
                <a:cs typeface="Arial"/>
              </a:rPr>
              <a:t>objavljivanju</a:t>
            </a:r>
            <a:r>
              <a:rPr lang="en-GB" sz="1100" dirty="0">
                <a:latin typeface="Arial"/>
                <a:cs typeface="Arial"/>
              </a:rPr>
              <a:t> (u </a:t>
            </a:r>
            <a:r>
              <a:rPr lang="en-GB" sz="1100" dirty="0" err="1">
                <a:latin typeface="Arial"/>
                <a:cs typeface="Arial"/>
              </a:rPr>
              <a:t>skladu</a:t>
            </a:r>
            <a:r>
              <a:rPr lang="en-GB" sz="1100" dirty="0">
                <a:latin typeface="Arial"/>
                <a:cs typeface="Arial"/>
              </a:rPr>
              <a:t> s </a:t>
            </a:r>
            <a:r>
              <a:rPr lang="en-GB" sz="1100" dirty="0" err="1">
                <a:latin typeface="Arial"/>
                <a:cs typeface="Arial"/>
              </a:rPr>
              <a:t>iskazanom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učestalošću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izlaženja</a:t>
            </a:r>
            <a:r>
              <a:rPr lang="en-GB" sz="1100" dirty="0">
                <a:latin typeface="Arial"/>
                <a:cs typeface="Arial"/>
              </a:rPr>
              <a:t>)</a:t>
            </a:r>
          </a:p>
          <a:p>
            <a:pPr marL="128270" indent="-128270"/>
            <a:endParaRPr lang="en-GB" dirty="0">
              <a:latin typeface="Arial"/>
              <a:cs typeface="Arial"/>
            </a:endParaRPr>
          </a:p>
          <a:p>
            <a:pPr marL="128270" indent="-128270"/>
            <a:r>
              <a:rPr lang="en-GB" b="1" dirty="0" err="1">
                <a:latin typeface="Arial"/>
                <a:cs typeface="Arial"/>
              </a:rPr>
              <a:t>Prijavljeno</a:t>
            </a:r>
            <a:r>
              <a:rPr lang="en-GB" b="1" dirty="0">
                <a:latin typeface="Arial"/>
                <a:cs typeface="Arial"/>
              </a:rPr>
              <a:t> 109 </a:t>
            </a:r>
            <a:r>
              <a:rPr lang="en-GB" b="1" dirty="0" err="1">
                <a:latin typeface="Arial"/>
                <a:cs typeface="Arial"/>
              </a:rPr>
              <a:t>časopisa</a:t>
            </a:r>
            <a:endParaRPr lang="en-GB" b="1" dirty="0">
              <a:latin typeface="Arial"/>
              <a:cs typeface="Arial"/>
            </a:endParaRPr>
          </a:p>
          <a:p>
            <a:pPr marL="128270" indent="-128270"/>
            <a:endParaRPr lang="en-GB" dirty="0">
              <a:latin typeface="Arial"/>
              <a:cs typeface="Arial"/>
            </a:endParaRPr>
          </a:p>
          <a:p>
            <a:pPr marL="128270" indent="-128270"/>
            <a:r>
              <a:rPr lang="en-US" dirty="0" err="1">
                <a:latin typeface="Arial"/>
                <a:cs typeface="Arial"/>
              </a:rPr>
              <a:t>Rješenje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prijava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najavljeno</a:t>
            </a:r>
            <a:r>
              <a:rPr lang="en-US" dirty="0">
                <a:latin typeface="Arial"/>
                <a:cs typeface="Arial"/>
              </a:rPr>
              <a:t> do </a:t>
            </a:r>
            <a:r>
              <a:rPr lang="en-US" dirty="0" err="1">
                <a:latin typeface="Arial"/>
                <a:cs typeface="Arial"/>
              </a:rPr>
              <a:t>kraja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hr-HR" dirty="0">
                <a:latin typeface="Arial"/>
                <a:cs typeface="Arial"/>
              </a:rPr>
              <a:t>Q1</a:t>
            </a:r>
            <a:r>
              <a:rPr lang="en-US" dirty="0">
                <a:latin typeface="Arial"/>
                <a:cs typeface="Arial"/>
              </a:rPr>
              <a:t>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9AE10-C768-DE33-9675-3EE2D3D21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3960C-5A14-32AE-D7B2-AF3F63516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25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61D05-C5B6-80A0-7F1A-4943BC739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400" err="1">
                <a:latin typeface="Arial"/>
                <a:cs typeface="Arial"/>
              </a:rPr>
              <a:t>Razvojne</a:t>
            </a:r>
            <a:r>
              <a:rPr lang="en-GB" sz="1400">
                <a:latin typeface="Arial"/>
                <a:cs typeface="Arial"/>
              </a:rPr>
              <a:t> </a:t>
            </a:r>
            <a:r>
              <a:rPr lang="en-GB" sz="1400" err="1">
                <a:latin typeface="Arial"/>
                <a:cs typeface="Arial"/>
              </a:rPr>
              <a:t>aktivnosti</a:t>
            </a:r>
            <a:br>
              <a:rPr lang="en-GB" sz="1400">
                <a:solidFill>
                  <a:srgbClr val="181818"/>
                </a:solidFill>
                <a:latin typeface="Arial"/>
                <a:cs typeface="Arial"/>
              </a:rPr>
            </a:br>
            <a:br>
              <a:rPr lang="en-GB" sz="2000">
                <a:latin typeface="Arial"/>
                <a:cs typeface="Arial"/>
              </a:rPr>
            </a:br>
            <a:r>
              <a:rPr lang="en-GB" sz="2000" err="1">
                <a:solidFill>
                  <a:srgbClr val="181818"/>
                </a:solidFill>
                <a:latin typeface="Arial"/>
                <a:cs typeface="Arial"/>
              </a:rPr>
              <a:t>Uređivanje</a:t>
            </a:r>
            <a:r>
              <a:rPr lang="en-GB" sz="200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lang="en-GB" sz="2000" err="1">
                <a:solidFill>
                  <a:srgbClr val="181818"/>
                </a:solidFill>
                <a:latin typeface="Arial"/>
                <a:cs typeface="Arial"/>
              </a:rPr>
              <a:t>podataka</a:t>
            </a:r>
            <a:r>
              <a:rPr lang="en-GB" sz="2000">
                <a:solidFill>
                  <a:srgbClr val="181818"/>
                </a:solidFill>
                <a:latin typeface="Arial"/>
                <a:cs typeface="Arial"/>
              </a:rPr>
              <a:t> o </a:t>
            </a:r>
            <a:r>
              <a:rPr lang="en-GB" sz="2000" err="1">
                <a:solidFill>
                  <a:srgbClr val="181818"/>
                </a:solidFill>
                <a:latin typeface="Arial"/>
                <a:cs typeface="Arial"/>
              </a:rPr>
              <a:t>izdavačima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16433-2081-842C-E0C2-A0E0516E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128270" indent="-128270"/>
            <a:r>
              <a:rPr lang="en-GB" sz="1300" err="1">
                <a:latin typeface="Arial"/>
                <a:cs typeface="Arial"/>
              </a:rPr>
              <a:t>Izdavač</a:t>
            </a:r>
            <a:r>
              <a:rPr lang="en-GB" sz="1300" dirty="0">
                <a:latin typeface="Arial"/>
                <a:cs typeface="Arial"/>
              </a:rPr>
              <a:t> - </a:t>
            </a:r>
            <a:r>
              <a:rPr lang="en-GB" sz="1300" err="1">
                <a:latin typeface="Arial"/>
                <a:cs typeface="Arial"/>
              </a:rPr>
              <a:t>onaj</a:t>
            </a:r>
            <a:r>
              <a:rPr lang="en-GB" sz="1300" dirty="0">
                <a:latin typeface="Arial"/>
                <a:cs typeface="Arial"/>
              </a:rPr>
              <a:t> koji </a:t>
            </a:r>
            <a:r>
              <a:rPr lang="en-GB" sz="1300" err="1">
                <a:latin typeface="Arial"/>
                <a:cs typeface="Arial"/>
              </a:rPr>
              <a:t>organizira</a:t>
            </a:r>
            <a:r>
              <a:rPr lang="en-GB" sz="1300" dirty="0">
                <a:latin typeface="Arial"/>
                <a:cs typeface="Arial"/>
              </a:rPr>
              <a:t> </a:t>
            </a:r>
            <a:r>
              <a:rPr lang="en-GB" sz="1300" err="1">
                <a:latin typeface="Arial"/>
                <a:cs typeface="Arial"/>
              </a:rPr>
              <a:t>i</a:t>
            </a:r>
            <a:r>
              <a:rPr lang="en-GB" sz="1300" dirty="0">
                <a:latin typeface="Arial"/>
                <a:cs typeface="Arial"/>
              </a:rPr>
              <a:t> </a:t>
            </a:r>
            <a:r>
              <a:rPr lang="en-GB" sz="1300" err="1">
                <a:latin typeface="Arial"/>
                <a:cs typeface="Arial"/>
              </a:rPr>
              <a:t>financira</a:t>
            </a:r>
            <a:r>
              <a:rPr lang="en-GB" sz="1300" dirty="0">
                <a:latin typeface="Arial"/>
                <a:cs typeface="Arial"/>
              </a:rPr>
              <a:t> </a:t>
            </a:r>
            <a:r>
              <a:rPr lang="en-GB" sz="1300" err="1">
                <a:latin typeface="Arial"/>
                <a:cs typeface="Arial"/>
              </a:rPr>
              <a:t>objavljivanje</a:t>
            </a:r>
            <a:r>
              <a:rPr lang="en-GB" sz="1300" dirty="0">
                <a:latin typeface="Arial"/>
                <a:cs typeface="Arial"/>
              </a:rPr>
              <a:t> </a:t>
            </a:r>
            <a:r>
              <a:rPr lang="en-GB" sz="1300" err="1">
                <a:latin typeface="Arial"/>
                <a:cs typeface="Arial"/>
              </a:rPr>
              <a:t>i</a:t>
            </a:r>
            <a:r>
              <a:rPr lang="en-GB" sz="1300" dirty="0">
                <a:latin typeface="Arial"/>
                <a:cs typeface="Arial"/>
              </a:rPr>
              <a:t> </a:t>
            </a:r>
            <a:r>
              <a:rPr lang="en-GB" sz="1300" err="1">
                <a:latin typeface="Arial"/>
                <a:cs typeface="Arial"/>
              </a:rPr>
              <a:t>distribuciju</a:t>
            </a:r>
            <a:r>
              <a:rPr lang="en-GB" sz="1300" dirty="0">
                <a:latin typeface="Arial"/>
                <a:cs typeface="Arial"/>
              </a:rPr>
              <a:t> </a:t>
            </a:r>
            <a:r>
              <a:rPr lang="en-GB" sz="1300" err="1">
                <a:latin typeface="Arial"/>
                <a:cs typeface="Arial"/>
              </a:rPr>
              <a:t>knjiga</a:t>
            </a:r>
            <a:r>
              <a:rPr lang="en-GB" sz="1300" dirty="0">
                <a:latin typeface="Arial"/>
                <a:cs typeface="Arial"/>
              </a:rPr>
              <a:t>, </a:t>
            </a:r>
            <a:r>
              <a:rPr lang="en-GB" sz="1300" err="1">
                <a:latin typeface="Arial"/>
                <a:cs typeface="Arial"/>
              </a:rPr>
              <a:t>novina</a:t>
            </a:r>
            <a:r>
              <a:rPr lang="en-GB" sz="1300" dirty="0">
                <a:latin typeface="Arial"/>
                <a:cs typeface="Arial"/>
              </a:rPr>
              <a:t>, </a:t>
            </a:r>
            <a:r>
              <a:rPr lang="en-GB" sz="1300" err="1">
                <a:latin typeface="Arial"/>
                <a:cs typeface="Arial"/>
              </a:rPr>
              <a:t>časopisa</a:t>
            </a:r>
            <a:r>
              <a:rPr lang="en-GB" sz="1300" dirty="0">
                <a:latin typeface="Arial"/>
                <a:cs typeface="Arial"/>
              </a:rPr>
              <a:t> </a:t>
            </a:r>
            <a:r>
              <a:rPr lang="en-GB" sz="1300" err="1">
                <a:latin typeface="Arial"/>
                <a:cs typeface="Arial"/>
              </a:rPr>
              <a:t>itd</a:t>
            </a:r>
            <a:r>
              <a:rPr lang="en-GB" sz="1300" dirty="0">
                <a:latin typeface="Arial"/>
                <a:cs typeface="Arial"/>
              </a:rPr>
              <a:t>. od </a:t>
            </a:r>
            <a:r>
              <a:rPr lang="en-GB" sz="1300" err="1">
                <a:latin typeface="Arial"/>
                <a:cs typeface="Arial"/>
              </a:rPr>
              <a:t>pripreme</a:t>
            </a:r>
            <a:r>
              <a:rPr lang="en-GB" sz="1300" dirty="0">
                <a:latin typeface="Arial"/>
                <a:cs typeface="Arial"/>
              </a:rPr>
              <a:t> </a:t>
            </a:r>
            <a:r>
              <a:rPr lang="en-GB" sz="1300" err="1">
                <a:latin typeface="Arial"/>
                <a:cs typeface="Arial"/>
              </a:rPr>
              <a:t>rukopisa</a:t>
            </a:r>
            <a:r>
              <a:rPr lang="en-GB" sz="1300" dirty="0">
                <a:latin typeface="Arial"/>
                <a:cs typeface="Arial"/>
              </a:rPr>
              <a:t> za </a:t>
            </a:r>
            <a:r>
              <a:rPr lang="en-GB" sz="1300" err="1">
                <a:latin typeface="Arial"/>
                <a:cs typeface="Arial"/>
              </a:rPr>
              <a:t>tisak</a:t>
            </a:r>
            <a:r>
              <a:rPr lang="en-GB" sz="1300" dirty="0">
                <a:latin typeface="Arial"/>
                <a:cs typeface="Arial"/>
              </a:rPr>
              <a:t> do </a:t>
            </a:r>
            <a:r>
              <a:rPr lang="en-GB" sz="1300" err="1">
                <a:latin typeface="Arial"/>
                <a:cs typeface="Arial"/>
              </a:rPr>
              <a:t>prodaje</a:t>
            </a:r>
            <a:r>
              <a:rPr lang="en-GB" sz="1300" dirty="0">
                <a:latin typeface="Arial"/>
                <a:cs typeface="Arial"/>
              </a:rPr>
              <a:t>; </a:t>
            </a:r>
            <a:r>
              <a:rPr lang="en-GB" sz="1300" err="1">
                <a:latin typeface="Arial"/>
                <a:cs typeface="Arial"/>
              </a:rPr>
              <a:t>nakladnik</a:t>
            </a:r>
            <a:r>
              <a:rPr lang="en-GB" sz="1300" dirty="0">
                <a:latin typeface="Arial"/>
                <a:cs typeface="Arial"/>
              </a:rPr>
              <a:t> </a:t>
            </a:r>
            <a:r>
              <a:rPr lang="en-GB" sz="900" i="1" dirty="0">
                <a:latin typeface="Arial"/>
                <a:cs typeface="Arial"/>
              </a:rPr>
              <a:t>(Izvor: Hrvatski </a:t>
            </a:r>
            <a:r>
              <a:rPr lang="en-GB" sz="900" i="1" err="1">
                <a:latin typeface="Arial"/>
                <a:cs typeface="Arial"/>
              </a:rPr>
              <a:t>jezični</a:t>
            </a:r>
            <a:r>
              <a:rPr lang="en-GB" sz="900" i="1" dirty="0">
                <a:latin typeface="Arial"/>
                <a:cs typeface="Arial"/>
              </a:rPr>
              <a:t> portal)</a:t>
            </a:r>
          </a:p>
          <a:p>
            <a:pPr marL="128270" indent="-128270"/>
            <a:endParaRPr lang="en-GB" sz="1300" b="1" dirty="0">
              <a:latin typeface="Arial"/>
              <a:cs typeface="Arial"/>
            </a:endParaRPr>
          </a:p>
          <a:p>
            <a:pPr marL="128270" indent="-128270"/>
            <a:r>
              <a:rPr lang="en-GB" b="1" dirty="0" err="1">
                <a:latin typeface="Arial"/>
                <a:cs typeface="Arial"/>
              </a:rPr>
              <a:t>Stanje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prije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uređivanja</a:t>
            </a:r>
            <a:endParaRPr lang="en-GB" b="1" dirty="0">
              <a:latin typeface="Arial"/>
              <a:cs typeface="Arial"/>
            </a:endParaRPr>
          </a:p>
          <a:p>
            <a:pPr marL="485775" lvl="1" indent="-228600"/>
            <a:r>
              <a:rPr lang="en-GB" sz="1100" err="1">
                <a:latin typeface="Arial"/>
                <a:cs typeface="Arial"/>
              </a:rPr>
              <a:t>Neuređen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err="1">
                <a:latin typeface="Arial"/>
                <a:cs typeface="Arial"/>
              </a:rPr>
              <a:t>popis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err="1">
                <a:latin typeface="Arial"/>
                <a:cs typeface="Arial"/>
              </a:rPr>
              <a:t>izdavača</a:t>
            </a:r>
            <a:r>
              <a:rPr lang="en-GB" sz="1100" dirty="0">
                <a:latin typeface="Arial"/>
                <a:cs typeface="Arial"/>
              </a:rPr>
              <a:t> u </a:t>
            </a:r>
            <a:r>
              <a:rPr lang="en-GB" sz="1100" err="1">
                <a:latin typeface="Arial"/>
                <a:cs typeface="Arial"/>
              </a:rPr>
              <a:t>Hrčku</a:t>
            </a:r>
            <a:endParaRPr lang="en-GB" sz="1100">
              <a:latin typeface="Arial"/>
              <a:cs typeface="Arial"/>
            </a:endParaRPr>
          </a:p>
          <a:p>
            <a:pPr marL="485775" lvl="1" indent="-228600"/>
            <a:r>
              <a:rPr lang="en-GB" sz="1100" dirty="0" err="1">
                <a:latin typeface="Arial"/>
                <a:cs typeface="Arial"/>
              </a:rPr>
              <a:t>Različite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prakse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unosa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izdavača</a:t>
            </a:r>
            <a:endParaRPr lang="en-GB" sz="1100">
              <a:latin typeface="Arial"/>
              <a:cs typeface="Arial"/>
            </a:endParaRPr>
          </a:p>
          <a:p>
            <a:pPr marL="485775" lvl="1" indent="-228600"/>
            <a:r>
              <a:rPr lang="en-GB" sz="1100" dirty="0" err="1">
                <a:latin typeface="Arial"/>
                <a:cs typeface="Arial"/>
              </a:rPr>
              <a:t>Mogućnost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unosa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samo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jednog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izdavača</a:t>
            </a:r>
            <a:r>
              <a:rPr lang="en-GB" sz="1100" dirty="0">
                <a:latin typeface="Arial"/>
                <a:cs typeface="Arial"/>
              </a:rPr>
              <a:t> po </a:t>
            </a:r>
            <a:r>
              <a:rPr lang="en-GB" sz="1100" dirty="0" err="1">
                <a:latin typeface="Arial"/>
                <a:cs typeface="Arial"/>
              </a:rPr>
              <a:t>časopisu</a:t>
            </a:r>
            <a:endParaRPr lang="en-GB" sz="1100" dirty="0">
              <a:latin typeface="Arial"/>
              <a:cs typeface="Arial"/>
            </a:endParaRPr>
          </a:p>
          <a:p>
            <a:pPr marL="485775" lvl="1" indent="-228600"/>
            <a:r>
              <a:rPr lang="en-GB" sz="1100" dirty="0">
                <a:latin typeface="Arial"/>
                <a:cs typeface="Arial"/>
              </a:rPr>
              <a:t>462 </a:t>
            </a:r>
            <a:r>
              <a:rPr lang="en-GB" sz="1100" dirty="0" err="1">
                <a:latin typeface="Arial"/>
                <a:cs typeface="Arial"/>
              </a:rPr>
              <a:t>izdavača</a:t>
            </a:r>
            <a:r>
              <a:rPr lang="en-GB" sz="1100" dirty="0">
                <a:latin typeface="Arial"/>
                <a:cs typeface="Arial"/>
              </a:rPr>
              <a:t> u </a:t>
            </a:r>
            <a:r>
              <a:rPr lang="en-GB" sz="1100" dirty="0" err="1">
                <a:latin typeface="Arial"/>
                <a:cs typeface="Arial"/>
              </a:rPr>
              <a:t>Hrčku</a:t>
            </a:r>
            <a:endParaRPr lang="en-GB" sz="1100" dirty="0">
              <a:latin typeface="Arial"/>
              <a:cs typeface="Arial"/>
            </a:endParaRPr>
          </a:p>
          <a:p>
            <a:pPr marL="257175" lvl="1" indent="0">
              <a:buNone/>
            </a:pPr>
            <a:endParaRPr lang="en-GB" sz="1100">
              <a:latin typeface="Arial"/>
              <a:cs typeface="Arial"/>
            </a:endParaRPr>
          </a:p>
          <a:p>
            <a:pPr marL="128270" indent="-128270"/>
            <a:r>
              <a:rPr lang="en-GB" b="1" dirty="0" err="1">
                <a:latin typeface="Arial"/>
                <a:cs typeface="Arial"/>
              </a:rPr>
              <a:t>Provedene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aktivnosti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i</a:t>
            </a:r>
            <a:r>
              <a:rPr lang="en-GB" b="1" dirty="0">
                <a:latin typeface="Arial"/>
                <a:cs typeface="Arial"/>
              </a:rPr>
              <a:t> </a:t>
            </a:r>
            <a:r>
              <a:rPr lang="en-GB" b="1" dirty="0" err="1">
                <a:latin typeface="Arial"/>
                <a:cs typeface="Arial"/>
              </a:rPr>
              <a:t>stanje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nakon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uređivanja</a:t>
            </a:r>
            <a:endParaRPr lang="en-GB" b="1" dirty="0">
              <a:latin typeface="Arial"/>
              <a:cs typeface="Arial"/>
            </a:endParaRPr>
          </a:p>
          <a:p>
            <a:pPr marL="485775" lvl="1" indent="-228600"/>
            <a:r>
              <a:rPr lang="en-GB" sz="1100" dirty="0" err="1">
                <a:latin typeface="Arial"/>
                <a:cs typeface="Arial"/>
              </a:rPr>
              <a:t>Razdvajanje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izdavača</a:t>
            </a:r>
            <a:endParaRPr lang="en-GB" sz="1100" dirty="0">
              <a:latin typeface="Arial"/>
              <a:cs typeface="Arial"/>
            </a:endParaRPr>
          </a:p>
          <a:p>
            <a:pPr marL="742950" lvl="2" indent="-128270">
              <a:buFont typeface="Wingdings" panose="020B0604020202020204" pitchFamily="34" charset="0"/>
              <a:buChar char="§"/>
            </a:pPr>
            <a:r>
              <a:rPr lang="en-GB" sz="1000" dirty="0" err="1">
                <a:latin typeface="Arial"/>
                <a:cs typeface="Arial"/>
              </a:rPr>
              <a:t>Rezultat</a:t>
            </a:r>
            <a:r>
              <a:rPr lang="en-GB" sz="1000" dirty="0">
                <a:latin typeface="Arial"/>
                <a:cs typeface="Arial"/>
              </a:rPr>
              <a:t>: 524 </a:t>
            </a:r>
            <a:r>
              <a:rPr lang="en-GB" sz="1000" dirty="0" err="1">
                <a:latin typeface="Arial"/>
                <a:cs typeface="Arial"/>
              </a:rPr>
              <a:t>izdavača</a:t>
            </a:r>
            <a:r>
              <a:rPr lang="en-GB" sz="1000" dirty="0">
                <a:latin typeface="Arial"/>
                <a:cs typeface="Arial"/>
              </a:rPr>
              <a:t> u </a:t>
            </a:r>
            <a:r>
              <a:rPr lang="en-GB" sz="1000" dirty="0" err="1">
                <a:latin typeface="Arial"/>
                <a:cs typeface="Arial"/>
              </a:rPr>
              <a:t>Hrčku</a:t>
            </a:r>
            <a:endParaRPr lang="en-GB" sz="1000" dirty="0">
              <a:latin typeface="Arial"/>
              <a:cs typeface="Arial"/>
            </a:endParaRPr>
          </a:p>
          <a:p>
            <a:pPr marL="485775" lvl="1" indent="-228600"/>
            <a:r>
              <a:rPr lang="en-GB" sz="1100" dirty="0" err="1">
                <a:latin typeface="Arial"/>
                <a:cs typeface="Arial"/>
              </a:rPr>
              <a:t>Pronalazak</a:t>
            </a:r>
            <a:r>
              <a:rPr lang="en-GB" sz="1100" dirty="0">
                <a:latin typeface="Arial"/>
                <a:cs typeface="Arial"/>
              </a:rPr>
              <a:t> </a:t>
            </a:r>
            <a:r>
              <a:rPr lang="en-GB" sz="1100" dirty="0" err="1">
                <a:latin typeface="Arial"/>
                <a:cs typeface="Arial"/>
              </a:rPr>
              <a:t>i</a:t>
            </a:r>
            <a:r>
              <a:rPr lang="en-GB" sz="1100" dirty="0">
                <a:latin typeface="Arial"/>
                <a:cs typeface="Arial"/>
              </a:rPr>
              <a:t> </a:t>
            </a:r>
            <a:r>
              <a:rPr lang="en-GB" sz="1100" dirty="0" err="1">
                <a:latin typeface="Arial"/>
                <a:cs typeface="Arial"/>
              </a:rPr>
              <a:t>spajanje</a:t>
            </a:r>
            <a:r>
              <a:rPr lang="en-GB" sz="1100" dirty="0">
                <a:latin typeface="Arial"/>
                <a:cs typeface="Arial"/>
              </a:rPr>
              <a:t> </a:t>
            </a:r>
            <a:r>
              <a:rPr lang="en-GB" sz="1100" dirty="0" err="1">
                <a:latin typeface="Arial"/>
                <a:cs typeface="Arial"/>
              </a:rPr>
              <a:t>duplikata</a:t>
            </a:r>
            <a:endParaRPr lang="en-GB" sz="1100" dirty="0">
              <a:latin typeface="Arial"/>
              <a:cs typeface="Arial"/>
            </a:endParaRPr>
          </a:p>
          <a:p>
            <a:pPr marL="742950" lvl="2" indent="-128270">
              <a:buFont typeface="Wingdings" panose="020B0604020202020204" pitchFamily="34" charset="0"/>
              <a:buChar char="§"/>
            </a:pPr>
            <a:r>
              <a:rPr lang="en-GB" sz="1000" dirty="0" err="1">
                <a:latin typeface="Arial"/>
                <a:cs typeface="Arial"/>
              </a:rPr>
              <a:t>Rezultat</a:t>
            </a:r>
            <a:r>
              <a:rPr lang="en-GB" sz="1000" dirty="0">
                <a:latin typeface="Arial"/>
                <a:cs typeface="Arial"/>
              </a:rPr>
              <a:t>: 476 </a:t>
            </a:r>
            <a:r>
              <a:rPr lang="en-GB" sz="1000" dirty="0" err="1">
                <a:latin typeface="Arial"/>
                <a:cs typeface="Arial"/>
              </a:rPr>
              <a:t>izdavača</a:t>
            </a:r>
            <a:r>
              <a:rPr lang="en-GB" sz="1000" dirty="0">
                <a:latin typeface="Arial"/>
                <a:cs typeface="Arial"/>
              </a:rPr>
              <a:t> u </a:t>
            </a:r>
            <a:r>
              <a:rPr lang="en-GB" sz="1000" dirty="0" err="1">
                <a:latin typeface="Arial"/>
                <a:cs typeface="Arial"/>
              </a:rPr>
              <a:t>Hrčku</a:t>
            </a:r>
            <a:endParaRPr lang="en-GB" sz="1000" dirty="0">
              <a:latin typeface="Arial"/>
              <a:cs typeface="Arial"/>
            </a:endParaRPr>
          </a:p>
          <a:p>
            <a:pPr marL="485775" lvl="1" indent="-228600"/>
            <a:r>
              <a:rPr lang="en-GB" sz="1100" dirty="0" err="1">
                <a:latin typeface="Arial"/>
                <a:cs typeface="Arial"/>
              </a:rPr>
              <a:t>Ažuriranje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naziva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izdavača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sukladno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statutu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ustanove</a:t>
            </a:r>
          </a:p>
          <a:p>
            <a:pPr marL="485775" lvl="1" indent="-228600"/>
            <a:endParaRPr lang="en-GB" sz="1100" dirty="0">
              <a:latin typeface="Arial"/>
              <a:cs typeface="Arial"/>
            </a:endParaRPr>
          </a:p>
          <a:p>
            <a:pPr marL="228600" indent="-128270"/>
            <a:r>
              <a:rPr lang="en-GB" b="1" dirty="0" err="1">
                <a:latin typeface="Arial"/>
                <a:cs typeface="Arial"/>
              </a:rPr>
              <a:t>Sljedeća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aktivnost</a:t>
            </a:r>
            <a:r>
              <a:rPr lang="en-GB" b="1" dirty="0">
                <a:latin typeface="Arial"/>
                <a:cs typeface="Arial"/>
              </a:rPr>
              <a:t>:</a:t>
            </a:r>
            <a:endParaRPr lang="en-GB">
              <a:latin typeface="Arial"/>
              <a:cs typeface="Arial"/>
            </a:endParaRPr>
          </a:p>
          <a:p>
            <a:pPr marL="485775" lvl="1" indent="-228600"/>
            <a:r>
              <a:rPr lang="en-GB" sz="1100" dirty="0" err="1">
                <a:latin typeface="Arial"/>
                <a:cs typeface="Arial"/>
              </a:rPr>
              <a:t>Uredništva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provjeravaju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podatke</a:t>
            </a:r>
            <a:r>
              <a:rPr lang="en-GB" sz="1100" dirty="0">
                <a:latin typeface="Arial"/>
                <a:cs typeface="Arial"/>
              </a:rPr>
              <a:t> o </a:t>
            </a:r>
            <a:r>
              <a:rPr lang="en-GB" sz="1100" dirty="0" err="1">
                <a:latin typeface="Arial"/>
                <a:cs typeface="Arial"/>
              </a:rPr>
              <a:t>izdavaču</a:t>
            </a:r>
            <a:r>
              <a:rPr lang="en-GB" sz="1100" dirty="0">
                <a:latin typeface="Arial"/>
                <a:cs typeface="Arial"/>
              </a:rPr>
              <a:t> za </a:t>
            </a:r>
            <a:r>
              <a:rPr lang="en-GB" sz="1100" dirty="0" err="1">
                <a:latin typeface="Arial"/>
                <a:cs typeface="Arial"/>
              </a:rPr>
              <a:t>svoj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časopis</a:t>
            </a:r>
            <a:r>
              <a:rPr lang="en-GB" sz="1100" dirty="0">
                <a:latin typeface="Arial"/>
                <a:cs typeface="Arial"/>
              </a:rPr>
              <a:t> </a:t>
            </a:r>
            <a:r>
              <a:rPr lang="en-GB" sz="1100" dirty="0" err="1">
                <a:latin typeface="Arial"/>
                <a:cs typeface="Arial"/>
              </a:rPr>
              <a:t>i</a:t>
            </a:r>
            <a:r>
              <a:rPr lang="en-GB" sz="1100" dirty="0">
                <a:latin typeface="Arial"/>
                <a:cs typeface="Arial"/>
              </a:rPr>
              <a:t> </a:t>
            </a:r>
            <a:r>
              <a:rPr lang="en-GB" sz="1100" dirty="0" err="1">
                <a:latin typeface="Arial"/>
                <a:cs typeface="Arial"/>
              </a:rPr>
              <a:t>javljaju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greške</a:t>
            </a:r>
            <a:r>
              <a:rPr lang="en-GB" sz="1100" dirty="0">
                <a:latin typeface="Arial"/>
                <a:cs typeface="Arial"/>
              </a:rPr>
              <a:t> </a:t>
            </a:r>
            <a:r>
              <a:rPr lang="en-GB" sz="1100" dirty="0" err="1">
                <a:latin typeface="Arial"/>
                <a:cs typeface="Arial"/>
              </a:rPr>
              <a:t>na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>
                <a:latin typeface="Arial"/>
                <a:cs typeface="Arial"/>
                <a:hlinkClick r:id="rId3"/>
              </a:rPr>
              <a:t>hrcak@srce.hr</a:t>
            </a:r>
            <a:r>
              <a:rPr lang="en-GB" sz="1100" dirty="0">
                <a:latin typeface="Arial"/>
                <a:cs typeface="Arial"/>
              </a:rPr>
              <a:t> </a:t>
            </a:r>
          </a:p>
          <a:p>
            <a:pPr marL="485775" lvl="1" indent="-228600"/>
            <a:r>
              <a:rPr lang="en-GB" sz="1100" dirty="0" err="1">
                <a:latin typeface="Arial"/>
                <a:cs typeface="Arial"/>
              </a:rPr>
              <a:t>Definiranje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suizdavača</a:t>
            </a:r>
            <a:endParaRPr lang="en-GB" sz="1100" dirty="0">
              <a:latin typeface="Arial"/>
              <a:cs typeface="Arial"/>
            </a:endParaRPr>
          </a:p>
          <a:p>
            <a:pPr marL="742950" lvl="2" indent="-128270">
              <a:buFont typeface="Wingdings" panose="020B0604020202020204" pitchFamily="34" charset="0"/>
              <a:buChar char="§"/>
            </a:pPr>
            <a:endParaRPr lang="en-GB" sz="1000">
              <a:latin typeface="Arial"/>
              <a:cs typeface="Arial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227CA-6A16-992B-56DC-73136D0E2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6233B-13B1-44D9-320A-5A56E0068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hr-HR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83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61D05-C5B6-80A0-7F1A-4943BC739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400" err="1">
                <a:latin typeface="Arial"/>
                <a:cs typeface="Arial"/>
              </a:rPr>
              <a:t>Razvojne</a:t>
            </a:r>
            <a:r>
              <a:rPr lang="en-GB" sz="1400">
                <a:latin typeface="Arial"/>
                <a:cs typeface="Arial"/>
              </a:rPr>
              <a:t> </a:t>
            </a:r>
            <a:r>
              <a:rPr lang="en-GB" sz="1400" err="1">
                <a:latin typeface="Arial"/>
                <a:cs typeface="Arial"/>
              </a:rPr>
              <a:t>aktivnosti</a:t>
            </a:r>
            <a:br>
              <a:rPr lang="en-GB" sz="1400">
                <a:solidFill>
                  <a:srgbClr val="181818"/>
                </a:solidFill>
                <a:latin typeface="Arial"/>
                <a:cs typeface="Arial"/>
              </a:rPr>
            </a:br>
            <a:br>
              <a:rPr lang="en-GB" sz="2000">
                <a:latin typeface="Arial"/>
                <a:cs typeface="Arial"/>
              </a:rPr>
            </a:br>
            <a:r>
              <a:rPr lang="en-GB" sz="2000" err="1">
                <a:solidFill>
                  <a:srgbClr val="181818"/>
                </a:solidFill>
                <a:latin typeface="Arial"/>
                <a:cs typeface="Arial"/>
              </a:rPr>
              <a:t>Unaprjeđenje</a:t>
            </a:r>
            <a:r>
              <a:rPr lang="en-GB" sz="200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lang="en-GB" sz="2000" err="1">
                <a:solidFill>
                  <a:srgbClr val="181818"/>
                </a:solidFill>
                <a:latin typeface="Arial"/>
                <a:cs typeface="Arial"/>
              </a:rPr>
              <a:t>podrške</a:t>
            </a:r>
            <a:r>
              <a:rPr lang="en-GB" sz="2000">
                <a:solidFill>
                  <a:srgbClr val="181818"/>
                </a:solidFill>
                <a:latin typeface="Arial"/>
                <a:cs typeface="Arial"/>
              </a:rPr>
              <a:t> za JATS XML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16433-2081-842C-E0C2-A0E0516E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8290"/>
            <a:ext cx="7886700" cy="32635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28270" indent="-128270"/>
            <a:r>
              <a:rPr lang="en-GB" dirty="0" err="1">
                <a:latin typeface="Arial"/>
                <a:cs typeface="Arial"/>
              </a:rPr>
              <a:t>Automatizirana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konverzija</a:t>
            </a:r>
            <a:r>
              <a:rPr lang="en-GB" dirty="0">
                <a:latin typeface="Arial"/>
                <a:cs typeface="Arial"/>
              </a:rPr>
              <a:t> DOCX </a:t>
            </a:r>
            <a:r>
              <a:rPr lang="en-GB" dirty="0" err="1">
                <a:latin typeface="Arial"/>
                <a:cs typeface="Arial"/>
              </a:rPr>
              <a:t>dokumenata</a:t>
            </a:r>
            <a:r>
              <a:rPr lang="en-GB" dirty="0">
                <a:latin typeface="Arial"/>
                <a:cs typeface="Arial"/>
              </a:rPr>
              <a:t> u JATS XML u </a:t>
            </a:r>
            <a:r>
              <a:rPr lang="en-GB" dirty="0" err="1">
                <a:latin typeface="Arial"/>
                <a:cs typeface="Arial"/>
              </a:rPr>
              <a:t>produkciji</a:t>
            </a:r>
            <a:r>
              <a:rPr lang="en-GB" dirty="0">
                <a:latin typeface="Arial"/>
                <a:cs typeface="Arial"/>
              </a:rPr>
              <a:t> od </a:t>
            </a:r>
            <a:r>
              <a:rPr lang="en-GB" dirty="0" err="1">
                <a:latin typeface="Arial"/>
                <a:cs typeface="Arial"/>
              </a:rPr>
              <a:t>rujna</a:t>
            </a:r>
            <a:r>
              <a:rPr lang="en-GB" dirty="0">
                <a:latin typeface="Arial"/>
                <a:cs typeface="Arial"/>
              </a:rPr>
              <a:t> 2023.</a:t>
            </a:r>
          </a:p>
          <a:p>
            <a:pPr marL="128270" indent="-128270"/>
            <a:r>
              <a:rPr lang="en-GB" dirty="0" err="1">
                <a:latin typeface="Arial"/>
                <a:cs typeface="Arial"/>
              </a:rPr>
              <a:t>Pripremljene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>
                <a:latin typeface="Arial"/>
                <a:cs typeface="Arial"/>
                <a:hlinkClick r:id="rId2"/>
              </a:rPr>
              <a:t>Upute za izradu i objavu JATS XML-a kroz administratorsko sučelje Hrčka</a:t>
            </a:r>
            <a:endParaRPr lang="en-GB" dirty="0"/>
          </a:p>
          <a:p>
            <a:pPr marL="128270" indent="-128270"/>
            <a:r>
              <a:rPr lang="en-GB" err="1">
                <a:latin typeface="Arial"/>
                <a:cs typeface="Arial"/>
              </a:rPr>
              <a:t>Radionica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>
                <a:latin typeface="Arial"/>
                <a:cs typeface="Arial"/>
                <a:hlinkClick r:id="rId3"/>
              </a:rPr>
              <a:t>Kreiranje JATS XML-a iz DOCX dokumenata na Hrčku</a:t>
            </a:r>
            <a:r>
              <a:rPr lang="en-GB" dirty="0">
                <a:latin typeface="Arial"/>
                <a:cs typeface="Arial"/>
              </a:rPr>
              <a:t> je </a:t>
            </a:r>
            <a:r>
              <a:rPr lang="en-GB" err="1">
                <a:latin typeface="Arial"/>
                <a:cs typeface="Arial"/>
              </a:rPr>
              <a:t>postala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err="1">
                <a:latin typeface="Arial"/>
                <a:cs typeface="Arial"/>
              </a:rPr>
              <a:t>dio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err="1">
                <a:latin typeface="Arial"/>
                <a:cs typeface="Arial"/>
              </a:rPr>
              <a:t>obrazovnih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err="1">
                <a:latin typeface="Arial"/>
                <a:cs typeface="Arial"/>
              </a:rPr>
              <a:t>programa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err="1">
                <a:latin typeface="Arial"/>
                <a:cs typeface="Arial"/>
              </a:rPr>
              <a:t>Srca</a:t>
            </a:r>
            <a:endParaRPr lang="en-GB" err="1"/>
          </a:p>
          <a:p>
            <a:pPr marL="385445" lvl="1" indent="-228600">
              <a:buFont typeface="Courier New" panose="020B0604020202020204" pitchFamily="34" charset="0"/>
              <a:buChar char="o"/>
            </a:pPr>
            <a:r>
              <a:rPr lang="en-GB" sz="1100" err="1">
                <a:latin typeface="Arial"/>
                <a:cs typeface="Arial"/>
              </a:rPr>
              <a:t>održane</a:t>
            </a:r>
            <a:r>
              <a:rPr lang="en-GB" sz="1100" dirty="0">
                <a:latin typeface="Arial"/>
                <a:cs typeface="Arial"/>
              </a:rPr>
              <a:t> 3 </a:t>
            </a:r>
            <a:r>
              <a:rPr lang="en-GB" sz="1100" err="1">
                <a:latin typeface="Arial"/>
                <a:cs typeface="Arial"/>
              </a:rPr>
              <a:t>radionice</a:t>
            </a:r>
            <a:endParaRPr lang="en-GB" sz="1100" dirty="0" err="1">
              <a:latin typeface="Arial"/>
              <a:cs typeface="Arial"/>
            </a:endParaRPr>
          </a:p>
          <a:p>
            <a:pPr marL="385445" lvl="1" indent="-228600">
              <a:buFont typeface="Courier New" panose="020B0604020202020204" pitchFamily="34" charset="0"/>
              <a:buChar char="o"/>
            </a:pPr>
            <a:r>
              <a:rPr lang="en-GB" sz="1100" dirty="0">
                <a:latin typeface="Arial"/>
                <a:cs typeface="Arial"/>
              </a:rPr>
              <a:t>20 </a:t>
            </a:r>
            <a:r>
              <a:rPr lang="en-GB" sz="1100" dirty="0" err="1">
                <a:latin typeface="Arial"/>
                <a:cs typeface="Arial"/>
              </a:rPr>
              <a:t>urednika</a:t>
            </a:r>
            <a:endParaRPr lang="en-GB" sz="1100">
              <a:latin typeface="Arial"/>
              <a:cs typeface="Arial"/>
            </a:endParaRPr>
          </a:p>
          <a:p>
            <a:pPr marL="385445" lvl="1" indent="-228600">
              <a:buFont typeface="Courier New" panose="020B0604020202020204" pitchFamily="34" charset="0"/>
              <a:buChar char="o"/>
            </a:pPr>
            <a:r>
              <a:rPr lang="en-GB" sz="1100" dirty="0" err="1">
                <a:latin typeface="Arial"/>
                <a:cs typeface="Arial"/>
              </a:rPr>
              <a:t>broj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časopisa</a:t>
            </a:r>
            <a:r>
              <a:rPr lang="en-GB" sz="1100" dirty="0">
                <a:latin typeface="Arial"/>
                <a:cs typeface="Arial"/>
              </a:rPr>
              <a:t> koji </a:t>
            </a:r>
            <a:r>
              <a:rPr lang="en-GB" sz="1100" dirty="0" err="1">
                <a:latin typeface="Arial"/>
                <a:cs typeface="Arial"/>
              </a:rPr>
              <a:t>koriste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mogućnost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automatske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izrade</a:t>
            </a:r>
            <a:r>
              <a:rPr lang="en-GB" sz="1100" dirty="0">
                <a:latin typeface="Arial"/>
                <a:cs typeface="Arial"/>
              </a:rPr>
              <a:t> XML-a: 30+</a:t>
            </a:r>
          </a:p>
          <a:p>
            <a:pPr marL="385445" lvl="1" indent="-128270"/>
            <a:r>
              <a:rPr lang="en-GB" sz="1100" dirty="0" err="1">
                <a:latin typeface="Arial"/>
                <a:cs typeface="Arial"/>
              </a:rPr>
              <a:t>broj</a:t>
            </a:r>
            <a:r>
              <a:rPr lang="en-GB" sz="1100" dirty="0">
                <a:latin typeface="Arial"/>
                <a:cs typeface="Arial"/>
              </a:rPr>
              <a:t> XML-ova </a:t>
            </a:r>
            <a:r>
              <a:rPr lang="en-GB" sz="1100" dirty="0" err="1">
                <a:latin typeface="Arial"/>
                <a:cs typeface="Arial"/>
              </a:rPr>
              <a:t>nastalih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automatskom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izradom</a:t>
            </a:r>
            <a:r>
              <a:rPr lang="en-GB" sz="1100" dirty="0">
                <a:latin typeface="Arial"/>
                <a:cs typeface="Arial"/>
              </a:rPr>
              <a:t>: 570+</a:t>
            </a:r>
          </a:p>
          <a:p>
            <a:pPr marL="128270" indent="-128270"/>
            <a:r>
              <a:rPr lang="en-GB" dirty="0">
                <a:latin typeface="Arial"/>
                <a:cs typeface="Arial"/>
              </a:rPr>
              <a:t>U </a:t>
            </a:r>
            <a:r>
              <a:rPr lang="en-GB" dirty="0" err="1">
                <a:latin typeface="Arial"/>
                <a:cs typeface="Arial"/>
              </a:rPr>
              <a:t>tijeku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dorade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>
                <a:latin typeface="Arial"/>
                <a:cs typeface="Arial"/>
              </a:rPr>
              <a:t>alata</a:t>
            </a:r>
            <a:r>
              <a:rPr lang="en-GB" dirty="0">
                <a:latin typeface="Arial"/>
                <a:cs typeface="Arial"/>
              </a:rPr>
              <a:t> za </a:t>
            </a:r>
            <a:r>
              <a:rPr lang="en-GB" dirty="0" err="1">
                <a:latin typeface="Arial"/>
                <a:cs typeface="Arial"/>
              </a:rPr>
              <a:t>konverziju</a:t>
            </a:r>
            <a:endParaRPr lang="en-GB" dirty="0" err="1"/>
          </a:p>
          <a:p>
            <a:pPr marL="385445" lvl="1" indent="-228600">
              <a:buFont typeface="Courier New" panose="020B0604020202020204" pitchFamily="34" charset="0"/>
              <a:buChar char="o"/>
            </a:pPr>
            <a:endParaRPr lang="en-GB" sz="11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227CA-6A16-992B-56DC-73136D0E2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6233B-13B1-44D9-320A-5A56E0068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hr-HR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999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61D05-C5B6-80A0-7F1A-4943BC739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400" err="1">
                <a:latin typeface="Arial"/>
                <a:cs typeface="Arial"/>
              </a:rPr>
              <a:t>Razvojne</a:t>
            </a:r>
            <a:r>
              <a:rPr lang="en-GB" sz="1400">
                <a:latin typeface="Arial"/>
                <a:cs typeface="Arial"/>
              </a:rPr>
              <a:t> </a:t>
            </a:r>
            <a:r>
              <a:rPr lang="en-GB" sz="1400" err="1">
                <a:latin typeface="Arial"/>
                <a:cs typeface="Arial"/>
              </a:rPr>
              <a:t>aktivnosti</a:t>
            </a:r>
            <a:br>
              <a:rPr lang="en-GB" sz="1400">
                <a:solidFill>
                  <a:srgbClr val="181818"/>
                </a:solidFill>
                <a:latin typeface="Arial"/>
                <a:cs typeface="Arial"/>
              </a:rPr>
            </a:br>
            <a:br>
              <a:rPr lang="en-GB" sz="2000">
                <a:latin typeface="Arial"/>
                <a:cs typeface="Arial"/>
              </a:rPr>
            </a:br>
            <a:r>
              <a:rPr lang="en-GB" sz="2000" err="1">
                <a:solidFill>
                  <a:srgbClr val="181818"/>
                </a:solidFill>
                <a:latin typeface="Arial"/>
                <a:cs typeface="Arial"/>
              </a:rPr>
              <a:t>Provjera</a:t>
            </a:r>
            <a:r>
              <a:rPr lang="en-GB" sz="200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lang="en-GB" sz="2000" err="1">
                <a:solidFill>
                  <a:srgbClr val="181818"/>
                </a:solidFill>
                <a:latin typeface="Arial"/>
                <a:cs typeface="Arial"/>
              </a:rPr>
              <a:t>aktivnosti</a:t>
            </a:r>
            <a:r>
              <a:rPr lang="en-GB" sz="200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lang="en-GB" sz="2000" i="1">
                <a:solidFill>
                  <a:srgbClr val="181818"/>
                </a:solidFill>
                <a:latin typeface="Arial"/>
                <a:cs typeface="Arial"/>
              </a:rPr>
              <a:t>Online first </a:t>
            </a:r>
            <a:r>
              <a:rPr lang="en-GB" sz="2000" err="1">
                <a:solidFill>
                  <a:srgbClr val="181818"/>
                </a:solidFill>
                <a:latin typeface="Arial"/>
                <a:cs typeface="Arial"/>
              </a:rPr>
              <a:t>časopisa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16433-2081-842C-E0C2-A0E0516E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079" y="1346517"/>
            <a:ext cx="7886700" cy="32635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28270" indent="-128270"/>
            <a:r>
              <a:rPr lang="en-GB" i="1" dirty="0">
                <a:latin typeface="Arial"/>
                <a:cs typeface="Arial"/>
              </a:rPr>
              <a:t>Online first </a:t>
            </a:r>
            <a:r>
              <a:rPr lang="en-GB" dirty="0" err="1">
                <a:latin typeface="Arial"/>
                <a:cs typeface="Arial"/>
              </a:rPr>
              <a:t>časopisi</a:t>
            </a:r>
            <a:endParaRPr lang="en-GB" dirty="0">
              <a:latin typeface="Arial"/>
              <a:cs typeface="Arial"/>
            </a:endParaRPr>
          </a:p>
          <a:p>
            <a:pPr marL="385445" lvl="1" indent="-228600">
              <a:buFont typeface="Courier New" panose="020B0604020202020204" pitchFamily="34" charset="0"/>
              <a:buChar char="o"/>
            </a:pPr>
            <a:r>
              <a:rPr lang="en-GB" sz="1100" dirty="0" err="1">
                <a:latin typeface="Arial"/>
                <a:cs typeface="Arial"/>
              </a:rPr>
              <a:t>Kontinuirano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objavljuju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radove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tijekom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cijene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godine</a:t>
            </a:r>
            <a:endParaRPr lang="en-GB" sz="1100" dirty="0">
              <a:latin typeface="Arial"/>
              <a:cs typeface="Arial"/>
            </a:endParaRPr>
          </a:p>
          <a:p>
            <a:pPr marL="385445" lvl="1" indent="-228600">
              <a:buFont typeface="Courier New" panose="020B0604020202020204" pitchFamily="34" charset="0"/>
              <a:buChar char="o"/>
            </a:pPr>
            <a:r>
              <a:rPr lang="en-GB" sz="1100" dirty="0" err="1">
                <a:latin typeface="Arial"/>
                <a:cs typeface="Arial"/>
              </a:rPr>
              <a:t>Svaki</a:t>
            </a:r>
            <a:r>
              <a:rPr lang="en-GB" sz="1100" dirty="0">
                <a:latin typeface="Arial"/>
                <a:cs typeface="Arial"/>
              </a:rPr>
              <a:t> rad </a:t>
            </a:r>
            <a:r>
              <a:rPr lang="en-GB" sz="1100" dirty="0" err="1">
                <a:latin typeface="Arial"/>
                <a:cs typeface="Arial"/>
              </a:rPr>
              <a:t>dobiva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zaseban</a:t>
            </a:r>
            <a:r>
              <a:rPr lang="en-GB" sz="1100" dirty="0">
                <a:latin typeface="Arial"/>
                <a:cs typeface="Arial"/>
              </a:rPr>
              <a:t> Datum </a:t>
            </a:r>
            <a:r>
              <a:rPr lang="en-GB" sz="1100" dirty="0" err="1">
                <a:latin typeface="Arial"/>
                <a:cs typeface="Arial"/>
              </a:rPr>
              <a:t>izdavanja</a:t>
            </a:r>
            <a:endParaRPr lang="en-GB" sz="1100" dirty="0">
              <a:latin typeface="Arial"/>
              <a:cs typeface="Arial"/>
            </a:endParaRPr>
          </a:p>
          <a:p>
            <a:pPr marL="385445" lvl="1" indent="-228600">
              <a:buFont typeface="Courier New" panose="020B0604020202020204" pitchFamily="34" charset="0"/>
              <a:buChar char="o"/>
            </a:pPr>
            <a:r>
              <a:rPr lang="en-GB" sz="1100" b="1" dirty="0">
                <a:latin typeface="Arial"/>
                <a:cs typeface="Arial"/>
              </a:rPr>
              <a:t>Ne </a:t>
            </a:r>
            <a:r>
              <a:rPr lang="en-GB" sz="1100" b="1" dirty="0" err="1">
                <a:latin typeface="Arial"/>
                <a:cs typeface="Arial"/>
              </a:rPr>
              <a:t>prolaze</a:t>
            </a:r>
            <a:r>
              <a:rPr lang="en-GB" sz="1100" b="1" dirty="0">
                <a:latin typeface="Arial"/>
                <a:cs typeface="Arial"/>
              </a:rPr>
              <a:t> </a:t>
            </a:r>
            <a:r>
              <a:rPr lang="en-GB" sz="1100" b="1" dirty="0" err="1">
                <a:latin typeface="Arial"/>
                <a:cs typeface="Arial"/>
              </a:rPr>
              <a:t>automatsku</a:t>
            </a:r>
            <a:r>
              <a:rPr lang="en-GB" sz="1100" b="1" dirty="0">
                <a:latin typeface="Arial"/>
                <a:cs typeface="Arial"/>
              </a:rPr>
              <a:t> </a:t>
            </a:r>
            <a:r>
              <a:rPr lang="en-GB" sz="1100" b="1" dirty="0" err="1">
                <a:latin typeface="Arial"/>
                <a:cs typeface="Arial"/>
              </a:rPr>
              <a:t>provjeru</a:t>
            </a:r>
            <a:r>
              <a:rPr lang="en-GB" sz="1100" b="1" dirty="0">
                <a:latin typeface="Arial"/>
                <a:cs typeface="Arial"/>
              </a:rPr>
              <a:t> </a:t>
            </a:r>
            <a:r>
              <a:rPr lang="en-GB" sz="1100" b="1" dirty="0" err="1">
                <a:latin typeface="Arial"/>
                <a:cs typeface="Arial"/>
              </a:rPr>
              <a:t>aktivnosti</a:t>
            </a:r>
            <a:r>
              <a:rPr lang="en-GB" sz="1100" b="1" dirty="0">
                <a:latin typeface="Arial"/>
                <a:cs typeface="Arial"/>
              </a:rPr>
              <a:t> </a:t>
            </a:r>
            <a:r>
              <a:rPr lang="en-GB" sz="1100" b="1" dirty="0" err="1">
                <a:latin typeface="Arial"/>
                <a:cs typeface="Arial"/>
              </a:rPr>
              <a:t>kojom</a:t>
            </a:r>
            <a:r>
              <a:rPr lang="en-GB" sz="1100" b="1" dirty="0">
                <a:latin typeface="Arial"/>
                <a:cs typeface="Arial"/>
              </a:rPr>
              <a:t> se </a:t>
            </a:r>
            <a:r>
              <a:rPr lang="en-GB" sz="1100" b="1" dirty="0" err="1">
                <a:latin typeface="Arial"/>
                <a:cs typeface="Arial"/>
              </a:rPr>
              <a:t>časopisima</a:t>
            </a:r>
            <a:r>
              <a:rPr lang="en-GB" sz="1100" b="1" dirty="0">
                <a:latin typeface="Arial"/>
                <a:cs typeface="Arial"/>
              </a:rPr>
              <a:t> </a:t>
            </a:r>
            <a:r>
              <a:rPr lang="en-GB" sz="1100" b="1" dirty="0" err="1">
                <a:latin typeface="Arial"/>
                <a:cs typeface="Arial"/>
              </a:rPr>
              <a:t>dodjeljuju</a:t>
            </a:r>
            <a:r>
              <a:rPr lang="en-GB" sz="1100" b="1" dirty="0">
                <a:latin typeface="Arial"/>
                <a:cs typeface="Arial"/>
              </a:rPr>
              <a:t> </a:t>
            </a:r>
            <a:r>
              <a:rPr lang="en-GB" sz="1100" b="1" dirty="0" err="1">
                <a:latin typeface="Arial"/>
                <a:cs typeface="Arial"/>
              </a:rPr>
              <a:t>statusi</a:t>
            </a:r>
            <a:endParaRPr lang="en-GB" sz="1100" dirty="0" err="1">
              <a:latin typeface="Arial"/>
              <a:cs typeface="Arial"/>
            </a:endParaRPr>
          </a:p>
          <a:p>
            <a:pPr marL="385445" lvl="1" indent="-228600">
              <a:buFont typeface="Courier New" panose="020B0604020202020204" pitchFamily="34" charset="0"/>
              <a:buChar char="o"/>
            </a:pPr>
            <a:endParaRPr lang="en-GB" sz="1100" b="1" dirty="0">
              <a:latin typeface="Arial"/>
              <a:cs typeface="Arial"/>
            </a:endParaRPr>
          </a:p>
          <a:p>
            <a:pPr marL="128270" indent="-128270"/>
            <a:r>
              <a:rPr lang="en-GB" dirty="0" err="1">
                <a:latin typeface="Arial"/>
                <a:cs typeface="Arial"/>
              </a:rPr>
              <a:t>Definiran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način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provjere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aktivnosti</a:t>
            </a:r>
            <a:r>
              <a:rPr lang="en-GB" dirty="0">
                <a:latin typeface="Arial"/>
                <a:cs typeface="Arial"/>
              </a:rPr>
              <a:t> </a:t>
            </a:r>
          </a:p>
          <a:p>
            <a:pPr marL="385445" lvl="1" indent="-228600">
              <a:buFont typeface="Courier New" panose="020B0604020202020204" pitchFamily="34" charset="0"/>
              <a:buChar char="o"/>
            </a:pPr>
            <a:r>
              <a:rPr lang="en-GB" sz="1100" b="1" dirty="0" err="1">
                <a:latin typeface="Arial"/>
                <a:cs typeface="Arial"/>
              </a:rPr>
              <a:t>ukoliko</a:t>
            </a:r>
            <a:r>
              <a:rPr lang="en-GB" sz="1100" b="1" dirty="0">
                <a:latin typeface="Arial"/>
                <a:cs typeface="Arial"/>
              </a:rPr>
              <a:t> u </a:t>
            </a:r>
            <a:r>
              <a:rPr lang="en-GB" sz="1100" b="1" dirty="0" err="1">
                <a:latin typeface="Arial"/>
                <a:cs typeface="Arial"/>
              </a:rPr>
              <a:t>časopisu</a:t>
            </a:r>
            <a:r>
              <a:rPr lang="en-GB" sz="1100" b="1" dirty="0">
                <a:latin typeface="Arial"/>
                <a:cs typeface="Arial"/>
              </a:rPr>
              <a:t> </a:t>
            </a:r>
            <a:r>
              <a:rPr lang="en-GB" sz="1100" b="1" dirty="0" err="1">
                <a:latin typeface="Arial"/>
                <a:cs typeface="Arial"/>
              </a:rPr>
              <a:t>postoje</a:t>
            </a:r>
            <a:r>
              <a:rPr lang="en-GB" sz="1100" b="1" dirty="0">
                <a:latin typeface="Arial"/>
                <a:cs typeface="Arial"/>
              </a:rPr>
              <a:t> </a:t>
            </a:r>
            <a:r>
              <a:rPr lang="en-GB" sz="1100" b="1" dirty="0" err="1">
                <a:latin typeface="Arial"/>
                <a:cs typeface="Arial"/>
              </a:rPr>
              <a:t>brojevi</a:t>
            </a:r>
            <a:r>
              <a:rPr lang="en-GB" sz="1100" b="1" dirty="0">
                <a:latin typeface="Arial"/>
                <a:cs typeface="Arial"/>
              </a:rPr>
              <a:t> s </a:t>
            </a:r>
            <a:r>
              <a:rPr lang="en-GB" sz="1100" b="1" i="1" dirty="0">
                <a:latin typeface="Arial"/>
                <a:cs typeface="Arial"/>
              </a:rPr>
              <a:t>Online </a:t>
            </a:r>
            <a:r>
              <a:rPr lang="en-GB" sz="1100" b="1" i="1" dirty="0" err="1">
                <a:latin typeface="Arial"/>
                <a:cs typeface="Arial"/>
              </a:rPr>
              <a:t>statusom</a:t>
            </a:r>
            <a:r>
              <a:rPr lang="en-GB" sz="1100" b="1" i="1" dirty="0">
                <a:latin typeface="Arial"/>
                <a:cs typeface="Arial"/>
              </a:rPr>
              <a:t>,</a:t>
            </a:r>
            <a:r>
              <a:rPr lang="en-GB" sz="1100" b="1" dirty="0">
                <a:latin typeface="Arial"/>
                <a:cs typeface="Arial"/>
              </a:rPr>
              <a:t> </a:t>
            </a:r>
            <a:r>
              <a:rPr lang="en-GB" sz="1100" b="1" dirty="0" err="1">
                <a:latin typeface="Arial"/>
                <a:cs typeface="Arial"/>
              </a:rPr>
              <a:t>sustav</a:t>
            </a:r>
            <a:r>
              <a:rPr lang="en-GB" sz="1100" b="1" dirty="0">
                <a:latin typeface="Arial"/>
                <a:cs typeface="Arial"/>
              </a:rPr>
              <a:t> </a:t>
            </a:r>
            <a:r>
              <a:rPr lang="en-GB" sz="1100" b="1" dirty="0" err="1">
                <a:latin typeface="Arial"/>
                <a:cs typeface="Arial"/>
              </a:rPr>
              <a:t>provjerava</a:t>
            </a:r>
            <a:r>
              <a:rPr lang="en-GB" sz="1100" b="1" dirty="0">
                <a:latin typeface="Arial"/>
                <a:cs typeface="Arial"/>
              </a:rPr>
              <a:t> je li u </a:t>
            </a:r>
            <a:r>
              <a:rPr lang="en-GB" sz="1100" b="1" dirty="0" err="1">
                <a:latin typeface="Arial"/>
                <a:cs typeface="Arial"/>
              </a:rPr>
              <a:t>posljednjih</a:t>
            </a:r>
            <a:r>
              <a:rPr lang="en-GB" sz="1100" b="1" dirty="0">
                <a:latin typeface="Arial"/>
                <a:cs typeface="Arial"/>
              </a:rPr>
              <a:t> 6 </a:t>
            </a:r>
            <a:r>
              <a:rPr lang="en-GB" sz="1100" b="1" dirty="0" err="1">
                <a:latin typeface="Arial"/>
                <a:cs typeface="Arial"/>
              </a:rPr>
              <a:t>mjeseci</a:t>
            </a:r>
            <a:r>
              <a:rPr lang="en-GB" sz="1100" b="1" dirty="0">
                <a:latin typeface="Arial"/>
                <a:cs typeface="Arial"/>
              </a:rPr>
              <a:t>, </a:t>
            </a:r>
            <a:r>
              <a:rPr lang="en-GB" sz="1100" b="1" dirty="0" err="1">
                <a:latin typeface="Arial"/>
                <a:cs typeface="Arial"/>
              </a:rPr>
              <a:t>prema</a:t>
            </a:r>
            <a:r>
              <a:rPr lang="en-GB" sz="1100" b="1" dirty="0">
                <a:latin typeface="Arial"/>
                <a:cs typeface="Arial"/>
              </a:rPr>
              <a:t> </a:t>
            </a:r>
            <a:r>
              <a:rPr lang="en-GB" sz="1100" b="1" dirty="0" err="1">
                <a:latin typeface="Arial"/>
                <a:cs typeface="Arial"/>
              </a:rPr>
              <a:t>Datumu</a:t>
            </a:r>
            <a:r>
              <a:rPr lang="en-GB" sz="1100" b="1" dirty="0">
                <a:latin typeface="Arial"/>
                <a:cs typeface="Arial"/>
              </a:rPr>
              <a:t> </a:t>
            </a:r>
            <a:r>
              <a:rPr lang="en-GB" sz="1100" b="1" dirty="0" err="1">
                <a:latin typeface="Arial"/>
                <a:cs typeface="Arial"/>
              </a:rPr>
              <a:t>izdavanja</a:t>
            </a:r>
            <a:r>
              <a:rPr lang="en-GB" sz="1100" b="1" dirty="0">
                <a:latin typeface="Arial"/>
                <a:cs typeface="Arial"/>
              </a:rPr>
              <a:t>, </a:t>
            </a:r>
            <a:r>
              <a:rPr lang="en-GB" sz="1100" b="1" dirty="0" err="1">
                <a:latin typeface="Arial"/>
                <a:cs typeface="Arial"/>
              </a:rPr>
              <a:t>objavljen</a:t>
            </a:r>
            <a:r>
              <a:rPr lang="en-GB" sz="1100" b="1" dirty="0">
                <a:latin typeface="Arial"/>
                <a:cs typeface="Arial"/>
              </a:rPr>
              <a:t> </a:t>
            </a:r>
            <a:r>
              <a:rPr lang="en-GB" sz="1100" b="1" dirty="0" err="1">
                <a:latin typeface="Arial"/>
                <a:cs typeface="Arial"/>
              </a:rPr>
              <a:t>barem</a:t>
            </a:r>
            <a:r>
              <a:rPr lang="en-GB" sz="1100" b="1" dirty="0">
                <a:latin typeface="Arial"/>
                <a:cs typeface="Arial"/>
              </a:rPr>
              <a:t> </a:t>
            </a:r>
            <a:r>
              <a:rPr lang="en-GB" sz="1100" b="1" dirty="0" err="1">
                <a:latin typeface="Arial"/>
                <a:cs typeface="Arial"/>
              </a:rPr>
              <a:t>jedan</a:t>
            </a:r>
            <a:r>
              <a:rPr lang="en-GB" sz="1100" b="1" dirty="0">
                <a:latin typeface="Arial"/>
                <a:cs typeface="Arial"/>
              </a:rPr>
              <a:t> rad</a:t>
            </a:r>
            <a:endParaRPr lang="en-GB" b="1" dirty="0"/>
          </a:p>
          <a:p>
            <a:pPr marL="385445" lvl="1" indent="-228600">
              <a:buFont typeface="Courier New" panose="020B0604020202020204" pitchFamily="34" charset="0"/>
              <a:buChar char="o"/>
            </a:pPr>
            <a:endParaRPr lang="en-GB" sz="1100" b="1" dirty="0">
              <a:latin typeface="Arial"/>
              <a:cs typeface="Arial"/>
            </a:endParaRPr>
          </a:p>
          <a:p>
            <a:pPr marL="128270" indent="-128270"/>
            <a:r>
              <a:rPr lang="en-GB" dirty="0" err="1">
                <a:latin typeface="Arial"/>
                <a:cs typeface="Arial"/>
              </a:rPr>
              <a:t>Kod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časopisa</a:t>
            </a:r>
            <a:r>
              <a:rPr lang="en-GB" dirty="0">
                <a:latin typeface="Arial"/>
                <a:cs typeface="Arial"/>
              </a:rPr>
              <a:t> koji </a:t>
            </a:r>
            <a:r>
              <a:rPr lang="en-GB" dirty="0" err="1">
                <a:latin typeface="Arial"/>
                <a:cs typeface="Arial"/>
              </a:rPr>
              <a:t>objavljuju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>
                <a:latin typeface="Arial"/>
                <a:cs typeface="Arial"/>
              </a:rPr>
              <a:t>cjelovite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brojeve</a:t>
            </a:r>
            <a:r>
              <a:rPr lang="en-GB" dirty="0">
                <a:latin typeface="Arial"/>
                <a:cs typeface="Arial"/>
              </a:rPr>
              <a:t>/</a:t>
            </a:r>
            <a:r>
              <a:rPr lang="en-GB" dirty="0" err="1">
                <a:latin typeface="Arial"/>
                <a:cs typeface="Arial"/>
              </a:rPr>
              <a:t>volumene</a:t>
            </a:r>
            <a:r>
              <a:rPr lang="en-GB" dirty="0">
                <a:latin typeface="Arial"/>
                <a:cs typeface="Arial"/>
              </a:rPr>
              <a:t> se </a:t>
            </a:r>
            <a:r>
              <a:rPr lang="en-GB" dirty="0" err="1">
                <a:latin typeface="Arial"/>
                <a:cs typeface="Arial"/>
              </a:rPr>
              <a:t>ništa</a:t>
            </a:r>
            <a:r>
              <a:rPr lang="en-GB" dirty="0">
                <a:latin typeface="Arial"/>
                <a:cs typeface="Arial"/>
              </a:rPr>
              <a:t> ne </a:t>
            </a:r>
            <a:r>
              <a:rPr lang="en-GB" dirty="0" err="1">
                <a:latin typeface="Arial"/>
                <a:cs typeface="Arial"/>
              </a:rPr>
              <a:t>mijenja</a:t>
            </a:r>
            <a:endParaRPr lang="en-GB" dirty="0">
              <a:latin typeface="Arial"/>
              <a:cs typeface="Arial"/>
            </a:endParaRPr>
          </a:p>
          <a:p>
            <a:pPr marL="156845" lvl="1" indent="0">
              <a:buNone/>
            </a:pPr>
            <a:endParaRPr lang="en-GB" sz="1100" dirty="0">
              <a:latin typeface="Arial"/>
              <a:cs typeface="Arial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227CA-6A16-992B-56DC-73136D0E2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6233B-13B1-44D9-320A-5A56E0068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hr-HR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973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F106C-36F3-5A5E-B7A0-FE5FA8734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err="1">
                <a:latin typeface="Arial"/>
                <a:cs typeface="Arial"/>
              </a:rPr>
              <a:t>Ostale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razvojne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aktivnosti</a:t>
            </a:r>
            <a:endParaRPr lang="en-GB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FBC67-7320-AC0A-486F-6172AC09A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28270" indent="-128270" rtl="0">
              <a:buFont typeface="Arial"/>
              <a:buChar char="•"/>
            </a:pPr>
            <a:r>
              <a:rPr lang="en-GB" baseline="0" err="1">
                <a:solidFill>
                  <a:srgbClr val="0C0C0C"/>
                </a:solidFill>
                <a:latin typeface="Arial"/>
                <a:ea typeface="Arial"/>
                <a:cs typeface="Arial"/>
              </a:rPr>
              <a:t>Povezivanje</a:t>
            </a:r>
            <a:r>
              <a:rPr lang="en-GB" baseline="0" dirty="0">
                <a:solidFill>
                  <a:srgbClr val="0C0C0C"/>
                </a:solidFill>
                <a:latin typeface="Arial"/>
                <a:ea typeface="Arial"/>
                <a:cs typeface="Arial"/>
              </a:rPr>
              <a:t> </a:t>
            </a:r>
            <a:r>
              <a:rPr lang="en-GB" baseline="0" err="1">
                <a:solidFill>
                  <a:srgbClr val="0C0C0C"/>
                </a:solidFill>
                <a:latin typeface="Arial"/>
                <a:ea typeface="Arial"/>
                <a:cs typeface="Arial"/>
              </a:rPr>
              <a:t>Hrčka</a:t>
            </a:r>
            <a:r>
              <a:rPr lang="en-GB" baseline="0" dirty="0">
                <a:solidFill>
                  <a:srgbClr val="0C0C0C"/>
                </a:solidFill>
                <a:latin typeface="Arial"/>
                <a:ea typeface="Arial"/>
                <a:cs typeface="Arial"/>
              </a:rPr>
              <a:t> </a:t>
            </a:r>
            <a:r>
              <a:rPr lang="en-GB" baseline="0" err="1">
                <a:solidFill>
                  <a:srgbClr val="0C0C0C"/>
                </a:solidFill>
                <a:latin typeface="Arial"/>
                <a:ea typeface="Arial"/>
                <a:cs typeface="Arial"/>
              </a:rPr>
              <a:t>i</a:t>
            </a:r>
            <a:r>
              <a:rPr lang="en-GB" baseline="0" dirty="0">
                <a:solidFill>
                  <a:srgbClr val="0C0C0C"/>
                </a:solidFill>
                <a:latin typeface="Arial"/>
                <a:ea typeface="Arial"/>
                <a:cs typeface="Arial"/>
              </a:rPr>
              <a:t> </a:t>
            </a:r>
            <a:r>
              <a:rPr lang="en-GB" baseline="0" err="1">
                <a:solidFill>
                  <a:srgbClr val="0C0C0C"/>
                </a:solidFill>
                <a:latin typeface="Arial"/>
                <a:ea typeface="Arial"/>
                <a:cs typeface="Arial"/>
              </a:rPr>
              <a:t>CroRIS</a:t>
            </a:r>
            <a:r>
              <a:rPr lang="en-GB" baseline="0" dirty="0">
                <a:solidFill>
                  <a:srgbClr val="0C0C0C"/>
                </a:solidFill>
                <a:latin typeface="Arial"/>
                <a:ea typeface="Arial"/>
                <a:cs typeface="Arial"/>
              </a:rPr>
              <a:t>-a</a:t>
            </a:r>
            <a:r>
              <a:rPr lang="en-US" dirty="0">
                <a:solidFill>
                  <a:srgbClr val="0C0C0C"/>
                </a:solidFill>
                <a:latin typeface="Arial"/>
                <a:ea typeface="Arial"/>
                <a:cs typeface="Arial"/>
              </a:rPr>
              <a:t>​</a:t>
            </a:r>
            <a:endParaRPr lang="en-US"/>
          </a:p>
          <a:p>
            <a:pPr marL="385445" lvl="1" indent="-228600">
              <a:buFont typeface="Courier New"/>
              <a:buChar char="o"/>
            </a:pPr>
            <a:r>
              <a:rPr lang="en-US" sz="1100" dirty="0" err="1">
                <a:solidFill>
                  <a:srgbClr val="0C0C0C"/>
                </a:solidFill>
                <a:latin typeface="Arial"/>
                <a:ea typeface="Arial"/>
                <a:cs typeface="Arial"/>
              </a:rPr>
              <a:t>Implementacija</a:t>
            </a:r>
            <a:r>
              <a:rPr lang="en-US" sz="1100" dirty="0">
                <a:solidFill>
                  <a:srgbClr val="0C0C0C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100" dirty="0" err="1">
                <a:solidFill>
                  <a:srgbClr val="0C0C0C"/>
                </a:solidFill>
                <a:latin typeface="Arial"/>
                <a:ea typeface="Arial"/>
                <a:cs typeface="Arial"/>
              </a:rPr>
              <a:t>preuzimanja</a:t>
            </a:r>
            <a:r>
              <a:rPr lang="en-US" sz="1100" dirty="0">
                <a:solidFill>
                  <a:srgbClr val="0C0C0C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100" dirty="0" err="1">
                <a:solidFill>
                  <a:srgbClr val="0C0C0C"/>
                </a:solidFill>
                <a:latin typeface="Arial"/>
                <a:ea typeface="Arial"/>
                <a:cs typeface="Arial"/>
              </a:rPr>
              <a:t>projekata</a:t>
            </a:r>
            <a:r>
              <a:rPr lang="en-US" sz="1100" dirty="0">
                <a:solidFill>
                  <a:srgbClr val="0C0C0C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100" dirty="0" err="1">
                <a:solidFill>
                  <a:srgbClr val="0C0C0C"/>
                </a:solidFill>
                <a:latin typeface="Arial"/>
                <a:ea typeface="Arial"/>
                <a:cs typeface="Arial"/>
              </a:rPr>
              <a:t>iz</a:t>
            </a:r>
            <a:r>
              <a:rPr lang="en-US" sz="1100" dirty="0">
                <a:solidFill>
                  <a:srgbClr val="0C0C0C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100" dirty="0" err="1">
                <a:solidFill>
                  <a:srgbClr val="0C0C0C"/>
                </a:solidFill>
                <a:latin typeface="Arial"/>
                <a:ea typeface="Arial"/>
                <a:cs typeface="Arial"/>
              </a:rPr>
              <a:t>CroRIS</a:t>
            </a:r>
            <a:r>
              <a:rPr lang="en-US" sz="1100" dirty="0">
                <a:solidFill>
                  <a:srgbClr val="0C0C0C"/>
                </a:solidFill>
                <a:latin typeface="Arial"/>
                <a:ea typeface="Arial"/>
                <a:cs typeface="Arial"/>
              </a:rPr>
              <a:t>-a u </a:t>
            </a:r>
            <a:r>
              <a:rPr lang="en-US" sz="1100" dirty="0" err="1">
                <a:solidFill>
                  <a:srgbClr val="0C0C0C"/>
                </a:solidFill>
                <a:latin typeface="Arial"/>
                <a:ea typeface="Arial"/>
                <a:cs typeface="Arial"/>
              </a:rPr>
              <a:t>Hrčak</a:t>
            </a:r>
            <a:endParaRPr lang="en-US" sz="1100" dirty="0">
              <a:solidFill>
                <a:srgbClr val="0C0C0C"/>
              </a:solidFill>
              <a:latin typeface="Arial"/>
              <a:ea typeface="Arial"/>
              <a:cs typeface="Arial"/>
            </a:endParaRPr>
          </a:p>
          <a:p>
            <a:pPr marL="128270" indent="-128270">
              <a:buFont typeface="Arial"/>
              <a:buChar char="•"/>
            </a:pPr>
            <a:endParaRPr lang="en-US" dirty="0">
              <a:solidFill>
                <a:srgbClr val="0C0C0C"/>
              </a:solidFill>
              <a:latin typeface="Arial"/>
              <a:ea typeface="Arial"/>
              <a:cs typeface="Arial"/>
            </a:endParaRPr>
          </a:p>
          <a:p>
            <a:pPr marL="128270" indent="-128270" rtl="0">
              <a:buFont typeface="Arial"/>
              <a:buChar char="•"/>
            </a:pPr>
            <a:r>
              <a:rPr lang="en-GB" baseline="0" err="1">
                <a:solidFill>
                  <a:srgbClr val="0C0C0C"/>
                </a:solidFill>
                <a:latin typeface="Arial"/>
                <a:ea typeface="Arial"/>
                <a:cs typeface="Arial"/>
              </a:rPr>
              <a:t>Debuggiranje</a:t>
            </a:r>
            <a:r>
              <a:rPr lang="en-GB" baseline="0" dirty="0">
                <a:solidFill>
                  <a:srgbClr val="0C0C0C"/>
                </a:solidFill>
                <a:latin typeface="Arial"/>
                <a:ea typeface="Arial"/>
                <a:cs typeface="Arial"/>
              </a:rPr>
              <a:t> </a:t>
            </a:r>
            <a:r>
              <a:rPr lang="en-GB" baseline="0" err="1">
                <a:solidFill>
                  <a:srgbClr val="0C0C0C"/>
                </a:solidFill>
                <a:latin typeface="Arial"/>
                <a:ea typeface="Arial"/>
                <a:cs typeface="Arial"/>
              </a:rPr>
              <a:t>slanja</a:t>
            </a:r>
            <a:r>
              <a:rPr lang="en-GB" baseline="0" dirty="0">
                <a:solidFill>
                  <a:srgbClr val="0C0C0C"/>
                </a:solidFill>
                <a:latin typeface="Arial"/>
                <a:ea typeface="Arial"/>
                <a:cs typeface="Arial"/>
              </a:rPr>
              <a:t> </a:t>
            </a:r>
            <a:r>
              <a:rPr lang="en-GB" baseline="0" err="1">
                <a:solidFill>
                  <a:srgbClr val="0C0C0C"/>
                </a:solidFill>
                <a:latin typeface="Arial"/>
                <a:ea typeface="Arial"/>
                <a:cs typeface="Arial"/>
              </a:rPr>
              <a:t>podataka</a:t>
            </a:r>
            <a:r>
              <a:rPr lang="en-GB" baseline="0" dirty="0">
                <a:solidFill>
                  <a:srgbClr val="0C0C0C"/>
                </a:solidFill>
                <a:latin typeface="Arial"/>
                <a:ea typeface="Arial"/>
                <a:cs typeface="Arial"/>
              </a:rPr>
              <a:t> u DOAJ </a:t>
            </a:r>
            <a:r>
              <a:rPr lang="en-GB" baseline="0" err="1">
                <a:solidFill>
                  <a:srgbClr val="0C0C0C"/>
                </a:solidFill>
                <a:latin typeface="Arial"/>
                <a:ea typeface="Arial"/>
                <a:cs typeface="Arial"/>
              </a:rPr>
              <a:t>putem</a:t>
            </a:r>
            <a:r>
              <a:rPr lang="en-GB" baseline="0" dirty="0">
                <a:solidFill>
                  <a:srgbClr val="0C0C0C"/>
                </a:solidFill>
                <a:latin typeface="Arial"/>
                <a:ea typeface="Arial"/>
                <a:cs typeface="Arial"/>
              </a:rPr>
              <a:t> API-</a:t>
            </a:r>
            <a:r>
              <a:rPr lang="en-GB" baseline="0" err="1">
                <a:solidFill>
                  <a:srgbClr val="0C0C0C"/>
                </a:solidFill>
                <a:latin typeface="Arial"/>
                <a:ea typeface="Arial"/>
                <a:cs typeface="Arial"/>
              </a:rPr>
              <a:t>ja</a:t>
            </a:r>
            <a:endParaRPr lang="en-GB" baseline="0">
              <a:solidFill>
                <a:srgbClr val="0C0C0C"/>
              </a:solidFill>
              <a:ea typeface="Arial"/>
            </a:endParaRPr>
          </a:p>
          <a:p>
            <a:pPr marL="385445" lvl="1" indent="-228600">
              <a:buFont typeface="Courier New"/>
              <a:buChar char="o"/>
            </a:pPr>
            <a:r>
              <a:rPr lang="en-GB" sz="1100" err="1">
                <a:latin typeface="Arial"/>
                <a:cs typeface="Arial"/>
              </a:rPr>
              <a:t>Prilikom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err="1">
                <a:latin typeface="Arial"/>
                <a:cs typeface="Arial"/>
              </a:rPr>
              <a:t>automatiziranog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err="1">
                <a:latin typeface="Arial"/>
                <a:cs typeface="Arial"/>
              </a:rPr>
              <a:t>slanja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err="1">
                <a:latin typeface="Arial"/>
                <a:cs typeface="Arial"/>
              </a:rPr>
              <a:t>podataka</a:t>
            </a:r>
            <a:r>
              <a:rPr lang="en-GB" sz="1100" dirty="0">
                <a:latin typeface="Arial"/>
                <a:cs typeface="Arial"/>
              </a:rPr>
              <a:t> u DOAJ se ne </a:t>
            </a:r>
            <a:r>
              <a:rPr lang="en-GB" sz="1100" err="1">
                <a:latin typeface="Arial"/>
                <a:cs typeface="Arial"/>
              </a:rPr>
              <a:t>šalje</a:t>
            </a:r>
            <a:r>
              <a:rPr lang="en-GB" sz="1100" dirty="0">
                <a:latin typeface="Arial"/>
                <a:cs typeface="Arial"/>
              </a:rPr>
              <a:t> DOI </a:t>
            </a:r>
            <a:r>
              <a:rPr lang="en-GB" sz="1100" err="1">
                <a:latin typeface="Arial"/>
                <a:cs typeface="Arial"/>
              </a:rPr>
              <a:t>rada</a:t>
            </a:r>
            <a:endParaRPr lang="en-GB" sz="1100">
              <a:latin typeface="Arial"/>
              <a:cs typeface="Arial"/>
            </a:endParaRPr>
          </a:p>
          <a:p>
            <a:pPr marL="385445" lvl="1" indent="-228600">
              <a:buFont typeface="Courier New"/>
              <a:buChar char="o"/>
            </a:pPr>
            <a:r>
              <a:rPr lang="en-GB" sz="1100" dirty="0">
                <a:latin typeface="Arial"/>
                <a:cs typeface="Arial"/>
              </a:rPr>
              <a:t>Bug je </a:t>
            </a:r>
            <a:r>
              <a:rPr lang="en-GB" sz="1100" dirty="0" err="1">
                <a:latin typeface="Arial"/>
                <a:cs typeface="Arial"/>
              </a:rPr>
              <a:t>riješen</a:t>
            </a:r>
            <a:r>
              <a:rPr lang="en-GB" sz="1100" dirty="0">
                <a:latin typeface="Arial"/>
                <a:cs typeface="Arial"/>
              </a:rPr>
              <a:t> za 8191 rad </a:t>
            </a:r>
            <a:r>
              <a:rPr lang="en-GB" sz="1100" dirty="0" err="1">
                <a:latin typeface="Arial"/>
                <a:cs typeface="Arial"/>
              </a:rPr>
              <a:t>te</a:t>
            </a:r>
            <a:r>
              <a:rPr lang="en-GB" sz="1100" dirty="0">
                <a:latin typeface="Arial"/>
                <a:cs typeface="Arial"/>
              </a:rPr>
              <a:t> se </a:t>
            </a:r>
            <a:r>
              <a:rPr lang="en-GB" sz="1100" dirty="0" err="1">
                <a:latin typeface="Arial"/>
                <a:cs typeface="Arial"/>
              </a:rPr>
              <a:t>sada</a:t>
            </a:r>
            <a:r>
              <a:rPr lang="en-GB" sz="1100" dirty="0">
                <a:latin typeface="Arial"/>
                <a:cs typeface="Arial"/>
              </a:rPr>
              <a:t> DOI </a:t>
            </a:r>
            <a:r>
              <a:rPr lang="en-GB" sz="1100" dirty="0" err="1">
                <a:latin typeface="Arial"/>
                <a:cs typeface="Arial"/>
              </a:rPr>
              <a:t>rada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prikazuje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na</a:t>
            </a:r>
            <a:r>
              <a:rPr lang="en-GB" sz="1100" dirty="0">
                <a:latin typeface="Arial"/>
                <a:cs typeface="Arial"/>
              </a:rPr>
              <a:t> DOAJ </a:t>
            </a:r>
            <a:r>
              <a:rPr lang="en-GB" sz="1100" dirty="0" err="1">
                <a:latin typeface="Arial"/>
                <a:cs typeface="Arial"/>
              </a:rPr>
              <a:t>stranicama</a:t>
            </a:r>
            <a:endParaRPr lang="en-GB" sz="1100">
              <a:latin typeface="Arial"/>
              <a:cs typeface="Arial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1450E-23AE-6180-E8F1-D92302826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3ADE6-90F5-A067-B1F5-9CB7753C2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Dani e-infrastrukture – Srce DEI24</a:t>
            </a:r>
            <a:endParaRPr lang="hr-HR" i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194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BFD0C-BE4A-2BC5-242F-B0D4AC5E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400" err="1">
                <a:latin typeface="Arial"/>
                <a:cs typeface="Arial"/>
              </a:rPr>
              <a:t>Planovi</a:t>
            </a:r>
            <a:br>
              <a:rPr lang="en-GB" sz="1400">
                <a:latin typeface="Arial"/>
                <a:cs typeface="Arial"/>
              </a:rPr>
            </a:br>
            <a:br>
              <a:rPr lang="en-GB" sz="1400">
                <a:latin typeface="Arial"/>
                <a:cs typeface="Arial"/>
              </a:rPr>
            </a:br>
            <a:r>
              <a:rPr lang="en-GB" sz="2000" err="1">
                <a:latin typeface="Arial"/>
                <a:cs typeface="Arial"/>
              </a:rPr>
              <a:t>Verzioniranje</a:t>
            </a:r>
            <a:r>
              <a:rPr lang="en-GB" sz="2000">
                <a:latin typeface="Arial"/>
                <a:cs typeface="Arial"/>
              </a:rPr>
              <a:t> </a:t>
            </a:r>
            <a:r>
              <a:rPr lang="en-GB" sz="2000" err="1">
                <a:latin typeface="Arial"/>
                <a:cs typeface="Arial"/>
              </a:rPr>
              <a:t>radova</a:t>
            </a:r>
            <a:endParaRPr lang="en-GB" sz="200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130B7-A757-417B-CF7A-E31D7B374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28270" indent="-128270"/>
            <a:r>
              <a:rPr lang="en-GB" dirty="0" err="1">
                <a:latin typeface="Arial"/>
                <a:cs typeface="Arial"/>
              </a:rPr>
              <a:t>Nužno</a:t>
            </a:r>
            <a:r>
              <a:rPr lang="en-GB" dirty="0">
                <a:latin typeface="Arial"/>
                <a:cs typeface="Arial"/>
              </a:rPr>
              <a:t> za </a:t>
            </a:r>
            <a:r>
              <a:rPr lang="en-GB" dirty="0" err="1">
                <a:latin typeface="Arial"/>
                <a:cs typeface="Arial"/>
              </a:rPr>
              <a:t>donošenje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>
                <a:latin typeface="Arial"/>
                <a:cs typeface="Arial"/>
              </a:rPr>
              <a:t>politike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arhiviranja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Hrčka</a:t>
            </a:r>
            <a:r>
              <a:rPr lang="en-GB" dirty="0">
                <a:latin typeface="Arial"/>
                <a:cs typeface="Arial"/>
              </a:rPr>
              <a:t> (</a:t>
            </a:r>
            <a:r>
              <a:rPr lang="en-GB" dirty="0" err="1">
                <a:latin typeface="Arial"/>
                <a:cs typeface="Arial"/>
              </a:rPr>
              <a:t>politike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dugotrajnog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očuvanja</a:t>
            </a:r>
            <a:r>
              <a:rPr lang="en-GB" dirty="0">
                <a:latin typeface="Arial"/>
                <a:cs typeface="Arial"/>
              </a:rPr>
              <a:t>)</a:t>
            </a:r>
          </a:p>
          <a:p>
            <a:pPr marL="128270" indent="-128270"/>
            <a:endParaRPr lang="en-GB" dirty="0">
              <a:latin typeface="Arial"/>
              <a:cs typeface="Arial"/>
            </a:endParaRPr>
          </a:p>
          <a:p>
            <a:pPr marL="128270" indent="-128270"/>
            <a:r>
              <a:rPr lang="en-GB" dirty="0" err="1">
                <a:latin typeface="Arial"/>
                <a:cs typeface="Arial"/>
              </a:rPr>
              <a:t>Objava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novih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verzija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radova</a:t>
            </a:r>
            <a:r>
              <a:rPr lang="en-GB" dirty="0">
                <a:latin typeface="Arial"/>
                <a:cs typeface="Arial"/>
              </a:rPr>
              <a:t> / PDF-ova</a:t>
            </a:r>
            <a:endParaRPr lang="en-GB"/>
          </a:p>
          <a:p>
            <a:pPr marL="128270" indent="-128270"/>
            <a:r>
              <a:rPr lang="en-GB" dirty="0" err="1">
                <a:latin typeface="Arial"/>
                <a:cs typeface="Arial"/>
              </a:rPr>
              <a:t>Očuvanje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starih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verzija</a:t>
            </a:r>
            <a:endParaRPr lang="en-GB" dirty="0">
              <a:latin typeface="Arial"/>
              <a:cs typeface="Arial"/>
            </a:endParaRPr>
          </a:p>
          <a:p>
            <a:pPr marL="385445" lvl="1" indent="-228600">
              <a:buFont typeface="Courier New" panose="020B0604020202020204" pitchFamily="34" charset="0"/>
              <a:buChar char="o"/>
            </a:pPr>
            <a:r>
              <a:rPr lang="en-GB" sz="1100" dirty="0" err="1">
                <a:latin typeface="Arial"/>
                <a:cs typeface="Arial"/>
              </a:rPr>
              <a:t>Bilježenje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administratora</a:t>
            </a:r>
            <a:r>
              <a:rPr lang="en-GB" sz="1100" dirty="0">
                <a:latin typeface="Arial"/>
                <a:cs typeface="Arial"/>
              </a:rPr>
              <a:t> koji je </a:t>
            </a:r>
            <a:r>
              <a:rPr lang="en-GB" sz="1100" dirty="0" err="1">
                <a:latin typeface="Arial"/>
                <a:cs typeface="Arial"/>
              </a:rPr>
              <a:t>napravio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zamjenu</a:t>
            </a:r>
            <a:endParaRPr lang="en-GB" sz="1100" dirty="0">
              <a:latin typeface="Arial"/>
              <a:cs typeface="Arial"/>
            </a:endParaRPr>
          </a:p>
          <a:p>
            <a:pPr marL="385445" lvl="1" indent="-228600">
              <a:buFont typeface="Courier New" panose="020B0604020202020204" pitchFamily="34" charset="0"/>
              <a:buChar char="o"/>
            </a:pPr>
            <a:r>
              <a:rPr lang="en-GB" sz="1100" dirty="0" err="1">
                <a:latin typeface="Arial"/>
                <a:cs typeface="Arial"/>
              </a:rPr>
              <a:t>Bilježenje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vremena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zamjene</a:t>
            </a:r>
            <a:endParaRPr lang="en-GB" sz="1100" dirty="0">
              <a:latin typeface="Arial"/>
              <a:cs typeface="Arial"/>
            </a:endParaRPr>
          </a:p>
          <a:p>
            <a:pPr marL="385445" lvl="1" indent="-228600">
              <a:buFont typeface="Courier New" panose="020B0604020202020204" pitchFamily="34" charset="0"/>
              <a:buChar char="o"/>
            </a:pPr>
            <a:r>
              <a:rPr lang="en-GB" sz="1100" dirty="0" err="1">
                <a:latin typeface="Arial"/>
                <a:cs typeface="Arial"/>
              </a:rPr>
              <a:t>Mogućnost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unosa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razloga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zamjene</a:t>
            </a:r>
            <a:r>
              <a:rPr lang="en-GB" sz="1100" dirty="0">
                <a:latin typeface="Arial"/>
                <a:cs typeface="Arial"/>
              </a:rPr>
              <a:t> PDF-a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D4BD9-AE2E-B5C4-3A09-4C979371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73FDB-3C1C-D4D1-7108-EC8E57A9C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hr-HR" i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5164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BFD0C-BE4A-2BC5-242F-B0D4AC5E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1400" err="1">
                <a:latin typeface="Arial"/>
                <a:cs typeface="Arial"/>
              </a:rPr>
              <a:t>Planovi</a:t>
            </a:r>
            <a:br>
              <a:rPr lang="en-GB" sz="1400">
                <a:latin typeface="Arial"/>
                <a:cs typeface="Arial"/>
              </a:rPr>
            </a:br>
            <a:br>
              <a:rPr lang="en-GB" sz="1400">
                <a:latin typeface="Arial"/>
                <a:cs typeface="Arial"/>
              </a:rPr>
            </a:br>
            <a:r>
              <a:rPr lang="en-GB" sz="2000" err="1">
                <a:latin typeface="Arial"/>
                <a:cs typeface="Arial"/>
              </a:rPr>
              <a:t>Usklađivanje</a:t>
            </a:r>
            <a:r>
              <a:rPr lang="en-GB" sz="2000">
                <a:latin typeface="Arial"/>
                <a:cs typeface="Arial"/>
              </a:rPr>
              <a:t> </a:t>
            </a:r>
            <a:r>
              <a:rPr lang="en-GB" sz="2000" err="1">
                <a:latin typeface="Arial"/>
                <a:cs typeface="Arial"/>
              </a:rPr>
              <a:t>sa</a:t>
            </a:r>
            <a:r>
              <a:rPr lang="en-GB" sz="2000">
                <a:latin typeface="Arial"/>
                <a:cs typeface="Arial"/>
              </a:rPr>
              <a:t> </a:t>
            </a:r>
            <a:r>
              <a:rPr lang="en-GB" sz="2000" err="1">
                <a:latin typeface="Arial"/>
                <a:cs typeface="Arial"/>
              </a:rPr>
              <a:t>smjernicama</a:t>
            </a:r>
            <a:r>
              <a:rPr lang="en-GB" sz="2000">
                <a:latin typeface="Arial"/>
                <a:cs typeface="Arial"/>
              </a:rPr>
              <a:t> </a:t>
            </a:r>
            <a:r>
              <a:rPr lang="en-GB" sz="2000" i="1" err="1">
                <a:latin typeface="Arial"/>
                <a:cs typeface="Arial"/>
              </a:rPr>
              <a:t>OpenAIRE</a:t>
            </a:r>
            <a:r>
              <a:rPr lang="en-GB" sz="2000" i="1">
                <a:latin typeface="Arial"/>
                <a:cs typeface="Arial"/>
              </a:rPr>
              <a:t> Guidelines for Literature Repository Managers v4</a:t>
            </a:r>
            <a:endParaRPr lang="en-GB" sz="200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130B7-A757-417B-CF7A-E31D7B374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28270" indent="-128270"/>
            <a:r>
              <a:rPr lang="en-GB" dirty="0">
                <a:latin typeface="Arial"/>
                <a:cs typeface="Arial"/>
              </a:rPr>
              <a:t>Od 2015.</a:t>
            </a:r>
          </a:p>
          <a:p>
            <a:pPr marL="385445" lvl="1" indent="-228600">
              <a:buFont typeface="Courier New" panose="020B0604020202020204" pitchFamily="34" charset="0"/>
              <a:buChar char="o"/>
            </a:pPr>
            <a:r>
              <a:rPr lang="en-GB" sz="1350" dirty="0" err="1">
                <a:latin typeface="Arial"/>
                <a:cs typeface="Arial"/>
              </a:rPr>
              <a:t>Usklađenost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sa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smjernicama</a:t>
            </a:r>
            <a:r>
              <a:rPr lang="en-GB" sz="1350" dirty="0">
                <a:latin typeface="Arial"/>
                <a:cs typeface="Arial"/>
              </a:rPr>
              <a:t> </a:t>
            </a:r>
            <a:r>
              <a:rPr lang="en-GB" sz="1350" i="1" dirty="0" err="1">
                <a:latin typeface="Arial"/>
                <a:cs typeface="Arial"/>
              </a:rPr>
              <a:t>OpenAIRE</a:t>
            </a:r>
            <a:r>
              <a:rPr lang="en-GB" sz="1350" i="1" dirty="0">
                <a:latin typeface="Arial"/>
                <a:cs typeface="Arial"/>
              </a:rPr>
              <a:t> Guidelines for Literature Repository Managers v3.0</a:t>
            </a:r>
          </a:p>
          <a:p>
            <a:pPr marL="385445" lvl="1" indent="-228600">
              <a:buFont typeface="Courier New" panose="020B0604020202020204" pitchFamily="34" charset="0"/>
              <a:buChar char="o"/>
            </a:pPr>
            <a:r>
              <a:rPr lang="en-GB" sz="1350" dirty="0" err="1">
                <a:latin typeface="Arial"/>
                <a:cs typeface="Arial"/>
              </a:rPr>
              <a:t>radovi</a:t>
            </a:r>
            <a:r>
              <a:rPr lang="en-GB" sz="1350" dirty="0">
                <a:latin typeface="Arial"/>
                <a:cs typeface="Arial"/>
              </a:rPr>
              <a:t> </a:t>
            </a:r>
            <a:r>
              <a:rPr lang="en-GB" sz="1350" dirty="0" err="1">
                <a:latin typeface="Arial"/>
                <a:cs typeface="Arial"/>
              </a:rPr>
              <a:t>iz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Hrčka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indeksirani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na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portalu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OpenAIRE</a:t>
            </a:r>
            <a:endParaRPr lang="en-GB" sz="1350" dirty="0">
              <a:latin typeface="Arial"/>
              <a:cs typeface="Arial"/>
            </a:endParaRPr>
          </a:p>
          <a:p>
            <a:pPr marL="385445" lvl="1" indent="-228600">
              <a:buFont typeface="Courier New" panose="020B0604020202020204" pitchFamily="34" charset="0"/>
              <a:buChar char="o"/>
            </a:pPr>
            <a:endParaRPr lang="en-GB" sz="1350">
              <a:latin typeface="Arial"/>
              <a:cs typeface="Arial"/>
            </a:endParaRPr>
          </a:p>
          <a:p>
            <a:pPr marL="128270" indent="-128270"/>
            <a:r>
              <a:rPr lang="en-GB" dirty="0">
                <a:solidFill>
                  <a:srgbClr val="0C0C0C"/>
                </a:solidFill>
                <a:latin typeface="Arial"/>
                <a:cs typeface="Arial"/>
              </a:rPr>
              <a:t>Od 2024.</a:t>
            </a:r>
          </a:p>
          <a:p>
            <a:pPr marL="385445" lvl="1" indent="-228600">
              <a:buFont typeface="Courier New" panose="020B0604020202020204" pitchFamily="34" charset="0"/>
              <a:buChar char="o"/>
            </a:pPr>
            <a:r>
              <a:rPr lang="en-GB" sz="1350" dirty="0" err="1">
                <a:latin typeface="Arial"/>
                <a:cs typeface="Arial"/>
              </a:rPr>
              <a:t>Usklađivanje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sa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smjernicama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i="1" dirty="0" err="1">
                <a:latin typeface="Arial"/>
                <a:cs typeface="Arial"/>
              </a:rPr>
              <a:t>OpenAIRE</a:t>
            </a:r>
            <a:r>
              <a:rPr lang="en-GB" sz="1350" i="1" dirty="0">
                <a:latin typeface="Arial"/>
                <a:cs typeface="Arial"/>
              </a:rPr>
              <a:t> Guidelines for Literature Repository Managers v4.0</a:t>
            </a:r>
          </a:p>
          <a:p>
            <a:pPr marL="385445" lvl="1" indent="-228600">
              <a:buFont typeface="Courier New" panose="020B0604020202020204" pitchFamily="34" charset="0"/>
              <a:buChar char="o"/>
            </a:pPr>
            <a:r>
              <a:rPr lang="en-GB" sz="1350" dirty="0" err="1">
                <a:latin typeface="Arial"/>
                <a:cs typeface="Arial"/>
              </a:rPr>
              <a:t>Poboljšavanje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vidljivosti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kroz</a:t>
            </a:r>
            <a:r>
              <a:rPr lang="en-GB" sz="1350" dirty="0">
                <a:latin typeface="Arial"/>
                <a:cs typeface="Arial"/>
              </a:rPr>
              <a:t> </a:t>
            </a:r>
            <a:r>
              <a:rPr lang="en-GB" sz="1350" dirty="0" err="1">
                <a:latin typeface="Arial"/>
                <a:cs typeface="Arial"/>
              </a:rPr>
              <a:t>OpenAIRE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infrastrukturu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koja</a:t>
            </a:r>
            <a:r>
              <a:rPr lang="en-GB" sz="1350" dirty="0">
                <a:latin typeface="Arial"/>
                <a:cs typeface="Arial"/>
              </a:rPr>
              <a:t> se </a:t>
            </a:r>
            <a:r>
              <a:rPr lang="en-GB" sz="1350" dirty="0" err="1">
                <a:latin typeface="Arial"/>
                <a:cs typeface="Arial"/>
              </a:rPr>
              <a:t>razvija</a:t>
            </a:r>
            <a:r>
              <a:rPr lang="en-GB" sz="1350" dirty="0">
                <a:latin typeface="Arial"/>
                <a:cs typeface="Arial"/>
              </a:rPr>
              <a:t> </a:t>
            </a:r>
            <a:r>
              <a:rPr lang="en-GB" sz="1350" dirty="0" err="1">
                <a:latin typeface="Arial"/>
                <a:cs typeface="Arial"/>
              </a:rPr>
              <a:t>i</a:t>
            </a:r>
            <a:r>
              <a:rPr lang="en-GB" sz="1350" dirty="0">
                <a:latin typeface="Arial"/>
                <a:cs typeface="Arial"/>
              </a:rPr>
              <a:t> </a:t>
            </a:r>
            <a:r>
              <a:rPr lang="en-GB" sz="1350" dirty="0" err="1">
                <a:latin typeface="Arial"/>
                <a:cs typeface="Arial"/>
              </a:rPr>
              <a:t>prikuplja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više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podataka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kako</a:t>
            </a:r>
            <a:r>
              <a:rPr lang="en-GB" sz="1350" dirty="0">
                <a:latin typeface="Arial"/>
                <a:cs typeface="Arial"/>
              </a:rPr>
              <a:t> bi </a:t>
            </a:r>
            <a:r>
              <a:rPr lang="en-GB" sz="1350" dirty="0" err="1">
                <a:latin typeface="Arial"/>
                <a:cs typeface="Arial"/>
              </a:rPr>
              <a:t>davala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što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bolje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rezultate</a:t>
            </a:r>
            <a:endParaRPr lang="en-GB" sz="1350" dirty="0">
              <a:latin typeface="Arial"/>
              <a:cs typeface="Arial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D4BD9-AE2E-B5C4-3A09-4C979371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73FDB-3C1C-D4D1-7108-EC8E57A9C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hr-HR" i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5587592"/>
      </p:ext>
    </p:extLst>
  </p:cSld>
  <p:clrMapOvr>
    <a:masterClrMapping/>
  </p:clrMapOvr>
</p:sld>
</file>

<file path=ppt/theme/theme1.xml><?xml version="1.0" encoding="utf-8"?>
<a:theme xmlns:a="http://schemas.openxmlformats.org/drawingml/2006/main" name="Srce_Tema1_16x9">
  <a:themeElements>
    <a:clrScheme name="Srce boje">
      <a:dk1>
        <a:srgbClr val="0C0C0C"/>
      </a:dk1>
      <a:lt1>
        <a:srgbClr val="FFFFFF"/>
      </a:lt1>
      <a:dk2>
        <a:srgbClr val="0C0C0C"/>
      </a:dk2>
      <a:lt2>
        <a:srgbClr val="FFFFFF"/>
      </a:lt2>
      <a:accent1>
        <a:srgbClr val="D71635"/>
      </a:accent1>
      <a:accent2>
        <a:srgbClr val="E39717"/>
      </a:accent2>
      <a:accent3>
        <a:srgbClr val="0095DA"/>
      </a:accent3>
      <a:accent4>
        <a:srgbClr val="80C342"/>
      </a:accent4>
      <a:accent5>
        <a:srgbClr val="00AB4E"/>
      </a:accent5>
      <a:accent6>
        <a:srgbClr val="B04C46"/>
      </a:accent6>
      <a:hlink>
        <a:srgbClr val="D71635"/>
      </a:hlink>
      <a:folHlink>
        <a:srgbClr val="D71635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Tema1_16x9" id="{476E04C6-ED46-4774-BC39-1C443F715698}" vid="{90F83EFC-DEE1-42FC-8BFD-555EDA227AE0}"/>
    </a:ext>
  </a:extLst>
</a:theme>
</file>

<file path=ppt/theme/theme2.xml><?xml version="1.0" encoding="utf-8"?>
<a:theme xmlns:a="http://schemas.openxmlformats.org/drawingml/2006/main" name="1_Custom Design">
  <a:themeElements>
    <a:clrScheme name="Srce boje">
      <a:dk1>
        <a:srgbClr val="0C0C0C"/>
      </a:dk1>
      <a:lt1>
        <a:srgbClr val="FFFFFF"/>
      </a:lt1>
      <a:dk2>
        <a:srgbClr val="0C0C0C"/>
      </a:dk2>
      <a:lt2>
        <a:srgbClr val="FFFFFF"/>
      </a:lt2>
      <a:accent1>
        <a:srgbClr val="D71635"/>
      </a:accent1>
      <a:accent2>
        <a:srgbClr val="E39717"/>
      </a:accent2>
      <a:accent3>
        <a:srgbClr val="0095DA"/>
      </a:accent3>
      <a:accent4>
        <a:srgbClr val="80C342"/>
      </a:accent4>
      <a:accent5>
        <a:srgbClr val="00AB4E"/>
      </a:accent5>
      <a:accent6>
        <a:srgbClr val="B04C46"/>
      </a:accent6>
      <a:hlink>
        <a:srgbClr val="D71635"/>
      </a:hlink>
      <a:folHlink>
        <a:srgbClr val="D71635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srce-predlozak-4x3-OA-CC-BY-NC-20140919</Template>
  <TotalTime>5</TotalTime>
  <Words>741</Words>
  <Application>Microsoft Office PowerPoint</Application>
  <PresentationFormat>On-screen Show (16:9)</PresentationFormat>
  <Paragraphs>122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Srce_Tema1_16x9</vt:lpstr>
      <vt:lpstr>1_Custom Design</vt:lpstr>
      <vt:lpstr>Portal znanstvenih i stručnih časopisa - Hrčak: Razvojne aktivnosti i planovi </vt:lpstr>
      <vt:lpstr>Kad govorimo o Hrčku, govorimo o...</vt:lpstr>
      <vt:lpstr>Razvojne aktivnosti  Prijava časopisa u Scopus</vt:lpstr>
      <vt:lpstr>Razvojne aktivnosti  Uređivanje podataka o izdavačima</vt:lpstr>
      <vt:lpstr>Razvojne aktivnosti  Unaprjeđenje podrške za JATS XML</vt:lpstr>
      <vt:lpstr>Razvojne aktivnosti  Provjera aktivnosti Online first časopisa</vt:lpstr>
      <vt:lpstr>Ostale razvojne aktivnosti</vt:lpstr>
      <vt:lpstr>Planovi  Verzioniranje radova</vt:lpstr>
      <vt:lpstr>Planovi  Usklađivanje sa smjernicama OpenAIRE Guidelines for Literature Repository Managers v4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Kruno Golubić</dc:creator>
  <cp:lastModifiedBy>Ljiljana Jertec Musap</cp:lastModifiedBy>
  <cp:revision>291</cp:revision>
  <cp:lastPrinted>2014-06-24T07:01:20Z</cp:lastPrinted>
  <dcterms:created xsi:type="dcterms:W3CDTF">2014-09-19T07:16:42Z</dcterms:created>
  <dcterms:modified xsi:type="dcterms:W3CDTF">2024-04-18T07:04:19Z</dcterms:modified>
</cp:coreProperties>
</file>