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1"/>
  </p:sldMasterIdLst>
  <p:notesMasterIdLst>
    <p:notesMasterId r:id="rId7"/>
  </p:notesMasterIdLst>
  <p:handoutMasterIdLst>
    <p:handoutMasterId r:id="rId8"/>
  </p:handoutMasterIdLst>
  <p:sldIdLst>
    <p:sldId id="256" r:id="rId2"/>
    <p:sldId id="262" r:id="rId3"/>
    <p:sldId id="263" r:id="rId4"/>
    <p:sldId id="264" r:id="rId5"/>
    <p:sldId id="257" r:id="rId6"/>
  </p:sldIdLst>
  <p:sldSz cx="9144000" cy="5143500" type="screen16x9"/>
  <p:notesSz cx="6797675" cy="9926638"/>
  <p:defaultTextStyle>
    <a:defPPr>
      <a:defRPr lang="sr-Latn-R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1635"/>
    <a:srgbClr val="D2072A"/>
    <a:srgbClr val="C00000"/>
    <a:srgbClr val="D7182A"/>
    <a:srgbClr val="CC3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5948" autoAdjust="0"/>
  </p:normalViewPr>
  <p:slideViewPr>
    <p:cSldViewPr snapToGrid="0">
      <p:cViewPr varScale="1">
        <p:scale>
          <a:sx n="216" d="100"/>
          <a:sy n="216" d="100"/>
        </p:scale>
        <p:origin x="248" y="120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115" y="8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userId="b3b1335f0a3b60df" providerId="LiveId" clId="{3E0E2980-BECB-440F-978F-19BB018F2352}"/>
    <pc:docChg chg="custSel modSld">
      <pc:chgData name="" userId="b3b1335f0a3b60df" providerId="LiveId" clId="{3E0E2980-BECB-440F-978F-19BB018F2352}" dt="2024-02-28T09:55:48.478" v="12" actId="20577"/>
      <pc:docMkLst>
        <pc:docMk/>
      </pc:docMkLst>
      <pc:sldChg chg="modSp">
        <pc:chgData name="" userId="b3b1335f0a3b60df" providerId="LiveId" clId="{3E0E2980-BECB-440F-978F-19BB018F2352}" dt="2024-02-28T09:55:48.478" v="12" actId="20577"/>
        <pc:sldMkLst>
          <pc:docMk/>
          <pc:sldMk cId="1148246538" sldId="256"/>
        </pc:sldMkLst>
        <pc:spChg chg="mod">
          <ac:chgData name="" userId="b3b1335f0a3b60df" providerId="LiveId" clId="{3E0E2980-BECB-440F-978F-19BB018F2352}" dt="2024-02-28T09:55:48.478" v="12" actId="20577"/>
          <ac:spMkLst>
            <pc:docMk/>
            <pc:sldMk cId="1148246538" sldId="256"/>
            <ac:spMk id="3" creationId="{217DE4A4-2088-44A2-B1C9-D662C0E9407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rce.unizg.hr/" TargetMode="External"/><Relationship Id="rId2" Type="http://schemas.openxmlformats.org/officeDocument/2006/relationships/image" Target="../media/image3.png"/><Relationship Id="rId1" Type="http://schemas.openxmlformats.org/officeDocument/2006/relationships/theme" Target="../theme/theme3.xml"/><Relationship Id="rId4" Type="http://schemas.openxmlformats.org/officeDocument/2006/relationships/image" Target="../media/image7.gif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853DB-230B-4F3D-B9BF-250411BF9C4B}" type="datetimeFigureOut">
              <a:rPr lang="hr-HR" smtClean="0"/>
              <a:t>17.04.2024.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BA04F5-5F63-4D08-AD88-EB891A182B2F}" type="slidenum">
              <a:rPr lang="hr-HR" smtClean="0"/>
              <a:t>‹#›</a:t>
            </a:fld>
            <a:endParaRPr lang="hr-H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424" y="9029196"/>
            <a:ext cx="685385" cy="270000"/>
          </a:xfrm>
          <a:prstGeom prst="rect">
            <a:avLst/>
          </a:prstGeom>
        </p:spPr>
      </p:pic>
      <p:pic>
        <p:nvPicPr>
          <p:cNvPr id="7" name="Picture 6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72" y="8948196"/>
            <a:ext cx="110798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7418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rce.unizg.hr/" TargetMode="External"/><Relationship Id="rId2" Type="http://schemas.openxmlformats.org/officeDocument/2006/relationships/image" Target="../media/image3.png"/><Relationship Id="rId1" Type="http://schemas.openxmlformats.org/officeDocument/2006/relationships/theme" Target="../theme/theme2.xml"/><Relationship Id="rId4" Type="http://schemas.openxmlformats.org/officeDocument/2006/relationships/image" Target="../media/image7.gif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DF9046-B63C-4A32-BE1A-8D8BC0B360B6}" type="datetimeFigureOut">
              <a:rPr lang="hr-HR" smtClean="0"/>
              <a:t>17.04.2024.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095B1D-EC5B-426D-9BEA-45F6C2B62C27}" type="slidenum">
              <a:rPr lang="hr-HR" smtClean="0"/>
              <a:t>‹#›</a:t>
            </a:fld>
            <a:endParaRPr lang="hr-HR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424" y="9004812"/>
            <a:ext cx="685385" cy="270000"/>
          </a:xfrm>
          <a:prstGeom prst="rect">
            <a:avLst/>
          </a:prstGeom>
        </p:spPr>
      </p:pic>
      <p:pic>
        <p:nvPicPr>
          <p:cNvPr id="9" name="Picture 8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72" y="8923812"/>
            <a:ext cx="110798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365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0394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creativecommons.org/licenses/by/4.0/deed" TargetMode="External"/><Relationship Id="rId7" Type="http://schemas.openxmlformats.org/officeDocument/2006/relationships/image" Target="../media/image5.png"/><Relationship Id="rId2" Type="http://schemas.openxmlformats.org/officeDocument/2006/relationships/hyperlink" Target="http://www.srce.unizg.hr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://www.srce.unizg.hr/otvoreni-pristup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ni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5F123A9-AD7D-AED8-46ED-E29893A05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414" y="1543650"/>
            <a:ext cx="5915025" cy="739412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r-HR" dirty="0"/>
              <a:t>Kliknite da biste uredili stil naslova matrice</a:t>
            </a:r>
            <a:endParaRPr lang="en-US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F2D2217B-1BDD-4FA1-B069-A04B3E2F90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96004" y="3010946"/>
            <a:ext cx="5143500" cy="12418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400"/>
            </a:lvl1pPr>
            <a:lvl2pPr marL="257169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1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en-US" dirty="0"/>
              <a:t>Click to edit Master subtitle style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212606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273847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hr-H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274D94-8336-41CE-B88A-07D441B83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Naziv prezentacije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10199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aglavlje sekcij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1748DB3-FA31-1911-AAF3-D9A18CECD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0975" y="1874519"/>
            <a:ext cx="5915025" cy="378215"/>
          </a:xfrm>
        </p:spPr>
        <p:txBody>
          <a:bodyPr anchor="b">
            <a:normAutofit/>
          </a:bodyPr>
          <a:lstStyle>
            <a:lvl1pPr>
              <a:defRPr sz="1400"/>
            </a:lvl1pPr>
          </a:lstStyle>
          <a:p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2558BF4-1C49-4404-8F31-516B6C4449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50974" y="2890767"/>
            <a:ext cx="5915025" cy="1125140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257169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37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0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6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4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1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18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34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6D1D6D-C8A3-4CDF-B800-B23D48CEF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Naziv prezentacije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5914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273847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369219"/>
            <a:ext cx="3886200" cy="3263504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hr-HR" dirty="0"/>
              <a:t>Kliknite da biste uredili matrice</a:t>
            </a:r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 stilove teksta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369219"/>
            <a:ext cx="3886200" cy="3263504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hr-HR" dirty="0"/>
              <a:t>Kliknite da biste uredili matrice</a:t>
            </a:r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 stilove teksta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F2D232-DF4A-4A1E-BF7E-F3A0332EF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Naziv prezentacije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64290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273847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201F9D-E111-475C-BADF-64FF933C5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Naziv prezentacije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86540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7E9C3A-0250-4665-881A-700202FFE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Naziv prezentacije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23897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9" cy="120015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300"/>
            </a:lvl1pPr>
          </a:lstStyle>
          <a:p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9" cy="285869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/>
            </a:lvl1pPr>
            <a:lvl2pPr marL="257169" indent="0">
              <a:buNone/>
              <a:defRPr sz="788"/>
            </a:lvl2pPr>
            <a:lvl3pPr marL="514337" indent="0">
              <a:buNone/>
              <a:defRPr sz="675"/>
            </a:lvl3pPr>
            <a:lvl4pPr marL="771506" indent="0">
              <a:buNone/>
              <a:defRPr sz="563"/>
            </a:lvl4pPr>
            <a:lvl5pPr marL="1028675" indent="0">
              <a:buNone/>
              <a:defRPr sz="563"/>
            </a:lvl5pPr>
            <a:lvl6pPr marL="1285843" indent="0">
              <a:buNone/>
              <a:defRPr sz="563"/>
            </a:lvl6pPr>
            <a:lvl7pPr marL="1543011" indent="0">
              <a:buNone/>
              <a:defRPr sz="563"/>
            </a:lvl7pPr>
            <a:lvl8pPr marL="1800180" indent="0">
              <a:buNone/>
              <a:defRPr sz="563"/>
            </a:lvl8pPr>
            <a:lvl9pPr marL="2057349" indent="0">
              <a:buNone/>
              <a:defRPr sz="563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B587E8-ED36-4755-84AA-33A38C729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Naziv prezentacije</a:t>
            </a:r>
            <a:endParaRPr lang="hr-HR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CFE6F27-F197-430D-A1FD-9A04C41F5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342900"/>
            <a:ext cx="4629151" cy="4058843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20350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Zadnj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225CFFBB-1656-4BC5-9791-61CE66541E14}"/>
              </a:ext>
            </a:extLst>
          </p:cNvPr>
          <p:cNvGrpSpPr/>
          <p:nvPr userDrawn="1"/>
        </p:nvGrpSpPr>
        <p:grpSpPr>
          <a:xfrm>
            <a:off x="1007453" y="2915042"/>
            <a:ext cx="7244672" cy="1331593"/>
            <a:chOff x="1105091" y="2915042"/>
            <a:chExt cx="7244672" cy="1331593"/>
          </a:xfrm>
        </p:grpSpPr>
        <p:sp>
          <p:nvSpPr>
            <p:cNvPr id="13" name="TextBox 7">
              <a:extLst>
                <a:ext uri="{FF2B5EF4-FFF2-40B4-BE49-F238E27FC236}">
                  <a16:creationId xmlns:a16="http://schemas.microsoft.com/office/drawing/2014/main" id="{AEDFD92A-D570-4044-74DA-54F7B23EEE49}"/>
                </a:ext>
              </a:extLst>
            </p:cNvPr>
            <p:cNvSpPr txBox="1"/>
            <p:nvPr userDrawn="1"/>
          </p:nvSpPr>
          <p:spPr>
            <a:xfrm>
              <a:off x="5801856" y="2915042"/>
              <a:ext cx="2547907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/>
              <a:r>
                <a:rPr lang="hr-HR" sz="7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Srce politikom otvorenog pristupa široj javnosti osigurava dostupnost i korištenje svih rezultata rada Srca, a prvenstveno obrazovnih i stručnih informacija i sadržaja nastalih djelovanjem i radom Srca.</a:t>
              </a:r>
            </a:p>
          </p:txBody>
        </p:sp>
        <p:sp>
          <p:nvSpPr>
            <p:cNvPr id="15" name="TextBox 9">
              <a:extLst>
                <a:ext uri="{FF2B5EF4-FFF2-40B4-BE49-F238E27FC236}">
                  <a16:creationId xmlns:a16="http://schemas.microsoft.com/office/drawing/2014/main" id="{B1EFE6B7-D1D6-47CD-6EA4-D03F00A30F0E}"/>
                </a:ext>
              </a:extLst>
            </p:cNvPr>
            <p:cNvSpPr txBox="1"/>
            <p:nvPr userDrawn="1"/>
          </p:nvSpPr>
          <p:spPr>
            <a:xfrm>
              <a:off x="2731473" y="2918939"/>
              <a:ext cx="2610706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/>
              <a:r>
                <a:rPr lang="pt-BR" sz="700" b="0" kern="12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Ovo djelo je dano na korištenje pod licencom Creative Commons </a:t>
              </a:r>
              <a:r>
                <a:rPr lang="pt-BR" sz="700" b="0" i="1" kern="12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Imenovanje</a:t>
              </a:r>
              <a:r>
                <a:rPr lang="hr-HR" sz="700" b="0" i="1" kern="12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lang="hr-HR" sz="700" b="0" i="0" kern="12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</a:t>
              </a:r>
              <a:r>
                <a:rPr lang="pt-BR" sz="700" b="0" i="0" kern="12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.0 međunarodna</a:t>
              </a:r>
              <a:r>
                <a:rPr lang="pt-BR" sz="700" b="0" kern="12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.</a:t>
              </a:r>
              <a:endParaRPr lang="hr-HR" sz="700" b="1" u="none" kern="1200" dirty="0">
                <a:solidFill>
                  <a:srgbClr val="CC3C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TextBox 12">
              <a:extLst>
                <a:ext uri="{FF2B5EF4-FFF2-40B4-BE49-F238E27FC236}">
                  <a16:creationId xmlns:a16="http://schemas.microsoft.com/office/drawing/2014/main" id="{AAB90880-4F0D-7C1A-B069-4249B48B4087}"/>
                </a:ext>
              </a:extLst>
            </p:cNvPr>
            <p:cNvSpPr txBox="1"/>
            <p:nvPr userDrawn="1"/>
          </p:nvSpPr>
          <p:spPr>
            <a:xfrm>
              <a:off x="1115724" y="3599709"/>
              <a:ext cx="973343" cy="1962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r-HR" sz="675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2"/>
                </a:rPr>
                <a:t>www.srce.unizg.hr</a:t>
              </a:r>
              <a:r>
                <a:rPr lang="hr-HR" sz="675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17" name="Rectangle 1">
              <a:extLst>
                <a:ext uri="{FF2B5EF4-FFF2-40B4-BE49-F238E27FC236}">
                  <a16:creationId xmlns:a16="http://schemas.microsoft.com/office/drawing/2014/main" id="{0ECCBBAB-08B2-29D2-8D07-A6D32135129A}"/>
                </a:ext>
              </a:extLst>
            </p:cNvPr>
            <p:cNvSpPr/>
            <p:nvPr userDrawn="1"/>
          </p:nvSpPr>
          <p:spPr>
            <a:xfrm>
              <a:off x="2941549" y="3599709"/>
              <a:ext cx="2190554" cy="1962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r-HR" sz="675" b="1" u="sng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3" action="ppaction://hlinkfile"/>
                </a:rPr>
                <a:t>creativecommons.org/</a:t>
              </a:r>
              <a:r>
                <a:rPr lang="hr-HR" sz="675" b="1" u="sng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3" action="ppaction://hlinkfile"/>
                </a:rPr>
                <a:t>licenses</a:t>
              </a:r>
              <a:r>
                <a:rPr lang="hr-HR" sz="675" b="1" u="sng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3" action="ppaction://hlinkfile"/>
                </a:rPr>
                <a:t>/</a:t>
              </a:r>
              <a:r>
                <a:rPr lang="hr-HR" sz="675" b="1" u="sng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3" action="ppaction://hlinkfile"/>
                </a:rPr>
                <a:t>by</a:t>
              </a:r>
              <a:r>
                <a:rPr lang="hr-HR" sz="675" b="1" u="sng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3" action="ppaction://hlinkfile"/>
                </a:rPr>
                <a:t>/4.0/</a:t>
              </a:r>
              <a:r>
                <a:rPr lang="hr-HR" sz="675" b="1" u="sng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3" action="ppaction://hlinkfile"/>
                </a:rPr>
                <a:t>deed</a:t>
              </a:r>
              <a:r>
                <a:rPr lang="hr-HR" sz="675" b="1" u="sng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hr-HR" sz="675" b="1" u="sng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ectangle 2">
              <a:extLst>
                <a:ext uri="{FF2B5EF4-FFF2-40B4-BE49-F238E27FC236}">
                  <a16:creationId xmlns:a16="http://schemas.microsoft.com/office/drawing/2014/main" id="{356471A3-9D15-19E7-C3C5-79A39F9FFFDA}"/>
                </a:ext>
              </a:extLst>
            </p:cNvPr>
            <p:cNvSpPr/>
            <p:nvPr userDrawn="1"/>
          </p:nvSpPr>
          <p:spPr>
            <a:xfrm>
              <a:off x="6245294" y="3599709"/>
              <a:ext cx="1661031" cy="1962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r-HR" sz="675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4"/>
                </a:rPr>
                <a:t>www.srce.unizg.hr/otvoreni-pristup</a:t>
              </a:r>
              <a:endParaRPr lang="hr-HR" sz="675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9" name="Picture 14">
              <a:hlinkClick r:id="rId4"/>
              <a:extLst>
                <a:ext uri="{FF2B5EF4-FFF2-40B4-BE49-F238E27FC236}">
                  <a16:creationId xmlns:a16="http://schemas.microsoft.com/office/drawing/2014/main" id="{113E224B-D696-BF4A-9BF2-F98217CA187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3117" y="3976635"/>
              <a:ext cx="685385" cy="270000"/>
            </a:xfrm>
            <a:prstGeom prst="rect">
              <a:avLst/>
            </a:prstGeom>
          </p:spPr>
        </p:pic>
        <p:pic>
          <p:nvPicPr>
            <p:cNvPr id="20" name="Picture 16">
              <a:hlinkClick r:id="rId2"/>
              <a:extLst>
                <a:ext uri="{FF2B5EF4-FFF2-40B4-BE49-F238E27FC236}">
                  <a16:creationId xmlns:a16="http://schemas.microsoft.com/office/drawing/2014/main" id="{6127FA4B-F666-45C5-680E-5F8CB71DD3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05091" y="2918939"/>
              <a:ext cx="970563" cy="468548"/>
            </a:xfrm>
            <a:prstGeom prst="rect">
              <a:avLst/>
            </a:prstGeom>
          </p:spPr>
        </p:pic>
        <p:pic>
          <p:nvPicPr>
            <p:cNvPr id="21" name="Picture 3">
              <a:extLst>
                <a:ext uri="{FF2B5EF4-FFF2-40B4-BE49-F238E27FC236}">
                  <a16:creationId xmlns:a16="http://schemas.microsoft.com/office/drawing/2014/main" id="{FD7B0D4E-3055-CD93-7A04-A2B4A44891A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2177" y="3983688"/>
              <a:ext cx="729299" cy="255894"/>
            </a:xfrm>
            <a:prstGeom prst="rect">
              <a:avLst/>
            </a:prstGeom>
          </p:spPr>
        </p:pic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175A99-3C77-4CF2-A91F-6E58F7A38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Naziv prezentacije</a:t>
            </a:r>
            <a:endParaRPr lang="hr-HR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9B63765A-0810-4DA2-BAA9-86CDB74EB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1873" y="402695"/>
            <a:ext cx="6720254" cy="1475927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3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r-HR" dirty="0"/>
              <a:t>Kliknite da biste uredili stil naslova matrice</a:t>
            </a:r>
            <a:endParaRPr lang="en-US" dirty="0"/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E6CA525B-2D2E-49E5-A9CA-61E7485C54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1873" y="2066393"/>
            <a:ext cx="6720254" cy="600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257169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1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en-US" dirty="0"/>
              <a:t>Click to edit Master subtitle style</a:t>
            </a:r>
            <a:endParaRPr lang="hr-HR" dirty="0"/>
          </a:p>
        </p:txBody>
      </p:sp>
      <p:pic>
        <p:nvPicPr>
          <p:cNvPr id="24" name="Slika 15">
            <a:extLst>
              <a:ext uri="{FF2B5EF4-FFF2-40B4-BE49-F238E27FC236}">
                <a16:creationId xmlns:a16="http://schemas.microsoft.com/office/drawing/2014/main" id="{79B1ABE9-1BF3-4D79-AFCD-9609CE00B996}"/>
              </a:ext>
            </a:extLst>
          </p:cNvPr>
          <p:cNvPicPr/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53337" y="3983688"/>
            <a:ext cx="771702" cy="27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2108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C151862D-108B-5E80-3537-5ACE387D7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273847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dirty="0"/>
              <a:t>Kliknite da biste uredili stil naslova matrice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1FA6F22B-D305-10FD-132B-93D5797AB6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1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dirty="0"/>
              <a:t>Kliknite da biste uredili matrice</a:t>
            </a:r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 stilove teksta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A46192-7FD8-4465-A667-5FE4EDBD7B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63263" y="4767263"/>
            <a:ext cx="5017474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i="1">
                <a:solidFill>
                  <a:schemeClr val="tx1"/>
                </a:solidFill>
              </a:defRPr>
            </a:lvl1pPr>
          </a:lstStyle>
          <a:p>
            <a:r>
              <a:rPr lang="hr-HR" dirty="0"/>
              <a:t>Naziv prezentacije</a:t>
            </a:r>
          </a:p>
        </p:txBody>
      </p:sp>
    </p:spTree>
    <p:extLst>
      <p:ext uri="{BB962C8B-B14F-4D97-AF65-F5344CB8AC3E}">
        <p14:creationId xmlns:p14="http://schemas.microsoft.com/office/powerpoint/2010/main" val="1118362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18" r:id="rId2"/>
    <p:sldLayoutId id="2147483719" r:id="rId3"/>
    <p:sldLayoutId id="2147483720" r:id="rId4"/>
    <p:sldLayoutId id="2147483722" r:id="rId5"/>
    <p:sldLayoutId id="2147483723" r:id="rId6"/>
    <p:sldLayoutId id="2147483725" r:id="rId7"/>
    <p:sldLayoutId id="2147483729" r:id="rId8"/>
  </p:sldLayoutIdLst>
  <p:hf sldNum="0" hdr="0" dt="0"/>
  <p:txStyles>
    <p:titleStyle>
      <a:lvl1pPr algn="l" defTabSz="514337" rtl="0" eaLnBrk="1" latinLnBrk="0" hangingPunct="1">
        <a:lnSpc>
          <a:spcPct val="90000"/>
        </a:lnSpc>
        <a:spcBef>
          <a:spcPct val="0"/>
        </a:spcBef>
        <a:buNone/>
        <a:defRPr sz="2025" b="1" kern="1200">
          <a:solidFill>
            <a:schemeClr val="tx1">
              <a:lumMod val="95000"/>
              <a:lumOff val="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Clr>
          <a:schemeClr val="accent1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Clr>
          <a:schemeClr val="accent1"/>
        </a:buClr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Clr>
          <a:schemeClr val="accent1"/>
        </a:buClr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Clr>
          <a:schemeClr val="accent1"/>
        </a:buClr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Clr>
          <a:schemeClr val="accent1"/>
        </a:buClr>
        <a:buFont typeface="Arial" panose="020B0604020202020204" pitchFamily="34" charset="0"/>
        <a:buChar char="•"/>
        <a:defRPr sz="788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620" userDrawn="1">
          <p15:clr>
            <a:srgbClr val="F26B43"/>
          </p15:clr>
        </p15:guide>
        <p15:guide id="4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17DE4A4-2088-44A2-B1C9-D662C0E94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Simuliranje potresne trešnje pomoću superračunala Supek</a:t>
            </a:r>
            <a:endParaRPr lang="hr-HR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8267F370-F4A5-4DFB-A74B-587E29F3896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/>
              <a:t>Predavačica: Helena Latečki</a:t>
            </a:r>
          </a:p>
        </p:txBody>
      </p:sp>
    </p:spTree>
    <p:extLst>
      <p:ext uri="{BB962C8B-B14F-4D97-AF65-F5344CB8AC3E}">
        <p14:creationId xmlns:p14="http://schemas.microsoft.com/office/powerpoint/2010/main" val="1148246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E00660B-8445-4540-8201-54848F967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Uvod – simulacija potresne trešnje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6B74DE-2604-47BE-B159-A1531EC4A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Simuliranje potresne trešnje pomoću superračunala Supek</a:t>
            </a:r>
            <a:endParaRPr lang="hr-HR" dirty="0"/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1CDC42D9-F250-5972-0D0F-BD8DA09833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90801"/>
            <a:ext cx="5794451" cy="3263504"/>
          </a:xfrm>
        </p:spPr>
        <p:txBody>
          <a:bodyPr>
            <a:normAutofit/>
          </a:bodyPr>
          <a:lstStyle/>
          <a:p>
            <a:r>
              <a:rPr lang="hr-HR" dirty="0"/>
              <a:t>Simuliranje potresne trešnje na nekom području pristup je u seizmologiji koji se počeo primjenjivati </a:t>
            </a:r>
            <a:r>
              <a:rPr lang="hr-HR" dirty="0" err="1"/>
              <a:t>paraleno</a:t>
            </a:r>
            <a:r>
              <a:rPr lang="hr-HR" dirty="0"/>
              <a:t> s razvojem algoritma i porastom računalnih resursa 1990-ih</a:t>
            </a:r>
          </a:p>
          <a:p>
            <a:r>
              <a:rPr lang="hr-HR" dirty="0"/>
              <a:t>Kako?</a:t>
            </a:r>
          </a:p>
          <a:p>
            <a:pPr lvl="1"/>
            <a:r>
              <a:rPr lang="hr-HR" dirty="0"/>
              <a:t>Definiramo ulazne parametre – model građe Zemlje, seizmički izvor i prostorno-vremensku domenu</a:t>
            </a:r>
          </a:p>
          <a:p>
            <a:pPr lvl="1"/>
            <a:r>
              <a:rPr lang="hr-HR" dirty="0"/>
              <a:t>Odabiremo metodu koja ovisi o razmatranome problemu i tome što nam je cilj simulirati te prikladni softverski program i računalne resurse</a:t>
            </a:r>
          </a:p>
          <a:p>
            <a:r>
              <a:rPr lang="hr-HR" dirty="0"/>
              <a:t>Zašto?</a:t>
            </a:r>
          </a:p>
          <a:p>
            <a:pPr lvl="1"/>
            <a:r>
              <a:rPr lang="hr-HR" dirty="0"/>
              <a:t>mogućnost simuliranja gibanja tla za proizvoljnu lokaciju od interesa (virtualna mreža seizmoloških postaja)</a:t>
            </a:r>
          </a:p>
          <a:p>
            <a:pPr lvl="1"/>
            <a:r>
              <a:rPr lang="hr-HR" dirty="0"/>
              <a:t>kontrola i analiza utjecaja ulaznih parametara na krajnji rezultat (uvid u uspješnost simulacija)</a:t>
            </a:r>
          </a:p>
          <a:p>
            <a:pPr lvl="1"/>
            <a:r>
              <a:rPr lang="hr-HR" dirty="0"/>
              <a:t>mogućnost procjene gibanja tla za sve potencijalne scenarije potresa na istraživanom području</a:t>
            </a:r>
          </a:p>
        </p:txBody>
      </p:sp>
      <p:pic>
        <p:nvPicPr>
          <p:cNvPr id="11" name="Slika 10" descr="Slika na kojoj se prikazuje tekst, snimka zaslona, crtić&#10;&#10;Opis je automatski generiran">
            <a:extLst>
              <a:ext uri="{FF2B5EF4-FFF2-40B4-BE49-F238E27FC236}">
                <a16:creationId xmlns:a16="http://schemas.microsoft.com/office/drawing/2014/main" id="{F30DD8BF-3F05-F4E6-89D3-CA1B7BB939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30" t="19196" r="6840" b="17356"/>
          <a:stretch/>
        </p:blipFill>
        <p:spPr>
          <a:xfrm>
            <a:off x="6333894" y="987341"/>
            <a:ext cx="2181456" cy="326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946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71CB17-7467-994D-9DC7-2F612CDAB0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F4667C01-9812-3F59-234B-5BFC97737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Metode i primjena – Supek i SPECFEM3D </a:t>
            </a:r>
            <a:r>
              <a:rPr lang="hr-HR" dirty="0" err="1"/>
              <a:t>Cartesian</a:t>
            </a:r>
            <a:endParaRPr lang="hr-HR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CBAA47-ACB6-7B8E-D8F3-9F9D8DE8D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Simuliranje potresne trešnje pomoću superračunala Supek</a:t>
            </a:r>
            <a:endParaRPr lang="hr-HR" dirty="0"/>
          </a:p>
        </p:txBody>
      </p:sp>
      <p:pic>
        <p:nvPicPr>
          <p:cNvPr id="3" name="Slika 2" descr="Slika na kojoj se prikazuje tekst, snimka zaslona, Font, dizajn&#10;&#10;Opis je automatski generiran">
            <a:extLst>
              <a:ext uri="{FF2B5EF4-FFF2-40B4-BE49-F238E27FC236}">
                <a16:creationId xmlns:a16="http://schemas.microsoft.com/office/drawing/2014/main" id="{DD243033-2058-792E-3251-3510D5DDE0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19" t="22027" r="4542" b="27241"/>
          <a:stretch/>
        </p:blipFill>
        <p:spPr>
          <a:xfrm>
            <a:off x="5330282" y="1132964"/>
            <a:ext cx="3385511" cy="2609385"/>
          </a:xfrm>
          <a:prstGeom prst="rect">
            <a:avLst/>
          </a:prstGeom>
        </p:spPr>
      </p:pic>
      <p:sp>
        <p:nvSpPr>
          <p:cNvPr id="9" name="Rezervirano mjesto sadržaja 8">
            <a:extLst>
              <a:ext uri="{FF2B5EF4-FFF2-40B4-BE49-F238E27FC236}">
                <a16:creationId xmlns:a16="http://schemas.microsoft.com/office/drawing/2014/main" id="{ABF77CB5-5FFC-964D-7BEF-2732F19D2E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195267"/>
            <a:ext cx="4732855" cy="3263504"/>
          </a:xfrm>
        </p:spPr>
        <p:txBody>
          <a:bodyPr>
            <a:normAutofit/>
          </a:bodyPr>
          <a:lstStyle/>
          <a:p>
            <a:r>
              <a:rPr lang="hr-HR" dirty="0"/>
              <a:t>Supek:</a:t>
            </a:r>
          </a:p>
          <a:p>
            <a:pPr marL="257168" lvl="1" indent="0">
              <a:buNone/>
            </a:pPr>
            <a:r>
              <a:rPr lang="hr-HR" dirty="0"/>
              <a:t>#PBS -q </a:t>
            </a:r>
            <a:r>
              <a:rPr lang="hr-HR" dirty="0" err="1"/>
              <a:t>cpu</a:t>
            </a:r>
            <a:endParaRPr lang="hr-HR" dirty="0"/>
          </a:p>
          <a:p>
            <a:pPr marL="257168" lvl="1" indent="0">
              <a:buNone/>
            </a:pPr>
            <a:r>
              <a:rPr lang="hr-HR" dirty="0"/>
              <a:t>#PBS -l </a:t>
            </a:r>
            <a:r>
              <a:rPr lang="hr-HR" dirty="0" err="1"/>
              <a:t>select</a:t>
            </a:r>
            <a:r>
              <a:rPr lang="hr-HR" dirty="0"/>
              <a:t>=26:ncpus=24:mpiprocs=24:mem=100GB</a:t>
            </a:r>
          </a:p>
          <a:p>
            <a:pPr marL="257168" lvl="1" indent="0">
              <a:buNone/>
            </a:pPr>
            <a:r>
              <a:rPr lang="hr-HR" dirty="0"/>
              <a:t>MPI_NUM_PROCESSES=624</a:t>
            </a:r>
          </a:p>
          <a:p>
            <a:pPr marL="257168" lvl="1" indent="0">
              <a:buNone/>
            </a:pPr>
            <a:r>
              <a:rPr lang="hr-HR" dirty="0"/>
              <a:t>..</a:t>
            </a:r>
          </a:p>
          <a:p>
            <a:pPr marL="257168" lvl="1" indent="0">
              <a:buNone/>
            </a:pPr>
            <a:r>
              <a:rPr lang="hr-HR" dirty="0"/>
              <a:t>cd $PBS_O_WORKDIR</a:t>
            </a:r>
          </a:p>
          <a:p>
            <a:pPr marL="257168" lvl="1" indent="0">
              <a:buNone/>
            </a:pPr>
            <a:r>
              <a:rPr lang="hr-HR" dirty="0"/>
              <a:t>module </a:t>
            </a:r>
            <a:r>
              <a:rPr lang="hr-HR" dirty="0" err="1"/>
              <a:t>load</a:t>
            </a:r>
            <a:r>
              <a:rPr lang="hr-HR" dirty="0"/>
              <a:t> </a:t>
            </a:r>
            <a:r>
              <a:rPr lang="hr-HR" dirty="0" err="1"/>
              <a:t>scientific</a:t>
            </a:r>
            <a:r>
              <a:rPr lang="hr-HR" dirty="0"/>
              <a:t>/specfem3d/4.0.0</a:t>
            </a:r>
          </a:p>
          <a:p>
            <a:pPr marL="257168" lvl="1" indent="0">
              <a:buNone/>
            </a:pPr>
            <a:r>
              <a:rPr lang="hr-HR" dirty="0" err="1"/>
              <a:t>mkdir</a:t>
            </a:r>
            <a:r>
              <a:rPr lang="hr-HR" dirty="0"/>
              <a:t> -p ./OUTPUT_FILES/DATABASES_MPI</a:t>
            </a:r>
          </a:p>
          <a:p>
            <a:pPr marL="257168" lvl="1" indent="0">
              <a:buNone/>
            </a:pPr>
            <a:r>
              <a:rPr lang="hr-HR" dirty="0"/>
              <a:t>…</a:t>
            </a:r>
          </a:p>
          <a:p>
            <a:pPr marL="257168" lvl="1" indent="0">
              <a:buNone/>
            </a:pPr>
            <a:r>
              <a:rPr lang="hr-HR" dirty="0" err="1"/>
              <a:t>mpiexec</a:t>
            </a:r>
            <a:r>
              <a:rPr lang="hr-HR" dirty="0"/>
              <a:t> -</a:t>
            </a:r>
            <a:r>
              <a:rPr lang="hr-HR" dirty="0" err="1"/>
              <a:t>np</a:t>
            </a:r>
            <a:r>
              <a:rPr lang="hr-HR" dirty="0"/>
              <a:t> ${MPI_NUM_PROCESSES} xmeshfem3D</a:t>
            </a:r>
          </a:p>
          <a:p>
            <a:pPr marL="257168" lvl="1" indent="0">
              <a:buNone/>
            </a:pPr>
            <a:r>
              <a:rPr lang="hr-HR" dirty="0"/>
              <a:t>.. </a:t>
            </a:r>
          </a:p>
          <a:p>
            <a:r>
              <a:rPr lang="hr-HR" dirty="0"/>
              <a:t>624 jezgri, 2000-2100 GB radne memorije</a:t>
            </a:r>
          </a:p>
          <a:p>
            <a:r>
              <a:rPr lang="hr-HR" dirty="0" err="1"/>
              <a:t>mesh</a:t>
            </a:r>
            <a:r>
              <a:rPr lang="hr-HR" dirty="0"/>
              <a:t>: 51,11 </a:t>
            </a:r>
            <a:r>
              <a:rPr lang="hr-HR" dirty="0" err="1"/>
              <a:t>mil</a:t>
            </a:r>
            <a:r>
              <a:rPr lang="hr-HR" dirty="0"/>
              <a:t>. točaka (~28 GB)</a:t>
            </a:r>
          </a:p>
          <a:p>
            <a:r>
              <a:rPr lang="hr-HR" dirty="0"/>
              <a:t>za 90 s zapisa → 40 h 7 min 12 s</a:t>
            </a:r>
          </a:p>
          <a:p>
            <a:r>
              <a:rPr lang="hr-HR" dirty="0"/>
              <a:t>za 240 s zapisa  → 91 – 108 h</a:t>
            </a:r>
          </a:p>
          <a:p>
            <a:endParaRPr lang="en-150" dirty="0"/>
          </a:p>
        </p:txBody>
      </p:sp>
      <p:sp>
        <p:nvSpPr>
          <p:cNvPr id="10" name="Rezervirano mjesto sadržaja 8">
            <a:extLst>
              <a:ext uri="{FF2B5EF4-FFF2-40B4-BE49-F238E27FC236}">
                <a16:creationId xmlns:a16="http://schemas.microsoft.com/office/drawing/2014/main" id="{CA0B4D77-4C55-57C5-4173-DCF29367DAFE}"/>
              </a:ext>
            </a:extLst>
          </p:cNvPr>
          <p:cNvSpPr txBox="1">
            <a:spLocks/>
          </p:cNvSpPr>
          <p:nvPr/>
        </p:nvSpPr>
        <p:spPr>
          <a:xfrm>
            <a:off x="5330282" y="1075570"/>
            <a:ext cx="3617457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28585" indent="-128585" algn="l" defTabSz="514337" rtl="0" eaLnBrk="1" latinLnBrk="0" hangingPunct="1">
              <a:lnSpc>
                <a:spcPct val="90000"/>
              </a:lnSpc>
              <a:spcBef>
                <a:spcPts val="563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5753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42921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00090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57259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788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414427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596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765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33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1200" dirty="0"/>
              <a:t>Simulacije se provode kroz četiri glavna koraka:</a:t>
            </a:r>
          </a:p>
          <a:p>
            <a:endParaRPr lang="en-150" dirty="0"/>
          </a:p>
        </p:txBody>
      </p:sp>
    </p:spTree>
    <p:extLst>
      <p:ext uri="{BB962C8B-B14F-4D97-AF65-F5344CB8AC3E}">
        <p14:creationId xmlns:p14="http://schemas.microsoft.com/office/powerpoint/2010/main" val="2861609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58BEFC-A385-7225-AF91-3B1A3E38F0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29FA7D28-312E-3B38-E232-758A719D9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Metode i primjena – Supek i </a:t>
            </a:r>
            <a:r>
              <a:rPr lang="hr-HR" dirty="0" err="1"/>
              <a:t>Salvus</a:t>
            </a:r>
            <a:r>
              <a:rPr lang="hr-HR" dirty="0"/>
              <a:t> 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BDFEAC37-A12A-160D-A1F6-E5DAC7BB1C3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28650" y="1370013"/>
          <a:ext cx="7886700" cy="3262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279751-773D-199E-7C4B-A630AC9EA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Simuliranje potresne trešnje pomoću superračunala Supek</a:t>
            </a:r>
            <a:endParaRPr lang="hr-HR" dirty="0"/>
          </a:p>
        </p:txBody>
      </p:sp>
      <p:pic>
        <p:nvPicPr>
          <p:cNvPr id="6" name="Slika 5" descr="Slika na kojoj se prikazuje tekst, snimka zaslona, Font, dizajn&#10;&#10;Opis je automatski generiran">
            <a:extLst>
              <a:ext uri="{FF2B5EF4-FFF2-40B4-BE49-F238E27FC236}">
                <a16:creationId xmlns:a16="http://schemas.microsoft.com/office/drawing/2014/main" id="{B484F42F-2B6C-2118-1BA6-11D2619240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00" t="22807" r="5472" b="28108"/>
          <a:stretch/>
        </p:blipFill>
        <p:spPr>
          <a:xfrm>
            <a:off x="4991286" y="1173108"/>
            <a:ext cx="3639758" cy="2524636"/>
          </a:xfrm>
          <a:prstGeom prst="rect">
            <a:avLst/>
          </a:prstGeom>
        </p:spPr>
      </p:pic>
      <p:sp>
        <p:nvSpPr>
          <p:cNvPr id="7" name="Rezervirano mjesto sadržaja 8">
            <a:extLst>
              <a:ext uri="{FF2B5EF4-FFF2-40B4-BE49-F238E27FC236}">
                <a16:creationId xmlns:a16="http://schemas.microsoft.com/office/drawing/2014/main" id="{3BDF22FC-1D93-D61A-2AD6-12B90DADAE1C}"/>
              </a:ext>
            </a:extLst>
          </p:cNvPr>
          <p:cNvSpPr txBox="1">
            <a:spLocks/>
          </p:cNvSpPr>
          <p:nvPr/>
        </p:nvSpPr>
        <p:spPr>
          <a:xfrm>
            <a:off x="628651" y="1195266"/>
            <a:ext cx="4501049" cy="35017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28585" indent="-128585" algn="l" defTabSz="514337" rtl="0" eaLnBrk="1" latinLnBrk="0" hangingPunct="1">
              <a:lnSpc>
                <a:spcPct val="90000"/>
              </a:lnSpc>
              <a:spcBef>
                <a:spcPts val="563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5753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42921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00090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57259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788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414427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596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765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33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/>
              <a:t>Supek – pokreće se jedino modul </a:t>
            </a:r>
            <a:r>
              <a:rPr lang="hr-HR" dirty="0" err="1"/>
              <a:t>SalvusCompute</a:t>
            </a:r>
            <a:r>
              <a:rPr lang="hr-HR" dirty="0"/>
              <a:t>, a </a:t>
            </a:r>
            <a:r>
              <a:rPr lang="hr-HR" dirty="0" err="1"/>
              <a:t>bash</a:t>
            </a:r>
            <a:r>
              <a:rPr lang="hr-HR" dirty="0"/>
              <a:t> skripta za posao je automatski generirana pomoću samog koda:</a:t>
            </a:r>
          </a:p>
          <a:p>
            <a:pPr marL="257168" lvl="1" indent="0">
              <a:buNone/>
            </a:pPr>
            <a:r>
              <a:rPr lang="hr-HR" dirty="0"/>
              <a:t>#PBS -q </a:t>
            </a:r>
            <a:r>
              <a:rPr lang="hr-HR" dirty="0" err="1"/>
              <a:t>cpu</a:t>
            </a:r>
            <a:endParaRPr lang="hr-HR" dirty="0"/>
          </a:p>
          <a:p>
            <a:pPr marL="257168" lvl="1" indent="0">
              <a:buNone/>
            </a:pPr>
            <a:r>
              <a:rPr lang="hr-HR" dirty="0"/>
              <a:t>#PBS -l </a:t>
            </a:r>
            <a:r>
              <a:rPr lang="hr-HR" dirty="0" err="1"/>
              <a:t>select</a:t>
            </a:r>
            <a:r>
              <a:rPr lang="hr-HR" dirty="0"/>
              <a:t>=32:ncpus=16:mem=92GB</a:t>
            </a:r>
          </a:p>
          <a:p>
            <a:pPr marL="257168" lvl="1" indent="0">
              <a:buNone/>
            </a:pPr>
            <a:r>
              <a:rPr lang="hr-HR" dirty="0"/>
              <a:t>..</a:t>
            </a:r>
          </a:p>
          <a:p>
            <a:pPr marL="257168" lvl="1" indent="0">
              <a:buNone/>
            </a:pPr>
            <a:r>
              <a:rPr lang="hr-HR" dirty="0"/>
              <a:t>cd /</a:t>
            </a:r>
            <a:r>
              <a:rPr lang="hr-HR" dirty="0" err="1"/>
              <a:t>lustre</a:t>
            </a:r>
            <a:r>
              <a:rPr lang="hr-HR" dirty="0"/>
              <a:t>/home/</a:t>
            </a:r>
            <a:r>
              <a:rPr lang="hr-HR" dirty="0" err="1"/>
              <a:t>user</a:t>
            </a:r>
            <a:r>
              <a:rPr lang="hr-HR" dirty="0"/>
              <a:t>/</a:t>
            </a:r>
            <a:r>
              <a:rPr lang="hr-HR" dirty="0" err="1"/>
              <a:t>salvus_data</a:t>
            </a:r>
            <a:r>
              <a:rPr lang="hr-HR" dirty="0"/>
              <a:t>/</a:t>
            </a:r>
            <a:r>
              <a:rPr lang="hr-HR" dirty="0" err="1"/>
              <a:t>run_directory</a:t>
            </a:r>
            <a:r>
              <a:rPr lang="hr-HR" dirty="0"/>
              <a:t>/</a:t>
            </a:r>
            <a:r>
              <a:rPr lang="hr-HR" dirty="0" err="1"/>
              <a:t>job</a:t>
            </a:r>
            <a:r>
              <a:rPr lang="hr-HR" dirty="0"/>
              <a:t>_*</a:t>
            </a:r>
          </a:p>
          <a:p>
            <a:pPr marL="257168" lvl="1" indent="0">
              <a:buNone/>
            </a:pPr>
            <a:r>
              <a:rPr lang="hr-HR" dirty="0"/>
              <a:t>module </a:t>
            </a:r>
            <a:r>
              <a:rPr lang="hr-HR" dirty="0" err="1"/>
              <a:t>load</a:t>
            </a:r>
            <a:r>
              <a:rPr lang="hr-HR" dirty="0"/>
              <a:t> </a:t>
            </a:r>
            <a:r>
              <a:rPr lang="hr-HR" dirty="0" err="1"/>
              <a:t>libs</a:t>
            </a:r>
            <a:r>
              <a:rPr lang="hr-HR" dirty="0"/>
              <a:t>/</a:t>
            </a:r>
            <a:r>
              <a:rPr lang="hr-HR" dirty="0" err="1"/>
              <a:t>salvus-mpi</a:t>
            </a:r>
            <a:r>
              <a:rPr lang="hr-HR" dirty="0"/>
              <a:t>/</a:t>
            </a:r>
            <a:r>
              <a:rPr lang="hr-HR" dirty="0" err="1"/>
              <a:t>salvus-mpi</a:t>
            </a:r>
            <a:endParaRPr lang="hr-HR" dirty="0"/>
          </a:p>
          <a:p>
            <a:pPr marL="257168" lvl="1" indent="0">
              <a:buNone/>
            </a:pPr>
            <a:r>
              <a:rPr lang="hr-HR" dirty="0"/>
              <a:t>…</a:t>
            </a:r>
          </a:p>
          <a:p>
            <a:pPr marL="257168" lvl="1" indent="0">
              <a:buNone/>
            </a:pPr>
            <a:r>
              <a:rPr lang="hr-HR" dirty="0" err="1"/>
              <a:t>mpiexec</a:t>
            </a:r>
            <a:r>
              <a:rPr lang="hr-HR" dirty="0"/>
              <a:t> -</a:t>
            </a:r>
            <a:r>
              <a:rPr lang="hr-HR" dirty="0" err="1"/>
              <a:t>np</a:t>
            </a:r>
            <a:r>
              <a:rPr lang="hr-HR" dirty="0"/>
              <a:t> {RANKS} /</a:t>
            </a:r>
            <a:r>
              <a:rPr lang="hr-HR" dirty="0" err="1"/>
              <a:t>apps</a:t>
            </a:r>
            <a:r>
              <a:rPr lang="hr-HR" dirty="0"/>
              <a:t>/</a:t>
            </a:r>
            <a:r>
              <a:rPr lang="hr-HR" dirty="0" err="1"/>
              <a:t>scientific</a:t>
            </a:r>
            <a:r>
              <a:rPr lang="hr-HR" dirty="0"/>
              <a:t>/</a:t>
            </a:r>
            <a:r>
              <a:rPr lang="hr-HR" dirty="0" err="1"/>
              <a:t>salvus</a:t>
            </a:r>
            <a:r>
              <a:rPr lang="hr-HR" dirty="0"/>
              <a:t>/0.12.15/bin/</a:t>
            </a:r>
            <a:r>
              <a:rPr lang="hr-HR" dirty="0" err="1"/>
              <a:t>salvus</a:t>
            </a:r>
            <a:r>
              <a:rPr lang="hr-HR" dirty="0"/>
              <a:t> </a:t>
            </a:r>
            <a:r>
              <a:rPr lang="hr-HR" dirty="0" err="1"/>
              <a:t>compute</a:t>
            </a:r>
            <a:r>
              <a:rPr lang="hr-HR" dirty="0"/>
              <a:t> </a:t>
            </a:r>
            <a:r>
              <a:rPr lang="hr-HR" dirty="0" err="1"/>
              <a:t>salvus_run</a:t>
            </a:r>
            <a:r>
              <a:rPr lang="hr-HR" dirty="0"/>
              <a:t>/</a:t>
            </a:r>
            <a:r>
              <a:rPr lang="hr-HR" dirty="0" err="1"/>
              <a:t>job</a:t>
            </a:r>
            <a:r>
              <a:rPr lang="hr-HR" dirty="0"/>
              <a:t>_*</a:t>
            </a:r>
          </a:p>
          <a:p>
            <a:pPr marL="257168" lvl="1" indent="0">
              <a:buNone/>
            </a:pPr>
            <a:r>
              <a:rPr lang="hr-HR" dirty="0"/>
              <a:t>.. </a:t>
            </a:r>
          </a:p>
          <a:p>
            <a:r>
              <a:rPr lang="hr-HR" dirty="0"/>
              <a:t>512 jezgri, 2600-2700 GB radne memorije</a:t>
            </a:r>
          </a:p>
          <a:p>
            <a:r>
              <a:rPr lang="hr-HR" dirty="0" err="1"/>
              <a:t>mesh</a:t>
            </a:r>
            <a:r>
              <a:rPr lang="hr-HR" dirty="0"/>
              <a:t>: 39,54 </a:t>
            </a:r>
            <a:r>
              <a:rPr lang="hr-HR" dirty="0" err="1"/>
              <a:t>mil</a:t>
            </a:r>
            <a:r>
              <a:rPr lang="hr-HR" dirty="0"/>
              <a:t>. točaka (~31 GB)</a:t>
            </a:r>
          </a:p>
          <a:p>
            <a:r>
              <a:rPr lang="hr-HR" dirty="0"/>
              <a:t>za 90 s zapisa → 38 h 44 min 21 s</a:t>
            </a:r>
          </a:p>
        </p:txBody>
      </p:sp>
      <p:sp>
        <p:nvSpPr>
          <p:cNvPr id="9" name="Rezervirano mjesto sadržaja 8">
            <a:extLst>
              <a:ext uri="{FF2B5EF4-FFF2-40B4-BE49-F238E27FC236}">
                <a16:creationId xmlns:a16="http://schemas.microsoft.com/office/drawing/2014/main" id="{B34CF652-6F1B-14A7-E0EF-5EC648BE37DC}"/>
              </a:ext>
            </a:extLst>
          </p:cNvPr>
          <p:cNvSpPr txBox="1">
            <a:spLocks/>
          </p:cNvSpPr>
          <p:nvPr/>
        </p:nvSpPr>
        <p:spPr>
          <a:xfrm>
            <a:off x="5129700" y="1060329"/>
            <a:ext cx="3617457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28585" indent="-128585" algn="l" defTabSz="514337" rtl="0" eaLnBrk="1" latinLnBrk="0" hangingPunct="1">
              <a:lnSpc>
                <a:spcPct val="90000"/>
              </a:lnSpc>
              <a:spcBef>
                <a:spcPts val="563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5753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42921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00090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57259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788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414427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596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765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33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1200" dirty="0"/>
              <a:t>Simulacije se provode kroz pet glavnih koraka:</a:t>
            </a:r>
          </a:p>
          <a:p>
            <a:endParaRPr lang="en-150" dirty="0"/>
          </a:p>
        </p:txBody>
      </p:sp>
    </p:spTree>
    <p:extLst>
      <p:ext uri="{BB962C8B-B14F-4D97-AF65-F5344CB8AC3E}">
        <p14:creationId xmlns:p14="http://schemas.microsoft.com/office/powerpoint/2010/main" val="1866189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273924"/>
            <a:ext cx="6858000" cy="1376581"/>
          </a:xfrm>
        </p:spPr>
        <p:txBody>
          <a:bodyPr/>
          <a:lstStyle/>
          <a:p>
            <a:r>
              <a:rPr lang="hr-HR" dirty="0"/>
              <a:t>Hvala na pažnji!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6434E-3360-4041-B191-FB7420D03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Simuliranje potresne trešnje pomoću superračunala Supek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18549054"/>
      </p:ext>
    </p:extLst>
  </p:cSld>
  <p:clrMapOvr>
    <a:masterClrMapping/>
  </p:clrMapOvr>
</p:sld>
</file>

<file path=ppt/theme/theme1.xml><?xml version="1.0" encoding="utf-8"?>
<a:theme xmlns:a="http://schemas.openxmlformats.org/drawingml/2006/main" name="Srce DEI 2024_16x9">
  <a:themeElements>
    <a:clrScheme name="Srce DEI 2024">
      <a:dk1>
        <a:srgbClr val="58585A"/>
      </a:dk1>
      <a:lt1>
        <a:srgbClr val="FFFFFF"/>
      </a:lt1>
      <a:dk2>
        <a:srgbClr val="58585A"/>
      </a:dk2>
      <a:lt2>
        <a:srgbClr val="FFFFFF"/>
      </a:lt2>
      <a:accent1>
        <a:srgbClr val="4CC0AD"/>
      </a:accent1>
      <a:accent2>
        <a:srgbClr val="E39717"/>
      </a:accent2>
      <a:accent3>
        <a:srgbClr val="D71635"/>
      </a:accent3>
      <a:accent4>
        <a:srgbClr val="80C342"/>
      </a:accent4>
      <a:accent5>
        <a:srgbClr val="00AB4E"/>
      </a:accent5>
      <a:accent6>
        <a:srgbClr val="B04C46"/>
      </a:accent6>
      <a:hlink>
        <a:srgbClr val="D71635"/>
      </a:hlink>
      <a:folHlink>
        <a:srgbClr val="D71635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rce_Tema1_16x9" id="{476E04C6-ED46-4774-BC39-1C443F715698}" vid="{90F83EFC-DEE1-42FC-8BFD-555EDA227AE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srce-predlozak-4x3-OA-CC-BY-NC-20140919</Template>
  <TotalTime>529</TotalTime>
  <Words>408</Words>
  <Application>Microsoft Office PowerPoint</Application>
  <PresentationFormat>On-screen Show (16:9)</PresentationFormat>
  <Paragraphs>48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Srce DEI 2024_16x9</vt:lpstr>
      <vt:lpstr>Simuliranje potresne trešnje pomoću superračunala Supek</vt:lpstr>
      <vt:lpstr>Uvod – simulacija potresne trešnje</vt:lpstr>
      <vt:lpstr>Metode i primjena – Supek i SPECFEM3D Cartesian</vt:lpstr>
      <vt:lpstr>Metode i primjena – Supek i Salvus </vt:lpstr>
      <vt:lpstr>Hvala na pažnji!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Amira Zubovic</dc:creator>
  <cp:lastModifiedBy>Amira Zubović</cp:lastModifiedBy>
  <cp:revision>75</cp:revision>
  <cp:lastPrinted>2014-06-24T07:01:20Z</cp:lastPrinted>
  <dcterms:created xsi:type="dcterms:W3CDTF">2014-09-19T07:16:42Z</dcterms:created>
  <dcterms:modified xsi:type="dcterms:W3CDTF">2024-04-17T10:32:08Z</dcterms:modified>
</cp:coreProperties>
</file>