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1"/>
  </p:notesMasterIdLst>
  <p:handoutMasterIdLst>
    <p:handoutMasterId r:id="rId12"/>
  </p:handoutMasterIdLst>
  <p:sldIdLst>
    <p:sldId id="7043" r:id="rId2"/>
    <p:sldId id="7029" r:id="rId3"/>
    <p:sldId id="7034" r:id="rId4"/>
    <p:sldId id="7044" r:id="rId5"/>
    <p:sldId id="7045" r:id="rId6"/>
    <p:sldId id="7047" r:id="rId7"/>
    <p:sldId id="7048" r:id="rId8"/>
    <p:sldId id="7049" r:id="rId9"/>
    <p:sldId id="7050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138"/>
    <a:srgbClr val="FFFFFF"/>
    <a:srgbClr val="DBE128"/>
    <a:srgbClr val="376A91"/>
    <a:srgbClr val="192436"/>
    <a:srgbClr val="3B3B3B"/>
    <a:srgbClr val="EBEAE8"/>
    <a:srgbClr val="363636"/>
    <a:srgbClr val="02000D"/>
    <a:srgbClr val="EC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4787" autoAdjust="0"/>
  </p:normalViewPr>
  <p:slideViewPr>
    <p:cSldViewPr snapToGrid="0">
      <p:cViewPr>
        <p:scale>
          <a:sx n="120" d="100"/>
          <a:sy n="120" d="100"/>
        </p:scale>
        <p:origin x="8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8" d="100"/>
          <a:sy n="138" d="100"/>
        </p:scale>
        <p:origin x="4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FD482-B69E-4DD5-B941-11BCE126FA1D}" type="datetimeFigureOut">
              <a:rPr lang="hr-HR" smtClean="0"/>
              <a:pPr/>
              <a:t>17.04.2024.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03FDB-A49B-43CE-9AFA-BC3A4EE4CC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734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A56C0-2A61-4948-B38C-965D33F4E329}" type="datetimeFigureOut">
              <a:rPr lang="hr-HR" smtClean="0"/>
              <a:pPr/>
              <a:t>17.04.2024.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0032A-A6F4-4220-9ADA-2AE7933DC1F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54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aslovnica predavanj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davanje1.jpg">
            <a:extLst>
              <a:ext uri="{FF2B5EF4-FFF2-40B4-BE49-F238E27FC236}">
                <a16:creationId xmlns:a16="http://schemas.microsoft.com/office/drawing/2014/main" id="{89D4777F-FB51-064C-B380-28FEE44200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ABBDB2-C187-644E-8EA9-7E96A69B78D6}"/>
              </a:ext>
            </a:extLst>
          </p:cNvPr>
          <p:cNvSpPr/>
          <p:nvPr userDrawn="1"/>
        </p:nvSpPr>
        <p:spPr>
          <a:xfrm>
            <a:off x="0" y="0"/>
            <a:ext cx="152400" cy="3419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0BCB90-4352-4046-81BC-7965E03F6B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00" y="6400800"/>
            <a:ext cx="1318560" cy="2952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ACF46-8F68-7049-9B35-AAF1CD12B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7328" y="3674307"/>
            <a:ext cx="6835168" cy="1216025"/>
          </a:xfrm>
        </p:spPr>
        <p:txBody>
          <a:bodyPr/>
          <a:lstStyle>
            <a:lvl1pPr marL="0" indent="0">
              <a:buNone/>
              <a:defRPr sz="4000" b="1" i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GB" dirty="0"/>
              <a:t>NASLOV PREDAVANJA</a:t>
            </a:r>
            <a:endParaRPr lang="en-HR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5AAB73E-4713-344C-9748-E86B3858FC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7328" y="490978"/>
            <a:ext cx="7470125" cy="1215662"/>
          </a:xfrm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GB" dirty="0"/>
              <a:t>NAZIV KOLEGIJA</a:t>
            </a:r>
            <a:endParaRPr lang="en-HR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FD7F88-1572-DB45-943C-EC76F262987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400" y="1828037"/>
            <a:ext cx="5358672" cy="72265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Redni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predavanja</a:t>
            </a:r>
            <a:r>
              <a:rPr lang="en-GB" dirty="0"/>
              <a:t>, datum</a:t>
            </a:r>
          </a:p>
          <a:p>
            <a:pPr lvl="0"/>
            <a:r>
              <a:rPr lang="en-GB" dirty="0" err="1"/>
              <a:t>predavači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59950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tupac i veća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5993"/>
            <a:ext cx="3932237" cy="97404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0415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96143"/>
            <a:ext cx="3932237" cy="424542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09892EB-B62C-754A-92DB-BF921F4DD7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B9A5399-08FB-5E4B-9489-74BFB168CCEB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B7E8F5-B225-C74E-A3A6-D8EB2A510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105C9C8-A8EF-A645-A3E0-328A28AA6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441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aslovnica m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02D1C6-002C-3F48-B462-AEB23564A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AE3FB68-C644-124D-A7FE-CDE703431FAE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ACFDAD-F984-FC40-BE2D-F7B2BBAD3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E66B1A-05F1-D74E-A994-B13F937F9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044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aslovnica predavanj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davanje1.jpg">
            <a:extLst>
              <a:ext uri="{FF2B5EF4-FFF2-40B4-BE49-F238E27FC236}">
                <a16:creationId xmlns:a16="http://schemas.microsoft.com/office/drawing/2014/main" id="{6B226A76-AF0F-CF49-8235-E3F42B017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CB62FE-95CF-9A46-9171-DE6E277CB0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5459" y="6400800"/>
            <a:ext cx="1318560" cy="295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11802A-B7AD-594B-AEB9-9C19A386564E}"/>
              </a:ext>
            </a:extLst>
          </p:cNvPr>
          <p:cNvSpPr/>
          <p:nvPr userDrawn="1"/>
        </p:nvSpPr>
        <p:spPr>
          <a:xfrm>
            <a:off x="0" y="0"/>
            <a:ext cx="152400" cy="3419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94B3B9D-87C9-834F-BF3A-16D4CC8F0B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24480" y="3754990"/>
            <a:ext cx="6241696" cy="1216025"/>
          </a:xfrm>
        </p:spPr>
        <p:txBody>
          <a:bodyPr/>
          <a:lstStyle>
            <a:lvl1pPr marL="0" indent="0">
              <a:buNone/>
              <a:defRPr sz="4000" b="1" i="0">
                <a:solidFill>
                  <a:srgbClr val="00B0F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GB" dirty="0"/>
              <a:t>NASLOV PREDAVANJA</a:t>
            </a:r>
            <a:endParaRPr lang="en-HR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8BBB14FE-CAFD-4541-B2D1-4C7F19122B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24481" y="571661"/>
            <a:ext cx="6241696" cy="1215662"/>
          </a:xfrm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GB" dirty="0"/>
              <a:t>NAZIV KOLEGIJA</a:t>
            </a:r>
            <a:endParaRPr lang="en-HR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108B407-4864-DC4A-9A63-A47949C899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24480" y="1931848"/>
            <a:ext cx="5358672" cy="7872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Redni</a:t>
            </a:r>
            <a:r>
              <a:rPr lang="en-GB" dirty="0"/>
              <a:t> </a:t>
            </a:r>
            <a:r>
              <a:rPr lang="en-GB" dirty="0" err="1"/>
              <a:t>broj</a:t>
            </a:r>
            <a:r>
              <a:rPr lang="en-GB" dirty="0"/>
              <a:t> </a:t>
            </a:r>
            <a:r>
              <a:rPr lang="en-GB" dirty="0" err="1"/>
              <a:t>predavanja</a:t>
            </a:r>
            <a:r>
              <a:rPr lang="en-GB" dirty="0"/>
              <a:t>, datum</a:t>
            </a:r>
          </a:p>
          <a:p>
            <a:pPr lvl="0"/>
            <a:r>
              <a:rPr lang="en-HR" dirty="0"/>
              <a:t>Predavači</a:t>
            </a:r>
          </a:p>
        </p:txBody>
      </p:sp>
    </p:spTree>
    <p:extLst>
      <p:ext uri="{BB962C8B-B14F-4D97-AF65-F5344CB8AC3E}">
        <p14:creationId xmlns:p14="http://schemas.microsoft.com/office/powerpoint/2010/main" val="178658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 poglavlja ve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988058-33E9-A846-A415-074A401CB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DF47F8A-301A-114E-9374-FE2C332F1886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A875B3-D15D-4748-9331-85415BDA7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E98E499-EEFF-184B-984F-8278D616A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82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 pogl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2079018"/>
            <a:ext cx="4884965" cy="225971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695036"/>
            <a:ext cx="9244693" cy="128888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037BCD-AA55-C64D-839E-201DBE655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DA632F3-7C5B-6A43-9097-906BE52B57F8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7562D2E-A262-B547-A1E1-B1D1CAB96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EF7E7E4-A1FB-104D-9846-D47DE31CA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165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 poglavlja i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0" y="695035"/>
            <a:ext cx="4918399" cy="13195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6010275" y="0"/>
            <a:ext cx="6181725" cy="6858000"/>
          </a:xfrm>
        </p:spPr>
        <p:txBody>
          <a:bodyPr/>
          <a:lstStyle/>
          <a:p>
            <a:endParaRPr lang="hr-HR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F6469F0-BE27-4B4E-B6A5-A6AA61757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2235994"/>
            <a:ext cx="4918399" cy="380173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6AFE9F2-CE6B-7A42-A790-0B3A1446A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8B5FB0D-264C-1B41-A562-C89F496A9D38}" type="datetime1">
              <a:rPr lang="hr-HR" smtClean="0"/>
              <a:t>17.04.2024.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47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an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5035"/>
            <a:ext cx="10515600" cy="713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343"/>
            <a:ext cx="10515600" cy="4555622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 marL="685800" indent="-228600">
              <a:buFont typeface="Wingdings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1143000" indent="-228600">
              <a:buFont typeface="Wingdings" pitchFamily="2" charset="2"/>
              <a:buChar char="§"/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hr-H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D87AE0A-41F0-774F-A675-35B97E498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CE14C09-A4ED-F840-859D-5CD7B1B01AA1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89BC53-2385-2F4D-B616-6A12FAA27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1CE4F01-6E83-5A45-A9BF-1C2F3D687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179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5037"/>
            <a:ext cx="10515600" cy="71784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14490"/>
            <a:ext cx="5181600" cy="4548474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/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14490"/>
            <a:ext cx="5181600" cy="4548474"/>
          </a:xfrm>
        </p:spPr>
        <p:txBody>
          <a:bodyPr/>
          <a:lstStyle>
            <a:lvl1pPr marL="228600" indent="-228600">
              <a:buFont typeface="Wingdings" pitchFamily="2" charset="2"/>
              <a:buChar char="§"/>
              <a:defRPr/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88E9-39C3-894B-ABA4-953209BF90D3}" type="datetime1">
              <a:rPr lang="hr-HR" smtClean="0"/>
              <a:t>17.04.2024.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FE687A-72F6-E448-BB26-75F02E5A2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12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089" y="3601376"/>
            <a:ext cx="3328695" cy="2227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38201" y="2707251"/>
            <a:ext cx="3332583" cy="74187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2675B-BD60-5A41-90BC-F95CFF90F692}" type="datetime1">
              <a:rPr lang="hr-HR" smtClean="0"/>
              <a:t>17.04.2024.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8201" y="688579"/>
            <a:ext cx="3332583" cy="1809750"/>
          </a:xfrm>
        </p:spPr>
        <p:txBody>
          <a:bodyPr/>
          <a:lstStyle/>
          <a:p>
            <a:endParaRPr lang="hr-HR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442928" y="688579"/>
            <a:ext cx="3332583" cy="180975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047655" y="688579"/>
            <a:ext cx="3332583" cy="180975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36C3A-98A8-5443-B907-B1AF4530DD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2928" y="3602038"/>
            <a:ext cx="3332583" cy="22267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FCFD0AF-73AF-3F48-8AC8-CA55ED3FCC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47655" y="3602038"/>
            <a:ext cx="3332583" cy="22267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D8DD3D-F21E-874A-BD49-7A5B79BFFF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442928" y="2707251"/>
            <a:ext cx="3332583" cy="741879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HR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F59615C8-21C9-E149-9F7D-F9CF0A7C33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021216" y="2707251"/>
            <a:ext cx="3332583" cy="741879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02279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pac i veći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010" y="587376"/>
            <a:ext cx="6172200" cy="5463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hr-HR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1921217-65CE-034E-9F4E-B269C938E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5993"/>
            <a:ext cx="3932237" cy="97404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18E9376-0FBD-E640-8D55-50232B745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96143"/>
            <a:ext cx="3932237" cy="425503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4261428-4BDC-3D4D-9F79-A4E8E43B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EE0DC8A-E30B-0349-84A1-9E0837BFB34C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5CBDDE-8057-A540-A5AD-406F785C7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AB89B61-8C18-8C49-B243-7D924976E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336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95035"/>
            <a:ext cx="10515600" cy="723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59860"/>
            <a:ext cx="10515600" cy="4488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6175" y="6356350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D799629-149E-5146-B870-51631701F2D0}" type="datetime1">
              <a:rPr lang="hr-HR" smtClean="0"/>
              <a:t>17.04.2024.</a:t>
            </a:fld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71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D362A1-5339-458A-BCD2-7DD26D14AD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9849" y="6356350"/>
            <a:ext cx="3495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r-HR" dirty="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69D91AB7-80FB-9D92-30CE-9A769FDF42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1" y="6278705"/>
            <a:ext cx="3376454" cy="53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39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96" r:id="rId2"/>
    <p:sldLayoutId id="2147483688" r:id="rId3"/>
    <p:sldLayoutId id="2147483684" r:id="rId4"/>
    <p:sldLayoutId id="2147483685" r:id="rId5"/>
    <p:sldLayoutId id="2147483689" r:id="rId6"/>
    <p:sldLayoutId id="2147483691" r:id="rId7"/>
    <p:sldLayoutId id="2147483686" r:id="rId8"/>
    <p:sldLayoutId id="2147483694" r:id="rId9"/>
    <p:sldLayoutId id="2147483695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500000000000000" pitchFamily="34" charset="0"/>
        <a:buChar char="•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224">
          <p15:clr>
            <a:srgbClr val="F26B43"/>
          </p15:clr>
        </p15:guide>
        <p15:guide id="4" orient="horz" pos="3816">
          <p15:clr>
            <a:srgbClr val="F26B43"/>
          </p15:clr>
        </p15:guide>
        <p15:guide id="5" pos="216">
          <p15:clr>
            <a:srgbClr val="F26B43"/>
          </p15:clr>
        </p15:guide>
        <p15:guide id="6" pos="7440">
          <p15:clr>
            <a:srgbClr val="F26B43"/>
          </p15:clr>
        </p15:guide>
        <p15:guide id="7" pos="3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science center&#10;&#10;Description automatically generated">
            <a:extLst>
              <a:ext uri="{FF2B5EF4-FFF2-40B4-BE49-F238E27FC236}">
                <a16:creationId xmlns:a16="http://schemas.microsoft.com/office/drawing/2014/main" id="{73262935-190E-6F34-4B38-655F3F1E52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738" y="245295"/>
            <a:ext cx="11109690" cy="56431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67673E-8236-6D8D-C2A7-27288F00A035}"/>
              </a:ext>
            </a:extLst>
          </p:cNvPr>
          <p:cNvSpPr txBox="1"/>
          <p:nvPr/>
        </p:nvSpPr>
        <p:spPr>
          <a:xfrm>
            <a:off x="8442251" y="4582633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777C52-C29E-1A5E-9449-88EF96D1DD26}"/>
              </a:ext>
            </a:extLst>
          </p:cNvPr>
          <p:cNvSpPr txBox="1"/>
          <p:nvPr/>
        </p:nvSpPr>
        <p:spPr>
          <a:xfrm>
            <a:off x="3583172" y="637953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25000" lnSpcReduction="20000"/>
          </a:bodyPr>
          <a:lstStyle/>
          <a:p>
            <a:pPr algn="l"/>
            <a:r>
              <a:rPr lang="en-HR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74D73D-F5DD-ED6F-3D8A-4BEF91DA3014}"/>
              </a:ext>
            </a:extLst>
          </p:cNvPr>
          <p:cNvSpPr txBox="1"/>
          <p:nvPr/>
        </p:nvSpPr>
        <p:spPr>
          <a:xfrm rot="9185318" flipV="1">
            <a:off x="6464217" y="4161565"/>
            <a:ext cx="4504914" cy="143682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hhhh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950258-4838-52D2-A671-0B12C3718FEC}"/>
              </a:ext>
            </a:extLst>
          </p:cNvPr>
          <p:cNvSpPr txBox="1"/>
          <p:nvPr/>
        </p:nvSpPr>
        <p:spPr>
          <a:xfrm>
            <a:off x="5571460" y="540134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053D90-9949-1988-D486-3F64B83B9BAF}"/>
              </a:ext>
            </a:extLst>
          </p:cNvPr>
          <p:cNvSpPr txBox="1"/>
          <p:nvPr/>
        </p:nvSpPr>
        <p:spPr>
          <a:xfrm>
            <a:off x="5879805" y="582664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25000" lnSpcReduction="20000"/>
          </a:bodyPr>
          <a:lstStyle/>
          <a:p>
            <a:pPr algn="l"/>
            <a:r>
              <a:rPr lang="en-HR" dirty="0"/>
              <a:t>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904BE8-C959-DBB4-D963-E6C3510D9B78}"/>
              </a:ext>
            </a:extLst>
          </p:cNvPr>
          <p:cNvSpPr txBox="1"/>
          <p:nvPr/>
        </p:nvSpPr>
        <p:spPr>
          <a:xfrm>
            <a:off x="8803758" y="426365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CCA642-EF5B-16EE-8EE6-DAA59981E099}"/>
              </a:ext>
            </a:extLst>
          </p:cNvPr>
          <p:cNvSpPr txBox="1"/>
          <p:nvPr/>
        </p:nvSpPr>
        <p:spPr>
          <a:xfrm>
            <a:off x="5411971" y="4742120"/>
            <a:ext cx="2381693" cy="1063257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2286B-6C7F-4F5D-DF3E-11BDA5823B56}"/>
              </a:ext>
            </a:extLst>
          </p:cNvPr>
          <p:cNvSpPr txBox="1"/>
          <p:nvPr/>
        </p:nvSpPr>
        <p:spPr>
          <a:xfrm>
            <a:off x="6096000" y="559272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/>
            <a:r>
              <a:rPr lang="en-HR" dirty="0"/>
              <a:t>jjjerrr</a:t>
            </a:r>
          </a:p>
        </p:txBody>
      </p:sp>
    </p:spTree>
    <p:extLst>
      <p:ext uri="{BB962C8B-B14F-4D97-AF65-F5344CB8AC3E}">
        <p14:creationId xmlns:p14="http://schemas.microsoft.com/office/powerpoint/2010/main" val="419006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3E35D0F-9BDA-64B9-B231-C59923B46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6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6BB8-0DF2-17A8-ACF7-92BDB1706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7461"/>
            <a:ext cx="9144000" cy="3205163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bg2"/>
                </a:solidFill>
                <a:latin typeface="Aptos" panose="020B0004020202020204" pitchFamily="34" charset="0"/>
              </a:rPr>
              <a:t>N</a:t>
            </a:r>
            <a:r>
              <a:rPr lang="en-HR" sz="4400" dirty="0">
                <a:solidFill>
                  <a:schemeClr val="bg2"/>
                </a:solidFill>
                <a:latin typeface="Aptos" panose="020B0004020202020204" pitchFamily="34" charset="0"/>
              </a:rPr>
              <a:t>aši se studenti školuju postati stručnjacima za razvoj </a:t>
            </a:r>
            <a:r>
              <a:rPr lang="en-GB" sz="4400" dirty="0">
                <a:solidFill>
                  <a:schemeClr val="bg2"/>
                </a:solidFill>
                <a:latin typeface="Aptos" panose="020B0004020202020204" pitchFamily="34" charset="0"/>
              </a:rPr>
              <a:t>i</a:t>
            </a:r>
            <a:r>
              <a:rPr lang="en-HR" sz="4400" dirty="0">
                <a:solidFill>
                  <a:schemeClr val="bg2"/>
                </a:solidFill>
                <a:latin typeface="Aptos" panose="020B0004020202020204" pitchFamily="34" charset="0"/>
              </a:rPr>
              <a:t> suživot čovjeka </a:t>
            </a:r>
            <a:r>
              <a:rPr lang="en-GB" sz="4400" dirty="0" err="1">
                <a:solidFill>
                  <a:schemeClr val="bg2"/>
                </a:solidFill>
                <a:latin typeface="Aptos" panose="020B0004020202020204" pitchFamily="34" charset="0"/>
              </a:rPr>
              <a:t>i</a:t>
            </a:r>
            <a:r>
              <a:rPr lang="en-HR" sz="4400" dirty="0">
                <a:solidFill>
                  <a:schemeClr val="bg2"/>
                </a:solidFill>
                <a:latin typeface="Aptos" panose="020B0004020202020204" pitchFamily="34" charset="0"/>
              </a:rPr>
              <a:t> stroja.</a:t>
            </a:r>
          </a:p>
        </p:txBody>
      </p:sp>
    </p:spTree>
    <p:extLst>
      <p:ext uri="{BB962C8B-B14F-4D97-AF65-F5344CB8AC3E}">
        <p14:creationId xmlns:p14="http://schemas.microsoft.com/office/powerpoint/2010/main" val="240157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BFA7-6A52-56F0-429F-A4CAFCF21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R" dirty="0">
                <a:latin typeface="Aptos" panose="020B0004020202020204" pitchFamily="34" charset="0"/>
              </a:rPr>
              <a:t>(Visoko) obrazovanje </a:t>
            </a:r>
            <a:r>
              <a:rPr lang="en-GB" dirty="0">
                <a:latin typeface="Aptos" panose="020B0004020202020204" pitchFamily="34" charset="0"/>
              </a:rPr>
              <a:t>i</a:t>
            </a:r>
            <a:r>
              <a:rPr lang="en-HR" dirty="0">
                <a:latin typeface="Aptos" panose="020B0004020202020204" pitchFamily="34" charset="0"/>
              </a:rPr>
              <a:t> umjetna inteligencija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89E63-75D0-08A5-DA28-159ADB209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Ovisno o vrsti i razini studija (ili škole), uhvatiti korak s (r)evolucijom umjetne inteligencije znači:</a:t>
            </a:r>
          </a:p>
          <a:p>
            <a:pPr marL="0" indent="0">
              <a:buNone/>
            </a:pPr>
            <a:endParaRPr lang="hr-HR" dirty="0">
              <a:solidFill>
                <a:schemeClr val="bg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r-HR" dirty="0">
                <a:solidFill>
                  <a:schemeClr val="bg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Koristiti tehnologiju koju pokreće AI = AI kao alat</a:t>
            </a:r>
          </a:p>
          <a:p>
            <a:pPr>
              <a:buFont typeface="Wingdings" pitchFamily="2" charset="2"/>
              <a:buChar char="ü"/>
            </a:pP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Aktivno pratiti i razvijati AI = AI kao predmet istraživanja/obrazovanja</a:t>
            </a:r>
          </a:p>
          <a:p>
            <a:pPr>
              <a:buFont typeface="Wingdings" pitchFamily="2" charset="2"/>
              <a:buChar char="ü"/>
            </a:pP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Aktivno raditi na razumijevanju odnosa čovjeka i stroja u svim aspektima društva = AI i čovjek</a:t>
            </a:r>
          </a:p>
          <a:p>
            <a:pPr marL="0" indent="0">
              <a:buNone/>
            </a:pPr>
            <a:endParaRPr lang="hr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8051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FC8C-CF44-5902-2382-E354B80D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>
                <a:latin typeface="Aptos" panose="020B0004020202020204" pitchFamily="34" charset="0"/>
              </a:rPr>
              <a:t>Na studiju PrimKogZna…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D3EA4-F55E-823E-F2F4-D07D89F20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studiju </a:t>
            </a:r>
            <a:r>
              <a:rPr lang="hr-HR" i="1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Primijenjene kognitivne znanosti </a:t>
            </a: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(UNIZG) studenti se zbog prirode studija bave svime navedenim</a:t>
            </a:r>
          </a:p>
          <a:p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chemeClr val="bg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kolegiju </a:t>
            </a:r>
            <a:r>
              <a:rPr lang="hr-HR" i="1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Podrijetlo kreativnosti i kreativni ekosustavi </a:t>
            </a: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 interdisciplinarnim timovima </a:t>
            </a:r>
            <a:r>
              <a:rPr lang="hr-HR" b="1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predviđaju izazove </a:t>
            </a:r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kojima će se čovjek nositi u suživotu s tehnologijom koju pokreće umjetna inteligencija</a:t>
            </a:r>
          </a:p>
          <a:p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predviđaju probleme koje će čovjek rješavati</a:t>
            </a:r>
          </a:p>
          <a:p>
            <a:r>
              <a:rPr lang="hr-HR" dirty="0">
                <a:solidFill>
                  <a:schemeClr val="bg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predlažu kako navedene probleme spriječiti   </a:t>
            </a:r>
            <a:endParaRPr lang="en-HR" dirty="0">
              <a:solidFill>
                <a:schemeClr val="bg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52921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AF68-6C26-8A55-F00A-87506308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>
                <a:latin typeface="Aptos" panose="020B0004020202020204" pitchFamily="34" charset="0"/>
              </a:rPr>
              <a:t>Kako izgleda nastava?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66289-EEF8-D81F-43C9-0897AC072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s</a:t>
            </a:r>
            <a:r>
              <a:rPr lang="en-HR" dirty="0">
                <a:solidFill>
                  <a:schemeClr val="bg2"/>
                </a:solidFill>
                <a:latin typeface="Aptos" panose="020B0004020202020204" pitchFamily="34" charset="0"/>
              </a:rPr>
              <a:t>tudenti samostalno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/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ili</a:t>
            </a:r>
            <a:r>
              <a:rPr lang="en-HR" dirty="0">
                <a:solidFill>
                  <a:schemeClr val="bg2"/>
                </a:solidFill>
                <a:latin typeface="Aptos" panose="020B0004020202020204" pitchFamily="34" charset="0"/>
              </a:rPr>
              <a:t> vođeno čitaju (poglavlja, znanstvene članke, popularnu znanost, vijesti iz znanosti, vijesti iz tehnologije, itd.) o </a:t>
            </a:r>
            <a:r>
              <a:rPr lang="en-HR" u="sng" dirty="0">
                <a:solidFill>
                  <a:schemeClr val="bg2"/>
                </a:solidFill>
                <a:latin typeface="Aptos" panose="020B0004020202020204" pitchFamily="34" charset="0"/>
              </a:rPr>
              <a:t>tehnologiji, ljudskom umu </a:t>
            </a:r>
            <a:r>
              <a:rPr lang="en-GB" u="sng" dirty="0" err="1">
                <a:solidFill>
                  <a:schemeClr val="bg2"/>
                </a:solidFill>
                <a:latin typeface="Aptos" panose="020B0004020202020204" pitchFamily="34" charset="0"/>
              </a:rPr>
              <a:t>i</a:t>
            </a:r>
            <a:r>
              <a:rPr lang="en-GB" u="sng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HR" u="sng" dirty="0">
                <a:solidFill>
                  <a:schemeClr val="bg2"/>
                </a:solidFill>
                <a:latin typeface="Aptos" panose="020B0004020202020204" pitchFamily="34" charset="0"/>
              </a:rPr>
              <a:t>prirodi kreativnosti </a:t>
            </a:r>
          </a:p>
          <a:p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svatko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nakon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čitanja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u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zajednički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dokument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upisuje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pitanje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/problem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koje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mu se ”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otvorilo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”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nakon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čitanja</a:t>
            </a:r>
            <a:endParaRPr lang="en-GB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”moderator(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)”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grupiraju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pitanja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u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tematske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grupe</a:t>
            </a:r>
            <a:endParaRPr lang="en-GB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timovi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raspravljaju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u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tematskim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grupama</a:t>
            </a:r>
            <a:endParaRPr lang="en-GB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svi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raspravljamo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na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razini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cijele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grupe</a:t>
            </a:r>
            <a:r>
              <a:rPr lang="en-GB" dirty="0">
                <a:solidFill>
                  <a:schemeClr val="bg2"/>
                </a:solidFill>
                <a:latin typeface="Aptos" panose="020B0004020202020204" pitchFamily="34" charset="0"/>
              </a:rPr>
              <a:t> u </a:t>
            </a:r>
            <a:r>
              <a:rPr lang="en-GB" dirty="0" err="1">
                <a:solidFill>
                  <a:schemeClr val="bg2"/>
                </a:solidFill>
                <a:latin typeface="Aptos" panose="020B0004020202020204" pitchFamily="34" charset="0"/>
              </a:rPr>
              <a:t>kolegiju</a:t>
            </a:r>
            <a:endParaRPr lang="en-GB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en-HR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endParaRPr lang="en-HR" u="sng" dirty="0">
              <a:solidFill>
                <a:schemeClr val="bg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2126-C638-087E-D3F5-09E3ECDB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>
                <a:latin typeface="Aptos" panose="020B0004020202020204" pitchFamily="34" charset="0"/>
              </a:rPr>
              <a:t>Primjer pitanja/problema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2642B-6355-D953-5945-7D5334CF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R" i="1" dirty="0">
                <a:solidFill>
                  <a:schemeClr val="bg2"/>
                </a:solidFill>
                <a:latin typeface="Aptos" panose="020B0004020202020204" pitchFamily="34" charset="0"/>
              </a:rPr>
              <a:t>If an AI system develops the capability of </a:t>
            </a:r>
            <a:r>
              <a:rPr lang="en-HR" i="1" u="sng" dirty="0">
                <a:solidFill>
                  <a:schemeClr val="bg2"/>
                </a:solidFill>
                <a:latin typeface="Aptos" panose="020B0004020202020204" pitchFamily="34" charset="0"/>
              </a:rPr>
              <a:t>conceptual blending </a:t>
            </a:r>
            <a:r>
              <a:rPr lang="en-HR" i="1" dirty="0">
                <a:solidFill>
                  <a:schemeClr val="bg2"/>
                </a:solidFill>
                <a:latin typeface="Aptos" panose="020B0004020202020204" pitchFamily="34" charset="0"/>
              </a:rPr>
              <a:t>that is somehow different from ours, is it possible that two AI-driven systems/machines will understand each other, but we will not uderstand them because we do not posses t</a:t>
            </a:r>
            <a:r>
              <a:rPr lang="en-GB" i="1" dirty="0">
                <a:solidFill>
                  <a:schemeClr val="bg2"/>
                </a:solidFill>
                <a:latin typeface="Aptos" panose="020B0004020202020204" pitchFamily="34" charset="0"/>
              </a:rPr>
              <a:t>he</a:t>
            </a:r>
            <a:r>
              <a:rPr lang="en-HR" i="1" dirty="0">
                <a:solidFill>
                  <a:schemeClr val="bg2"/>
                </a:solidFill>
                <a:latin typeface="Aptos" panose="020B0004020202020204" pitchFamily="34" charset="0"/>
              </a:rPr>
              <a:t> same ”system” of giving meaning to form? </a:t>
            </a:r>
            <a:r>
              <a:rPr lang="en-HR" dirty="0">
                <a:solidFill>
                  <a:schemeClr val="bg2"/>
                </a:solidFill>
                <a:latin typeface="Aptos" panose="020B0004020202020204" pitchFamily="34" charset="0"/>
              </a:rPr>
              <a:t>(2024, by K.I.)</a:t>
            </a:r>
            <a:endParaRPr lang="en-HR" i="1" dirty="0">
              <a:solidFill>
                <a:schemeClr val="bg2"/>
              </a:solidFill>
              <a:latin typeface="Aptos" panose="020B0004020202020204" pitchFamily="34" charset="0"/>
            </a:endParaRPr>
          </a:p>
          <a:p>
            <a:r>
              <a:rPr lang="en-HR" i="1" dirty="0">
                <a:solidFill>
                  <a:schemeClr val="bg2"/>
                </a:solidFill>
                <a:latin typeface="Aptos" panose="020B0004020202020204" pitchFamily="34" charset="0"/>
              </a:rPr>
              <a:t>How do we (re)consider the value of art when it is produces by AI, devoid of human intention and emotion? Can we still “connect” with AI-generated art by imaginately constructing meaning in the same way as we do with human-created art? </a:t>
            </a:r>
            <a:r>
              <a:rPr lang="en-HR" dirty="0">
                <a:solidFill>
                  <a:schemeClr val="bg2"/>
                </a:solidFill>
                <a:latin typeface="Aptos" panose="020B0004020202020204" pitchFamily="34" charset="0"/>
              </a:rPr>
              <a:t>(2024, by D.M.)</a:t>
            </a:r>
            <a:endParaRPr lang="en-HR" dirty="0">
              <a:solidFill>
                <a:srgbClr val="28313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5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C058-B935-A3D1-5C39-29475464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>
                <a:latin typeface="Aptos" panose="020B0004020202020204" pitchFamily="34" charset="0"/>
              </a:rPr>
              <a:t>Primjer pitanja/problema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A2A33-EDC3-0DF9-8049-B8E092F44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HR" i="1" dirty="0">
                <a:solidFill>
                  <a:srgbClr val="283138"/>
                </a:solidFill>
                <a:latin typeface="Aptos" panose="020B0004020202020204" pitchFamily="34" charset="0"/>
              </a:rPr>
              <a:t>Shou</a:t>
            </a:r>
            <a:r>
              <a:rPr lang="en-GB" i="1" dirty="0" err="1">
                <a:solidFill>
                  <a:srgbClr val="283138"/>
                </a:solidFill>
                <a:latin typeface="Aptos" panose="020B0004020202020204" pitchFamily="34" charset="0"/>
              </a:rPr>
              <a:t>ld</a:t>
            </a:r>
            <a:r>
              <a:rPr lang="en-HR" i="1" dirty="0">
                <a:solidFill>
                  <a:srgbClr val="283138"/>
                </a:solidFill>
                <a:latin typeface="Aptos" panose="020B0004020202020204" pitchFamily="34" charset="0"/>
              </a:rPr>
              <a:t> AI rese</a:t>
            </a:r>
            <a:r>
              <a:rPr lang="en-GB" i="1" dirty="0" err="1">
                <a:solidFill>
                  <a:srgbClr val="283138"/>
                </a:solidFill>
                <a:latin typeface="Aptos" panose="020B0004020202020204" pitchFamily="34" charset="0"/>
              </a:rPr>
              <a:t>ar</a:t>
            </a:r>
            <a:r>
              <a:rPr lang="en-HR" i="1" dirty="0">
                <a:solidFill>
                  <a:srgbClr val="283138"/>
                </a:solidFill>
                <a:latin typeface="Aptos" panose="020B0004020202020204" pitchFamily="34" charset="0"/>
              </a:rPr>
              <a:t>ch prioritize replicating human cognition or focus on achieveing different kind of intelligence(s) altogether? </a:t>
            </a:r>
          </a:p>
          <a:p>
            <a:r>
              <a:rPr lang="en-GB" i="1" dirty="0">
                <a:solidFill>
                  <a:srgbClr val="283138"/>
                </a:solidFill>
                <a:latin typeface="Aptos" panose="020B0004020202020204" pitchFamily="34" charset="0"/>
              </a:rPr>
              <a:t>Attention span is only getting shorter due to the time spent with various technology. In human relationships, the effects of a short attention span will be most noticeable in day-to-day communication, reflecting on the depth of relationships and the ability to connect.</a:t>
            </a:r>
          </a:p>
          <a:p>
            <a:r>
              <a:rPr lang="en-GB" i="1" dirty="0">
                <a:solidFill>
                  <a:srgbClr val="283138"/>
                </a:solidFill>
                <a:latin typeface="Aptos" panose="020B0004020202020204" pitchFamily="34" charset="0"/>
              </a:rPr>
              <a:t>Artificial autonomous physical systems could potentially (accidently) cause harm when interacting with society. Our current concept of responsibility will become outdate in that setting. </a:t>
            </a:r>
          </a:p>
          <a:p>
            <a:endParaRPr lang="en-GB" i="1" dirty="0">
              <a:solidFill>
                <a:srgbClr val="283138"/>
              </a:solidFill>
              <a:latin typeface="Aptos" panose="020B0004020202020204" pitchFamily="34" charset="0"/>
            </a:endParaRPr>
          </a:p>
          <a:p>
            <a:endParaRPr lang="en-HR" i="1" dirty="0">
              <a:solidFill>
                <a:srgbClr val="283138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E66A-0763-85F4-0164-3C394F926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R" dirty="0">
                <a:latin typeface="Aptos" panose="020B0004020202020204" pitchFamily="34" charset="0"/>
              </a:rPr>
              <a:t>Za kraj…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945AD-3353-FB0C-2A5E-C8ED1A70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R" sz="2600" dirty="0">
                <a:solidFill>
                  <a:srgbClr val="283138"/>
                </a:solidFill>
              </a:rPr>
              <a:t>Jedna od studentica je nakon “brainstorming” sesije sa samom sobom (citat </a:t>
            </a:r>
            <a:r>
              <a:rPr lang="en-HR" sz="2600" dirty="0">
                <a:solidFill>
                  <a:srgbClr val="283138"/>
                </a:solidFill>
                <a:sym typeface="Wingdings" pitchFamily="2" charset="2"/>
              </a:rPr>
              <a:t>)</a:t>
            </a:r>
            <a:r>
              <a:rPr lang="en-HR" sz="2600" dirty="0">
                <a:solidFill>
                  <a:srgbClr val="283138"/>
                </a:solidFill>
              </a:rPr>
              <a:t> koristeći ChatGPT,od ChatGPT-a dobila pjesmicu koja sažima temu njihova razgovora (tema je bila FOMO). </a:t>
            </a: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digital age, where every moment seems curated and shared,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We're often left wondering, should we post or just be spared?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pressure mounts, the expectations rise,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capture and share, to be seen through others' eyes.</a:t>
            </a: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latin typeface="Aptos Narrow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…..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post if you must, but don't forget,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live in the moment, without regret.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in the end, it's not the likes we'll boast,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R" sz="1800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the memories cherished, the ones we hold close.</a:t>
            </a:r>
            <a:endParaRPr lang="en-H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HR" dirty="0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240"/>
      </p:ext>
    </p:extLst>
  </p:cSld>
  <p:clrMapOvr>
    <a:masterClrMapping/>
  </p:clrMapOvr>
</p:sld>
</file>

<file path=ppt/theme/theme1.xml><?xml version="1.0" encoding="utf-8"?>
<a:theme xmlns:a="http://schemas.openxmlformats.org/drawingml/2006/main" name="Bijela tema">
  <a:themeElements>
    <a:clrScheme name="FER1">
      <a:dk1>
        <a:srgbClr val="02000D"/>
      </a:dk1>
      <a:lt1>
        <a:srgbClr val="FFFFFF"/>
      </a:lt1>
      <a:dk2>
        <a:srgbClr val="00003F"/>
      </a:dk2>
      <a:lt2>
        <a:srgbClr val="ECB000"/>
      </a:lt2>
      <a:accent1>
        <a:srgbClr val="5B9BD5"/>
      </a:accent1>
      <a:accent2>
        <a:srgbClr val="E5681B"/>
      </a:accent2>
      <a:accent3>
        <a:srgbClr val="92D050"/>
      </a:accent3>
      <a:accent4>
        <a:srgbClr val="FFC000"/>
      </a:accent4>
      <a:accent5>
        <a:srgbClr val="2F5496"/>
      </a:accent5>
      <a:accent6>
        <a:srgbClr val="538135"/>
      </a:accent6>
      <a:hlink>
        <a:srgbClr val="4472C4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7924</TotalTime>
  <Words>579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Narrow</vt:lpstr>
      <vt:lpstr>Arial</vt:lpstr>
      <vt:lpstr>Arial Black</vt:lpstr>
      <vt:lpstr>Calibri</vt:lpstr>
      <vt:lpstr>Wingdings</vt:lpstr>
      <vt:lpstr>Bijela tema</vt:lpstr>
      <vt:lpstr>PowerPoint Presentation</vt:lpstr>
      <vt:lpstr>PowerPoint Presentation</vt:lpstr>
      <vt:lpstr>Naši se studenti školuju postati stručnjacima za razvoj i suživot čovjeka i stroja.</vt:lpstr>
      <vt:lpstr>(Visoko) obrazovanje i umjetna inteligencija</vt:lpstr>
      <vt:lpstr>Na studiju PrimKogZna…</vt:lpstr>
      <vt:lpstr>Kako izgleda nastava?</vt:lpstr>
      <vt:lpstr>Primjer pitanja/problema</vt:lpstr>
      <vt:lpstr>Primjer pitanja/problema</vt:lpstr>
      <vt:lpstr>Za kraj…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Proin gravida nibh vel velit auctor aliquet. Aenean sollicitudin,</dc:title>
  <dc:creator>mislav.ucovic@gmail.com</dc:creator>
  <cp:lastModifiedBy>Renata Geld</cp:lastModifiedBy>
  <cp:revision>173</cp:revision>
  <dcterms:created xsi:type="dcterms:W3CDTF">2020-04-30T08:26:07Z</dcterms:created>
  <dcterms:modified xsi:type="dcterms:W3CDTF">2024-04-18T10:06:34Z</dcterms:modified>
</cp:coreProperties>
</file>