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280" r:id="rId4"/>
    <p:sldId id="268" r:id="rId5"/>
    <p:sldId id="270" r:id="rId6"/>
    <p:sldId id="310" r:id="rId7"/>
    <p:sldId id="311" r:id="rId8"/>
    <p:sldId id="324" r:id="rId9"/>
    <p:sldId id="325" r:id="rId10"/>
    <p:sldId id="326" r:id="rId11"/>
    <p:sldId id="327" r:id="rId12"/>
    <p:sldId id="328" r:id="rId13"/>
    <p:sldId id="283" r:id="rId14"/>
    <p:sldId id="293" r:id="rId15"/>
    <p:sldId id="330" r:id="rId16"/>
    <p:sldId id="297" r:id="rId17"/>
    <p:sldId id="331" r:id="rId18"/>
    <p:sldId id="303" r:id="rId19"/>
    <p:sldId id="332" r:id="rId20"/>
    <p:sldId id="294" r:id="rId21"/>
    <p:sldId id="333" r:id="rId22"/>
    <p:sldId id="305" r:id="rId23"/>
    <p:sldId id="315" r:id="rId24"/>
    <p:sldId id="329" r:id="rId25"/>
    <p:sldId id="334" r:id="rId26"/>
    <p:sldId id="335" r:id="rId27"/>
    <p:sldId id="336" r:id="rId28"/>
    <p:sldId id="322" r:id="rId29"/>
    <p:sldId id="496" r:id="rId30"/>
    <p:sldId id="497" r:id="rId31"/>
    <p:sldId id="338" r:id="rId32"/>
    <p:sldId id="339" r:id="rId33"/>
    <p:sldId id="340" r:id="rId34"/>
    <p:sldId id="341" r:id="rId35"/>
    <p:sldId id="342" r:id="rId36"/>
    <p:sldId id="284" r:id="rId37"/>
    <p:sldId id="343" r:id="rId38"/>
    <p:sldId id="344" r:id="rId39"/>
    <p:sldId id="345" r:id="rId40"/>
    <p:sldId id="309" r:id="rId41"/>
    <p:sldId id="257" r:id="rId4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639" autoAdjust="0"/>
  </p:normalViewPr>
  <p:slideViewPr>
    <p:cSldViewPr snapToGrid="0">
      <p:cViewPr varScale="1">
        <p:scale>
          <a:sx n="203" d="100"/>
          <a:sy n="203" d="100"/>
        </p:scale>
        <p:origin x="628" y="1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3b1335f0a3b60df" providerId="LiveId" clId="{3E0E2980-BECB-440F-978F-19BB018F2352}"/>
    <pc:docChg chg="custSel modSld">
      <pc:chgData name="" userId="b3b1335f0a3b60df" providerId="LiveId" clId="{3E0E2980-BECB-440F-978F-19BB018F2352}" dt="2024-02-28T09:55:48.478" v="12" actId="20577"/>
      <pc:docMkLst>
        <pc:docMk/>
      </pc:docMkLst>
      <pc:sldChg chg="modSp">
        <pc:chgData name="" userId="b3b1335f0a3b60df" providerId="LiveId" clId="{3E0E2980-BECB-440F-978F-19BB018F2352}" dt="2024-02-28T09:55:48.478" v="12" actId="20577"/>
        <pc:sldMkLst>
          <pc:docMk/>
          <pc:sldMk cId="1148246538" sldId="256"/>
        </pc:sldMkLst>
        <pc:spChg chg="mod">
          <ac:chgData name="" userId="b3b1335f0a3b60df" providerId="LiveId" clId="{3E0E2980-BECB-440F-978F-19BB018F2352}" dt="2024-02-28T09:55:48.478" v="12" actId="20577"/>
          <ac:spMkLst>
            <pc:docMk/>
            <pc:sldMk cId="1148246538" sldId="256"/>
            <ac:spMk id="3" creationId="{217DE4A4-2088-44A2-B1C9-D662C0E9407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/>
      <dgm:spPr/>
      <dgm:t>
        <a:bodyPr/>
        <a:lstStyle/>
        <a:p>
          <a:r>
            <a:rPr lang="hr-HR" dirty="0"/>
            <a:t>Student</a:t>
          </a:r>
          <a:endParaRPr lang="en-GB" dirty="0"/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r>
            <a:rPr lang="hr-HR" sz="2000" dirty="0"/>
            <a:t>Pregled ponuđenih predmeta drugih visokih učilišta</a:t>
          </a:r>
          <a:endParaRPr lang="en-GB" sz="2000" dirty="0"/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/>
      <dgm:spPr/>
      <dgm:t>
        <a:bodyPr/>
        <a:lstStyle/>
        <a:p>
          <a:r>
            <a:rPr lang="hr-HR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r>
            <a:rPr lang="hr-HR" sz="2000" dirty="0"/>
            <a:t>Upis odabranog predmeta</a:t>
          </a:r>
          <a:endParaRPr lang="en-GB" sz="2000" dirty="0"/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 custT="1"/>
      <dgm:spPr/>
      <dgm:t>
        <a:bodyPr/>
        <a:lstStyle/>
        <a:p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 custT="1"/>
      <dgm:spPr/>
      <dgm:t>
        <a:bodyPr/>
        <a:lstStyle/>
        <a:p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/>
      <dgm:spPr/>
      <dgm:t>
        <a:bodyPr/>
        <a:lstStyle/>
        <a:p>
          <a:r>
            <a:rPr lang="hr-HR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 custT="1"/>
      <dgm:spPr/>
      <dgm:t>
        <a:bodyPr/>
        <a:lstStyle/>
        <a:p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 custT="1"/>
      <dgm:spPr/>
      <dgm:t>
        <a:bodyPr/>
        <a:lstStyle/>
        <a:p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/>
      <dgm:spPr/>
      <dgm:t>
        <a:bodyPr/>
        <a:lstStyle/>
        <a:p>
          <a:r>
            <a:rPr lang="hr-HR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dirty="0">
            <a:solidFill>
              <a:schemeClr val="bg2">
                <a:lumMod val="90000"/>
              </a:schemeClr>
            </a:solidFill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 custT="1"/>
      <dgm:spPr/>
      <dgm:t>
        <a:bodyPr/>
        <a:lstStyle/>
        <a:p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 custT="1"/>
      <dgm:spPr/>
      <dgm:t>
        <a:bodyPr/>
        <a:lstStyle/>
        <a:p>
          <a:r>
            <a:rPr lang="hr-HR" sz="1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r>
            <a:rPr lang="hr-HR" sz="20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dirty="0">
            <a:solidFill>
              <a:schemeClr val="bg2">
                <a:lumMod val="90000"/>
              </a:schemeClr>
            </a:solidFill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 custT="1"/>
      <dgm:spPr/>
      <dgm:t>
        <a:bodyPr/>
        <a:lstStyle/>
        <a:p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/>
      <dgm:spPr/>
      <dgm:t>
        <a:bodyPr/>
        <a:lstStyle/>
        <a:p>
          <a:r>
            <a:rPr lang="hr-HR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r>
            <a:rPr lang="hr-HR" sz="185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dirty="0">
            <a:solidFill>
              <a:schemeClr val="bg2">
                <a:lumMod val="90000"/>
              </a:schemeClr>
            </a:solidFill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/>
      <dgm:spPr/>
      <dgm:t>
        <a:bodyPr/>
        <a:lstStyle/>
        <a:p>
          <a:r>
            <a:rPr lang="hr-HR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dirty="0">
            <a:solidFill>
              <a:schemeClr val="bg2">
                <a:lumMod val="75000"/>
              </a:schemeClr>
            </a:solidFill>
          </a:endParaRPr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 custT="1"/>
      <dgm:spPr/>
      <dgm:t>
        <a:bodyPr/>
        <a:lstStyle/>
        <a:p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US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Evidencija ocjene u lokalnom SMS-u i prijenos iste u VC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Prijenos ocjene iz VC-a u studentov matični SMS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9D4EAB-E0CE-43A8-8488-1BA688813639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074327D-5152-4595-977D-EE67FE4BE20C}">
      <dgm:prSet phldrT="[Text]"/>
      <dgm:spPr/>
      <dgm:t>
        <a:bodyPr/>
        <a:lstStyle/>
        <a:p>
          <a:r>
            <a:rPr lang="hr-HR" dirty="0"/>
            <a:t>Student</a:t>
          </a:r>
          <a:endParaRPr lang="en-GB" dirty="0"/>
        </a:p>
      </dgm:t>
    </dgm:pt>
    <dgm:pt modelId="{DA5D7592-EB94-40ED-8CD0-50919DCD892F}" type="parTrans" cxnId="{5BEDF9CD-7775-4C7B-9502-2CA55537FC20}">
      <dgm:prSet/>
      <dgm:spPr/>
      <dgm:t>
        <a:bodyPr/>
        <a:lstStyle/>
        <a:p>
          <a:endParaRPr lang="en-GB"/>
        </a:p>
      </dgm:t>
    </dgm:pt>
    <dgm:pt modelId="{8A1DCC7A-4EE8-47B0-A2DB-A8C336A86B3C}" type="sibTrans" cxnId="{5BEDF9CD-7775-4C7B-9502-2CA55537FC20}">
      <dgm:prSet/>
      <dgm:spPr/>
      <dgm:t>
        <a:bodyPr/>
        <a:lstStyle/>
        <a:p>
          <a:endParaRPr lang="en-GB"/>
        </a:p>
      </dgm:t>
    </dgm:pt>
    <dgm:pt modelId="{EAE9D2B5-D423-41D5-B054-E8727E627E9A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AB7B3B5-6DCE-4BC2-AFF4-3B544676C12E}" type="parTrans" cxnId="{03718C94-5297-45CD-9305-8C29E0BC6146}">
      <dgm:prSet/>
      <dgm:spPr/>
      <dgm:t>
        <a:bodyPr/>
        <a:lstStyle/>
        <a:p>
          <a:endParaRPr lang="en-GB"/>
        </a:p>
      </dgm:t>
    </dgm:pt>
    <dgm:pt modelId="{A12F82E4-B0BF-4B39-B20C-6F1C04A01C26}" type="sibTrans" cxnId="{03718C94-5297-45CD-9305-8C29E0BC6146}">
      <dgm:prSet/>
      <dgm:spPr/>
      <dgm:t>
        <a:bodyPr/>
        <a:lstStyle/>
        <a:p>
          <a:endParaRPr lang="en-GB"/>
        </a:p>
      </dgm:t>
    </dgm:pt>
    <dgm:pt modelId="{AD9892BB-8347-41B3-9450-CC918ED79296}">
      <dgm:prSet phldrT="[Text]"/>
      <dgm:spPr/>
      <dgm:t>
        <a:bodyPr/>
        <a:lstStyle/>
        <a:p>
          <a:r>
            <a:rPr lang="hr-HR" dirty="0" err="1"/>
            <a:t>Admin</a:t>
          </a:r>
          <a:endParaRPr lang="en-GB" dirty="0"/>
        </a:p>
      </dgm:t>
    </dgm:pt>
    <dgm:pt modelId="{28C3FF05-3D9F-4DFB-8CE7-8B9FE4181FC9}" type="parTrans" cxnId="{2EF4E211-A3A3-4280-92ED-6FEACF130D7F}">
      <dgm:prSet/>
      <dgm:spPr/>
      <dgm:t>
        <a:bodyPr/>
        <a:lstStyle/>
        <a:p>
          <a:endParaRPr lang="en-GB"/>
        </a:p>
      </dgm:t>
    </dgm:pt>
    <dgm:pt modelId="{4AF97C3A-1D57-463E-8D95-0B9FCD0A7686}" type="sibTrans" cxnId="{2EF4E211-A3A3-4280-92ED-6FEACF130D7F}">
      <dgm:prSet/>
      <dgm:spPr/>
      <dgm:t>
        <a:bodyPr/>
        <a:lstStyle/>
        <a:p>
          <a:endParaRPr lang="en-GB"/>
        </a:p>
      </dgm:t>
    </dgm:pt>
    <dgm:pt modelId="{585F806C-AFD7-4D47-8644-EC7C7461F5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7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19EE63B-1910-43D9-BFFF-6A91FA631542}" type="parTrans" cxnId="{047FABEA-42E8-4B3E-A977-0DB56B7B6526}">
      <dgm:prSet/>
      <dgm:spPr/>
      <dgm:t>
        <a:bodyPr/>
        <a:lstStyle/>
        <a:p>
          <a:endParaRPr lang="en-GB"/>
        </a:p>
      </dgm:t>
    </dgm:pt>
    <dgm:pt modelId="{8B6F5844-952C-4BCE-ADCB-7853824E55D1}" type="sibTrans" cxnId="{047FABEA-42E8-4B3E-A977-0DB56B7B6526}">
      <dgm:prSet/>
      <dgm:spPr/>
      <dgm:t>
        <a:bodyPr/>
        <a:lstStyle/>
        <a:p>
          <a:endParaRPr lang="en-GB"/>
        </a:p>
      </dgm:t>
    </dgm:pt>
    <dgm:pt modelId="{D20A3F47-3CA5-413F-90A5-39B89C04DA47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7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1C8F65EB-E27B-41F5-8E10-D7B6D25874A8}" type="parTrans" cxnId="{F6BB51E0-0CA6-45B0-BD8F-4AF709596C99}">
      <dgm:prSet/>
      <dgm:spPr/>
      <dgm:t>
        <a:bodyPr/>
        <a:lstStyle/>
        <a:p>
          <a:endParaRPr lang="en-GB"/>
        </a:p>
      </dgm:t>
    </dgm:pt>
    <dgm:pt modelId="{CFE14DFD-A88B-46B5-BD0F-542868603F77}" type="sibTrans" cxnId="{F6BB51E0-0CA6-45B0-BD8F-4AF709596C99}">
      <dgm:prSet/>
      <dgm:spPr/>
      <dgm:t>
        <a:bodyPr/>
        <a:lstStyle/>
        <a:p>
          <a:endParaRPr lang="en-GB"/>
        </a:p>
      </dgm:t>
    </dgm:pt>
    <dgm:pt modelId="{89BAAA43-15BC-4E64-BE0C-7A10CE6497F5}">
      <dgm:prSet phldrT="[Text]"/>
      <dgm:spPr/>
      <dgm:t>
        <a:bodyPr/>
        <a:lstStyle/>
        <a:p>
          <a:r>
            <a:rPr lang="hr-HR" dirty="0"/>
            <a:t>Student</a:t>
          </a:r>
          <a:endParaRPr lang="en-GB" dirty="0"/>
        </a:p>
      </dgm:t>
    </dgm:pt>
    <dgm:pt modelId="{00968AB5-49C9-499B-A080-D29AA8328920}" type="parTrans" cxnId="{4B0A93C5-1A6D-4D5B-886F-3C2AA3D0C21A}">
      <dgm:prSet/>
      <dgm:spPr/>
      <dgm:t>
        <a:bodyPr/>
        <a:lstStyle/>
        <a:p>
          <a:endParaRPr lang="en-GB"/>
        </a:p>
      </dgm:t>
    </dgm:pt>
    <dgm:pt modelId="{FD7920AE-D8E6-44B1-BC6B-FFBCA7BF7500}" type="sibTrans" cxnId="{4B0A93C5-1A6D-4D5B-886F-3C2AA3D0C21A}">
      <dgm:prSet/>
      <dgm:spPr/>
      <dgm:t>
        <a:bodyPr/>
        <a:lstStyle/>
        <a:p>
          <a:endParaRPr lang="en-GB"/>
        </a:p>
      </dgm:t>
    </dgm:pt>
    <dgm:pt modelId="{F23377EC-9D6F-40BF-B1E7-5DDE21A6718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2BEAA3A-B7F7-48DB-AE46-2B30F91BFB02}" type="parTrans" cxnId="{D6CC03FE-83AB-4D4B-B0B3-1030E64FDD61}">
      <dgm:prSet/>
      <dgm:spPr/>
      <dgm:t>
        <a:bodyPr/>
        <a:lstStyle/>
        <a:p>
          <a:endParaRPr lang="en-GB"/>
        </a:p>
      </dgm:t>
    </dgm:pt>
    <dgm:pt modelId="{3BE14924-1913-4BED-B9A1-5E62DEAA2D34}" type="sibTrans" cxnId="{D6CC03FE-83AB-4D4B-B0B3-1030E64FDD61}">
      <dgm:prSet/>
      <dgm:spPr/>
      <dgm:t>
        <a:bodyPr/>
        <a:lstStyle/>
        <a:p>
          <a:endParaRPr lang="en-GB"/>
        </a:p>
      </dgm:t>
    </dgm:pt>
    <dgm:pt modelId="{C522E405-A1A1-4D69-81A7-BC090D43B380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30F36AB-1BF4-44D7-B40F-56B6DA0587E3}" type="parTrans" cxnId="{C76AEA7F-645C-4414-9539-895DE4D269DE}">
      <dgm:prSet/>
      <dgm:spPr/>
      <dgm:t>
        <a:bodyPr/>
        <a:lstStyle/>
        <a:p>
          <a:endParaRPr lang="en-US"/>
        </a:p>
      </dgm:t>
    </dgm:pt>
    <dgm:pt modelId="{0B94B781-E971-4AE7-ABFA-9F4E8D866752}" type="sibTrans" cxnId="{C76AEA7F-645C-4414-9539-895DE4D269DE}">
      <dgm:prSet/>
      <dgm:spPr/>
      <dgm:t>
        <a:bodyPr/>
        <a:lstStyle/>
        <a:p>
          <a:endParaRPr lang="en-US"/>
        </a:p>
      </dgm:t>
    </dgm:pt>
    <dgm:pt modelId="{7554F322-51F7-4CF7-B7B0-4B2059676785}">
      <dgm:prSet/>
      <dgm:spPr/>
      <dgm:t>
        <a:bodyPr/>
        <a:lstStyle/>
        <a:p>
          <a:r>
            <a:rPr lang="hr-HR" dirty="0" err="1"/>
            <a:t>Admin</a:t>
          </a:r>
          <a:endParaRPr lang="en-US" dirty="0"/>
        </a:p>
      </dgm:t>
    </dgm:pt>
    <dgm:pt modelId="{5725C8D9-2313-446B-8C3E-4AF44B095F24}" type="parTrans" cxnId="{D2105292-E682-4136-9D78-C6F90BC14793}">
      <dgm:prSet/>
      <dgm:spPr/>
      <dgm:t>
        <a:bodyPr/>
        <a:lstStyle/>
        <a:p>
          <a:endParaRPr lang="en-US"/>
        </a:p>
      </dgm:t>
    </dgm:pt>
    <dgm:pt modelId="{995DB6F7-B4D7-4FB6-A48A-D4975E64C246}" type="sibTrans" cxnId="{D2105292-E682-4136-9D78-C6F90BC14793}">
      <dgm:prSet/>
      <dgm:spPr/>
      <dgm:t>
        <a:bodyPr/>
        <a:lstStyle/>
        <a:p>
          <a:endParaRPr lang="en-US"/>
        </a:p>
      </dgm:t>
    </dgm:pt>
    <dgm:pt modelId="{B1E28198-A01E-45AD-8C31-1C8FDB154279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D23BD490-E264-486F-8C30-3E602FDA5AEA}" type="parTrans" cxnId="{767B0203-5256-46F8-8499-17DFDFE1DC25}">
      <dgm:prSet/>
      <dgm:spPr/>
      <dgm:t>
        <a:bodyPr/>
        <a:lstStyle/>
        <a:p>
          <a:endParaRPr lang="en-US"/>
        </a:p>
      </dgm:t>
    </dgm:pt>
    <dgm:pt modelId="{2D7BD0A9-149C-49F6-BFFA-C7D9B33F8C4B}" type="sibTrans" cxnId="{767B0203-5256-46F8-8499-17DFDFE1DC25}">
      <dgm:prSet/>
      <dgm:spPr/>
      <dgm:t>
        <a:bodyPr/>
        <a:lstStyle/>
        <a:p>
          <a:endParaRPr lang="en-US"/>
        </a:p>
      </dgm:t>
    </dgm:pt>
    <dgm:pt modelId="{4AA9EBC7-4A20-4907-9DB5-E407C85DD627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Evidencija ocjene u lokalnom SMS-u i prijenos iste u VC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DC2CDCB-1C3E-44D5-9A7D-0E09104160BD}" type="parTrans" cxnId="{6E3D0E9C-B2EF-401A-9B06-45703A7D3A00}">
      <dgm:prSet/>
      <dgm:spPr/>
      <dgm:t>
        <a:bodyPr/>
        <a:lstStyle/>
        <a:p>
          <a:endParaRPr lang="en-US"/>
        </a:p>
      </dgm:t>
    </dgm:pt>
    <dgm:pt modelId="{684EEC5E-C087-4C67-A8DD-9E30FDBFB226}" type="sibTrans" cxnId="{6E3D0E9C-B2EF-401A-9B06-45703A7D3A00}">
      <dgm:prSet/>
      <dgm:spPr/>
      <dgm:t>
        <a:bodyPr/>
        <a:lstStyle/>
        <a:p>
          <a:endParaRPr lang="en-US"/>
        </a:p>
      </dgm:t>
    </dgm:pt>
    <dgm:pt modelId="{05D1EB33-9988-4E8D-BB3C-18A093212B34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Prijenos ocjene iz VC-a u studentov matični SMS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0E220408-D903-490F-81BC-1590662A0D45}" type="parTrans" cxnId="{2829C595-8A7B-44DA-AF4F-F710365FA72E}">
      <dgm:prSet/>
      <dgm:spPr/>
      <dgm:t>
        <a:bodyPr/>
        <a:lstStyle/>
        <a:p>
          <a:endParaRPr lang="en-US"/>
        </a:p>
      </dgm:t>
    </dgm:pt>
    <dgm:pt modelId="{708329B0-1891-4838-B273-5AC66EB7A30A}" type="sibTrans" cxnId="{2829C595-8A7B-44DA-AF4F-F710365FA72E}">
      <dgm:prSet/>
      <dgm:spPr/>
      <dgm:t>
        <a:bodyPr/>
        <a:lstStyle/>
        <a:p>
          <a:endParaRPr lang="en-US"/>
        </a:p>
      </dgm:t>
    </dgm:pt>
    <dgm:pt modelId="{30A1B8D7-E677-4D4F-90EB-D55D15C3339F}" type="pres">
      <dgm:prSet presAssocID="{5A9D4EAB-E0CE-43A8-8488-1BA688813639}" presName="linearFlow" presStyleCnt="0">
        <dgm:presLayoutVars>
          <dgm:dir/>
          <dgm:animLvl val="lvl"/>
          <dgm:resizeHandles val="exact"/>
        </dgm:presLayoutVars>
      </dgm:prSet>
      <dgm:spPr/>
    </dgm:pt>
    <dgm:pt modelId="{E7DAD4D1-E978-4638-AA51-98654B520406}" type="pres">
      <dgm:prSet presAssocID="{C074327D-5152-4595-977D-EE67FE4BE20C}" presName="composite" presStyleCnt="0"/>
      <dgm:spPr/>
    </dgm:pt>
    <dgm:pt modelId="{A97F6FA1-0977-44A9-8C0F-89A3B0F3C5A8}" type="pres">
      <dgm:prSet presAssocID="{C074327D-5152-4595-977D-EE67FE4BE20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CCE965B-1F55-423B-A258-96F8CA634D82}" type="pres">
      <dgm:prSet presAssocID="{C074327D-5152-4595-977D-EE67FE4BE20C}" presName="descendantText" presStyleLbl="alignAcc1" presStyleIdx="0" presStyleCnt="4">
        <dgm:presLayoutVars>
          <dgm:bulletEnabled val="1"/>
        </dgm:presLayoutVars>
      </dgm:prSet>
      <dgm:spPr/>
    </dgm:pt>
    <dgm:pt modelId="{BB5FE94E-1AF6-4D9A-910A-180AAA86C03E}" type="pres">
      <dgm:prSet presAssocID="{8A1DCC7A-4EE8-47B0-A2DB-A8C336A86B3C}" presName="sp" presStyleCnt="0"/>
      <dgm:spPr/>
    </dgm:pt>
    <dgm:pt modelId="{CACE5A41-4D7E-45EC-8064-523360DA4BE0}" type="pres">
      <dgm:prSet presAssocID="{AD9892BB-8347-41B3-9450-CC918ED79296}" presName="composite" presStyleCnt="0"/>
      <dgm:spPr/>
    </dgm:pt>
    <dgm:pt modelId="{30CFA5B7-47E5-4BC7-95E1-3972419FC628}" type="pres">
      <dgm:prSet presAssocID="{AD9892BB-8347-41B3-9450-CC918ED792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45BAB6C-3476-4E06-98B9-42FB9893D4CC}" type="pres">
      <dgm:prSet presAssocID="{AD9892BB-8347-41B3-9450-CC918ED79296}" presName="descendantText" presStyleLbl="alignAcc1" presStyleIdx="1" presStyleCnt="4">
        <dgm:presLayoutVars>
          <dgm:bulletEnabled val="1"/>
        </dgm:presLayoutVars>
      </dgm:prSet>
      <dgm:spPr/>
    </dgm:pt>
    <dgm:pt modelId="{9C3AA996-DB05-42FC-8FC2-0809019F699F}" type="pres">
      <dgm:prSet presAssocID="{4AF97C3A-1D57-463E-8D95-0B9FCD0A7686}" presName="sp" presStyleCnt="0"/>
      <dgm:spPr/>
    </dgm:pt>
    <dgm:pt modelId="{CB078059-3EA5-4143-A86B-A92F09032D4C}" type="pres">
      <dgm:prSet presAssocID="{89BAAA43-15BC-4E64-BE0C-7A10CE6497F5}" presName="composite" presStyleCnt="0"/>
      <dgm:spPr/>
    </dgm:pt>
    <dgm:pt modelId="{CBBAF1F9-CDC9-4F6B-A343-3583A6C82DE2}" type="pres">
      <dgm:prSet presAssocID="{89BAAA43-15BC-4E64-BE0C-7A10CE6497F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0EA67EC-5CDE-4ED6-BBB6-F911E9DEBDCC}" type="pres">
      <dgm:prSet presAssocID="{89BAAA43-15BC-4E64-BE0C-7A10CE6497F5}" presName="descendantText" presStyleLbl="alignAcc1" presStyleIdx="2" presStyleCnt="4">
        <dgm:presLayoutVars>
          <dgm:bulletEnabled val="1"/>
        </dgm:presLayoutVars>
      </dgm:prSet>
      <dgm:spPr/>
    </dgm:pt>
    <dgm:pt modelId="{7D50D24B-4781-4FD4-AD37-106CCBA0E31D}" type="pres">
      <dgm:prSet presAssocID="{FD7920AE-D8E6-44B1-BC6B-FFBCA7BF7500}" presName="sp" presStyleCnt="0"/>
      <dgm:spPr/>
    </dgm:pt>
    <dgm:pt modelId="{4D9FB09C-965D-410A-B4DD-032BE32D2E79}" type="pres">
      <dgm:prSet presAssocID="{7554F322-51F7-4CF7-B7B0-4B2059676785}" presName="composite" presStyleCnt="0"/>
      <dgm:spPr/>
    </dgm:pt>
    <dgm:pt modelId="{D8B3AE8A-D13F-49ED-8F35-35AE588534B3}" type="pres">
      <dgm:prSet presAssocID="{7554F322-51F7-4CF7-B7B0-4B20596767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B2462D7-0B79-4B1A-8ED0-A9779DCBD66D}" type="pres">
      <dgm:prSet presAssocID="{7554F322-51F7-4CF7-B7B0-4B2059676785}" presName="descendantText" presStyleLbl="alignAcc1" presStyleIdx="3" presStyleCnt="4" custLinFactNeighborY="1010">
        <dgm:presLayoutVars>
          <dgm:bulletEnabled val="1"/>
        </dgm:presLayoutVars>
      </dgm:prSet>
      <dgm:spPr/>
    </dgm:pt>
  </dgm:ptLst>
  <dgm:cxnLst>
    <dgm:cxn modelId="{767B0203-5256-46F8-8499-17DFDFE1DC25}" srcId="{89BAAA43-15BC-4E64-BE0C-7A10CE6497F5}" destId="{B1E28198-A01E-45AD-8C31-1C8FDB154279}" srcOrd="0" destOrd="0" parTransId="{D23BD490-E264-486F-8C30-3E602FDA5AEA}" sibTransId="{2D7BD0A9-149C-49F6-BFFA-C7D9B33F8C4B}"/>
    <dgm:cxn modelId="{6E112004-6CCF-448A-9503-DBE15F5E1AA6}" type="presOf" srcId="{7554F322-51F7-4CF7-B7B0-4B2059676785}" destId="{D8B3AE8A-D13F-49ED-8F35-35AE588534B3}" srcOrd="0" destOrd="0" presId="urn:microsoft.com/office/officeart/2005/8/layout/chevron2"/>
    <dgm:cxn modelId="{2EF4E211-A3A3-4280-92ED-6FEACF130D7F}" srcId="{5A9D4EAB-E0CE-43A8-8488-1BA688813639}" destId="{AD9892BB-8347-41B3-9450-CC918ED79296}" srcOrd="1" destOrd="0" parTransId="{28C3FF05-3D9F-4DFB-8CE7-8B9FE4181FC9}" sibTransId="{4AF97C3A-1D57-463E-8D95-0B9FCD0A7686}"/>
    <dgm:cxn modelId="{25AA8722-FE2F-4C64-8E7E-C40648FE20E1}" type="presOf" srcId="{5A9D4EAB-E0CE-43A8-8488-1BA688813639}" destId="{30A1B8D7-E677-4D4F-90EB-D55D15C3339F}" srcOrd="0" destOrd="0" presId="urn:microsoft.com/office/officeart/2005/8/layout/chevron2"/>
    <dgm:cxn modelId="{D660FA25-043A-4346-A322-1B6313F1F383}" type="presOf" srcId="{C074327D-5152-4595-977D-EE67FE4BE20C}" destId="{A97F6FA1-0977-44A9-8C0F-89A3B0F3C5A8}" srcOrd="0" destOrd="0" presId="urn:microsoft.com/office/officeart/2005/8/layout/chevron2"/>
    <dgm:cxn modelId="{CA1F6B26-4F3F-4D1E-BD9D-CE6FB708DF64}" type="presOf" srcId="{B1E28198-A01E-45AD-8C31-1C8FDB154279}" destId="{80EA67EC-5CDE-4ED6-BBB6-F911E9DEBDCC}" srcOrd="0" destOrd="0" presId="urn:microsoft.com/office/officeart/2005/8/layout/chevron2"/>
    <dgm:cxn modelId="{81C1393D-4A67-4E7A-AD76-0115CE7E7B38}" type="presOf" srcId="{AD9892BB-8347-41B3-9450-CC918ED79296}" destId="{30CFA5B7-47E5-4BC7-95E1-3972419FC628}" srcOrd="0" destOrd="0" presId="urn:microsoft.com/office/officeart/2005/8/layout/chevron2"/>
    <dgm:cxn modelId="{9B7D114D-27FC-439A-90C5-CCA8E4FA830B}" type="presOf" srcId="{D20A3F47-3CA5-413F-90A5-39B89C04DA47}" destId="{745BAB6C-3476-4E06-98B9-42FB9893D4CC}" srcOrd="0" destOrd="1" presId="urn:microsoft.com/office/officeart/2005/8/layout/chevron2"/>
    <dgm:cxn modelId="{C76AEA7F-645C-4414-9539-895DE4D269DE}" srcId="{C074327D-5152-4595-977D-EE67FE4BE20C}" destId="{C522E405-A1A1-4D69-81A7-BC090D43B380}" srcOrd="1" destOrd="0" parTransId="{D30F36AB-1BF4-44D7-B40F-56B6DA0587E3}" sibTransId="{0B94B781-E971-4AE7-ABFA-9F4E8D866752}"/>
    <dgm:cxn modelId="{7A79EB80-A236-481A-8FB0-E1981623DCFE}" type="presOf" srcId="{585F806C-AFD7-4D47-8644-EC7C7461F585}" destId="{745BAB6C-3476-4E06-98B9-42FB9893D4CC}" srcOrd="0" destOrd="0" presId="urn:microsoft.com/office/officeart/2005/8/layout/chevron2"/>
    <dgm:cxn modelId="{D2105292-E682-4136-9D78-C6F90BC14793}" srcId="{5A9D4EAB-E0CE-43A8-8488-1BA688813639}" destId="{7554F322-51F7-4CF7-B7B0-4B2059676785}" srcOrd="3" destOrd="0" parTransId="{5725C8D9-2313-446B-8C3E-4AF44B095F24}" sibTransId="{995DB6F7-B4D7-4FB6-A48A-D4975E64C246}"/>
    <dgm:cxn modelId="{03718C94-5297-45CD-9305-8C29E0BC6146}" srcId="{C074327D-5152-4595-977D-EE67FE4BE20C}" destId="{EAE9D2B5-D423-41D5-B054-E8727E627E9A}" srcOrd="0" destOrd="0" parTransId="{7AB7B3B5-6DCE-4BC2-AFF4-3B544676C12E}" sibTransId="{A12F82E4-B0BF-4B39-B20C-6F1C04A01C26}"/>
    <dgm:cxn modelId="{2829C595-8A7B-44DA-AF4F-F710365FA72E}" srcId="{7554F322-51F7-4CF7-B7B0-4B2059676785}" destId="{05D1EB33-9988-4E8D-BB3C-18A093212B34}" srcOrd="1" destOrd="0" parTransId="{0E220408-D903-490F-81BC-1590662A0D45}" sibTransId="{708329B0-1891-4838-B273-5AC66EB7A30A}"/>
    <dgm:cxn modelId="{6E3D0E9C-B2EF-401A-9B06-45703A7D3A00}" srcId="{7554F322-51F7-4CF7-B7B0-4B2059676785}" destId="{4AA9EBC7-4A20-4907-9DB5-E407C85DD627}" srcOrd="0" destOrd="0" parTransId="{3DC2CDCB-1C3E-44D5-9A7D-0E09104160BD}" sibTransId="{684EEC5E-C087-4C67-A8DD-9E30FDBFB226}"/>
    <dgm:cxn modelId="{C60A20A7-17F9-462A-BE0D-18A24C3697E1}" type="presOf" srcId="{F23377EC-9D6F-40BF-B1E7-5DDE21A67185}" destId="{80EA67EC-5CDE-4ED6-BBB6-F911E9DEBDCC}" srcOrd="0" destOrd="1" presId="urn:microsoft.com/office/officeart/2005/8/layout/chevron2"/>
    <dgm:cxn modelId="{B6475AA8-68BF-49B9-BAED-CB8E773C793C}" type="presOf" srcId="{89BAAA43-15BC-4E64-BE0C-7A10CE6497F5}" destId="{CBBAF1F9-CDC9-4F6B-A343-3583A6C82DE2}" srcOrd="0" destOrd="0" presId="urn:microsoft.com/office/officeart/2005/8/layout/chevron2"/>
    <dgm:cxn modelId="{36CD2EB2-366A-42AB-90A1-F5400DA94336}" type="presOf" srcId="{05D1EB33-9988-4E8D-BB3C-18A093212B34}" destId="{0B2462D7-0B79-4B1A-8ED0-A9779DCBD66D}" srcOrd="0" destOrd="1" presId="urn:microsoft.com/office/officeart/2005/8/layout/chevron2"/>
    <dgm:cxn modelId="{57594CB4-210D-46BD-95DD-82A774ED56B3}" type="presOf" srcId="{EAE9D2B5-D423-41D5-B054-E8727E627E9A}" destId="{FCCE965B-1F55-423B-A258-96F8CA634D82}" srcOrd="0" destOrd="0" presId="urn:microsoft.com/office/officeart/2005/8/layout/chevron2"/>
    <dgm:cxn modelId="{301835BC-C6F3-403A-85DD-612730D18537}" type="presOf" srcId="{C522E405-A1A1-4D69-81A7-BC090D43B380}" destId="{FCCE965B-1F55-423B-A258-96F8CA634D82}" srcOrd="0" destOrd="1" presId="urn:microsoft.com/office/officeart/2005/8/layout/chevron2"/>
    <dgm:cxn modelId="{4B0A93C5-1A6D-4D5B-886F-3C2AA3D0C21A}" srcId="{5A9D4EAB-E0CE-43A8-8488-1BA688813639}" destId="{89BAAA43-15BC-4E64-BE0C-7A10CE6497F5}" srcOrd="2" destOrd="0" parTransId="{00968AB5-49C9-499B-A080-D29AA8328920}" sibTransId="{FD7920AE-D8E6-44B1-BC6B-FFBCA7BF7500}"/>
    <dgm:cxn modelId="{EA9C14CC-FFD1-4846-93C6-D68E0ABACA20}" type="presOf" srcId="{4AA9EBC7-4A20-4907-9DB5-E407C85DD627}" destId="{0B2462D7-0B79-4B1A-8ED0-A9779DCBD66D}" srcOrd="0" destOrd="0" presId="urn:microsoft.com/office/officeart/2005/8/layout/chevron2"/>
    <dgm:cxn modelId="{5BEDF9CD-7775-4C7B-9502-2CA55537FC20}" srcId="{5A9D4EAB-E0CE-43A8-8488-1BA688813639}" destId="{C074327D-5152-4595-977D-EE67FE4BE20C}" srcOrd="0" destOrd="0" parTransId="{DA5D7592-EB94-40ED-8CD0-50919DCD892F}" sibTransId="{8A1DCC7A-4EE8-47B0-A2DB-A8C336A86B3C}"/>
    <dgm:cxn modelId="{F6BB51E0-0CA6-45B0-BD8F-4AF709596C99}" srcId="{AD9892BB-8347-41B3-9450-CC918ED79296}" destId="{D20A3F47-3CA5-413F-90A5-39B89C04DA47}" srcOrd="1" destOrd="0" parTransId="{1C8F65EB-E27B-41F5-8E10-D7B6D25874A8}" sibTransId="{CFE14DFD-A88B-46B5-BD0F-542868603F77}"/>
    <dgm:cxn modelId="{047FABEA-42E8-4B3E-A977-0DB56B7B6526}" srcId="{AD9892BB-8347-41B3-9450-CC918ED79296}" destId="{585F806C-AFD7-4D47-8644-EC7C7461F585}" srcOrd="0" destOrd="0" parTransId="{F19EE63B-1910-43D9-BFFF-6A91FA631542}" sibTransId="{8B6F5844-952C-4BCE-ADCB-7853824E55D1}"/>
    <dgm:cxn modelId="{D6CC03FE-83AB-4D4B-B0B3-1030E64FDD61}" srcId="{89BAAA43-15BC-4E64-BE0C-7A10CE6497F5}" destId="{F23377EC-9D6F-40BF-B1E7-5DDE21A67185}" srcOrd="1" destOrd="0" parTransId="{82BEAA3A-B7F7-48DB-AE46-2B30F91BFB02}" sibTransId="{3BE14924-1913-4BED-B9A1-5E62DEAA2D34}"/>
    <dgm:cxn modelId="{198ABA2F-8951-4060-A373-A3916693E848}" type="presParOf" srcId="{30A1B8D7-E677-4D4F-90EB-D55D15C3339F}" destId="{E7DAD4D1-E978-4638-AA51-98654B520406}" srcOrd="0" destOrd="0" presId="urn:microsoft.com/office/officeart/2005/8/layout/chevron2"/>
    <dgm:cxn modelId="{D2A4FB14-02E8-44E9-94CE-C052D4CC0EBB}" type="presParOf" srcId="{E7DAD4D1-E978-4638-AA51-98654B520406}" destId="{A97F6FA1-0977-44A9-8C0F-89A3B0F3C5A8}" srcOrd="0" destOrd="0" presId="urn:microsoft.com/office/officeart/2005/8/layout/chevron2"/>
    <dgm:cxn modelId="{E4F1D894-8A9C-43F9-83E6-E514280311D0}" type="presParOf" srcId="{E7DAD4D1-E978-4638-AA51-98654B520406}" destId="{FCCE965B-1F55-423B-A258-96F8CA634D82}" srcOrd="1" destOrd="0" presId="urn:microsoft.com/office/officeart/2005/8/layout/chevron2"/>
    <dgm:cxn modelId="{7E979506-8BAB-4C25-A848-4B0672475DE9}" type="presParOf" srcId="{30A1B8D7-E677-4D4F-90EB-D55D15C3339F}" destId="{BB5FE94E-1AF6-4D9A-910A-180AAA86C03E}" srcOrd="1" destOrd="0" presId="urn:microsoft.com/office/officeart/2005/8/layout/chevron2"/>
    <dgm:cxn modelId="{6A0ABECE-6F08-4388-8210-B7A67462D409}" type="presParOf" srcId="{30A1B8D7-E677-4D4F-90EB-D55D15C3339F}" destId="{CACE5A41-4D7E-45EC-8064-523360DA4BE0}" srcOrd="2" destOrd="0" presId="urn:microsoft.com/office/officeart/2005/8/layout/chevron2"/>
    <dgm:cxn modelId="{AC081C77-AAD2-49C0-9644-508778A1C3BA}" type="presParOf" srcId="{CACE5A41-4D7E-45EC-8064-523360DA4BE0}" destId="{30CFA5B7-47E5-4BC7-95E1-3972419FC628}" srcOrd="0" destOrd="0" presId="urn:microsoft.com/office/officeart/2005/8/layout/chevron2"/>
    <dgm:cxn modelId="{8B5C1879-0656-4C94-8143-6F7D32215AFC}" type="presParOf" srcId="{CACE5A41-4D7E-45EC-8064-523360DA4BE0}" destId="{745BAB6C-3476-4E06-98B9-42FB9893D4CC}" srcOrd="1" destOrd="0" presId="urn:microsoft.com/office/officeart/2005/8/layout/chevron2"/>
    <dgm:cxn modelId="{FAD469D9-182D-483D-8721-02DF2EF29D13}" type="presParOf" srcId="{30A1B8D7-E677-4D4F-90EB-D55D15C3339F}" destId="{9C3AA996-DB05-42FC-8FC2-0809019F699F}" srcOrd="3" destOrd="0" presId="urn:microsoft.com/office/officeart/2005/8/layout/chevron2"/>
    <dgm:cxn modelId="{6EDC0F48-1B03-4489-9F2B-EC36C4B709F4}" type="presParOf" srcId="{30A1B8D7-E677-4D4F-90EB-D55D15C3339F}" destId="{CB078059-3EA5-4143-A86B-A92F09032D4C}" srcOrd="4" destOrd="0" presId="urn:microsoft.com/office/officeart/2005/8/layout/chevron2"/>
    <dgm:cxn modelId="{0F521F42-7EB5-4434-A41E-E4372693CD06}" type="presParOf" srcId="{CB078059-3EA5-4143-A86B-A92F09032D4C}" destId="{CBBAF1F9-CDC9-4F6B-A343-3583A6C82DE2}" srcOrd="0" destOrd="0" presId="urn:microsoft.com/office/officeart/2005/8/layout/chevron2"/>
    <dgm:cxn modelId="{734FA2F4-51CA-4C4F-B13B-25BB57B4ADDD}" type="presParOf" srcId="{CB078059-3EA5-4143-A86B-A92F09032D4C}" destId="{80EA67EC-5CDE-4ED6-BBB6-F911E9DEBDCC}" srcOrd="1" destOrd="0" presId="urn:microsoft.com/office/officeart/2005/8/layout/chevron2"/>
    <dgm:cxn modelId="{5BC4278E-1BE6-44BA-B177-9A66009EBCC4}" type="presParOf" srcId="{30A1B8D7-E677-4D4F-90EB-D55D15C3339F}" destId="{7D50D24B-4781-4FD4-AD37-106CCBA0E31D}" srcOrd="5" destOrd="0" presId="urn:microsoft.com/office/officeart/2005/8/layout/chevron2"/>
    <dgm:cxn modelId="{0E4BAD75-6525-4D4A-AB6F-746C74D5EAE2}" type="presParOf" srcId="{30A1B8D7-E677-4D4F-90EB-D55D15C3339F}" destId="{4D9FB09C-965D-410A-B4DD-032BE32D2E79}" srcOrd="6" destOrd="0" presId="urn:microsoft.com/office/officeart/2005/8/layout/chevron2"/>
    <dgm:cxn modelId="{FD99B13E-E203-440C-87CE-371D92174738}" type="presParOf" srcId="{4D9FB09C-965D-410A-B4DD-032BE32D2E79}" destId="{D8B3AE8A-D13F-49ED-8F35-35AE588534B3}" srcOrd="0" destOrd="0" presId="urn:microsoft.com/office/officeart/2005/8/layout/chevron2"/>
    <dgm:cxn modelId="{DC85FBE7-53D1-43C5-8169-2C46D2A77D03}" type="presParOf" srcId="{4D9FB09C-965D-410A-B4DD-032BE32D2E79}" destId="{0B2462D7-0B79-4B1A-8ED0-A9779DCBD6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82" y="172769"/>
          <a:ext cx="1129216" cy="7904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Student</a:t>
          </a:r>
          <a:endParaRPr lang="en-GB" sz="1700" kern="1200" dirty="0"/>
        </a:p>
      </dsp:txBody>
      <dsp:txXfrm rot="-5400000">
        <a:off x="1" y="398613"/>
        <a:ext cx="790451" cy="338765"/>
      </dsp:txXfrm>
    </dsp:sp>
    <dsp:sp modelId="{FCCE965B-1F55-423B-A258-96F8CA634D82}">
      <dsp:nvSpPr>
        <dsp:cNvPr id="0" name=""/>
        <dsp:cNvSpPr/>
      </dsp:nvSpPr>
      <dsp:spPr>
        <a:xfrm rot="5400000">
          <a:off x="4278017" y="-3484178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Pregled ponuđenih predmeta drugih visokih učilišta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/>
            <a:t>Upis odabranog predmeta</a:t>
          </a:r>
          <a:endParaRPr lang="en-GB" sz="2000" kern="1200" dirty="0"/>
        </a:p>
      </dsp:txBody>
      <dsp:txXfrm rot="-5400000">
        <a:off x="790451" y="39218"/>
        <a:ext cx="7673292" cy="662330"/>
      </dsp:txXfrm>
    </dsp:sp>
    <dsp:sp modelId="{30CFA5B7-47E5-4BC7-95E1-3972419FC628}">
      <dsp:nvSpPr>
        <dsp:cNvPr id="0" name=""/>
        <dsp:cNvSpPr/>
      </dsp:nvSpPr>
      <dsp:spPr>
        <a:xfrm rot="5400000">
          <a:off x="-169382" y="1153680"/>
          <a:ext cx="1129216" cy="79045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1379524"/>
        <a:ext cx="790451" cy="338765"/>
      </dsp:txXfrm>
    </dsp:sp>
    <dsp:sp modelId="{745BAB6C-3476-4E06-98B9-42FB9893D4CC}">
      <dsp:nvSpPr>
        <dsp:cNvPr id="0" name=""/>
        <dsp:cNvSpPr/>
      </dsp:nvSpPr>
      <dsp:spPr>
        <a:xfrm rot="5400000">
          <a:off x="4278017" y="-250326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1020129"/>
        <a:ext cx="7673292" cy="662330"/>
      </dsp:txXfrm>
    </dsp:sp>
    <dsp:sp modelId="{CBBAF1F9-CDC9-4F6B-A343-3583A6C82DE2}">
      <dsp:nvSpPr>
        <dsp:cNvPr id="0" name=""/>
        <dsp:cNvSpPr/>
      </dsp:nvSpPr>
      <dsp:spPr>
        <a:xfrm rot="5400000">
          <a:off x="-169382" y="2134591"/>
          <a:ext cx="1129216" cy="79045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2360435"/>
        <a:ext cx="790451" cy="338765"/>
      </dsp:txXfrm>
    </dsp:sp>
    <dsp:sp modelId="{80EA67EC-5CDE-4ED6-BBB6-F911E9DEBDCC}">
      <dsp:nvSpPr>
        <dsp:cNvPr id="0" name=""/>
        <dsp:cNvSpPr/>
      </dsp:nvSpPr>
      <dsp:spPr>
        <a:xfrm rot="5400000">
          <a:off x="4278017" y="-152235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001039"/>
        <a:ext cx="7673292" cy="662330"/>
      </dsp:txXfrm>
    </dsp:sp>
    <dsp:sp modelId="{D8B3AE8A-D13F-49ED-8F35-35AE588534B3}">
      <dsp:nvSpPr>
        <dsp:cNvPr id="0" name=""/>
        <dsp:cNvSpPr/>
      </dsp:nvSpPr>
      <dsp:spPr>
        <a:xfrm rot="5400000">
          <a:off x="-169382" y="3115501"/>
          <a:ext cx="1129216" cy="79045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41345"/>
        <a:ext cx="790451" cy="338765"/>
      </dsp:txXfrm>
    </dsp:sp>
    <dsp:sp modelId="{0B2462D7-0B79-4B1A-8ED0-A9779DCBD66D}">
      <dsp:nvSpPr>
        <dsp:cNvPr id="0" name=""/>
        <dsp:cNvSpPr/>
      </dsp:nvSpPr>
      <dsp:spPr>
        <a:xfrm rot="5400000">
          <a:off x="4278017" y="-534033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989363"/>
        <a:ext cx="7673292" cy="66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82" y="172769"/>
          <a:ext cx="1129216" cy="7904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1" y="398613"/>
        <a:ext cx="790451" cy="338765"/>
      </dsp:txXfrm>
    </dsp:sp>
    <dsp:sp modelId="{FCCE965B-1F55-423B-A258-96F8CA634D82}">
      <dsp:nvSpPr>
        <dsp:cNvPr id="0" name=""/>
        <dsp:cNvSpPr/>
      </dsp:nvSpPr>
      <dsp:spPr>
        <a:xfrm rot="5400000">
          <a:off x="4278017" y="-3484178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39218"/>
        <a:ext cx="7673292" cy="662330"/>
      </dsp:txXfrm>
    </dsp:sp>
    <dsp:sp modelId="{30CFA5B7-47E5-4BC7-95E1-3972419FC628}">
      <dsp:nvSpPr>
        <dsp:cNvPr id="0" name=""/>
        <dsp:cNvSpPr/>
      </dsp:nvSpPr>
      <dsp:spPr>
        <a:xfrm rot="5400000">
          <a:off x="-169382" y="1153680"/>
          <a:ext cx="1129216" cy="79045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1379524"/>
        <a:ext cx="790451" cy="338765"/>
      </dsp:txXfrm>
    </dsp:sp>
    <dsp:sp modelId="{745BAB6C-3476-4E06-98B9-42FB9893D4CC}">
      <dsp:nvSpPr>
        <dsp:cNvPr id="0" name=""/>
        <dsp:cNvSpPr/>
      </dsp:nvSpPr>
      <dsp:spPr>
        <a:xfrm rot="5400000">
          <a:off x="4278017" y="-250326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1020129"/>
        <a:ext cx="7673292" cy="662330"/>
      </dsp:txXfrm>
    </dsp:sp>
    <dsp:sp modelId="{CBBAF1F9-CDC9-4F6B-A343-3583A6C82DE2}">
      <dsp:nvSpPr>
        <dsp:cNvPr id="0" name=""/>
        <dsp:cNvSpPr/>
      </dsp:nvSpPr>
      <dsp:spPr>
        <a:xfrm rot="5400000">
          <a:off x="-169382" y="2134591"/>
          <a:ext cx="1129216" cy="79045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2360435"/>
        <a:ext cx="790451" cy="338765"/>
      </dsp:txXfrm>
    </dsp:sp>
    <dsp:sp modelId="{80EA67EC-5CDE-4ED6-BBB6-F911E9DEBDCC}">
      <dsp:nvSpPr>
        <dsp:cNvPr id="0" name=""/>
        <dsp:cNvSpPr/>
      </dsp:nvSpPr>
      <dsp:spPr>
        <a:xfrm rot="5400000">
          <a:off x="4278017" y="-152235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001039"/>
        <a:ext cx="7673292" cy="662330"/>
      </dsp:txXfrm>
    </dsp:sp>
    <dsp:sp modelId="{D8B3AE8A-D13F-49ED-8F35-35AE588534B3}">
      <dsp:nvSpPr>
        <dsp:cNvPr id="0" name=""/>
        <dsp:cNvSpPr/>
      </dsp:nvSpPr>
      <dsp:spPr>
        <a:xfrm rot="5400000">
          <a:off x="-169382" y="3115501"/>
          <a:ext cx="1129216" cy="79045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41345"/>
        <a:ext cx="790451" cy="338765"/>
      </dsp:txXfrm>
    </dsp:sp>
    <dsp:sp modelId="{0B2462D7-0B79-4B1A-8ED0-A9779DCBD66D}">
      <dsp:nvSpPr>
        <dsp:cNvPr id="0" name=""/>
        <dsp:cNvSpPr/>
      </dsp:nvSpPr>
      <dsp:spPr>
        <a:xfrm rot="5400000">
          <a:off x="4278017" y="-534033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989363"/>
        <a:ext cx="7673292" cy="66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82" y="172769"/>
          <a:ext cx="1129216" cy="7904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1" y="398613"/>
        <a:ext cx="790451" cy="338765"/>
      </dsp:txXfrm>
    </dsp:sp>
    <dsp:sp modelId="{FCCE965B-1F55-423B-A258-96F8CA634D82}">
      <dsp:nvSpPr>
        <dsp:cNvPr id="0" name=""/>
        <dsp:cNvSpPr/>
      </dsp:nvSpPr>
      <dsp:spPr>
        <a:xfrm rot="5400000">
          <a:off x="4278017" y="-3484178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39218"/>
        <a:ext cx="7673292" cy="662330"/>
      </dsp:txXfrm>
    </dsp:sp>
    <dsp:sp modelId="{30CFA5B7-47E5-4BC7-95E1-3972419FC628}">
      <dsp:nvSpPr>
        <dsp:cNvPr id="0" name=""/>
        <dsp:cNvSpPr/>
      </dsp:nvSpPr>
      <dsp:spPr>
        <a:xfrm rot="5400000">
          <a:off x="-169382" y="1153680"/>
          <a:ext cx="1129216" cy="79045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1379524"/>
        <a:ext cx="790451" cy="338765"/>
      </dsp:txXfrm>
    </dsp:sp>
    <dsp:sp modelId="{745BAB6C-3476-4E06-98B9-42FB9893D4CC}">
      <dsp:nvSpPr>
        <dsp:cNvPr id="0" name=""/>
        <dsp:cNvSpPr/>
      </dsp:nvSpPr>
      <dsp:spPr>
        <a:xfrm rot="5400000">
          <a:off x="4278017" y="-250326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8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1020129"/>
        <a:ext cx="7673292" cy="662330"/>
      </dsp:txXfrm>
    </dsp:sp>
    <dsp:sp modelId="{CBBAF1F9-CDC9-4F6B-A343-3583A6C82DE2}">
      <dsp:nvSpPr>
        <dsp:cNvPr id="0" name=""/>
        <dsp:cNvSpPr/>
      </dsp:nvSpPr>
      <dsp:spPr>
        <a:xfrm rot="5400000">
          <a:off x="-169382" y="2134591"/>
          <a:ext cx="1129216" cy="79045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2360435"/>
        <a:ext cx="790451" cy="338765"/>
      </dsp:txXfrm>
    </dsp:sp>
    <dsp:sp modelId="{80EA67EC-5CDE-4ED6-BBB6-F911E9DEBDCC}">
      <dsp:nvSpPr>
        <dsp:cNvPr id="0" name=""/>
        <dsp:cNvSpPr/>
      </dsp:nvSpPr>
      <dsp:spPr>
        <a:xfrm rot="5400000">
          <a:off x="4278017" y="-152235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Razmjena podataka UNIC VC </a:t>
          </a:r>
          <a:r>
            <a:rPr lang="hr-HR" sz="200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Dobiva pristup lokalnom SMS-u i LMS-u</a:t>
          </a:r>
          <a:endParaRPr lang="en-GB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001039"/>
        <a:ext cx="7673292" cy="662330"/>
      </dsp:txXfrm>
    </dsp:sp>
    <dsp:sp modelId="{D8B3AE8A-D13F-49ED-8F35-35AE588534B3}">
      <dsp:nvSpPr>
        <dsp:cNvPr id="0" name=""/>
        <dsp:cNvSpPr/>
      </dsp:nvSpPr>
      <dsp:spPr>
        <a:xfrm rot="5400000">
          <a:off x="-169382" y="3115501"/>
          <a:ext cx="1129216" cy="79045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41345"/>
        <a:ext cx="790451" cy="338765"/>
      </dsp:txXfrm>
    </dsp:sp>
    <dsp:sp modelId="{0B2462D7-0B79-4B1A-8ED0-A9779DCBD66D}">
      <dsp:nvSpPr>
        <dsp:cNvPr id="0" name=""/>
        <dsp:cNvSpPr/>
      </dsp:nvSpPr>
      <dsp:spPr>
        <a:xfrm rot="5400000">
          <a:off x="4278017" y="-534033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989363"/>
        <a:ext cx="7673292" cy="662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82" y="172769"/>
          <a:ext cx="1129216" cy="7904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1" y="398613"/>
        <a:ext cx="790451" cy="338765"/>
      </dsp:txXfrm>
    </dsp:sp>
    <dsp:sp modelId="{FCCE965B-1F55-423B-A258-96F8CA634D82}">
      <dsp:nvSpPr>
        <dsp:cNvPr id="0" name=""/>
        <dsp:cNvSpPr/>
      </dsp:nvSpPr>
      <dsp:spPr>
        <a:xfrm rot="5400000">
          <a:off x="4278017" y="-3484178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39218"/>
        <a:ext cx="7673292" cy="662330"/>
      </dsp:txXfrm>
    </dsp:sp>
    <dsp:sp modelId="{30CFA5B7-47E5-4BC7-95E1-3972419FC628}">
      <dsp:nvSpPr>
        <dsp:cNvPr id="0" name=""/>
        <dsp:cNvSpPr/>
      </dsp:nvSpPr>
      <dsp:spPr>
        <a:xfrm rot="5400000">
          <a:off x="-169382" y="1153680"/>
          <a:ext cx="1129216" cy="79045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sz="21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1379524"/>
        <a:ext cx="790451" cy="338765"/>
      </dsp:txXfrm>
    </dsp:sp>
    <dsp:sp modelId="{745BAB6C-3476-4E06-98B9-42FB9893D4CC}">
      <dsp:nvSpPr>
        <dsp:cNvPr id="0" name=""/>
        <dsp:cNvSpPr/>
      </dsp:nvSpPr>
      <dsp:spPr>
        <a:xfrm rot="5400000">
          <a:off x="4278017" y="-250326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1020129"/>
        <a:ext cx="7673292" cy="662330"/>
      </dsp:txXfrm>
    </dsp:sp>
    <dsp:sp modelId="{CBBAF1F9-CDC9-4F6B-A343-3583A6C82DE2}">
      <dsp:nvSpPr>
        <dsp:cNvPr id="0" name=""/>
        <dsp:cNvSpPr/>
      </dsp:nvSpPr>
      <dsp:spPr>
        <a:xfrm rot="5400000">
          <a:off x="-169382" y="2134591"/>
          <a:ext cx="1129216" cy="79045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2360435"/>
        <a:ext cx="790451" cy="338765"/>
      </dsp:txXfrm>
    </dsp:sp>
    <dsp:sp modelId="{80EA67EC-5CDE-4ED6-BBB6-F911E9DEBDCC}">
      <dsp:nvSpPr>
        <dsp:cNvPr id="0" name=""/>
        <dsp:cNvSpPr/>
      </dsp:nvSpPr>
      <dsp:spPr>
        <a:xfrm rot="5400000">
          <a:off x="4278017" y="-152235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2001039"/>
        <a:ext cx="7673292" cy="662330"/>
      </dsp:txXfrm>
    </dsp:sp>
    <dsp:sp modelId="{D8B3AE8A-D13F-49ED-8F35-35AE588534B3}">
      <dsp:nvSpPr>
        <dsp:cNvPr id="0" name=""/>
        <dsp:cNvSpPr/>
      </dsp:nvSpPr>
      <dsp:spPr>
        <a:xfrm rot="5400000">
          <a:off x="-169382" y="3115501"/>
          <a:ext cx="1129216" cy="79045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US" sz="21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3341345"/>
        <a:ext cx="790451" cy="338765"/>
      </dsp:txXfrm>
    </dsp:sp>
    <dsp:sp modelId="{0B2462D7-0B79-4B1A-8ED0-A9779DCBD66D}">
      <dsp:nvSpPr>
        <dsp:cNvPr id="0" name=""/>
        <dsp:cNvSpPr/>
      </dsp:nvSpPr>
      <dsp:spPr>
        <a:xfrm rot="5400000">
          <a:off x="4278017" y="-534033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Evidencija ocjene u lokalnom SMS-u i prijenos iste u VC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chemeClr val="bg2">
                  <a:lumMod val="90000"/>
                </a:schemeClr>
              </a:solidFill>
            </a:rPr>
            <a:t>Prijenos ocjene iz VC-a u studentov matični SMS</a:t>
          </a:r>
          <a:endParaRPr lang="en-US" sz="200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2989363"/>
        <a:ext cx="7673292" cy="662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82" y="172769"/>
          <a:ext cx="1129216" cy="7904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rgbClr val="FFFFFF">
                  <a:lumMod val="75000"/>
                </a:srgbClr>
              </a:solidFill>
              <a:latin typeface="Arial"/>
              <a:ea typeface="+mn-ea"/>
              <a:cs typeface="+mn-cs"/>
            </a:rPr>
            <a:t>Student</a:t>
          </a:r>
          <a:endParaRPr lang="en-GB" sz="1700" kern="1200" dirty="0">
            <a:solidFill>
              <a:srgbClr val="FFFFFF">
                <a:lumMod val="75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1" y="398613"/>
        <a:ext cx="790451" cy="338765"/>
      </dsp:txXfrm>
    </dsp:sp>
    <dsp:sp modelId="{FCCE965B-1F55-423B-A258-96F8CA634D82}">
      <dsp:nvSpPr>
        <dsp:cNvPr id="0" name=""/>
        <dsp:cNvSpPr/>
      </dsp:nvSpPr>
      <dsp:spPr>
        <a:xfrm rot="5400000">
          <a:off x="4278017" y="-3484178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39218"/>
        <a:ext cx="7673292" cy="662330"/>
      </dsp:txXfrm>
    </dsp:sp>
    <dsp:sp modelId="{30CFA5B7-47E5-4BC7-95E1-3972419FC628}">
      <dsp:nvSpPr>
        <dsp:cNvPr id="0" name=""/>
        <dsp:cNvSpPr/>
      </dsp:nvSpPr>
      <dsp:spPr>
        <a:xfrm rot="5400000">
          <a:off x="-169382" y="1153680"/>
          <a:ext cx="1129216" cy="79045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chemeClr val="bg2">
                  <a:lumMod val="75000"/>
                </a:schemeClr>
              </a:solidFill>
            </a:rPr>
            <a:t>Admin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1379524"/>
        <a:ext cx="790451" cy="338765"/>
      </dsp:txXfrm>
    </dsp:sp>
    <dsp:sp modelId="{745BAB6C-3476-4E06-98B9-42FB9893D4CC}">
      <dsp:nvSpPr>
        <dsp:cNvPr id="0" name=""/>
        <dsp:cNvSpPr/>
      </dsp:nvSpPr>
      <dsp:spPr>
        <a:xfrm rot="5400000">
          <a:off x="4278017" y="-250326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matičnoj ustanovi provjerava preduvjete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Administrator na gostujućoj ustanovi provjerava prijavu 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  <a:sym typeface="Wingdings" panose="05000000000000000000" pitchFamily="2" charset="2"/>
            </a:rPr>
            <a:t></a:t>
          </a:r>
          <a:r>
            <a:rPr lang="hr-HR" sz="1850" kern="1200" dirty="0">
              <a:solidFill>
                <a:schemeClr val="bg2">
                  <a:lumMod val="90000"/>
                </a:schemeClr>
              </a:solidFill>
            </a:rPr>
            <a:t> odobrava</a:t>
          </a:r>
          <a:endParaRPr lang="en-GB" sz="1850" kern="1200" dirty="0">
            <a:solidFill>
              <a:schemeClr val="bg2">
                <a:lumMod val="90000"/>
              </a:schemeClr>
            </a:solidFill>
          </a:endParaRPr>
        </a:p>
      </dsp:txBody>
      <dsp:txXfrm rot="-5400000">
        <a:off x="790451" y="1020129"/>
        <a:ext cx="7673292" cy="662330"/>
      </dsp:txXfrm>
    </dsp:sp>
    <dsp:sp modelId="{CBBAF1F9-CDC9-4F6B-A343-3583A6C82DE2}">
      <dsp:nvSpPr>
        <dsp:cNvPr id="0" name=""/>
        <dsp:cNvSpPr/>
      </dsp:nvSpPr>
      <dsp:spPr>
        <a:xfrm rot="5400000">
          <a:off x="-169382" y="2134591"/>
          <a:ext cx="1129216" cy="79045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>
              <a:solidFill>
                <a:schemeClr val="bg2">
                  <a:lumMod val="75000"/>
                </a:schemeClr>
              </a:solidFill>
            </a:rPr>
            <a:t>Student</a:t>
          </a:r>
          <a:endParaRPr lang="en-GB" sz="1700" kern="1200" dirty="0">
            <a:solidFill>
              <a:schemeClr val="bg2">
                <a:lumMod val="75000"/>
              </a:schemeClr>
            </a:solidFill>
          </a:endParaRPr>
        </a:p>
      </dsp:txBody>
      <dsp:txXfrm rot="-5400000">
        <a:off x="1" y="2360435"/>
        <a:ext cx="790451" cy="338765"/>
      </dsp:txXfrm>
    </dsp:sp>
    <dsp:sp modelId="{80EA67EC-5CDE-4ED6-BBB6-F911E9DEBDCC}">
      <dsp:nvSpPr>
        <dsp:cNvPr id="0" name=""/>
        <dsp:cNvSpPr/>
      </dsp:nvSpPr>
      <dsp:spPr>
        <a:xfrm rot="5400000">
          <a:off x="4278017" y="-1522357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FFFFFF">
                  <a:lumMod val="9000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FFFFFF">
                <a:lumMod val="9000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2001039"/>
        <a:ext cx="7673292" cy="662330"/>
      </dsp:txXfrm>
    </dsp:sp>
    <dsp:sp modelId="{D8B3AE8A-D13F-49ED-8F35-35AE588534B3}">
      <dsp:nvSpPr>
        <dsp:cNvPr id="0" name=""/>
        <dsp:cNvSpPr/>
      </dsp:nvSpPr>
      <dsp:spPr>
        <a:xfrm rot="5400000">
          <a:off x="-169382" y="3115501"/>
          <a:ext cx="1129216" cy="79045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Admin</a:t>
          </a:r>
          <a:endParaRPr lang="en-US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5400000">
        <a:off x="1" y="3341345"/>
        <a:ext cx="790451" cy="338765"/>
      </dsp:txXfrm>
    </dsp:sp>
    <dsp:sp modelId="{0B2462D7-0B79-4B1A-8ED0-A9779DCBD66D}">
      <dsp:nvSpPr>
        <dsp:cNvPr id="0" name=""/>
        <dsp:cNvSpPr/>
      </dsp:nvSpPr>
      <dsp:spPr>
        <a:xfrm rot="5400000">
          <a:off x="4278017" y="-534033"/>
          <a:ext cx="733990" cy="7709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Evidencija ocjene u lokalnom SMS-u i prijenos iste u VC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Prijenos ocjene iz VC-a u studentov matični SMS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451" y="2989363"/>
        <a:ext cx="7673292" cy="662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F6FA1-0977-44A9-8C0F-89A3B0F3C5A8}">
      <dsp:nvSpPr>
        <dsp:cNvPr id="0" name=""/>
        <dsp:cNvSpPr/>
      </dsp:nvSpPr>
      <dsp:spPr>
        <a:xfrm rot="5400000">
          <a:off x="-169397" y="169566"/>
          <a:ext cx="1129315" cy="79052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Student</a:t>
          </a:r>
          <a:endParaRPr lang="en-GB" sz="1700" kern="1200" dirty="0"/>
        </a:p>
      </dsp:txBody>
      <dsp:txXfrm rot="-5400000">
        <a:off x="1" y="395430"/>
        <a:ext cx="790521" cy="338794"/>
      </dsp:txXfrm>
    </dsp:sp>
    <dsp:sp modelId="{FCCE965B-1F55-423B-A258-96F8CA634D82}">
      <dsp:nvSpPr>
        <dsp:cNvPr id="0" name=""/>
        <dsp:cNvSpPr/>
      </dsp:nvSpPr>
      <dsp:spPr>
        <a:xfrm rot="5400000">
          <a:off x="4093774" y="-3303084"/>
          <a:ext cx="734055" cy="7340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Pregled ponuđenih predmeta drugih visokih učilišta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Upis odabranog predmeta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521" y="36003"/>
        <a:ext cx="7304728" cy="662387"/>
      </dsp:txXfrm>
    </dsp:sp>
    <dsp:sp modelId="{30CFA5B7-47E5-4BC7-95E1-3972419FC628}">
      <dsp:nvSpPr>
        <dsp:cNvPr id="0" name=""/>
        <dsp:cNvSpPr/>
      </dsp:nvSpPr>
      <dsp:spPr>
        <a:xfrm rot="5400000">
          <a:off x="-169397" y="1150314"/>
          <a:ext cx="1129315" cy="790521"/>
        </a:xfrm>
        <a:prstGeom prst="chevron">
          <a:avLst/>
        </a:prstGeom>
        <a:solidFill>
          <a:schemeClr val="accent2">
            <a:hueOff val="6254293"/>
            <a:satOff val="-53"/>
            <a:lumOff val="-85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Admin</a:t>
          </a:r>
          <a:endParaRPr lang="en-GB" sz="1700" kern="1200" dirty="0"/>
        </a:p>
      </dsp:txBody>
      <dsp:txXfrm rot="-5400000">
        <a:off x="1" y="1376178"/>
        <a:ext cx="790521" cy="338794"/>
      </dsp:txXfrm>
    </dsp:sp>
    <dsp:sp modelId="{745BAB6C-3476-4E06-98B9-42FB9893D4CC}">
      <dsp:nvSpPr>
        <dsp:cNvPr id="0" name=""/>
        <dsp:cNvSpPr/>
      </dsp:nvSpPr>
      <dsp:spPr>
        <a:xfrm rot="5400000">
          <a:off x="4093774" y="-2322336"/>
          <a:ext cx="734055" cy="7340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254293"/>
              <a:satOff val="-53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matičnoj ustanovi provjerava preduvjete 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7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Administrator na gostujućoj ustanovi provjerava prijavu 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</a:t>
          </a:r>
          <a:r>
            <a:rPr lang="hr-HR" sz="175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odobrava</a:t>
          </a:r>
          <a:endParaRPr lang="en-GB" sz="175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521" y="1016751"/>
        <a:ext cx="7304728" cy="662387"/>
      </dsp:txXfrm>
    </dsp:sp>
    <dsp:sp modelId="{CBBAF1F9-CDC9-4F6B-A343-3583A6C82DE2}">
      <dsp:nvSpPr>
        <dsp:cNvPr id="0" name=""/>
        <dsp:cNvSpPr/>
      </dsp:nvSpPr>
      <dsp:spPr>
        <a:xfrm rot="5400000">
          <a:off x="-169397" y="2131063"/>
          <a:ext cx="1129315" cy="790521"/>
        </a:xfrm>
        <a:prstGeom prst="chevron">
          <a:avLst/>
        </a:prstGeom>
        <a:solidFill>
          <a:schemeClr val="accent2">
            <a:hueOff val="12508586"/>
            <a:satOff val="-106"/>
            <a:lumOff val="-1701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/>
            <a:t>Student</a:t>
          </a:r>
          <a:endParaRPr lang="en-GB" sz="1700" kern="1200" dirty="0"/>
        </a:p>
      </dsp:txBody>
      <dsp:txXfrm rot="-5400000">
        <a:off x="1" y="2356927"/>
        <a:ext cx="790521" cy="338794"/>
      </dsp:txXfrm>
    </dsp:sp>
    <dsp:sp modelId="{80EA67EC-5CDE-4ED6-BBB6-F911E9DEBDCC}">
      <dsp:nvSpPr>
        <dsp:cNvPr id="0" name=""/>
        <dsp:cNvSpPr/>
      </dsp:nvSpPr>
      <dsp:spPr>
        <a:xfrm rot="5400000">
          <a:off x="4093774" y="-1341588"/>
          <a:ext cx="734055" cy="7340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508586"/>
              <a:satOff val="-106"/>
              <a:lumOff val="-1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Razmjena podataka UNIC VC </a:t>
          </a: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  <a:sym typeface="Wingdings" panose="05000000000000000000" pitchFamily="2" charset="2"/>
            </a:rPr>
            <a:t> SMS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Dobiva pristup lokalnom SMS-u i LMS-u</a:t>
          </a:r>
          <a:endParaRPr lang="en-GB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521" y="1997499"/>
        <a:ext cx="7304728" cy="662387"/>
      </dsp:txXfrm>
    </dsp:sp>
    <dsp:sp modelId="{D8B3AE8A-D13F-49ED-8F35-35AE588534B3}">
      <dsp:nvSpPr>
        <dsp:cNvPr id="0" name=""/>
        <dsp:cNvSpPr/>
      </dsp:nvSpPr>
      <dsp:spPr>
        <a:xfrm rot="5400000">
          <a:off x="-169397" y="3111811"/>
          <a:ext cx="1129315" cy="790521"/>
        </a:xfrm>
        <a:prstGeom prst="chevron">
          <a:avLst/>
        </a:prstGeom>
        <a:solidFill>
          <a:schemeClr val="accent2">
            <a:hueOff val="18762878"/>
            <a:satOff val="-159"/>
            <a:lumOff val="-2551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 dirty="0" err="1"/>
            <a:t>Admin</a:t>
          </a:r>
          <a:endParaRPr lang="en-US" sz="1700" kern="1200" dirty="0"/>
        </a:p>
      </dsp:txBody>
      <dsp:txXfrm rot="-5400000">
        <a:off x="1" y="3337675"/>
        <a:ext cx="790521" cy="338794"/>
      </dsp:txXfrm>
    </dsp:sp>
    <dsp:sp modelId="{0B2462D7-0B79-4B1A-8ED0-A9779DCBD66D}">
      <dsp:nvSpPr>
        <dsp:cNvPr id="0" name=""/>
        <dsp:cNvSpPr/>
      </dsp:nvSpPr>
      <dsp:spPr>
        <a:xfrm rot="5400000">
          <a:off x="4093774" y="-353425"/>
          <a:ext cx="734055" cy="73405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762878"/>
              <a:satOff val="-159"/>
              <a:lumOff val="-2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Evidencija ocjene u lokalnom SMS-u i prijenos iste u VC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000" kern="1200" dirty="0">
              <a:solidFill>
                <a:srgbClr val="58585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Prijenos ocjene iz VC-a u studentov matični SMS</a:t>
          </a:r>
          <a:endParaRPr lang="en-US" sz="2000" kern="1200" dirty="0">
            <a:solidFill>
              <a:srgbClr val="58585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790521" y="2985662"/>
        <a:ext cx="7304728" cy="66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04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Otvoreni </a:t>
            </a:r>
            <a:r>
              <a:rPr lang="hr-HR" dirty="0" err="1"/>
              <a:t>kampus</a:t>
            </a:r>
            <a:r>
              <a:rPr lang="hr-HR" dirty="0"/>
              <a:t> za znanstvenike:</a:t>
            </a:r>
          </a:p>
          <a:p>
            <a:r>
              <a:rPr lang="hr-HR" dirty="0"/>
              <a:t>Mogućnost</a:t>
            </a:r>
            <a:r>
              <a:rPr lang="hr-HR" baseline="0" dirty="0"/>
              <a:t> pretraživanja </a:t>
            </a:r>
            <a:r>
              <a:rPr lang="hr-HR" dirty="0"/>
              <a:t>otvorenih znanstvenih resursa UNIC-a (publikacije, skupovi podataka itd.) za javnost. Formiranje istraživačkih grupa temeljem</a:t>
            </a:r>
            <a:r>
              <a:rPr lang="hr-HR" baseline="0" dirty="0"/>
              <a:t> zajedničkih interesa -&gt; promicanje otvorene znanosti. VC će se povremeno povezivati putem API-ja na ORCID i </a:t>
            </a:r>
            <a:r>
              <a:rPr lang="hr-HR" baseline="0" dirty="0" err="1"/>
              <a:t>OpenAIRE</a:t>
            </a:r>
            <a:r>
              <a:rPr lang="hr-HR" baseline="0" dirty="0"/>
              <a:t> sustave i izvlačiti javno dostupne informacije o istraživačima.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134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813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bi bio dio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eduGAIN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-a, pružatelj identiteta (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r-H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IdP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mora biti registriran, slijediti skup pravila i osigurati skup atributa za svaki identitet.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56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Arhitektura sustava</a:t>
            </a:r>
            <a:r>
              <a:rPr lang="hr-HR" baseline="0" dirty="0"/>
              <a:t> je troslojna (baza-API-portal). Portal se sastoji od javnog dijela i s obzirom na ulogu studentskog i </a:t>
            </a:r>
            <a:r>
              <a:rPr lang="hr-HR" baseline="0" dirty="0" err="1"/>
              <a:t>admin</a:t>
            </a:r>
            <a:r>
              <a:rPr lang="hr-HR" baseline="0" dirty="0"/>
              <a:t> portala. Studenti i administratori se prijavljuju u sustav sa svojim elektroničkim identitetom dobivenim na matičnoj ustanovi. Za punu funkcionalnost sustava izrazito je važna veza API-SMS.</a:t>
            </a: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01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Broker –</a:t>
            </a:r>
            <a:r>
              <a:rPr lang="hr-HR" baseline="0" dirty="0"/>
              <a:t> modul za sinkronizaciju i transformaciju podataka (npr. ocjena)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8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22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465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90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6124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79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unic.srce.hr/swagger/index.html" TargetMode="External"/><Relationship Id="rId2" Type="http://schemas.openxmlformats.org/officeDocument/2006/relationships/hyperlink" Target="https://unic.srce.hr/unicv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c.eu/en" TargetMode="External"/><Relationship Id="rId5" Type="http://schemas.openxmlformats.org/officeDocument/2006/relationships/hyperlink" Target="mailto:unicvc-support@srce.hr" TargetMode="External"/><Relationship Id="rId4" Type="http://schemas.openxmlformats.org/officeDocument/2006/relationships/hyperlink" Target="https://wiki.srce.hr/display/UNICVC/UNIC_Virtual+Campus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UNIC VIRTUALNI KAMPUS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Alen Novosel, voditelj razvoja Virtualnog kampusa,</a:t>
            </a:r>
          </a:p>
          <a:p>
            <a:endParaRPr lang="hr-HR" dirty="0"/>
          </a:p>
          <a:p>
            <a:r>
              <a:rPr lang="en-GB" dirty="0" err="1"/>
              <a:t>Sveučilište</a:t>
            </a:r>
            <a:r>
              <a:rPr lang="en-GB" dirty="0"/>
              <a:t> u </a:t>
            </a:r>
            <a:r>
              <a:rPr lang="en-GB" dirty="0" err="1"/>
              <a:t>Zagrebu</a:t>
            </a:r>
            <a:endParaRPr lang="hr-HR" dirty="0"/>
          </a:p>
          <a:p>
            <a:r>
              <a:rPr lang="en-GB" dirty="0"/>
              <a:t>Sveučilišni računski centar</a:t>
            </a:r>
            <a:r>
              <a:rPr lang="hr-HR" dirty="0"/>
              <a:t> - Srce</a:t>
            </a:r>
            <a:endParaRPr lang="en-GB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085A65E-ABAC-4D99-9ACB-21F62001043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550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kumimoji="0" lang="hr-HR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58585A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Autentikacija</a:t>
            </a:r>
            <a:r>
              <a:rPr kumimoji="0" lang="hr-HR" sz="2025" b="1" i="0" u="none" strike="noStrike" kern="1200" cap="none" spc="0" normalizeH="0" baseline="0" noProof="0" dirty="0">
                <a:ln>
                  <a:noFill/>
                </a:ln>
                <a:solidFill>
                  <a:srgbClr val="58585A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(2)</a:t>
            </a:r>
            <a:endParaRPr lang="hr-H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951" y="769595"/>
            <a:ext cx="2190788" cy="3262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83" y="550612"/>
            <a:ext cx="2686695" cy="3525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84" y="688554"/>
            <a:ext cx="2897122" cy="349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D9556-0D5F-4AE8-977D-6DDD0850C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9" y="101616"/>
            <a:ext cx="8128982" cy="516617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Arial"/>
                <a:cs typeface="Arial"/>
              </a:rPr>
              <a:t>Registracijski obrazac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6E99A-1B84-4B26-8959-C2E8FD6CA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67" indent="-128267"/>
            <a:endParaRPr lang="en-GB" noProof="0" dirty="0"/>
          </a:p>
          <a:p>
            <a:pPr marL="128267" indent="-128267"/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9" y="618232"/>
            <a:ext cx="7986451" cy="4310148"/>
          </a:xfrm>
          <a:prstGeom prst="rect">
            <a:avLst/>
          </a:prstGeom>
        </p:spPr>
      </p:pic>
      <p:sp>
        <p:nvSpPr>
          <p:cNvPr id="5" name="Arrow: Right 2">
            <a:extLst>
              <a:ext uri="{FF2B5EF4-FFF2-40B4-BE49-F238E27FC236}">
                <a16:creationId xmlns:a16="http://schemas.microsoft.com/office/drawing/2014/main" id="{16E6EF32-6291-4D40-8743-E6BB8F7B0A5D}"/>
              </a:ext>
            </a:extLst>
          </p:cNvPr>
          <p:cNvSpPr/>
          <p:nvPr/>
        </p:nvSpPr>
        <p:spPr>
          <a:xfrm rot="12313648">
            <a:off x="2150905" y="4799511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2182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43301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12220"/>
              </p:ext>
            </p:extLst>
          </p:nvPr>
        </p:nvGraphicFramePr>
        <p:xfrm>
          <a:off x="200874" y="586854"/>
          <a:ext cx="8499574" cy="40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059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75063"/>
            <a:ext cx="8221924" cy="581677"/>
          </a:xfrm>
        </p:spPr>
        <p:txBody>
          <a:bodyPr/>
          <a:lstStyle/>
          <a:p>
            <a:r>
              <a:rPr lang="hr-HR" dirty="0"/>
              <a:t>Virtualna mobilnost - student</a:t>
            </a: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656740"/>
            <a:ext cx="7764723" cy="4305015"/>
          </a:xfrm>
          <a:prstGeom prst="rect">
            <a:avLst/>
          </a:prstGeom>
        </p:spPr>
      </p:pic>
      <p:sp>
        <p:nvSpPr>
          <p:cNvPr id="6" name="Arrow: Right 3">
            <a:extLst>
              <a:ext uri="{FF2B5EF4-FFF2-40B4-BE49-F238E27FC236}">
                <a16:creationId xmlns:a16="http://schemas.microsoft.com/office/drawing/2014/main" id="{FE26D859-F2B4-4663-AA3B-FCD9F04D4B0E}"/>
              </a:ext>
            </a:extLst>
          </p:cNvPr>
          <p:cNvSpPr/>
          <p:nvPr/>
        </p:nvSpPr>
        <p:spPr>
          <a:xfrm rot="12546654">
            <a:off x="6317698" y="4133083"/>
            <a:ext cx="492370" cy="268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39111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95534"/>
            <a:ext cx="8201452" cy="532263"/>
          </a:xfrm>
        </p:spPr>
        <p:txBody>
          <a:bodyPr>
            <a:normAutofit/>
          </a:bodyPr>
          <a:lstStyle/>
          <a:p>
            <a:r>
              <a:rPr lang="hr-HR" dirty="0"/>
              <a:t>Virtualna mobilnost - student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00" y="791887"/>
            <a:ext cx="8519818" cy="34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43301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22330"/>
              </p:ext>
            </p:extLst>
          </p:nvPr>
        </p:nvGraphicFramePr>
        <p:xfrm>
          <a:off x="200874" y="586854"/>
          <a:ext cx="8499574" cy="40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47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22" y="68239"/>
            <a:ext cx="8194629" cy="641445"/>
          </a:xfrm>
        </p:spPr>
        <p:txBody>
          <a:bodyPr/>
          <a:lstStyle/>
          <a:p>
            <a:r>
              <a:rPr lang="hr-HR" dirty="0" err="1"/>
              <a:t>Admin</a:t>
            </a:r>
            <a:r>
              <a:rPr lang="hr-HR" dirty="0"/>
              <a:t> portal – odlazna mobilnost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33" y="566512"/>
            <a:ext cx="8105918" cy="4151162"/>
          </a:xfrm>
          <a:prstGeom prst="rect">
            <a:avLst/>
          </a:prstGeom>
        </p:spPr>
      </p:pic>
      <p:sp>
        <p:nvSpPr>
          <p:cNvPr id="6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985774">
            <a:off x="7428080" y="3154482"/>
            <a:ext cx="492370" cy="268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11080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43301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309014"/>
              </p:ext>
            </p:extLst>
          </p:nvPr>
        </p:nvGraphicFramePr>
        <p:xfrm>
          <a:off x="200874" y="586854"/>
          <a:ext cx="8499574" cy="40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917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1"/>
            <a:ext cx="8208276" cy="921224"/>
          </a:xfrm>
        </p:spPr>
        <p:txBody>
          <a:bodyPr/>
          <a:lstStyle/>
          <a:p>
            <a:r>
              <a:rPr lang="hr-HR" dirty="0" err="1"/>
              <a:t>Admin</a:t>
            </a:r>
            <a:r>
              <a:rPr lang="hr-HR" dirty="0"/>
              <a:t> portal – dolazna mobilnost</a:t>
            </a: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13" y="653554"/>
            <a:ext cx="8047488" cy="416749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985774">
            <a:off x="7297157" y="3290724"/>
            <a:ext cx="492370" cy="268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514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43301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685575"/>
              </p:ext>
            </p:extLst>
          </p:nvPr>
        </p:nvGraphicFramePr>
        <p:xfrm>
          <a:off x="200874" y="586854"/>
          <a:ext cx="8499574" cy="40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46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UNIC Virtualni kampus</a:t>
            </a:r>
          </a:p>
          <a:p>
            <a:r>
              <a:rPr lang="hr-HR" dirty="0"/>
              <a:t>ISVU</a:t>
            </a:r>
          </a:p>
          <a:p>
            <a:r>
              <a:rPr lang="hr-HR" dirty="0"/>
              <a:t>Otvoreni znanstveni kampus (UNIC4ER)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6189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27" y="81887"/>
            <a:ext cx="8171624" cy="825689"/>
          </a:xfrm>
        </p:spPr>
        <p:txBody>
          <a:bodyPr/>
          <a:lstStyle/>
          <a:p>
            <a:r>
              <a:rPr lang="hr-HR" dirty="0"/>
              <a:t>Virtualna mobilnost - student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727" y="841679"/>
            <a:ext cx="8600114" cy="35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43301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28564"/>
              </p:ext>
            </p:extLst>
          </p:nvPr>
        </p:nvGraphicFramePr>
        <p:xfrm>
          <a:off x="200874" y="586854"/>
          <a:ext cx="8499574" cy="407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482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61415"/>
            <a:ext cx="8256044" cy="846161"/>
          </a:xfrm>
        </p:spPr>
        <p:txBody>
          <a:bodyPr/>
          <a:lstStyle/>
          <a:p>
            <a:r>
              <a:rPr lang="hr-HR" dirty="0" err="1"/>
              <a:t>Admin</a:t>
            </a:r>
            <a:r>
              <a:rPr lang="hr-HR" dirty="0"/>
              <a:t> portal – dolazna mobilnost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328" y="668344"/>
            <a:ext cx="8134001" cy="423831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985774">
            <a:off x="7468421" y="3334986"/>
            <a:ext cx="492370" cy="26816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013"/>
          </a:p>
        </p:txBody>
      </p:sp>
    </p:spTree>
    <p:extLst>
      <p:ext uri="{BB962C8B-B14F-4D97-AF65-F5344CB8AC3E}">
        <p14:creationId xmlns:p14="http://schemas.microsoft.com/office/powerpoint/2010/main" val="262453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74" y="150125"/>
            <a:ext cx="8314477" cy="443553"/>
          </a:xfrm>
        </p:spPr>
        <p:txBody>
          <a:bodyPr/>
          <a:lstStyle/>
          <a:p>
            <a:r>
              <a:rPr lang="hr-HR" dirty="0"/>
              <a:t>Proces virtualne mobilnosti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244F18-99EE-46DA-94B9-F4121F657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74220"/>
              </p:ext>
            </p:extLst>
          </p:nvPr>
        </p:nvGraphicFramePr>
        <p:xfrm>
          <a:off x="200874" y="593678"/>
          <a:ext cx="8131084" cy="407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4B44E2E2-DA5B-9E49-91BD-FF67D832CC28}"/>
              </a:ext>
            </a:extLst>
          </p:cNvPr>
          <p:cNvSpPr/>
          <p:nvPr/>
        </p:nvSpPr>
        <p:spPr>
          <a:xfrm>
            <a:off x="8249513" y="2501510"/>
            <a:ext cx="210312" cy="1789585"/>
          </a:xfrm>
          <a:prstGeom prst="rightBrac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13" b="1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B44E2E2-DA5B-9E49-91BD-FF67D832CC28}"/>
              </a:ext>
            </a:extLst>
          </p:cNvPr>
          <p:cNvSpPr/>
          <p:nvPr/>
        </p:nvSpPr>
        <p:spPr>
          <a:xfrm>
            <a:off x="8278972" y="593678"/>
            <a:ext cx="210312" cy="1766991"/>
          </a:xfrm>
          <a:prstGeom prst="rightBrace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013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C04976-0932-2D48-84C5-0E280BC3961E}"/>
              </a:ext>
            </a:extLst>
          </p:cNvPr>
          <p:cNvSpPr txBox="1"/>
          <p:nvPr/>
        </p:nvSpPr>
        <p:spPr>
          <a:xfrm flipH="1">
            <a:off x="8384128" y="1510939"/>
            <a:ext cx="152202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1" dirty="0"/>
              <a:t>UNIC VC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155F3-7C18-4C40-8227-2F69C2895D4F}"/>
              </a:ext>
            </a:extLst>
          </p:cNvPr>
          <p:cNvSpPr txBox="1"/>
          <p:nvPr/>
        </p:nvSpPr>
        <p:spPr>
          <a:xfrm>
            <a:off x="8278972" y="3396303"/>
            <a:ext cx="100380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13" b="1" dirty="0"/>
              <a:t>Automatizam</a:t>
            </a:r>
          </a:p>
        </p:txBody>
      </p:sp>
    </p:spTree>
    <p:extLst>
      <p:ext uri="{BB962C8B-B14F-4D97-AF65-F5344CB8AC3E}">
        <p14:creationId xmlns:p14="http://schemas.microsoft.com/office/powerpoint/2010/main" val="26321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ISVU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Uvođenje ESI-ja kao dodatnog identifikatora za studenta</a:t>
            </a:r>
          </a:p>
          <a:p>
            <a:pPr lvl="1"/>
            <a:r>
              <a:rPr lang="hr-HR" dirty="0" err="1"/>
              <a:t>hr</a:t>
            </a:r>
            <a:r>
              <a:rPr lang="hr-HR" dirty="0"/>
              <a:t>: + JMBAG (hr:0016085321)</a:t>
            </a:r>
          </a:p>
          <a:p>
            <a:r>
              <a:rPr lang="hr-HR" b="1" dirty="0"/>
              <a:t>Za studente goste koji su na virtualnoj mobilnosti nije potrebno izdavanje OIB-a!</a:t>
            </a:r>
            <a:endParaRPr lang="hr-HR" dirty="0"/>
          </a:p>
          <a:p>
            <a:r>
              <a:rPr lang="hr-HR" dirty="0"/>
              <a:t>Uvođenje </a:t>
            </a:r>
            <a:r>
              <a:rPr lang="hr-HR" dirty="0" err="1"/>
              <a:t>eduGAIN</a:t>
            </a:r>
            <a:r>
              <a:rPr lang="hr-HR" dirty="0"/>
              <a:t> </a:t>
            </a:r>
            <a:r>
              <a:rPr lang="hr-HR" dirty="0" err="1"/>
              <a:t>autentikacije</a:t>
            </a:r>
            <a:r>
              <a:rPr lang="hr-HR" dirty="0"/>
              <a:t> na </a:t>
            </a:r>
            <a:r>
              <a:rPr lang="hr-HR" dirty="0" err="1"/>
              <a:t>Studomatu</a:t>
            </a:r>
            <a:r>
              <a:rPr lang="hr-HR" dirty="0"/>
              <a:t> (i Merlinu) – nije potrebno kreirati elektronički identitet iz </a:t>
            </a:r>
            <a:r>
              <a:rPr lang="hr-HR" dirty="0" err="1"/>
              <a:t>AAI@EduHr</a:t>
            </a:r>
            <a:r>
              <a:rPr lang="hr-HR" dirty="0"/>
              <a:t> sustava za gostujuće studente</a:t>
            </a:r>
          </a:p>
          <a:p>
            <a:r>
              <a:rPr lang="hr-HR" dirty="0"/>
              <a:t>Znatno olakšana administracija gostujućih studenata</a:t>
            </a:r>
          </a:p>
          <a:p>
            <a:r>
              <a:rPr lang="hr-HR" dirty="0"/>
              <a:t>„</a:t>
            </a:r>
            <a:r>
              <a:rPr lang="hr-HR" dirty="0" err="1"/>
              <a:t>Seamless</a:t>
            </a:r>
            <a:r>
              <a:rPr lang="hr-HR" dirty="0"/>
              <a:t> </a:t>
            </a:r>
            <a:r>
              <a:rPr lang="hr-HR" dirty="0" err="1"/>
              <a:t>studying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60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410831"/>
          </a:xfrm>
        </p:spPr>
        <p:txBody>
          <a:bodyPr>
            <a:normAutofit/>
          </a:bodyPr>
          <a:lstStyle/>
          <a:p>
            <a:r>
              <a:rPr lang="hr-HR" dirty="0"/>
              <a:t>Katalog mreža sveučilišta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049" y="684678"/>
            <a:ext cx="6817534" cy="40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9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01030"/>
          </a:xfrm>
        </p:spPr>
        <p:txBody>
          <a:bodyPr>
            <a:normAutofit/>
          </a:bodyPr>
          <a:lstStyle/>
          <a:p>
            <a:r>
              <a:rPr lang="hr-HR" dirty="0"/>
              <a:t>Ponuda predmeta u mreži sveučilišta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156" y="774877"/>
            <a:ext cx="7235988" cy="39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501030"/>
          </a:xfrm>
        </p:spPr>
        <p:txBody>
          <a:bodyPr>
            <a:normAutofit/>
          </a:bodyPr>
          <a:lstStyle/>
          <a:p>
            <a:r>
              <a:rPr lang="hr-HR" dirty="0"/>
              <a:t>Student iz mreže sveučilišta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614" y="774877"/>
            <a:ext cx="7626242" cy="39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7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Otvoreni znanstveni </a:t>
            </a:r>
            <a:r>
              <a:rPr lang="hr-HR" dirty="0" err="1"/>
              <a:t>kampus</a:t>
            </a:r>
            <a:r>
              <a:rPr lang="hr-HR" dirty="0"/>
              <a:t> (UNIC4ER)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Integracija s platformama otvorenog pristupa:</a:t>
            </a:r>
          </a:p>
          <a:p>
            <a:pPr lvl="1"/>
            <a:r>
              <a:rPr lang="hr-HR" dirty="0"/>
              <a:t>ORCID</a:t>
            </a:r>
          </a:p>
          <a:p>
            <a:pPr lvl="1"/>
            <a:r>
              <a:rPr lang="hr-HR" dirty="0" err="1"/>
              <a:t>openAIRE</a:t>
            </a:r>
            <a:endParaRPr lang="hr-HR" dirty="0"/>
          </a:p>
          <a:p>
            <a:r>
              <a:rPr lang="hr-HR" dirty="0"/>
              <a:t>Mogućnost</a:t>
            </a:r>
            <a:r>
              <a:rPr lang="hr-HR" baseline="0" dirty="0"/>
              <a:t> pretraživanja </a:t>
            </a:r>
            <a:r>
              <a:rPr lang="hr-HR" dirty="0"/>
              <a:t>informacija o istraživanjima UNIC-a (publikacije, skupovi podataka itd.) za javnost</a:t>
            </a:r>
          </a:p>
          <a:p>
            <a:r>
              <a:rPr lang="hr-HR" dirty="0"/>
              <a:t>Dodana nova uloga „Istraživač” (</a:t>
            </a:r>
            <a:r>
              <a:rPr lang="hr-HR" dirty="0" err="1"/>
              <a:t>Researcher</a:t>
            </a:r>
            <a:r>
              <a:rPr lang="hr-HR" dirty="0"/>
              <a:t>) u sustav</a:t>
            </a:r>
          </a:p>
          <a:p>
            <a:r>
              <a:rPr lang="hr-HR" dirty="0"/>
              <a:t>Algoritam za mapiranje istraživača temeljem odabranih ključnih riječi (TL, Web </a:t>
            </a:r>
            <a:r>
              <a:rPr lang="hr-HR" dirty="0" err="1"/>
              <a:t>of</a:t>
            </a:r>
            <a:r>
              <a:rPr lang="hr-HR" dirty="0"/>
              <a:t> Science, ISCED)</a:t>
            </a:r>
          </a:p>
          <a:p>
            <a:r>
              <a:rPr lang="hr-HR" dirty="0"/>
              <a:t>Promicanje otvorene znanosti</a:t>
            </a:r>
          </a:p>
        </p:txBody>
      </p:sp>
    </p:spTree>
    <p:extLst>
      <p:ext uri="{BB962C8B-B14F-4D97-AF65-F5344CB8AC3E}">
        <p14:creationId xmlns:p14="http://schemas.microsoft.com/office/powerpoint/2010/main" val="1594471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94895"/>
          </a:xfrm>
        </p:spPr>
        <p:txBody>
          <a:bodyPr/>
          <a:lstStyle/>
          <a:p>
            <a:r>
              <a:rPr lang="hr-HR" dirty="0"/>
              <a:t>Informacije o istraživanjima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56" y="494895"/>
            <a:ext cx="8325360" cy="4469545"/>
          </a:xfrm>
          <a:prstGeom prst="rect">
            <a:avLst/>
          </a:prstGeom>
        </p:spPr>
      </p:pic>
      <p:sp>
        <p:nvSpPr>
          <p:cNvPr id="4" name="Arrow: Right 2">
            <a:extLst>
              <a:ext uri="{FF2B5EF4-FFF2-40B4-BE49-F238E27FC236}">
                <a16:creationId xmlns:a16="http://schemas.microsoft.com/office/drawing/2014/main" id="{16E6EF32-6291-4D40-8743-E6BB8F7B0A5D}"/>
              </a:ext>
            </a:extLst>
          </p:cNvPr>
          <p:cNvSpPr/>
          <p:nvPr/>
        </p:nvSpPr>
        <p:spPr>
          <a:xfrm rot="12313648">
            <a:off x="7797050" y="3064355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2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UNIC Virtualni kampus?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r-HR" dirty="0"/>
              <a:t>Uspostavljen je u okviru provedbe UNIC projekta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Informacijski</a:t>
            </a:r>
            <a:r>
              <a:rPr lang="en-GB" dirty="0"/>
              <a:t> </a:t>
            </a:r>
            <a:r>
              <a:rPr lang="en-GB" dirty="0" err="1"/>
              <a:t>sustav</a:t>
            </a:r>
            <a:r>
              <a:rPr lang="en-GB" dirty="0"/>
              <a:t> (</a:t>
            </a:r>
            <a:r>
              <a:rPr lang="en-GB" dirty="0" err="1"/>
              <a:t>baza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, </a:t>
            </a:r>
            <a:r>
              <a:rPr lang="en-GB" dirty="0" err="1"/>
              <a:t>aplikacije</a:t>
            </a:r>
            <a:r>
              <a:rPr lang="en-GB" dirty="0"/>
              <a:t>, API-ji, procedure, </a:t>
            </a:r>
            <a:r>
              <a:rPr lang="en-GB" dirty="0" err="1"/>
              <a:t>organizacija</a:t>
            </a:r>
            <a:r>
              <a:rPr lang="en-GB" dirty="0"/>
              <a:t>, </a:t>
            </a:r>
            <a:r>
              <a:rPr lang="en-GB" dirty="0" err="1"/>
              <a:t>podrška</a:t>
            </a:r>
            <a:r>
              <a:rPr lang="en-GB" dirty="0"/>
              <a:t> ...)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en-GB" dirty="0" err="1"/>
              <a:t>Podrška</a:t>
            </a:r>
            <a:r>
              <a:rPr lang="en-GB" dirty="0"/>
              <a:t> za </a:t>
            </a:r>
            <a:r>
              <a:rPr lang="en-GB" dirty="0" err="1"/>
              <a:t>zajedničke</a:t>
            </a:r>
            <a:r>
              <a:rPr lang="en-GB" dirty="0"/>
              <a:t> UNIC </a:t>
            </a:r>
            <a:r>
              <a:rPr lang="en-GB" dirty="0" err="1"/>
              <a:t>procese</a:t>
            </a:r>
            <a:r>
              <a:rPr lang="hr-HR" dirty="0"/>
              <a:t> – primarno studentskoj mobilnosti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Središnje</a:t>
            </a:r>
            <a:r>
              <a:rPr lang="en-GB" dirty="0"/>
              <a:t> </a:t>
            </a:r>
            <a:r>
              <a:rPr lang="hr-HR" dirty="0"/>
              <a:t>je čvorište</a:t>
            </a:r>
            <a:r>
              <a:rPr lang="en-GB" dirty="0"/>
              <a:t> za </a:t>
            </a:r>
            <a:r>
              <a:rPr lang="en-GB" dirty="0" err="1"/>
              <a:t>razmjenu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hr-HR" dirty="0"/>
              <a:t> i informacija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hr-HR" dirty="0"/>
              <a:t> članica </a:t>
            </a:r>
            <a:r>
              <a:rPr lang="en-GB" dirty="0" err="1"/>
              <a:t>saveza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Sadrži minimalan skup podataka koji je potreban za podršku procesima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4181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473724"/>
          </a:xfrm>
        </p:spPr>
        <p:txBody>
          <a:bodyPr/>
          <a:lstStyle/>
          <a:p>
            <a:r>
              <a:rPr lang="hr-HR" dirty="0"/>
              <a:t>Informacije o istraživanjima - detalji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928" y="473724"/>
            <a:ext cx="7985333" cy="45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36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" y="196728"/>
            <a:ext cx="7886700" cy="403690"/>
          </a:xfrm>
        </p:spPr>
        <p:txBody>
          <a:bodyPr>
            <a:normAutofit/>
          </a:bodyPr>
          <a:lstStyle/>
          <a:p>
            <a:r>
              <a:rPr lang="hr-HR" dirty="0"/>
              <a:t>Registracija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84" y="600418"/>
            <a:ext cx="7931987" cy="433384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985774">
            <a:off x="3029333" y="4566156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19532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" y="196728"/>
            <a:ext cx="7886700" cy="403690"/>
          </a:xfrm>
        </p:spPr>
        <p:txBody>
          <a:bodyPr>
            <a:normAutofit/>
          </a:bodyPr>
          <a:lstStyle/>
          <a:p>
            <a:r>
              <a:rPr lang="hr-HR" dirty="0"/>
              <a:t>Registracija – ORCID prijava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4878" y="600418"/>
            <a:ext cx="6022273" cy="413491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985774">
            <a:off x="5656856" y="4092430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25276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" y="196728"/>
            <a:ext cx="7886700" cy="403690"/>
          </a:xfrm>
        </p:spPr>
        <p:txBody>
          <a:bodyPr>
            <a:normAutofit/>
          </a:bodyPr>
          <a:lstStyle/>
          <a:p>
            <a:r>
              <a:rPr lang="hr-HR" dirty="0"/>
              <a:t>Registracija – spajanje profila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17" y="600418"/>
            <a:ext cx="7999661" cy="425856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64688BC-CDDC-41BB-8381-10E03930E745}"/>
              </a:ext>
            </a:extLst>
          </p:cNvPr>
          <p:cNvSpPr/>
          <p:nvPr/>
        </p:nvSpPr>
        <p:spPr>
          <a:xfrm rot="12099099">
            <a:off x="2384851" y="4677450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21837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" y="196728"/>
            <a:ext cx="7886700" cy="403690"/>
          </a:xfrm>
        </p:spPr>
        <p:txBody>
          <a:bodyPr>
            <a:normAutofit/>
          </a:bodyPr>
          <a:lstStyle/>
          <a:p>
            <a:r>
              <a:rPr lang="hr-HR" dirty="0"/>
              <a:t>Osobni profil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113E1B-8B1D-403F-B81E-B4B96EEFE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5" y="600417"/>
            <a:ext cx="8419321" cy="4171497"/>
          </a:xfrm>
        </p:spPr>
      </p:pic>
    </p:spTree>
    <p:extLst>
      <p:ext uri="{BB962C8B-B14F-4D97-AF65-F5344CB8AC3E}">
        <p14:creationId xmlns:p14="http://schemas.microsoft.com/office/powerpoint/2010/main" val="1352928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" y="196728"/>
            <a:ext cx="7886700" cy="403690"/>
          </a:xfrm>
        </p:spPr>
        <p:txBody>
          <a:bodyPr>
            <a:normAutofit/>
          </a:bodyPr>
          <a:lstStyle/>
          <a:p>
            <a:r>
              <a:rPr lang="hr-HR" dirty="0"/>
              <a:t>Profili drugih istraživača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A69FDA-F589-412F-B8C5-BC3D430F5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0" y="811189"/>
            <a:ext cx="8776839" cy="3521122"/>
          </a:xfrm>
        </p:spPr>
      </p:pic>
    </p:spTree>
    <p:extLst>
      <p:ext uri="{BB962C8B-B14F-4D97-AF65-F5344CB8AC3E}">
        <p14:creationId xmlns:p14="http://schemas.microsoft.com/office/powerpoint/2010/main" val="205593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Planovi za budućnost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Partneri rade na prilagodbi postojećih sustava za upravljanje studentima (SMS), e-učenje (LMS) i implementaciji broker servisa za razmjenu podataka između VC-a i lokalnih sustava</a:t>
            </a:r>
          </a:p>
          <a:p>
            <a:r>
              <a:rPr lang="hr-HR" dirty="0"/>
              <a:t>Dovršiti funkcionalnosti u Otvorenom kampusu za znanstvenike (UNIC4ER)</a:t>
            </a:r>
          </a:p>
          <a:p>
            <a:r>
              <a:rPr lang="hr-HR" dirty="0"/>
              <a:t>Kontinuirano unaprjeđenje i nadogradnja sustava sukladno povratnim informacijama od korisnika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3157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121118-85FA-DE88-316E-90FF2E465E08}"/>
              </a:ext>
            </a:extLst>
          </p:cNvPr>
          <p:cNvCxnSpPr>
            <a:cxnSpLocks/>
          </p:cNvCxnSpPr>
          <p:nvPr/>
        </p:nvCxnSpPr>
        <p:spPr>
          <a:xfrm flipH="1" flipV="1">
            <a:off x="6824713" y="2974495"/>
            <a:ext cx="364128" cy="2125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AE85F9-127C-A059-3E37-4507C287552B}"/>
              </a:ext>
            </a:extLst>
          </p:cNvPr>
          <p:cNvCxnSpPr>
            <a:cxnSpLocks/>
          </p:cNvCxnSpPr>
          <p:nvPr/>
        </p:nvCxnSpPr>
        <p:spPr>
          <a:xfrm flipH="1" flipV="1">
            <a:off x="6808814" y="3520991"/>
            <a:ext cx="412245" cy="2348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A75F52BD-CBCE-1432-502B-16299ECF3865}"/>
              </a:ext>
            </a:extLst>
          </p:cNvPr>
          <p:cNvSpPr/>
          <p:nvPr/>
        </p:nvSpPr>
        <p:spPr>
          <a:xfrm>
            <a:off x="7381217" y="3190822"/>
            <a:ext cx="1154634" cy="24552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ORCID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7218AD55-F67E-3288-6F42-9D6BC186D658}"/>
              </a:ext>
            </a:extLst>
          </p:cNvPr>
          <p:cNvSpPr/>
          <p:nvPr/>
        </p:nvSpPr>
        <p:spPr>
          <a:xfrm>
            <a:off x="7381217" y="3664597"/>
            <a:ext cx="1154634" cy="24552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bg1"/>
                </a:solidFill>
              </a:rPr>
              <a:t>OpenAIRE</a:t>
            </a:r>
            <a:endParaRPr lang="en-GB" sz="1800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DEDD99-DB48-3819-80E7-E5130CDD546A}"/>
              </a:ext>
            </a:extLst>
          </p:cNvPr>
          <p:cNvGrpSpPr/>
          <p:nvPr/>
        </p:nvGrpSpPr>
        <p:grpSpPr>
          <a:xfrm>
            <a:off x="255452" y="1213953"/>
            <a:ext cx="6553362" cy="3008980"/>
            <a:chOff x="255452" y="1213953"/>
            <a:chExt cx="6384063" cy="3008980"/>
          </a:xfrm>
        </p:grpSpPr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71940D6E-A27B-2760-B682-588C93F171CC}"/>
                </a:ext>
              </a:extLst>
            </p:cNvPr>
            <p:cNvSpPr txBox="1"/>
            <p:nvPr/>
          </p:nvSpPr>
          <p:spPr>
            <a:xfrm>
              <a:off x="674590" y="2615003"/>
              <a:ext cx="1037919" cy="2857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End-users</a:t>
              </a:r>
            </a:p>
          </p:txBody>
        </p:sp>
        <p:sp>
          <p:nvSpPr>
            <p:cNvPr id="6" name="Rectangle: Rounded Corners 136">
              <a:extLst>
                <a:ext uri="{FF2B5EF4-FFF2-40B4-BE49-F238E27FC236}">
                  <a16:creationId xmlns:a16="http://schemas.microsoft.com/office/drawing/2014/main" id="{B1BBE201-2A42-AA98-BDC9-7F0EEC9DC764}"/>
                </a:ext>
              </a:extLst>
            </p:cNvPr>
            <p:cNvSpPr/>
            <p:nvPr/>
          </p:nvSpPr>
          <p:spPr>
            <a:xfrm>
              <a:off x="2446322" y="2654318"/>
              <a:ext cx="974281" cy="116881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Authent-ication module </a:t>
              </a:r>
            </a:p>
          </p:txBody>
        </p:sp>
        <p:sp>
          <p:nvSpPr>
            <p:cNvPr id="7" name="Rectangle: Rounded Corners 137">
              <a:extLst>
                <a:ext uri="{FF2B5EF4-FFF2-40B4-BE49-F238E27FC236}">
                  <a16:creationId xmlns:a16="http://schemas.microsoft.com/office/drawing/2014/main" id="{087188FB-5E2F-6807-858D-E51F90710A32}"/>
                </a:ext>
              </a:extLst>
            </p:cNvPr>
            <p:cNvSpPr/>
            <p:nvPr/>
          </p:nvSpPr>
          <p:spPr>
            <a:xfrm>
              <a:off x="3276196" y="1819452"/>
              <a:ext cx="955375" cy="516822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Public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portal</a:t>
              </a:r>
            </a:p>
          </p:txBody>
        </p:sp>
        <p:sp>
          <p:nvSpPr>
            <p:cNvPr id="8" name="Rectangle: Rounded Corners 138">
              <a:extLst>
                <a:ext uri="{FF2B5EF4-FFF2-40B4-BE49-F238E27FC236}">
                  <a16:creationId xmlns:a16="http://schemas.microsoft.com/office/drawing/2014/main" id="{920CBB7C-9640-5342-F20A-BD516C423A59}"/>
                </a:ext>
              </a:extLst>
            </p:cNvPr>
            <p:cNvSpPr/>
            <p:nvPr/>
          </p:nvSpPr>
          <p:spPr>
            <a:xfrm>
              <a:off x="3268245" y="2383980"/>
              <a:ext cx="963327" cy="516822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Student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portal </a:t>
              </a:r>
            </a:p>
          </p:txBody>
        </p:sp>
        <p:sp>
          <p:nvSpPr>
            <p:cNvPr id="9" name="Rectangle: Rounded Corners 139">
              <a:extLst>
                <a:ext uri="{FF2B5EF4-FFF2-40B4-BE49-F238E27FC236}">
                  <a16:creationId xmlns:a16="http://schemas.microsoft.com/office/drawing/2014/main" id="{C240AEED-23E3-00A7-249C-9EFD2490BE29}"/>
                </a:ext>
              </a:extLst>
            </p:cNvPr>
            <p:cNvSpPr/>
            <p:nvPr/>
          </p:nvSpPr>
          <p:spPr>
            <a:xfrm>
              <a:off x="3284147" y="2948509"/>
              <a:ext cx="953645" cy="508871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Admin portal </a:t>
              </a:r>
            </a:p>
          </p:txBody>
        </p:sp>
        <p:sp>
          <p:nvSpPr>
            <p:cNvPr id="10" name="Rectangle: Rounded Corners 140">
              <a:extLst>
                <a:ext uri="{FF2B5EF4-FFF2-40B4-BE49-F238E27FC236}">
                  <a16:creationId xmlns:a16="http://schemas.microsoft.com/office/drawing/2014/main" id="{0C25EF05-FB90-E39F-11D4-932762CB2E7C}"/>
                </a:ext>
              </a:extLst>
            </p:cNvPr>
            <p:cNvSpPr/>
            <p:nvPr/>
          </p:nvSpPr>
          <p:spPr>
            <a:xfrm>
              <a:off x="3284147" y="3520989"/>
              <a:ext cx="953645" cy="52477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Researcher</a:t>
              </a: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 portal </a:t>
              </a:r>
            </a:p>
          </p:txBody>
        </p:sp>
        <p:sp>
          <p:nvSpPr>
            <p:cNvPr id="11" name="Rectangle: Rounded Corners 141">
              <a:extLst>
                <a:ext uri="{FF2B5EF4-FFF2-40B4-BE49-F238E27FC236}">
                  <a16:creationId xmlns:a16="http://schemas.microsoft.com/office/drawing/2014/main" id="{C0E4B58B-3AA0-814F-A84C-7677037AAB5B}"/>
                </a:ext>
              </a:extLst>
            </p:cNvPr>
            <p:cNvSpPr/>
            <p:nvPr/>
          </p:nvSpPr>
          <p:spPr>
            <a:xfrm>
              <a:off x="4309772" y="2050035"/>
              <a:ext cx="1081278" cy="17730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Database</a:t>
              </a:r>
              <a:endParaRPr lang="hr-HR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42">
              <a:extLst>
                <a:ext uri="{FF2B5EF4-FFF2-40B4-BE49-F238E27FC236}">
                  <a16:creationId xmlns:a16="http://schemas.microsoft.com/office/drawing/2014/main" id="{DFD93811-A089-2BED-385D-252E72D097E3}"/>
                </a:ext>
              </a:extLst>
            </p:cNvPr>
            <p:cNvSpPr/>
            <p:nvPr/>
          </p:nvSpPr>
          <p:spPr>
            <a:xfrm>
              <a:off x="5485152" y="2161350"/>
              <a:ext cx="975082" cy="2857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API </a:t>
              </a:r>
            </a:p>
          </p:txBody>
        </p:sp>
        <p:sp>
          <p:nvSpPr>
            <p:cNvPr id="13" name="Rectangle: Rounded Corners 143">
              <a:extLst>
                <a:ext uri="{FF2B5EF4-FFF2-40B4-BE49-F238E27FC236}">
                  <a16:creationId xmlns:a16="http://schemas.microsoft.com/office/drawing/2014/main" id="{CF667E1A-F26D-CCFD-EAFA-ECF573BCF859}"/>
                </a:ext>
              </a:extLst>
            </p:cNvPr>
            <p:cNvSpPr/>
            <p:nvPr/>
          </p:nvSpPr>
          <p:spPr>
            <a:xfrm>
              <a:off x="5469251" y="2543002"/>
              <a:ext cx="1033008" cy="54067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ORCID 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client </a:t>
              </a:r>
            </a:p>
          </p:txBody>
        </p:sp>
        <p:sp>
          <p:nvSpPr>
            <p:cNvPr id="14" name="Rectangle: Rounded Corners 144">
              <a:extLst>
                <a:ext uri="{FF2B5EF4-FFF2-40B4-BE49-F238E27FC236}">
                  <a16:creationId xmlns:a16="http://schemas.microsoft.com/office/drawing/2014/main" id="{9FFA32B2-6770-4385-A374-2AE8A5B19C91}"/>
                </a:ext>
              </a:extLst>
            </p:cNvPr>
            <p:cNvSpPr/>
            <p:nvPr/>
          </p:nvSpPr>
          <p:spPr>
            <a:xfrm>
              <a:off x="5453350" y="3187042"/>
              <a:ext cx="1081278" cy="48501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OpenAIRE 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client </a:t>
              </a:r>
            </a:p>
          </p:txBody>
        </p:sp>
        <p:sp>
          <p:nvSpPr>
            <p:cNvPr id="15" name="Arrow: Left-Right 145">
              <a:extLst>
                <a:ext uri="{FF2B5EF4-FFF2-40B4-BE49-F238E27FC236}">
                  <a16:creationId xmlns:a16="http://schemas.microsoft.com/office/drawing/2014/main" id="{809841A2-BDDE-8442-1617-9C3965F57969}"/>
                </a:ext>
              </a:extLst>
            </p:cNvPr>
            <p:cNvSpPr/>
            <p:nvPr/>
          </p:nvSpPr>
          <p:spPr>
            <a:xfrm>
              <a:off x="1646326" y="2662269"/>
              <a:ext cx="477036" cy="254436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r-HR" sz="24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075C6D-41E1-67AC-E38E-2FAFDE798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1847" y="3619897"/>
              <a:ext cx="386297" cy="1634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A9E68B-6519-9A38-624B-5E28CF42E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475" y="3783375"/>
              <a:ext cx="386297" cy="14287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6850874-CD04-ACE9-F9CF-54436C39CEF9}"/>
                </a:ext>
              </a:extLst>
            </p:cNvPr>
            <p:cNvSpPr/>
            <p:nvPr/>
          </p:nvSpPr>
          <p:spPr>
            <a:xfrm>
              <a:off x="255452" y="3902890"/>
              <a:ext cx="1606395" cy="28574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dirty="0"/>
                <a:t>eduGAIN IdPs</a:t>
              </a:r>
              <a:endParaRPr lang="en-GB" sz="1400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4BDE457-65C5-A363-5E7E-8C6441862A11}"/>
                </a:ext>
              </a:extLst>
            </p:cNvPr>
            <p:cNvSpPr/>
            <p:nvPr/>
          </p:nvSpPr>
          <p:spPr>
            <a:xfrm>
              <a:off x="2339575" y="1213953"/>
              <a:ext cx="4299940" cy="3008980"/>
            </a:xfrm>
            <a:prstGeom prst="roundRect">
              <a:avLst>
                <a:gd name="adj" fmla="val 5942"/>
              </a:avLst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hr-HR" sz="2000" dirty="0" err="1">
                  <a:solidFill>
                    <a:srgbClr val="C00000"/>
                  </a:solidFill>
                </a:rPr>
                <a:t>Virtual</a:t>
              </a:r>
              <a:r>
                <a:rPr lang="hr-HR" sz="2000" dirty="0">
                  <a:solidFill>
                    <a:srgbClr val="C00000"/>
                  </a:solidFill>
                </a:rPr>
                <a:t> </a:t>
              </a:r>
              <a:r>
                <a:rPr lang="hr-HR" sz="2000" dirty="0" err="1">
                  <a:solidFill>
                    <a:srgbClr val="C00000"/>
                  </a:solidFill>
                </a:rPr>
                <a:t>Campus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193806-B8DE-B84E-B4BF-9EDAAA899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4" y="219781"/>
            <a:ext cx="2695226" cy="994172"/>
          </a:xfrm>
        </p:spPr>
        <p:txBody>
          <a:bodyPr>
            <a:normAutofit/>
          </a:bodyPr>
          <a:lstStyle/>
          <a:p>
            <a:r>
              <a:rPr lang="en-GB" noProof="0" dirty="0"/>
              <a:t>UNIC 1.0</a:t>
            </a:r>
          </a:p>
        </p:txBody>
      </p:sp>
    </p:spTree>
    <p:extLst>
      <p:ext uri="{BB962C8B-B14F-4D97-AF65-F5344CB8AC3E}">
        <p14:creationId xmlns:p14="http://schemas.microsoft.com/office/powerpoint/2010/main" val="2030028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EADE7345-8D44-C9D0-6EF4-33625FDEEA69}"/>
              </a:ext>
            </a:extLst>
          </p:cNvPr>
          <p:cNvSpPr/>
          <p:nvPr/>
        </p:nvSpPr>
        <p:spPr>
          <a:xfrm>
            <a:off x="2854108" y="1783769"/>
            <a:ext cx="1261242" cy="1776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Identity Provider (IdP)</a:t>
            </a:r>
          </a:p>
          <a:p>
            <a:pPr algn="ctr"/>
            <a:r>
              <a:rPr lang="en-GB" sz="1400" dirty="0"/>
              <a:t>(</a:t>
            </a:r>
            <a:r>
              <a:rPr lang="en-GB" sz="1400" dirty="0" err="1"/>
              <a:t>eduGAIN</a:t>
            </a:r>
            <a:r>
              <a:rPr lang="en-GB" sz="1400" dirty="0"/>
              <a:t>)</a:t>
            </a: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5ED11A00-BF24-C423-373F-71071D2D495E}"/>
              </a:ext>
            </a:extLst>
          </p:cNvPr>
          <p:cNvSpPr/>
          <p:nvPr/>
        </p:nvSpPr>
        <p:spPr>
          <a:xfrm>
            <a:off x="3999738" y="1463206"/>
            <a:ext cx="3520966" cy="6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Current Research Information System (CRIS) </a:t>
            </a:r>
            <a:br>
              <a:rPr lang="en-GB" sz="1400" dirty="0"/>
            </a:br>
            <a:r>
              <a:rPr lang="en-GB" sz="1400" dirty="0"/>
              <a:t>and/or Institutional Repository (IR)</a:t>
            </a: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36D5C3BB-97D6-D16E-FF8D-2A23381032DB}"/>
              </a:ext>
            </a:extLst>
          </p:cNvPr>
          <p:cNvSpPr/>
          <p:nvPr/>
        </p:nvSpPr>
        <p:spPr>
          <a:xfrm>
            <a:off x="3999738" y="3002973"/>
            <a:ext cx="3520966" cy="6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Student Management System (SMS)</a:t>
            </a: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7933C178-9173-56C0-13A9-79B35BB7F87C}"/>
              </a:ext>
            </a:extLst>
          </p:cNvPr>
          <p:cNvSpPr/>
          <p:nvPr/>
        </p:nvSpPr>
        <p:spPr>
          <a:xfrm>
            <a:off x="3999738" y="2235717"/>
            <a:ext cx="3520966" cy="641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Learning Management System (LMS)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E2C51770-88FA-BAF3-A2D2-BBAA70DF9D12}"/>
              </a:ext>
            </a:extLst>
          </p:cNvPr>
          <p:cNvSpPr/>
          <p:nvPr/>
        </p:nvSpPr>
        <p:spPr>
          <a:xfrm>
            <a:off x="3999738" y="3917369"/>
            <a:ext cx="3520966" cy="64113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Virtual Campus Broker</a:t>
            </a:r>
          </a:p>
        </p:txBody>
      </p:sp>
      <p:sp>
        <p:nvSpPr>
          <p:cNvPr id="42" name="Rounded Rectangle 25">
            <a:extLst>
              <a:ext uri="{FF2B5EF4-FFF2-40B4-BE49-F238E27FC236}">
                <a16:creationId xmlns:a16="http://schemas.microsoft.com/office/drawing/2014/main" id="{44C9932E-4547-C998-2F7B-C2D7325E5B6F}"/>
              </a:ext>
            </a:extLst>
          </p:cNvPr>
          <p:cNvSpPr/>
          <p:nvPr/>
        </p:nvSpPr>
        <p:spPr>
          <a:xfrm>
            <a:off x="2554865" y="827634"/>
            <a:ext cx="5344509" cy="3913537"/>
          </a:xfrm>
          <a:prstGeom prst="roundRect">
            <a:avLst>
              <a:gd name="adj" fmla="val 5942"/>
            </a:avLst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dirty="0">
                <a:solidFill>
                  <a:srgbClr val="C00000"/>
                </a:solidFill>
              </a:rPr>
              <a:t>University infrastructure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FF7334E-5BD6-5DC1-340A-56D17DBE9001}"/>
              </a:ext>
            </a:extLst>
          </p:cNvPr>
          <p:cNvGrpSpPr/>
          <p:nvPr/>
        </p:nvGrpSpPr>
        <p:grpSpPr>
          <a:xfrm>
            <a:off x="-4144808" y="3780735"/>
            <a:ext cx="6384063" cy="3008980"/>
            <a:chOff x="255452" y="1213953"/>
            <a:chExt cx="6384063" cy="3008980"/>
          </a:xfrm>
        </p:grpSpPr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D9FEF79F-631A-9B63-A30E-C75ACCE1780D}"/>
                </a:ext>
              </a:extLst>
            </p:cNvPr>
            <p:cNvSpPr txBox="1"/>
            <p:nvPr/>
          </p:nvSpPr>
          <p:spPr>
            <a:xfrm>
              <a:off x="674590" y="2615003"/>
              <a:ext cx="1037919" cy="2857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End-users</a:t>
              </a:r>
            </a:p>
          </p:txBody>
        </p:sp>
        <p:sp>
          <p:nvSpPr>
            <p:cNvPr id="58" name="Rectangle: Rounded Corners 136">
              <a:extLst>
                <a:ext uri="{FF2B5EF4-FFF2-40B4-BE49-F238E27FC236}">
                  <a16:creationId xmlns:a16="http://schemas.microsoft.com/office/drawing/2014/main" id="{1389EFB7-7C42-76D5-F83F-71130A3A42AC}"/>
                </a:ext>
              </a:extLst>
            </p:cNvPr>
            <p:cNvSpPr/>
            <p:nvPr/>
          </p:nvSpPr>
          <p:spPr>
            <a:xfrm>
              <a:off x="2446322" y="2654318"/>
              <a:ext cx="974281" cy="1168813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Authent-ication module </a:t>
              </a:r>
            </a:p>
          </p:txBody>
        </p:sp>
        <p:sp>
          <p:nvSpPr>
            <p:cNvPr id="59" name="Rectangle: Rounded Corners 137">
              <a:extLst>
                <a:ext uri="{FF2B5EF4-FFF2-40B4-BE49-F238E27FC236}">
                  <a16:creationId xmlns:a16="http://schemas.microsoft.com/office/drawing/2014/main" id="{1A4674BF-EEFA-817D-CE4E-89428C3D26FE}"/>
                </a:ext>
              </a:extLst>
            </p:cNvPr>
            <p:cNvSpPr/>
            <p:nvPr/>
          </p:nvSpPr>
          <p:spPr>
            <a:xfrm>
              <a:off x="3276196" y="1819452"/>
              <a:ext cx="898416" cy="516822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Public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portal</a:t>
              </a:r>
            </a:p>
          </p:txBody>
        </p:sp>
        <p:sp>
          <p:nvSpPr>
            <p:cNvPr id="60" name="Rectangle: Rounded Corners 138">
              <a:extLst>
                <a:ext uri="{FF2B5EF4-FFF2-40B4-BE49-F238E27FC236}">
                  <a16:creationId xmlns:a16="http://schemas.microsoft.com/office/drawing/2014/main" id="{CC2FBD6C-CCF9-D66E-AAEE-974B4A7222C8}"/>
                </a:ext>
              </a:extLst>
            </p:cNvPr>
            <p:cNvSpPr/>
            <p:nvPr/>
          </p:nvSpPr>
          <p:spPr>
            <a:xfrm>
              <a:off x="3268245" y="2383980"/>
              <a:ext cx="922817" cy="516822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Student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portal </a:t>
              </a:r>
            </a:p>
          </p:txBody>
        </p:sp>
        <p:sp>
          <p:nvSpPr>
            <p:cNvPr id="61" name="Rectangle: Rounded Corners 139">
              <a:extLst>
                <a:ext uri="{FF2B5EF4-FFF2-40B4-BE49-F238E27FC236}">
                  <a16:creationId xmlns:a16="http://schemas.microsoft.com/office/drawing/2014/main" id="{BB9F47BC-C2EF-2CAA-22BD-36216D463CEB}"/>
                </a:ext>
              </a:extLst>
            </p:cNvPr>
            <p:cNvSpPr/>
            <p:nvPr/>
          </p:nvSpPr>
          <p:spPr>
            <a:xfrm>
              <a:off x="3284147" y="2948509"/>
              <a:ext cx="906063" cy="508871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Admin portal </a:t>
              </a:r>
            </a:p>
          </p:txBody>
        </p:sp>
        <p:sp>
          <p:nvSpPr>
            <p:cNvPr id="62" name="Rectangle: Rounded Corners 140">
              <a:extLst>
                <a:ext uri="{FF2B5EF4-FFF2-40B4-BE49-F238E27FC236}">
                  <a16:creationId xmlns:a16="http://schemas.microsoft.com/office/drawing/2014/main" id="{C4B2ACBB-E3AA-9E69-3683-D29FFF0667E0}"/>
                </a:ext>
              </a:extLst>
            </p:cNvPr>
            <p:cNvSpPr/>
            <p:nvPr/>
          </p:nvSpPr>
          <p:spPr>
            <a:xfrm>
              <a:off x="3284147" y="3520989"/>
              <a:ext cx="906367" cy="52477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Researcher</a:t>
              </a: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 portal </a:t>
              </a:r>
            </a:p>
          </p:txBody>
        </p:sp>
        <p:sp>
          <p:nvSpPr>
            <p:cNvPr id="63" name="Rectangle: Rounded Corners 141">
              <a:extLst>
                <a:ext uri="{FF2B5EF4-FFF2-40B4-BE49-F238E27FC236}">
                  <a16:creationId xmlns:a16="http://schemas.microsoft.com/office/drawing/2014/main" id="{EA2CED34-BF7F-C272-6A44-0E41469772BB}"/>
                </a:ext>
              </a:extLst>
            </p:cNvPr>
            <p:cNvSpPr/>
            <p:nvPr/>
          </p:nvSpPr>
          <p:spPr>
            <a:xfrm>
              <a:off x="4309772" y="2050035"/>
              <a:ext cx="974281" cy="1773097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>
                  <a:ea typeface="Calibri" panose="020F0502020204030204" pitchFamily="34" charset="0"/>
                  <a:cs typeface="Times New Roman" panose="02020603050405020304" pitchFamily="18" charset="0"/>
                </a:rPr>
                <a:t>Database</a:t>
              </a:r>
            </a:p>
          </p:txBody>
        </p:sp>
        <p:sp>
          <p:nvSpPr>
            <p:cNvPr id="64" name="Rectangle: Rounded Corners 142">
              <a:extLst>
                <a:ext uri="{FF2B5EF4-FFF2-40B4-BE49-F238E27FC236}">
                  <a16:creationId xmlns:a16="http://schemas.microsoft.com/office/drawing/2014/main" id="{0B7E9BC0-8B54-7CB4-9E92-03C1DF0307BE}"/>
                </a:ext>
              </a:extLst>
            </p:cNvPr>
            <p:cNvSpPr/>
            <p:nvPr/>
          </p:nvSpPr>
          <p:spPr>
            <a:xfrm>
              <a:off x="5485152" y="2161350"/>
              <a:ext cx="975082" cy="285743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API </a:t>
              </a:r>
            </a:p>
          </p:txBody>
        </p:sp>
        <p:sp>
          <p:nvSpPr>
            <p:cNvPr id="65" name="Rectangle: Rounded Corners 143">
              <a:extLst>
                <a:ext uri="{FF2B5EF4-FFF2-40B4-BE49-F238E27FC236}">
                  <a16:creationId xmlns:a16="http://schemas.microsoft.com/office/drawing/2014/main" id="{C6E49D0E-C6D4-6F42-3280-E7A41A454B0A}"/>
                </a:ext>
              </a:extLst>
            </p:cNvPr>
            <p:cNvSpPr/>
            <p:nvPr/>
          </p:nvSpPr>
          <p:spPr>
            <a:xfrm>
              <a:off x="5469251" y="2543002"/>
              <a:ext cx="1033008" cy="54067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ORCID 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client </a:t>
              </a:r>
            </a:p>
          </p:txBody>
        </p:sp>
        <p:sp>
          <p:nvSpPr>
            <p:cNvPr id="66" name="Rectangle: Rounded Corners 144">
              <a:extLst>
                <a:ext uri="{FF2B5EF4-FFF2-40B4-BE49-F238E27FC236}">
                  <a16:creationId xmlns:a16="http://schemas.microsoft.com/office/drawing/2014/main" id="{D3B1299B-1214-BC45-D505-32559E012DD8}"/>
                </a:ext>
              </a:extLst>
            </p:cNvPr>
            <p:cNvSpPr/>
            <p:nvPr/>
          </p:nvSpPr>
          <p:spPr>
            <a:xfrm>
              <a:off x="5453350" y="3187042"/>
              <a:ext cx="1081278" cy="48501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OpenAIRE </a:t>
              </a:r>
              <a:b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hr-H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client </a:t>
              </a:r>
            </a:p>
          </p:txBody>
        </p:sp>
        <p:sp>
          <p:nvSpPr>
            <p:cNvPr id="67" name="Arrow: Left-Right 145">
              <a:extLst>
                <a:ext uri="{FF2B5EF4-FFF2-40B4-BE49-F238E27FC236}">
                  <a16:creationId xmlns:a16="http://schemas.microsoft.com/office/drawing/2014/main" id="{26A73C5A-3C2A-95C4-9BAA-BD7A82F723FD}"/>
                </a:ext>
              </a:extLst>
            </p:cNvPr>
            <p:cNvSpPr/>
            <p:nvPr/>
          </p:nvSpPr>
          <p:spPr>
            <a:xfrm>
              <a:off x="1646326" y="2662269"/>
              <a:ext cx="477036" cy="254436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r-HR" sz="2400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ED33294-AAEF-0FBC-A91A-E41D0C5046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1847" y="3619897"/>
              <a:ext cx="386297" cy="16347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949BDBE-2F3D-0F74-7084-820DED635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475" y="3783375"/>
              <a:ext cx="386297" cy="14287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1AA6FC9C-7E89-1E0E-54CD-EA9250016B50}"/>
                </a:ext>
              </a:extLst>
            </p:cNvPr>
            <p:cNvSpPr/>
            <p:nvPr/>
          </p:nvSpPr>
          <p:spPr>
            <a:xfrm>
              <a:off x="255452" y="3902890"/>
              <a:ext cx="1606395" cy="28574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r-HR" sz="1400" dirty="0"/>
                <a:t>eduGAIN IdPs</a:t>
              </a:r>
              <a:endParaRPr lang="en-GB" sz="1400" dirty="0"/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6677A9F0-13F6-C88A-0035-5A01494B1827}"/>
                </a:ext>
              </a:extLst>
            </p:cNvPr>
            <p:cNvSpPr/>
            <p:nvPr/>
          </p:nvSpPr>
          <p:spPr>
            <a:xfrm>
              <a:off x="2339575" y="1213953"/>
              <a:ext cx="4299940" cy="3008980"/>
            </a:xfrm>
            <a:prstGeom prst="roundRect">
              <a:avLst>
                <a:gd name="adj" fmla="val 5942"/>
              </a:avLst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hr-HR" sz="2000" dirty="0" err="1">
                  <a:solidFill>
                    <a:srgbClr val="C00000"/>
                  </a:solidFill>
                </a:rPr>
                <a:t>Virtual</a:t>
              </a:r>
              <a:r>
                <a:rPr lang="hr-HR" sz="2000" dirty="0">
                  <a:solidFill>
                    <a:srgbClr val="C00000"/>
                  </a:solidFill>
                </a:rPr>
                <a:t> Campus</a:t>
              </a:r>
              <a:endParaRPr lang="en-GB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2909C74A-9DBB-D078-B254-2404C0DEA159}"/>
              </a:ext>
            </a:extLst>
          </p:cNvPr>
          <p:cNvSpPr/>
          <p:nvPr/>
        </p:nvSpPr>
        <p:spPr>
          <a:xfrm>
            <a:off x="8059433" y="1445176"/>
            <a:ext cx="985569" cy="24552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ORCID</a:t>
            </a:r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DA82A51E-396A-53CE-CDAD-2FE792B51B47}"/>
              </a:ext>
            </a:extLst>
          </p:cNvPr>
          <p:cNvSpPr/>
          <p:nvPr/>
        </p:nvSpPr>
        <p:spPr>
          <a:xfrm>
            <a:off x="8059433" y="1918954"/>
            <a:ext cx="985569" cy="24552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bg1"/>
                </a:solidFill>
              </a:rPr>
              <a:t>OpenAIRE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EE13DE-9515-618D-81E6-1D4E4B144414}"/>
              </a:ext>
            </a:extLst>
          </p:cNvPr>
          <p:cNvCxnSpPr>
            <a:cxnSpLocks/>
            <a:stCxn id="72" idx="1"/>
            <a:endCxn id="29" idx="3"/>
          </p:cNvCxnSpPr>
          <p:nvPr/>
        </p:nvCxnSpPr>
        <p:spPr>
          <a:xfrm flipH="1">
            <a:off x="7520705" y="1567936"/>
            <a:ext cx="538729" cy="2158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C8C4CDB-9CDA-2429-5A2C-55C62904D27F}"/>
              </a:ext>
            </a:extLst>
          </p:cNvPr>
          <p:cNvCxnSpPr>
            <a:cxnSpLocks/>
            <a:stCxn id="73" idx="1"/>
            <a:endCxn id="29" idx="3"/>
          </p:cNvCxnSpPr>
          <p:nvPr/>
        </p:nvCxnSpPr>
        <p:spPr>
          <a:xfrm flipH="1" flipV="1">
            <a:off x="7520705" y="1783772"/>
            <a:ext cx="538729" cy="257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FA405B-8145-DDC6-B899-59BDA636B700}"/>
              </a:ext>
            </a:extLst>
          </p:cNvPr>
          <p:cNvCxnSpPr>
            <a:cxnSpLocks/>
            <a:stCxn id="34" idx="1"/>
            <a:endCxn id="64" idx="3"/>
          </p:cNvCxnSpPr>
          <p:nvPr/>
        </p:nvCxnSpPr>
        <p:spPr>
          <a:xfrm flipH="1">
            <a:off x="2059976" y="4237935"/>
            <a:ext cx="1939763" cy="6330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A1DD6B25-72CA-1FF3-F9B1-DCA96B0BE40A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>
            <a:off x="5760220" y="3644104"/>
            <a:ext cx="0" cy="2732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0C659F-A4CB-9295-A820-0752BB49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18" y="140722"/>
            <a:ext cx="1993139" cy="1963614"/>
          </a:xfrm>
        </p:spPr>
        <p:txBody>
          <a:bodyPr>
            <a:normAutofit/>
          </a:bodyPr>
          <a:lstStyle/>
          <a:p>
            <a:r>
              <a:rPr lang="en-GB" noProof="0" dirty="0"/>
              <a:t>UNIC 2.0 – </a:t>
            </a:r>
            <a:r>
              <a:rPr lang="hr-HR" noProof="0" dirty="0"/>
              <a:t>izgradanja</a:t>
            </a:r>
            <a:r>
              <a:rPr lang="en-GB" noProof="0" dirty="0"/>
              <a:t> </a:t>
            </a:r>
            <a:r>
              <a:rPr lang="hr-HR" dirty="0"/>
              <a:t>brokera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8403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512E-ED0C-4D96-B5F2-7986E109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59" y="2024611"/>
            <a:ext cx="2695226" cy="994172"/>
          </a:xfrm>
        </p:spPr>
        <p:txBody>
          <a:bodyPr>
            <a:normAutofit/>
          </a:bodyPr>
          <a:lstStyle/>
          <a:p>
            <a:r>
              <a:rPr lang="en-GB" noProof="0" dirty="0"/>
              <a:t>UNIC 2.0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3B6E63-EA52-48DA-B072-A69ED6630037}"/>
              </a:ext>
            </a:extLst>
          </p:cNvPr>
          <p:cNvGrpSpPr/>
          <p:nvPr/>
        </p:nvGrpSpPr>
        <p:grpSpPr>
          <a:xfrm>
            <a:off x="5756643" y="557441"/>
            <a:ext cx="3200822" cy="365760"/>
            <a:chOff x="5763678" y="346493"/>
            <a:chExt cx="3200822" cy="365760"/>
          </a:xfrm>
          <a:solidFill>
            <a:schemeClr val="accent4">
              <a:lumMod val="50000"/>
            </a:schemeClr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6A25880-6324-43CD-AB2A-700DC1D2F7B5}"/>
                </a:ext>
              </a:extLst>
            </p:cNvPr>
            <p:cNvSpPr/>
            <p:nvPr/>
          </p:nvSpPr>
          <p:spPr>
            <a:xfrm>
              <a:off x="7418912" y="34649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/>
                <a:t>Bochum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1957F14-310E-4E7C-A645-A19D153F7C64}"/>
                </a:ext>
              </a:extLst>
            </p:cNvPr>
            <p:cNvSpPr/>
            <p:nvPr/>
          </p:nvSpPr>
          <p:spPr>
            <a:xfrm>
              <a:off x="5763678" y="34649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/>
                <a:t>Bochum broker</a:t>
              </a:r>
            </a:p>
          </p:txBody>
        </p:sp>
        <p:sp>
          <p:nvSpPr>
            <p:cNvPr id="15" name="Arrow: Left-Right 14">
              <a:extLst>
                <a:ext uri="{FF2B5EF4-FFF2-40B4-BE49-F238E27FC236}">
                  <a16:creationId xmlns:a16="http://schemas.microsoft.com/office/drawing/2014/main" id="{CF8E6874-6255-45AA-AFBC-AC32E66384EA}"/>
                </a:ext>
              </a:extLst>
            </p:cNvPr>
            <p:cNvSpPr/>
            <p:nvPr/>
          </p:nvSpPr>
          <p:spPr>
            <a:xfrm>
              <a:off x="6766978" y="38730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8AC04F6-A287-4478-845B-88D0F0D2432E}"/>
              </a:ext>
            </a:extLst>
          </p:cNvPr>
          <p:cNvGrpSpPr/>
          <p:nvPr/>
        </p:nvGrpSpPr>
        <p:grpSpPr>
          <a:xfrm>
            <a:off x="5756643" y="997937"/>
            <a:ext cx="3200822" cy="365760"/>
            <a:chOff x="5763678" y="827033"/>
            <a:chExt cx="3200822" cy="365760"/>
          </a:xfrm>
          <a:solidFill>
            <a:schemeClr val="accent4">
              <a:lumMod val="75000"/>
            </a:schemeClr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C191D65-3115-472F-B5D1-E1A10CC4542C}"/>
                </a:ext>
              </a:extLst>
            </p:cNvPr>
            <p:cNvSpPr/>
            <p:nvPr/>
          </p:nvSpPr>
          <p:spPr>
            <a:xfrm>
              <a:off x="7418912" y="82703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/>
                <a:t>Cork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1B16A513-57EC-4ABC-8937-00226E2406C8}"/>
                </a:ext>
              </a:extLst>
            </p:cNvPr>
            <p:cNvSpPr/>
            <p:nvPr/>
          </p:nvSpPr>
          <p:spPr>
            <a:xfrm>
              <a:off x="5763678" y="82703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/>
                <a:t>Cork broker</a:t>
              </a:r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FF81E6E1-FE8B-43C6-8722-FF2EC9920EB2}"/>
                </a:ext>
              </a:extLst>
            </p:cNvPr>
            <p:cNvSpPr/>
            <p:nvPr/>
          </p:nvSpPr>
          <p:spPr>
            <a:xfrm>
              <a:off x="6766978" y="86784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CC72A90-088F-4272-A081-3A4B53B15114}"/>
              </a:ext>
            </a:extLst>
          </p:cNvPr>
          <p:cNvGrpSpPr/>
          <p:nvPr/>
        </p:nvGrpSpPr>
        <p:grpSpPr>
          <a:xfrm>
            <a:off x="5756643" y="1438786"/>
            <a:ext cx="3200822" cy="365760"/>
            <a:chOff x="5763678" y="1307573"/>
            <a:chExt cx="3200822" cy="3657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3CD3D4C-2B15-4C9E-83C1-18A7FFDA3C42}"/>
                </a:ext>
              </a:extLst>
            </p:cNvPr>
            <p:cNvSpPr/>
            <p:nvPr/>
          </p:nvSpPr>
          <p:spPr>
            <a:xfrm>
              <a:off x="7418912" y="130757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 dirty="0" err="1">
                  <a:solidFill>
                    <a:schemeClr val="tx1"/>
                  </a:solidFill>
                </a:rPr>
                <a:t>Bilbao</a:t>
              </a:r>
              <a:endParaRPr lang="hr-HR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B037CCE-0BCE-4AF9-BEF1-D219F680256A}"/>
                </a:ext>
              </a:extLst>
            </p:cNvPr>
            <p:cNvSpPr/>
            <p:nvPr/>
          </p:nvSpPr>
          <p:spPr>
            <a:xfrm>
              <a:off x="5763678" y="130757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>
                  <a:solidFill>
                    <a:schemeClr val="tx1"/>
                  </a:solidFill>
                </a:rPr>
                <a:t>Deusto broker</a:t>
              </a:r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969E94CB-8C56-4432-924C-0589864029C6}"/>
                </a:ext>
              </a:extLst>
            </p:cNvPr>
            <p:cNvSpPr/>
            <p:nvPr/>
          </p:nvSpPr>
          <p:spPr>
            <a:xfrm>
              <a:off x="6766978" y="134838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C2DD649-1717-45B8-A359-97B323AA5C25}"/>
              </a:ext>
            </a:extLst>
          </p:cNvPr>
          <p:cNvGrpSpPr/>
          <p:nvPr/>
        </p:nvGrpSpPr>
        <p:grpSpPr>
          <a:xfrm>
            <a:off x="5748682" y="1872088"/>
            <a:ext cx="3200822" cy="365760"/>
            <a:chOff x="5763678" y="1788113"/>
            <a:chExt cx="3200822" cy="36576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CFA0CE-97C1-41F2-97C9-09EE878AFF61}"/>
                </a:ext>
              </a:extLst>
            </p:cNvPr>
            <p:cNvSpPr/>
            <p:nvPr/>
          </p:nvSpPr>
          <p:spPr>
            <a:xfrm>
              <a:off x="7418912" y="178811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>
                  <a:solidFill>
                    <a:schemeClr val="tx1"/>
                  </a:solidFill>
                </a:rPr>
                <a:t>Liege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4C64A39-2BF1-4175-983B-9774C53436D5}"/>
                </a:ext>
              </a:extLst>
            </p:cNvPr>
            <p:cNvSpPr/>
            <p:nvPr/>
          </p:nvSpPr>
          <p:spPr>
            <a:xfrm>
              <a:off x="5763678" y="178811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 err="1">
                  <a:solidFill>
                    <a:schemeClr val="tx1"/>
                  </a:solidFill>
                </a:rPr>
                <a:t>Liege</a:t>
              </a:r>
              <a:r>
                <a:rPr lang="hr-HR" sz="1200" dirty="0">
                  <a:solidFill>
                    <a:schemeClr val="tx1"/>
                  </a:solidFill>
                </a:rPr>
                <a:t> broker</a:t>
              </a:r>
            </a:p>
          </p:txBody>
        </p: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85C3110D-3E9A-42FE-AC64-B95AD2683E6B}"/>
                </a:ext>
              </a:extLst>
            </p:cNvPr>
            <p:cNvSpPr/>
            <p:nvPr/>
          </p:nvSpPr>
          <p:spPr>
            <a:xfrm>
              <a:off x="6766978" y="182892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CE6C5D-892D-8420-B197-E2665C20CA55}"/>
              </a:ext>
            </a:extLst>
          </p:cNvPr>
          <p:cNvGrpSpPr/>
          <p:nvPr/>
        </p:nvGrpSpPr>
        <p:grpSpPr>
          <a:xfrm>
            <a:off x="5748682" y="2305390"/>
            <a:ext cx="3200822" cy="365760"/>
            <a:chOff x="5763678" y="2268653"/>
            <a:chExt cx="3200822" cy="36576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D470F85-3142-4FC4-A09B-5AA254CBE050}"/>
                </a:ext>
              </a:extLst>
            </p:cNvPr>
            <p:cNvSpPr/>
            <p:nvPr/>
          </p:nvSpPr>
          <p:spPr>
            <a:xfrm>
              <a:off x="7418912" y="2268653"/>
              <a:ext cx="1545588" cy="365760"/>
            </a:xfrm>
            <a:prstGeom prst="roundRect">
              <a:avLst>
                <a:gd name="adj" fmla="val 947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 dirty="0">
                  <a:solidFill>
                    <a:schemeClr val="tx1"/>
                  </a:solidFill>
                </a:rPr>
                <a:t>Rotterdam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71E05C7-13B0-4EB7-A65C-CCF98431F784}"/>
                </a:ext>
              </a:extLst>
            </p:cNvPr>
            <p:cNvSpPr/>
            <p:nvPr/>
          </p:nvSpPr>
          <p:spPr>
            <a:xfrm>
              <a:off x="5763678" y="2268653"/>
              <a:ext cx="993562" cy="365760"/>
            </a:xfrm>
            <a:prstGeom prst="roundRect">
              <a:avLst>
                <a:gd name="adj" fmla="val 947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>
                  <a:solidFill>
                    <a:schemeClr val="tx1"/>
                  </a:solidFill>
                </a:rPr>
                <a:t>Rotterdam broker</a:t>
              </a:r>
            </a:p>
          </p:txBody>
        </p: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556B2EC8-F465-4D03-B8B3-CAD24C3A110A}"/>
                </a:ext>
              </a:extLst>
            </p:cNvPr>
            <p:cNvSpPr/>
            <p:nvPr/>
          </p:nvSpPr>
          <p:spPr>
            <a:xfrm>
              <a:off x="6766978" y="2309468"/>
              <a:ext cx="651934" cy="277707"/>
            </a:xfrm>
            <a:prstGeom prst="leftRightArrow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12183D7-D050-4AEC-A391-BC5C49F17A75}"/>
              </a:ext>
            </a:extLst>
          </p:cNvPr>
          <p:cNvGrpSpPr/>
          <p:nvPr/>
        </p:nvGrpSpPr>
        <p:grpSpPr>
          <a:xfrm>
            <a:off x="5752663" y="2742455"/>
            <a:ext cx="3200822" cy="365760"/>
            <a:chOff x="5763678" y="2749193"/>
            <a:chExt cx="3200822" cy="3657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745DA97-B8B0-4C0C-B49F-FEDEFC49C4E4}"/>
                </a:ext>
              </a:extLst>
            </p:cNvPr>
            <p:cNvSpPr/>
            <p:nvPr/>
          </p:nvSpPr>
          <p:spPr>
            <a:xfrm>
              <a:off x="7418912" y="274919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 dirty="0">
                  <a:solidFill>
                    <a:schemeClr val="tx1"/>
                  </a:solidFill>
                </a:rPr>
                <a:t>Istanbul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D21E8B3-8527-47AA-A046-B1FE25EF81F7}"/>
                </a:ext>
              </a:extLst>
            </p:cNvPr>
            <p:cNvSpPr/>
            <p:nvPr/>
          </p:nvSpPr>
          <p:spPr>
            <a:xfrm>
              <a:off x="5763678" y="274919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>
                  <a:solidFill>
                    <a:schemeClr val="tx1"/>
                  </a:solidFill>
                </a:rPr>
                <a:t>Koc broker</a:t>
              </a:r>
            </a:p>
          </p:txBody>
        </p:sp>
        <p:sp>
          <p:nvSpPr>
            <p:cNvPr id="38" name="Arrow: Left-Right 37">
              <a:extLst>
                <a:ext uri="{FF2B5EF4-FFF2-40B4-BE49-F238E27FC236}">
                  <a16:creationId xmlns:a16="http://schemas.microsoft.com/office/drawing/2014/main" id="{6959BFDE-2ED6-4CDE-BA99-7B75D7E84F80}"/>
                </a:ext>
              </a:extLst>
            </p:cNvPr>
            <p:cNvSpPr/>
            <p:nvPr/>
          </p:nvSpPr>
          <p:spPr>
            <a:xfrm>
              <a:off x="6766978" y="279000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6AA73FB-0DC6-48AA-83E8-E8E0776E2367}"/>
              </a:ext>
            </a:extLst>
          </p:cNvPr>
          <p:cNvGrpSpPr/>
          <p:nvPr/>
        </p:nvGrpSpPr>
        <p:grpSpPr>
          <a:xfrm>
            <a:off x="5752663" y="3176881"/>
            <a:ext cx="3200822" cy="365760"/>
            <a:chOff x="5763678" y="3229733"/>
            <a:chExt cx="3200822" cy="36576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0F8AE8-BB6C-40E5-B2BB-D48B14EEAFA0}"/>
                </a:ext>
              </a:extLst>
            </p:cNvPr>
            <p:cNvSpPr/>
            <p:nvPr/>
          </p:nvSpPr>
          <p:spPr>
            <a:xfrm>
              <a:off x="7418912" y="322973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>
                  <a:solidFill>
                    <a:schemeClr val="tx1"/>
                  </a:solidFill>
                </a:rPr>
                <a:t>Oulu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A4DDC8D-8CA0-4C7D-895C-03E3F8A85CB7}"/>
                </a:ext>
              </a:extLst>
            </p:cNvPr>
            <p:cNvSpPr/>
            <p:nvPr/>
          </p:nvSpPr>
          <p:spPr>
            <a:xfrm>
              <a:off x="5763678" y="322973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 err="1">
                  <a:solidFill>
                    <a:schemeClr val="tx1"/>
                  </a:solidFill>
                </a:rPr>
                <a:t>Oulu</a:t>
              </a:r>
              <a:r>
                <a:rPr lang="hr-HR" sz="1200" dirty="0">
                  <a:solidFill>
                    <a:schemeClr val="tx1"/>
                  </a:solidFill>
                </a:rPr>
                <a:t> broker</a:t>
              </a:r>
            </a:p>
          </p:txBody>
        </p:sp>
        <p:sp>
          <p:nvSpPr>
            <p:cNvPr id="41" name="Arrow: Left-Right 40">
              <a:extLst>
                <a:ext uri="{FF2B5EF4-FFF2-40B4-BE49-F238E27FC236}">
                  <a16:creationId xmlns:a16="http://schemas.microsoft.com/office/drawing/2014/main" id="{E278CF7A-5FA3-4C14-8BCA-A1C7167FD4A9}"/>
                </a:ext>
              </a:extLst>
            </p:cNvPr>
            <p:cNvSpPr/>
            <p:nvPr/>
          </p:nvSpPr>
          <p:spPr>
            <a:xfrm>
              <a:off x="6766978" y="327054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A90816F-7BD3-40F7-B804-70B1E5080810}"/>
              </a:ext>
            </a:extLst>
          </p:cNvPr>
          <p:cNvGrpSpPr/>
          <p:nvPr/>
        </p:nvGrpSpPr>
        <p:grpSpPr>
          <a:xfrm>
            <a:off x="5752663" y="3614091"/>
            <a:ext cx="3200822" cy="365760"/>
            <a:chOff x="5763678" y="3710273"/>
            <a:chExt cx="3200822" cy="36576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6E6FC5F-6880-4893-80C2-B0A25AA23A73}"/>
                </a:ext>
              </a:extLst>
            </p:cNvPr>
            <p:cNvSpPr/>
            <p:nvPr/>
          </p:nvSpPr>
          <p:spPr>
            <a:xfrm>
              <a:off x="7418912" y="371027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>
                  <a:solidFill>
                    <a:schemeClr val="tx1"/>
                  </a:solidFill>
                </a:rPr>
                <a:t>Zagreb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B734B56-5B7E-4F60-AC59-3B2FC7C921BE}"/>
                </a:ext>
              </a:extLst>
            </p:cNvPr>
            <p:cNvSpPr/>
            <p:nvPr/>
          </p:nvSpPr>
          <p:spPr>
            <a:xfrm>
              <a:off x="5763678" y="371027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>
                  <a:solidFill>
                    <a:schemeClr val="tx1"/>
                  </a:solidFill>
                </a:rPr>
                <a:t>Zagreb broker</a:t>
              </a:r>
            </a:p>
          </p:txBody>
        </p:sp>
        <p:sp>
          <p:nvSpPr>
            <p:cNvPr id="44" name="Arrow: Left-Right 43">
              <a:extLst>
                <a:ext uri="{FF2B5EF4-FFF2-40B4-BE49-F238E27FC236}">
                  <a16:creationId xmlns:a16="http://schemas.microsoft.com/office/drawing/2014/main" id="{E3D86DC7-4371-485B-AC19-68DD953A2F72}"/>
                </a:ext>
              </a:extLst>
            </p:cNvPr>
            <p:cNvSpPr/>
            <p:nvPr/>
          </p:nvSpPr>
          <p:spPr>
            <a:xfrm>
              <a:off x="6766978" y="375108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C09812E-0566-4472-8016-DC3B6AF5DEB3}"/>
              </a:ext>
            </a:extLst>
          </p:cNvPr>
          <p:cNvGrpSpPr/>
          <p:nvPr/>
        </p:nvGrpSpPr>
        <p:grpSpPr>
          <a:xfrm>
            <a:off x="5752663" y="4054587"/>
            <a:ext cx="3200822" cy="365760"/>
            <a:chOff x="5763678" y="4190813"/>
            <a:chExt cx="3200822" cy="365760"/>
          </a:xfrm>
          <a:solidFill>
            <a:schemeClr val="accent2">
              <a:lumMod val="75000"/>
            </a:schemeClr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103E3F1-BE82-438A-9549-1AE4AF09CF16}"/>
                </a:ext>
              </a:extLst>
            </p:cNvPr>
            <p:cNvSpPr/>
            <p:nvPr/>
          </p:nvSpPr>
          <p:spPr>
            <a:xfrm>
              <a:off x="7418912" y="419081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/>
                <a:t>Malmö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52ADC56-88A3-432D-B8CB-F75D17CD1F41}"/>
                </a:ext>
              </a:extLst>
            </p:cNvPr>
            <p:cNvSpPr/>
            <p:nvPr/>
          </p:nvSpPr>
          <p:spPr>
            <a:xfrm>
              <a:off x="5763678" y="419081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 err="1"/>
                <a:t>Malmö</a:t>
              </a:r>
              <a:r>
                <a:rPr lang="hr-HR" sz="1200" dirty="0"/>
                <a:t> broker</a:t>
              </a:r>
            </a:p>
          </p:txBody>
        </p:sp>
        <p:sp>
          <p:nvSpPr>
            <p:cNvPr id="47" name="Arrow: Left-Right 46">
              <a:extLst>
                <a:ext uri="{FF2B5EF4-FFF2-40B4-BE49-F238E27FC236}">
                  <a16:creationId xmlns:a16="http://schemas.microsoft.com/office/drawing/2014/main" id="{4F943A78-0E01-40D9-BD10-D4FF0007FF0F}"/>
                </a:ext>
              </a:extLst>
            </p:cNvPr>
            <p:cNvSpPr/>
            <p:nvPr/>
          </p:nvSpPr>
          <p:spPr>
            <a:xfrm>
              <a:off x="6766978" y="423162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1CA2197-15F5-4E2E-905F-5776A9F6D800}"/>
              </a:ext>
            </a:extLst>
          </p:cNvPr>
          <p:cNvGrpSpPr/>
          <p:nvPr/>
        </p:nvGrpSpPr>
        <p:grpSpPr>
          <a:xfrm>
            <a:off x="5752663" y="4495083"/>
            <a:ext cx="3200822" cy="365760"/>
            <a:chOff x="5763678" y="4671353"/>
            <a:chExt cx="3200822" cy="365760"/>
          </a:xfrm>
          <a:solidFill>
            <a:schemeClr val="accent2">
              <a:lumMod val="5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AB2B2610-6F37-4823-A236-678186D6BC1A}"/>
                </a:ext>
              </a:extLst>
            </p:cNvPr>
            <p:cNvSpPr/>
            <p:nvPr/>
          </p:nvSpPr>
          <p:spPr>
            <a:xfrm>
              <a:off x="7418912" y="4671353"/>
              <a:ext cx="1545588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800"/>
                <a:t>Łodz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7908218-7EA8-4799-8240-E1DE360B1553}"/>
                </a:ext>
              </a:extLst>
            </p:cNvPr>
            <p:cNvSpPr/>
            <p:nvPr/>
          </p:nvSpPr>
          <p:spPr>
            <a:xfrm>
              <a:off x="5763678" y="4671353"/>
              <a:ext cx="993562" cy="365760"/>
            </a:xfrm>
            <a:prstGeom prst="roundRect">
              <a:avLst>
                <a:gd name="adj" fmla="val 9473"/>
              </a:avLst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200" dirty="0" err="1"/>
                <a:t>Łodz</a:t>
              </a:r>
              <a:r>
                <a:rPr lang="hr-HR" sz="1200" dirty="0"/>
                <a:t> broker</a:t>
              </a:r>
            </a:p>
          </p:txBody>
        </p:sp>
        <p:sp>
          <p:nvSpPr>
            <p:cNvPr id="50" name="Arrow: Left-Right 49">
              <a:extLst>
                <a:ext uri="{FF2B5EF4-FFF2-40B4-BE49-F238E27FC236}">
                  <a16:creationId xmlns:a16="http://schemas.microsoft.com/office/drawing/2014/main" id="{C0F63C57-F05C-4742-A656-39D488D1B88A}"/>
                </a:ext>
              </a:extLst>
            </p:cNvPr>
            <p:cNvSpPr/>
            <p:nvPr/>
          </p:nvSpPr>
          <p:spPr>
            <a:xfrm>
              <a:off x="6766978" y="4712168"/>
              <a:ext cx="651934" cy="277707"/>
            </a:xfrm>
            <a:prstGeom prst="leftRightArrow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D4DF46-81C6-48FA-836C-F355F2F31AF2}"/>
              </a:ext>
            </a:extLst>
          </p:cNvPr>
          <p:cNvCxnSpPr>
            <a:cxnSpLocks/>
            <a:stCxn id="18" idx="3"/>
            <a:endCxn id="31" idx="1"/>
          </p:cNvCxnSpPr>
          <p:nvPr/>
        </p:nvCxnSpPr>
        <p:spPr>
          <a:xfrm flipV="1">
            <a:off x="4544568" y="2054970"/>
            <a:ext cx="1204115" cy="1718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F13A144-834E-4BFE-9C40-30D7151F3B44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 flipV="1">
            <a:off x="4544567" y="1621668"/>
            <a:ext cx="1212075" cy="21515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C33B692-A65C-4045-BA30-CF10C04BEC6F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 flipV="1">
            <a:off x="4544567" y="1180819"/>
            <a:ext cx="1212075" cy="25924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49E7E52-0403-40B8-95A5-E285287AB0FA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4544567" y="740323"/>
            <a:ext cx="1212075" cy="30328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B5FAD83-3FB9-44C2-9E52-E14C748E63E9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 flipV="1">
            <a:off x="4544568" y="2488272"/>
            <a:ext cx="1204115" cy="12849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5133EDE-CBC9-409E-BDBE-71A3692C4F26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4544568" y="2925337"/>
            <a:ext cx="1208095" cy="8478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9BC58F4-4D0A-422D-A73F-90F111A22116}"/>
              </a:ext>
            </a:extLst>
          </p:cNvPr>
          <p:cNvCxnSpPr>
            <a:cxnSpLocks/>
            <a:stCxn id="18" idx="3"/>
            <a:endCxn id="40" idx="1"/>
          </p:cNvCxnSpPr>
          <p:nvPr/>
        </p:nvCxnSpPr>
        <p:spPr>
          <a:xfrm flipV="1">
            <a:off x="4544568" y="3359763"/>
            <a:ext cx="1208095" cy="4134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A2CB1D0-9075-4231-AE33-E30308C2F13A}"/>
              </a:ext>
            </a:extLst>
          </p:cNvPr>
          <p:cNvCxnSpPr>
            <a:cxnSpLocks/>
            <a:stCxn id="18" idx="3"/>
            <a:endCxn id="43" idx="1"/>
          </p:cNvCxnSpPr>
          <p:nvPr/>
        </p:nvCxnSpPr>
        <p:spPr>
          <a:xfrm>
            <a:off x="4544568" y="3773221"/>
            <a:ext cx="1208095" cy="237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A301F0-E356-4D70-A69F-C481A64920B5}"/>
              </a:ext>
            </a:extLst>
          </p:cNvPr>
          <p:cNvCxnSpPr>
            <a:cxnSpLocks/>
            <a:stCxn id="18" idx="3"/>
            <a:endCxn id="46" idx="1"/>
          </p:cNvCxnSpPr>
          <p:nvPr/>
        </p:nvCxnSpPr>
        <p:spPr>
          <a:xfrm>
            <a:off x="4544568" y="3773221"/>
            <a:ext cx="1208095" cy="4642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34A751-7205-454A-99FC-05CCC49930EA}"/>
              </a:ext>
            </a:extLst>
          </p:cNvPr>
          <p:cNvCxnSpPr>
            <a:cxnSpLocks/>
            <a:stCxn id="18" idx="3"/>
            <a:endCxn id="49" idx="1"/>
          </p:cNvCxnSpPr>
          <p:nvPr/>
        </p:nvCxnSpPr>
        <p:spPr>
          <a:xfrm>
            <a:off x="4544568" y="3773221"/>
            <a:ext cx="1208095" cy="904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: Rounded Corners 142">
            <a:extLst>
              <a:ext uri="{FF2B5EF4-FFF2-40B4-BE49-F238E27FC236}">
                <a16:creationId xmlns:a16="http://schemas.microsoft.com/office/drawing/2014/main" id="{ED0B9202-57F0-51B9-C7F6-7264491FAAC2}"/>
              </a:ext>
            </a:extLst>
          </p:cNvPr>
          <p:cNvSpPr/>
          <p:nvPr/>
        </p:nvSpPr>
        <p:spPr>
          <a:xfrm>
            <a:off x="3492412" y="3591557"/>
            <a:ext cx="1052154" cy="36332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400" dirty="0">
                <a:ea typeface="Calibri" panose="020F0502020204030204" pitchFamily="34" charset="0"/>
                <a:cs typeface="Times New Roman" panose="02020603050405020304" pitchFamily="18" charset="0"/>
              </a:rPr>
              <a:t>API 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589BD9F-014C-2B46-6C95-FFAADF5F84B5}"/>
              </a:ext>
            </a:extLst>
          </p:cNvPr>
          <p:cNvSpPr/>
          <p:nvPr/>
        </p:nvSpPr>
        <p:spPr>
          <a:xfrm>
            <a:off x="2598696" y="3069189"/>
            <a:ext cx="2047225" cy="1659068"/>
          </a:xfrm>
          <a:prstGeom prst="roundRect">
            <a:avLst>
              <a:gd name="adj" fmla="val 5942"/>
            </a:avLst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hr-HR" sz="2000" dirty="0" err="1">
                <a:solidFill>
                  <a:srgbClr val="C00000"/>
                </a:solidFill>
              </a:rPr>
              <a:t>Virtual</a:t>
            </a:r>
            <a:r>
              <a:rPr lang="hr-HR" sz="2000" dirty="0">
                <a:solidFill>
                  <a:srgbClr val="C00000"/>
                </a:solidFill>
              </a:rPr>
              <a:t> Campus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D6DEF6-C20B-46FF-BF8C-221BC965FE99}"/>
              </a:ext>
            </a:extLst>
          </p:cNvPr>
          <p:cNvSpPr txBox="1"/>
          <p:nvPr/>
        </p:nvSpPr>
        <p:spPr>
          <a:xfrm>
            <a:off x="2736963" y="3591557"/>
            <a:ext cx="65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5C25626-6E13-F213-E659-5CBB12C4BE3E}"/>
              </a:ext>
            </a:extLst>
          </p:cNvPr>
          <p:cNvSpPr txBox="1"/>
          <p:nvPr/>
        </p:nvSpPr>
        <p:spPr>
          <a:xfrm>
            <a:off x="2767256" y="4054589"/>
            <a:ext cx="65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17331B-558C-4CA5-847F-1BBD49F8CE62}"/>
              </a:ext>
            </a:extLst>
          </p:cNvPr>
          <p:cNvSpPr txBox="1"/>
          <p:nvPr/>
        </p:nvSpPr>
        <p:spPr>
          <a:xfrm>
            <a:off x="3958090" y="4315618"/>
            <a:ext cx="65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108650-0F4D-6BE2-9823-5729CB4B1F88}"/>
              </a:ext>
            </a:extLst>
          </p:cNvPr>
          <p:cNvSpPr txBox="1"/>
          <p:nvPr/>
        </p:nvSpPr>
        <p:spPr>
          <a:xfrm>
            <a:off x="3093373" y="4315618"/>
            <a:ext cx="65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9408ADC7-ACDE-843A-B9E6-7405C17DAEDE}"/>
              </a:ext>
            </a:extLst>
          </p:cNvPr>
          <p:cNvSpPr/>
          <p:nvPr/>
        </p:nvSpPr>
        <p:spPr>
          <a:xfrm>
            <a:off x="2497133" y="158888"/>
            <a:ext cx="4264977" cy="4765653"/>
          </a:xfrm>
          <a:prstGeom prst="roundRect">
            <a:avLst>
              <a:gd name="adj" fmla="val 799"/>
            </a:avLst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hr-HR" sz="2000" dirty="0" err="1">
                <a:solidFill>
                  <a:srgbClr val="C00000"/>
                </a:solidFill>
              </a:rPr>
              <a:t>Hybrid</a:t>
            </a:r>
            <a:r>
              <a:rPr lang="hr-HR" sz="2000" dirty="0">
                <a:solidFill>
                  <a:srgbClr val="C00000"/>
                </a:solidFill>
              </a:rPr>
              <a:t> Campus</a:t>
            </a:r>
            <a:endParaRPr lang="en-GB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4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Organizacijski i informacijski izazovi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Složen projekt:</a:t>
            </a:r>
          </a:p>
          <a:p>
            <a:pPr lvl="1"/>
            <a:r>
              <a:rPr lang="hr-HR" dirty="0"/>
              <a:t>Povezivanje heterogenih platformi na partnerskim sveučilištima </a:t>
            </a:r>
          </a:p>
          <a:p>
            <a:pPr lvl="1"/>
            <a:r>
              <a:rPr lang="hr-HR" dirty="0"/>
              <a:t>Svako sveučilište koristi svoje sustave – sustav za upravljanje studentima (ISVU) i sustav za e-učenje (Merlin)</a:t>
            </a:r>
          </a:p>
          <a:p>
            <a:pPr lvl="1"/>
            <a:r>
              <a:rPr lang="hr-HR" dirty="0"/>
              <a:t>Mogućnosti promjena na postojećim informacijskim sustavima su vrlo zahtjevne i ograničene</a:t>
            </a:r>
          </a:p>
          <a:p>
            <a:r>
              <a:rPr lang="hr-HR" dirty="0"/>
              <a:t>Sva sveučilišta koja sudjeluju moraju imati pružatelja elektroničkog identiteta (</a:t>
            </a:r>
            <a:r>
              <a:rPr lang="hr-HR" dirty="0" err="1"/>
              <a:t>IdP</a:t>
            </a:r>
            <a:r>
              <a:rPr lang="hr-HR" dirty="0"/>
              <a:t>)</a:t>
            </a:r>
          </a:p>
          <a:p>
            <a:r>
              <a:rPr lang="hr-HR" dirty="0" err="1"/>
              <a:t>IdP</a:t>
            </a:r>
            <a:r>
              <a:rPr lang="hr-HR" dirty="0"/>
              <a:t> mora sudjelovati u </a:t>
            </a:r>
            <a:r>
              <a:rPr lang="hr-HR" dirty="0" err="1"/>
              <a:t>eduGAIN</a:t>
            </a:r>
            <a:r>
              <a:rPr lang="hr-HR" dirty="0"/>
              <a:t>-u</a:t>
            </a:r>
          </a:p>
          <a:p>
            <a:r>
              <a:rPr lang="hr-HR" dirty="0"/>
              <a:t>Svi studenti moraju imati ESI (European Student </a:t>
            </a:r>
            <a:r>
              <a:rPr lang="hr-HR" dirty="0" err="1"/>
              <a:t>Identifier</a:t>
            </a:r>
            <a:r>
              <a:rPr lang="hr-HR" dirty="0"/>
              <a:t>)</a:t>
            </a:r>
          </a:p>
          <a:p>
            <a:r>
              <a:rPr lang="hr-HR" dirty="0"/>
              <a:t>VC koristi ECTS ljestvicu ocjenjivanja (A-F) – svatko mora znati pretvoriti svoje ocjene u ECTS ocjene</a:t>
            </a:r>
          </a:p>
        </p:txBody>
      </p:sp>
    </p:spTree>
    <p:extLst>
      <p:ext uri="{BB962C8B-B14F-4D97-AF65-F5344CB8AC3E}">
        <p14:creationId xmlns:p14="http://schemas.microsoft.com/office/powerpoint/2010/main" val="330017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 one koji žele znati više…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UNIC Virtualni </a:t>
            </a:r>
            <a:r>
              <a:rPr lang="hr-HR" dirty="0" err="1">
                <a:hlinkClick r:id="rId2"/>
              </a:rPr>
              <a:t>kampus</a:t>
            </a:r>
            <a:endParaRPr lang="hr-HR" dirty="0"/>
          </a:p>
          <a:p>
            <a:r>
              <a:rPr lang="hr-HR" dirty="0">
                <a:hlinkClick r:id="rId3"/>
              </a:rPr>
              <a:t>API</a:t>
            </a:r>
            <a:r>
              <a:rPr lang="hr-HR" dirty="0"/>
              <a:t> (</a:t>
            </a:r>
            <a:r>
              <a:rPr lang="hr-HR" dirty="0" err="1"/>
              <a:t>swagger</a:t>
            </a:r>
            <a:r>
              <a:rPr lang="hr-HR" dirty="0"/>
              <a:t> dokumentacija)</a:t>
            </a:r>
          </a:p>
          <a:p>
            <a:r>
              <a:rPr lang="hr-HR" dirty="0">
                <a:hlinkClick r:id="rId4"/>
              </a:rPr>
              <a:t>Upute</a:t>
            </a:r>
            <a:endParaRPr lang="hr-HR" dirty="0"/>
          </a:p>
          <a:p>
            <a:r>
              <a:rPr lang="hr-HR" dirty="0"/>
              <a:t>Podrška dostupna na </a:t>
            </a:r>
            <a:r>
              <a:rPr lang="en-GB" dirty="0">
                <a:hlinkClick r:id="rId5"/>
              </a:rPr>
              <a:t>unicvc-support@srce.hr</a:t>
            </a:r>
            <a:endParaRPr lang="hr-HR" dirty="0"/>
          </a:p>
          <a:p>
            <a:r>
              <a:rPr lang="hr-HR" dirty="0"/>
              <a:t>Sustav je smješten u podatkovnim centrima Srca</a:t>
            </a:r>
          </a:p>
          <a:p>
            <a:pPr>
              <a:lnSpc>
                <a:spcPct val="110000"/>
              </a:lnSpc>
            </a:pPr>
            <a:r>
              <a:rPr lang="hr-HR" dirty="0">
                <a:hlinkClick r:id="rId6"/>
              </a:rPr>
              <a:t>UNIC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8287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1959747"/>
            <a:ext cx="6858000" cy="759391"/>
          </a:xfrm>
        </p:spPr>
        <p:txBody>
          <a:bodyPr/>
          <a:lstStyle/>
          <a:p>
            <a:pPr marL="0" indent="0" algn="ctr">
              <a:spcBef>
                <a:spcPts val="750"/>
              </a:spcBef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678510"/>
          </a:xfrm>
        </p:spPr>
        <p:txBody>
          <a:bodyPr/>
          <a:lstStyle/>
          <a:p>
            <a:r>
              <a:rPr lang="hr-HR" dirty="0"/>
              <a:t>Arhitektura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952357"/>
            <a:ext cx="7263457" cy="37268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19DA0-9893-4C42-97FB-15C7F3204D7B}"/>
              </a:ext>
            </a:extLst>
          </p:cNvPr>
          <p:cNvSpPr/>
          <p:nvPr/>
        </p:nvSpPr>
        <p:spPr>
          <a:xfrm>
            <a:off x="5763491" y="1420091"/>
            <a:ext cx="2466109" cy="101138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3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512E-ED0C-4D96-B5F2-7986E109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28691"/>
            <a:ext cx="7886700" cy="900057"/>
          </a:xfrm>
        </p:spPr>
        <p:txBody>
          <a:bodyPr/>
          <a:lstStyle/>
          <a:p>
            <a:r>
              <a:rPr lang="hr-HR" dirty="0"/>
              <a:t>Interakcija UNIC VC – UNI </a:t>
            </a:r>
            <a:endParaRPr lang="en-GB" noProof="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7B0F54-EBD7-483F-BF8E-2FF4ED49E49F}"/>
              </a:ext>
            </a:extLst>
          </p:cNvPr>
          <p:cNvSpPr/>
          <p:nvPr/>
        </p:nvSpPr>
        <p:spPr>
          <a:xfrm>
            <a:off x="703343" y="1414403"/>
            <a:ext cx="1545588" cy="2506133"/>
          </a:xfrm>
          <a:prstGeom prst="roundRect">
            <a:avLst>
              <a:gd name="adj" fmla="val 947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/>
              <a:t>UNIC</a:t>
            </a:r>
            <a:br>
              <a:rPr lang="hr-HR" sz="1800"/>
            </a:br>
            <a:r>
              <a:rPr lang="hr-HR" sz="1800"/>
              <a:t>VC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D1C81E-A85D-4299-96D5-20A2020BA00E}"/>
              </a:ext>
            </a:extLst>
          </p:cNvPr>
          <p:cNvSpPr/>
          <p:nvPr/>
        </p:nvSpPr>
        <p:spPr>
          <a:xfrm>
            <a:off x="1805279" y="1488910"/>
            <a:ext cx="447041" cy="2330027"/>
          </a:xfrm>
          <a:prstGeom prst="roundRect">
            <a:avLst>
              <a:gd name="adj" fmla="val 2932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sz="1800"/>
              <a:t>API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E6D1A54-F92B-43CF-BE44-823A5234FBF6}"/>
              </a:ext>
            </a:extLst>
          </p:cNvPr>
          <p:cNvSpPr/>
          <p:nvPr/>
        </p:nvSpPr>
        <p:spPr>
          <a:xfrm>
            <a:off x="703344" y="1495682"/>
            <a:ext cx="380576" cy="2330028"/>
          </a:xfrm>
          <a:prstGeom prst="roundRect">
            <a:avLst>
              <a:gd name="adj" fmla="val 293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sz="1800"/>
              <a:t>Portal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A25880-6324-43CD-AB2A-700DC1D2F7B5}"/>
              </a:ext>
            </a:extLst>
          </p:cNvPr>
          <p:cNvSpPr/>
          <p:nvPr/>
        </p:nvSpPr>
        <p:spPr>
          <a:xfrm>
            <a:off x="4973929" y="1414403"/>
            <a:ext cx="1545588" cy="2506133"/>
          </a:xfrm>
          <a:prstGeom prst="roundRect">
            <a:avLst>
              <a:gd name="adj" fmla="val 94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/>
              <a:t>UNI</a:t>
            </a:r>
            <a:br>
              <a:rPr lang="hr-HR" sz="1800"/>
            </a:br>
            <a:r>
              <a:rPr lang="hr-HR" sz="1800"/>
              <a:t>SMS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A4C217-FFA6-406B-8821-EB25556FC54E}"/>
              </a:ext>
            </a:extLst>
          </p:cNvPr>
          <p:cNvSpPr/>
          <p:nvPr/>
        </p:nvSpPr>
        <p:spPr>
          <a:xfrm>
            <a:off x="7090604" y="1414403"/>
            <a:ext cx="1545588" cy="2506133"/>
          </a:xfrm>
          <a:prstGeom prst="roundRect">
            <a:avLst>
              <a:gd name="adj" fmla="val 94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/>
              <a:t>UNI</a:t>
            </a:r>
            <a:br>
              <a:rPr lang="hr-HR" sz="1800"/>
            </a:br>
            <a:r>
              <a:rPr lang="hr-HR" sz="1800"/>
              <a:t>LMS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16B7BE-72D5-4EE0-8278-CAF91F638875}"/>
              </a:ext>
            </a:extLst>
          </p:cNvPr>
          <p:cNvSpPr/>
          <p:nvPr/>
        </p:nvSpPr>
        <p:spPr>
          <a:xfrm>
            <a:off x="4970542" y="1488909"/>
            <a:ext cx="447041" cy="2330027"/>
          </a:xfrm>
          <a:prstGeom prst="roundRect">
            <a:avLst>
              <a:gd name="adj" fmla="val 2932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hr-HR" sz="1800"/>
              <a:t>API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957F14-310E-4E7C-A645-A19D153F7C64}"/>
              </a:ext>
            </a:extLst>
          </p:cNvPr>
          <p:cNvSpPr/>
          <p:nvPr/>
        </p:nvSpPr>
        <p:spPr>
          <a:xfrm>
            <a:off x="2894516" y="2410084"/>
            <a:ext cx="1545588" cy="717973"/>
          </a:xfrm>
          <a:prstGeom prst="roundRect">
            <a:avLst>
              <a:gd name="adj" fmla="val 947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/>
              <a:t>Broker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F1DB4B1E-E5E1-4481-A1F8-5B3CD2CBA52B}"/>
              </a:ext>
            </a:extLst>
          </p:cNvPr>
          <p:cNvSpPr/>
          <p:nvPr/>
        </p:nvSpPr>
        <p:spPr>
          <a:xfrm>
            <a:off x="2255708" y="2620056"/>
            <a:ext cx="635421" cy="27770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CF8E6874-6255-45AA-AFBC-AC32E66384EA}"/>
              </a:ext>
            </a:extLst>
          </p:cNvPr>
          <p:cNvSpPr/>
          <p:nvPr/>
        </p:nvSpPr>
        <p:spPr>
          <a:xfrm>
            <a:off x="4440105" y="2606510"/>
            <a:ext cx="533825" cy="27770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1EBD51D-0399-45AB-B5B3-7DDAC9A1F0CA}"/>
              </a:ext>
            </a:extLst>
          </p:cNvPr>
          <p:cNvSpPr/>
          <p:nvPr/>
        </p:nvSpPr>
        <p:spPr>
          <a:xfrm>
            <a:off x="6536453" y="2592962"/>
            <a:ext cx="533825" cy="277707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89465-6966-42FD-B291-F5CC36CA00F2}"/>
              </a:ext>
            </a:extLst>
          </p:cNvPr>
          <p:cNvCxnSpPr/>
          <p:nvPr/>
        </p:nvCxnSpPr>
        <p:spPr>
          <a:xfrm>
            <a:off x="230478" y="1759843"/>
            <a:ext cx="472864" cy="203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8253C3-0EB6-4719-BBB4-603C8056E0E3}"/>
              </a:ext>
            </a:extLst>
          </p:cNvPr>
          <p:cNvCxnSpPr>
            <a:cxnSpLocks/>
          </p:cNvCxnSpPr>
          <p:nvPr/>
        </p:nvCxnSpPr>
        <p:spPr>
          <a:xfrm>
            <a:off x="227091" y="2160108"/>
            <a:ext cx="472864" cy="1305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62CF0D-2C54-41A8-BEEA-A8DD93B017EC}"/>
              </a:ext>
            </a:extLst>
          </p:cNvPr>
          <p:cNvCxnSpPr>
            <a:cxnSpLocks/>
          </p:cNvCxnSpPr>
          <p:nvPr/>
        </p:nvCxnSpPr>
        <p:spPr>
          <a:xfrm>
            <a:off x="259690" y="2560373"/>
            <a:ext cx="436878" cy="57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41394B-8402-42E7-9ECA-9C043A9C480B}"/>
              </a:ext>
            </a:extLst>
          </p:cNvPr>
          <p:cNvCxnSpPr>
            <a:cxnSpLocks/>
          </p:cNvCxnSpPr>
          <p:nvPr/>
        </p:nvCxnSpPr>
        <p:spPr>
          <a:xfrm flipV="1">
            <a:off x="230479" y="2946026"/>
            <a:ext cx="462703" cy="579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47397D-E14B-4C3D-AD7E-97E3362894C0}"/>
              </a:ext>
            </a:extLst>
          </p:cNvPr>
          <p:cNvCxnSpPr>
            <a:cxnSpLocks/>
          </p:cNvCxnSpPr>
          <p:nvPr/>
        </p:nvCxnSpPr>
        <p:spPr>
          <a:xfrm flipV="1">
            <a:off x="227092" y="3273687"/>
            <a:ext cx="462703" cy="1244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8FF1D0-F29A-4F70-80B5-E0164D9CB91F}"/>
              </a:ext>
            </a:extLst>
          </p:cNvPr>
          <p:cNvCxnSpPr>
            <a:cxnSpLocks/>
          </p:cNvCxnSpPr>
          <p:nvPr/>
        </p:nvCxnSpPr>
        <p:spPr>
          <a:xfrm flipV="1">
            <a:off x="230479" y="3601349"/>
            <a:ext cx="455929" cy="2175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4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Funkcionalnosti Virtualnog kampusa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Javno</a:t>
            </a:r>
          </a:p>
          <a:p>
            <a:r>
              <a:rPr lang="hr-HR" b="0" dirty="0"/>
              <a:t>Katalog predmeta</a:t>
            </a:r>
          </a:p>
          <a:p>
            <a:r>
              <a:rPr lang="hr-HR" b="0" dirty="0"/>
              <a:t>Katalog združenih studija</a:t>
            </a:r>
          </a:p>
          <a:p>
            <a:r>
              <a:rPr lang="hr-HR" b="0" dirty="0"/>
              <a:t>Pregled informacija o istraživanjima</a:t>
            </a:r>
          </a:p>
          <a:p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1D3B0-29B9-4D61-BC15-3A99A0F77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Privatno</a:t>
            </a:r>
          </a:p>
          <a:p>
            <a:r>
              <a:rPr lang="hr-HR" dirty="0"/>
              <a:t>Studenti:</a:t>
            </a:r>
          </a:p>
          <a:p>
            <a:pPr lvl="1"/>
            <a:r>
              <a:rPr lang="hr-HR" dirty="0"/>
              <a:t>Mobilnost</a:t>
            </a:r>
          </a:p>
          <a:p>
            <a:pPr lvl="1"/>
            <a:r>
              <a:rPr lang="hr-HR" dirty="0"/>
              <a:t>UNIC europska studentska iskaznica</a:t>
            </a:r>
          </a:p>
          <a:p>
            <a:r>
              <a:rPr lang="hr-HR" dirty="0"/>
              <a:t>Administratori:</a:t>
            </a:r>
          </a:p>
          <a:p>
            <a:pPr lvl="1"/>
            <a:r>
              <a:rPr lang="hr-HR" dirty="0"/>
              <a:t>Administracija osoba, predmeta, mobilnosti</a:t>
            </a:r>
          </a:p>
          <a:p>
            <a:r>
              <a:rPr lang="hr-HR" dirty="0"/>
              <a:t>Istraživači:</a:t>
            </a:r>
          </a:p>
          <a:p>
            <a:pPr lvl="1"/>
            <a:r>
              <a:rPr lang="hr-HR" dirty="0"/>
              <a:t>Mogućnost odabira interesnih područja</a:t>
            </a:r>
          </a:p>
          <a:p>
            <a:pPr lvl="1"/>
            <a:r>
              <a:rPr lang="hr-HR" dirty="0"/>
              <a:t>Umrežavanje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690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05642"/>
          </a:xfrm>
        </p:spPr>
        <p:txBody>
          <a:bodyPr/>
          <a:lstStyle/>
          <a:p>
            <a:r>
              <a:rPr lang="hr-HR" dirty="0"/>
              <a:t>Web portal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06" y="424993"/>
            <a:ext cx="8429581" cy="4588253"/>
          </a:xfrm>
          <a:prstGeom prst="rect">
            <a:avLst/>
          </a:prstGeom>
        </p:spPr>
      </p:pic>
      <p:sp>
        <p:nvSpPr>
          <p:cNvPr id="4" name="Arrow: Right 2">
            <a:extLst>
              <a:ext uri="{FF2B5EF4-FFF2-40B4-BE49-F238E27FC236}">
                <a16:creationId xmlns:a16="http://schemas.microsoft.com/office/drawing/2014/main" id="{16E6EF32-6291-4D40-8743-E6BB8F7B0A5D}"/>
              </a:ext>
            </a:extLst>
          </p:cNvPr>
          <p:cNvSpPr/>
          <p:nvPr/>
        </p:nvSpPr>
        <p:spPr>
          <a:xfrm rot="14921245">
            <a:off x="8388425" y="747064"/>
            <a:ext cx="656493" cy="35755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91839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50612"/>
          </a:xfrm>
        </p:spPr>
        <p:txBody>
          <a:bodyPr/>
          <a:lstStyle/>
          <a:p>
            <a:r>
              <a:rPr lang="hr-HR" dirty="0" err="1"/>
              <a:t>Autentikacija</a:t>
            </a:r>
            <a:r>
              <a:rPr lang="hr-HR" dirty="0"/>
              <a:t> (1)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48" y="1724003"/>
            <a:ext cx="3606667" cy="14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051" y="601133"/>
            <a:ext cx="4095000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3642" y="2190088"/>
            <a:ext cx="148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dirty="0" err="1">
                <a:solidFill>
                  <a:schemeClr val="accent1">
                    <a:lumMod val="75000"/>
                  </a:schemeClr>
                </a:solidFill>
              </a:rPr>
              <a:t>eduGAIN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800" dirty="0" err="1">
                <a:solidFill>
                  <a:schemeClr val="accent1">
                    <a:lumMod val="75000"/>
                  </a:schemeClr>
                </a:solidFill>
              </a:rPr>
              <a:t>providers</a:t>
            </a:r>
            <a:endParaRPr lang="hr-H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470601" y="2571750"/>
            <a:ext cx="880694" cy="193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17046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3914</TotalTime>
  <Words>1190</Words>
  <Application>Microsoft Office PowerPoint</Application>
  <PresentationFormat>On-screen Show (16:9)</PresentationFormat>
  <Paragraphs>257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Srce DEI 2024_16x9</vt:lpstr>
      <vt:lpstr>UNIC VIRTUALNI KAMPUS</vt:lpstr>
      <vt:lpstr>Sadržaj</vt:lpstr>
      <vt:lpstr>Što je UNIC Virtualni kampus?</vt:lpstr>
      <vt:lpstr>Organizacijski i informacijski izazovi</vt:lpstr>
      <vt:lpstr>Arhitektura</vt:lpstr>
      <vt:lpstr>Interakcija UNIC VC – UNI </vt:lpstr>
      <vt:lpstr>Funkcionalnosti Virtualnog kampusa</vt:lpstr>
      <vt:lpstr>Web portal</vt:lpstr>
      <vt:lpstr>Autentikacija (1)</vt:lpstr>
      <vt:lpstr>PowerPoint Presentation</vt:lpstr>
      <vt:lpstr>Registracijski obrazac</vt:lpstr>
      <vt:lpstr>Proces virtualne mobilnosti</vt:lpstr>
      <vt:lpstr>Virtualna mobilnost - student</vt:lpstr>
      <vt:lpstr>Virtualna mobilnost - student</vt:lpstr>
      <vt:lpstr>Proces virtualne mobilnosti</vt:lpstr>
      <vt:lpstr>Admin portal – odlazna mobilnost</vt:lpstr>
      <vt:lpstr>Proces virtualne mobilnosti</vt:lpstr>
      <vt:lpstr>Admin portal – dolazna mobilnost</vt:lpstr>
      <vt:lpstr>Proces virtualne mobilnosti</vt:lpstr>
      <vt:lpstr>Virtualna mobilnost - student</vt:lpstr>
      <vt:lpstr>Proces virtualne mobilnosti</vt:lpstr>
      <vt:lpstr>Admin portal – dolazna mobilnost</vt:lpstr>
      <vt:lpstr>Proces virtualne mobilnosti</vt:lpstr>
      <vt:lpstr>ISVU</vt:lpstr>
      <vt:lpstr>Katalog mreža sveučilišta</vt:lpstr>
      <vt:lpstr>Ponuda predmeta u mreži sveučilišta</vt:lpstr>
      <vt:lpstr>Student iz mreže sveučilišta</vt:lpstr>
      <vt:lpstr>Otvoreni znanstveni kampus (UNIC4ER)</vt:lpstr>
      <vt:lpstr>Informacije o istraživanjima</vt:lpstr>
      <vt:lpstr>Informacije o istraživanjima - detalji</vt:lpstr>
      <vt:lpstr>Registracija</vt:lpstr>
      <vt:lpstr>Registracija – ORCID prijava</vt:lpstr>
      <vt:lpstr>Registracija – spajanje profila</vt:lpstr>
      <vt:lpstr>Osobni profil</vt:lpstr>
      <vt:lpstr>Profili drugih istraživača</vt:lpstr>
      <vt:lpstr>Planovi za budućnost</vt:lpstr>
      <vt:lpstr>UNIC 1.0</vt:lpstr>
      <vt:lpstr>UNIC 2.0 – izgradanja brokera</vt:lpstr>
      <vt:lpstr>UNIC 2.0</vt:lpstr>
      <vt:lpstr>Za one koji žele znati više…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114</cp:revision>
  <cp:lastPrinted>2014-06-24T07:01:20Z</cp:lastPrinted>
  <dcterms:created xsi:type="dcterms:W3CDTF">2014-09-19T07:16:42Z</dcterms:created>
  <dcterms:modified xsi:type="dcterms:W3CDTF">2024-04-17T11:52:00Z</dcterms:modified>
</cp:coreProperties>
</file>