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4"/>
  </p:notesMasterIdLst>
  <p:handoutMasterIdLst>
    <p:handoutMasterId r:id="rId15"/>
  </p:handoutMasterIdLst>
  <p:sldIdLst>
    <p:sldId id="256" r:id="rId2"/>
    <p:sldId id="269" r:id="rId3"/>
    <p:sldId id="262" r:id="rId4"/>
    <p:sldId id="267" r:id="rId5"/>
    <p:sldId id="266" r:id="rId6"/>
    <p:sldId id="265" r:id="rId7"/>
    <p:sldId id="268" r:id="rId8"/>
    <p:sldId id="270" r:id="rId9"/>
    <p:sldId id="271" r:id="rId10"/>
    <p:sldId id="272" r:id="rId11"/>
    <p:sldId id="273" r:id="rId12"/>
    <p:sldId id="259" r:id="rId13"/>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635"/>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948" autoAdjust="0"/>
  </p:normalViewPr>
  <p:slideViewPr>
    <p:cSldViewPr snapToGrid="0">
      <p:cViewPr varScale="1">
        <p:scale>
          <a:sx n="216" d="100"/>
          <a:sy n="216" d="100"/>
        </p:scale>
        <p:origin x="248" y="12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3115"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3.png"/><Relationship Id="rId1" Type="http://schemas.openxmlformats.org/officeDocument/2006/relationships/theme" Target="../theme/theme3.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17.04.2024.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3.png"/><Relationship Id="rId1" Type="http://schemas.openxmlformats.org/officeDocument/2006/relationships/theme" Target="../theme/theme2.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17.04.2024.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creativecommons.org/licenses/by/4.0/deed" TargetMode="External"/><Relationship Id="rId7" Type="http://schemas.openxmlformats.org/officeDocument/2006/relationships/image" Target="../media/image5.png"/><Relationship Id="rId2" Type="http://schemas.openxmlformats.org/officeDocument/2006/relationships/hyperlink" Target="http://www.srce.unizg.hr/"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srce.unizg.hr/otvoreni-pristu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389414" y="1543650"/>
            <a:ext cx="5915025" cy="739412"/>
          </a:xfrm>
          <a:prstGeom prst="rect">
            <a:avLst/>
          </a:prstGeom>
        </p:spPr>
        <p:txBody>
          <a:bodyPr/>
          <a:lstStyle>
            <a:lvl1pPr algn="l">
              <a:defRPr sz="24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4" name="Subtitle 2">
            <a:extLst>
              <a:ext uri="{FF2B5EF4-FFF2-40B4-BE49-F238E27FC236}">
                <a16:creationId xmlns:a16="http://schemas.microsoft.com/office/drawing/2014/main" id="{F2D2217B-1BDD-4FA1-B069-A04B3E2F908E}"/>
              </a:ext>
            </a:extLst>
          </p:cNvPr>
          <p:cNvSpPr>
            <a:spLocks noGrp="1"/>
          </p:cNvSpPr>
          <p:nvPr>
            <p:ph type="subTitle" idx="1"/>
          </p:nvPr>
        </p:nvSpPr>
        <p:spPr>
          <a:xfrm>
            <a:off x="3196004" y="3010946"/>
            <a:ext cx="5143500" cy="1241822"/>
          </a:xfrm>
          <a:prstGeom prst="rect">
            <a:avLst/>
          </a:prstGeom>
        </p:spPr>
        <p:txBody>
          <a:bodyPr>
            <a:noAutofit/>
          </a:bodyPr>
          <a:lstStyle>
            <a:lvl1pPr marL="0" indent="0" algn="l">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Tree>
    <p:extLst>
      <p:ext uri="{BB962C8B-B14F-4D97-AF65-F5344CB8AC3E}">
        <p14:creationId xmlns:p14="http://schemas.microsoft.com/office/powerpoint/2010/main" val="31212606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
        <p:nvSpPr>
          <p:cNvPr id="5" name="Footer Placeholder 4">
            <a:extLst>
              <a:ext uri="{FF2B5EF4-FFF2-40B4-BE49-F238E27FC236}">
                <a16:creationId xmlns:a16="http://schemas.microsoft.com/office/drawing/2014/main" id="{6F274D94-8336-41CE-B88A-07D441B83EA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21019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aglavlje sekci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hr-HR"/>
              <a:t>Kliknite da biste uredili stil naslova matrice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4" y="2890767"/>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hr-HR"/>
              <a:t>Kliknite da biste uredili matrice</a:t>
            </a:r>
          </a:p>
        </p:txBody>
      </p:sp>
      <p:sp>
        <p:nvSpPr>
          <p:cNvPr id="3" name="Footer Placeholder 2">
            <a:extLst>
              <a:ext uri="{FF2B5EF4-FFF2-40B4-BE49-F238E27FC236}">
                <a16:creationId xmlns:a16="http://schemas.microsoft.com/office/drawing/2014/main" id="{656D1D6D-C8A3-4CDF-B800-B23D48CEFEC1}"/>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0591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Content Placeholder 3"/>
          <p:cNvSpPr>
            <a:spLocks noGrp="1"/>
          </p:cNvSpPr>
          <p:nvPr>
            <p:ph sz="half" idx="2"/>
          </p:nvPr>
        </p:nvSpPr>
        <p:spPr>
          <a:xfrm>
            <a:off x="4629151" y="1369219"/>
            <a:ext cx="3886200" cy="3263504"/>
          </a:xfrm>
          <a:prstGeom prst="rect">
            <a:avLst/>
          </a:prstGeom>
        </p:spPr>
        <p:txBody>
          <a:bodyPr/>
          <a:lstStyle>
            <a:lvl1pPr>
              <a:defRPr b="1"/>
            </a:lvl1p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6" name="Footer Placeholder 5">
            <a:extLst>
              <a:ext uri="{FF2B5EF4-FFF2-40B4-BE49-F238E27FC236}">
                <a16:creationId xmlns:a16="http://schemas.microsoft.com/office/drawing/2014/main" id="{CAF2D232-DF4A-4A1E-BF7E-F3A0332EF454}"/>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66429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hr-HR"/>
              <a:t>Kliknite da biste uredili stil naslova matrice</a:t>
            </a:r>
          </a:p>
        </p:txBody>
      </p:sp>
      <p:sp>
        <p:nvSpPr>
          <p:cNvPr id="4" name="Footer Placeholder 3">
            <a:extLst>
              <a:ext uri="{FF2B5EF4-FFF2-40B4-BE49-F238E27FC236}">
                <a16:creationId xmlns:a16="http://schemas.microsoft.com/office/drawing/2014/main" id="{26201F9D-E111-475C-BADF-64FF933C5CAB}"/>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178654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7E9C3A-0250-4665-881A-700202FFEF85}"/>
              </a:ext>
            </a:extLst>
          </p:cNvPr>
          <p:cNvSpPr>
            <a:spLocks noGrp="1"/>
          </p:cNvSpPr>
          <p:nvPr>
            <p:ph type="ftr" sz="quarter" idx="11"/>
          </p:nvPr>
        </p:nvSpPr>
        <p:spPr/>
        <p:txBody>
          <a:bodyPr/>
          <a:lstStyle/>
          <a:p>
            <a:r>
              <a:rPr lang="hr-HR"/>
              <a:t>Naziv prezentacije</a:t>
            </a:r>
            <a:endParaRPr lang="hr-HR" dirty="0"/>
          </a:p>
        </p:txBody>
      </p:sp>
    </p:spTree>
    <p:extLst>
      <p:ext uri="{BB962C8B-B14F-4D97-AF65-F5344CB8AC3E}">
        <p14:creationId xmlns:p14="http://schemas.microsoft.com/office/powerpoint/2010/main" val="392389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hr-HR"/>
              <a:t>Kliknite da biste uredili stil naslova matrice</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hr-HR"/>
              <a:t>Kliknite da biste uredili matrice</a:t>
            </a:r>
          </a:p>
        </p:txBody>
      </p:sp>
      <p:sp>
        <p:nvSpPr>
          <p:cNvPr id="6" name="Footer Placeholder 5">
            <a:extLst>
              <a:ext uri="{FF2B5EF4-FFF2-40B4-BE49-F238E27FC236}">
                <a16:creationId xmlns:a16="http://schemas.microsoft.com/office/drawing/2014/main" id="{FBB587E8-ED36-4755-84AA-33A38C729142}"/>
              </a:ext>
            </a:extLst>
          </p:cNvPr>
          <p:cNvSpPr>
            <a:spLocks noGrp="1"/>
          </p:cNvSpPr>
          <p:nvPr>
            <p:ph type="ftr" sz="quarter" idx="11"/>
          </p:nvPr>
        </p:nvSpPr>
        <p:spPr/>
        <p:txBody>
          <a:bodyPr/>
          <a:lstStyle/>
          <a:p>
            <a:r>
              <a:rPr lang="hr-HR"/>
              <a:t>Naziv prezentacije</a:t>
            </a:r>
            <a:endParaRPr lang="hr-HR" dirty="0"/>
          </a:p>
        </p:txBody>
      </p:sp>
      <p:sp>
        <p:nvSpPr>
          <p:cNvPr id="7" name="Content Placeholder 2">
            <a:extLst>
              <a:ext uri="{FF2B5EF4-FFF2-40B4-BE49-F238E27FC236}">
                <a16:creationId xmlns:a16="http://schemas.microsoft.com/office/drawing/2014/main" id="{FCFE6F27-F197-430D-A1FD-9A04C41F54EC}"/>
              </a:ext>
            </a:extLst>
          </p:cNvPr>
          <p:cNvSpPr>
            <a:spLocks noGrp="1"/>
          </p:cNvSpPr>
          <p:nvPr>
            <p:ph idx="1"/>
          </p:nvPr>
        </p:nvSpPr>
        <p:spPr>
          <a:xfrm>
            <a:off x="3887391" y="342900"/>
            <a:ext cx="4629151" cy="405884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hr-HR" dirty="0"/>
          </a:p>
        </p:txBody>
      </p:sp>
    </p:spTree>
    <p:extLst>
      <p:ext uri="{BB962C8B-B14F-4D97-AF65-F5344CB8AC3E}">
        <p14:creationId xmlns:p14="http://schemas.microsoft.com/office/powerpoint/2010/main" val="292035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adnji slaj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5CFFBB-1656-4BC5-9791-61CE66541E14}"/>
              </a:ext>
            </a:extLst>
          </p:cNvPr>
          <p:cNvGrpSpPr/>
          <p:nvPr userDrawn="1"/>
        </p:nvGrpSpPr>
        <p:grpSpPr>
          <a:xfrm>
            <a:off x="1007453" y="2915042"/>
            <a:ext cx="7244672" cy="1331593"/>
            <a:chOff x="1105091" y="2915042"/>
            <a:chExt cx="7244672" cy="1331593"/>
          </a:xfrm>
        </p:grpSpPr>
        <p:sp>
          <p:nvSpPr>
            <p:cNvPr id="13" name="TextBox 7">
              <a:extLst>
                <a:ext uri="{FF2B5EF4-FFF2-40B4-BE49-F238E27FC236}">
                  <a16:creationId xmlns:a16="http://schemas.microsoft.com/office/drawing/2014/main" id="{AEDFD92A-D570-4044-74DA-54F7B23EEE49}"/>
                </a:ext>
              </a:extLst>
            </p:cNvPr>
            <p:cNvSpPr txBox="1"/>
            <p:nvPr userDrawn="1"/>
          </p:nvSpPr>
          <p:spPr>
            <a:xfrm>
              <a:off x="5801856" y="2915042"/>
              <a:ext cx="2547907" cy="430887"/>
            </a:xfrm>
            <a:prstGeom prst="rect">
              <a:avLst/>
            </a:prstGeom>
            <a:noFill/>
          </p:spPr>
          <p:txBody>
            <a:bodyPr wrap="square" lIns="0" tIns="0" rIns="0" bIns="0" rtlCol="0">
              <a:spAutoFit/>
            </a:bodyPr>
            <a:lstStyle/>
            <a:p>
              <a:pPr algn="just"/>
              <a:r>
                <a:rPr lang="hr-HR" sz="700" dirty="0">
                  <a:solidFill>
                    <a:schemeClr val="tx1"/>
                  </a:solidFill>
                  <a:latin typeface="Arial" panose="020B0604020202020204" pitchFamily="34" charset="0"/>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p>
          </p:txBody>
        </p:sp>
        <p:sp>
          <p:nvSpPr>
            <p:cNvPr id="15" name="TextBox 9">
              <a:extLst>
                <a:ext uri="{FF2B5EF4-FFF2-40B4-BE49-F238E27FC236}">
                  <a16:creationId xmlns:a16="http://schemas.microsoft.com/office/drawing/2014/main" id="{B1EFE6B7-D1D6-47CD-6EA4-D03F00A30F0E}"/>
                </a:ext>
              </a:extLst>
            </p:cNvPr>
            <p:cNvSpPr txBox="1"/>
            <p:nvPr userDrawn="1"/>
          </p:nvSpPr>
          <p:spPr>
            <a:xfrm>
              <a:off x="2731473" y="2918939"/>
              <a:ext cx="2610706" cy="215444"/>
            </a:xfrm>
            <a:prstGeom prst="rect">
              <a:avLst/>
            </a:prstGeom>
            <a:noFill/>
          </p:spPr>
          <p:txBody>
            <a:bodyPr wrap="square" lIns="0" tIns="0" rIns="0" bIns="0" rtlCol="0">
              <a:spAutoFit/>
            </a:bodyPr>
            <a:lstStyle/>
            <a:p>
              <a:pPr algn="just"/>
              <a:r>
                <a:rPr lang="pt-BR" sz="700" b="0" kern="1200" dirty="0">
                  <a:solidFill>
                    <a:schemeClr val="tx1"/>
                  </a:solidFill>
                  <a:effectLst/>
                  <a:latin typeface="Arial" panose="020B0604020202020204" pitchFamily="34" charset="0"/>
                  <a:ea typeface="+mn-ea"/>
                  <a:cs typeface="Arial" panose="020B0604020202020204" pitchFamily="34" charset="0"/>
                </a:rPr>
                <a:t>Ovo djelo je dano na korištenje pod licencom Creative Commons </a:t>
              </a:r>
              <a:r>
                <a:rPr lang="pt-BR" sz="700" b="0" i="1" kern="1200" dirty="0">
                  <a:solidFill>
                    <a:schemeClr val="tx1"/>
                  </a:solidFill>
                  <a:effectLst/>
                  <a:latin typeface="Arial" panose="020B0604020202020204" pitchFamily="34" charset="0"/>
                  <a:ea typeface="+mn-ea"/>
                  <a:cs typeface="Arial" panose="020B0604020202020204" pitchFamily="34" charset="0"/>
                </a:rPr>
                <a:t>Imenovanje</a:t>
              </a:r>
              <a:r>
                <a:rPr lang="hr-HR" sz="700" b="0" i="1" kern="1200" dirty="0">
                  <a:solidFill>
                    <a:schemeClr val="tx1"/>
                  </a:solidFill>
                  <a:effectLst/>
                  <a:latin typeface="Arial" panose="020B0604020202020204" pitchFamily="34" charset="0"/>
                  <a:ea typeface="+mn-ea"/>
                  <a:cs typeface="Arial" panose="020B0604020202020204" pitchFamily="34" charset="0"/>
                </a:rPr>
                <a:t> </a:t>
              </a:r>
              <a:r>
                <a:rPr lang="hr-HR" sz="700" b="0" i="0" kern="1200" dirty="0">
                  <a:solidFill>
                    <a:schemeClr val="tx1"/>
                  </a:solidFill>
                  <a:effectLst/>
                  <a:latin typeface="Arial" panose="020B0604020202020204" pitchFamily="34" charset="0"/>
                  <a:ea typeface="+mn-ea"/>
                  <a:cs typeface="Arial" panose="020B0604020202020204" pitchFamily="34" charset="0"/>
                </a:rPr>
                <a:t>4</a:t>
              </a:r>
              <a:r>
                <a:rPr lang="pt-BR" sz="700" b="0" i="0" kern="1200" dirty="0">
                  <a:solidFill>
                    <a:schemeClr val="tx1"/>
                  </a:solidFill>
                  <a:effectLst/>
                  <a:latin typeface="Arial" panose="020B0604020202020204" pitchFamily="34" charset="0"/>
                  <a:ea typeface="+mn-ea"/>
                  <a:cs typeface="Arial" panose="020B0604020202020204" pitchFamily="34" charset="0"/>
                </a:rPr>
                <a:t>.0 međunarodna</a:t>
              </a:r>
              <a:r>
                <a:rPr lang="pt-BR"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16" name="TextBox 12">
              <a:extLst>
                <a:ext uri="{FF2B5EF4-FFF2-40B4-BE49-F238E27FC236}">
                  <a16:creationId xmlns:a16="http://schemas.microsoft.com/office/drawing/2014/main" id="{AAB90880-4F0D-7C1A-B069-4249B48B4087}"/>
                </a:ext>
              </a:extLst>
            </p:cNvPr>
            <p:cNvSpPr txBox="1"/>
            <p:nvPr userDrawn="1"/>
          </p:nvSpPr>
          <p:spPr>
            <a:xfrm>
              <a:off x="1115724" y="3599709"/>
              <a:ext cx="973343" cy="19620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2"/>
                </a:rPr>
                <a:t>www.srce.unizg.hr</a:t>
              </a:r>
              <a:r>
                <a:rPr lang="hr-HR" sz="675" b="1" dirty="0">
                  <a:solidFill>
                    <a:schemeClr val="accent1"/>
                  </a:solidFill>
                  <a:latin typeface="Arial" panose="020B0604020202020204" pitchFamily="34" charset="0"/>
                  <a:cs typeface="Arial" panose="020B0604020202020204" pitchFamily="34" charset="0"/>
                </a:rPr>
                <a:t> </a:t>
              </a:r>
            </a:p>
          </p:txBody>
        </p:sp>
        <p:sp>
          <p:nvSpPr>
            <p:cNvPr id="17" name="Rectangle 1">
              <a:extLst>
                <a:ext uri="{FF2B5EF4-FFF2-40B4-BE49-F238E27FC236}">
                  <a16:creationId xmlns:a16="http://schemas.microsoft.com/office/drawing/2014/main" id="{0ECCBBAB-08B2-29D2-8D07-A6D32135129A}"/>
                </a:ext>
              </a:extLst>
            </p:cNvPr>
            <p:cNvSpPr/>
            <p:nvPr userDrawn="1"/>
          </p:nvSpPr>
          <p:spPr>
            <a:xfrm>
              <a:off x="2941549" y="3599709"/>
              <a:ext cx="2190554" cy="19620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u="sng" dirty="0">
                  <a:solidFill>
                    <a:srgbClr val="C00000"/>
                  </a:solidFill>
                  <a:latin typeface="Arial" panose="020B0604020202020204" pitchFamily="34" charset="0"/>
                  <a:cs typeface="Arial" panose="020B0604020202020204" pitchFamily="34" charset="0"/>
                  <a:hlinkClick r:id="rId3" action="ppaction://hlinkfile"/>
                </a:rPr>
                <a:t>creativecommons.org/</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licenses</a:t>
              </a:r>
              <a:r>
                <a:rPr lang="hr-HR" sz="675" b="1" u="sng" dirty="0">
                  <a:solidFill>
                    <a:srgbClr val="C00000"/>
                  </a:solidFill>
                  <a:latin typeface="Arial" panose="020B0604020202020204" pitchFamily="34" charset="0"/>
                  <a:cs typeface="Arial" panose="020B0604020202020204" pitchFamily="34" charset="0"/>
                  <a:hlinkClick r:id="rId3" action="ppaction://hlinkfile"/>
                </a:rPr>
                <a:t>/</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by</a:t>
              </a:r>
              <a:r>
                <a:rPr lang="hr-HR" sz="675" b="1" u="sng" dirty="0">
                  <a:solidFill>
                    <a:srgbClr val="C00000"/>
                  </a:solidFill>
                  <a:latin typeface="Arial" panose="020B0604020202020204" pitchFamily="34" charset="0"/>
                  <a:cs typeface="Arial" panose="020B0604020202020204" pitchFamily="34" charset="0"/>
                  <a:hlinkClick r:id="rId3" action="ppaction://hlinkfile"/>
                </a:rPr>
                <a:t>/4.0/</a:t>
              </a:r>
              <a:r>
                <a:rPr lang="hr-HR" sz="675" b="1" u="sng" dirty="0" err="1">
                  <a:solidFill>
                    <a:srgbClr val="C00000"/>
                  </a:solidFill>
                  <a:latin typeface="Arial" panose="020B0604020202020204" pitchFamily="34" charset="0"/>
                  <a:cs typeface="Arial" panose="020B0604020202020204" pitchFamily="34" charset="0"/>
                  <a:hlinkClick r:id="rId3" action="ppaction://hlinkfile"/>
                </a:rPr>
                <a:t>deed</a:t>
              </a:r>
              <a:r>
                <a:rPr lang="hr-HR" sz="675" b="1" u="sng" dirty="0">
                  <a:solidFill>
                    <a:srgbClr val="C00000"/>
                  </a:solidFill>
                  <a:latin typeface="Arial" panose="020B0604020202020204" pitchFamily="34" charset="0"/>
                  <a:cs typeface="Arial" panose="020B0604020202020204" pitchFamily="34" charset="0"/>
                </a:rPr>
                <a:t> </a:t>
              </a:r>
              <a:endParaRPr lang="hr-HR" sz="675" b="1" u="sng" dirty="0">
                <a:solidFill>
                  <a:schemeClr val="accent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356471A3-9D15-19E7-C3C5-79A39F9FFFDA}"/>
                </a:ext>
              </a:extLst>
            </p:cNvPr>
            <p:cNvSpPr/>
            <p:nvPr userDrawn="1"/>
          </p:nvSpPr>
          <p:spPr>
            <a:xfrm>
              <a:off x="6245294" y="3599709"/>
              <a:ext cx="1661031" cy="196208"/>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675" b="1" dirty="0">
                  <a:solidFill>
                    <a:schemeClr val="accent1"/>
                  </a:solidFill>
                  <a:latin typeface="Arial" panose="020B0604020202020204" pitchFamily="34" charset="0"/>
                  <a:cs typeface="Arial" panose="020B0604020202020204" pitchFamily="34" charset="0"/>
                  <a:hlinkClick r:id="rId4"/>
                </a:rPr>
                <a:t>www.srce.unizg.hr/otvoreni-pristup</a:t>
              </a:r>
              <a:endParaRPr lang="hr-HR" sz="675" b="1" dirty="0">
                <a:solidFill>
                  <a:schemeClr val="accent1"/>
                </a:solidFill>
                <a:latin typeface="Arial" panose="020B0604020202020204" pitchFamily="34" charset="0"/>
                <a:cs typeface="Arial" panose="020B0604020202020204" pitchFamily="34" charset="0"/>
              </a:endParaRPr>
            </a:p>
          </p:txBody>
        </p:sp>
        <p:pic>
          <p:nvPicPr>
            <p:cNvPr id="19" name="Picture 14">
              <a:hlinkClick r:id="rId4"/>
              <a:extLst>
                <a:ext uri="{FF2B5EF4-FFF2-40B4-BE49-F238E27FC236}">
                  <a16:creationId xmlns:a16="http://schemas.microsoft.com/office/drawing/2014/main" id="{113E224B-D696-BF4A-9BF2-F98217CA187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3117" y="3976635"/>
              <a:ext cx="685385" cy="270000"/>
            </a:xfrm>
            <a:prstGeom prst="rect">
              <a:avLst/>
            </a:prstGeom>
          </p:spPr>
        </p:pic>
        <p:pic>
          <p:nvPicPr>
            <p:cNvPr id="20" name="Picture 16">
              <a:hlinkClick r:id="rId2"/>
              <a:extLst>
                <a:ext uri="{FF2B5EF4-FFF2-40B4-BE49-F238E27FC236}">
                  <a16:creationId xmlns:a16="http://schemas.microsoft.com/office/drawing/2014/main" id="{6127FA4B-F666-45C5-680E-5F8CB71DD35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5091" y="2918939"/>
              <a:ext cx="970563" cy="468548"/>
            </a:xfrm>
            <a:prstGeom prst="rect">
              <a:avLst/>
            </a:prstGeom>
          </p:spPr>
        </p:pic>
        <p:pic>
          <p:nvPicPr>
            <p:cNvPr id="21" name="Picture 3">
              <a:extLst>
                <a:ext uri="{FF2B5EF4-FFF2-40B4-BE49-F238E27FC236}">
                  <a16:creationId xmlns:a16="http://schemas.microsoft.com/office/drawing/2014/main" id="{FD7B0D4E-3055-CD93-7A04-A2B4A44891A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72177" y="3983688"/>
              <a:ext cx="729299" cy="255894"/>
            </a:xfrm>
            <a:prstGeom prst="rect">
              <a:avLst/>
            </a:prstGeom>
          </p:spPr>
        </p:pic>
      </p:grpSp>
      <p:sp>
        <p:nvSpPr>
          <p:cNvPr id="3" name="Footer Placeholder 2">
            <a:extLst>
              <a:ext uri="{FF2B5EF4-FFF2-40B4-BE49-F238E27FC236}">
                <a16:creationId xmlns:a16="http://schemas.microsoft.com/office/drawing/2014/main" id="{6C175A99-3C77-4CF2-A91F-6E58F7A3838B}"/>
              </a:ext>
            </a:extLst>
          </p:cNvPr>
          <p:cNvSpPr>
            <a:spLocks noGrp="1"/>
          </p:cNvSpPr>
          <p:nvPr>
            <p:ph type="ftr" sz="quarter" idx="11"/>
          </p:nvPr>
        </p:nvSpPr>
        <p:spPr/>
        <p:txBody>
          <a:bodyPr/>
          <a:lstStyle/>
          <a:p>
            <a:r>
              <a:rPr lang="hr-HR"/>
              <a:t>Naziv prezentacije</a:t>
            </a:r>
            <a:endParaRPr lang="hr-HR" dirty="0"/>
          </a:p>
        </p:txBody>
      </p:sp>
      <p:sp>
        <p:nvSpPr>
          <p:cNvPr id="22" name="Title 1">
            <a:extLst>
              <a:ext uri="{FF2B5EF4-FFF2-40B4-BE49-F238E27FC236}">
                <a16:creationId xmlns:a16="http://schemas.microsoft.com/office/drawing/2014/main" id="{9B63765A-0810-4DA2-BAA9-86CDB74EB011}"/>
              </a:ext>
            </a:extLst>
          </p:cNvPr>
          <p:cNvSpPr>
            <a:spLocks noGrp="1"/>
          </p:cNvSpPr>
          <p:nvPr>
            <p:ph type="title"/>
          </p:nvPr>
        </p:nvSpPr>
        <p:spPr>
          <a:xfrm>
            <a:off x="1211873" y="402695"/>
            <a:ext cx="6720254" cy="1475927"/>
          </a:xfrm>
          <a:prstGeom prst="rect">
            <a:avLst/>
          </a:prstGeom>
        </p:spPr>
        <p:txBody>
          <a:bodyPr>
            <a:normAutofit/>
          </a:bodyPr>
          <a:lstStyle>
            <a:lvl1pPr algn="ctr">
              <a:defRPr sz="2300" b="1">
                <a:latin typeface="Arial" panose="020B0604020202020204" pitchFamily="34" charset="0"/>
                <a:cs typeface="Arial" panose="020B0604020202020204" pitchFamily="34" charset="0"/>
              </a:defRPr>
            </a:lvl1pPr>
          </a:lstStyle>
          <a:p>
            <a:r>
              <a:rPr lang="hr-HR" dirty="0"/>
              <a:t>Kliknite da biste uredili stil naslova matrice</a:t>
            </a:r>
            <a:endParaRPr lang="en-US" dirty="0"/>
          </a:p>
        </p:txBody>
      </p:sp>
      <p:sp>
        <p:nvSpPr>
          <p:cNvPr id="23" name="Subtitle 2">
            <a:extLst>
              <a:ext uri="{FF2B5EF4-FFF2-40B4-BE49-F238E27FC236}">
                <a16:creationId xmlns:a16="http://schemas.microsoft.com/office/drawing/2014/main" id="{E6CA525B-2D2E-49E5-A9CA-61E7485C5463}"/>
              </a:ext>
            </a:extLst>
          </p:cNvPr>
          <p:cNvSpPr>
            <a:spLocks noGrp="1"/>
          </p:cNvSpPr>
          <p:nvPr>
            <p:ph type="subTitle" idx="1"/>
          </p:nvPr>
        </p:nvSpPr>
        <p:spPr>
          <a:xfrm>
            <a:off x="1211873" y="2066393"/>
            <a:ext cx="6720254" cy="600875"/>
          </a:xfrm>
          <a:prstGeom prst="rect">
            <a:avLst/>
          </a:prstGeo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pic>
        <p:nvPicPr>
          <p:cNvPr id="24" name="Slika 15">
            <a:extLst>
              <a:ext uri="{FF2B5EF4-FFF2-40B4-BE49-F238E27FC236}">
                <a16:creationId xmlns:a16="http://schemas.microsoft.com/office/drawing/2014/main" id="{79B1ABE9-1BF3-4D79-AFCD-9609CE00B996}"/>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53337" y="3983688"/>
            <a:ext cx="771702" cy="270000"/>
          </a:xfrm>
          <a:prstGeom prst="rect">
            <a:avLst/>
          </a:prstGeom>
          <a:noFill/>
          <a:ln>
            <a:noFill/>
          </a:ln>
        </p:spPr>
      </p:pic>
    </p:spTree>
    <p:extLst>
      <p:ext uri="{BB962C8B-B14F-4D97-AF65-F5344CB8AC3E}">
        <p14:creationId xmlns:p14="http://schemas.microsoft.com/office/powerpoint/2010/main" val="164210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hr-HR" dirty="0"/>
              <a:t>Kliknite da biste uredili stil naslova matrice</a:t>
            </a:r>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hr-HR" dirty="0"/>
              <a:t>Kliknite da biste uredili matrice</a:t>
            </a:r>
          </a:p>
          <a:p>
            <a:pPr lvl="1"/>
            <a:r>
              <a:rPr lang="hr-HR" dirty="0"/>
              <a:t>Druga razina</a:t>
            </a:r>
          </a:p>
          <a:p>
            <a:pPr lvl="2"/>
            <a:r>
              <a:rPr lang="hr-HR" dirty="0"/>
              <a:t>Treća razina</a:t>
            </a:r>
          </a:p>
          <a:p>
            <a:pPr lvl="3"/>
            <a:r>
              <a:rPr lang="hr-HR" dirty="0"/>
              <a:t>Četvrta razina</a:t>
            </a:r>
          </a:p>
          <a:p>
            <a:pPr lvl="4"/>
            <a:r>
              <a:rPr lang="hr-HR" dirty="0"/>
              <a:t>Peta razina stilove teksta</a:t>
            </a:r>
          </a:p>
        </p:txBody>
      </p:sp>
      <p:sp>
        <p:nvSpPr>
          <p:cNvPr id="4" name="Footer Placeholder 3">
            <a:extLst>
              <a:ext uri="{FF2B5EF4-FFF2-40B4-BE49-F238E27FC236}">
                <a16:creationId xmlns:a16="http://schemas.microsoft.com/office/drawing/2014/main" id="{49A46192-7FD8-4465-A667-5FE4EDBD7B2A}"/>
              </a:ext>
            </a:extLst>
          </p:cNvPr>
          <p:cNvSpPr>
            <a:spLocks noGrp="1"/>
          </p:cNvSpPr>
          <p:nvPr>
            <p:ph type="ftr" sz="quarter" idx="3"/>
          </p:nvPr>
        </p:nvSpPr>
        <p:spPr>
          <a:xfrm>
            <a:off x="2063263" y="4767263"/>
            <a:ext cx="5017474"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prezentacije</a:t>
            </a:r>
          </a:p>
        </p:txBody>
      </p:sp>
    </p:spTree>
    <p:extLst>
      <p:ext uri="{BB962C8B-B14F-4D97-AF65-F5344CB8AC3E}">
        <p14:creationId xmlns:p14="http://schemas.microsoft.com/office/powerpoint/2010/main" val="1118362056"/>
      </p:ext>
    </p:extLst>
  </p:cSld>
  <p:clrMap bg1="lt1" tx1="dk1" bg2="lt2" tx2="dk2" accent1="accent1" accent2="accent2" accent3="accent3" accent4="accent4" accent5="accent5" accent6="accent6" hlink="hlink" folHlink="folHlink"/>
  <p:sldLayoutIdLst>
    <p:sldLayoutId id="2147483737" r:id="rId1"/>
    <p:sldLayoutId id="2147483718" r:id="rId2"/>
    <p:sldLayoutId id="2147483719" r:id="rId3"/>
    <p:sldLayoutId id="2147483720" r:id="rId4"/>
    <p:sldLayoutId id="2147483722" r:id="rId5"/>
    <p:sldLayoutId id="2147483723" r:id="rId6"/>
    <p:sldLayoutId id="2147483725" r:id="rId7"/>
    <p:sldLayoutId id="2147483729" r:id="rId8"/>
  </p:sldLayoutIdLst>
  <p:hf sldNum="0" hdr="0" dt="0"/>
  <p:txStyles>
    <p:titleStyle>
      <a:lvl1pPr algn="l"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chemeClr val="accent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chemeClr val="accent1"/>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chemeClr val="accent1"/>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chemeClr val="accent1"/>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chemeClr val="accent1"/>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62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DE4A4-2088-44A2-B1C9-D662C0E94070}"/>
              </a:ext>
            </a:extLst>
          </p:cNvPr>
          <p:cNvSpPr>
            <a:spLocks noGrp="1"/>
          </p:cNvSpPr>
          <p:nvPr>
            <p:ph type="title"/>
          </p:nvPr>
        </p:nvSpPr>
        <p:spPr/>
        <p:txBody>
          <a:bodyPr>
            <a:normAutofit fontScale="90000"/>
          </a:bodyPr>
          <a:lstStyle/>
          <a:p>
            <a:r>
              <a:rPr lang="hr-HR" dirty="0"/>
              <a:t>Superračunala kao temelj računalno zahtjevnih interaktivnih edukacijskih pristupa</a:t>
            </a:r>
          </a:p>
        </p:txBody>
      </p:sp>
      <p:sp>
        <p:nvSpPr>
          <p:cNvPr id="6" name="Subtitle 5">
            <a:extLst>
              <a:ext uri="{FF2B5EF4-FFF2-40B4-BE49-F238E27FC236}">
                <a16:creationId xmlns:a16="http://schemas.microsoft.com/office/drawing/2014/main" id="{8267F370-F4A5-4DFB-A74B-587E29F38965}"/>
              </a:ext>
            </a:extLst>
          </p:cNvPr>
          <p:cNvSpPr>
            <a:spLocks noGrp="1"/>
          </p:cNvSpPr>
          <p:nvPr>
            <p:ph type="subTitle" idx="1"/>
          </p:nvPr>
        </p:nvSpPr>
        <p:spPr/>
        <p:txBody>
          <a:bodyPr/>
          <a:lstStyle/>
          <a:p>
            <a:r>
              <a:rPr lang="hr-HR" dirty="0"/>
              <a:t>prof. dr. </a:t>
            </a:r>
            <a:r>
              <a:rPr lang="hr-HR" dirty="0" err="1"/>
              <a:t>sc</a:t>
            </a:r>
            <a:r>
              <a:rPr lang="hr-HR" dirty="0"/>
              <a:t>. Maja Štula</a:t>
            </a:r>
          </a:p>
          <a:p>
            <a:r>
              <a:rPr lang="hr-HR" dirty="0"/>
              <a:t>Sveučilište u Splitu, Fakultet elektrotehnike, strojarstva i brodogradnje</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033A-2049-42CB-8A68-B17F91B32BE3}"/>
              </a:ext>
            </a:extLst>
          </p:cNvPr>
          <p:cNvSpPr>
            <a:spLocks noGrp="1"/>
          </p:cNvSpPr>
          <p:nvPr>
            <p:ph type="title"/>
          </p:nvPr>
        </p:nvSpPr>
        <p:spPr/>
        <p:txBody>
          <a:bodyPr/>
          <a:lstStyle/>
          <a:p>
            <a:r>
              <a:rPr lang="hr-HR" dirty="0"/>
              <a:t>Praktični dio radionice</a:t>
            </a:r>
            <a:endParaRPr lang="en-GB" dirty="0"/>
          </a:p>
        </p:txBody>
      </p:sp>
      <p:sp>
        <p:nvSpPr>
          <p:cNvPr id="3" name="Content Placeholder 2">
            <a:extLst>
              <a:ext uri="{FF2B5EF4-FFF2-40B4-BE49-F238E27FC236}">
                <a16:creationId xmlns:a16="http://schemas.microsoft.com/office/drawing/2014/main" id="{271506B3-D2ED-41F0-9AA5-239FF858D013}"/>
              </a:ext>
            </a:extLst>
          </p:cNvPr>
          <p:cNvSpPr>
            <a:spLocks noGrp="1"/>
          </p:cNvSpPr>
          <p:nvPr>
            <p:ph sz="half" idx="1"/>
          </p:nvPr>
        </p:nvSpPr>
        <p:spPr>
          <a:xfrm>
            <a:off x="628651" y="1369219"/>
            <a:ext cx="3729989" cy="3263504"/>
          </a:xfrm>
        </p:spPr>
        <p:txBody>
          <a:bodyPr>
            <a:normAutofit fontScale="92500"/>
          </a:bodyPr>
          <a:lstStyle/>
          <a:p>
            <a:pPr>
              <a:lnSpc>
                <a:spcPct val="120000"/>
              </a:lnSpc>
              <a:spcBef>
                <a:spcPts val="600"/>
              </a:spcBef>
            </a:pPr>
            <a:r>
              <a:rPr lang="hr-HR" sz="1400" b="0" dirty="0"/>
              <a:t>Polaznici radionice su na Padobranu primjere pokretali sa zahtjevom za 10 procesorskih jezgri i 20 GB radne memorije.</a:t>
            </a:r>
          </a:p>
          <a:p>
            <a:pPr>
              <a:lnSpc>
                <a:spcPct val="120000"/>
              </a:lnSpc>
              <a:spcBef>
                <a:spcPts val="600"/>
              </a:spcBef>
            </a:pPr>
            <a:r>
              <a:rPr lang="hr-HR" sz="1400" b="0" dirty="0"/>
              <a:t>Za izvršavanje primjera s 10 epoha treniranja za fino podešavanje GPT2 LLM modela, bez pohrane međukoraka uvježbavanja modela, potrebno je na traženim resursima u prosjeku oko 12 minuta.</a:t>
            </a:r>
          </a:p>
          <a:p>
            <a:pPr>
              <a:lnSpc>
                <a:spcPct val="120000"/>
              </a:lnSpc>
              <a:spcBef>
                <a:spcPts val="600"/>
              </a:spcBef>
            </a:pPr>
            <a:r>
              <a:rPr lang="hr-HR" sz="1400" b="0" dirty="0"/>
              <a:t>Postignute performanse su bile potpuno prikladne za radionicu i omogućile da korisnici više puta fino podešavaju GPT2 LLM model i analiziraju dobivene rezultate.</a:t>
            </a:r>
          </a:p>
        </p:txBody>
      </p:sp>
      <p:sp>
        <p:nvSpPr>
          <p:cNvPr id="5" name="Footer Placeholder 4">
            <a:extLst>
              <a:ext uri="{FF2B5EF4-FFF2-40B4-BE49-F238E27FC236}">
                <a16:creationId xmlns:a16="http://schemas.microsoft.com/office/drawing/2014/main" id="{470C7999-0CAC-4D27-8B29-AE100EB2D2C0}"/>
              </a:ext>
            </a:extLst>
          </p:cNvPr>
          <p:cNvSpPr>
            <a:spLocks noGrp="1"/>
          </p:cNvSpPr>
          <p:nvPr>
            <p:ph type="ftr" sz="quarter" idx="11"/>
          </p:nvPr>
        </p:nvSpPr>
        <p:spPr/>
        <p:txBody>
          <a:bodyPr/>
          <a:lstStyle/>
          <a:p>
            <a:r>
              <a:rPr lang="hr-HR" dirty="0"/>
              <a:t>Superračunala kao temelj računalno zahtjevnih interaktivnih edukacijskih pristupa</a:t>
            </a:r>
          </a:p>
        </p:txBody>
      </p:sp>
      <p:pic>
        <p:nvPicPr>
          <p:cNvPr id="6" name="Content Placeholder 5">
            <a:extLst>
              <a:ext uri="{FF2B5EF4-FFF2-40B4-BE49-F238E27FC236}">
                <a16:creationId xmlns:a16="http://schemas.microsoft.com/office/drawing/2014/main" id="{D70DF649-851E-4537-A72D-583FF9DA9F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32863" y="1615440"/>
            <a:ext cx="4466356" cy="2550160"/>
          </a:xfrm>
        </p:spPr>
      </p:pic>
    </p:spTree>
    <p:extLst>
      <p:ext uri="{BB962C8B-B14F-4D97-AF65-F5344CB8AC3E}">
        <p14:creationId xmlns:p14="http://schemas.microsoft.com/office/powerpoint/2010/main" val="311791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10E368-12FE-4EF1-B90C-32B342B91A48}"/>
              </a:ext>
            </a:extLst>
          </p:cNvPr>
          <p:cNvSpPr>
            <a:spLocks noGrp="1"/>
          </p:cNvSpPr>
          <p:nvPr>
            <p:ph type="title"/>
          </p:nvPr>
        </p:nvSpPr>
        <p:spPr/>
        <p:txBody>
          <a:bodyPr/>
          <a:lstStyle/>
          <a:p>
            <a:r>
              <a:rPr lang="hr-HR" dirty="0"/>
              <a:t>Ukratko …</a:t>
            </a:r>
            <a:endParaRPr lang="en-GB" dirty="0"/>
          </a:p>
        </p:txBody>
      </p:sp>
      <p:sp>
        <p:nvSpPr>
          <p:cNvPr id="7" name="Content Placeholder 6">
            <a:extLst>
              <a:ext uri="{FF2B5EF4-FFF2-40B4-BE49-F238E27FC236}">
                <a16:creationId xmlns:a16="http://schemas.microsoft.com/office/drawing/2014/main" id="{9448F6E8-FF53-4211-97D7-801A8489FB8D}"/>
              </a:ext>
            </a:extLst>
          </p:cNvPr>
          <p:cNvSpPr>
            <a:spLocks noGrp="1"/>
          </p:cNvSpPr>
          <p:nvPr>
            <p:ph idx="1"/>
          </p:nvPr>
        </p:nvSpPr>
        <p:spPr/>
        <p:txBody>
          <a:bodyPr>
            <a:normAutofit/>
          </a:bodyPr>
          <a:lstStyle/>
          <a:p>
            <a:pPr>
              <a:lnSpc>
                <a:spcPct val="120000"/>
              </a:lnSpc>
              <a:spcBef>
                <a:spcPts val="600"/>
              </a:spcBef>
            </a:pPr>
            <a:r>
              <a:rPr lang="hr-HR" sz="1500" dirty="0"/>
              <a:t>Generativni modeli umjetni inteligencije, pa tako i LLM modeli, su računalno zahtjevni prilikom treniranja te su potrebni veliki računalni resursi. </a:t>
            </a:r>
          </a:p>
          <a:p>
            <a:pPr>
              <a:lnSpc>
                <a:spcPct val="120000"/>
              </a:lnSpc>
              <a:spcBef>
                <a:spcPts val="600"/>
              </a:spcBef>
            </a:pPr>
            <a:r>
              <a:rPr lang="hr-HR" sz="1500" dirty="0"/>
              <a:t>Ili veliko strpljenje </a:t>
            </a:r>
            <a:r>
              <a:rPr lang="hr-HR" sz="1500" dirty="0">
                <a:sym typeface="Wingdings" panose="05000000000000000000" pitchFamily="2" charset="2"/>
              </a:rPr>
              <a:t></a:t>
            </a:r>
          </a:p>
          <a:p>
            <a:pPr>
              <a:lnSpc>
                <a:spcPct val="120000"/>
              </a:lnSpc>
              <a:spcBef>
                <a:spcPts val="600"/>
              </a:spcBef>
            </a:pPr>
            <a:r>
              <a:rPr lang="hr-HR" sz="1500" dirty="0"/>
              <a:t>Edukacijski pristupi koji uključuju i praktične primjer su interesantniji polaznicima no samo teoretske edukacije te olakšavaju usvajanje znanja.</a:t>
            </a:r>
          </a:p>
          <a:p>
            <a:pPr>
              <a:lnSpc>
                <a:spcPct val="120000"/>
              </a:lnSpc>
              <a:spcBef>
                <a:spcPts val="600"/>
              </a:spcBef>
            </a:pPr>
            <a:r>
              <a:rPr lang="hr-HR" sz="1500" dirty="0"/>
              <a:t>Lokalni računalni resursi obično nemaju zadovoljavajuće performanse za realizaciju praktičnih edukacija u područjima koja trebaju velike računalne resurse. </a:t>
            </a:r>
          </a:p>
          <a:p>
            <a:pPr>
              <a:lnSpc>
                <a:spcPct val="120000"/>
              </a:lnSpc>
              <a:spcBef>
                <a:spcPts val="600"/>
              </a:spcBef>
            </a:pPr>
            <a:r>
              <a:rPr lang="hr-HR" sz="1500" dirty="0"/>
              <a:t>Za radionicu </a:t>
            </a:r>
            <a:r>
              <a:rPr lang="hr-HR" sz="1500" i="1" dirty="0"/>
              <a:t>Kako rade veliki jezični modeli i generativna umjetna inteligencija</a:t>
            </a:r>
            <a:r>
              <a:rPr lang="hr-HR" sz="1500" dirty="0"/>
              <a:t> je korišten računalni </a:t>
            </a:r>
            <a:r>
              <a:rPr lang="hr-HR" sz="1500" dirty="0" err="1"/>
              <a:t>klaster</a:t>
            </a:r>
            <a:r>
              <a:rPr lang="hr-HR" sz="1500" dirty="0"/>
              <a:t> Padobran kako bi polaznici mogli i praktično raditi s LLM modelima.</a:t>
            </a:r>
          </a:p>
        </p:txBody>
      </p:sp>
      <p:sp>
        <p:nvSpPr>
          <p:cNvPr id="5" name="Footer Placeholder 4">
            <a:extLst>
              <a:ext uri="{FF2B5EF4-FFF2-40B4-BE49-F238E27FC236}">
                <a16:creationId xmlns:a16="http://schemas.microsoft.com/office/drawing/2014/main" id="{7E56D065-9BAD-4EB3-9726-E8E157004DD2}"/>
              </a:ext>
            </a:extLst>
          </p:cNvPr>
          <p:cNvSpPr>
            <a:spLocks noGrp="1"/>
          </p:cNvSpPr>
          <p:nvPr>
            <p:ph type="ftr" sz="quarter" idx="11"/>
          </p:nvPr>
        </p:nvSpPr>
        <p:spPr/>
        <p:txBody>
          <a:bodyPr/>
          <a:lstStyle/>
          <a:p>
            <a:r>
              <a:rPr lang="hr-HR" dirty="0"/>
              <a:t>Superračunala kao temelj računalno zahtjevnih interaktivnih edukacijskih pristupa</a:t>
            </a:r>
          </a:p>
        </p:txBody>
      </p:sp>
    </p:spTree>
    <p:extLst>
      <p:ext uri="{BB962C8B-B14F-4D97-AF65-F5344CB8AC3E}">
        <p14:creationId xmlns:p14="http://schemas.microsoft.com/office/powerpoint/2010/main" val="215926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21D3-AF37-4A9B-896F-09357E9DB83F}"/>
              </a:ext>
            </a:extLst>
          </p:cNvPr>
          <p:cNvSpPr>
            <a:spLocks noGrp="1"/>
          </p:cNvSpPr>
          <p:nvPr>
            <p:ph type="title"/>
          </p:nvPr>
        </p:nvSpPr>
        <p:spPr/>
        <p:txBody>
          <a:bodyPr/>
          <a:lstStyle/>
          <a:p>
            <a:r>
              <a:rPr lang="hr-HR" dirty="0"/>
              <a:t>Hvala na pažnji</a:t>
            </a:r>
            <a:endParaRPr lang="en-GB" dirty="0"/>
          </a:p>
        </p:txBody>
      </p:sp>
      <p:sp>
        <p:nvSpPr>
          <p:cNvPr id="3" name="Subtitle 2">
            <a:extLst>
              <a:ext uri="{FF2B5EF4-FFF2-40B4-BE49-F238E27FC236}">
                <a16:creationId xmlns:a16="http://schemas.microsoft.com/office/drawing/2014/main" id="{948278D8-159E-414D-8AD7-F18FE18200B6}"/>
              </a:ext>
            </a:extLst>
          </p:cNvPr>
          <p:cNvSpPr>
            <a:spLocks noGrp="1"/>
          </p:cNvSpPr>
          <p:nvPr>
            <p:ph type="subTitle" idx="1"/>
          </p:nvPr>
        </p:nvSpPr>
        <p:spPr/>
        <p:txBody>
          <a:bodyPr/>
          <a:lstStyle/>
          <a:p>
            <a:r>
              <a:rPr lang="hr-HR" dirty="0"/>
              <a:t>maja.stula@fesb.hr</a:t>
            </a:r>
            <a:endParaRPr lang="en-GB" dirty="0"/>
          </a:p>
          <a:p>
            <a:endParaRPr lang="en-GB" dirty="0"/>
          </a:p>
        </p:txBody>
      </p:sp>
    </p:spTree>
    <p:extLst>
      <p:ext uri="{BB962C8B-B14F-4D97-AF65-F5344CB8AC3E}">
        <p14:creationId xmlns:p14="http://schemas.microsoft.com/office/powerpoint/2010/main" val="21905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A02D5-EFC8-41EC-90D0-542B0C812914}"/>
              </a:ext>
            </a:extLst>
          </p:cNvPr>
          <p:cNvSpPr>
            <a:spLocks noGrp="1"/>
          </p:cNvSpPr>
          <p:nvPr>
            <p:ph type="title"/>
          </p:nvPr>
        </p:nvSpPr>
        <p:spPr/>
        <p:txBody>
          <a:bodyPr/>
          <a:lstStyle/>
          <a:p>
            <a:r>
              <a:rPr lang="hr-HR" dirty="0"/>
              <a:t>Edukacijske radionice</a:t>
            </a:r>
            <a:endParaRPr lang="en-GB" dirty="0"/>
          </a:p>
        </p:txBody>
      </p:sp>
      <p:sp>
        <p:nvSpPr>
          <p:cNvPr id="5" name="Content Placeholder 4">
            <a:extLst>
              <a:ext uri="{FF2B5EF4-FFF2-40B4-BE49-F238E27FC236}">
                <a16:creationId xmlns:a16="http://schemas.microsoft.com/office/drawing/2014/main" id="{4424CA4E-FD3D-45D4-AC21-2F8AC6E0510B}"/>
              </a:ext>
            </a:extLst>
          </p:cNvPr>
          <p:cNvSpPr>
            <a:spLocks noGrp="1"/>
          </p:cNvSpPr>
          <p:nvPr>
            <p:ph idx="1"/>
          </p:nvPr>
        </p:nvSpPr>
        <p:spPr/>
        <p:txBody>
          <a:bodyPr>
            <a:normAutofit/>
          </a:bodyPr>
          <a:lstStyle/>
          <a:p>
            <a:pPr>
              <a:lnSpc>
                <a:spcPct val="120000"/>
              </a:lnSpc>
              <a:spcBef>
                <a:spcPts val="600"/>
              </a:spcBef>
            </a:pPr>
            <a:r>
              <a:rPr lang="hr-HR" sz="1600" dirty="0">
                <a:latin typeface="+mn-lt"/>
              </a:rPr>
              <a:t>Na Fakultetu elektrotehnike, strojarstva i brodogradnje u studenom 2023. je održana radionica pod naslovom </a:t>
            </a:r>
            <a:r>
              <a:rPr lang="hr-HR" sz="1600" i="1" dirty="0">
                <a:latin typeface="+mn-lt"/>
              </a:rPr>
              <a:t>Kako rade veliki jezični modeli i generativna umjetna inteligencija</a:t>
            </a:r>
            <a:r>
              <a:rPr lang="hr-HR" sz="1600" dirty="0">
                <a:latin typeface="+mn-lt"/>
              </a:rPr>
              <a:t>.</a:t>
            </a:r>
          </a:p>
          <a:p>
            <a:pPr>
              <a:lnSpc>
                <a:spcPct val="120000"/>
              </a:lnSpc>
              <a:spcBef>
                <a:spcPts val="600"/>
              </a:spcBef>
            </a:pPr>
            <a:r>
              <a:rPr lang="hr-HR" sz="1600" dirty="0">
                <a:latin typeface="+mn-lt"/>
              </a:rPr>
              <a:t>Radionica je održana u</a:t>
            </a:r>
            <a:r>
              <a:rPr lang="en-GB" sz="1600" dirty="0">
                <a:latin typeface="+mn-lt"/>
              </a:rPr>
              <a:t> </a:t>
            </a:r>
            <a:r>
              <a:rPr lang="hr-HR" sz="1600" dirty="0">
                <a:latin typeface="+mn-lt"/>
              </a:rPr>
              <a:t>sklopu</a:t>
            </a:r>
            <a:r>
              <a:rPr lang="en-GB" sz="1600" dirty="0">
                <a:latin typeface="+mn-lt"/>
              </a:rPr>
              <a:t> EuroCC2 (</a:t>
            </a:r>
            <a:r>
              <a:rPr lang="en-GB" sz="1600" i="1" dirty="0">
                <a:latin typeface="+mn-lt"/>
              </a:rPr>
              <a:t>National Competence </a:t>
            </a:r>
            <a:r>
              <a:rPr lang="en-GB" sz="1600" i="1" dirty="0" err="1">
                <a:latin typeface="+mn-lt"/>
              </a:rPr>
              <a:t>Centers</a:t>
            </a:r>
            <a:r>
              <a:rPr lang="en-GB" sz="1600" i="1" dirty="0">
                <a:latin typeface="+mn-lt"/>
              </a:rPr>
              <a:t> in Framework of </a:t>
            </a:r>
            <a:r>
              <a:rPr lang="en-GB" sz="1600" i="1" dirty="0" err="1">
                <a:latin typeface="+mn-lt"/>
              </a:rPr>
              <a:t>EuroHPC</a:t>
            </a:r>
            <a:r>
              <a:rPr lang="en-GB" sz="1600" i="1" dirty="0">
                <a:latin typeface="+mn-lt"/>
              </a:rPr>
              <a:t> Phase 2</a:t>
            </a:r>
            <a:r>
              <a:rPr lang="en-GB" sz="1600" dirty="0">
                <a:latin typeface="+mn-lt"/>
              </a:rPr>
              <a:t>)</a:t>
            </a:r>
            <a:r>
              <a:rPr lang="hr-HR" sz="1600" dirty="0">
                <a:latin typeface="+mn-lt"/>
              </a:rPr>
              <a:t> projekta čiji cilj je promicanje HPC-a (</a:t>
            </a:r>
            <a:r>
              <a:rPr lang="hr-HR" sz="1600" i="1" dirty="0" err="1">
                <a:latin typeface="+mn-lt"/>
              </a:rPr>
              <a:t>High-performance</a:t>
            </a:r>
            <a:r>
              <a:rPr lang="hr-HR" sz="1600" i="1" dirty="0">
                <a:latin typeface="+mn-lt"/>
              </a:rPr>
              <a:t> </a:t>
            </a:r>
            <a:r>
              <a:rPr lang="hr-HR" sz="1600" i="1" dirty="0" err="1">
                <a:latin typeface="+mn-lt"/>
              </a:rPr>
              <a:t>computing</a:t>
            </a:r>
            <a:r>
              <a:rPr lang="hr-HR" sz="1600" dirty="0">
                <a:latin typeface="+mn-lt"/>
              </a:rPr>
              <a:t>) na nacionalnoj razini i kroz aktivnosti obuke korisnika u znanstvenim i stručnim područjima povezanim s HPC-om. </a:t>
            </a:r>
          </a:p>
          <a:p>
            <a:pPr>
              <a:lnSpc>
                <a:spcPct val="120000"/>
              </a:lnSpc>
              <a:spcBef>
                <a:spcPts val="600"/>
              </a:spcBef>
            </a:pPr>
            <a:r>
              <a:rPr lang="hr-HR" sz="1600" dirty="0">
                <a:latin typeface="+mn-lt"/>
              </a:rPr>
              <a:t>Nositelj EuroCC2 projekta je Srce, a FESB je dio projektnog konzorcija uz IRB, RITEH i FERIT. EuroCC2 FESB tim čine izv. prof. dr. </a:t>
            </a:r>
            <a:r>
              <a:rPr lang="hr-HR" sz="1600" dirty="0" err="1">
                <a:latin typeface="+mn-lt"/>
              </a:rPr>
              <a:t>sc</a:t>
            </a:r>
            <a:r>
              <a:rPr lang="hr-HR" sz="1600" dirty="0">
                <a:latin typeface="+mn-lt"/>
              </a:rPr>
              <a:t>. Ivo Stančić, prof. dr. </a:t>
            </a:r>
            <a:r>
              <a:rPr lang="hr-HR" sz="1600" dirty="0" err="1">
                <a:latin typeface="+mn-lt"/>
              </a:rPr>
              <a:t>sc</a:t>
            </a:r>
            <a:r>
              <a:rPr lang="hr-HR" sz="1600" dirty="0">
                <a:latin typeface="+mn-lt"/>
              </a:rPr>
              <a:t>. Maja Štula, doc. dr. </a:t>
            </a:r>
            <a:r>
              <a:rPr lang="hr-HR" sz="1600" dirty="0" err="1">
                <a:latin typeface="+mn-lt"/>
              </a:rPr>
              <a:t>sc</a:t>
            </a:r>
            <a:r>
              <a:rPr lang="hr-HR" sz="1600" dirty="0">
                <a:latin typeface="+mn-lt"/>
              </a:rPr>
              <a:t>. Maja </a:t>
            </a:r>
            <a:r>
              <a:rPr lang="hr-HR" sz="1600" dirty="0" err="1">
                <a:latin typeface="+mn-lt"/>
              </a:rPr>
              <a:t>Braović</a:t>
            </a:r>
            <a:r>
              <a:rPr lang="hr-HR" sz="1600" dirty="0">
                <a:latin typeface="+mn-lt"/>
              </a:rPr>
              <a:t> i </a:t>
            </a:r>
            <a:r>
              <a:rPr lang="hr-HR" sz="1600" dirty="0" err="1">
                <a:latin typeface="+mn-lt"/>
              </a:rPr>
              <a:t>mag</a:t>
            </a:r>
            <a:r>
              <a:rPr lang="hr-HR" sz="1600" dirty="0">
                <a:latin typeface="+mn-lt"/>
              </a:rPr>
              <a:t>. ing. Marija Zorić.</a:t>
            </a:r>
            <a:endParaRPr lang="en-GB" sz="1600" dirty="0">
              <a:latin typeface="+mn-lt"/>
            </a:endParaRPr>
          </a:p>
          <a:p>
            <a:pPr>
              <a:lnSpc>
                <a:spcPct val="120000"/>
              </a:lnSpc>
              <a:spcBef>
                <a:spcPts val="600"/>
              </a:spcBef>
            </a:pPr>
            <a:endParaRPr lang="en-GB" sz="1600" dirty="0">
              <a:latin typeface="+mn-lt"/>
            </a:endParaRPr>
          </a:p>
          <a:p>
            <a:pPr>
              <a:lnSpc>
                <a:spcPct val="120000"/>
              </a:lnSpc>
              <a:spcBef>
                <a:spcPts val="600"/>
              </a:spcBef>
            </a:pPr>
            <a:endParaRPr lang="en-GB" sz="1600" dirty="0">
              <a:latin typeface="+mn-lt"/>
            </a:endParaRPr>
          </a:p>
        </p:txBody>
      </p:sp>
      <p:sp>
        <p:nvSpPr>
          <p:cNvPr id="3" name="Footer Placeholder 2">
            <a:extLst>
              <a:ext uri="{FF2B5EF4-FFF2-40B4-BE49-F238E27FC236}">
                <a16:creationId xmlns:a16="http://schemas.microsoft.com/office/drawing/2014/main" id="{E4263C8B-6492-446A-8ABD-9B804E5CE045}"/>
              </a:ext>
            </a:extLst>
          </p:cNvPr>
          <p:cNvSpPr>
            <a:spLocks noGrp="1"/>
          </p:cNvSpPr>
          <p:nvPr>
            <p:ph type="ftr" sz="quarter" idx="11"/>
          </p:nvPr>
        </p:nvSpPr>
        <p:spPr/>
        <p:txBody>
          <a:bodyPr/>
          <a:lstStyle/>
          <a:p>
            <a:r>
              <a:rPr lang="hr-HR" dirty="0"/>
              <a:t>Superračunala kao temelj računalno zahtjevnih interaktivnih edukacijskih pristupa</a:t>
            </a:r>
          </a:p>
        </p:txBody>
      </p:sp>
      <p:pic>
        <p:nvPicPr>
          <p:cNvPr id="6" name="Slika 4">
            <a:extLst>
              <a:ext uri="{FF2B5EF4-FFF2-40B4-BE49-F238E27FC236}">
                <a16:creationId xmlns:a16="http://schemas.microsoft.com/office/drawing/2014/main" id="{293C3182-C141-401B-8F93-E6C66D1876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8505" y="2379576"/>
            <a:ext cx="1134647" cy="1138773"/>
          </a:xfrm>
          <a:prstGeom prst="rect">
            <a:avLst/>
          </a:prstGeom>
        </p:spPr>
      </p:pic>
    </p:spTree>
    <p:extLst>
      <p:ext uri="{BB962C8B-B14F-4D97-AF65-F5344CB8AC3E}">
        <p14:creationId xmlns:p14="http://schemas.microsoft.com/office/powerpoint/2010/main" val="321350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DD45C7-AEC5-4296-AEB7-A095A3120AC9}"/>
              </a:ext>
            </a:extLst>
          </p:cNvPr>
          <p:cNvSpPr>
            <a:spLocks noGrp="1"/>
          </p:cNvSpPr>
          <p:nvPr>
            <p:ph type="title"/>
          </p:nvPr>
        </p:nvSpPr>
        <p:spPr/>
        <p:txBody>
          <a:bodyPr/>
          <a:lstStyle/>
          <a:p>
            <a:r>
              <a:rPr lang="hr-HR" dirty="0"/>
              <a:t>Radionica </a:t>
            </a:r>
            <a:r>
              <a:rPr lang="hr-HR" i="1" dirty="0"/>
              <a:t>Kako rade veliki jezični modeli i generativna umjetna inteligencija </a:t>
            </a:r>
            <a:endParaRPr lang="en-GB" dirty="0"/>
          </a:p>
        </p:txBody>
      </p:sp>
      <p:sp>
        <p:nvSpPr>
          <p:cNvPr id="4" name="Footer Placeholder 3">
            <a:extLst>
              <a:ext uri="{FF2B5EF4-FFF2-40B4-BE49-F238E27FC236}">
                <a16:creationId xmlns:a16="http://schemas.microsoft.com/office/drawing/2014/main" id="{DC6B74DE-2604-47BE-B159-A1531EC4AF38}"/>
              </a:ext>
            </a:extLst>
          </p:cNvPr>
          <p:cNvSpPr>
            <a:spLocks noGrp="1"/>
          </p:cNvSpPr>
          <p:nvPr>
            <p:ph type="ftr" sz="quarter" idx="11"/>
          </p:nvPr>
        </p:nvSpPr>
        <p:spPr/>
        <p:txBody>
          <a:bodyPr/>
          <a:lstStyle/>
          <a:p>
            <a:r>
              <a:rPr lang="hr-HR" dirty="0"/>
              <a:t>Superračunala kao temelj računalno zahtjevnih interaktivnih edukacijskih pristupa</a:t>
            </a:r>
          </a:p>
        </p:txBody>
      </p:sp>
      <p:sp>
        <p:nvSpPr>
          <p:cNvPr id="11" name="Content Placeholder 10">
            <a:extLst>
              <a:ext uri="{FF2B5EF4-FFF2-40B4-BE49-F238E27FC236}">
                <a16:creationId xmlns:a16="http://schemas.microsoft.com/office/drawing/2014/main" id="{775A2F58-3D8F-4983-8B9D-B0677A196ECB}"/>
              </a:ext>
            </a:extLst>
          </p:cNvPr>
          <p:cNvSpPr>
            <a:spLocks noGrp="1"/>
          </p:cNvSpPr>
          <p:nvPr>
            <p:ph sz="half" idx="1"/>
          </p:nvPr>
        </p:nvSpPr>
        <p:spPr/>
        <p:txBody>
          <a:bodyPr>
            <a:normAutofit fontScale="77500" lnSpcReduction="20000"/>
          </a:bodyPr>
          <a:lstStyle/>
          <a:p>
            <a:pPr>
              <a:lnSpc>
                <a:spcPct val="140000"/>
              </a:lnSpc>
              <a:spcBef>
                <a:spcPts val="600"/>
              </a:spcBef>
            </a:pPr>
            <a:r>
              <a:rPr lang="hr-HR" sz="2000" b="0" dirty="0"/>
              <a:t>Voditeljica</a:t>
            </a:r>
            <a:r>
              <a:rPr lang="en-GB" sz="2000" b="0" dirty="0"/>
              <a:t> </a:t>
            </a:r>
            <a:r>
              <a:rPr lang="hr-HR" sz="2000" b="0" dirty="0"/>
              <a:t>radionice bila je</a:t>
            </a:r>
            <a:r>
              <a:rPr lang="en-GB" sz="2000" b="0" dirty="0"/>
              <a:t> doc. </a:t>
            </a:r>
            <a:r>
              <a:rPr lang="en-GB" sz="2000" b="0" dirty="0" err="1"/>
              <a:t>dr.</a:t>
            </a:r>
            <a:r>
              <a:rPr lang="en-GB" sz="2000" b="0" dirty="0"/>
              <a:t> sc. Maja </a:t>
            </a:r>
            <a:r>
              <a:rPr lang="en-GB" sz="2000" b="0" dirty="0" err="1"/>
              <a:t>Braović</a:t>
            </a:r>
            <a:r>
              <a:rPr lang="hr-HR" sz="2000" b="0" dirty="0"/>
              <a:t>, a u sklopu radionice obrađena su pitanja:</a:t>
            </a:r>
          </a:p>
          <a:p>
            <a:pPr lvl="1">
              <a:lnSpc>
                <a:spcPct val="140000"/>
              </a:lnSpc>
              <a:spcBef>
                <a:spcPts val="600"/>
              </a:spcBef>
            </a:pPr>
            <a:r>
              <a:rPr lang="hr-HR" sz="1900" dirty="0"/>
              <a:t>Što</a:t>
            </a:r>
            <a:r>
              <a:rPr lang="en-GB" sz="1900" dirty="0"/>
              <a:t> je </a:t>
            </a:r>
            <a:r>
              <a:rPr lang="hr-HR" sz="1900" dirty="0"/>
              <a:t>generativna</a:t>
            </a:r>
            <a:r>
              <a:rPr lang="en-GB" sz="1900" dirty="0"/>
              <a:t> </a:t>
            </a:r>
            <a:r>
              <a:rPr lang="hr-HR" sz="1900" dirty="0"/>
              <a:t>umjetna</a:t>
            </a:r>
            <a:r>
              <a:rPr lang="en-GB" sz="1900" dirty="0"/>
              <a:t> </a:t>
            </a:r>
            <a:r>
              <a:rPr lang="hr-HR" sz="1900" dirty="0"/>
              <a:t>inteligencija</a:t>
            </a:r>
            <a:r>
              <a:rPr lang="en-GB" sz="1900" dirty="0"/>
              <a:t>?</a:t>
            </a:r>
            <a:endParaRPr lang="hr-HR" sz="1900" dirty="0"/>
          </a:p>
          <a:p>
            <a:pPr lvl="1">
              <a:lnSpc>
                <a:spcPct val="140000"/>
              </a:lnSpc>
              <a:spcBef>
                <a:spcPts val="600"/>
              </a:spcBef>
            </a:pPr>
            <a:r>
              <a:rPr lang="hr-HR" sz="1900" dirty="0"/>
              <a:t>Što</a:t>
            </a:r>
            <a:r>
              <a:rPr lang="en-GB" sz="1900" dirty="0"/>
              <a:t> </a:t>
            </a:r>
            <a:r>
              <a:rPr lang="hr-HR" sz="1900" dirty="0"/>
              <a:t>su</a:t>
            </a:r>
            <a:r>
              <a:rPr lang="en-GB" sz="1900" dirty="0"/>
              <a:t> </a:t>
            </a:r>
            <a:r>
              <a:rPr lang="hr-HR" sz="1900" dirty="0"/>
              <a:t>veliki jezični modeli?</a:t>
            </a:r>
          </a:p>
          <a:p>
            <a:pPr lvl="1">
              <a:lnSpc>
                <a:spcPct val="140000"/>
              </a:lnSpc>
              <a:spcBef>
                <a:spcPts val="600"/>
              </a:spcBef>
            </a:pPr>
            <a:r>
              <a:rPr lang="hr-HR" sz="1900" dirty="0"/>
              <a:t>Kako se treniraju veliki</a:t>
            </a:r>
            <a:r>
              <a:rPr lang="en-GB" sz="1900" dirty="0"/>
              <a:t> </a:t>
            </a:r>
            <a:r>
              <a:rPr lang="hr-HR" sz="1900" dirty="0"/>
              <a:t>jezični modeli?</a:t>
            </a:r>
          </a:p>
          <a:p>
            <a:pPr lvl="1">
              <a:lnSpc>
                <a:spcPct val="140000"/>
              </a:lnSpc>
              <a:spcBef>
                <a:spcPts val="600"/>
              </a:spcBef>
            </a:pPr>
            <a:r>
              <a:rPr lang="hr-HR" sz="1900" dirty="0"/>
              <a:t>Kako se evaluiraju rezultati dobiveni pomoću velikih jezičnih modela i generativne umjetne inteligencije?</a:t>
            </a:r>
          </a:p>
        </p:txBody>
      </p:sp>
      <p:pic>
        <p:nvPicPr>
          <p:cNvPr id="8" name="Content Placeholder 13">
            <a:extLst>
              <a:ext uri="{FF2B5EF4-FFF2-40B4-BE49-F238E27FC236}">
                <a16:creationId xmlns:a16="http://schemas.microsoft.com/office/drawing/2014/main" id="{99028D46-0777-46FF-A5DB-F1A0FD2D9FC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29150" y="1543697"/>
            <a:ext cx="3886200" cy="2914944"/>
          </a:xfrm>
        </p:spPr>
      </p:pic>
    </p:spTree>
    <p:extLst>
      <p:ext uri="{BB962C8B-B14F-4D97-AF65-F5344CB8AC3E}">
        <p14:creationId xmlns:p14="http://schemas.microsoft.com/office/powerpoint/2010/main" val="68094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CF045-5EA6-42E5-9608-A73842E9B41C}"/>
              </a:ext>
            </a:extLst>
          </p:cNvPr>
          <p:cNvSpPr>
            <a:spLocks noGrp="1"/>
          </p:cNvSpPr>
          <p:nvPr>
            <p:ph type="title"/>
          </p:nvPr>
        </p:nvSpPr>
        <p:spPr/>
        <p:txBody>
          <a:bodyPr/>
          <a:lstStyle/>
          <a:p>
            <a:r>
              <a:rPr lang="hr-HR" dirty="0"/>
              <a:t>Generativna umjetna inteligencija</a:t>
            </a:r>
            <a:endParaRPr lang="en-GB" dirty="0"/>
          </a:p>
        </p:txBody>
      </p:sp>
      <p:sp>
        <p:nvSpPr>
          <p:cNvPr id="4" name="Content Placeholder 3">
            <a:extLst>
              <a:ext uri="{FF2B5EF4-FFF2-40B4-BE49-F238E27FC236}">
                <a16:creationId xmlns:a16="http://schemas.microsoft.com/office/drawing/2014/main" id="{FF67722E-8A9A-4B0D-B091-4D27379899F6}"/>
              </a:ext>
            </a:extLst>
          </p:cNvPr>
          <p:cNvSpPr>
            <a:spLocks noGrp="1"/>
          </p:cNvSpPr>
          <p:nvPr>
            <p:ph idx="1"/>
          </p:nvPr>
        </p:nvSpPr>
        <p:spPr/>
        <p:txBody>
          <a:bodyPr/>
          <a:lstStyle/>
          <a:p>
            <a:pPr>
              <a:lnSpc>
                <a:spcPct val="120000"/>
              </a:lnSpc>
              <a:spcBef>
                <a:spcPts val="600"/>
              </a:spcBef>
            </a:pPr>
            <a:r>
              <a:rPr lang="hr-HR" sz="1400" dirty="0">
                <a:latin typeface="+mn-lt"/>
              </a:rPr>
              <a:t>Područje generativne umjetne inteligencije se brzo razvija, s projekcijama rasta tržišta s 40 milijardi (10</a:t>
            </a:r>
            <a:r>
              <a:rPr lang="hr-HR" sz="1400" baseline="30000" dirty="0">
                <a:latin typeface="+mn-lt"/>
              </a:rPr>
              <a:t>9</a:t>
            </a:r>
            <a:r>
              <a:rPr lang="hr-HR" sz="1400" dirty="0">
                <a:latin typeface="+mn-lt"/>
              </a:rPr>
              <a:t>) $ u 2022., na 1.3 bilijuna (10</a:t>
            </a:r>
            <a:r>
              <a:rPr lang="hr-HR" sz="1400" baseline="30000" dirty="0">
                <a:latin typeface="+mn-lt"/>
              </a:rPr>
              <a:t>12</a:t>
            </a:r>
            <a:r>
              <a:rPr lang="hr-HR" sz="1400" dirty="0">
                <a:latin typeface="+mn-lt"/>
              </a:rPr>
              <a:t>) $ u 2032. </a:t>
            </a:r>
            <a:r>
              <a:rPr lang="hr-HR" sz="1400" baseline="30000" dirty="0">
                <a:latin typeface="+mn-lt"/>
              </a:rPr>
              <a:t>(</a:t>
            </a:r>
            <a:r>
              <a:rPr lang="hr-HR" sz="1400" baseline="30000" dirty="0" err="1">
                <a:latin typeface="+mn-lt"/>
              </a:rPr>
              <a:t>Bloomberg</a:t>
            </a:r>
            <a:r>
              <a:rPr lang="hr-HR" sz="1400" baseline="30000" dirty="0">
                <a:latin typeface="+mn-lt"/>
              </a:rPr>
              <a:t>, 2023.)</a:t>
            </a:r>
            <a:r>
              <a:rPr lang="hr-HR" sz="1400" dirty="0">
                <a:latin typeface="+mn-lt"/>
              </a:rPr>
              <a:t> </a:t>
            </a:r>
          </a:p>
          <a:p>
            <a:pPr>
              <a:lnSpc>
                <a:spcPct val="120000"/>
              </a:lnSpc>
              <a:spcBef>
                <a:spcPts val="600"/>
              </a:spcBef>
            </a:pPr>
            <a:r>
              <a:rPr lang="hr-HR" sz="1400" dirty="0">
                <a:latin typeface="+mn-lt"/>
              </a:rPr>
              <a:t>Generativni modeli obično rade na principu dubokog učenja, odnosno dubokih umjetnih neuronskih mreža. To su računalni programi koji se treniraju na velikoj količini podataka te na temelju naučenih informacija generiraju nove podatke.</a:t>
            </a:r>
          </a:p>
          <a:p>
            <a:pPr>
              <a:lnSpc>
                <a:spcPct val="120000"/>
              </a:lnSpc>
              <a:spcBef>
                <a:spcPts val="600"/>
              </a:spcBef>
            </a:pPr>
            <a:r>
              <a:rPr lang="hr-HR" sz="1400" dirty="0">
                <a:latin typeface="+mn-lt"/>
              </a:rPr>
              <a:t>Veliki jezični modeli (LLM, </a:t>
            </a:r>
            <a:r>
              <a:rPr lang="hr-HR" sz="1400" i="1" dirty="0" err="1">
                <a:latin typeface="+mn-lt"/>
              </a:rPr>
              <a:t>large</a:t>
            </a:r>
            <a:r>
              <a:rPr lang="hr-HR" sz="1400" i="1" dirty="0">
                <a:latin typeface="+mn-lt"/>
              </a:rPr>
              <a:t> </a:t>
            </a:r>
            <a:r>
              <a:rPr lang="hr-HR" sz="1400" i="1" dirty="0" err="1">
                <a:latin typeface="+mn-lt"/>
              </a:rPr>
              <a:t>language</a:t>
            </a:r>
            <a:r>
              <a:rPr lang="hr-HR" sz="1400" i="1" dirty="0">
                <a:latin typeface="+mn-lt"/>
              </a:rPr>
              <a:t> </a:t>
            </a:r>
            <a:r>
              <a:rPr lang="hr-HR" sz="1400" i="1" dirty="0" err="1">
                <a:latin typeface="+mn-lt"/>
              </a:rPr>
              <a:t>models</a:t>
            </a:r>
            <a:r>
              <a:rPr lang="hr-HR" sz="1400" dirty="0">
                <a:latin typeface="+mn-lt"/>
              </a:rPr>
              <a:t>) su generativni modeli koji se bave obradom prirodnog jezika (NLP, </a:t>
            </a:r>
            <a:r>
              <a:rPr lang="hr-HR" sz="1400" i="1" dirty="0" err="1">
                <a:latin typeface="+mn-lt"/>
              </a:rPr>
              <a:t>natural</a:t>
            </a:r>
            <a:r>
              <a:rPr lang="hr-HR" sz="1400" i="1" dirty="0">
                <a:latin typeface="+mn-lt"/>
              </a:rPr>
              <a:t> </a:t>
            </a:r>
            <a:r>
              <a:rPr lang="hr-HR" sz="1400" i="1" dirty="0" err="1">
                <a:latin typeface="+mn-lt"/>
              </a:rPr>
              <a:t>language</a:t>
            </a:r>
            <a:r>
              <a:rPr lang="hr-HR" sz="1400" i="1" dirty="0">
                <a:latin typeface="+mn-lt"/>
              </a:rPr>
              <a:t> processing</a:t>
            </a:r>
            <a:r>
              <a:rPr lang="hr-HR" sz="1400" dirty="0">
                <a:latin typeface="+mn-lt"/>
              </a:rPr>
              <a:t>).</a:t>
            </a:r>
          </a:p>
          <a:p>
            <a:pPr>
              <a:lnSpc>
                <a:spcPct val="120000"/>
              </a:lnSpc>
              <a:spcBef>
                <a:spcPts val="600"/>
              </a:spcBef>
            </a:pPr>
            <a:r>
              <a:rPr lang="hr-HR" sz="1400" dirty="0">
                <a:latin typeface="+mn-lt"/>
              </a:rPr>
              <a:t>Trenutno popularne aplikacije generativnih modela su aplikacije za generiranje teksta - </a:t>
            </a:r>
            <a:r>
              <a:rPr lang="hr-HR" sz="1400" dirty="0" err="1">
                <a:latin typeface="+mn-lt"/>
              </a:rPr>
              <a:t>ChatGPT</a:t>
            </a:r>
            <a:r>
              <a:rPr lang="hr-HR" sz="1400" dirty="0">
                <a:latin typeface="+mn-lt"/>
              </a:rPr>
              <a:t>, GPT-4, </a:t>
            </a:r>
            <a:r>
              <a:rPr lang="hr-HR" sz="1400" dirty="0" err="1">
                <a:latin typeface="+mn-lt"/>
              </a:rPr>
              <a:t>Gemini</a:t>
            </a:r>
            <a:r>
              <a:rPr lang="hr-HR" sz="1400" dirty="0">
                <a:latin typeface="+mn-lt"/>
              </a:rPr>
              <a:t> (Bard), … ; za generiranje slika - DALL-E-3, </a:t>
            </a:r>
            <a:r>
              <a:rPr lang="hr-HR" sz="1400" dirty="0" err="1">
                <a:latin typeface="+mn-lt"/>
              </a:rPr>
              <a:t>Midjourney</a:t>
            </a:r>
            <a:r>
              <a:rPr lang="hr-HR" sz="1400" dirty="0">
                <a:latin typeface="+mn-lt"/>
              </a:rPr>
              <a:t>, … ; za generiranje videa iz teksta - </a:t>
            </a:r>
            <a:r>
              <a:rPr lang="hr-HR" sz="1400" dirty="0" err="1">
                <a:latin typeface="+mn-lt"/>
              </a:rPr>
              <a:t>Synthesia</a:t>
            </a:r>
            <a:r>
              <a:rPr lang="hr-HR" sz="1400" dirty="0">
                <a:latin typeface="+mn-lt"/>
              </a:rPr>
              <a:t>, SORA, … ; s različitim mogućnostima korištenja, različitim poslovnim modelima, različitim programskim sučeljima, …</a:t>
            </a:r>
            <a:endParaRPr lang="en-GB" sz="1400" dirty="0">
              <a:latin typeface="+mn-lt"/>
            </a:endParaRPr>
          </a:p>
        </p:txBody>
      </p:sp>
      <p:sp>
        <p:nvSpPr>
          <p:cNvPr id="2" name="Footer Placeholder 1">
            <a:extLst>
              <a:ext uri="{FF2B5EF4-FFF2-40B4-BE49-F238E27FC236}">
                <a16:creationId xmlns:a16="http://schemas.microsoft.com/office/drawing/2014/main" id="{9D5F95C0-5D0E-4B9F-B5C2-AABC249BA32A}"/>
              </a:ext>
            </a:extLst>
          </p:cNvPr>
          <p:cNvSpPr>
            <a:spLocks noGrp="1"/>
          </p:cNvSpPr>
          <p:nvPr>
            <p:ph type="ftr" sz="quarter" idx="11"/>
          </p:nvPr>
        </p:nvSpPr>
        <p:spPr/>
        <p:txBody>
          <a:bodyPr/>
          <a:lstStyle/>
          <a:p>
            <a:r>
              <a:rPr lang="hr-HR" dirty="0"/>
              <a:t>Superračunala kao temelj računalno zahtjevnih interaktivnih edukacijskih pristupa</a:t>
            </a:r>
          </a:p>
        </p:txBody>
      </p:sp>
    </p:spTree>
    <p:extLst>
      <p:ext uri="{BB962C8B-B14F-4D97-AF65-F5344CB8AC3E}">
        <p14:creationId xmlns:p14="http://schemas.microsoft.com/office/powerpoint/2010/main" val="262558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3CB7C9-5388-4538-BF80-192022BE4671}"/>
              </a:ext>
            </a:extLst>
          </p:cNvPr>
          <p:cNvSpPr>
            <a:spLocks noGrp="1"/>
          </p:cNvSpPr>
          <p:nvPr>
            <p:ph type="title"/>
          </p:nvPr>
        </p:nvSpPr>
        <p:spPr/>
        <p:txBody>
          <a:bodyPr/>
          <a:lstStyle/>
          <a:p>
            <a:r>
              <a:rPr lang="hr-HR" dirty="0"/>
              <a:t>Radionica </a:t>
            </a:r>
            <a:r>
              <a:rPr lang="hr-HR" i="1" dirty="0"/>
              <a:t>Kako rade veliki jezični modeli i generativna umjetna inteligencija </a:t>
            </a:r>
            <a:endParaRPr lang="en-GB" dirty="0"/>
          </a:p>
        </p:txBody>
      </p:sp>
      <p:sp>
        <p:nvSpPr>
          <p:cNvPr id="4" name="Content Placeholder 3">
            <a:extLst>
              <a:ext uri="{FF2B5EF4-FFF2-40B4-BE49-F238E27FC236}">
                <a16:creationId xmlns:a16="http://schemas.microsoft.com/office/drawing/2014/main" id="{92CE73CF-FEE1-4D5C-AAE3-FEC54487F2C8}"/>
              </a:ext>
            </a:extLst>
          </p:cNvPr>
          <p:cNvSpPr>
            <a:spLocks noGrp="1"/>
          </p:cNvSpPr>
          <p:nvPr>
            <p:ph idx="1"/>
          </p:nvPr>
        </p:nvSpPr>
        <p:spPr/>
        <p:txBody>
          <a:bodyPr/>
          <a:lstStyle/>
          <a:p>
            <a:pPr>
              <a:lnSpc>
                <a:spcPct val="120000"/>
              </a:lnSpc>
              <a:spcBef>
                <a:spcPts val="600"/>
              </a:spcBef>
            </a:pPr>
            <a:r>
              <a:rPr lang="hr-HR" sz="1400" dirty="0"/>
              <a:t>Pored teoretskog pregleda područja generativne umjetne inteligencije radionica </a:t>
            </a:r>
            <a:r>
              <a:rPr lang="hr-HR" sz="1400" i="1" dirty="0"/>
              <a:t>Kako rade veliki jezični modeli i generativna umjetna inteligencija </a:t>
            </a:r>
            <a:r>
              <a:rPr lang="hr-HR" sz="1400" dirty="0"/>
              <a:t>je uključivala i praktični dio s implementacijama LLM modela.</a:t>
            </a:r>
          </a:p>
          <a:p>
            <a:pPr>
              <a:lnSpc>
                <a:spcPct val="120000"/>
              </a:lnSpc>
              <a:spcBef>
                <a:spcPts val="600"/>
              </a:spcBef>
            </a:pPr>
            <a:r>
              <a:rPr lang="hr-HR" sz="1400" dirty="0"/>
              <a:t>Polaznici su imali mogućnost prilagođavati LLM modele </a:t>
            </a:r>
            <a:r>
              <a:rPr lang="hr-HR" sz="1400" dirty="0" err="1"/>
              <a:t>Transformer</a:t>
            </a:r>
            <a:r>
              <a:rPr lang="hr-HR" sz="1400" dirty="0"/>
              <a:t> arhitekture u </a:t>
            </a:r>
            <a:r>
              <a:rPr lang="hr-HR" sz="1400" dirty="0" err="1"/>
              <a:t>Python</a:t>
            </a:r>
            <a:r>
              <a:rPr lang="hr-HR" sz="1400" dirty="0"/>
              <a:t> aplikacijama te analizirati rezultate prilagođenih modela.</a:t>
            </a:r>
          </a:p>
          <a:p>
            <a:pPr>
              <a:lnSpc>
                <a:spcPct val="120000"/>
              </a:lnSpc>
              <a:spcBef>
                <a:spcPts val="600"/>
              </a:spcBef>
            </a:pPr>
            <a:r>
              <a:rPr lang="hr-HR" sz="1400" dirty="0"/>
              <a:t>Aplikacije su uključivale gotove funkcionalnosti </a:t>
            </a:r>
            <a:r>
              <a:rPr lang="hr-HR" sz="1400" dirty="0" err="1"/>
              <a:t>Python</a:t>
            </a:r>
            <a:r>
              <a:rPr lang="hr-HR" sz="1400" dirty="0"/>
              <a:t> biblioteka - NLTK (</a:t>
            </a:r>
            <a:r>
              <a:rPr lang="hr-HR" sz="1400" i="1" dirty="0"/>
              <a:t>Natural </a:t>
            </a:r>
            <a:r>
              <a:rPr lang="hr-HR" sz="1400" i="1" dirty="0" err="1"/>
              <a:t>Language</a:t>
            </a:r>
            <a:r>
              <a:rPr lang="hr-HR" sz="1400" i="1" dirty="0"/>
              <a:t> </a:t>
            </a:r>
            <a:r>
              <a:rPr lang="hr-HR" sz="1400" i="1" dirty="0" err="1"/>
              <a:t>Toolkit</a:t>
            </a:r>
            <a:r>
              <a:rPr lang="hr-HR" sz="1400" dirty="0"/>
              <a:t>), </a:t>
            </a:r>
            <a:r>
              <a:rPr lang="hr-HR" sz="1400" dirty="0" err="1"/>
              <a:t>PyTorch</a:t>
            </a:r>
            <a:r>
              <a:rPr lang="hr-HR" sz="1400" dirty="0"/>
              <a:t> i </a:t>
            </a:r>
            <a:r>
              <a:rPr lang="hr-HR" sz="1400" dirty="0" err="1"/>
              <a:t>Transformers</a:t>
            </a:r>
            <a:r>
              <a:rPr lang="hr-HR" sz="1400" dirty="0"/>
              <a:t> </a:t>
            </a:r>
            <a:r>
              <a:rPr lang="hr-HR" sz="1400" dirty="0" err="1"/>
              <a:t>Hugging</a:t>
            </a:r>
            <a:r>
              <a:rPr lang="hr-HR" sz="1400" dirty="0"/>
              <a:t> Face.</a:t>
            </a:r>
          </a:p>
          <a:p>
            <a:pPr>
              <a:lnSpc>
                <a:spcPct val="120000"/>
              </a:lnSpc>
              <a:spcBef>
                <a:spcPts val="600"/>
              </a:spcBef>
            </a:pPr>
            <a:r>
              <a:rPr lang="hr-HR" sz="1400" dirty="0"/>
              <a:t>Korišteni su gotovi, unaprijed trenirani LLM modeli iz </a:t>
            </a:r>
            <a:r>
              <a:rPr lang="hr-HR" sz="1400" dirty="0" err="1"/>
              <a:t>Transformers</a:t>
            </a:r>
            <a:r>
              <a:rPr lang="hr-HR" sz="1400" dirty="0"/>
              <a:t> biblioteke koja se oslanja na </a:t>
            </a:r>
            <a:r>
              <a:rPr lang="hr-HR" sz="1400" dirty="0" err="1"/>
              <a:t>PyTorch</a:t>
            </a:r>
            <a:r>
              <a:rPr lang="hr-HR" sz="1400" dirty="0"/>
              <a:t> ML (</a:t>
            </a:r>
            <a:r>
              <a:rPr lang="hr-HR" sz="1400" i="1" dirty="0" err="1"/>
              <a:t>Machine</a:t>
            </a:r>
            <a:r>
              <a:rPr lang="hr-HR" sz="1400" i="1" dirty="0"/>
              <a:t> </a:t>
            </a:r>
            <a:r>
              <a:rPr lang="hr-HR" sz="1400" i="1" dirty="0" err="1"/>
              <a:t>Learning</a:t>
            </a:r>
            <a:r>
              <a:rPr lang="hr-HR" sz="1400" dirty="0"/>
              <a:t>) okruženje za rad s tenzorima, GPU akceleraciju i duboke neuronske mreže te korpus tekstova za treniranje modela iz NLTK biblioteke. </a:t>
            </a:r>
            <a:endParaRPr lang="en-GB" sz="1400" dirty="0"/>
          </a:p>
        </p:txBody>
      </p:sp>
      <p:sp>
        <p:nvSpPr>
          <p:cNvPr id="2" name="Footer Placeholder 1">
            <a:extLst>
              <a:ext uri="{FF2B5EF4-FFF2-40B4-BE49-F238E27FC236}">
                <a16:creationId xmlns:a16="http://schemas.microsoft.com/office/drawing/2014/main" id="{4A3A1E8F-3E27-4CDD-AE93-3A86FCFCACE0}"/>
              </a:ext>
            </a:extLst>
          </p:cNvPr>
          <p:cNvSpPr>
            <a:spLocks noGrp="1"/>
          </p:cNvSpPr>
          <p:nvPr>
            <p:ph type="ftr" sz="quarter" idx="11"/>
          </p:nvPr>
        </p:nvSpPr>
        <p:spPr/>
        <p:txBody>
          <a:bodyPr/>
          <a:lstStyle/>
          <a:p>
            <a:r>
              <a:rPr lang="hr-HR" dirty="0"/>
              <a:t>Superračunala kao temelj računalno zahtjevnih interaktivnih edukacijskih pristupa</a:t>
            </a:r>
          </a:p>
        </p:txBody>
      </p:sp>
    </p:spTree>
    <p:extLst>
      <p:ext uri="{BB962C8B-B14F-4D97-AF65-F5344CB8AC3E}">
        <p14:creationId xmlns:p14="http://schemas.microsoft.com/office/powerpoint/2010/main" val="146654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99D97-1F9F-42CC-B67F-51BF8D4E3DDB}"/>
              </a:ext>
            </a:extLst>
          </p:cNvPr>
          <p:cNvSpPr>
            <a:spLocks noGrp="1"/>
          </p:cNvSpPr>
          <p:nvPr>
            <p:ph type="title"/>
          </p:nvPr>
        </p:nvSpPr>
        <p:spPr/>
        <p:txBody>
          <a:bodyPr/>
          <a:lstStyle/>
          <a:p>
            <a:r>
              <a:rPr lang="hr-HR" sz="2400" dirty="0"/>
              <a:t>Praktični dio </a:t>
            </a:r>
            <a:br>
              <a:rPr lang="hr-HR" sz="2400" dirty="0"/>
            </a:br>
            <a:r>
              <a:rPr lang="hr-HR" sz="2400" dirty="0"/>
              <a:t>radionice</a:t>
            </a:r>
            <a:endParaRPr lang="en-GB" dirty="0"/>
          </a:p>
        </p:txBody>
      </p:sp>
      <p:sp>
        <p:nvSpPr>
          <p:cNvPr id="5" name="Text Placeholder 4">
            <a:extLst>
              <a:ext uri="{FF2B5EF4-FFF2-40B4-BE49-F238E27FC236}">
                <a16:creationId xmlns:a16="http://schemas.microsoft.com/office/drawing/2014/main" id="{7A9ED087-2627-4683-9C92-2730DA2E8CC6}"/>
              </a:ext>
            </a:extLst>
          </p:cNvPr>
          <p:cNvSpPr>
            <a:spLocks noGrp="1"/>
          </p:cNvSpPr>
          <p:nvPr>
            <p:ph type="body" sz="half" idx="2"/>
          </p:nvPr>
        </p:nvSpPr>
        <p:spPr/>
        <p:txBody>
          <a:bodyPr>
            <a:normAutofit/>
          </a:bodyPr>
          <a:lstStyle/>
          <a:p>
            <a:pPr marL="171450" indent="-171450" algn="l">
              <a:lnSpc>
                <a:spcPct val="120000"/>
              </a:lnSpc>
              <a:spcBef>
                <a:spcPts val="600"/>
              </a:spcBef>
              <a:buFont typeface="Arial" panose="020B0604020202020204" pitchFamily="34" charset="0"/>
              <a:buChar char="•"/>
            </a:pPr>
            <a:r>
              <a:rPr lang="hr-HR" sz="1800" dirty="0"/>
              <a:t>Polaznici radionice su koristili fino podešavanje GPT2 modela s različitim tekstovima te analizirali dobivene rezultate tako fino podešenih GPT2 LLM </a:t>
            </a:r>
            <a:r>
              <a:rPr lang="hr-HR" sz="1800" dirty="0" err="1"/>
              <a:t>Transformer</a:t>
            </a:r>
            <a:r>
              <a:rPr lang="hr-HR" sz="1800" dirty="0"/>
              <a:t> modela.</a:t>
            </a:r>
            <a:endParaRPr lang="en-GB" sz="1800" dirty="0"/>
          </a:p>
          <a:p>
            <a:pPr marL="171450" indent="-171450" algn="l">
              <a:lnSpc>
                <a:spcPct val="120000"/>
              </a:lnSpc>
              <a:spcBef>
                <a:spcPts val="600"/>
              </a:spcBef>
              <a:buFont typeface="Arial" panose="020B0604020202020204" pitchFamily="34" charset="0"/>
              <a:buChar char="•"/>
            </a:pPr>
            <a:endParaRPr lang="en-GB" sz="1800" dirty="0"/>
          </a:p>
        </p:txBody>
      </p:sp>
      <p:sp>
        <p:nvSpPr>
          <p:cNvPr id="2" name="Footer Placeholder 1">
            <a:extLst>
              <a:ext uri="{FF2B5EF4-FFF2-40B4-BE49-F238E27FC236}">
                <a16:creationId xmlns:a16="http://schemas.microsoft.com/office/drawing/2014/main" id="{4A100F7E-6A69-4463-83EE-72AEAA18974E}"/>
              </a:ext>
            </a:extLst>
          </p:cNvPr>
          <p:cNvSpPr>
            <a:spLocks noGrp="1"/>
          </p:cNvSpPr>
          <p:nvPr>
            <p:ph type="ftr" sz="quarter" idx="11"/>
          </p:nvPr>
        </p:nvSpPr>
        <p:spPr/>
        <p:txBody>
          <a:bodyPr/>
          <a:lstStyle/>
          <a:p>
            <a:r>
              <a:rPr lang="hr-HR" dirty="0"/>
              <a:t>Superračunala kao temelj računalno zahtjevnih interaktivnih edukacijskih pristupa</a:t>
            </a:r>
          </a:p>
        </p:txBody>
      </p:sp>
      <p:pic>
        <p:nvPicPr>
          <p:cNvPr id="6" name="Content Placeholder 20">
            <a:extLst>
              <a:ext uri="{FF2B5EF4-FFF2-40B4-BE49-F238E27FC236}">
                <a16:creationId xmlns:a16="http://schemas.microsoft.com/office/drawing/2014/main" id="{FE7EA169-6E36-4923-A65A-ABAB3FA4E348}"/>
              </a:ext>
            </a:extLst>
          </p:cNvPr>
          <p:cNvPicPr>
            <a:picLocks noGrp="1" noChangeAspect="1"/>
          </p:cNvPicPr>
          <p:nvPr>
            <p:ph idx="1"/>
          </p:nvPr>
        </p:nvPicPr>
        <p:blipFill>
          <a:blip r:embed="rId2"/>
          <a:stretch>
            <a:fillRect/>
          </a:stretch>
        </p:blipFill>
        <p:spPr>
          <a:xfrm>
            <a:off x="4069538" y="9458"/>
            <a:ext cx="5017473" cy="5150788"/>
          </a:xfrm>
        </p:spPr>
      </p:pic>
    </p:spTree>
    <p:extLst>
      <p:ext uri="{BB962C8B-B14F-4D97-AF65-F5344CB8AC3E}">
        <p14:creationId xmlns:p14="http://schemas.microsoft.com/office/powerpoint/2010/main" val="288915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C334C7-8EAE-4679-BB6B-877D87910FA0}"/>
              </a:ext>
            </a:extLst>
          </p:cNvPr>
          <p:cNvSpPr>
            <a:spLocks noGrp="1"/>
          </p:cNvSpPr>
          <p:nvPr>
            <p:ph type="title"/>
          </p:nvPr>
        </p:nvSpPr>
        <p:spPr/>
        <p:txBody>
          <a:bodyPr/>
          <a:lstStyle/>
          <a:p>
            <a:r>
              <a:rPr lang="hr-HR" dirty="0"/>
              <a:t>Praktični dio radionice</a:t>
            </a:r>
            <a:endParaRPr lang="en-GB" dirty="0"/>
          </a:p>
        </p:txBody>
      </p:sp>
      <p:sp>
        <p:nvSpPr>
          <p:cNvPr id="7" name="Content Placeholder 6">
            <a:extLst>
              <a:ext uri="{FF2B5EF4-FFF2-40B4-BE49-F238E27FC236}">
                <a16:creationId xmlns:a16="http://schemas.microsoft.com/office/drawing/2014/main" id="{27D1DF80-F51E-418B-A2D4-A99C55C39698}"/>
              </a:ext>
            </a:extLst>
          </p:cNvPr>
          <p:cNvSpPr>
            <a:spLocks noGrp="1"/>
          </p:cNvSpPr>
          <p:nvPr>
            <p:ph idx="1"/>
          </p:nvPr>
        </p:nvSpPr>
        <p:spPr/>
        <p:txBody>
          <a:bodyPr>
            <a:normAutofit/>
          </a:bodyPr>
          <a:lstStyle/>
          <a:p>
            <a:pPr>
              <a:lnSpc>
                <a:spcPct val="120000"/>
              </a:lnSpc>
              <a:spcBef>
                <a:spcPts val="600"/>
              </a:spcBef>
              <a:spcAft>
                <a:spcPts val="600"/>
              </a:spcAft>
            </a:pPr>
            <a:r>
              <a:rPr lang="hr-HR" sz="1500" dirty="0"/>
              <a:t>GPT2 model </a:t>
            </a:r>
            <a:r>
              <a:rPr lang="hr-HR" sz="1500" baseline="30000" dirty="0"/>
              <a:t>(</a:t>
            </a:r>
            <a:r>
              <a:rPr lang="hr-HR" sz="1500" baseline="30000" dirty="0" err="1"/>
              <a:t>OpenAI</a:t>
            </a:r>
            <a:r>
              <a:rPr lang="hr-HR" sz="1500" baseline="30000" dirty="0"/>
              <a:t>,  2019.)</a:t>
            </a:r>
            <a:r>
              <a:rPr lang="hr-HR" sz="1500" dirty="0"/>
              <a:t> ima 1.5 milijardu parametara, stoga su potrebni veliki računalni resursi za treniranje takvog modela. Procjenjuje se da GPT4 ima preko 10</a:t>
            </a:r>
            <a:r>
              <a:rPr lang="hr-HR" sz="1500" baseline="30000" dirty="0"/>
              <a:t>12</a:t>
            </a:r>
            <a:r>
              <a:rPr lang="hr-HR" sz="1500" dirty="0"/>
              <a:t> parametara.</a:t>
            </a:r>
          </a:p>
          <a:p>
            <a:pPr>
              <a:lnSpc>
                <a:spcPct val="120000"/>
              </a:lnSpc>
              <a:spcBef>
                <a:spcPts val="600"/>
              </a:spcBef>
              <a:spcAft>
                <a:spcPts val="600"/>
              </a:spcAft>
            </a:pPr>
            <a:r>
              <a:rPr lang="hr-HR" sz="1500" dirty="0"/>
              <a:t>U praktičnom dijelu radionice, za izvođenje aplikacija u kojima se fino podešava GPT2 model, na računalima u učionici u kojoj se održavala radionica bilo je potrebno gotovo dva sata.</a:t>
            </a:r>
          </a:p>
          <a:p>
            <a:pPr>
              <a:lnSpc>
                <a:spcPct val="120000"/>
              </a:lnSpc>
              <a:spcBef>
                <a:spcPts val="600"/>
              </a:spcBef>
              <a:spcAft>
                <a:spcPts val="600"/>
              </a:spcAft>
            </a:pPr>
            <a:r>
              <a:rPr lang="hr-HR" sz="1500" dirty="0"/>
              <a:t>Stoga je za potrebe radionice rezervirano 5 računalnih čvorova na </a:t>
            </a:r>
            <a:r>
              <a:rPr lang="hr-HR" sz="1500" dirty="0" err="1"/>
              <a:t>klasteru</a:t>
            </a:r>
            <a:r>
              <a:rPr lang="hr-HR" sz="1500" dirty="0"/>
              <a:t> Padobran, svaki sa 2 x AMD EPYC 7713 CPU-a (ukupno 128 fizičkih jezgri) i 476 Gb RAM-a. Svaka aplikacija se mogla pokretati samo na jednom čvoru, maksimalni broj polaznika radionice bio je ograničen na 20, što znači da je svaki polaznik mogao računati na barem 32 CPU jezgre u svakom trenutku uz ravnomjernu raspodjelu resursa.</a:t>
            </a:r>
          </a:p>
        </p:txBody>
      </p:sp>
      <p:sp>
        <p:nvSpPr>
          <p:cNvPr id="4" name="Footer Placeholder 3">
            <a:extLst>
              <a:ext uri="{FF2B5EF4-FFF2-40B4-BE49-F238E27FC236}">
                <a16:creationId xmlns:a16="http://schemas.microsoft.com/office/drawing/2014/main" id="{19CE2D1F-0487-452E-9DAE-180C63D1FB6E}"/>
              </a:ext>
            </a:extLst>
          </p:cNvPr>
          <p:cNvSpPr>
            <a:spLocks noGrp="1"/>
          </p:cNvSpPr>
          <p:nvPr>
            <p:ph type="ftr" sz="quarter" idx="11"/>
          </p:nvPr>
        </p:nvSpPr>
        <p:spPr/>
        <p:txBody>
          <a:bodyPr/>
          <a:lstStyle/>
          <a:p>
            <a:r>
              <a:rPr lang="hr-HR" dirty="0"/>
              <a:t>Superračunala kao temelj računalno zahtjevnih interaktivnih edukacijskih pristupa</a:t>
            </a:r>
          </a:p>
        </p:txBody>
      </p:sp>
    </p:spTree>
    <p:extLst>
      <p:ext uri="{BB962C8B-B14F-4D97-AF65-F5344CB8AC3E}">
        <p14:creationId xmlns:p14="http://schemas.microsoft.com/office/powerpoint/2010/main" val="327949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7CED70-28D2-470C-BECA-F3A08D01A8FF}"/>
              </a:ext>
            </a:extLst>
          </p:cNvPr>
          <p:cNvSpPr>
            <a:spLocks noGrp="1"/>
          </p:cNvSpPr>
          <p:nvPr>
            <p:ph type="title"/>
          </p:nvPr>
        </p:nvSpPr>
        <p:spPr/>
        <p:txBody>
          <a:bodyPr/>
          <a:lstStyle/>
          <a:p>
            <a:r>
              <a:rPr lang="hr-HR" dirty="0"/>
              <a:t>Edukacijske radionice</a:t>
            </a:r>
            <a:endParaRPr lang="en-GB" dirty="0"/>
          </a:p>
        </p:txBody>
      </p:sp>
      <p:sp>
        <p:nvSpPr>
          <p:cNvPr id="6" name="Content Placeholder 5">
            <a:extLst>
              <a:ext uri="{FF2B5EF4-FFF2-40B4-BE49-F238E27FC236}">
                <a16:creationId xmlns:a16="http://schemas.microsoft.com/office/drawing/2014/main" id="{12A2469E-5B14-49E7-8F9C-AB48CFB852B5}"/>
              </a:ext>
            </a:extLst>
          </p:cNvPr>
          <p:cNvSpPr>
            <a:spLocks noGrp="1"/>
          </p:cNvSpPr>
          <p:nvPr>
            <p:ph sz="half" idx="1"/>
          </p:nvPr>
        </p:nvSpPr>
        <p:spPr/>
        <p:txBody>
          <a:bodyPr>
            <a:normAutofit fontScale="85000" lnSpcReduction="10000"/>
          </a:bodyPr>
          <a:lstStyle/>
          <a:p>
            <a:pPr>
              <a:lnSpc>
                <a:spcPct val="140000"/>
              </a:lnSpc>
              <a:spcBef>
                <a:spcPts val="600"/>
              </a:spcBef>
            </a:pPr>
            <a:r>
              <a:rPr lang="hr-HR" sz="1600" b="0" dirty="0"/>
              <a:t>Lokalno dostupni računalni resursi su najčešće osobna računala standardnih performansi.</a:t>
            </a:r>
          </a:p>
          <a:p>
            <a:pPr>
              <a:lnSpc>
                <a:spcPct val="140000"/>
              </a:lnSpc>
              <a:spcBef>
                <a:spcPts val="600"/>
              </a:spcBef>
            </a:pPr>
            <a:r>
              <a:rPr lang="hr-HR" sz="1600" b="0" dirty="0"/>
              <a:t>U računalnoj učionici na FESB-u, u kojoj se održala radionica</a:t>
            </a:r>
            <a:r>
              <a:rPr lang="hr-HR" sz="1600" b="0" i="1" dirty="0"/>
              <a:t> Kako rade veliki jezični modeli i generativna umjetna inteligencija</a:t>
            </a:r>
            <a:r>
              <a:rPr lang="hr-HR" sz="1600" b="0" dirty="0"/>
              <a:t>, na raspolaganju su osobna računala s Intel Core i3-4160 CPU-om brzine 3.6GHz, s 2 fizičke i 4 logičke jezgre; 8 GB RAM-a; Intel HD  </a:t>
            </a:r>
            <a:r>
              <a:rPr lang="hr-HR" sz="1600" b="0" dirty="0" err="1"/>
              <a:t>Graphics</a:t>
            </a:r>
            <a:r>
              <a:rPr lang="hr-HR" sz="1600" b="0" dirty="0"/>
              <a:t> 4400 GPU-om i SSD 480GB Kingston diskom.</a:t>
            </a:r>
            <a:endParaRPr lang="en-GB" sz="1600" b="0" dirty="0"/>
          </a:p>
        </p:txBody>
      </p:sp>
      <p:sp>
        <p:nvSpPr>
          <p:cNvPr id="4" name="Footer Placeholder 3">
            <a:extLst>
              <a:ext uri="{FF2B5EF4-FFF2-40B4-BE49-F238E27FC236}">
                <a16:creationId xmlns:a16="http://schemas.microsoft.com/office/drawing/2014/main" id="{65B01848-A123-44D4-8C2A-1A1C0B2280CE}"/>
              </a:ext>
            </a:extLst>
          </p:cNvPr>
          <p:cNvSpPr>
            <a:spLocks noGrp="1"/>
          </p:cNvSpPr>
          <p:nvPr>
            <p:ph type="ftr" sz="quarter" idx="11"/>
          </p:nvPr>
        </p:nvSpPr>
        <p:spPr/>
        <p:txBody>
          <a:bodyPr/>
          <a:lstStyle/>
          <a:p>
            <a:r>
              <a:rPr lang="hr-HR" dirty="0"/>
              <a:t>Superračunala kao temelj računalno zahtjevnih interaktivnih edukacijskih pristupa</a:t>
            </a:r>
          </a:p>
        </p:txBody>
      </p:sp>
      <p:pic>
        <p:nvPicPr>
          <p:cNvPr id="8" name="Content Placeholder 5">
            <a:extLst>
              <a:ext uri="{FF2B5EF4-FFF2-40B4-BE49-F238E27FC236}">
                <a16:creationId xmlns:a16="http://schemas.microsoft.com/office/drawing/2014/main" id="{1AE9BC7F-0656-4BA6-AA5B-0BD862C69F0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420568"/>
            <a:ext cx="3886200" cy="3161202"/>
          </a:xfrm>
        </p:spPr>
      </p:pic>
    </p:spTree>
    <p:extLst>
      <p:ext uri="{BB962C8B-B14F-4D97-AF65-F5344CB8AC3E}">
        <p14:creationId xmlns:p14="http://schemas.microsoft.com/office/powerpoint/2010/main" val="143812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373C-66DA-4DCD-A84A-FEF7EFD3ED78}"/>
              </a:ext>
            </a:extLst>
          </p:cNvPr>
          <p:cNvSpPr>
            <a:spLocks noGrp="1"/>
          </p:cNvSpPr>
          <p:nvPr>
            <p:ph type="title"/>
          </p:nvPr>
        </p:nvSpPr>
        <p:spPr/>
        <p:txBody>
          <a:bodyPr/>
          <a:lstStyle/>
          <a:p>
            <a:r>
              <a:rPr lang="hr-HR" dirty="0"/>
              <a:t>Praktični dio radionice</a:t>
            </a:r>
            <a:endParaRPr lang="en-GB" dirty="0"/>
          </a:p>
        </p:txBody>
      </p:sp>
      <p:sp>
        <p:nvSpPr>
          <p:cNvPr id="3" name="Content Placeholder 2">
            <a:extLst>
              <a:ext uri="{FF2B5EF4-FFF2-40B4-BE49-F238E27FC236}">
                <a16:creationId xmlns:a16="http://schemas.microsoft.com/office/drawing/2014/main" id="{C777C6AD-B2DB-4716-8CAF-4C377F965396}"/>
              </a:ext>
            </a:extLst>
          </p:cNvPr>
          <p:cNvSpPr>
            <a:spLocks noGrp="1"/>
          </p:cNvSpPr>
          <p:nvPr>
            <p:ph sz="half" idx="1"/>
          </p:nvPr>
        </p:nvSpPr>
        <p:spPr>
          <a:xfrm>
            <a:off x="628651" y="1369219"/>
            <a:ext cx="3658869" cy="3263504"/>
          </a:xfrm>
        </p:spPr>
        <p:txBody>
          <a:bodyPr>
            <a:noAutofit/>
          </a:bodyPr>
          <a:lstStyle/>
          <a:p>
            <a:pPr>
              <a:lnSpc>
                <a:spcPct val="120000"/>
              </a:lnSpc>
              <a:spcBef>
                <a:spcPts val="600"/>
              </a:spcBef>
            </a:pPr>
            <a:r>
              <a:rPr lang="hr-HR" sz="1500" b="0" dirty="0"/>
              <a:t>Za izvršavanje primjera korištenih na radionici s 10 epoha treniranja za fino podešavanje GPT2 LLM modela, bez pohrane međukoraka uvježbavanja modela, u računalnoj učionici bilo je potrebno nešto manje od dva sata.</a:t>
            </a:r>
          </a:p>
          <a:p>
            <a:pPr>
              <a:lnSpc>
                <a:spcPct val="120000"/>
              </a:lnSpc>
              <a:spcBef>
                <a:spcPts val="600"/>
              </a:spcBef>
            </a:pPr>
            <a:r>
              <a:rPr lang="hr-HR" sz="1500" b="0" dirty="0"/>
              <a:t>S takvim performansama nije bilo moguće realizirati praktični dio radionice stoga je praktični dio radionice održan na računalnom </a:t>
            </a:r>
            <a:r>
              <a:rPr lang="hr-HR" sz="1500" b="0" dirty="0" err="1"/>
              <a:t>klasteru</a:t>
            </a:r>
            <a:r>
              <a:rPr lang="hr-HR" sz="1500" b="0" dirty="0"/>
              <a:t> Padobran.</a:t>
            </a:r>
          </a:p>
        </p:txBody>
      </p:sp>
      <p:sp>
        <p:nvSpPr>
          <p:cNvPr id="5" name="Footer Placeholder 4">
            <a:extLst>
              <a:ext uri="{FF2B5EF4-FFF2-40B4-BE49-F238E27FC236}">
                <a16:creationId xmlns:a16="http://schemas.microsoft.com/office/drawing/2014/main" id="{7D21E02F-BC50-4B9D-9D56-EDE6CAF47636}"/>
              </a:ext>
            </a:extLst>
          </p:cNvPr>
          <p:cNvSpPr>
            <a:spLocks noGrp="1"/>
          </p:cNvSpPr>
          <p:nvPr>
            <p:ph type="ftr" sz="quarter" idx="11"/>
          </p:nvPr>
        </p:nvSpPr>
        <p:spPr/>
        <p:txBody>
          <a:bodyPr/>
          <a:lstStyle/>
          <a:p>
            <a:r>
              <a:rPr lang="hr-HR" dirty="0"/>
              <a:t>Superračunala kao temelj računalno zahtjevnih interaktivnih edukacijskih pristupa</a:t>
            </a:r>
          </a:p>
        </p:txBody>
      </p:sp>
      <p:pic>
        <p:nvPicPr>
          <p:cNvPr id="6" name="Content Placeholder 5">
            <a:extLst>
              <a:ext uri="{FF2B5EF4-FFF2-40B4-BE49-F238E27FC236}">
                <a16:creationId xmlns:a16="http://schemas.microsoft.com/office/drawing/2014/main" id="{9B27A2DA-F6F2-4DD0-8CE6-0D1B2B2518B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36109" y="1778000"/>
            <a:ext cx="4552921" cy="2062961"/>
          </a:xfrm>
        </p:spPr>
      </p:pic>
    </p:spTree>
    <p:extLst>
      <p:ext uri="{BB962C8B-B14F-4D97-AF65-F5344CB8AC3E}">
        <p14:creationId xmlns:p14="http://schemas.microsoft.com/office/powerpoint/2010/main" val="2083531792"/>
      </p:ext>
    </p:extLst>
  </p:cSld>
  <p:clrMapOvr>
    <a:masterClrMapping/>
  </p:clrMapOvr>
</p:sld>
</file>

<file path=ppt/theme/theme1.xml><?xml version="1.0" encoding="utf-8"?>
<a:theme xmlns:a="http://schemas.openxmlformats.org/drawingml/2006/main" name="Srce DEI 2024_16x9">
  <a:themeElements>
    <a:clrScheme name="Srce DEI 2024">
      <a:dk1>
        <a:srgbClr val="58585A"/>
      </a:dk1>
      <a:lt1>
        <a:srgbClr val="FFFFFF"/>
      </a:lt1>
      <a:dk2>
        <a:srgbClr val="58585A"/>
      </a:dk2>
      <a:lt2>
        <a:srgbClr val="FFFFFF"/>
      </a:lt2>
      <a:accent1>
        <a:srgbClr val="4CC0AD"/>
      </a:accent1>
      <a:accent2>
        <a:srgbClr val="E39717"/>
      </a:accent2>
      <a:accent3>
        <a:srgbClr val="D71635"/>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Tema1_16x9" id="{476E04C6-ED46-4774-BC39-1C443F715698}" vid="{90F83EFC-DEE1-42FC-8BFD-555EDA227A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681</TotalTime>
  <Words>1055</Words>
  <Application>Microsoft Office PowerPoint</Application>
  <PresentationFormat>On-screen Show (16:9)</PresentationFormat>
  <Paragraphs>58</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Srce DEI 2024_16x9</vt:lpstr>
      <vt:lpstr>Superračunala kao temelj računalno zahtjevnih interaktivnih edukacijskih pristupa</vt:lpstr>
      <vt:lpstr>Edukacijske radionice</vt:lpstr>
      <vt:lpstr>Radionica Kako rade veliki jezični modeli i generativna umjetna inteligencija </vt:lpstr>
      <vt:lpstr>Generativna umjetna inteligencija</vt:lpstr>
      <vt:lpstr>Radionica Kako rade veliki jezični modeli i generativna umjetna inteligencija </vt:lpstr>
      <vt:lpstr>Praktični dio  radionice</vt:lpstr>
      <vt:lpstr>Praktični dio radionice</vt:lpstr>
      <vt:lpstr>Edukacijske radionice</vt:lpstr>
      <vt:lpstr>Praktični dio radionice</vt:lpstr>
      <vt:lpstr>Praktični dio radionice</vt:lpstr>
      <vt:lpstr>Ukratko …</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 Zubovic</dc:creator>
  <cp:lastModifiedBy>Amira Zubović</cp:lastModifiedBy>
  <cp:revision>94</cp:revision>
  <cp:lastPrinted>2014-06-24T07:01:20Z</cp:lastPrinted>
  <dcterms:created xsi:type="dcterms:W3CDTF">2014-09-19T07:16:42Z</dcterms:created>
  <dcterms:modified xsi:type="dcterms:W3CDTF">2024-04-17T10:54:02Z</dcterms:modified>
</cp:coreProperties>
</file>