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18"/>
  </p:notesMasterIdLst>
  <p:handoutMasterIdLst>
    <p:handoutMasterId r:id="rId19"/>
  </p:handoutMasterIdLst>
  <p:sldIdLst>
    <p:sldId id="256" r:id="rId2"/>
    <p:sldId id="262" r:id="rId3"/>
    <p:sldId id="260" r:id="rId4"/>
    <p:sldId id="263" r:id="rId5"/>
    <p:sldId id="264" r:id="rId6"/>
    <p:sldId id="265" r:id="rId7"/>
    <p:sldId id="266" r:id="rId8"/>
    <p:sldId id="267" r:id="rId9"/>
    <p:sldId id="268" r:id="rId10"/>
    <p:sldId id="269" r:id="rId11"/>
    <p:sldId id="272" r:id="rId12"/>
    <p:sldId id="270" r:id="rId13"/>
    <p:sldId id="271" r:id="rId14"/>
    <p:sldId id="273" r:id="rId15"/>
    <p:sldId id="274" r:id="rId16"/>
    <p:sldId id="257" r:id="rId17"/>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635"/>
    <a:srgbClr val="D2072A"/>
    <a:srgbClr val="C00000"/>
    <a:srgbClr val="D7182A"/>
    <a:srgbClr val="C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71" autoAdjust="0"/>
    <p:restoredTop sz="95948" autoAdjust="0"/>
  </p:normalViewPr>
  <p:slideViewPr>
    <p:cSldViewPr snapToGrid="0">
      <p:cViewPr varScale="1">
        <p:scale>
          <a:sx n="111" d="100"/>
          <a:sy n="111" d="100"/>
        </p:scale>
        <p:origin x="317" y="67"/>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8" d="100"/>
          <a:sy n="68" d="100"/>
        </p:scale>
        <p:origin x="3115"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4.png"/><Relationship Id="rId1" Type="http://schemas.openxmlformats.org/officeDocument/2006/relationships/theme" Target="../theme/theme3.xml"/><Relationship Id="rId4" Type="http://schemas.openxmlformats.org/officeDocument/2006/relationships/image" Target="../media/image8.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18.4.2024.</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4.png"/><Relationship Id="rId1" Type="http://schemas.openxmlformats.org/officeDocument/2006/relationships/theme" Target="../theme/theme2.xml"/><Relationship Id="rId4" Type="http://schemas.openxmlformats.org/officeDocument/2006/relationships/image" Target="../media/image8.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17.4.2024.</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extLst>
      <p:ext uri="{BB962C8B-B14F-4D97-AF65-F5344CB8AC3E}">
        <p14:creationId xmlns:p14="http://schemas.microsoft.com/office/powerpoint/2010/main" val="300394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srce.unizg.hr/"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www.srce.unizg.hr/otvoreni-pristup" TargetMode="External"/><Relationship Id="rId4" Type="http://schemas.openxmlformats.org/officeDocument/2006/relationships/hyperlink" Target="creativecommons.org/licenses/by/4.0/deed" TargetMode="External"/><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F123A9-AD7D-AED8-46ED-E29893A05239}"/>
              </a:ext>
            </a:extLst>
          </p:cNvPr>
          <p:cNvSpPr>
            <a:spLocks noGrp="1"/>
          </p:cNvSpPr>
          <p:nvPr>
            <p:ph type="title"/>
          </p:nvPr>
        </p:nvSpPr>
        <p:spPr>
          <a:xfrm>
            <a:off x="389414" y="1543650"/>
            <a:ext cx="5915025" cy="739412"/>
          </a:xfrm>
          <a:prstGeom prst="rect">
            <a:avLst/>
          </a:prstGeom>
        </p:spPr>
        <p:txBody>
          <a:bodyPr/>
          <a:lstStyle>
            <a:lvl1pPr algn="l">
              <a:defRPr sz="2400" b="1">
                <a:latin typeface="Arial" panose="020B0604020202020204" pitchFamily="34" charset="0"/>
                <a:cs typeface="Arial" panose="020B0604020202020204" pitchFamily="34" charset="0"/>
              </a:defRPr>
            </a:lvl1pPr>
          </a:lstStyle>
          <a:p>
            <a:r>
              <a:rPr lang="hr-HR" dirty="0"/>
              <a:t>Kliknite da biste uredili stil naslova matrice</a:t>
            </a:r>
            <a:endParaRPr lang="en-US" dirty="0"/>
          </a:p>
        </p:txBody>
      </p:sp>
      <p:sp>
        <p:nvSpPr>
          <p:cNvPr id="4" name="Subtitle 2">
            <a:extLst>
              <a:ext uri="{FF2B5EF4-FFF2-40B4-BE49-F238E27FC236}">
                <a16:creationId xmlns:a16="http://schemas.microsoft.com/office/drawing/2014/main" id="{F2D2217B-1BDD-4FA1-B069-A04B3E2F908E}"/>
              </a:ext>
            </a:extLst>
          </p:cNvPr>
          <p:cNvSpPr>
            <a:spLocks noGrp="1"/>
          </p:cNvSpPr>
          <p:nvPr>
            <p:ph type="subTitle" idx="1"/>
          </p:nvPr>
        </p:nvSpPr>
        <p:spPr>
          <a:xfrm>
            <a:off x="3196004" y="3010946"/>
            <a:ext cx="5143500" cy="1241822"/>
          </a:xfrm>
          <a:prstGeom prst="rect">
            <a:avLst/>
          </a:prstGeom>
        </p:spPr>
        <p:txBody>
          <a:bodyPr>
            <a:noAutofit/>
          </a:bodyPr>
          <a:lstStyle>
            <a:lvl1pPr marL="0" indent="0" algn="l">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spTree>
    <p:extLst>
      <p:ext uri="{BB962C8B-B14F-4D97-AF65-F5344CB8AC3E}">
        <p14:creationId xmlns:p14="http://schemas.microsoft.com/office/powerpoint/2010/main" val="31212606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hr-HR"/>
              <a:t>Kliknite da biste uredili stil naslova matrice</a:t>
            </a: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
        <p:nvSpPr>
          <p:cNvPr id="5" name="Footer Placeholder 4">
            <a:extLst>
              <a:ext uri="{FF2B5EF4-FFF2-40B4-BE49-F238E27FC236}">
                <a16:creationId xmlns:a16="http://schemas.microsoft.com/office/drawing/2014/main" id="{6F274D94-8336-41CE-B88A-07D441B83EA1}"/>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321019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aglavlje sekcij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48DB3-FA31-1911-AAF3-D9A18CECDC0E}"/>
              </a:ext>
            </a:extLst>
          </p:cNvPr>
          <p:cNvSpPr>
            <a:spLocks noGrp="1"/>
          </p:cNvSpPr>
          <p:nvPr>
            <p:ph type="title"/>
          </p:nvPr>
        </p:nvSpPr>
        <p:spPr>
          <a:xfrm>
            <a:off x="1450975" y="1874519"/>
            <a:ext cx="5915025" cy="378215"/>
          </a:xfrm>
        </p:spPr>
        <p:txBody>
          <a:bodyPr anchor="b">
            <a:normAutofit/>
          </a:bodyPr>
          <a:lstStyle>
            <a:lvl1pPr>
              <a:defRPr sz="1400"/>
            </a:lvl1pPr>
          </a:lstStyle>
          <a:p>
            <a:r>
              <a:rPr lang="hr-HR"/>
              <a:t>Kliknite da biste uredili stil naslova matrice</a:t>
            </a:r>
            <a:endParaRPr lang="hr-HR" dirty="0"/>
          </a:p>
        </p:txBody>
      </p:sp>
      <p:sp>
        <p:nvSpPr>
          <p:cNvPr id="8" name="Text Placeholder 2">
            <a:extLst>
              <a:ext uri="{FF2B5EF4-FFF2-40B4-BE49-F238E27FC236}">
                <a16:creationId xmlns:a16="http://schemas.microsoft.com/office/drawing/2014/main" id="{D2558BF4-1C49-4404-8F31-516B6C4449C9}"/>
              </a:ext>
            </a:extLst>
          </p:cNvPr>
          <p:cNvSpPr>
            <a:spLocks noGrp="1"/>
          </p:cNvSpPr>
          <p:nvPr>
            <p:ph type="body" idx="1"/>
          </p:nvPr>
        </p:nvSpPr>
        <p:spPr>
          <a:xfrm>
            <a:off x="1450974" y="2890767"/>
            <a:ext cx="5915025" cy="1125140"/>
          </a:xfrm>
        </p:spPr>
        <p:txBody>
          <a:bodyPr>
            <a:normAutofit/>
          </a:bodyPr>
          <a:lstStyle>
            <a:lvl1pPr marL="0" indent="0" algn="ctr">
              <a:buNone/>
              <a:defRPr sz="12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hr-HR"/>
              <a:t>Kliknite da biste uredili matrice</a:t>
            </a:r>
          </a:p>
        </p:txBody>
      </p:sp>
      <p:sp>
        <p:nvSpPr>
          <p:cNvPr id="3" name="Footer Placeholder 2">
            <a:extLst>
              <a:ext uri="{FF2B5EF4-FFF2-40B4-BE49-F238E27FC236}">
                <a16:creationId xmlns:a16="http://schemas.microsoft.com/office/drawing/2014/main" id="{656D1D6D-C8A3-4CDF-B800-B23D48CEFEC1}"/>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30591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hr-HR"/>
              <a:t>Kliknite da biste uredili stil naslova matrice</a:t>
            </a:r>
            <a:endParaRPr lang="hr-HR" dirty="0"/>
          </a:p>
        </p:txBody>
      </p:sp>
      <p:sp>
        <p:nvSpPr>
          <p:cNvPr id="3" name="Content Placeholder 2"/>
          <p:cNvSpPr>
            <a:spLocks noGrp="1"/>
          </p:cNvSpPr>
          <p:nvPr>
            <p:ph sz="half" idx="1"/>
          </p:nvPr>
        </p:nvSpPr>
        <p:spPr>
          <a:xfrm>
            <a:off x="628651" y="1369219"/>
            <a:ext cx="3886200" cy="3263504"/>
          </a:xfrm>
          <a:prstGeom prst="rect">
            <a:avLst/>
          </a:prstGeom>
        </p:spPr>
        <p:txBody>
          <a:bodyPr/>
          <a:lstStyle>
            <a:lvl1pPr>
              <a:defRPr b="1"/>
            </a:lvl1p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p>
        </p:txBody>
      </p:sp>
      <p:sp>
        <p:nvSpPr>
          <p:cNvPr id="4" name="Content Placeholder 3"/>
          <p:cNvSpPr>
            <a:spLocks noGrp="1"/>
          </p:cNvSpPr>
          <p:nvPr>
            <p:ph sz="half" idx="2"/>
          </p:nvPr>
        </p:nvSpPr>
        <p:spPr>
          <a:xfrm>
            <a:off x="4629151" y="1369219"/>
            <a:ext cx="3886200" cy="3263504"/>
          </a:xfrm>
          <a:prstGeom prst="rect">
            <a:avLst/>
          </a:prstGeom>
        </p:spPr>
        <p:txBody>
          <a:bodyPr/>
          <a:lstStyle>
            <a:lvl1pPr>
              <a:defRPr b="1"/>
            </a:lvl1p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p>
        </p:txBody>
      </p:sp>
      <p:sp>
        <p:nvSpPr>
          <p:cNvPr id="6" name="Footer Placeholder 5">
            <a:extLst>
              <a:ext uri="{FF2B5EF4-FFF2-40B4-BE49-F238E27FC236}">
                <a16:creationId xmlns:a16="http://schemas.microsoft.com/office/drawing/2014/main" id="{CAF2D232-DF4A-4A1E-BF7E-F3A0332EF454}"/>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166429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hr-HR"/>
              <a:t>Kliknite da biste uredili stil naslova matrice</a:t>
            </a:r>
          </a:p>
        </p:txBody>
      </p:sp>
      <p:sp>
        <p:nvSpPr>
          <p:cNvPr id="4" name="Footer Placeholder 3">
            <a:extLst>
              <a:ext uri="{FF2B5EF4-FFF2-40B4-BE49-F238E27FC236}">
                <a16:creationId xmlns:a16="http://schemas.microsoft.com/office/drawing/2014/main" id="{26201F9D-E111-475C-BADF-64FF933C5CAB}"/>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178654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77E9C3A-0250-4665-881A-700202FFEF85}"/>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392389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hr-HR"/>
              <a:t>Kliknite da biste uredili stil naslova matrice</a:t>
            </a:r>
            <a:endParaRPr lang="hr-HR"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hr-HR"/>
              <a:t>Kliknite da biste uredili matrice</a:t>
            </a:r>
          </a:p>
        </p:txBody>
      </p:sp>
      <p:sp>
        <p:nvSpPr>
          <p:cNvPr id="6" name="Footer Placeholder 5">
            <a:extLst>
              <a:ext uri="{FF2B5EF4-FFF2-40B4-BE49-F238E27FC236}">
                <a16:creationId xmlns:a16="http://schemas.microsoft.com/office/drawing/2014/main" id="{FBB587E8-ED36-4755-84AA-33A38C729142}"/>
              </a:ext>
            </a:extLst>
          </p:cNvPr>
          <p:cNvSpPr>
            <a:spLocks noGrp="1"/>
          </p:cNvSpPr>
          <p:nvPr>
            <p:ph type="ftr" sz="quarter" idx="11"/>
          </p:nvPr>
        </p:nvSpPr>
        <p:spPr/>
        <p:txBody>
          <a:bodyPr/>
          <a:lstStyle/>
          <a:p>
            <a:r>
              <a:rPr lang="hr-HR"/>
              <a:t>Naziv prezentacije</a:t>
            </a:r>
            <a:endParaRPr lang="hr-HR" dirty="0"/>
          </a:p>
        </p:txBody>
      </p:sp>
      <p:sp>
        <p:nvSpPr>
          <p:cNvPr id="7" name="Content Placeholder 2">
            <a:extLst>
              <a:ext uri="{FF2B5EF4-FFF2-40B4-BE49-F238E27FC236}">
                <a16:creationId xmlns:a16="http://schemas.microsoft.com/office/drawing/2014/main" id="{FCFE6F27-F197-430D-A1FD-9A04C41F54EC}"/>
              </a:ext>
            </a:extLst>
          </p:cNvPr>
          <p:cNvSpPr>
            <a:spLocks noGrp="1"/>
          </p:cNvSpPr>
          <p:nvPr>
            <p:ph idx="1"/>
          </p:nvPr>
        </p:nvSpPr>
        <p:spPr>
          <a:xfrm>
            <a:off x="3887391" y="342900"/>
            <a:ext cx="4629151" cy="4058843"/>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Tree>
    <p:extLst>
      <p:ext uri="{BB962C8B-B14F-4D97-AF65-F5344CB8AC3E}">
        <p14:creationId xmlns:p14="http://schemas.microsoft.com/office/powerpoint/2010/main" val="292035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Zadnj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5CFFBB-1656-4BC5-9791-61CE66541E14}"/>
              </a:ext>
            </a:extLst>
          </p:cNvPr>
          <p:cNvGrpSpPr/>
          <p:nvPr userDrawn="1"/>
        </p:nvGrpSpPr>
        <p:grpSpPr>
          <a:xfrm>
            <a:off x="1007453" y="2915042"/>
            <a:ext cx="7244672" cy="1331593"/>
            <a:chOff x="1105091" y="2915042"/>
            <a:chExt cx="7244672" cy="1331593"/>
          </a:xfrm>
        </p:grpSpPr>
        <p:sp>
          <p:nvSpPr>
            <p:cNvPr id="13" name="TextBox 7">
              <a:extLst>
                <a:ext uri="{FF2B5EF4-FFF2-40B4-BE49-F238E27FC236}">
                  <a16:creationId xmlns:a16="http://schemas.microsoft.com/office/drawing/2014/main" id="{AEDFD92A-D570-4044-74DA-54F7B23EEE49}"/>
                </a:ext>
              </a:extLst>
            </p:cNvPr>
            <p:cNvSpPr txBox="1"/>
            <p:nvPr userDrawn="1"/>
          </p:nvSpPr>
          <p:spPr>
            <a:xfrm>
              <a:off x="5801856" y="2915042"/>
              <a:ext cx="2547907" cy="430887"/>
            </a:xfrm>
            <a:prstGeom prst="rect">
              <a:avLst/>
            </a:prstGeom>
            <a:noFill/>
          </p:spPr>
          <p:txBody>
            <a:bodyPr wrap="square" lIns="0" tIns="0" rIns="0" bIns="0" rtlCol="0">
              <a:spAutoFit/>
            </a:bodyPr>
            <a:lstStyle/>
            <a:p>
              <a:pPr algn="just"/>
              <a:r>
                <a:rPr lang="hr-HR" sz="700" dirty="0">
                  <a:solidFill>
                    <a:schemeClr val="tx1"/>
                  </a:solidFill>
                  <a:latin typeface="Arial" panose="020B0604020202020204" pitchFamily="34" charset="0"/>
                  <a:cs typeface="Arial" panose="020B0604020202020204" pitchFamily="34" charset="0"/>
                </a:rPr>
                <a:t>Srce politikom otvorenog pristupa široj javnosti osigurava dostupnost i korištenje svih rezultata rada Srca, a prvenstveno obrazovnih i stručnih informacija i sadržaja nastalih djelovanjem i radom Srca.</a:t>
              </a:r>
            </a:p>
          </p:txBody>
        </p:sp>
        <p:sp>
          <p:nvSpPr>
            <p:cNvPr id="15" name="TextBox 9">
              <a:extLst>
                <a:ext uri="{FF2B5EF4-FFF2-40B4-BE49-F238E27FC236}">
                  <a16:creationId xmlns:a16="http://schemas.microsoft.com/office/drawing/2014/main" id="{B1EFE6B7-D1D6-47CD-6EA4-D03F00A30F0E}"/>
                </a:ext>
              </a:extLst>
            </p:cNvPr>
            <p:cNvSpPr txBox="1"/>
            <p:nvPr userDrawn="1"/>
          </p:nvSpPr>
          <p:spPr>
            <a:xfrm>
              <a:off x="2731473" y="2918939"/>
              <a:ext cx="2610706" cy="215444"/>
            </a:xfrm>
            <a:prstGeom prst="rect">
              <a:avLst/>
            </a:prstGeom>
            <a:noFill/>
          </p:spPr>
          <p:txBody>
            <a:bodyPr wrap="square" lIns="0" tIns="0" rIns="0" bIns="0" rtlCol="0">
              <a:spAutoFit/>
            </a:bodyPr>
            <a:lstStyle/>
            <a:p>
              <a:pPr algn="just"/>
              <a:r>
                <a:rPr lang="pt-BR" sz="700" b="0" kern="1200" dirty="0">
                  <a:solidFill>
                    <a:schemeClr val="tx1"/>
                  </a:solidFill>
                  <a:effectLst/>
                  <a:latin typeface="Arial" panose="020B0604020202020204" pitchFamily="34" charset="0"/>
                  <a:ea typeface="+mn-ea"/>
                  <a:cs typeface="Arial" panose="020B0604020202020204" pitchFamily="34" charset="0"/>
                </a:rPr>
                <a:t>Ovo djelo je dano na korištenje pod licencom Creative Commons </a:t>
              </a:r>
              <a:r>
                <a:rPr lang="pt-BR" sz="700" b="0" i="1" kern="1200" dirty="0">
                  <a:solidFill>
                    <a:schemeClr val="tx1"/>
                  </a:solidFill>
                  <a:effectLst/>
                  <a:latin typeface="Arial" panose="020B0604020202020204" pitchFamily="34" charset="0"/>
                  <a:ea typeface="+mn-ea"/>
                  <a:cs typeface="Arial" panose="020B0604020202020204" pitchFamily="34" charset="0"/>
                </a:rPr>
                <a:t>Imenovanje</a:t>
              </a:r>
              <a:r>
                <a:rPr lang="hr-HR" sz="700" b="0" i="1" kern="1200" dirty="0">
                  <a:solidFill>
                    <a:schemeClr val="tx1"/>
                  </a:solidFill>
                  <a:effectLst/>
                  <a:latin typeface="Arial" panose="020B0604020202020204" pitchFamily="34" charset="0"/>
                  <a:ea typeface="+mn-ea"/>
                  <a:cs typeface="Arial" panose="020B0604020202020204" pitchFamily="34" charset="0"/>
                </a:rPr>
                <a:t> </a:t>
              </a:r>
              <a:r>
                <a:rPr lang="hr-HR" sz="700" b="0" i="0" kern="1200" dirty="0">
                  <a:solidFill>
                    <a:schemeClr val="tx1"/>
                  </a:solidFill>
                  <a:effectLst/>
                  <a:latin typeface="Arial" panose="020B0604020202020204" pitchFamily="34" charset="0"/>
                  <a:ea typeface="+mn-ea"/>
                  <a:cs typeface="Arial" panose="020B0604020202020204" pitchFamily="34" charset="0"/>
                </a:rPr>
                <a:t>4</a:t>
              </a:r>
              <a:r>
                <a:rPr lang="pt-BR" sz="700" b="0" i="0" kern="1200" dirty="0">
                  <a:solidFill>
                    <a:schemeClr val="tx1"/>
                  </a:solidFill>
                  <a:effectLst/>
                  <a:latin typeface="Arial" panose="020B0604020202020204" pitchFamily="34" charset="0"/>
                  <a:ea typeface="+mn-ea"/>
                  <a:cs typeface="Arial" panose="020B0604020202020204" pitchFamily="34" charset="0"/>
                </a:rPr>
                <a:t>.0 međunarodna</a:t>
              </a:r>
              <a:r>
                <a:rPr lang="pt-BR" sz="700" b="0" kern="1200" dirty="0">
                  <a:solidFill>
                    <a:schemeClr val="tx1"/>
                  </a:solidFill>
                  <a:effectLst/>
                  <a:latin typeface="Arial" panose="020B0604020202020204" pitchFamily="34" charset="0"/>
                  <a:ea typeface="+mn-ea"/>
                  <a:cs typeface="Arial" panose="020B0604020202020204" pitchFamily="34" charset="0"/>
                </a:rPr>
                <a:t>.</a:t>
              </a:r>
              <a:endParaRPr lang="hr-HR" sz="7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16" name="TextBox 12">
              <a:extLst>
                <a:ext uri="{FF2B5EF4-FFF2-40B4-BE49-F238E27FC236}">
                  <a16:creationId xmlns:a16="http://schemas.microsoft.com/office/drawing/2014/main" id="{AAB90880-4F0D-7C1A-B069-4249B48B4087}"/>
                </a:ext>
              </a:extLst>
            </p:cNvPr>
            <p:cNvSpPr txBox="1"/>
            <p:nvPr userDrawn="1"/>
          </p:nvSpPr>
          <p:spPr>
            <a:xfrm>
              <a:off x="1115724" y="3599709"/>
              <a:ext cx="973343" cy="19620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r-HR" sz="675" b="1" dirty="0">
                  <a:solidFill>
                    <a:schemeClr val="accent1"/>
                  </a:solidFill>
                  <a:latin typeface="Arial" panose="020B0604020202020204" pitchFamily="34" charset="0"/>
                  <a:cs typeface="Arial" panose="020B0604020202020204" pitchFamily="34" charset="0"/>
                  <a:hlinkClick r:id="rId3"/>
                </a:rPr>
                <a:t>www.srce.unizg.hr</a:t>
              </a:r>
              <a:r>
                <a:rPr lang="hr-HR" sz="675" b="1" dirty="0">
                  <a:solidFill>
                    <a:schemeClr val="accent1"/>
                  </a:solidFill>
                  <a:latin typeface="Arial" panose="020B0604020202020204" pitchFamily="34" charset="0"/>
                  <a:cs typeface="Arial" panose="020B0604020202020204" pitchFamily="34" charset="0"/>
                </a:rPr>
                <a:t> </a:t>
              </a:r>
            </a:p>
          </p:txBody>
        </p:sp>
        <p:sp>
          <p:nvSpPr>
            <p:cNvPr id="17" name="Rectangle 1">
              <a:extLst>
                <a:ext uri="{FF2B5EF4-FFF2-40B4-BE49-F238E27FC236}">
                  <a16:creationId xmlns:a16="http://schemas.microsoft.com/office/drawing/2014/main" id="{0ECCBBAB-08B2-29D2-8D07-A6D32135129A}"/>
                </a:ext>
              </a:extLst>
            </p:cNvPr>
            <p:cNvSpPr/>
            <p:nvPr userDrawn="1"/>
          </p:nvSpPr>
          <p:spPr>
            <a:xfrm>
              <a:off x="2941549" y="3599709"/>
              <a:ext cx="2190554" cy="196208"/>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r-HR" sz="675" b="1" u="sng" dirty="0">
                  <a:solidFill>
                    <a:srgbClr val="C00000"/>
                  </a:solidFill>
                  <a:latin typeface="Arial" panose="020B0604020202020204" pitchFamily="34" charset="0"/>
                  <a:cs typeface="Arial" panose="020B0604020202020204" pitchFamily="34" charset="0"/>
                  <a:hlinkClick r:id="rId4" action="ppaction://hlinkfile"/>
                </a:rPr>
                <a:t>creativecommons.org/</a:t>
              </a:r>
              <a:r>
                <a:rPr lang="hr-HR" sz="675" b="1" u="sng" dirty="0" err="1">
                  <a:solidFill>
                    <a:srgbClr val="C00000"/>
                  </a:solidFill>
                  <a:latin typeface="Arial" panose="020B0604020202020204" pitchFamily="34" charset="0"/>
                  <a:cs typeface="Arial" panose="020B0604020202020204" pitchFamily="34" charset="0"/>
                  <a:hlinkClick r:id="rId4" action="ppaction://hlinkfile"/>
                </a:rPr>
                <a:t>licenses</a:t>
              </a:r>
              <a:r>
                <a:rPr lang="hr-HR" sz="675" b="1" u="sng" dirty="0">
                  <a:solidFill>
                    <a:srgbClr val="C00000"/>
                  </a:solidFill>
                  <a:latin typeface="Arial" panose="020B0604020202020204" pitchFamily="34" charset="0"/>
                  <a:cs typeface="Arial" panose="020B0604020202020204" pitchFamily="34" charset="0"/>
                  <a:hlinkClick r:id="rId4" action="ppaction://hlinkfile"/>
                </a:rPr>
                <a:t>/</a:t>
              </a:r>
              <a:r>
                <a:rPr lang="hr-HR" sz="675" b="1" u="sng" dirty="0" err="1">
                  <a:solidFill>
                    <a:srgbClr val="C00000"/>
                  </a:solidFill>
                  <a:latin typeface="Arial" panose="020B0604020202020204" pitchFamily="34" charset="0"/>
                  <a:cs typeface="Arial" panose="020B0604020202020204" pitchFamily="34" charset="0"/>
                  <a:hlinkClick r:id="rId4" action="ppaction://hlinkfile"/>
                </a:rPr>
                <a:t>by</a:t>
              </a:r>
              <a:r>
                <a:rPr lang="hr-HR" sz="675" b="1" u="sng" dirty="0">
                  <a:solidFill>
                    <a:srgbClr val="C00000"/>
                  </a:solidFill>
                  <a:latin typeface="Arial" panose="020B0604020202020204" pitchFamily="34" charset="0"/>
                  <a:cs typeface="Arial" panose="020B0604020202020204" pitchFamily="34" charset="0"/>
                  <a:hlinkClick r:id="rId4" action="ppaction://hlinkfile"/>
                </a:rPr>
                <a:t>/4.0/</a:t>
              </a:r>
              <a:r>
                <a:rPr lang="hr-HR" sz="675" b="1" u="sng" dirty="0" err="1">
                  <a:solidFill>
                    <a:srgbClr val="C00000"/>
                  </a:solidFill>
                  <a:latin typeface="Arial" panose="020B0604020202020204" pitchFamily="34" charset="0"/>
                  <a:cs typeface="Arial" panose="020B0604020202020204" pitchFamily="34" charset="0"/>
                  <a:hlinkClick r:id="rId4" action="ppaction://hlinkfile"/>
                </a:rPr>
                <a:t>deed</a:t>
              </a:r>
              <a:r>
                <a:rPr lang="hr-HR" sz="675" b="1" u="sng" dirty="0">
                  <a:solidFill>
                    <a:srgbClr val="C00000"/>
                  </a:solidFill>
                  <a:latin typeface="Arial" panose="020B0604020202020204" pitchFamily="34" charset="0"/>
                  <a:cs typeface="Arial" panose="020B0604020202020204" pitchFamily="34" charset="0"/>
                </a:rPr>
                <a:t> </a:t>
              </a:r>
              <a:endParaRPr lang="hr-HR" sz="675" b="1" u="sng" dirty="0">
                <a:solidFill>
                  <a:schemeClr val="accent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356471A3-9D15-19E7-C3C5-79A39F9FFFDA}"/>
                </a:ext>
              </a:extLst>
            </p:cNvPr>
            <p:cNvSpPr/>
            <p:nvPr userDrawn="1"/>
          </p:nvSpPr>
          <p:spPr>
            <a:xfrm>
              <a:off x="6245294" y="3599709"/>
              <a:ext cx="1661031" cy="196208"/>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r-HR" sz="675" b="1" dirty="0">
                  <a:solidFill>
                    <a:schemeClr val="accent1"/>
                  </a:solidFill>
                  <a:latin typeface="Arial" panose="020B0604020202020204" pitchFamily="34" charset="0"/>
                  <a:cs typeface="Arial" panose="020B0604020202020204" pitchFamily="34" charset="0"/>
                  <a:hlinkClick r:id="rId5"/>
                </a:rPr>
                <a:t>www.srce.unizg.hr/otvoreni-pristup</a:t>
              </a:r>
              <a:endParaRPr lang="hr-HR" sz="675" b="1" dirty="0">
                <a:solidFill>
                  <a:schemeClr val="accent1"/>
                </a:solidFill>
                <a:latin typeface="Arial" panose="020B0604020202020204" pitchFamily="34" charset="0"/>
                <a:cs typeface="Arial" panose="020B0604020202020204" pitchFamily="34" charset="0"/>
              </a:endParaRPr>
            </a:p>
          </p:txBody>
        </p:sp>
        <p:pic>
          <p:nvPicPr>
            <p:cNvPr id="19" name="Picture 14">
              <a:hlinkClick r:id="rId5"/>
              <a:extLst>
                <a:ext uri="{FF2B5EF4-FFF2-40B4-BE49-F238E27FC236}">
                  <a16:creationId xmlns:a16="http://schemas.microsoft.com/office/drawing/2014/main" id="{113E224B-D696-BF4A-9BF2-F98217CA187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33117" y="3976635"/>
              <a:ext cx="685385" cy="270000"/>
            </a:xfrm>
            <a:prstGeom prst="rect">
              <a:avLst/>
            </a:prstGeom>
          </p:spPr>
        </p:pic>
        <p:pic>
          <p:nvPicPr>
            <p:cNvPr id="20" name="Picture 16">
              <a:hlinkClick r:id="rId3"/>
              <a:extLst>
                <a:ext uri="{FF2B5EF4-FFF2-40B4-BE49-F238E27FC236}">
                  <a16:creationId xmlns:a16="http://schemas.microsoft.com/office/drawing/2014/main" id="{6127FA4B-F666-45C5-680E-5F8CB71DD35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105091" y="2918939"/>
              <a:ext cx="970563" cy="468548"/>
            </a:xfrm>
            <a:prstGeom prst="rect">
              <a:avLst/>
            </a:prstGeom>
          </p:spPr>
        </p:pic>
        <p:pic>
          <p:nvPicPr>
            <p:cNvPr id="21" name="Picture 3">
              <a:extLst>
                <a:ext uri="{FF2B5EF4-FFF2-40B4-BE49-F238E27FC236}">
                  <a16:creationId xmlns:a16="http://schemas.microsoft.com/office/drawing/2014/main" id="{FD7B0D4E-3055-CD93-7A04-A2B4A44891A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672177" y="3983688"/>
              <a:ext cx="729299" cy="255894"/>
            </a:xfrm>
            <a:prstGeom prst="rect">
              <a:avLst/>
            </a:prstGeom>
          </p:spPr>
        </p:pic>
      </p:grpSp>
      <p:sp>
        <p:nvSpPr>
          <p:cNvPr id="3" name="Footer Placeholder 2">
            <a:extLst>
              <a:ext uri="{FF2B5EF4-FFF2-40B4-BE49-F238E27FC236}">
                <a16:creationId xmlns:a16="http://schemas.microsoft.com/office/drawing/2014/main" id="{6C175A99-3C77-4CF2-A91F-6E58F7A3838B}"/>
              </a:ext>
            </a:extLst>
          </p:cNvPr>
          <p:cNvSpPr>
            <a:spLocks noGrp="1"/>
          </p:cNvSpPr>
          <p:nvPr>
            <p:ph type="ftr" sz="quarter" idx="11"/>
          </p:nvPr>
        </p:nvSpPr>
        <p:spPr/>
        <p:txBody>
          <a:bodyPr/>
          <a:lstStyle/>
          <a:p>
            <a:r>
              <a:rPr lang="hr-HR"/>
              <a:t>Naziv prezentacije</a:t>
            </a:r>
            <a:endParaRPr lang="hr-HR" dirty="0"/>
          </a:p>
        </p:txBody>
      </p:sp>
      <p:sp>
        <p:nvSpPr>
          <p:cNvPr id="22" name="Title 1">
            <a:extLst>
              <a:ext uri="{FF2B5EF4-FFF2-40B4-BE49-F238E27FC236}">
                <a16:creationId xmlns:a16="http://schemas.microsoft.com/office/drawing/2014/main" id="{9B63765A-0810-4DA2-BAA9-86CDB74EB011}"/>
              </a:ext>
            </a:extLst>
          </p:cNvPr>
          <p:cNvSpPr>
            <a:spLocks noGrp="1"/>
          </p:cNvSpPr>
          <p:nvPr>
            <p:ph type="title"/>
          </p:nvPr>
        </p:nvSpPr>
        <p:spPr>
          <a:xfrm>
            <a:off x="1211873" y="402695"/>
            <a:ext cx="6720254" cy="1475927"/>
          </a:xfrm>
          <a:prstGeom prst="rect">
            <a:avLst/>
          </a:prstGeom>
        </p:spPr>
        <p:txBody>
          <a:bodyPr>
            <a:normAutofit/>
          </a:bodyPr>
          <a:lstStyle>
            <a:lvl1pPr algn="ctr">
              <a:defRPr sz="2300" b="1">
                <a:latin typeface="Arial" panose="020B0604020202020204" pitchFamily="34" charset="0"/>
                <a:cs typeface="Arial" panose="020B0604020202020204" pitchFamily="34" charset="0"/>
              </a:defRPr>
            </a:lvl1pPr>
          </a:lstStyle>
          <a:p>
            <a:r>
              <a:rPr lang="hr-HR" dirty="0"/>
              <a:t>Kliknite da biste uredili stil naslova matrice</a:t>
            </a:r>
            <a:endParaRPr lang="en-US" dirty="0"/>
          </a:p>
        </p:txBody>
      </p:sp>
      <p:sp>
        <p:nvSpPr>
          <p:cNvPr id="23" name="Subtitle 2">
            <a:extLst>
              <a:ext uri="{FF2B5EF4-FFF2-40B4-BE49-F238E27FC236}">
                <a16:creationId xmlns:a16="http://schemas.microsoft.com/office/drawing/2014/main" id="{E6CA525B-2D2E-49E5-A9CA-61E7485C5463}"/>
              </a:ext>
            </a:extLst>
          </p:cNvPr>
          <p:cNvSpPr>
            <a:spLocks noGrp="1"/>
          </p:cNvSpPr>
          <p:nvPr>
            <p:ph type="subTitle" idx="1"/>
          </p:nvPr>
        </p:nvSpPr>
        <p:spPr>
          <a:xfrm>
            <a:off x="1211873" y="2066393"/>
            <a:ext cx="6720254" cy="600875"/>
          </a:xfrm>
          <a:prstGeom prst="rect">
            <a:avLst/>
          </a:prstGeom>
        </p:spPr>
        <p:txBody>
          <a:bodyPr>
            <a:no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pic>
        <p:nvPicPr>
          <p:cNvPr id="24" name="Slika 15">
            <a:extLst>
              <a:ext uri="{FF2B5EF4-FFF2-40B4-BE49-F238E27FC236}">
                <a16:creationId xmlns:a16="http://schemas.microsoft.com/office/drawing/2014/main" id="{79B1ABE9-1BF3-4D79-AFCD-9609CE00B996}"/>
              </a:ext>
            </a:extLst>
          </p:cNvPr>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53337" y="3983688"/>
            <a:ext cx="771702" cy="270000"/>
          </a:xfrm>
          <a:prstGeom prst="rect">
            <a:avLst/>
          </a:prstGeom>
          <a:noFill/>
          <a:ln>
            <a:noFill/>
          </a:ln>
        </p:spPr>
      </p:pic>
    </p:spTree>
    <p:extLst>
      <p:ext uri="{BB962C8B-B14F-4D97-AF65-F5344CB8AC3E}">
        <p14:creationId xmlns:p14="http://schemas.microsoft.com/office/powerpoint/2010/main" val="164210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151862D-108B-5E80-3537-5ACE387D78F4}"/>
              </a:ext>
            </a:extLst>
          </p:cNvPr>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hr-HR" dirty="0"/>
              <a:t>Kliknite da biste uredili stil naslova matrice</a:t>
            </a:r>
          </a:p>
        </p:txBody>
      </p:sp>
      <p:sp>
        <p:nvSpPr>
          <p:cNvPr id="15" name="Text Placeholder 2">
            <a:extLst>
              <a:ext uri="{FF2B5EF4-FFF2-40B4-BE49-F238E27FC236}">
                <a16:creationId xmlns:a16="http://schemas.microsoft.com/office/drawing/2014/main" id="{1FA6F22B-D305-10FD-132B-93D5797AB6F1}"/>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p>
        </p:txBody>
      </p:sp>
      <p:sp>
        <p:nvSpPr>
          <p:cNvPr id="4" name="Footer Placeholder 3">
            <a:extLst>
              <a:ext uri="{FF2B5EF4-FFF2-40B4-BE49-F238E27FC236}">
                <a16:creationId xmlns:a16="http://schemas.microsoft.com/office/drawing/2014/main" id="{49A46192-7FD8-4465-A667-5FE4EDBD7B2A}"/>
              </a:ext>
            </a:extLst>
          </p:cNvPr>
          <p:cNvSpPr>
            <a:spLocks noGrp="1"/>
          </p:cNvSpPr>
          <p:nvPr>
            <p:ph type="ftr" sz="quarter" idx="3"/>
          </p:nvPr>
        </p:nvSpPr>
        <p:spPr>
          <a:xfrm>
            <a:off x="2063263" y="4767263"/>
            <a:ext cx="5017474"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Naziv prezentacije</a:t>
            </a:r>
          </a:p>
        </p:txBody>
      </p:sp>
    </p:spTree>
    <p:extLst>
      <p:ext uri="{BB962C8B-B14F-4D97-AF65-F5344CB8AC3E}">
        <p14:creationId xmlns:p14="http://schemas.microsoft.com/office/powerpoint/2010/main" val="1118362056"/>
      </p:ext>
    </p:extLst>
  </p:cSld>
  <p:clrMap bg1="lt1" tx1="dk1" bg2="lt2" tx2="dk2" accent1="accent1" accent2="accent2" accent3="accent3" accent4="accent4" accent5="accent5" accent6="accent6" hlink="hlink" folHlink="folHlink"/>
  <p:sldLayoutIdLst>
    <p:sldLayoutId id="2147483737" r:id="rId1"/>
    <p:sldLayoutId id="2147483718" r:id="rId2"/>
    <p:sldLayoutId id="2147483719" r:id="rId3"/>
    <p:sldLayoutId id="2147483720" r:id="rId4"/>
    <p:sldLayoutId id="2147483722" r:id="rId5"/>
    <p:sldLayoutId id="2147483723" r:id="rId6"/>
    <p:sldLayoutId id="2147483725" r:id="rId7"/>
    <p:sldLayoutId id="2147483729" r:id="rId8"/>
  </p:sldLayoutIdLst>
  <p:hf sldNum="0" hdr="0" dt="0"/>
  <p:txStyles>
    <p:titleStyle>
      <a:lvl1pPr algn="l"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chemeClr val="accent1"/>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chemeClr val="accent1"/>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62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DE4A4-2088-44A2-B1C9-D662C0E94070}"/>
              </a:ext>
            </a:extLst>
          </p:cNvPr>
          <p:cNvSpPr>
            <a:spLocks noGrp="1"/>
          </p:cNvSpPr>
          <p:nvPr>
            <p:ph type="title"/>
          </p:nvPr>
        </p:nvSpPr>
        <p:spPr/>
        <p:txBody>
          <a:bodyPr>
            <a:normAutofit fontScale="90000"/>
          </a:bodyPr>
          <a:lstStyle/>
          <a:p>
            <a:r>
              <a:rPr lang="en-GB" dirty="0"/>
              <a:t>Data literacy and open data: experiences from building capacity on open data research for University of Zagreb</a:t>
            </a:r>
          </a:p>
        </p:txBody>
      </p:sp>
      <p:sp>
        <p:nvSpPr>
          <p:cNvPr id="6" name="Subtitle 5">
            <a:extLst>
              <a:ext uri="{FF2B5EF4-FFF2-40B4-BE49-F238E27FC236}">
                <a16:creationId xmlns:a16="http://schemas.microsoft.com/office/drawing/2014/main" id="{8267F370-F4A5-4DFB-A74B-587E29F38965}"/>
              </a:ext>
            </a:extLst>
          </p:cNvPr>
          <p:cNvSpPr>
            <a:spLocks noGrp="1"/>
          </p:cNvSpPr>
          <p:nvPr>
            <p:ph type="subTitle" idx="1"/>
          </p:nvPr>
        </p:nvSpPr>
        <p:spPr/>
        <p:txBody>
          <a:bodyPr/>
          <a:lstStyle/>
          <a:p>
            <a:r>
              <a:rPr lang="hr-HR" dirty="0" err="1"/>
              <a:t>By</a:t>
            </a:r>
            <a:r>
              <a:rPr lang="hr-HR" dirty="0"/>
              <a:t>: </a:t>
            </a:r>
          </a:p>
          <a:p>
            <a:r>
              <a:rPr lang="en-GB" dirty="0"/>
              <a:t>assoc. prof. Dragica Šalamon, </a:t>
            </a:r>
            <a:br>
              <a:rPr lang="en-GB" dirty="0"/>
            </a:br>
            <a:r>
              <a:rPr lang="en-GB" dirty="0"/>
              <a:t>University of Zagreb Faculty of Agriculture</a:t>
            </a:r>
          </a:p>
          <a:p>
            <a:r>
              <a:rPr lang="en-GB" dirty="0"/>
              <a:t>dsalamon@agr.hr</a:t>
            </a:r>
          </a:p>
        </p:txBody>
      </p:sp>
    </p:spTree>
    <p:extLst>
      <p:ext uri="{BB962C8B-B14F-4D97-AF65-F5344CB8AC3E}">
        <p14:creationId xmlns:p14="http://schemas.microsoft.com/office/powerpoint/2010/main" val="114824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FB1039-511F-437E-BCF3-F9CC804FE13C}"/>
              </a:ext>
            </a:extLst>
          </p:cNvPr>
          <p:cNvSpPr>
            <a:spLocks noGrp="1"/>
          </p:cNvSpPr>
          <p:nvPr>
            <p:ph type="title"/>
          </p:nvPr>
        </p:nvSpPr>
        <p:spPr/>
        <p:txBody>
          <a:bodyPr/>
          <a:lstStyle/>
          <a:p>
            <a:r>
              <a:rPr lang="en-US" dirty="0"/>
              <a:t>Data Literacy and Open Data?</a:t>
            </a:r>
          </a:p>
        </p:txBody>
      </p:sp>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dirty="0"/>
              <a:t>Data literacy and open data: experiences from building capacity on open data research for University of Zagreb</a:t>
            </a:r>
            <a:endParaRPr lang="hr-HR" dirty="0"/>
          </a:p>
        </p:txBody>
      </p:sp>
      <p:sp>
        <p:nvSpPr>
          <p:cNvPr id="2" name="Text Placeholder 4">
            <a:extLst>
              <a:ext uri="{FF2B5EF4-FFF2-40B4-BE49-F238E27FC236}">
                <a16:creationId xmlns:a16="http://schemas.microsoft.com/office/drawing/2014/main" id="{FF24475A-6B5E-4657-F3A0-83DB6CE73A8F}"/>
              </a:ext>
            </a:extLst>
          </p:cNvPr>
          <p:cNvSpPr txBox="1">
            <a:spLocks/>
          </p:cNvSpPr>
          <p:nvPr/>
        </p:nvSpPr>
        <p:spPr>
          <a:xfrm>
            <a:off x="628649" y="1111847"/>
            <a:ext cx="3932237" cy="3811588"/>
          </a:xfrm>
          <a:prstGeom prst="rect">
            <a:avLst/>
          </a:prstGeom>
        </p:spPr>
        <p:txBody>
          <a:bodyPr>
            <a:normAutofit/>
          </a:bodyPr>
          <a:lstStyle>
            <a:lvl1pPr marL="128585" indent="-128585" algn="l" defTabSz="514337"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chemeClr val="accent1"/>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chemeClr val="accent1"/>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Tx/>
              <a:buChar char="-"/>
            </a:pPr>
            <a:r>
              <a:rPr lang="en-GB" sz="1600" dirty="0">
                <a:solidFill>
                  <a:srgbClr val="000000"/>
                </a:solidFill>
                <a:latin typeface="+mj-lt"/>
                <a:ea typeface="SimSun" panose="02010600030101010101" pitchFamily="2" charset="-122"/>
                <a:cs typeface="Times New Roman" panose="02020603050405020304" pitchFamily="18" charset="0"/>
              </a:rPr>
              <a:t>the competence framework on digital competencies of the EU Science Hub (</a:t>
            </a:r>
            <a:r>
              <a:rPr lang="en-GB" sz="1600" dirty="0" err="1">
                <a:solidFill>
                  <a:srgbClr val="000000"/>
                </a:solidFill>
                <a:latin typeface="+mj-lt"/>
                <a:ea typeface="SimSun" panose="02010600030101010101" pitchFamily="2" charset="-122"/>
                <a:cs typeface="Times New Roman" panose="02020603050405020304" pitchFamily="18" charset="0"/>
              </a:rPr>
              <a:t>DigComp</a:t>
            </a:r>
            <a:r>
              <a:rPr lang="en-GB" sz="1600" dirty="0">
                <a:solidFill>
                  <a:srgbClr val="000000"/>
                </a:solidFill>
                <a:latin typeface="+mj-lt"/>
                <a:ea typeface="SimSun" panose="02010600030101010101" pitchFamily="2" charset="-122"/>
                <a:cs typeface="Times New Roman" panose="02020603050405020304" pitchFamily="18" charset="0"/>
              </a:rPr>
              <a:t> 2.0), places data and information literacy as one of four sub-competencies of digital literacy </a:t>
            </a:r>
          </a:p>
          <a:p>
            <a:pPr marL="285750" indent="-285750">
              <a:buFontTx/>
              <a:buChar char="-"/>
            </a:pPr>
            <a:r>
              <a:rPr lang="en-GB" sz="1600" b="1" dirty="0">
                <a:solidFill>
                  <a:srgbClr val="000000"/>
                </a:solidFill>
                <a:latin typeface="+mj-lt"/>
                <a:ea typeface="SimSun" panose="02010600030101010101" pitchFamily="2" charset="-122"/>
                <a:cs typeface="Times New Roman" panose="02020603050405020304" pitchFamily="18" charset="0"/>
              </a:rPr>
              <a:t>nascent field of inquiry:</a:t>
            </a:r>
          </a:p>
          <a:p>
            <a:pPr marL="742950" lvl="1" indent="-285750">
              <a:buFontTx/>
              <a:buChar char="-"/>
            </a:pPr>
            <a:r>
              <a:rPr lang="en-GB" sz="1400" dirty="0">
                <a:solidFill>
                  <a:srgbClr val="000000"/>
                </a:solidFill>
                <a:latin typeface="+mj-lt"/>
                <a:ea typeface="SimSun" panose="02010600030101010101" pitchFamily="2" charset="-122"/>
                <a:cs typeface="Times New Roman" panose="02020603050405020304" pitchFamily="18" charset="0"/>
              </a:rPr>
              <a:t>Within the information literacy movement?</a:t>
            </a:r>
          </a:p>
          <a:p>
            <a:pPr marL="742950" lvl="1" indent="-285750">
              <a:buFontTx/>
              <a:buChar char="-"/>
            </a:pPr>
            <a:r>
              <a:rPr lang="en-GB" sz="1400" dirty="0">
                <a:solidFill>
                  <a:srgbClr val="000000"/>
                </a:solidFill>
                <a:latin typeface="+mj-lt"/>
                <a:ea typeface="SimSun" panose="02010600030101010101" pitchFamily="2" charset="-122"/>
                <a:cs typeface="Times New Roman" panose="02020603050405020304" pitchFamily="18" charset="0"/>
              </a:rPr>
              <a:t>Within the open data movement?</a:t>
            </a:r>
          </a:p>
          <a:p>
            <a:pPr marL="285750" indent="-285750">
              <a:buFontTx/>
              <a:buChar char="-"/>
            </a:pPr>
            <a:r>
              <a:rPr lang="en-GB" sz="1400" b="1" dirty="0">
                <a:solidFill>
                  <a:srgbClr val="000000"/>
                </a:solidFill>
                <a:latin typeface="+mj-lt"/>
                <a:ea typeface="SimSun" panose="02010600030101010101" pitchFamily="2" charset="-122"/>
                <a:cs typeface="Times New Roman" panose="02020603050405020304" pitchFamily="18" charset="0"/>
              </a:rPr>
              <a:t>DL conceptual framework </a:t>
            </a:r>
          </a:p>
          <a:p>
            <a:pPr marL="742950" lvl="1" indent="-285750">
              <a:buFontTx/>
              <a:buChar char="-"/>
            </a:pPr>
            <a:r>
              <a:rPr lang="en-GB" sz="1100" dirty="0">
                <a:solidFill>
                  <a:srgbClr val="000000"/>
                </a:solidFill>
                <a:latin typeface="+mj-lt"/>
                <a:ea typeface="SimSun" panose="02010600030101010101" pitchFamily="2" charset="-122"/>
                <a:cs typeface="Times New Roman" panose="02020603050405020304" pitchFamily="18" charset="0"/>
              </a:rPr>
              <a:t>clarity of key constructs </a:t>
            </a:r>
          </a:p>
          <a:p>
            <a:pPr marL="742950" lvl="1" indent="-285750">
              <a:buFontTx/>
              <a:buChar char="-"/>
            </a:pPr>
            <a:r>
              <a:rPr lang="en-GB" sz="1100" dirty="0">
                <a:solidFill>
                  <a:srgbClr val="000000"/>
                </a:solidFill>
                <a:latin typeface="+mj-lt"/>
                <a:ea typeface="SimSun" panose="02010600030101010101" pitchFamily="2" charset="-122"/>
                <a:cs typeface="Times New Roman" panose="02020603050405020304" pitchFamily="18" charset="0"/>
              </a:rPr>
              <a:t>refinement of DL competences important in different sectors </a:t>
            </a:r>
          </a:p>
          <a:p>
            <a:pPr marL="742950" lvl="1" indent="-285750">
              <a:buFontTx/>
              <a:buChar char="-"/>
            </a:pPr>
            <a:r>
              <a:rPr lang="en-GB" sz="1100" dirty="0">
                <a:solidFill>
                  <a:srgbClr val="000000"/>
                </a:solidFill>
                <a:latin typeface="+mj-lt"/>
                <a:ea typeface="SimSun" panose="02010600030101010101" pitchFamily="2" charset="-122"/>
                <a:cs typeface="Times New Roman" panose="02020603050405020304" pitchFamily="18" charset="0"/>
              </a:rPr>
              <a:t>refinement in different levels of education </a:t>
            </a:r>
          </a:p>
          <a:p>
            <a:pPr marL="285750" indent="-285750">
              <a:buFontTx/>
              <a:buChar char="-"/>
            </a:pPr>
            <a:endParaRPr lang="hr-HR" dirty="0"/>
          </a:p>
        </p:txBody>
      </p:sp>
      <p:sp>
        <p:nvSpPr>
          <p:cNvPr id="3" name="Content Placeholder 3">
            <a:extLst>
              <a:ext uri="{FF2B5EF4-FFF2-40B4-BE49-F238E27FC236}">
                <a16:creationId xmlns:a16="http://schemas.microsoft.com/office/drawing/2014/main" id="{5E29C844-E176-6E80-1929-30E68DBEAF78}"/>
              </a:ext>
            </a:extLst>
          </p:cNvPr>
          <p:cNvSpPr txBox="1">
            <a:spLocks/>
          </p:cNvSpPr>
          <p:nvPr/>
        </p:nvSpPr>
        <p:spPr>
          <a:xfrm>
            <a:off x="4730158" y="1111847"/>
            <a:ext cx="3785191" cy="2984500"/>
          </a:xfrm>
          <a:prstGeom prst="rect">
            <a:avLst/>
          </a:prstGeom>
        </p:spPr>
        <p:txBody>
          <a:bodyPr>
            <a:normAutofit/>
          </a:bodyPr>
          <a:lstStyle>
            <a:lvl1pPr marL="128585" indent="-128585" algn="l" defTabSz="514337"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chemeClr val="accent1"/>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chemeClr val="accent1"/>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600" b="1" dirty="0">
                <a:solidFill>
                  <a:srgbClr val="000000"/>
                </a:solidFill>
                <a:latin typeface="+mj-lt"/>
                <a:ea typeface="SimSun" panose="02010600030101010101" pitchFamily="2" charset="-122"/>
                <a:cs typeface="Times New Roman" panose="02020603050405020304" pitchFamily="18" charset="0"/>
              </a:rPr>
              <a:t>ability to derive meaningful information from data in a critical manner </a:t>
            </a:r>
            <a:endParaRPr lang="hr-HR" sz="1600" b="1" dirty="0">
              <a:solidFill>
                <a:srgbClr val="000000"/>
              </a:solidFill>
              <a:latin typeface="+mj-lt"/>
              <a:ea typeface="SimSun" panose="02010600030101010101" pitchFamily="2" charset="-122"/>
              <a:cs typeface="Times New Roman" panose="02020603050405020304" pitchFamily="18" charset="0"/>
            </a:endParaRPr>
          </a:p>
          <a:p>
            <a:r>
              <a:rPr lang="en-US" sz="1600" b="1" dirty="0">
                <a:solidFill>
                  <a:srgbClr val="000000"/>
                </a:solidFill>
                <a:latin typeface="+mj-lt"/>
                <a:ea typeface="SimSun" panose="02010600030101010101" pitchFamily="2" charset="-122"/>
                <a:cs typeface="Times New Roman" panose="02020603050405020304" pitchFamily="18" charset="0"/>
              </a:rPr>
              <a:t>encompasses knowledge, skills and attitudes that include: </a:t>
            </a:r>
            <a:endParaRPr lang="hr-HR" sz="1600" b="1" dirty="0">
              <a:solidFill>
                <a:srgbClr val="000000"/>
              </a:solidFill>
              <a:latin typeface="+mj-lt"/>
              <a:ea typeface="SimSun" panose="02010600030101010101" pitchFamily="2" charset="-122"/>
              <a:cs typeface="Times New Roman" panose="02020603050405020304" pitchFamily="18" charset="0"/>
            </a:endParaRPr>
          </a:p>
          <a:p>
            <a:pPr lvl="1"/>
            <a:r>
              <a:rPr lang="en-US" sz="1200" b="1" dirty="0">
                <a:solidFill>
                  <a:srgbClr val="000000"/>
                </a:solidFill>
                <a:latin typeface="+mj-lt"/>
                <a:ea typeface="SimSun" panose="02010600030101010101" pitchFamily="2" charset="-122"/>
                <a:cs typeface="Times New Roman" panose="02020603050405020304" pitchFamily="18" charset="0"/>
              </a:rPr>
              <a:t>understanding of data; </a:t>
            </a:r>
            <a:endParaRPr lang="hr-HR" sz="1200" b="1" dirty="0">
              <a:solidFill>
                <a:srgbClr val="000000"/>
              </a:solidFill>
              <a:latin typeface="+mj-lt"/>
              <a:ea typeface="SimSun" panose="02010600030101010101" pitchFamily="2" charset="-122"/>
              <a:cs typeface="Times New Roman" panose="02020603050405020304" pitchFamily="18" charset="0"/>
            </a:endParaRPr>
          </a:p>
          <a:p>
            <a:pPr lvl="1"/>
            <a:r>
              <a:rPr lang="en-US" sz="1200" b="1" dirty="0">
                <a:solidFill>
                  <a:srgbClr val="000000"/>
                </a:solidFill>
                <a:latin typeface="+mj-lt"/>
                <a:ea typeface="SimSun" panose="02010600030101010101" pitchFamily="2" charset="-122"/>
                <a:cs typeface="Times New Roman" panose="02020603050405020304" pitchFamily="18" charset="0"/>
              </a:rPr>
              <a:t>acquiring and choosing data for a specific purpose; </a:t>
            </a:r>
            <a:endParaRPr lang="hr-HR" sz="1200" b="1" dirty="0">
              <a:solidFill>
                <a:srgbClr val="000000"/>
              </a:solidFill>
              <a:latin typeface="+mj-lt"/>
              <a:ea typeface="SimSun" panose="02010600030101010101" pitchFamily="2" charset="-122"/>
              <a:cs typeface="Times New Roman" panose="02020603050405020304" pitchFamily="18" charset="0"/>
            </a:endParaRPr>
          </a:p>
          <a:p>
            <a:pPr lvl="1"/>
            <a:r>
              <a:rPr lang="en-US" sz="1200" b="1" dirty="0">
                <a:solidFill>
                  <a:srgbClr val="000000"/>
                </a:solidFill>
                <a:latin typeface="+mj-lt"/>
                <a:ea typeface="SimSun" panose="02010600030101010101" pitchFamily="2" charset="-122"/>
                <a:cs typeface="Times New Roman" panose="02020603050405020304" pitchFamily="18" charset="0"/>
              </a:rPr>
              <a:t>interpreting and visualizing data, as well as communicating information about data to individuals who lack data literacy skills </a:t>
            </a:r>
            <a:endParaRPr lang="hr-HR" sz="1200" b="1" dirty="0">
              <a:solidFill>
                <a:srgbClr val="000000"/>
              </a:solidFill>
              <a:latin typeface="+mj-lt"/>
              <a:ea typeface="SimSun" panose="02010600030101010101" pitchFamily="2" charset="-122"/>
              <a:cs typeface="Times New Roman" panose="02020603050405020304" pitchFamily="18" charset="0"/>
            </a:endParaRPr>
          </a:p>
          <a:p>
            <a:pPr lvl="1"/>
            <a:r>
              <a:rPr lang="en-US" sz="1200" b="1" dirty="0">
                <a:solidFill>
                  <a:srgbClr val="000000"/>
                </a:solidFill>
                <a:latin typeface="+mj-lt"/>
                <a:ea typeface="SimSun" panose="02010600030101010101" pitchFamily="2" charset="-122"/>
                <a:cs typeface="Times New Roman" panose="02020603050405020304" pitchFamily="18" charset="0"/>
              </a:rPr>
              <a:t>collecting and managing data and metadata </a:t>
            </a:r>
            <a:endParaRPr lang="hr-HR" sz="1200" b="1" dirty="0">
              <a:solidFill>
                <a:srgbClr val="000000"/>
              </a:solidFill>
              <a:latin typeface="+mj-lt"/>
              <a:ea typeface="SimSun" panose="02010600030101010101" pitchFamily="2" charset="-122"/>
              <a:cs typeface="Times New Roman" panose="02020603050405020304" pitchFamily="18" charset="0"/>
            </a:endParaRPr>
          </a:p>
          <a:p>
            <a:pPr lvl="1"/>
            <a:r>
              <a:rPr lang="en-US" sz="1200" b="1" dirty="0">
                <a:solidFill>
                  <a:srgbClr val="000000"/>
                </a:solidFill>
                <a:latin typeface="+mj-lt"/>
                <a:ea typeface="SimSun" panose="02010600030101010101" pitchFamily="2" charset="-122"/>
                <a:cs typeface="Times New Roman" panose="02020603050405020304" pitchFamily="18" charset="0"/>
              </a:rPr>
              <a:t>using data and data analytic tools ethically</a:t>
            </a:r>
            <a:endParaRPr lang="hr-HR" sz="1200" b="1" dirty="0">
              <a:solidFill>
                <a:srgbClr val="000000"/>
              </a:solidFill>
              <a:latin typeface="+mj-lt"/>
              <a:ea typeface="SimSun" panose="02010600030101010101" pitchFamily="2" charset="-122"/>
              <a:cs typeface="Times New Roman" panose="02020603050405020304" pitchFamily="18" charset="0"/>
            </a:endParaRPr>
          </a:p>
          <a:p>
            <a:pPr lvl="1"/>
            <a:endParaRPr lang="hr-HR" sz="14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marL="0" indent="0">
              <a:buFont typeface="Arial" panose="020B0604020202020204" pitchFamily="34" charset="0"/>
              <a:buNone/>
            </a:pPr>
            <a:endParaRPr lang="hr-HR" dirty="0"/>
          </a:p>
        </p:txBody>
      </p:sp>
    </p:spTree>
    <p:extLst>
      <p:ext uri="{BB962C8B-B14F-4D97-AF65-F5344CB8AC3E}">
        <p14:creationId xmlns:p14="http://schemas.microsoft.com/office/powerpoint/2010/main" val="257734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FB1039-511F-437E-BCF3-F9CC804FE13C}"/>
              </a:ext>
            </a:extLst>
          </p:cNvPr>
          <p:cNvSpPr>
            <a:spLocks noGrp="1"/>
          </p:cNvSpPr>
          <p:nvPr>
            <p:ph type="title"/>
          </p:nvPr>
        </p:nvSpPr>
        <p:spPr/>
        <p:txBody>
          <a:bodyPr/>
          <a:lstStyle/>
          <a:p>
            <a:r>
              <a:rPr lang="en-US" dirty="0"/>
              <a:t>DL learning outcomes in CQF</a:t>
            </a:r>
            <a:endParaRPr lang="en-GB" dirty="0"/>
          </a:p>
        </p:txBody>
      </p:sp>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dirty="0"/>
              <a:t>Data literacy and open data: experiences from building capacity on open data research for University of Zagreb</a:t>
            </a:r>
            <a:endParaRPr lang="hr-HR" dirty="0"/>
          </a:p>
        </p:txBody>
      </p:sp>
      <p:sp>
        <p:nvSpPr>
          <p:cNvPr id="2" name="Content Placeholder 2">
            <a:extLst>
              <a:ext uri="{FF2B5EF4-FFF2-40B4-BE49-F238E27FC236}">
                <a16:creationId xmlns:a16="http://schemas.microsoft.com/office/drawing/2014/main" id="{F8BD4527-13AA-745F-05FE-F3E683803A00}"/>
              </a:ext>
            </a:extLst>
          </p:cNvPr>
          <p:cNvSpPr txBox="1">
            <a:spLocks/>
          </p:cNvSpPr>
          <p:nvPr/>
        </p:nvSpPr>
        <p:spPr>
          <a:xfrm>
            <a:off x="628650" y="1115167"/>
            <a:ext cx="7731580" cy="3559962"/>
          </a:xfrm>
          <a:prstGeom prst="rect">
            <a:avLst/>
          </a:prstGeom>
        </p:spPr>
        <p:txBody>
          <a:bodyPr>
            <a:normAutofit fontScale="70000" lnSpcReduction="20000"/>
          </a:bodyPr>
          <a:lstStyle>
            <a:lvl1pPr marL="128585" indent="-128585" algn="l" defTabSz="514337"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chemeClr val="accent1"/>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chemeClr val="accent1"/>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GB" sz="1800" dirty="0">
                <a:ea typeface="Calibri" panose="020F0502020204030204" pitchFamily="34" charset="0"/>
              </a:rPr>
              <a:t>data literacy umbrella concept covering the literacies required in the modern world (numeracy, information, IT, science, quantitative, financial, digital, media, evaluation/analytical or statistical literacy</a:t>
            </a:r>
            <a:r>
              <a:rPr lang="hr-HR" sz="1800" dirty="0">
                <a:ea typeface="Calibri" panose="020F0502020204030204" pitchFamily="34" charset="0"/>
              </a:rPr>
              <a:t>…</a:t>
            </a:r>
            <a:r>
              <a:rPr lang="en-GB" sz="1800" dirty="0">
                <a:ea typeface="Calibri" panose="020F0502020204030204" pitchFamily="34" charset="0"/>
              </a:rPr>
              <a:t>) </a:t>
            </a:r>
            <a:endParaRPr lang="hr-HR" sz="1800" dirty="0">
              <a:ea typeface="Calibri" panose="020F0502020204030204" pitchFamily="34" charset="0"/>
            </a:endParaRPr>
          </a:p>
          <a:p>
            <a:r>
              <a:rPr lang="en-GB" sz="1800" dirty="0">
                <a:ea typeface="Calibri" panose="020F0502020204030204" pitchFamily="34" charset="0"/>
              </a:rPr>
              <a:t>with certain overlaps and enriched with skills of </a:t>
            </a:r>
            <a:r>
              <a:rPr lang="en-GB" sz="1800" b="1" dirty="0">
                <a:ea typeface="Calibri" panose="020F0502020204030204" pitchFamily="34" charset="0"/>
              </a:rPr>
              <a:t>data handling, curating, communicating and using ethically to derive actions</a:t>
            </a:r>
            <a:endParaRPr lang="hr-HR" sz="1800" b="1" dirty="0">
              <a:ea typeface="Calibri" panose="020F0502020204030204" pitchFamily="34" charset="0"/>
            </a:endParaRPr>
          </a:p>
          <a:p>
            <a:pPr marL="0" indent="0">
              <a:buFont typeface="Arial" panose="020B0604020202020204" pitchFamily="34" charset="0"/>
              <a:buNone/>
            </a:pPr>
            <a:endParaRPr lang="hr-HR" sz="1800" dirty="0"/>
          </a:p>
          <a:p>
            <a:r>
              <a:rPr lang="en-GB" sz="1800" b="1" dirty="0">
                <a:ea typeface="Calibri" panose="020F0502020204030204" pitchFamily="34" charset="0"/>
                <a:cs typeface="Times New Roman" panose="02020603050405020304" pitchFamily="18" charset="0"/>
              </a:rPr>
              <a:t>OD literacy in the Croatian qualification framework</a:t>
            </a:r>
            <a:r>
              <a:rPr lang="hr-HR" sz="1800" b="1" dirty="0">
                <a:ea typeface="Calibri" panose="020F0502020204030204" pitchFamily="34" charset="0"/>
                <a:cs typeface="Times New Roman" panose="02020603050405020304" pitchFamily="18" charset="0"/>
              </a:rPr>
              <a:t> in sectors: </a:t>
            </a:r>
          </a:p>
          <a:p>
            <a:pPr marL="800100" lvl="1" indent="-342900">
              <a:lnSpc>
                <a:spcPct val="115000"/>
              </a:lnSpc>
              <a:spcAft>
                <a:spcPts val="800"/>
              </a:spcAft>
              <a:buFont typeface="Calibri" panose="020F0502020204030204" pitchFamily="34" charset="0"/>
              <a:buChar char="-"/>
            </a:pPr>
            <a:r>
              <a:rPr lang="en-GB" sz="1400" dirty="0">
                <a:ea typeface="Calibri" panose="020F0502020204030204" pitchFamily="34" charset="0"/>
              </a:rPr>
              <a:t>I. Agriculture, nutrition and veterinary medicine (ANV)</a:t>
            </a:r>
            <a:endParaRPr lang="hr-HR" sz="1400" dirty="0">
              <a:ea typeface="Calibri" panose="020F0502020204030204" pitchFamily="34" charset="0"/>
            </a:endParaRPr>
          </a:p>
          <a:p>
            <a:pPr marL="800100" lvl="1" indent="-342900">
              <a:lnSpc>
                <a:spcPct val="115000"/>
              </a:lnSpc>
              <a:spcAft>
                <a:spcPts val="800"/>
              </a:spcAft>
              <a:buFont typeface="Calibri" panose="020F0502020204030204" pitchFamily="34" charset="0"/>
              <a:buChar char="-"/>
            </a:pPr>
            <a:r>
              <a:rPr lang="en-GB" sz="1400" dirty="0">
                <a:ea typeface="Calibri" panose="020F0502020204030204" pitchFamily="34" charset="0"/>
              </a:rPr>
              <a:t>VII. Electrical engineering and computing (EEC)</a:t>
            </a:r>
            <a:endParaRPr lang="hr-HR" sz="1400" dirty="0">
              <a:ea typeface="Calibri" panose="020F0502020204030204" pitchFamily="34" charset="0"/>
            </a:endParaRPr>
          </a:p>
          <a:p>
            <a:pPr marL="800100" lvl="1" indent="-342900">
              <a:lnSpc>
                <a:spcPct val="115000"/>
              </a:lnSpc>
              <a:spcAft>
                <a:spcPts val="800"/>
              </a:spcAft>
              <a:buFont typeface="Calibri" panose="020F0502020204030204" pitchFamily="34" charset="0"/>
              <a:buChar char="-"/>
            </a:pPr>
            <a:r>
              <a:rPr lang="en-GB" sz="1400" dirty="0">
                <a:ea typeface="Calibri" panose="020F0502020204030204" pitchFamily="34" charset="0"/>
              </a:rPr>
              <a:t>VIII. Construction, geodesy and architecture (CGA)</a:t>
            </a:r>
            <a:endParaRPr lang="hr-HR" sz="1400" dirty="0">
              <a:ea typeface="Calibri" panose="020F0502020204030204" pitchFamily="34" charset="0"/>
            </a:endParaRPr>
          </a:p>
          <a:p>
            <a:pPr marL="800100" lvl="1" indent="-342900">
              <a:lnSpc>
                <a:spcPct val="115000"/>
              </a:lnSpc>
              <a:spcAft>
                <a:spcPts val="800"/>
              </a:spcAft>
              <a:buFont typeface="Calibri" panose="020F0502020204030204" pitchFamily="34" charset="0"/>
              <a:buChar char="-"/>
            </a:pPr>
            <a:r>
              <a:rPr lang="en-GB" sz="1400" dirty="0">
                <a:ea typeface="Calibri" panose="020F0502020204030204" pitchFamily="34" charset="0"/>
              </a:rPr>
              <a:t>XI. Traffic and logistics (TL)</a:t>
            </a:r>
            <a:endParaRPr lang="hr-HR" sz="1400" dirty="0">
              <a:ea typeface="Calibri" panose="020F0502020204030204" pitchFamily="34" charset="0"/>
            </a:endParaRPr>
          </a:p>
          <a:p>
            <a:pPr marL="800100" lvl="1" indent="-342900">
              <a:lnSpc>
                <a:spcPct val="115000"/>
              </a:lnSpc>
              <a:spcAft>
                <a:spcPts val="800"/>
              </a:spcAft>
              <a:buFont typeface="Calibri" panose="020F0502020204030204" pitchFamily="34" charset="0"/>
              <a:buChar char="-"/>
            </a:pPr>
            <a:r>
              <a:rPr lang="en-GB" sz="1400" dirty="0">
                <a:ea typeface="Calibri" panose="020F0502020204030204" pitchFamily="34" charset="0"/>
              </a:rPr>
              <a:t>XVIII. Information and communications (IC)</a:t>
            </a:r>
            <a:endParaRPr lang="hr-HR" sz="1400" dirty="0">
              <a:ea typeface="Calibri" panose="020F0502020204030204" pitchFamily="34" charset="0"/>
            </a:endParaRPr>
          </a:p>
          <a:p>
            <a:pPr marL="800100" lvl="1" indent="-342900">
              <a:lnSpc>
                <a:spcPct val="115000"/>
              </a:lnSpc>
              <a:spcAft>
                <a:spcPts val="1200"/>
              </a:spcAft>
              <a:buFont typeface="Calibri" panose="020F0502020204030204" pitchFamily="34" charset="0"/>
              <a:buChar char="-"/>
            </a:pPr>
            <a:r>
              <a:rPr lang="en-GB" sz="1400" dirty="0">
                <a:ea typeface="Calibri" panose="020F0502020204030204" pitchFamily="34" charset="0"/>
              </a:rPr>
              <a:t>XIX. Law, political science, sociology, state administration and public affairs (LPSSP)</a:t>
            </a:r>
            <a:endParaRPr lang="hr-HR" sz="1400" dirty="0">
              <a:ea typeface="Calibri" panose="020F0502020204030204" pitchFamily="34" charset="0"/>
            </a:endParaRPr>
          </a:p>
          <a:p>
            <a:pPr marL="0" indent="0">
              <a:lnSpc>
                <a:spcPct val="115000"/>
              </a:lnSpc>
              <a:spcAft>
                <a:spcPts val="1200"/>
              </a:spcAft>
              <a:buNone/>
            </a:pPr>
            <a:r>
              <a:rPr lang="hr-HR" sz="1800" b="1" dirty="0">
                <a:ea typeface="Calibri" panose="020F0502020204030204" pitchFamily="34" charset="0"/>
                <a:cs typeface="Times New Roman" panose="02020603050405020304" pitchFamily="18" charset="0"/>
              </a:rPr>
              <a:t>- spring 2023: DL limited, integrated, starting from level 4</a:t>
            </a:r>
            <a:endParaRPr lang="hr-HR" sz="1800" dirty="0">
              <a:ea typeface="Calibri" panose="020F0502020204030204" pitchFamily="34" charset="0"/>
            </a:endParaRPr>
          </a:p>
          <a:p>
            <a:endParaRPr lang="hr-HR" dirty="0"/>
          </a:p>
        </p:txBody>
      </p:sp>
    </p:spTree>
    <p:extLst>
      <p:ext uri="{BB962C8B-B14F-4D97-AF65-F5344CB8AC3E}">
        <p14:creationId xmlns:p14="http://schemas.microsoft.com/office/powerpoint/2010/main" val="331445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FB1039-511F-437E-BCF3-F9CC804FE13C}"/>
              </a:ext>
            </a:extLst>
          </p:cNvPr>
          <p:cNvSpPr>
            <a:spLocks noGrp="1"/>
          </p:cNvSpPr>
          <p:nvPr>
            <p:ph type="title"/>
          </p:nvPr>
        </p:nvSpPr>
        <p:spPr/>
        <p:txBody>
          <a:bodyPr/>
          <a:lstStyle/>
          <a:p>
            <a:r>
              <a:rPr lang="en-GB" dirty="0"/>
              <a:t>Education guidelines and CQF</a:t>
            </a:r>
          </a:p>
        </p:txBody>
      </p:sp>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dirty="0"/>
              <a:t>Data literacy and open data: experiences from building capacity on open data research for University of Zagreb</a:t>
            </a:r>
            <a:endParaRPr lang="hr-HR" dirty="0"/>
          </a:p>
        </p:txBody>
      </p:sp>
      <p:sp>
        <p:nvSpPr>
          <p:cNvPr id="3" name="TextBox 2">
            <a:extLst>
              <a:ext uri="{FF2B5EF4-FFF2-40B4-BE49-F238E27FC236}">
                <a16:creationId xmlns:a16="http://schemas.microsoft.com/office/drawing/2014/main" id="{0E6A0CBE-3C4B-BCC8-CAD1-5D87C1478F85}"/>
              </a:ext>
            </a:extLst>
          </p:cNvPr>
          <p:cNvSpPr txBox="1"/>
          <p:nvPr/>
        </p:nvSpPr>
        <p:spPr>
          <a:xfrm>
            <a:off x="628651" y="1663809"/>
            <a:ext cx="3687041" cy="1815882"/>
          </a:xfrm>
          <a:prstGeom prst="rect">
            <a:avLst/>
          </a:prstGeom>
          <a:noFill/>
        </p:spPr>
        <p:txBody>
          <a:bodyPr wrap="square">
            <a:spAutoFit/>
          </a:bodyPr>
          <a:lstStyle/>
          <a:p>
            <a:pPr marL="285750" indent="-285750">
              <a:buFont typeface="Arial" panose="020B0604020202020204" pitchFamily="34" charset="0"/>
              <a:buChar char="•"/>
            </a:pPr>
            <a:r>
              <a:rPr lang="en-GB" sz="1400" i="1" dirty="0">
                <a:effectLst/>
                <a:latin typeface="Arial" panose="020B0604020202020204" pitchFamily="34" charset="0"/>
                <a:ea typeface="Calibri" panose="020F0502020204030204" pitchFamily="34" charset="0"/>
              </a:rPr>
              <a:t>Generic open data learning outcome sets registered </a:t>
            </a:r>
            <a:r>
              <a:rPr lang="hr-HR" sz="1400" i="1" dirty="0">
                <a:effectLst/>
                <a:latin typeface="Arial" panose="020B0604020202020204" pitchFamily="34" charset="0"/>
                <a:ea typeface="Calibri" panose="020F0502020204030204" pitchFamily="34" charset="0"/>
              </a:rPr>
              <a:t>in CQF</a:t>
            </a:r>
          </a:p>
          <a:p>
            <a:pPr marL="285750" indent="-285750">
              <a:buFont typeface="Arial" panose="020B0604020202020204" pitchFamily="34" charset="0"/>
              <a:buChar char="•"/>
            </a:pPr>
            <a:r>
              <a:rPr lang="en-GB" sz="1400" i="1" dirty="0">
                <a:effectLst/>
                <a:latin typeface="Arial" panose="020B0604020202020204" pitchFamily="34" charset="0"/>
                <a:ea typeface="Calibri" panose="020F0502020204030204" pitchFamily="34" charset="0"/>
              </a:rPr>
              <a:t>at education level 5 </a:t>
            </a:r>
            <a:endParaRPr lang="hr-HR" sz="1400" i="1"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400" i="1" dirty="0">
                <a:effectLst/>
                <a:latin typeface="Arial" panose="020B0604020202020204" pitchFamily="34" charset="0"/>
                <a:ea typeface="Calibri" panose="020F0502020204030204" pitchFamily="34" charset="0"/>
              </a:rPr>
              <a:t>in Construction, geodesy and architecture sector </a:t>
            </a:r>
            <a:endParaRPr lang="hr-HR" sz="1400" i="1"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1400" i="1" dirty="0">
                <a:effectLst/>
                <a:latin typeface="Arial" panose="020B0604020202020204" pitchFamily="34" charset="0"/>
                <a:ea typeface="Calibri" panose="020F0502020204030204" pitchFamily="34" charset="0"/>
              </a:rPr>
              <a:t>available and recommended for cross-sectoral integration in new educational programs focusing on open data</a:t>
            </a:r>
            <a:endParaRPr lang="hr-HR" sz="1400" dirty="0"/>
          </a:p>
        </p:txBody>
      </p:sp>
      <p:pic>
        <p:nvPicPr>
          <p:cNvPr id="8" name="Picture 7">
            <a:extLst>
              <a:ext uri="{FF2B5EF4-FFF2-40B4-BE49-F238E27FC236}">
                <a16:creationId xmlns:a16="http://schemas.microsoft.com/office/drawing/2014/main" id="{0D9602A6-863A-C006-40DC-3F95C50D8FDC}"/>
              </a:ext>
            </a:extLst>
          </p:cNvPr>
          <p:cNvPicPr>
            <a:picLocks noChangeAspect="1"/>
          </p:cNvPicPr>
          <p:nvPr/>
        </p:nvPicPr>
        <p:blipFill>
          <a:blip r:embed="rId2"/>
          <a:stretch>
            <a:fillRect/>
          </a:stretch>
        </p:blipFill>
        <p:spPr>
          <a:xfrm>
            <a:off x="4475019" y="1104186"/>
            <a:ext cx="3827750" cy="3515280"/>
          </a:xfrm>
          <a:prstGeom prst="rect">
            <a:avLst/>
          </a:prstGeom>
        </p:spPr>
      </p:pic>
    </p:spTree>
    <p:extLst>
      <p:ext uri="{BB962C8B-B14F-4D97-AF65-F5344CB8AC3E}">
        <p14:creationId xmlns:p14="http://schemas.microsoft.com/office/powerpoint/2010/main" val="419004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FB1039-511F-437E-BCF3-F9CC804FE13C}"/>
              </a:ext>
            </a:extLst>
          </p:cNvPr>
          <p:cNvSpPr>
            <a:spLocks noGrp="1"/>
          </p:cNvSpPr>
          <p:nvPr>
            <p:ph type="title"/>
          </p:nvPr>
        </p:nvSpPr>
        <p:spPr>
          <a:xfrm>
            <a:off x="628651" y="273847"/>
            <a:ext cx="7005204" cy="994172"/>
          </a:xfrm>
        </p:spPr>
        <p:txBody>
          <a:bodyPr/>
          <a:lstStyle/>
          <a:p>
            <a:r>
              <a:rPr lang="en-US" dirty="0"/>
              <a:t>Research on data literacy offered through higher education at University of Zagreb, Faculty of Agriculture </a:t>
            </a:r>
          </a:p>
        </p:txBody>
      </p:sp>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dirty="0"/>
              <a:t>Data literacy and open data: experiences from building capacity on open data research for University of Zagreb</a:t>
            </a:r>
            <a:endParaRPr lang="hr-HR" dirty="0"/>
          </a:p>
        </p:txBody>
      </p:sp>
      <p:pic>
        <p:nvPicPr>
          <p:cNvPr id="2" name="Content Placeholder 5" descr="A graph with text on it&#10;&#10;Description automatically generated">
            <a:extLst>
              <a:ext uri="{FF2B5EF4-FFF2-40B4-BE49-F238E27FC236}">
                <a16:creationId xmlns:a16="http://schemas.microsoft.com/office/drawing/2014/main" id="{F181F256-208E-811A-70C6-1D70FF51EFDE}"/>
              </a:ext>
            </a:extLst>
          </p:cNvPr>
          <p:cNvPicPr>
            <a:picLocks noChangeAspect="1"/>
          </p:cNvPicPr>
          <p:nvPr/>
        </p:nvPicPr>
        <p:blipFill>
          <a:blip r:embed="rId2"/>
          <a:stretch>
            <a:fillRect/>
          </a:stretch>
        </p:blipFill>
        <p:spPr>
          <a:xfrm>
            <a:off x="5329707" y="1268019"/>
            <a:ext cx="3121349" cy="3449619"/>
          </a:xfrm>
          <a:prstGeom prst="rect">
            <a:avLst/>
          </a:prstGeom>
        </p:spPr>
      </p:pic>
      <p:sp>
        <p:nvSpPr>
          <p:cNvPr id="3" name="Text Placeholder 4">
            <a:extLst>
              <a:ext uri="{FF2B5EF4-FFF2-40B4-BE49-F238E27FC236}">
                <a16:creationId xmlns:a16="http://schemas.microsoft.com/office/drawing/2014/main" id="{D1B58771-47E1-74B8-9BF5-BD4FF0D97BE5}"/>
              </a:ext>
            </a:extLst>
          </p:cNvPr>
          <p:cNvSpPr txBox="1">
            <a:spLocks/>
          </p:cNvSpPr>
          <p:nvPr/>
        </p:nvSpPr>
        <p:spPr>
          <a:xfrm>
            <a:off x="692944" y="1736035"/>
            <a:ext cx="4521994" cy="2871684"/>
          </a:xfrm>
          <a:prstGeom prst="rect">
            <a:avLst/>
          </a:prstGeom>
        </p:spPr>
        <p:txBody>
          <a:bodyPr>
            <a:normAutofit/>
          </a:bodyPr>
          <a:lstStyle>
            <a:lvl1pPr marL="128585" indent="-128585" algn="l" defTabSz="514337"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chemeClr val="accent1"/>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chemeClr val="accent1"/>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lgn="just" fontAlgn="base">
              <a:lnSpc>
                <a:spcPct val="95000"/>
              </a:lnSpc>
              <a:buSzPts val="1000"/>
              <a:buFont typeface="Symbol" panose="05050102010706020507" pitchFamily="18" charset="2"/>
              <a:buChar char=""/>
            </a:pPr>
            <a:r>
              <a:rPr lang="en-US" sz="1200" dirty="0">
                <a:solidFill>
                  <a:srgbClr val="000000"/>
                </a:solidFill>
                <a:latin typeface="+mj-lt"/>
                <a:ea typeface="Times New Roman" panose="02020603050405020304" pitchFamily="18" charset="0"/>
                <a:cs typeface="Times New Roman" panose="02020603050405020304" pitchFamily="18" charset="0"/>
              </a:rPr>
              <a:t>To provide the approach for assessing data literacy and open data provided by formal education;</a:t>
            </a:r>
            <a:endParaRPr lang="hr-HR" sz="1200" dirty="0">
              <a:solidFill>
                <a:srgbClr val="000000"/>
              </a:solidFill>
              <a:latin typeface="+mj-lt"/>
              <a:ea typeface="Times New Roman" panose="02020603050405020304" pitchFamily="18" charset="0"/>
              <a:cs typeface="Times New Roman" panose="02020603050405020304" pitchFamily="18" charset="0"/>
            </a:endParaRPr>
          </a:p>
          <a:p>
            <a:pPr marL="342900" indent="-342900" algn="just" fontAlgn="base">
              <a:lnSpc>
                <a:spcPct val="95000"/>
              </a:lnSpc>
              <a:buSzPts val="1000"/>
              <a:buFont typeface="Symbol" panose="05050102010706020507" pitchFamily="18" charset="2"/>
              <a:buChar char=""/>
            </a:pPr>
            <a:r>
              <a:rPr lang="en-US" sz="1200" dirty="0">
                <a:solidFill>
                  <a:srgbClr val="000000"/>
                </a:solidFill>
                <a:latin typeface="+mj-lt"/>
                <a:ea typeface="Times New Roman" panose="02020603050405020304" pitchFamily="18" charset="0"/>
                <a:cs typeface="Times New Roman" panose="02020603050405020304" pitchFamily="18" charset="0"/>
              </a:rPr>
              <a:t>To assess different aspects of data literacy among future actors in the agricultural sector provided by formal education at the University of Zagreb Faculty of Agriculture</a:t>
            </a:r>
            <a:r>
              <a:rPr lang="en-US" sz="1200" b="1" dirty="0">
                <a:solidFill>
                  <a:srgbClr val="000000"/>
                </a:solidFill>
                <a:latin typeface="+mj-lt"/>
                <a:ea typeface="Times New Roman" panose="02020603050405020304" pitchFamily="18" charset="0"/>
                <a:cs typeface="Times New Roman" panose="02020603050405020304" pitchFamily="18" charset="0"/>
              </a:rPr>
              <a:t>;</a:t>
            </a:r>
            <a:r>
              <a:rPr lang="en-US" sz="1200" dirty="0">
                <a:solidFill>
                  <a:srgbClr val="000000"/>
                </a:solidFill>
                <a:latin typeface="+mj-lt"/>
                <a:ea typeface="Times New Roman" panose="02020603050405020304" pitchFamily="18" charset="0"/>
                <a:cs typeface="Times New Roman" panose="02020603050405020304" pitchFamily="18" charset="0"/>
              </a:rPr>
              <a:t> </a:t>
            </a:r>
            <a:endParaRPr lang="hr-HR" sz="1200" dirty="0">
              <a:solidFill>
                <a:srgbClr val="000000"/>
              </a:solidFill>
              <a:latin typeface="+mj-lt"/>
              <a:ea typeface="Times New Roman" panose="02020603050405020304" pitchFamily="18" charset="0"/>
              <a:cs typeface="Times New Roman" panose="02020603050405020304" pitchFamily="18" charset="0"/>
            </a:endParaRPr>
          </a:p>
          <a:p>
            <a:pPr marL="342900" indent="-342900" algn="just" fontAlgn="base">
              <a:lnSpc>
                <a:spcPct val="95000"/>
              </a:lnSpc>
              <a:buSzPts val="1000"/>
              <a:buFont typeface="Symbol" panose="05050102010706020507" pitchFamily="18" charset="2"/>
              <a:buChar char=""/>
            </a:pPr>
            <a:r>
              <a:rPr lang="en-US" sz="1200" dirty="0">
                <a:solidFill>
                  <a:srgbClr val="000000"/>
                </a:solidFill>
                <a:latin typeface="+mj-lt"/>
                <a:ea typeface="Times New Roman" panose="02020603050405020304" pitchFamily="18" charset="0"/>
                <a:cs typeface="Times New Roman" panose="02020603050405020304" pitchFamily="18" charset="0"/>
              </a:rPr>
              <a:t>To identify education on open data or education that uses open data, either as open educational materials or open data as content to provide some data literacy competence;</a:t>
            </a:r>
            <a:endParaRPr lang="hr-HR" sz="1200" dirty="0">
              <a:solidFill>
                <a:srgbClr val="000000"/>
              </a:solidFill>
              <a:latin typeface="+mj-lt"/>
              <a:ea typeface="Times New Roman" panose="02020603050405020304" pitchFamily="18" charset="0"/>
              <a:cs typeface="Times New Roman" panose="02020603050405020304" pitchFamily="18" charset="0"/>
            </a:endParaRPr>
          </a:p>
          <a:p>
            <a:pPr marL="342900" indent="-342900" algn="just" fontAlgn="base">
              <a:lnSpc>
                <a:spcPct val="95000"/>
              </a:lnSpc>
              <a:buSzPts val="1000"/>
              <a:buFont typeface="Symbol" panose="05050102010706020507" pitchFamily="18" charset="2"/>
              <a:buChar char=""/>
            </a:pPr>
            <a:r>
              <a:rPr lang="en-US" sz="1200" dirty="0">
                <a:solidFill>
                  <a:srgbClr val="000000"/>
                </a:solidFill>
                <a:latin typeface="+mj-lt"/>
                <a:ea typeface="Times New Roman" panose="02020603050405020304" pitchFamily="18" charset="0"/>
                <a:cs typeface="Times New Roman" panose="02020603050405020304" pitchFamily="18" charset="0"/>
              </a:rPr>
              <a:t>To provide data literacy and open data education guidelines for the future agricultural sector.</a:t>
            </a:r>
            <a:endParaRPr lang="hr-HR" sz="1200" dirty="0">
              <a:solidFill>
                <a:srgbClr val="000000"/>
              </a:solidFill>
              <a:latin typeface="+mj-lt"/>
              <a:ea typeface="Times New Roman" panose="02020603050405020304" pitchFamily="18" charset="0"/>
              <a:cs typeface="Times New Roman" panose="02020603050405020304" pitchFamily="18" charset="0"/>
            </a:endParaRPr>
          </a:p>
          <a:p>
            <a:endParaRPr lang="hr-HR" dirty="0"/>
          </a:p>
        </p:txBody>
      </p:sp>
      <p:sp>
        <p:nvSpPr>
          <p:cNvPr id="4" name="TextBox 3">
            <a:extLst>
              <a:ext uri="{FF2B5EF4-FFF2-40B4-BE49-F238E27FC236}">
                <a16:creationId xmlns:a16="http://schemas.microsoft.com/office/drawing/2014/main" id="{FDF25844-73C7-0142-6DDC-848336F6F5D0}"/>
              </a:ext>
            </a:extLst>
          </p:cNvPr>
          <p:cNvSpPr txBox="1"/>
          <p:nvPr/>
        </p:nvSpPr>
        <p:spPr>
          <a:xfrm>
            <a:off x="7265194" y="1268020"/>
            <a:ext cx="1300631" cy="1692771"/>
          </a:xfrm>
          <a:prstGeom prst="rect">
            <a:avLst/>
          </a:prstGeom>
          <a:noFill/>
        </p:spPr>
        <p:txBody>
          <a:bodyPr wrap="square">
            <a:spAutoFit/>
          </a:bodyPr>
          <a:lstStyle/>
          <a:p>
            <a:r>
              <a:rPr lang="en-US" sz="800" dirty="0">
                <a:solidFill>
                  <a:srgbClr val="000000"/>
                </a:solidFill>
                <a:effectLst/>
                <a:latin typeface="+mj-lt"/>
                <a:ea typeface="SimSun" panose="02010600030101010101" pitchFamily="2" charset="-122"/>
                <a:cs typeface="Times New Roman" panose="02020603050405020304" pitchFamily="18" charset="0"/>
              </a:rPr>
              <a:t>The frequency of data literacy competencies discovered in 35% of the MS and BS courses of the University of Zagreb Faculty of Agriculture, using the thematic analysis based on the adopted ODI Data Skills Framework of the ECTS catalogue, interviews and the shared course materials.</a:t>
            </a:r>
            <a:endParaRPr lang="hr-HR" sz="600" dirty="0">
              <a:latin typeface="+mj-lt"/>
            </a:endParaRPr>
          </a:p>
        </p:txBody>
      </p:sp>
    </p:spTree>
    <p:extLst>
      <p:ext uri="{BB962C8B-B14F-4D97-AF65-F5344CB8AC3E}">
        <p14:creationId xmlns:p14="http://schemas.microsoft.com/office/powerpoint/2010/main" val="108120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FB1039-511F-437E-BCF3-F9CC804FE13C}"/>
              </a:ext>
            </a:extLst>
          </p:cNvPr>
          <p:cNvSpPr>
            <a:spLocks noGrp="1"/>
          </p:cNvSpPr>
          <p:nvPr>
            <p:ph type="title"/>
          </p:nvPr>
        </p:nvSpPr>
        <p:spPr>
          <a:xfrm>
            <a:off x="628651" y="273847"/>
            <a:ext cx="7008018" cy="994172"/>
          </a:xfrm>
        </p:spPr>
        <p:txBody>
          <a:bodyPr/>
          <a:lstStyle/>
          <a:p>
            <a:r>
              <a:rPr lang="en-US" dirty="0"/>
              <a:t>Research on data literacy offered through higher education at University of Zagreb, Faculty of Agriculture </a:t>
            </a:r>
            <a:endParaRPr lang="en-GB" dirty="0"/>
          </a:p>
        </p:txBody>
      </p:sp>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dirty="0"/>
              <a:t>Data literacy and open data: experiences from building capacity on open data research for University of Zagreb</a:t>
            </a:r>
            <a:endParaRPr lang="hr-HR" dirty="0"/>
          </a:p>
        </p:txBody>
      </p:sp>
      <p:pic>
        <p:nvPicPr>
          <p:cNvPr id="2" name="Picture 1" descr="A diagram of a business&#10;&#10;Description automatically generated with medium confidence">
            <a:extLst>
              <a:ext uri="{FF2B5EF4-FFF2-40B4-BE49-F238E27FC236}">
                <a16:creationId xmlns:a16="http://schemas.microsoft.com/office/drawing/2014/main" id="{B390EDC1-EF45-EA54-07B6-3A97CDB3C8E6}"/>
              </a:ext>
            </a:extLst>
          </p:cNvPr>
          <p:cNvPicPr>
            <a:picLocks noChangeAspect="1"/>
          </p:cNvPicPr>
          <p:nvPr/>
        </p:nvPicPr>
        <p:blipFill>
          <a:blip r:embed="rId2"/>
          <a:stretch>
            <a:fillRect/>
          </a:stretch>
        </p:blipFill>
        <p:spPr>
          <a:xfrm>
            <a:off x="707232" y="1355725"/>
            <a:ext cx="3201987" cy="3201987"/>
          </a:xfrm>
          <a:prstGeom prst="rect">
            <a:avLst/>
          </a:prstGeom>
        </p:spPr>
      </p:pic>
      <p:pic>
        <p:nvPicPr>
          <p:cNvPr id="3" name="Content Placeholder 3" descr="A diagram of different colored hexagons&#10;&#10;Description automatically generated">
            <a:extLst>
              <a:ext uri="{FF2B5EF4-FFF2-40B4-BE49-F238E27FC236}">
                <a16:creationId xmlns:a16="http://schemas.microsoft.com/office/drawing/2014/main" id="{AAA1A3F4-6FFA-35D8-8B66-9EEEE30E69A5}"/>
              </a:ext>
            </a:extLst>
          </p:cNvPr>
          <p:cNvPicPr>
            <a:picLocks noChangeAspect="1"/>
          </p:cNvPicPr>
          <p:nvPr/>
        </p:nvPicPr>
        <p:blipFill>
          <a:blip r:embed="rId3"/>
          <a:stretch>
            <a:fillRect/>
          </a:stretch>
        </p:blipFill>
        <p:spPr>
          <a:xfrm>
            <a:off x="4572000" y="1355723"/>
            <a:ext cx="3766481" cy="3201988"/>
          </a:xfrm>
          <a:prstGeom prst="rect">
            <a:avLst/>
          </a:prstGeom>
        </p:spPr>
      </p:pic>
      <p:sp>
        <p:nvSpPr>
          <p:cNvPr id="7" name="TextBox 6">
            <a:extLst>
              <a:ext uri="{FF2B5EF4-FFF2-40B4-BE49-F238E27FC236}">
                <a16:creationId xmlns:a16="http://schemas.microsoft.com/office/drawing/2014/main" id="{5F5E6BEC-1657-9450-7B23-AD23EB1FBF8A}"/>
              </a:ext>
            </a:extLst>
          </p:cNvPr>
          <p:cNvSpPr txBox="1"/>
          <p:nvPr/>
        </p:nvSpPr>
        <p:spPr>
          <a:xfrm>
            <a:off x="2308225" y="2873640"/>
            <a:ext cx="1642269" cy="1323439"/>
          </a:xfrm>
          <a:prstGeom prst="rect">
            <a:avLst/>
          </a:prstGeom>
          <a:noFill/>
        </p:spPr>
        <p:txBody>
          <a:bodyPr wrap="square">
            <a:spAutoFit/>
          </a:bodyPr>
          <a:lstStyle/>
          <a:p>
            <a:r>
              <a:rPr lang="en-US" sz="1000" dirty="0">
                <a:solidFill>
                  <a:srgbClr val="000000"/>
                </a:solidFill>
                <a:effectLst/>
                <a:latin typeface="+mj-lt"/>
                <a:ea typeface="SimSun" panose="02010600030101010101" pitchFamily="2" charset="-122"/>
                <a:cs typeface="Times New Roman" panose="02020603050405020304" pitchFamily="18" charset="0"/>
              </a:rPr>
              <a:t>The perceived importance of data literacy competence areas for the professional field of analyzed course according to the interviews, with respect to competencies discovered </a:t>
            </a:r>
            <a:endParaRPr lang="hr-HR" sz="1000" dirty="0">
              <a:latin typeface="+mj-lt"/>
            </a:endParaRPr>
          </a:p>
        </p:txBody>
      </p:sp>
      <p:sp>
        <p:nvSpPr>
          <p:cNvPr id="9" name="TextBox 8">
            <a:extLst>
              <a:ext uri="{FF2B5EF4-FFF2-40B4-BE49-F238E27FC236}">
                <a16:creationId xmlns:a16="http://schemas.microsoft.com/office/drawing/2014/main" id="{63719322-2BE2-09EB-F021-2F3A9BC6D4E6}"/>
              </a:ext>
            </a:extLst>
          </p:cNvPr>
          <p:cNvSpPr txBox="1"/>
          <p:nvPr/>
        </p:nvSpPr>
        <p:spPr>
          <a:xfrm>
            <a:off x="6164020" y="4497013"/>
            <a:ext cx="2286000" cy="253916"/>
          </a:xfrm>
          <a:prstGeom prst="rect">
            <a:avLst/>
          </a:prstGeom>
          <a:noFill/>
        </p:spPr>
        <p:txBody>
          <a:bodyPr wrap="square">
            <a:spAutoFit/>
          </a:bodyPr>
          <a:lstStyle/>
          <a:p>
            <a:r>
              <a:rPr lang="en-US" sz="1050" dirty="0">
                <a:solidFill>
                  <a:srgbClr val="000000"/>
                </a:solidFill>
                <a:effectLst/>
                <a:latin typeface="+mj-lt"/>
                <a:ea typeface="Times New Roman" panose="02020603050405020304" pitchFamily="18" charset="0"/>
                <a:cs typeface="Times New Roman" panose="02020603050405020304" pitchFamily="18" charset="0"/>
              </a:rPr>
              <a:t>ODI. Data Skills Framework (2020)</a:t>
            </a:r>
            <a:endParaRPr lang="hr-HR" sz="1050" dirty="0">
              <a:latin typeface="+mj-lt"/>
            </a:endParaRPr>
          </a:p>
        </p:txBody>
      </p:sp>
    </p:spTree>
    <p:extLst>
      <p:ext uri="{BB962C8B-B14F-4D97-AF65-F5344CB8AC3E}">
        <p14:creationId xmlns:p14="http://schemas.microsoft.com/office/powerpoint/2010/main" val="3225702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FB1039-511F-437E-BCF3-F9CC804FE13C}"/>
              </a:ext>
            </a:extLst>
          </p:cNvPr>
          <p:cNvSpPr>
            <a:spLocks noGrp="1"/>
          </p:cNvSpPr>
          <p:nvPr>
            <p:ph type="title"/>
          </p:nvPr>
        </p:nvSpPr>
        <p:spPr>
          <a:xfrm>
            <a:off x="628651" y="273847"/>
            <a:ext cx="7886700" cy="1410574"/>
          </a:xfrm>
        </p:spPr>
        <p:txBody>
          <a:bodyPr/>
          <a:lstStyle/>
          <a:p>
            <a:r>
              <a:rPr lang="en-GB" dirty="0"/>
              <a:t>Further work and questions to answer:</a:t>
            </a:r>
          </a:p>
        </p:txBody>
      </p:sp>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dirty="0"/>
              <a:t>Data literacy and open data: experiences from building capacity on open data research for University of Zagreb</a:t>
            </a:r>
            <a:endParaRPr lang="hr-HR" dirty="0"/>
          </a:p>
        </p:txBody>
      </p:sp>
      <p:sp>
        <p:nvSpPr>
          <p:cNvPr id="3" name="TextBox 2">
            <a:extLst>
              <a:ext uri="{FF2B5EF4-FFF2-40B4-BE49-F238E27FC236}">
                <a16:creationId xmlns:a16="http://schemas.microsoft.com/office/drawing/2014/main" id="{0EB05828-952A-DB4C-9A53-F20041002808}"/>
              </a:ext>
            </a:extLst>
          </p:cNvPr>
          <p:cNvSpPr txBox="1"/>
          <p:nvPr/>
        </p:nvSpPr>
        <p:spPr>
          <a:xfrm>
            <a:off x="628649" y="1737676"/>
            <a:ext cx="5917624" cy="1962076"/>
          </a:xfrm>
          <a:prstGeom prst="rect">
            <a:avLst/>
          </a:prstGeom>
          <a:noFill/>
        </p:spPr>
        <p:txBody>
          <a:bodyPr wrap="square">
            <a:spAutoFit/>
          </a:bodyPr>
          <a:lstStyle/>
          <a:p>
            <a:r>
              <a:rPr lang="en-GB" dirty="0"/>
              <a:t>Towards the institutional policy on open data and open science </a:t>
            </a:r>
          </a:p>
          <a:p>
            <a:pPr marL="285750" indent="-285750">
              <a:buFont typeface="Arial" panose="020B0604020202020204" pitchFamily="34" charset="0"/>
              <a:buChar char="•"/>
            </a:pPr>
            <a:r>
              <a:rPr lang="en-GB" dirty="0">
                <a:solidFill>
                  <a:srgbClr val="00B0F0"/>
                </a:solidFill>
              </a:rPr>
              <a:t>Faculty of Agriculture: </a:t>
            </a:r>
            <a:r>
              <a:rPr lang="en-GB" b="1" dirty="0">
                <a:solidFill>
                  <a:srgbClr val="00B0F0"/>
                </a:solidFill>
              </a:rPr>
              <a:t>Data Management and Open Data Policy</a:t>
            </a:r>
          </a:p>
          <a:p>
            <a:endParaRPr lang="en-GB" b="1" dirty="0">
              <a:solidFill>
                <a:srgbClr val="00B0F0"/>
              </a:solidFill>
            </a:endParaRPr>
          </a:p>
          <a:p>
            <a:r>
              <a:rPr lang="en-GB" dirty="0"/>
              <a:t>Data  literacy:</a:t>
            </a:r>
          </a:p>
          <a:p>
            <a:pPr marL="285750" indent="-285750">
              <a:buFont typeface="Arial" panose="020B0604020202020204" pitchFamily="34" charset="0"/>
              <a:buChar char="•"/>
            </a:pPr>
            <a:r>
              <a:rPr lang="en-GB" b="1" dirty="0">
                <a:solidFill>
                  <a:srgbClr val="7030A0"/>
                </a:solidFill>
              </a:rPr>
              <a:t>Open data learning outcomes</a:t>
            </a:r>
          </a:p>
          <a:p>
            <a:pPr marL="285750" indent="-285750">
              <a:buFont typeface="Arial" panose="020B0604020202020204" pitchFamily="34" charset="0"/>
              <a:buChar char="•"/>
            </a:pPr>
            <a:r>
              <a:rPr lang="en-GB" b="1" dirty="0">
                <a:solidFill>
                  <a:srgbClr val="7030A0"/>
                </a:solidFill>
              </a:rPr>
              <a:t>Levels 4, 5, 6 and higher</a:t>
            </a:r>
          </a:p>
          <a:p>
            <a:pPr marL="285750" indent="-285750">
              <a:buFont typeface="Arial" panose="020B0604020202020204" pitchFamily="34" charset="0"/>
              <a:buChar char="•"/>
            </a:pPr>
            <a:r>
              <a:rPr lang="en-GB" b="1" dirty="0">
                <a:solidFill>
                  <a:srgbClr val="7030A0"/>
                </a:solidFill>
              </a:rPr>
              <a:t>Generic </a:t>
            </a:r>
          </a:p>
          <a:p>
            <a:pPr marL="285750" indent="-285750">
              <a:buFont typeface="Arial" panose="020B0604020202020204" pitchFamily="34" charset="0"/>
              <a:buChar char="•"/>
            </a:pPr>
            <a:r>
              <a:rPr lang="en-GB" b="1" dirty="0">
                <a:solidFill>
                  <a:srgbClr val="7030A0"/>
                </a:solidFill>
              </a:rPr>
              <a:t>Specific for sectors of agriculture and nature protection</a:t>
            </a:r>
          </a:p>
          <a:p>
            <a:endParaRPr lang="en-GB" b="1" dirty="0">
              <a:solidFill>
                <a:srgbClr val="00B0F0"/>
              </a:solidFill>
            </a:endParaRPr>
          </a:p>
        </p:txBody>
      </p:sp>
    </p:spTree>
    <p:extLst>
      <p:ext uri="{BB962C8B-B14F-4D97-AF65-F5344CB8AC3E}">
        <p14:creationId xmlns:p14="http://schemas.microsoft.com/office/powerpoint/2010/main" val="339235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126672" y="827260"/>
            <a:ext cx="5701149" cy="759391"/>
          </a:xfrm>
        </p:spPr>
        <p:txBody>
          <a:bodyPr>
            <a:noAutofit/>
          </a:bodyPr>
          <a:lstStyle/>
          <a:p>
            <a:pPr marL="0" indent="0" algn="just">
              <a:spcBef>
                <a:spcPts val="750"/>
              </a:spcBef>
              <a:buNone/>
            </a:pPr>
            <a:r>
              <a:rPr lang="en-US" sz="1000" b="1" i="1" dirty="0">
                <a:solidFill>
                  <a:srgbClr val="222222"/>
                </a:solidFill>
                <a:effectLst/>
                <a:latin typeface="Arial" panose="020B0604020202020204" pitchFamily="34" charset="0"/>
              </a:rPr>
              <a:t>Dragica Šalamon </a:t>
            </a:r>
            <a:r>
              <a:rPr lang="en-US" sz="1000" b="0" i="1" dirty="0">
                <a:solidFill>
                  <a:srgbClr val="222222"/>
                </a:solidFill>
                <a:effectLst/>
                <a:latin typeface="Arial" panose="020B0604020202020204" pitchFamily="34" charset="0"/>
              </a:rPr>
              <a:t>works as associate professor at the Department of animal science of the University of Zagreb Faculty of agriculture. Open data useful for improvements in the sector of natural resource use, such as spatial, temporal, and observational environmental data, and data resulting from the activity of the agricultural sector are the focus of her scientific and professional research since 2019.  Data literacy and critical thinking are in the focus of her professional work in higher education since 2016. In the field of agricultural sciences her research takes place within the framework of the evaluation of valuable genetic animal resources using molecular, genomic, spatial, and biometric techniques. Scientific publications include genetic valorization of indigenous breeds, valorization of the potential of sheep and goats in milk production. Her professional interests include the transfer of scientific techniques applied and developed for domesticated animal species to the management of endangered wild animal species.</a:t>
            </a:r>
            <a:endParaRPr lang="hr-HR" sz="1000" dirty="0"/>
          </a:p>
        </p:txBody>
      </p:sp>
      <p:sp>
        <p:nvSpPr>
          <p:cNvPr id="5" name="Footer Placeholder 4">
            <a:extLst>
              <a:ext uri="{FF2B5EF4-FFF2-40B4-BE49-F238E27FC236}">
                <a16:creationId xmlns:a16="http://schemas.microsoft.com/office/drawing/2014/main" id="{B676434E-3360-4041-B191-FB7420D03D83}"/>
              </a:ext>
            </a:extLst>
          </p:cNvPr>
          <p:cNvSpPr>
            <a:spLocks noGrp="1"/>
          </p:cNvSpPr>
          <p:nvPr>
            <p:ph type="ftr" sz="quarter" idx="11"/>
          </p:nvPr>
        </p:nvSpPr>
        <p:spPr/>
        <p:txBody>
          <a:bodyPr/>
          <a:lstStyle/>
          <a:p>
            <a:r>
              <a:rPr lang="en-GB" dirty="0"/>
              <a:t>Data literacy and open data: experiences from building capacity on open data research for University of Zagreb</a:t>
            </a:r>
            <a:endParaRPr lang="hr-HR" dirty="0"/>
          </a:p>
        </p:txBody>
      </p:sp>
      <p:pic>
        <p:nvPicPr>
          <p:cNvPr id="6" name="Picture 5">
            <a:extLst>
              <a:ext uri="{FF2B5EF4-FFF2-40B4-BE49-F238E27FC236}">
                <a16:creationId xmlns:a16="http://schemas.microsoft.com/office/drawing/2014/main" id="{CBCAC08B-0680-F506-1790-3F6B21949BB3}"/>
              </a:ext>
            </a:extLst>
          </p:cNvPr>
          <p:cNvPicPr>
            <a:picLocks noChangeAspect="1"/>
          </p:cNvPicPr>
          <p:nvPr/>
        </p:nvPicPr>
        <p:blipFill>
          <a:blip r:embed="rId2"/>
          <a:stretch>
            <a:fillRect/>
          </a:stretch>
        </p:blipFill>
        <p:spPr>
          <a:xfrm>
            <a:off x="1044954" y="827260"/>
            <a:ext cx="1018309" cy="1509441"/>
          </a:xfrm>
          <a:prstGeom prst="rect">
            <a:avLst/>
          </a:prstGeom>
        </p:spPr>
      </p:pic>
    </p:spTree>
    <p:extLst>
      <p:ext uri="{BB962C8B-B14F-4D97-AF65-F5344CB8AC3E}">
        <p14:creationId xmlns:p14="http://schemas.microsoft.com/office/powerpoint/2010/main" val="251854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00660B-8445-4540-8201-54848F967064}"/>
              </a:ext>
            </a:extLst>
          </p:cNvPr>
          <p:cNvSpPr>
            <a:spLocks noGrp="1"/>
          </p:cNvSpPr>
          <p:nvPr>
            <p:ph type="title"/>
          </p:nvPr>
        </p:nvSpPr>
        <p:spPr/>
        <p:txBody>
          <a:bodyPr/>
          <a:lstStyle/>
          <a:p>
            <a:r>
              <a:rPr lang="en-US" dirty="0"/>
              <a:t>Background and current situation in Croatia</a:t>
            </a:r>
            <a:r>
              <a:rPr lang="hr-HR" dirty="0"/>
              <a:t> – </a:t>
            </a:r>
            <a:r>
              <a:rPr lang="hr-HR" dirty="0" err="1"/>
              <a:t>my</a:t>
            </a:r>
            <a:r>
              <a:rPr lang="hr-HR" dirty="0"/>
              <a:t> </a:t>
            </a:r>
            <a:r>
              <a:rPr lang="hr-HR" dirty="0" err="1"/>
              <a:t>perspective</a:t>
            </a:r>
            <a:endParaRPr lang="en-GB" dirty="0"/>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en-US" dirty="0"/>
              <a:t>Data literacy and open data: experiences from building capacity on open data research for University of Zagreb</a:t>
            </a:r>
            <a:endParaRPr lang="hr-HR" dirty="0"/>
          </a:p>
        </p:txBody>
      </p:sp>
      <p:graphicFrame>
        <p:nvGraphicFramePr>
          <p:cNvPr id="3" name="Content Placeholder 4">
            <a:extLst>
              <a:ext uri="{FF2B5EF4-FFF2-40B4-BE49-F238E27FC236}">
                <a16:creationId xmlns:a16="http://schemas.microsoft.com/office/drawing/2014/main" id="{F8F2A1D4-EDEA-50F0-1613-DB3C31B162CD}"/>
              </a:ext>
            </a:extLst>
          </p:cNvPr>
          <p:cNvGraphicFramePr>
            <a:graphicFrameLocks/>
          </p:cNvGraphicFramePr>
          <p:nvPr>
            <p:extLst>
              <p:ext uri="{D42A27DB-BD31-4B8C-83A1-F6EECF244321}">
                <p14:modId xmlns:p14="http://schemas.microsoft.com/office/powerpoint/2010/main" val="3296119848"/>
              </p:ext>
            </p:extLst>
          </p:nvPr>
        </p:nvGraphicFramePr>
        <p:xfrm>
          <a:off x="781050" y="1522413"/>
          <a:ext cx="3874077" cy="3262312"/>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2">
            <a:extLst>
              <a:ext uri="{FF2B5EF4-FFF2-40B4-BE49-F238E27FC236}">
                <a16:creationId xmlns:a16="http://schemas.microsoft.com/office/drawing/2014/main" id="{E8A65C89-7705-D321-F2B6-E932C34EBE49}"/>
              </a:ext>
            </a:extLst>
          </p:cNvPr>
          <p:cNvSpPr>
            <a:spLocks noGrp="1"/>
          </p:cNvSpPr>
          <p:nvPr>
            <p:ph sz="half" idx="1"/>
          </p:nvPr>
        </p:nvSpPr>
        <p:spPr>
          <a:xfrm>
            <a:off x="691217" y="1370413"/>
            <a:ext cx="3645258" cy="2839244"/>
          </a:xfrm>
        </p:spPr>
        <p:txBody>
          <a:bodyPr>
            <a:normAutofit/>
          </a:bodyPr>
          <a:lstStyle/>
          <a:p>
            <a:r>
              <a:rPr lang="en-GB" dirty="0"/>
              <a:t>A lot of open initiatives nationally, internationally:</a:t>
            </a:r>
          </a:p>
          <a:p>
            <a:pPr lvl="1"/>
            <a:r>
              <a:rPr lang="en-GB" dirty="0"/>
              <a:t>Open </a:t>
            </a:r>
            <a:r>
              <a:rPr lang="en-GB" b="1" dirty="0"/>
              <a:t>sector</a:t>
            </a:r>
            <a:r>
              <a:rPr lang="en-GB" dirty="0"/>
              <a:t> data</a:t>
            </a:r>
          </a:p>
          <a:p>
            <a:pPr lvl="1"/>
            <a:r>
              <a:rPr lang="en-GB" dirty="0"/>
              <a:t>Open </a:t>
            </a:r>
            <a:r>
              <a:rPr lang="en-GB" b="1" dirty="0"/>
              <a:t>research</a:t>
            </a:r>
            <a:r>
              <a:rPr lang="en-GB" dirty="0"/>
              <a:t> data</a:t>
            </a:r>
          </a:p>
          <a:p>
            <a:pPr lvl="1"/>
            <a:r>
              <a:rPr lang="en-GB" dirty="0"/>
              <a:t>Open </a:t>
            </a:r>
            <a:r>
              <a:rPr lang="en-GB" b="1" dirty="0"/>
              <a:t>education</a:t>
            </a:r>
            <a:r>
              <a:rPr lang="en-GB" dirty="0"/>
              <a:t> data</a:t>
            </a:r>
          </a:p>
          <a:p>
            <a:pPr lvl="1"/>
            <a:r>
              <a:rPr lang="en-GB" b="1" dirty="0"/>
              <a:t>Research</a:t>
            </a:r>
            <a:r>
              <a:rPr lang="en-GB" dirty="0"/>
              <a:t> open data</a:t>
            </a:r>
          </a:p>
          <a:p>
            <a:r>
              <a:rPr lang="en-GB" dirty="0"/>
              <a:t>Strong support by national institutional initiative centres</a:t>
            </a:r>
          </a:p>
          <a:p>
            <a:r>
              <a:rPr lang="en-GB" dirty="0"/>
              <a:t>Rarely any obligation/strong insisting for research and education OD</a:t>
            </a:r>
          </a:p>
          <a:p>
            <a:pPr lvl="1"/>
            <a:r>
              <a:rPr lang="en-GB" dirty="0"/>
              <a:t>Prioritize time and effort in capacity building and preforming the task</a:t>
            </a:r>
          </a:p>
          <a:p>
            <a:endParaRPr lang="hr-HR" dirty="0"/>
          </a:p>
        </p:txBody>
      </p:sp>
      <p:sp>
        <p:nvSpPr>
          <p:cNvPr id="12" name="Content Placeholder 3">
            <a:extLst>
              <a:ext uri="{FF2B5EF4-FFF2-40B4-BE49-F238E27FC236}">
                <a16:creationId xmlns:a16="http://schemas.microsoft.com/office/drawing/2014/main" id="{CF070076-0732-F642-1744-03A7A80AE32F}"/>
              </a:ext>
            </a:extLst>
          </p:cNvPr>
          <p:cNvSpPr txBox="1">
            <a:spLocks/>
          </p:cNvSpPr>
          <p:nvPr/>
        </p:nvSpPr>
        <p:spPr>
          <a:xfrm>
            <a:off x="4807528" y="1370413"/>
            <a:ext cx="3435928" cy="2839244"/>
          </a:xfrm>
          <a:prstGeom prst="rect">
            <a:avLst/>
          </a:prstGeom>
        </p:spPr>
        <p:txBody>
          <a:bodyPr>
            <a:normAutofit/>
          </a:bodyPr>
          <a:lstStyle>
            <a:lvl1pPr marL="128585" indent="-128585" algn="l" defTabSz="514337"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chemeClr val="accent1"/>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chemeClr val="accent1"/>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GB" dirty="0"/>
              <a:t>Not a lot of research on open da</a:t>
            </a:r>
            <a:r>
              <a:rPr lang="hr-HR" dirty="0"/>
              <a:t>t</a:t>
            </a:r>
            <a:r>
              <a:rPr lang="en-GB" dirty="0"/>
              <a:t>a</a:t>
            </a:r>
            <a:r>
              <a:rPr lang="hr-HR" dirty="0"/>
              <a:t>?</a:t>
            </a:r>
            <a:endParaRPr lang="en-GB" dirty="0"/>
          </a:p>
          <a:p>
            <a:pPr lvl="1"/>
            <a:r>
              <a:rPr lang="en-GB" i="1" dirty="0"/>
              <a:t>Different sector data- is it open? is it FAIR? Which data to open? How? Why and for whom? Who is opening data? Who is re-using? Cost-benefit? How is this changing over time?</a:t>
            </a:r>
          </a:p>
          <a:p>
            <a:pPr lvl="1"/>
            <a:r>
              <a:rPr lang="en-GB" i="1" dirty="0"/>
              <a:t>Who can open? Where to open? What other/human capacity is required to open?</a:t>
            </a:r>
          </a:p>
          <a:p>
            <a:pPr lvl="1"/>
            <a:r>
              <a:rPr lang="en-GB" i="1" dirty="0"/>
              <a:t>Human capacity to open/reuse data in different sectors?</a:t>
            </a:r>
          </a:p>
          <a:p>
            <a:pPr lvl="1"/>
            <a:r>
              <a:rPr lang="en-GB" i="1" dirty="0"/>
              <a:t>Human capacity to open/reuse data in different levels of education?</a:t>
            </a:r>
          </a:p>
          <a:p>
            <a:pPr lvl="1"/>
            <a:endParaRPr lang="en-GB" i="1" dirty="0"/>
          </a:p>
          <a:p>
            <a:pPr lvl="1"/>
            <a:endParaRPr lang="en-GB" i="1" dirty="0"/>
          </a:p>
          <a:p>
            <a:pPr marL="0" indent="0">
              <a:buFont typeface="Arial" panose="020B0604020202020204" pitchFamily="34" charset="0"/>
              <a:buNone/>
            </a:pPr>
            <a:endParaRPr lang="hr-HR" dirty="0"/>
          </a:p>
        </p:txBody>
      </p:sp>
    </p:spTree>
    <p:extLst>
      <p:ext uri="{BB962C8B-B14F-4D97-AF65-F5344CB8AC3E}">
        <p14:creationId xmlns:p14="http://schemas.microsoft.com/office/powerpoint/2010/main" val="68094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FB1039-511F-437E-BCF3-F9CC804FE13C}"/>
              </a:ext>
            </a:extLst>
          </p:cNvPr>
          <p:cNvSpPr>
            <a:spLocks noGrp="1"/>
          </p:cNvSpPr>
          <p:nvPr>
            <p:ph type="title"/>
          </p:nvPr>
        </p:nvSpPr>
        <p:spPr/>
        <p:txBody>
          <a:bodyPr/>
          <a:lstStyle/>
          <a:p>
            <a:r>
              <a:rPr lang="en-GB" dirty="0"/>
              <a:t>Horizon project</a:t>
            </a:r>
          </a:p>
        </p:txBody>
      </p:sp>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US" dirty="0"/>
              <a:t>Data literacy and open data: experiences from building capacity on open data research for University of Zagreb</a:t>
            </a:r>
            <a:endParaRPr lang="hr-HR" dirty="0"/>
          </a:p>
        </p:txBody>
      </p:sp>
      <p:pic>
        <p:nvPicPr>
          <p:cNvPr id="2" name="Picture 2" descr="H2020 Twinning Open Data Operational (TODO) - Pravni fakultet Sveučilišta u  Zagrebu">
            <a:extLst>
              <a:ext uri="{FF2B5EF4-FFF2-40B4-BE49-F238E27FC236}">
                <a16:creationId xmlns:a16="http://schemas.microsoft.com/office/drawing/2014/main" id="{11136EF4-3196-2CC1-15D6-16F77A382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136" y="214275"/>
            <a:ext cx="2001520" cy="21074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4">
            <a:extLst>
              <a:ext uri="{FF2B5EF4-FFF2-40B4-BE49-F238E27FC236}">
                <a16:creationId xmlns:a16="http://schemas.microsoft.com/office/drawing/2014/main" id="{4136FFBD-0807-330C-1731-D9794E1DF1E0}"/>
              </a:ext>
            </a:extLst>
          </p:cNvPr>
          <p:cNvSpPr txBox="1">
            <a:spLocks/>
          </p:cNvSpPr>
          <p:nvPr/>
        </p:nvSpPr>
        <p:spPr>
          <a:xfrm>
            <a:off x="639763" y="1268018"/>
            <a:ext cx="3639343" cy="3175395"/>
          </a:xfrm>
          <a:prstGeom prst="rect">
            <a:avLst/>
          </a:prstGeom>
        </p:spPr>
        <p:txBody>
          <a:bodyPr>
            <a:normAutofit/>
          </a:bodyPr>
          <a:lstStyle>
            <a:lvl1pPr marL="128585" indent="-128585" algn="l" defTabSz="514337"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chemeClr val="accent1"/>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chemeClr val="accent1"/>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hr-HR" sz="1600" b="1" dirty="0">
                <a:solidFill>
                  <a:srgbClr val="333333"/>
                </a:solidFill>
              </a:rPr>
              <a:t>STARTING POINT 2019:</a:t>
            </a:r>
          </a:p>
          <a:p>
            <a:pPr>
              <a:buFontTx/>
              <a:buChar char="-"/>
            </a:pPr>
            <a:r>
              <a:rPr lang="en-GB" sz="1600" dirty="0">
                <a:solidFill>
                  <a:srgbClr val="333333"/>
                </a:solidFill>
              </a:rPr>
              <a:t>access to open data in Croatia limited </a:t>
            </a:r>
            <a:endParaRPr lang="hr-HR" sz="1600" dirty="0">
              <a:solidFill>
                <a:srgbClr val="333333"/>
              </a:solidFill>
            </a:endParaRPr>
          </a:p>
          <a:p>
            <a:pPr lvl="1">
              <a:buFontTx/>
              <a:buChar char="-"/>
            </a:pPr>
            <a:r>
              <a:rPr lang="en-GB" sz="1375" dirty="0">
                <a:solidFill>
                  <a:srgbClr val="333333"/>
                </a:solidFill>
              </a:rPr>
              <a:t>identify weaknesses</a:t>
            </a:r>
          </a:p>
          <a:p>
            <a:pPr>
              <a:buFontTx/>
              <a:buChar char="-"/>
            </a:pPr>
            <a:r>
              <a:rPr lang="en-US" sz="1600" dirty="0">
                <a:solidFill>
                  <a:srgbClr val="333333"/>
                </a:solidFill>
              </a:rPr>
              <a:t>scientific and innovative development of staff at the University of Zagreb</a:t>
            </a:r>
            <a:r>
              <a:rPr lang="hr-HR" sz="1600" dirty="0">
                <a:solidFill>
                  <a:srgbClr val="333333"/>
                </a:solidFill>
              </a:rPr>
              <a:t> (6 </a:t>
            </a:r>
            <a:r>
              <a:rPr lang="hr-HR" sz="1600" dirty="0" err="1">
                <a:solidFill>
                  <a:srgbClr val="333333"/>
                </a:solidFill>
              </a:rPr>
              <a:t>Faculties</a:t>
            </a:r>
            <a:r>
              <a:rPr lang="hr-HR" sz="1600" dirty="0">
                <a:solidFill>
                  <a:srgbClr val="333333"/>
                </a:solidFill>
              </a:rPr>
              <a:t>)</a:t>
            </a:r>
            <a:r>
              <a:rPr lang="en-US" sz="1600" dirty="0">
                <a:solidFill>
                  <a:srgbClr val="333333"/>
                </a:solidFill>
              </a:rPr>
              <a:t> in partnership with Greece’s University of the Aegean and the Delft University of Technology in the Netherlands</a:t>
            </a:r>
            <a:r>
              <a:rPr lang="hr-HR" sz="1600" dirty="0">
                <a:solidFill>
                  <a:srgbClr val="333333"/>
                </a:solidFill>
              </a:rPr>
              <a:t>  </a:t>
            </a:r>
          </a:p>
          <a:p>
            <a:pPr lvl="1">
              <a:buFontTx/>
              <a:buChar char="-"/>
            </a:pPr>
            <a:r>
              <a:rPr lang="hr-HR" sz="1375" dirty="0">
                <a:solidFill>
                  <a:srgbClr val="333333"/>
                </a:solidFill>
              </a:rPr>
              <a:t>OD </a:t>
            </a:r>
            <a:r>
              <a:rPr lang="en-GB" sz="1375" dirty="0">
                <a:solidFill>
                  <a:srgbClr val="333333"/>
                </a:solidFill>
              </a:rPr>
              <a:t>research</a:t>
            </a:r>
            <a:endParaRPr lang="en-GB" sz="1375" dirty="0"/>
          </a:p>
        </p:txBody>
      </p:sp>
      <p:pic>
        <p:nvPicPr>
          <p:cNvPr id="4" name="Picture 3">
            <a:extLst>
              <a:ext uri="{FF2B5EF4-FFF2-40B4-BE49-F238E27FC236}">
                <a16:creationId xmlns:a16="http://schemas.microsoft.com/office/drawing/2014/main" id="{EA811A6D-4D54-DBCD-3F20-F94A76175F94}"/>
              </a:ext>
            </a:extLst>
          </p:cNvPr>
          <p:cNvPicPr>
            <a:picLocks noChangeAspect="1"/>
          </p:cNvPicPr>
          <p:nvPr/>
        </p:nvPicPr>
        <p:blipFill>
          <a:blip r:embed="rId3"/>
          <a:stretch>
            <a:fillRect/>
          </a:stretch>
        </p:blipFill>
        <p:spPr>
          <a:xfrm>
            <a:off x="5865656" y="663711"/>
            <a:ext cx="2197689" cy="4025241"/>
          </a:xfrm>
          <a:prstGeom prst="rect">
            <a:avLst/>
          </a:prstGeom>
        </p:spPr>
      </p:pic>
      <p:sp>
        <p:nvSpPr>
          <p:cNvPr id="7" name="TextBox 6">
            <a:extLst>
              <a:ext uri="{FF2B5EF4-FFF2-40B4-BE49-F238E27FC236}">
                <a16:creationId xmlns:a16="http://schemas.microsoft.com/office/drawing/2014/main" id="{908E1E03-408B-467B-F14C-AFC9AD8F48F8}"/>
              </a:ext>
            </a:extLst>
          </p:cNvPr>
          <p:cNvSpPr txBox="1"/>
          <p:nvPr/>
        </p:nvSpPr>
        <p:spPr>
          <a:xfrm>
            <a:off x="8206190" y="2251133"/>
            <a:ext cx="701648" cy="369332"/>
          </a:xfrm>
          <a:prstGeom prst="rect">
            <a:avLst/>
          </a:prstGeom>
          <a:noFill/>
        </p:spPr>
        <p:txBody>
          <a:bodyPr wrap="square" rtlCol="0">
            <a:spAutoFit/>
          </a:bodyPr>
          <a:lstStyle/>
          <a:p>
            <a:r>
              <a:rPr lang="hr-HR" dirty="0"/>
              <a:t>18%</a:t>
            </a:r>
          </a:p>
        </p:txBody>
      </p:sp>
      <p:sp>
        <p:nvSpPr>
          <p:cNvPr id="8" name="TextBox 7">
            <a:extLst>
              <a:ext uri="{FF2B5EF4-FFF2-40B4-BE49-F238E27FC236}">
                <a16:creationId xmlns:a16="http://schemas.microsoft.com/office/drawing/2014/main" id="{B94DCEC4-E8BF-4AEA-7790-D5D68F84D10F}"/>
              </a:ext>
            </a:extLst>
          </p:cNvPr>
          <p:cNvSpPr txBox="1"/>
          <p:nvPr/>
        </p:nvSpPr>
        <p:spPr>
          <a:xfrm>
            <a:off x="8197517" y="2542717"/>
            <a:ext cx="919478" cy="369332"/>
          </a:xfrm>
          <a:prstGeom prst="rect">
            <a:avLst/>
          </a:prstGeom>
          <a:noFill/>
        </p:spPr>
        <p:txBody>
          <a:bodyPr wrap="square" rtlCol="0">
            <a:spAutoFit/>
          </a:bodyPr>
          <a:lstStyle/>
          <a:p>
            <a:r>
              <a:rPr lang="hr-HR" dirty="0"/>
              <a:t>15.5%</a:t>
            </a:r>
          </a:p>
        </p:txBody>
      </p:sp>
      <p:sp>
        <p:nvSpPr>
          <p:cNvPr id="9" name="TextBox 8">
            <a:extLst>
              <a:ext uri="{FF2B5EF4-FFF2-40B4-BE49-F238E27FC236}">
                <a16:creationId xmlns:a16="http://schemas.microsoft.com/office/drawing/2014/main" id="{F71BCB45-5E2A-C87A-1238-3616AEC2BB17}"/>
              </a:ext>
            </a:extLst>
          </p:cNvPr>
          <p:cNvSpPr txBox="1"/>
          <p:nvPr/>
        </p:nvSpPr>
        <p:spPr>
          <a:xfrm>
            <a:off x="8121814" y="3046536"/>
            <a:ext cx="764845" cy="369332"/>
          </a:xfrm>
          <a:prstGeom prst="rect">
            <a:avLst/>
          </a:prstGeom>
          <a:noFill/>
        </p:spPr>
        <p:txBody>
          <a:bodyPr wrap="square" rtlCol="0">
            <a:spAutoFit/>
          </a:bodyPr>
          <a:lstStyle/>
          <a:p>
            <a:r>
              <a:rPr lang="hr-HR" dirty="0"/>
              <a:t>100%</a:t>
            </a:r>
          </a:p>
        </p:txBody>
      </p:sp>
      <p:sp>
        <p:nvSpPr>
          <p:cNvPr id="10" name="TextBox 9">
            <a:extLst>
              <a:ext uri="{FF2B5EF4-FFF2-40B4-BE49-F238E27FC236}">
                <a16:creationId xmlns:a16="http://schemas.microsoft.com/office/drawing/2014/main" id="{3B608C0D-DC71-FFF8-0FE1-1A1E3A7D45BC}"/>
              </a:ext>
            </a:extLst>
          </p:cNvPr>
          <p:cNvSpPr txBox="1"/>
          <p:nvPr/>
        </p:nvSpPr>
        <p:spPr>
          <a:xfrm>
            <a:off x="8120813" y="3288133"/>
            <a:ext cx="789075" cy="369332"/>
          </a:xfrm>
          <a:prstGeom prst="rect">
            <a:avLst/>
          </a:prstGeom>
          <a:noFill/>
        </p:spPr>
        <p:txBody>
          <a:bodyPr wrap="square" rtlCol="0">
            <a:spAutoFit/>
          </a:bodyPr>
          <a:lstStyle/>
          <a:p>
            <a:r>
              <a:rPr lang="hr-HR" dirty="0"/>
              <a:t>100%</a:t>
            </a:r>
          </a:p>
        </p:txBody>
      </p:sp>
      <p:sp>
        <p:nvSpPr>
          <p:cNvPr id="11" name="TextBox 10">
            <a:extLst>
              <a:ext uri="{FF2B5EF4-FFF2-40B4-BE49-F238E27FC236}">
                <a16:creationId xmlns:a16="http://schemas.microsoft.com/office/drawing/2014/main" id="{CC8079D0-C305-797E-18D7-FE5998E775B0}"/>
              </a:ext>
            </a:extLst>
          </p:cNvPr>
          <p:cNvSpPr txBox="1"/>
          <p:nvPr/>
        </p:nvSpPr>
        <p:spPr>
          <a:xfrm>
            <a:off x="8185619" y="3537856"/>
            <a:ext cx="701040" cy="369332"/>
          </a:xfrm>
          <a:prstGeom prst="rect">
            <a:avLst/>
          </a:prstGeom>
          <a:noFill/>
        </p:spPr>
        <p:txBody>
          <a:bodyPr wrap="square" rtlCol="0">
            <a:spAutoFit/>
          </a:bodyPr>
          <a:lstStyle/>
          <a:p>
            <a:r>
              <a:rPr lang="hr-HR" dirty="0"/>
              <a:t>50%</a:t>
            </a:r>
          </a:p>
        </p:txBody>
      </p:sp>
      <p:sp>
        <p:nvSpPr>
          <p:cNvPr id="12" name="TextBox 11">
            <a:extLst>
              <a:ext uri="{FF2B5EF4-FFF2-40B4-BE49-F238E27FC236}">
                <a16:creationId xmlns:a16="http://schemas.microsoft.com/office/drawing/2014/main" id="{87EE88C2-3D6A-8A9A-90D1-78DAD21AB920}"/>
              </a:ext>
            </a:extLst>
          </p:cNvPr>
          <p:cNvSpPr txBox="1"/>
          <p:nvPr/>
        </p:nvSpPr>
        <p:spPr>
          <a:xfrm>
            <a:off x="7786905" y="1671052"/>
            <a:ext cx="1434664" cy="577081"/>
          </a:xfrm>
          <a:prstGeom prst="rect">
            <a:avLst/>
          </a:prstGeom>
          <a:noFill/>
        </p:spPr>
        <p:txBody>
          <a:bodyPr wrap="square" rtlCol="0">
            <a:spAutoFit/>
          </a:bodyPr>
          <a:lstStyle/>
          <a:p>
            <a:pPr algn="ctr"/>
            <a:r>
              <a:rPr lang="en-GB" sz="1050" dirty="0"/>
              <a:t>Faculty of Agriculture </a:t>
            </a:r>
            <a:r>
              <a:rPr lang="hr-HR" sz="1050" dirty="0" err="1"/>
              <a:t>contribution</a:t>
            </a:r>
            <a:endParaRPr lang="en-GB" sz="1050" dirty="0"/>
          </a:p>
        </p:txBody>
      </p:sp>
      <p:sp>
        <p:nvSpPr>
          <p:cNvPr id="13" name="TextBox 12">
            <a:extLst>
              <a:ext uri="{FF2B5EF4-FFF2-40B4-BE49-F238E27FC236}">
                <a16:creationId xmlns:a16="http://schemas.microsoft.com/office/drawing/2014/main" id="{57EAE73B-74F6-6604-73E4-3F5D7E3AB93B}"/>
              </a:ext>
            </a:extLst>
          </p:cNvPr>
          <p:cNvSpPr txBox="1"/>
          <p:nvPr/>
        </p:nvSpPr>
        <p:spPr>
          <a:xfrm>
            <a:off x="8290873" y="2803409"/>
            <a:ext cx="532282" cy="369332"/>
          </a:xfrm>
          <a:prstGeom prst="rect">
            <a:avLst/>
          </a:prstGeom>
          <a:noFill/>
        </p:spPr>
        <p:txBody>
          <a:bodyPr wrap="square" rtlCol="0">
            <a:spAutoFit/>
          </a:bodyPr>
          <a:lstStyle/>
          <a:p>
            <a:r>
              <a:rPr lang="hr-HR" dirty="0"/>
              <a:t>0%</a:t>
            </a:r>
          </a:p>
        </p:txBody>
      </p:sp>
    </p:spTree>
    <p:extLst>
      <p:ext uri="{BB962C8B-B14F-4D97-AF65-F5344CB8AC3E}">
        <p14:creationId xmlns:p14="http://schemas.microsoft.com/office/powerpoint/2010/main" val="8190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FB1039-511F-437E-BCF3-F9CC804FE13C}"/>
              </a:ext>
            </a:extLst>
          </p:cNvPr>
          <p:cNvSpPr>
            <a:spLocks noGrp="1"/>
          </p:cNvSpPr>
          <p:nvPr>
            <p:ph type="title"/>
          </p:nvPr>
        </p:nvSpPr>
        <p:spPr/>
        <p:txBody>
          <a:bodyPr/>
          <a:lstStyle/>
          <a:p>
            <a:r>
              <a:rPr lang="en-US" dirty="0"/>
              <a:t>Impacts at University of Zagreb Faculty of Agriculture</a:t>
            </a:r>
            <a:endParaRPr lang="en-GB" dirty="0"/>
          </a:p>
        </p:txBody>
      </p:sp>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dirty="0"/>
              <a:t>Data literacy and open data: experiences from building capacity on open data research for University of Zagreb</a:t>
            </a:r>
            <a:endParaRPr lang="hr-HR" dirty="0"/>
          </a:p>
        </p:txBody>
      </p:sp>
      <p:sp>
        <p:nvSpPr>
          <p:cNvPr id="2" name="Text Placeholder 3">
            <a:extLst>
              <a:ext uri="{FF2B5EF4-FFF2-40B4-BE49-F238E27FC236}">
                <a16:creationId xmlns:a16="http://schemas.microsoft.com/office/drawing/2014/main" id="{BF210308-9DF5-FCDA-FCBC-DFE829E311C8}"/>
              </a:ext>
            </a:extLst>
          </p:cNvPr>
          <p:cNvSpPr txBox="1">
            <a:spLocks/>
          </p:cNvSpPr>
          <p:nvPr/>
        </p:nvSpPr>
        <p:spPr>
          <a:xfrm>
            <a:off x="1402538" y="1268019"/>
            <a:ext cx="6394671" cy="3086051"/>
          </a:xfrm>
          <a:prstGeom prst="rect">
            <a:avLst/>
          </a:prstGeom>
        </p:spPr>
        <p:txBody>
          <a:bodyPr>
            <a:normAutofit/>
          </a:bodyPr>
          <a:lstStyle>
            <a:lvl1pPr marL="128585" indent="-128585" algn="l" defTabSz="514337"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chemeClr val="accent1"/>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chemeClr val="accent1"/>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Tx/>
              <a:buChar char="-"/>
            </a:pPr>
            <a:r>
              <a:rPr lang="en-GB" sz="1600" dirty="0"/>
              <a:t>OD research group: biotechnology, social and natural sciences</a:t>
            </a:r>
          </a:p>
          <a:p>
            <a:pPr marL="285750" indent="-285750">
              <a:buFontTx/>
              <a:buChar char="-"/>
            </a:pPr>
            <a:r>
              <a:rPr lang="en-GB" sz="1600" dirty="0" err="1"/>
              <a:t>MoUs</a:t>
            </a:r>
            <a:endParaRPr lang="hr-HR" sz="1600" dirty="0"/>
          </a:p>
          <a:p>
            <a:pPr marL="742950" lvl="1" indent="-285750">
              <a:buFontTx/>
              <a:buChar char="-"/>
            </a:pPr>
            <a:r>
              <a:rPr lang="en-GB" sz="1400" dirty="0"/>
              <a:t> for further research and education</a:t>
            </a:r>
            <a:endParaRPr lang="hr-HR" sz="1400" dirty="0"/>
          </a:p>
          <a:p>
            <a:pPr marL="742950" lvl="1" indent="-285750">
              <a:buFontTx/>
              <a:buChar char="-"/>
            </a:pPr>
            <a:r>
              <a:rPr lang="hr-HR" sz="1400" dirty="0"/>
              <a:t>f</a:t>
            </a:r>
            <a:r>
              <a:rPr lang="en-GB" sz="1400" dirty="0"/>
              <a:t>or further contribution to open da</a:t>
            </a:r>
            <a:r>
              <a:rPr lang="hr-HR" sz="1400" dirty="0"/>
              <a:t>t</a:t>
            </a:r>
            <a:r>
              <a:rPr lang="en-GB" sz="1400" dirty="0"/>
              <a:t>a portals</a:t>
            </a:r>
          </a:p>
          <a:p>
            <a:pPr marL="285750" indent="-285750">
              <a:buFontTx/>
              <a:buChar char="-"/>
            </a:pPr>
            <a:r>
              <a:rPr lang="en-GB" sz="1600" dirty="0"/>
              <a:t>New collaborating institutions and projects</a:t>
            </a:r>
          </a:p>
          <a:p>
            <a:pPr marL="285750" indent="-285750">
              <a:buFontTx/>
              <a:buChar char="-"/>
            </a:pPr>
            <a:r>
              <a:rPr lang="en-GB" sz="1600" dirty="0"/>
              <a:t>Agricultural data extracurricular activity for students</a:t>
            </a:r>
          </a:p>
          <a:p>
            <a:pPr marL="285750" indent="-285750">
              <a:buFontTx/>
              <a:buChar char="-"/>
            </a:pPr>
            <a:r>
              <a:rPr lang="en-GB" sz="1600" dirty="0"/>
              <a:t>Reviewed education content to include OD</a:t>
            </a:r>
            <a:r>
              <a:rPr lang="hr-HR" sz="1600" dirty="0"/>
              <a:t> </a:t>
            </a:r>
          </a:p>
          <a:p>
            <a:pPr marL="742950" lvl="1" indent="-285750">
              <a:buFontTx/>
              <a:buChar char="-"/>
            </a:pPr>
            <a:r>
              <a:rPr lang="hr-HR" sz="1400" dirty="0" err="1"/>
              <a:t>new</a:t>
            </a:r>
            <a:r>
              <a:rPr lang="hr-HR" sz="1400" dirty="0"/>
              <a:t> </a:t>
            </a:r>
            <a:r>
              <a:rPr lang="hr-HR" sz="1400" dirty="0" err="1"/>
              <a:t>university</a:t>
            </a:r>
            <a:r>
              <a:rPr lang="hr-HR" sz="1400" dirty="0"/>
              <a:t> </a:t>
            </a:r>
            <a:r>
              <a:rPr lang="hr-HR" sz="1400" dirty="0" err="1"/>
              <a:t>courses</a:t>
            </a:r>
            <a:r>
              <a:rPr lang="hr-HR" sz="1400" dirty="0"/>
              <a:t> </a:t>
            </a:r>
          </a:p>
          <a:p>
            <a:pPr marL="742950" lvl="1" indent="-285750">
              <a:buFontTx/>
              <a:buChar char="-"/>
            </a:pPr>
            <a:r>
              <a:rPr lang="hr-HR" sz="1400" dirty="0" err="1"/>
              <a:t>updated</a:t>
            </a:r>
            <a:r>
              <a:rPr lang="hr-HR" sz="1400" dirty="0"/>
              <a:t> </a:t>
            </a:r>
            <a:r>
              <a:rPr lang="hr-HR" sz="1400" dirty="0" err="1"/>
              <a:t>university</a:t>
            </a:r>
            <a:r>
              <a:rPr lang="hr-HR" sz="1400" dirty="0"/>
              <a:t> </a:t>
            </a:r>
            <a:r>
              <a:rPr lang="hr-HR" sz="1400" dirty="0" err="1"/>
              <a:t>courses</a:t>
            </a:r>
            <a:endParaRPr lang="hr-HR" sz="1400" dirty="0"/>
          </a:p>
          <a:p>
            <a:pPr marL="285750" indent="-285750">
              <a:buFontTx/>
              <a:buChar char="-"/>
            </a:pPr>
            <a:r>
              <a:rPr lang="en-GB" sz="1600" dirty="0"/>
              <a:t>OD education guidelines- Data literacy goals</a:t>
            </a:r>
            <a:r>
              <a:rPr lang="hr-HR" sz="1600" dirty="0"/>
              <a:t> </a:t>
            </a:r>
          </a:p>
          <a:p>
            <a:pPr marL="285750" indent="-285750">
              <a:buFontTx/>
              <a:buChar char="-"/>
            </a:pPr>
            <a:r>
              <a:rPr lang="hr-HR" sz="1600" dirty="0"/>
              <a:t>…</a:t>
            </a:r>
            <a:endParaRPr lang="en-GB" sz="1600" dirty="0"/>
          </a:p>
          <a:p>
            <a:pPr marL="285750" indent="-285750">
              <a:buFontTx/>
              <a:buChar char="-"/>
            </a:pPr>
            <a:endParaRPr lang="hr-HR" dirty="0"/>
          </a:p>
          <a:p>
            <a:pPr marL="285750" indent="-285750">
              <a:buFontTx/>
              <a:buChar char="-"/>
            </a:pPr>
            <a:endParaRPr lang="hr-HR" dirty="0"/>
          </a:p>
        </p:txBody>
      </p:sp>
    </p:spTree>
    <p:extLst>
      <p:ext uri="{BB962C8B-B14F-4D97-AF65-F5344CB8AC3E}">
        <p14:creationId xmlns:p14="http://schemas.microsoft.com/office/powerpoint/2010/main" val="377922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dirty="0"/>
              <a:t>Data literacy and open data: experiences from building capacity on open data research for University of Zagreb</a:t>
            </a:r>
            <a:endParaRPr lang="hr-HR" dirty="0"/>
          </a:p>
        </p:txBody>
      </p:sp>
      <p:pic>
        <p:nvPicPr>
          <p:cNvPr id="10" name="Picture 9">
            <a:extLst>
              <a:ext uri="{FF2B5EF4-FFF2-40B4-BE49-F238E27FC236}">
                <a16:creationId xmlns:a16="http://schemas.microsoft.com/office/drawing/2014/main" id="{AD3A0CEC-E225-D30C-0FFD-E4557899A8C8}"/>
              </a:ext>
            </a:extLst>
          </p:cNvPr>
          <p:cNvPicPr>
            <a:picLocks noChangeAspect="1"/>
          </p:cNvPicPr>
          <p:nvPr/>
        </p:nvPicPr>
        <p:blipFill>
          <a:blip r:embed="rId2"/>
          <a:stretch>
            <a:fillRect/>
          </a:stretch>
        </p:blipFill>
        <p:spPr>
          <a:xfrm>
            <a:off x="649358" y="101600"/>
            <a:ext cx="8203096" cy="4582644"/>
          </a:xfrm>
          <a:prstGeom prst="rect">
            <a:avLst/>
          </a:prstGeom>
        </p:spPr>
      </p:pic>
    </p:spTree>
    <p:extLst>
      <p:ext uri="{BB962C8B-B14F-4D97-AF65-F5344CB8AC3E}">
        <p14:creationId xmlns:p14="http://schemas.microsoft.com/office/powerpoint/2010/main" val="102281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dirty="0"/>
              <a:t>Data literacy and open data: experiences from building capacity on open data research for University of Zagreb</a:t>
            </a:r>
            <a:endParaRPr lang="hr-HR" dirty="0"/>
          </a:p>
        </p:txBody>
      </p:sp>
      <p:pic>
        <p:nvPicPr>
          <p:cNvPr id="2" name="Picture 1">
            <a:extLst>
              <a:ext uri="{FF2B5EF4-FFF2-40B4-BE49-F238E27FC236}">
                <a16:creationId xmlns:a16="http://schemas.microsoft.com/office/drawing/2014/main" id="{9E13F351-C060-9B27-FA28-2BBACD25DBA9}"/>
              </a:ext>
            </a:extLst>
          </p:cNvPr>
          <p:cNvPicPr>
            <a:picLocks noChangeAspect="1"/>
          </p:cNvPicPr>
          <p:nvPr/>
        </p:nvPicPr>
        <p:blipFill rotWithShape="1">
          <a:blip r:embed="rId2"/>
          <a:srcRect b="12270"/>
          <a:stretch/>
        </p:blipFill>
        <p:spPr>
          <a:xfrm>
            <a:off x="189513" y="1425123"/>
            <a:ext cx="2879951" cy="2316042"/>
          </a:xfrm>
          <a:prstGeom prst="rect">
            <a:avLst/>
          </a:prstGeom>
        </p:spPr>
      </p:pic>
      <p:sp>
        <p:nvSpPr>
          <p:cNvPr id="3" name="Content Placeholder 2">
            <a:extLst>
              <a:ext uri="{FF2B5EF4-FFF2-40B4-BE49-F238E27FC236}">
                <a16:creationId xmlns:a16="http://schemas.microsoft.com/office/drawing/2014/main" id="{0D667603-A960-2BCB-DC19-0B2318ABCAB3}"/>
              </a:ext>
            </a:extLst>
          </p:cNvPr>
          <p:cNvSpPr txBox="1">
            <a:spLocks/>
          </p:cNvSpPr>
          <p:nvPr/>
        </p:nvSpPr>
        <p:spPr>
          <a:xfrm>
            <a:off x="3204368" y="781878"/>
            <a:ext cx="5310981" cy="3602533"/>
          </a:xfrm>
          <a:prstGeom prst="rect">
            <a:avLst/>
          </a:prstGeom>
        </p:spPr>
        <p:txBody>
          <a:bodyPr>
            <a:normAutofit/>
          </a:bodyPr>
          <a:lstStyle>
            <a:lvl1pPr marL="128585" indent="-128585" algn="l" defTabSz="514337"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chemeClr val="accent1"/>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chemeClr val="accent1"/>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GB" sz="1100" dirty="0">
                <a:ea typeface="Aptos" panose="020B0004020202020204" pitchFamily="34" charset="0"/>
              </a:rPr>
              <a:t>VISION:</a:t>
            </a:r>
          </a:p>
          <a:p>
            <a:r>
              <a:rPr lang="en-GB" sz="1100" dirty="0">
                <a:ea typeface="Aptos" panose="020B0004020202020204" pitchFamily="34" charset="0"/>
              </a:rPr>
              <a:t>interdisciplinary scientific excellence and the potential for innovation in the field of open data </a:t>
            </a:r>
          </a:p>
          <a:p>
            <a:r>
              <a:rPr lang="en-GB" sz="1100" dirty="0">
                <a:ea typeface="Aptos" panose="020B0004020202020204" pitchFamily="34" charset="0"/>
              </a:rPr>
              <a:t>by encouraging the supply and use of free public data, primarily from the agricultural sector</a:t>
            </a:r>
          </a:p>
          <a:p>
            <a:pPr marL="0" indent="0">
              <a:buFont typeface="Arial" panose="020B0604020202020204" pitchFamily="34" charset="0"/>
              <a:buNone/>
            </a:pPr>
            <a:endParaRPr lang="en-GB" sz="1100" dirty="0"/>
          </a:p>
          <a:p>
            <a:pPr marL="0" indent="0">
              <a:buFont typeface="Arial" panose="020B0604020202020204" pitchFamily="34" charset="0"/>
              <a:buNone/>
            </a:pPr>
            <a:r>
              <a:rPr lang="en-GB" sz="1100" dirty="0"/>
              <a:t>RESEARCH TOPICS:</a:t>
            </a:r>
          </a:p>
          <a:p>
            <a:r>
              <a:rPr lang="en-GB" sz="1200" dirty="0"/>
              <a:t>data produced by the agricultural sector in Croatia</a:t>
            </a:r>
          </a:p>
          <a:p>
            <a:r>
              <a:rPr lang="en-GB" sz="1200" dirty="0"/>
              <a:t>the importance of integration of agriculture open data space with the data space of the nature and environmental protection sector</a:t>
            </a:r>
          </a:p>
          <a:p>
            <a:r>
              <a:rPr lang="en-GB" sz="1200" dirty="0"/>
              <a:t> and data literacy and education on OD and using OD</a:t>
            </a:r>
            <a:endParaRPr lang="hr-HR" sz="1200" dirty="0"/>
          </a:p>
          <a:p>
            <a:pPr marL="0" indent="0">
              <a:buNone/>
            </a:pPr>
            <a:endParaRPr lang="en-GB" sz="1200" dirty="0"/>
          </a:p>
          <a:p>
            <a:pPr marL="0" indent="0">
              <a:buFont typeface="Arial" panose="020B0604020202020204" pitchFamily="34" charset="0"/>
              <a:buNone/>
            </a:pPr>
            <a:r>
              <a:rPr lang="en-GB" sz="1200" dirty="0"/>
              <a:t>MISSION:</a:t>
            </a:r>
          </a:p>
          <a:p>
            <a:r>
              <a:rPr lang="en-GB" sz="1100" dirty="0">
                <a:ea typeface="Aptos" panose="020B0004020202020204" pitchFamily="34" charset="0"/>
              </a:rPr>
              <a:t>assessment of the state of ecosystems of data important for the transition of the agricultural and rural development sector in Croatia (research and professional projects)</a:t>
            </a:r>
          </a:p>
          <a:p>
            <a:r>
              <a:rPr lang="en-GB" sz="1100" dirty="0">
                <a:ea typeface="Aptos" panose="020B0004020202020204" pitchFamily="34" charset="0"/>
              </a:rPr>
              <a:t>increasing the level of data literacy of study programme outcomes</a:t>
            </a:r>
            <a:endParaRPr lang="en-GB" sz="1200" dirty="0"/>
          </a:p>
        </p:txBody>
      </p:sp>
    </p:spTree>
    <p:extLst>
      <p:ext uri="{BB962C8B-B14F-4D97-AF65-F5344CB8AC3E}">
        <p14:creationId xmlns:p14="http://schemas.microsoft.com/office/powerpoint/2010/main" val="114317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FB1039-511F-437E-BCF3-F9CC804FE13C}"/>
              </a:ext>
            </a:extLst>
          </p:cNvPr>
          <p:cNvSpPr>
            <a:spLocks noGrp="1"/>
          </p:cNvSpPr>
          <p:nvPr>
            <p:ph type="title"/>
          </p:nvPr>
        </p:nvSpPr>
        <p:spPr>
          <a:xfrm>
            <a:off x="628651" y="273847"/>
            <a:ext cx="6908222" cy="994172"/>
          </a:xfrm>
        </p:spPr>
        <p:txBody>
          <a:bodyPr/>
          <a:lstStyle/>
          <a:p>
            <a:pPr algn="ctr"/>
            <a:r>
              <a:rPr lang="en-GB" dirty="0"/>
              <a:t>Interdisciplinary Research group of the University of Zagreb, Faculty of Agriculture with a focus on open data</a:t>
            </a:r>
          </a:p>
        </p:txBody>
      </p:sp>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dirty="0"/>
              <a:t>Data literacy and open data: experiences from building capacity on open data research for University of Zagreb</a:t>
            </a:r>
            <a:endParaRPr lang="hr-HR" dirty="0"/>
          </a:p>
        </p:txBody>
      </p:sp>
      <p:pic>
        <p:nvPicPr>
          <p:cNvPr id="2" name="Picture 1">
            <a:extLst>
              <a:ext uri="{FF2B5EF4-FFF2-40B4-BE49-F238E27FC236}">
                <a16:creationId xmlns:a16="http://schemas.microsoft.com/office/drawing/2014/main" id="{D4B07AC9-1DDB-C353-23AE-171B3240C375}"/>
              </a:ext>
            </a:extLst>
          </p:cNvPr>
          <p:cNvPicPr>
            <a:picLocks noChangeAspect="1"/>
          </p:cNvPicPr>
          <p:nvPr/>
        </p:nvPicPr>
        <p:blipFill rotWithShape="1">
          <a:blip r:embed="rId2"/>
          <a:srcRect b="40873"/>
          <a:stretch/>
        </p:blipFill>
        <p:spPr>
          <a:xfrm>
            <a:off x="713113" y="2394750"/>
            <a:ext cx="2298517" cy="1245782"/>
          </a:xfrm>
          <a:prstGeom prst="rect">
            <a:avLst/>
          </a:prstGeom>
        </p:spPr>
      </p:pic>
      <p:pic>
        <p:nvPicPr>
          <p:cNvPr id="4" name="Picture 3">
            <a:extLst>
              <a:ext uri="{FF2B5EF4-FFF2-40B4-BE49-F238E27FC236}">
                <a16:creationId xmlns:a16="http://schemas.microsoft.com/office/drawing/2014/main" id="{FE6AAA0C-EC65-EBC6-4D8D-954155812034}"/>
              </a:ext>
            </a:extLst>
          </p:cNvPr>
          <p:cNvPicPr>
            <a:picLocks noChangeAspect="1"/>
          </p:cNvPicPr>
          <p:nvPr/>
        </p:nvPicPr>
        <p:blipFill>
          <a:blip r:embed="rId3"/>
          <a:stretch>
            <a:fillRect/>
          </a:stretch>
        </p:blipFill>
        <p:spPr>
          <a:xfrm>
            <a:off x="2920241" y="1268019"/>
            <a:ext cx="4851331" cy="3399062"/>
          </a:xfrm>
          <a:prstGeom prst="rect">
            <a:avLst/>
          </a:prstGeom>
        </p:spPr>
      </p:pic>
    </p:spTree>
    <p:extLst>
      <p:ext uri="{BB962C8B-B14F-4D97-AF65-F5344CB8AC3E}">
        <p14:creationId xmlns:p14="http://schemas.microsoft.com/office/powerpoint/2010/main" val="258692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dirty="0"/>
              <a:t>Data literacy and open data: experiences from building capacity on open data research for University of Zagreb</a:t>
            </a:r>
            <a:endParaRPr lang="hr-HR" dirty="0"/>
          </a:p>
        </p:txBody>
      </p:sp>
      <p:pic>
        <p:nvPicPr>
          <p:cNvPr id="7" name="Picture 6">
            <a:extLst>
              <a:ext uri="{FF2B5EF4-FFF2-40B4-BE49-F238E27FC236}">
                <a16:creationId xmlns:a16="http://schemas.microsoft.com/office/drawing/2014/main" id="{F469B515-DE86-6672-7D74-E48DFAC0ECB6}"/>
              </a:ext>
            </a:extLst>
          </p:cNvPr>
          <p:cNvPicPr>
            <a:picLocks noChangeAspect="1"/>
          </p:cNvPicPr>
          <p:nvPr/>
        </p:nvPicPr>
        <p:blipFill>
          <a:blip r:embed="rId2"/>
          <a:stretch>
            <a:fillRect/>
          </a:stretch>
        </p:blipFill>
        <p:spPr>
          <a:xfrm>
            <a:off x="869372" y="595994"/>
            <a:ext cx="7405255" cy="3951512"/>
          </a:xfrm>
          <a:prstGeom prst="rect">
            <a:avLst/>
          </a:prstGeom>
        </p:spPr>
      </p:pic>
    </p:spTree>
    <p:extLst>
      <p:ext uri="{BB962C8B-B14F-4D97-AF65-F5344CB8AC3E}">
        <p14:creationId xmlns:p14="http://schemas.microsoft.com/office/powerpoint/2010/main" val="49014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3E3415F-1E2B-4C54-B1F5-C1D067A35448}"/>
              </a:ext>
            </a:extLst>
          </p:cNvPr>
          <p:cNvSpPr>
            <a:spLocks noGrp="1"/>
          </p:cNvSpPr>
          <p:nvPr>
            <p:ph type="ftr" sz="quarter" idx="11"/>
          </p:nvPr>
        </p:nvSpPr>
        <p:spPr/>
        <p:txBody>
          <a:bodyPr/>
          <a:lstStyle/>
          <a:p>
            <a:r>
              <a:rPr lang="en-GB" dirty="0"/>
              <a:t>Data literacy and open data: experiences from building capacity on open data research for University of Zagreb</a:t>
            </a:r>
            <a:endParaRPr lang="hr-HR" dirty="0"/>
          </a:p>
        </p:txBody>
      </p:sp>
      <p:pic>
        <p:nvPicPr>
          <p:cNvPr id="7" name="Picture 6">
            <a:extLst>
              <a:ext uri="{FF2B5EF4-FFF2-40B4-BE49-F238E27FC236}">
                <a16:creationId xmlns:a16="http://schemas.microsoft.com/office/drawing/2014/main" id="{9C1F8608-7288-4D69-93C0-E949C1F9079A}"/>
              </a:ext>
            </a:extLst>
          </p:cNvPr>
          <p:cNvPicPr>
            <a:picLocks noChangeAspect="1"/>
          </p:cNvPicPr>
          <p:nvPr/>
        </p:nvPicPr>
        <p:blipFill>
          <a:blip r:embed="rId2"/>
          <a:stretch>
            <a:fillRect/>
          </a:stretch>
        </p:blipFill>
        <p:spPr>
          <a:xfrm>
            <a:off x="425209" y="579347"/>
            <a:ext cx="8293581" cy="3984806"/>
          </a:xfrm>
          <a:prstGeom prst="rect">
            <a:avLst/>
          </a:prstGeom>
        </p:spPr>
      </p:pic>
    </p:spTree>
    <p:extLst>
      <p:ext uri="{BB962C8B-B14F-4D97-AF65-F5344CB8AC3E}">
        <p14:creationId xmlns:p14="http://schemas.microsoft.com/office/powerpoint/2010/main" val="1574590740"/>
      </p:ext>
    </p:extLst>
  </p:cSld>
  <p:clrMapOvr>
    <a:masterClrMapping/>
  </p:clrMapOvr>
</p:sld>
</file>

<file path=ppt/theme/theme1.xml><?xml version="1.0" encoding="utf-8"?>
<a:theme xmlns:a="http://schemas.openxmlformats.org/drawingml/2006/main" name="Srce DEI 2024_16x9">
  <a:themeElements>
    <a:clrScheme name="Srce DEI 2024">
      <a:dk1>
        <a:srgbClr val="58585A"/>
      </a:dk1>
      <a:lt1>
        <a:srgbClr val="FFFFFF"/>
      </a:lt1>
      <a:dk2>
        <a:srgbClr val="58585A"/>
      </a:dk2>
      <a:lt2>
        <a:srgbClr val="FFFFFF"/>
      </a:lt2>
      <a:accent1>
        <a:srgbClr val="4CC0AD"/>
      </a:accent1>
      <a:accent2>
        <a:srgbClr val="E39717"/>
      </a:accent2>
      <a:accent3>
        <a:srgbClr val="D71635"/>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Tema1_16x9" id="{476E04C6-ED46-4774-BC39-1C443F715698}" vid="{90F83EFC-DEE1-42FC-8BFD-555EDA227A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srce-predlozak-4x3-OA-CC-BY-NC-20140919</Template>
  <TotalTime>2202</TotalTime>
  <Words>1464</Words>
  <Application>Microsoft Office PowerPoint</Application>
  <PresentationFormat>On-screen Show (16:9)</PresentationFormat>
  <Paragraphs>125</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Palatino Linotype</vt:lpstr>
      <vt:lpstr>Symbol</vt:lpstr>
      <vt:lpstr>Srce DEI 2024_16x9</vt:lpstr>
      <vt:lpstr>Data literacy and open data: experiences from building capacity on open data research for University of Zagreb</vt:lpstr>
      <vt:lpstr>Background and current situation in Croatia – my perspective</vt:lpstr>
      <vt:lpstr>Horizon project</vt:lpstr>
      <vt:lpstr>Impacts at University of Zagreb Faculty of Agriculture</vt:lpstr>
      <vt:lpstr>PowerPoint Presentation</vt:lpstr>
      <vt:lpstr>PowerPoint Presentation</vt:lpstr>
      <vt:lpstr>Interdisciplinary Research group of the University of Zagreb, Faculty of Agriculture with a focus on open data</vt:lpstr>
      <vt:lpstr>PowerPoint Presentation</vt:lpstr>
      <vt:lpstr>PowerPoint Presentation</vt:lpstr>
      <vt:lpstr>Data Literacy and Open Data?</vt:lpstr>
      <vt:lpstr>DL learning outcomes in CQF</vt:lpstr>
      <vt:lpstr>Education guidelines and CQF</vt:lpstr>
      <vt:lpstr>Research on data literacy offered through higher education at University of Zagreb, Faculty of Agriculture </vt:lpstr>
      <vt:lpstr>Research on data literacy offered through higher education at University of Zagreb, Faculty of Agriculture </vt:lpstr>
      <vt:lpstr>Further work and questions to answer: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Amira Zubovic</dc:creator>
  <cp:lastModifiedBy>Dragica Šalamon</cp:lastModifiedBy>
  <cp:revision>86</cp:revision>
  <cp:lastPrinted>2024-04-18T09:24:16Z</cp:lastPrinted>
  <dcterms:created xsi:type="dcterms:W3CDTF">2014-09-19T07:16:42Z</dcterms:created>
  <dcterms:modified xsi:type="dcterms:W3CDTF">2024-04-18T09:36:46Z</dcterms:modified>
</cp:coreProperties>
</file>