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3" r:id="rId4"/>
    <p:sldId id="266" r:id="rId5"/>
    <p:sldId id="270" r:id="rId6"/>
    <p:sldId id="265" r:id="rId7"/>
    <p:sldId id="271" r:id="rId8"/>
    <p:sldId id="272" r:id="rId9"/>
    <p:sldId id="273" r:id="rId10"/>
    <p:sldId id="274" r:id="rId11"/>
    <p:sldId id="267" r:id="rId12"/>
    <p:sldId id="268" r:id="rId13"/>
    <p:sldId id="269" r:id="rId14"/>
    <p:sldId id="275" r:id="rId15"/>
    <p:sldId id="276" r:id="rId16"/>
    <p:sldId id="277" r:id="rId17"/>
    <p:sldId id="278" r:id="rId18"/>
    <p:sldId id="279" r:id="rId19"/>
    <p:sldId id="259" r:id="rId20"/>
    <p:sldId id="280" r:id="rId21"/>
    <p:sldId id="257" r:id="rId22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216" d="100"/>
          <a:sy n="216" d="100"/>
        </p:scale>
        <p:origin x="248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2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creativecommons.org/licenses/by/4.0/deed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www.srce.unizg.hr</a:t>
              </a: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creativecommons.org/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licenses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by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/4.0/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deed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4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2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Naziv prezentacije</a:t>
            </a:r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vo.h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azvo.z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4" y="2060338"/>
            <a:ext cx="5915025" cy="51141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5000"/>
              </a:lnSpc>
              <a:defRPr/>
            </a:pPr>
            <a:r>
              <a:rPr lang="hr-HR" altLang="en-US" dirty="0">
                <a:solidFill>
                  <a:srgbClr val="B8141D"/>
                </a:solidFill>
              </a:rPr>
              <a:t>Upis standarda kvalifikacija </a:t>
            </a:r>
            <a:br>
              <a:rPr lang="hr-HR" altLang="en-US" dirty="0">
                <a:solidFill>
                  <a:srgbClr val="B8141D"/>
                </a:solidFill>
              </a:rPr>
            </a:br>
            <a:r>
              <a:rPr lang="hr-HR" altLang="en-US" dirty="0">
                <a:solidFill>
                  <a:srgbClr val="B8141D"/>
                </a:solidFill>
              </a:rPr>
              <a:t>na razini visokog obrazovanja </a:t>
            </a:r>
            <a:br>
              <a:rPr lang="hr-HR" altLang="en-US" dirty="0">
                <a:solidFill>
                  <a:srgbClr val="B8141D"/>
                </a:solidFill>
              </a:rPr>
            </a:br>
            <a:r>
              <a:rPr lang="hr-HR" altLang="en-US" dirty="0">
                <a:solidFill>
                  <a:srgbClr val="B8141D"/>
                </a:solidFill>
              </a:rPr>
              <a:t>u Registar HKO-a</a:t>
            </a:r>
            <a:br>
              <a:rPr lang="hr-HR" altLang="en-US" dirty="0">
                <a:solidFill>
                  <a:srgbClr val="B8141D"/>
                </a:solidFill>
              </a:rPr>
            </a:br>
            <a:br>
              <a:rPr lang="hr-HR" altLang="en-US" dirty="0">
                <a:solidFill>
                  <a:srgbClr val="B8141D"/>
                </a:solidFill>
              </a:rPr>
            </a:br>
            <a:r>
              <a:rPr lang="hr-HR" altLang="en-US" sz="1800" dirty="0">
                <a:solidFill>
                  <a:schemeClr val="bg1">
                    <a:lumMod val="10000"/>
                  </a:schemeClr>
                </a:solidFill>
              </a:rPr>
              <a:t>	</a:t>
            </a:r>
            <a:br>
              <a:rPr lang="hr-HR" altLang="en-US" sz="18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hr-HR" altLang="en-US" sz="1800" dirty="0">
                <a:solidFill>
                  <a:schemeClr val="bg1">
                    <a:lumMod val="10000"/>
                  </a:schemeClr>
                </a:solidFill>
              </a:rPr>
              <a:t>	</a:t>
            </a:r>
            <a:endParaRPr lang="hr-HR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4690696" cy="735554"/>
          </a:xfrm>
        </p:spPr>
        <p:txBody>
          <a:bodyPr/>
          <a:lstStyle/>
          <a:p>
            <a:r>
              <a:rPr lang="hr-HR" dirty="0"/>
              <a:t>Kristina Svalina &amp; Emita Blagdan</a:t>
            </a:r>
          </a:p>
          <a:p>
            <a:r>
              <a:rPr lang="hr-HR" altLang="en-US" dirty="0">
                <a:solidFill>
                  <a:schemeClr val="bg1">
                    <a:lumMod val="10000"/>
                  </a:schemeClr>
                </a:solidFill>
              </a:rPr>
              <a:t>Agencija za znanost i visoko obrazovanje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50" y="273847"/>
            <a:ext cx="7552823" cy="578676"/>
          </a:xfrm>
        </p:spPr>
        <p:txBody>
          <a:bodyPr>
            <a:normAutofit/>
          </a:bodyPr>
          <a:lstStyle/>
          <a:p>
            <a:r>
              <a:rPr lang="pl-PL" dirty="0"/>
              <a:t>Vrednovanja za upis SK / SIU u Registar HKO-a 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EE31F-B8AA-4F39-9818-1C424F896710}"/>
              </a:ext>
            </a:extLst>
          </p:cNvPr>
          <p:cNvSpPr/>
          <p:nvPr/>
        </p:nvSpPr>
        <p:spPr>
          <a:xfrm>
            <a:off x="878488" y="1051689"/>
            <a:ext cx="7247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formalno vrednovanje zahtjeva – AZVO utvrđuje ispunjenost formalnih uvjeta za nastavak postupka vrednovanja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stručno vrednovanje zahtjeva – AZVO imenuje povjerenstvo za vrednovanje – na temelju stručnog mišljenja povjerenstva i, ako je riječ o reguliranoj profesiji u RH, na temelju mišljenja tijela nadležnog za određenu reguliranu profesiju, utvrđuje se ispunjenost stručnih uvjeta za upis u Registar HKO-a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AZVO donosi odluku o upisu SK ili SIU u odgovarajući </a:t>
            </a:r>
            <a:r>
              <a:rPr lang="hr-HR" altLang="en-US" sz="1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podregistar</a:t>
            </a: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HKO-a</a:t>
            </a:r>
          </a:p>
        </p:txBody>
      </p:sp>
    </p:spTree>
    <p:extLst>
      <p:ext uri="{BB962C8B-B14F-4D97-AF65-F5344CB8AC3E}">
        <p14:creationId xmlns:p14="http://schemas.microsoft.com/office/powerpoint/2010/main" val="369301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ED755F-D26B-4657-9A57-66DCC146F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11" y="-1"/>
            <a:ext cx="5403714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6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F37AD-97C1-4831-A875-8C9E7C83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92" y="-1"/>
            <a:ext cx="5229366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2454C1-06C5-4B01-BC0F-6D8A10EB8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3" y="893774"/>
            <a:ext cx="8036649" cy="31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8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50" y="273847"/>
            <a:ext cx="7552823" cy="578676"/>
          </a:xfrm>
        </p:spPr>
        <p:txBody>
          <a:bodyPr>
            <a:normAutofit/>
          </a:bodyPr>
          <a:lstStyle/>
          <a:p>
            <a:r>
              <a:rPr lang="pl-PL" dirty="0"/>
              <a:t>Obrazovni programi povezani sa SK i SIU iz Registra HKO-a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EE31F-B8AA-4F39-9818-1C424F896710}"/>
              </a:ext>
            </a:extLst>
          </p:cNvPr>
          <p:cNvSpPr/>
          <p:nvPr/>
        </p:nvSpPr>
        <p:spPr>
          <a:xfrm>
            <a:off x="693737" y="1115189"/>
            <a:ext cx="7756525" cy="260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Uputa za izradu, usklađivanje i odobravanje obrazovnih programa visokih učilišta na razini visokog obrazovanja za potrebe financiranja putem vaučera sredstvima iz Nacionalnog plana oporavka i otpornosti 2021. – 2026., </a:t>
            </a:r>
            <a:r>
              <a:rPr lang="hr-HR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Ministarstvo znanosti i obrazovanja, 24. kolovoza 2022. godine</a:t>
            </a:r>
            <a:endParaRPr lang="hr-HR" altLang="sr-Latn-RS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sr-Latn-RS" sz="1600" i="1" dirty="0">
                <a:latin typeface="Calibri" panose="020F0502020204030204" pitchFamily="34" charset="0"/>
              </a:rPr>
              <a:t> Nacionalni plan oporavka i otpornosti 2021. – 2026. 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Sufinanciranje programa obrazovanja za stjecanje zelenih, digitalnih i ostalih vještina traženih na tržištu rada</a:t>
            </a:r>
            <a:endParaRPr lang="hr-HR" altLang="sr-Latn-RS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AZVO je u studenome 2022. izdao prve potvrde o usklađenosti obrazovnih programa sa standardima SIU iz Registra HKO-a </a:t>
            </a:r>
          </a:p>
        </p:txBody>
      </p:sp>
    </p:spTree>
    <p:extLst>
      <p:ext uri="{BB962C8B-B14F-4D97-AF65-F5344CB8AC3E}">
        <p14:creationId xmlns:p14="http://schemas.microsoft.com/office/powerpoint/2010/main" val="332086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80963"/>
            <a:ext cx="7408923" cy="578676"/>
          </a:xfrm>
        </p:spPr>
        <p:txBody>
          <a:bodyPr>
            <a:normAutofit fontScale="90000"/>
          </a:bodyPr>
          <a:lstStyle/>
          <a:p>
            <a:r>
              <a:rPr lang="pl-PL" dirty="0"/>
              <a:t>Uputa za izradu obrazovnih programa povezanih sa SK i SIU iz Registra HKO-a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EE31F-B8AA-4F39-9818-1C424F896710}"/>
              </a:ext>
            </a:extLst>
          </p:cNvPr>
          <p:cNvSpPr/>
          <p:nvPr/>
        </p:nvSpPr>
        <p:spPr>
          <a:xfrm>
            <a:off x="670844" y="1502539"/>
            <a:ext cx="7802312" cy="176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hr-HR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odnosi se na izradu, usklađivanje i odobravanje obrazovnih programa visokih učilišta:</a:t>
            </a:r>
          </a:p>
          <a:p>
            <a:pPr marL="628650" lvl="1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na razini visokog obrazovanja</a:t>
            </a:r>
          </a:p>
          <a:p>
            <a:pPr marL="628650" lvl="1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koji se temelje na načelima cjeloživotnog učenja</a:t>
            </a:r>
          </a:p>
          <a:p>
            <a:pPr marL="628650" lvl="1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koji su u skladu sa standardima skupova ishoda učenja upisanima u Registru HKO-a</a:t>
            </a:r>
          </a:p>
          <a:p>
            <a:pPr marL="628650" lvl="1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koji se izrađuju za potrebe financiranja putem vaučera sredstvima iz Nacionalnog plana oporavka i otpornosti 2021. – 2026.</a:t>
            </a:r>
          </a:p>
        </p:txBody>
      </p:sp>
    </p:spTree>
    <p:extLst>
      <p:ext uri="{BB962C8B-B14F-4D97-AF65-F5344CB8AC3E}">
        <p14:creationId xmlns:p14="http://schemas.microsoft.com/office/powerpoint/2010/main" val="3339607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418256"/>
            <a:ext cx="7408923" cy="578676"/>
          </a:xfrm>
        </p:spPr>
        <p:txBody>
          <a:bodyPr>
            <a:normAutofit fontScale="90000"/>
          </a:bodyPr>
          <a:lstStyle/>
          <a:p>
            <a:r>
              <a:rPr lang="pl-PL" dirty="0"/>
              <a:t>Obrazovni programi povezani sa SK i SIU iz Registra HKO-a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EE31F-B8AA-4F39-9818-1C424F896710}"/>
              </a:ext>
            </a:extLst>
          </p:cNvPr>
          <p:cNvSpPr/>
          <p:nvPr/>
        </p:nvSpPr>
        <p:spPr>
          <a:xfrm>
            <a:off x="686719" y="1077089"/>
            <a:ext cx="7770562" cy="316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primarno za programe cjeloživotnog učenja koji bi se financirali putem vaučera 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primjenjiva je i na ostale programe cjeloživotnog učenja 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ne definira postupak izrade programa cjeloživotnog učenja – poštuje autonomiju sveučilišta i akademsku samoupravu visokih učilišta 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visoko učilište će internim aktom urediti postupak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definira samo obavezne elemente internim aktom propisati način izrade i vrednovanja te usklađivanje obrazovnih programa s Registrom HKO-a 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osigurava usklađivanje programa sa skupovima ishoda učenja upisanih u Registar HKO-a – „garancija kvalitete” poslodavcima (usklađenost s kompetencijama zanimanja) – veća prepoznatljivost na tržištu rada 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altLang="en-US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5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418256"/>
            <a:ext cx="7408923" cy="578676"/>
          </a:xfrm>
        </p:spPr>
        <p:txBody>
          <a:bodyPr>
            <a:normAutofit/>
          </a:bodyPr>
          <a:lstStyle/>
          <a:p>
            <a:r>
              <a:rPr lang="pl-PL" dirty="0"/>
              <a:t>Načela povezivanja SIU s obrazovnim programima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EE31F-B8AA-4F39-9818-1C424F896710}"/>
              </a:ext>
            </a:extLst>
          </p:cNvPr>
          <p:cNvSpPr/>
          <p:nvPr/>
        </p:nvSpPr>
        <p:spPr>
          <a:xfrm>
            <a:off x="686719" y="1162133"/>
            <a:ext cx="7770562" cy="281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n-US" sz="1600" dirty="0">
                <a:latin typeface="Calibri" panose="020F0502020204030204" pitchFamily="34" charset="0"/>
              </a:rPr>
              <a:t>Obrazovni program (cjeloživotno učenje) temelji se na jednom ili više SIU upisanih u Registar HKO-a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n-US" sz="1600" dirty="0">
                <a:latin typeface="Calibri" panose="020F0502020204030204" pitchFamily="34" charset="0"/>
              </a:rPr>
              <a:t>Svi skupovi ishoda učenja koji se stječu završetkom obrazovnog programa upisani su u Registar HKO-a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n-US" sz="1600" dirty="0">
                <a:latin typeface="Calibri" panose="020F0502020204030204" pitchFamily="34" charset="0"/>
              </a:rPr>
              <a:t>Planiranje i povezivanje SIU-a u obrazovne programe temelji se na načelima cjelovitosti, svrsishodnosti i prepoznatljivosti na tržištu rada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n-US" sz="1600" dirty="0">
                <a:latin typeface="Calibri" panose="020F0502020204030204" pitchFamily="34" charset="0"/>
              </a:rPr>
              <a:t>SIU je najmanji cjeloviti skup povezanih ishoda učenja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n-US" sz="1600" dirty="0">
                <a:latin typeface="Calibri" panose="020F0502020204030204" pitchFamily="34" charset="0"/>
              </a:rPr>
              <a:t>Mogu se kombinirati različiti SIU koji tvore logičnu cjelinu za stjecanje kompetencija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n-US" sz="1600" dirty="0">
                <a:latin typeface="Calibri" panose="020F0502020204030204" pitchFamily="34" charset="0"/>
              </a:rPr>
              <a:t>Obrazovni program je one razine HKO-a na kojoj se nalazi najmanje polovina od ukupnog broja (ECTS bodova) SIU-a</a:t>
            </a:r>
          </a:p>
          <a:p>
            <a:pPr marL="285750" indent="-285750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altLang="en-US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2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418256"/>
            <a:ext cx="7408923" cy="578676"/>
          </a:xfrm>
        </p:spPr>
        <p:txBody>
          <a:bodyPr>
            <a:normAutofit/>
          </a:bodyPr>
          <a:lstStyle/>
          <a:p>
            <a:r>
              <a:rPr lang="pl-PL" dirty="0"/>
              <a:t>Povezivanje SIU s obrazovnim programima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EE31F-B8AA-4F39-9818-1C424F896710}"/>
              </a:ext>
            </a:extLst>
          </p:cNvPr>
          <p:cNvSpPr/>
          <p:nvPr/>
        </p:nvSpPr>
        <p:spPr>
          <a:xfrm>
            <a:off x="686718" y="1162133"/>
            <a:ext cx="7923881" cy="281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n-US" sz="1600" dirty="0">
                <a:latin typeface="Calibri" panose="020F0502020204030204" pitchFamily="34" charset="0"/>
              </a:rPr>
              <a:t>Visoka učilišta internim aktima propisuju način izrade, vrednovanja te usklađivanje obrazovnih programa sa SIU iz Registra HKO-a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n-US" sz="1600" dirty="0">
                <a:latin typeface="Calibri" panose="020F0502020204030204" pitchFamily="34" charset="0"/>
              </a:rPr>
              <a:t>Uputa MZO-a definira minimalne podatke koje treba sadržavati obrazac za izradu obrazovnog programa usklađenog sa SIU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n-US" sz="1600" dirty="0">
                <a:latin typeface="Calibri" panose="020F0502020204030204" pitchFamily="34" charset="0"/>
              </a:rPr>
              <a:t>Obrazac, u konačnici, oblikuje visoko učilište i provodi odgovarajući postupak unutarnjeg osiguravanja kvalitete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n-US" sz="1600" dirty="0">
                <a:latin typeface="Calibri" panose="020F0502020204030204" pitchFamily="34" charset="0"/>
              </a:rPr>
              <a:t>Senat sveučilišta / stručno vijeće veleučilišta ili visoke škole donosi odluku kojom potvrđuje usklađenost programa sa SIU iz Registra HKO-a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n-US" sz="1600" dirty="0">
                <a:latin typeface="Calibri" panose="020F0502020204030204" pitchFamily="34" charset="0"/>
              </a:rPr>
              <a:t>AZVO utvrđuje usklađenost obrazovnog programa s Registrom HKO-a te izdaje potvrdu o usklađenosti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endParaRPr lang="hr-HR" altLang="en-US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30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2A0160-506C-4465-8590-2E55957A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25" y="1563369"/>
            <a:ext cx="5915025" cy="378215"/>
          </a:xfrm>
        </p:spPr>
        <p:txBody>
          <a:bodyPr>
            <a:normAutofit/>
          </a:bodyPr>
          <a:lstStyle/>
          <a:p>
            <a:pPr algn="ctr"/>
            <a:r>
              <a:rPr lang="hr-HR" sz="2000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1905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50" y="273847"/>
            <a:ext cx="7552823" cy="578676"/>
          </a:xfrm>
        </p:spPr>
        <p:txBody>
          <a:bodyPr/>
          <a:lstStyle/>
          <a:p>
            <a:r>
              <a:rPr lang="pl-PL" dirty="0"/>
              <a:t>Agencija za znanost i visoko obrazovanje (AZVO) </a:t>
            </a:r>
            <a:endParaRPr lang="hr-HR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FF52D1A-1DDF-405A-8839-53982FB26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104622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437" y="4732334"/>
            <a:ext cx="5320689" cy="274637"/>
          </a:xfrm>
        </p:spPr>
        <p:txBody>
          <a:bodyPr/>
          <a:lstStyle/>
          <a:p>
            <a:r>
              <a:rPr lang="hr-HR" altLang="en-US" dirty="0"/>
              <a:t>Upis standarda kvalifikacija na razini visokog obrazovanja u Registar HKO-a</a:t>
            </a:r>
            <a:endParaRPr lang="hr-H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EE31F-B8AA-4F39-9818-1C424F896710}"/>
              </a:ext>
            </a:extLst>
          </p:cNvPr>
          <p:cNvSpPr/>
          <p:nvPr/>
        </p:nvSpPr>
        <p:spPr>
          <a:xfrm>
            <a:off x="376619" y="1110267"/>
            <a:ext cx="83907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Nacionalna neovisna, međunarodno priznata javna institucija zadužena za vanjsko osiguravanje kvalitete u visokom obrazovanju i znanosti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Osnovana 2005. godine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Punopravna članica Europske udruge za osiguravanje kvalitete u visokom obrazovanju (</a:t>
            </a:r>
            <a:r>
              <a:rPr lang="hr-HR" altLang="en-US" sz="18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European </a:t>
            </a:r>
            <a:r>
              <a:rPr lang="hr-HR" altLang="en-US" sz="18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Association</a:t>
            </a:r>
            <a:r>
              <a:rPr lang="hr-HR" altLang="en-US" sz="18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for </a:t>
            </a:r>
            <a:r>
              <a:rPr lang="hr-HR" altLang="en-US" sz="18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Quality</a:t>
            </a:r>
            <a:r>
              <a:rPr lang="hr-HR" altLang="en-US" sz="18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18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Assurance</a:t>
            </a:r>
            <a:r>
              <a:rPr lang="hr-HR" altLang="en-US" sz="18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18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</a:t>
            </a:r>
            <a:r>
              <a:rPr lang="hr-HR" altLang="en-US" sz="18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18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Higher</a:t>
            </a:r>
            <a:r>
              <a:rPr lang="hr-HR" altLang="en-US" sz="18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18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Education</a:t>
            </a: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– ENQA)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Uvrštena u Europski registar agencija za osiguravanje kvalitete u visokom obrazovanju (</a:t>
            </a:r>
            <a:r>
              <a:rPr lang="hr-HR" altLang="en-US" sz="18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European </a:t>
            </a:r>
            <a:r>
              <a:rPr lang="hr-HR" altLang="en-US" sz="18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Quality</a:t>
            </a:r>
            <a:r>
              <a:rPr lang="hr-HR" altLang="en-US" sz="18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18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Assurance</a:t>
            </a:r>
            <a:r>
              <a:rPr lang="hr-HR" altLang="en-US" sz="18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18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Register</a:t>
            </a:r>
            <a:r>
              <a:rPr lang="hr-HR" altLang="en-US" sz="18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for </a:t>
            </a:r>
            <a:r>
              <a:rPr lang="hr-HR" altLang="en-US" sz="18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Higher</a:t>
            </a:r>
            <a:r>
              <a:rPr lang="hr-HR" altLang="en-US" sz="1800" i="1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hr-HR" altLang="en-US" sz="18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Education</a:t>
            </a: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– EQAR)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Rad Agencije je međunarodno vrednovan, ocijenjen visokom razinom kvalitete te relevantan i priznat na području EHEA-e i šire</a:t>
            </a:r>
          </a:p>
          <a:p>
            <a:pPr>
              <a:spcBef>
                <a:spcPct val="0"/>
              </a:spcBef>
            </a:pPr>
            <a:endParaRPr lang="hr-HR" altLang="en-US" sz="1400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46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27DEB7-DA05-4C92-956E-9477D7E5D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732" y="990027"/>
            <a:ext cx="3436536" cy="131680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3D45C9-420A-42D6-93F0-1A6DD8D82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0" y="2969446"/>
            <a:ext cx="4641850" cy="13168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Agencija za znanost i visoko obrazovanje</a:t>
            </a:r>
            <a:br>
              <a:rPr lang="pl-PL" dirty="0"/>
            </a:br>
            <a:r>
              <a:rPr lang="pl-PL" dirty="0"/>
              <a:t>Donje Svetice 38/5, Zagreb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hlinkClick r:id="rId3"/>
              </a:rPr>
              <a:t>www.azvo.hr</a:t>
            </a:r>
            <a:endParaRPr lang="pl-PL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hlinkClick r:id="rId4"/>
              </a:rPr>
              <a:t>https://www.facebook.com/azvo.zg/</a:t>
            </a:r>
            <a:endParaRPr lang="pl-PL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hko@azvo.hr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9671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r>
              <a:rPr lang="hr-HR" dirty="0"/>
              <a:t>Upis standarda kvalifikacija </a:t>
            </a:r>
            <a:br>
              <a:rPr lang="hr-HR" dirty="0"/>
            </a:br>
            <a:r>
              <a:rPr lang="hr-HR" dirty="0"/>
              <a:t>na razini visokog obrazovanja </a:t>
            </a:r>
            <a:br>
              <a:rPr lang="hr-HR" dirty="0"/>
            </a:br>
            <a:r>
              <a:rPr lang="hr-HR" dirty="0"/>
              <a:t>u Registar HKO-a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959747"/>
            <a:ext cx="6858000" cy="759391"/>
          </a:xfrm>
        </p:spPr>
        <p:txBody>
          <a:bodyPr/>
          <a:lstStyle/>
          <a:p>
            <a:pPr marL="0" indent="0" algn="ctr">
              <a:spcBef>
                <a:spcPts val="750"/>
              </a:spcBef>
              <a:buNone/>
            </a:pPr>
            <a:r>
              <a:rPr lang="hr-HR" dirty="0"/>
              <a:t>Agencija za znanost i visoko obrazovanje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50" y="273847"/>
            <a:ext cx="7552823" cy="578676"/>
          </a:xfrm>
        </p:spPr>
        <p:txBody>
          <a:bodyPr/>
          <a:lstStyle/>
          <a:p>
            <a:r>
              <a:rPr lang="pl-PL" dirty="0"/>
              <a:t>Pravni okvir 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EE31F-B8AA-4F39-9818-1C424F896710}"/>
              </a:ext>
            </a:extLst>
          </p:cNvPr>
          <p:cNvSpPr/>
          <p:nvPr/>
        </p:nvSpPr>
        <p:spPr>
          <a:xfrm>
            <a:off x="515731" y="1034502"/>
            <a:ext cx="811253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Zakon o osiguravanju kvalitete u visokom obrazovanju i znanosti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Zakon o visokom obrazovanju i znanstvenoj djelatnosti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Zakon o priznavanju i vrednovanju inozemnih obrazovnih kvalifikacija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Zakon o potvrđivanju Konvencije o priznavanju visokoškolskih kvalifikacija u području Europe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Zakon o akademskom i stručnom nazivu i akademskom stupnju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Zakon o Hrvatskom kvalifikacijskom okviru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Zakon o reguliranim profesijama i priznavanju inozemnih stručnih kvalifikacija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Pravilnik o Registru HKO-a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Smjernice za razvoj standarda kvalifikacija u visokom obrazovanju (zadnja verzija, ‘10. 2023.)</a:t>
            </a:r>
          </a:p>
          <a:p>
            <a:pPr>
              <a:spcBef>
                <a:spcPct val="0"/>
              </a:spcBef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… i drugi </a:t>
            </a:r>
            <a:r>
              <a:rPr lang="hr-HR" altLang="en-US" sz="16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podzakonski</a:t>
            </a: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akti…nacionalne i međunarodne smjernice….</a:t>
            </a:r>
          </a:p>
          <a:p>
            <a:pPr>
              <a:spcBef>
                <a:spcPct val="0"/>
              </a:spcBef>
            </a:pPr>
            <a:endParaRPr lang="hr-HR" altLang="en-US" sz="1400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0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50" y="229397"/>
            <a:ext cx="7552823" cy="578676"/>
          </a:xfrm>
        </p:spPr>
        <p:txBody>
          <a:bodyPr/>
          <a:lstStyle/>
          <a:p>
            <a:r>
              <a:rPr lang="pl-PL" dirty="0"/>
              <a:t>Djelokrug rada AZVO-a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EE31F-B8AA-4F39-9818-1C424F896710}"/>
              </a:ext>
            </a:extLst>
          </p:cNvPr>
          <p:cNvSpPr/>
          <p:nvPr/>
        </p:nvSpPr>
        <p:spPr>
          <a:xfrm>
            <a:off x="414016" y="866846"/>
            <a:ext cx="8315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vanjsko vrednovanje kvalitete u postupcima inicijalne akreditacije, </a:t>
            </a:r>
            <a:r>
              <a:rPr lang="hr-HR" altLang="en-US" sz="1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reakreditacije</a:t>
            </a:r>
            <a:r>
              <a:rPr lang="hr-HR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izvanrednog vrednovanja i tematskog vrednovanja visokog učilišta, odnosno znanstvenog instituta te u postupku inicijalne akreditacije studija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vrednovanje provedbe programskih ugovora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vrednovanje inozemnih visokoškolskih kvalifikacija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priznavanje inozemnih obrazovnih kvalifikacija u svrhu nastavka obrazovanja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edukacija članova stručnih tijela i predstavnika akademske zajednice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prikupljanje i obrada podataka o sustavu visokog obrazovanja, znanstvenoj i umjetničkoj djelatnosti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informiranje o uvjetima upisa na visoka učilišta u RH i objedinjavanje podataka o ispunjavanju uvjeta za upis pristupnika na visoka učilišta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povezivanje i uključivanje u međunarodna udruženja i mreže koje se bave osiguravanjem kvalitete u sustavu visokog obrazovanja i znanstvene djelatnosti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vrednovanje studija, visokih učilišta i znanstvenih instituta u inozemstvu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vrednovanje prijedloga standarda kvalifikacija na razini visokog obrazovanja za upis u Registar HKO-a</a:t>
            </a:r>
          </a:p>
          <a:p>
            <a:pPr>
              <a:spcBef>
                <a:spcPct val="0"/>
              </a:spcBef>
            </a:pPr>
            <a:r>
              <a:rPr lang="hr-HR" altLang="en-US" sz="14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10310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50" y="273847"/>
            <a:ext cx="7552823" cy="578676"/>
          </a:xfrm>
        </p:spPr>
        <p:txBody>
          <a:bodyPr/>
          <a:lstStyle/>
          <a:p>
            <a:r>
              <a:rPr lang="pl-PL" dirty="0"/>
              <a:t>Nadležnosti unutar Registra HKO-a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EE31F-B8AA-4F39-9818-1C424F896710}"/>
              </a:ext>
            </a:extLst>
          </p:cNvPr>
          <p:cNvSpPr/>
          <p:nvPr/>
        </p:nvSpPr>
        <p:spPr>
          <a:xfrm>
            <a:off x="733897" y="953522"/>
            <a:ext cx="7676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Podregistar</a:t>
            </a: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skupova ishoda učenja te </a:t>
            </a:r>
            <a:r>
              <a:rPr lang="hr-HR" altLang="en-US" sz="16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Podregistar</a:t>
            </a: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standarda kvalifikacija za kvalifikacije na razini 5 (u dijelu koji se odnosi na visoko obrazovanje) te razinama 6.st., 6.sv; 7.1.st, 7.1.sv; 7.2; 8.1, 8.2 vodi AZVO.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altLang="en-US" sz="1600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Podregistar</a:t>
            </a: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skupova ishoda učenja i </a:t>
            </a:r>
            <a:r>
              <a:rPr lang="hr-HR" altLang="en-US" sz="16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Podregistar</a:t>
            </a: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standarda kvalifikacija za kvalifikacije na razinama 1 i 4.2. (za opće obrazovanje) vodi Agencija za odgoj i obrazovanje.</a:t>
            </a:r>
          </a:p>
          <a:p>
            <a:pPr>
              <a:spcBef>
                <a:spcPct val="0"/>
              </a:spcBef>
            </a:pPr>
            <a:endParaRPr lang="hr-HR" altLang="en-US" sz="1600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Podregistar</a:t>
            </a: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skupova ishoda učenja i </a:t>
            </a:r>
            <a:r>
              <a:rPr lang="hr-HR" altLang="en-US" sz="16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Podregistar</a:t>
            </a: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standarda kvalifikacija za kvalifikacije na razinama 2; 3; 4.1; 4.2; 5 (u dijelu koji se odnosi na specijalističko strukovno usavršavanje) vodi Agencija za strukovno obrazovanje i obrazovanje odraslih. 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altLang="en-US" sz="1600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Podregistar</a:t>
            </a: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standarda zanimanja vodi ministarstvo nadležno za rad</a:t>
            </a:r>
          </a:p>
        </p:txBody>
      </p:sp>
    </p:spTree>
    <p:extLst>
      <p:ext uri="{BB962C8B-B14F-4D97-AF65-F5344CB8AC3E}">
        <p14:creationId xmlns:p14="http://schemas.microsoft.com/office/powerpoint/2010/main" val="235996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C654D-DB49-4227-8067-536108D2B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6" y="0"/>
            <a:ext cx="6623253" cy="48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50" y="273847"/>
            <a:ext cx="7552823" cy="578676"/>
          </a:xfrm>
        </p:spPr>
        <p:txBody>
          <a:bodyPr/>
          <a:lstStyle/>
          <a:p>
            <a:r>
              <a:rPr lang="pl-PL" dirty="0"/>
              <a:t>Standardi kvalifikacija (SK) u visokom obrazovanju 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EE31F-B8AA-4F39-9818-1C424F896710}"/>
              </a:ext>
            </a:extLst>
          </p:cNvPr>
          <p:cNvSpPr/>
          <p:nvPr/>
        </p:nvSpPr>
        <p:spPr>
          <a:xfrm>
            <a:off x="718021" y="1014033"/>
            <a:ext cx="770795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jednoznačno i jednostavno usmjeravanje zahtjeva profesije prema obrazovnom sustavu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povezivanje obrazovnih programa i profesija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sadržaj i struktura određene kvalifikacije – određivanje razine, obujma (broj  bodova) i profila kvalifikacije (ishodi  učenja)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podaci važni za osiguravanje i unapređenje kvalitete kvalifikacije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minimalni zajednički ishodi učenja koji trebaju biti sadržani u svakom obrazovnom programu koji se povezuje s određenim standardom kvalifikacije 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sažima minimalno očekivana postignuća na određenoj razini, za konkretan profil i vrstu kvalifikacije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6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ne podrazumijeva detaljno definiran način stjecanja ishoda učenja, što je u odgovornosti institucije koja kvalifikaciju dodjeljuje, odnosno kreira i izvodi program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altLang="en-US" sz="1400" dirty="0">
              <a:latin typeface="Calibri" panose="020F050202020403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3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50" y="273847"/>
            <a:ext cx="7552823" cy="578676"/>
          </a:xfrm>
        </p:spPr>
        <p:txBody>
          <a:bodyPr>
            <a:normAutofit/>
          </a:bodyPr>
          <a:lstStyle/>
          <a:p>
            <a:r>
              <a:rPr lang="pl-PL" dirty="0"/>
              <a:t>Ciljevi izrade SK-a u visokom obrazovanju 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EE31F-B8AA-4F39-9818-1C424F896710}"/>
              </a:ext>
            </a:extLst>
          </p:cNvPr>
          <p:cNvSpPr/>
          <p:nvPr/>
        </p:nvSpPr>
        <p:spPr>
          <a:xfrm>
            <a:off x="369375" y="1058039"/>
            <a:ext cx="8405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osigurati okvir za dosljedan i koherentan razvoj i dizajn kvalifikacija, njihovih nastavnih planova i programa u cijelom sustavu visokog obrazovanja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razjasniti značenje, svrhu i posebnost vrsta kvalifikacija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kontekstualizirati</a:t>
            </a: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provedbu vanjskih vrednovanja osiguravanja kvalitete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doprinositi osiguravanju kvalitete obrazovnih programa, unutar institucije i međuinstitucionalno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dati široke smjernice za očekivana postignuća za stjecanje kvalifikacije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 globalnom kontekstu, uspostaviti mjerila za međunarodnu usporedivost kvalifikacija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ojačati povjerenje javnosti u vrijednost i vjerodostojnost kvalifikacija u visokom obrazovanju</a:t>
            </a:r>
          </a:p>
        </p:txBody>
      </p:sp>
    </p:spTree>
    <p:extLst>
      <p:ext uri="{BB962C8B-B14F-4D97-AF65-F5344CB8AC3E}">
        <p14:creationId xmlns:p14="http://schemas.microsoft.com/office/powerpoint/2010/main" val="284239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50" y="273847"/>
            <a:ext cx="7552823" cy="578676"/>
          </a:xfrm>
        </p:spPr>
        <p:txBody>
          <a:bodyPr>
            <a:normAutofit/>
          </a:bodyPr>
          <a:lstStyle/>
          <a:p>
            <a:r>
              <a:rPr lang="pl-PL" dirty="0"/>
              <a:t>Smjernice za razvoj SK-a u visokom obrazovanju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Upis standarda kvalifikacija na razini visokog obrazovanja u Registar HKO-a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EE31F-B8AA-4F39-9818-1C424F896710}"/>
              </a:ext>
            </a:extLst>
          </p:cNvPr>
          <p:cNvSpPr/>
          <p:nvPr/>
        </p:nvSpPr>
        <p:spPr>
          <a:xfrm>
            <a:off x="702255" y="1140589"/>
            <a:ext cx="7295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opis sadržaja i uloge SK-a, opis potencijalnih predlagača te vrednovatelja prijedloga SK-a i informacije o potrebi standardizacije kvalifikacija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opis koraka u procesu izrade SK-a i pripadajućih skupova ishoda učenja (SIU) u visokom obrazovanju te povezana obrazloženja koja prate strukturu obrasca za podnošenje zahtjeva za upis SK-a u Registar HKO-a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en-US" sz="18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opis koraka u procesu izrade SIU-a koji se zasebno izrađuju te povezana obrazloženja koja prate strukturu obrasca za podnošenje zahtjeva za upis SIU u Registar HKO-a</a:t>
            </a:r>
          </a:p>
        </p:txBody>
      </p:sp>
    </p:spTree>
    <p:extLst>
      <p:ext uri="{BB962C8B-B14F-4D97-AF65-F5344CB8AC3E}">
        <p14:creationId xmlns:p14="http://schemas.microsoft.com/office/powerpoint/2010/main" val="3746584032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847</TotalTime>
  <Words>1522</Words>
  <Application>Microsoft Office PowerPoint</Application>
  <PresentationFormat>On-screen Show (16:9)</PresentationFormat>
  <Paragraphs>121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Srce DEI 2024_16x9</vt:lpstr>
      <vt:lpstr>Upis standarda kvalifikacija  na razini visokog obrazovanja  u Registar HKO-a     </vt:lpstr>
      <vt:lpstr>Agencija za znanost i visoko obrazovanje (AZVO) </vt:lpstr>
      <vt:lpstr>Pravni okvir </vt:lpstr>
      <vt:lpstr>Djelokrug rada AZVO-a</vt:lpstr>
      <vt:lpstr>Nadležnosti unutar Registra HKO-a</vt:lpstr>
      <vt:lpstr>PowerPoint Presentation</vt:lpstr>
      <vt:lpstr>Standardi kvalifikacija (SK) u visokom obrazovanju </vt:lpstr>
      <vt:lpstr>Ciljevi izrade SK-a u visokom obrazovanju </vt:lpstr>
      <vt:lpstr>Smjernice za razvoj SK-a u visokom obrazovanju</vt:lpstr>
      <vt:lpstr>Vrednovanja za upis SK / SIU u Registar HKO-a </vt:lpstr>
      <vt:lpstr>PowerPoint Presentation</vt:lpstr>
      <vt:lpstr>PowerPoint Presentation</vt:lpstr>
      <vt:lpstr>PowerPoint Presentation</vt:lpstr>
      <vt:lpstr>Obrazovni programi povezani sa SK i SIU iz Registra HKO-a</vt:lpstr>
      <vt:lpstr>Uputa za izradu obrazovnih programa povezanih sa SK i SIU iz Registra HKO-a</vt:lpstr>
      <vt:lpstr>Obrazovni programi povezani sa SK i SIU iz Registra HKO-a</vt:lpstr>
      <vt:lpstr>Načela povezivanja SIU s obrazovnim programima</vt:lpstr>
      <vt:lpstr>Povezivanje SIU s obrazovnim programima</vt:lpstr>
      <vt:lpstr>Hvala na pažnji!</vt:lpstr>
      <vt:lpstr>PowerPoint Presentation</vt:lpstr>
      <vt:lpstr>Upis standarda kvalifikacija  na razini visokog obrazovanja  u Registar HKO-a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Amira Zubović</cp:lastModifiedBy>
  <cp:revision>99</cp:revision>
  <cp:lastPrinted>2014-06-24T07:01:20Z</cp:lastPrinted>
  <dcterms:created xsi:type="dcterms:W3CDTF">2014-09-19T07:16:42Z</dcterms:created>
  <dcterms:modified xsi:type="dcterms:W3CDTF">2024-04-17T12:58:05Z</dcterms:modified>
</cp:coreProperties>
</file>