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4"/>
  </p:sldMasterIdLst>
  <p:notesMasterIdLst>
    <p:notesMasterId r:id="rId59"/>
  </p:notesMasterIdLst>
  <p:handoutMasterIdLst>
    <p:handoutMasterId r:id="rId60"/>
  </p:handoutMasterIdLst>
  <p:sldIdLst>
    <p:sldId id="256" r:id="rId5"/>
    <p:sldId id="263" r:id="rId6"/>
    <p:sldId id="312" r:id="rId7"/>
    <p:sldId id="264" r:id="rId8"/>
    <p:sldId id="268" r:id="rId9"/>
    <p:sldId id="267" r:id="rId10"/>
    <p:sldId id="298" r:id="rId11"/>
    <p:sldId id="265" r:id="rId12"/>
    <p:sldId id="283" r:id="rId13"/>
    <p:sldId id="275" r:id="rId14"/>
    <p:sldId id="297" r:id="rId15"/>
    <p:sldId id="270" r:id="rId16"/>
    <p:sldId id="269" r:id="rId17"/>
    <p:sldId id="272" r:id="rId18"/>
    <p:sldId id="271" r:id="rId19"/>
    <p:sldId id="278" r:id="rId20"/>
    <p:sldId id="276" r:id="rId21"/>
    <p:sldId id="277" r:id="rId22"/>
    <p:sldId id="274" r:id="rId23"/>
    <p:sldId id="280" r:id="rId24"/>
    <p:sldId id="273" r:id="rId25"/>
    <p:sldId id="279" r:id="rId26"/>
    <p:sldId id="282" r:id="rId27"/>
    <p:sldId id="307" r:id="rId28"/>
    <p:sldId id="308" r:id="rId29"/>
    <p:sldId id="281" r:id="rId30"/>
    <p:sldId id="284" r:id="rId31"/>
    <p:sldId id="286" r:id="rId32"/>
    <p:sldId id="285" r:id="rId33"/>
    <p:sldId id="287" r:id="rId34"/>
    <p:sldId id="289" r:id="rId35"/>
    <p:sldId id="288" r:id="rId36"/>
    <p:sldId id="290" r:id="rId37"/>
    <p:sldId id="291" r:id="rId38"/>
    <p:sldId id="292" r:id="rId39"/>
    <p:sldId id="295" r:id="rId40"/>
    <p:sldId id="293" r:id="rId41"/>
    <p:sldId id="294" r:id="rId42"/>
    <p:sldId id="296" r:id="rId43"/>
    <p:sldId id="299" r:id="rId44"/>
    <p:sldId id="304" r:id="rId45"/>
    <p:sldId id="303" r:id="rId46"/>
    <p:sldId id="306" r:id="rId47"/>
    <p:sldId id="302" r:id="rId48"/>
    <p:sldId id="301" r:id="rId49"/>
    <p:sldId id="305" r:id="rId50"/>
    <p:sldId id="309" r:id="rId51"/>
    <p:sldId id="310" r:id="rId52"/>
    <p:sldId id="313" r:id="rId53"/>
    <p:sldId id="314" r:id="rId54"/>
    <p:sldId id="315" r:id="rId55"/>
    <p:sldId id="316" r:id="rId56"/>
    <p:sldId id="311" r:id="rId57"/>
    <p:sldId id="257" r:id="rId58"/>
  </p:sldIdLst>
  <p:sldSz cx="9144000" cy="5143500" type="screen16x9"/>
  <p:notesSz cx="6797675" cy="9926638"/>
  <p:defaultTextStyle>
    <a:defPPr>
      <a:defRPr lang="sr-Latn-R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635"/>
    <a:srgbClr val="D2072A"/>
    <a:srgbClr val="C00000"/>
    <a:srgbClr val="D7182A"/>
    <a:srgbClr val="CC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5" d="100"/>
          <a:sy n="205" d="100"/>
        </p:scale>
        <p:origin x="520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3.png"/><Relationship Id="rId1" Type="http://schemas.openxmlformats.org/officeDocument/2006/relationships/theme" Target="../theme/theme3.xml"/><Relationship Id="rId4" Type="http://schemas.openxmlformats.org/officeDocument/2006/relationships/image" Target="../media/image7.gi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17.04.2024.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29196"/>
            <a:ext cx="685385" cy="270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48196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3.png"/><Relationship Id="rId1" Type="http://schemas.openxmlformats.org/officeDocument/2006/relationships/theme" Target="../theme/theme2.xml"/><Relationship Id="rId4" Type="http://schemas.openxmlformats.org/officeDocument/2006/relationships/image" Target="../media/image7.gi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17.04.2024.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04812"/>
            <a:ext cx="685385" cy="270000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23812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394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creativecommons.org/licenses/by/4.0/deed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://www.srce.unizg.h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srce.unizg.hr/otvoreni-pristup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F123A9-AD7D-AED8-46ED-E29893A0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14" y="1543650"/>
            <a:ext cx="5915025" cy="739412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2D2217B-1BDD-4FA1-B069-A04B3E2F9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6004" y="3010946"/>
            <a:ext cx="5143500" cy="1241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1260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74D94-8336-41CE-B88A-07D441B8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321019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748DB3-FA31-1911-AAF3-D9A18CEC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1874519"/>
            <a:ext cx="5915025" cy="378215"/>
          </a:xfrm>
        </p:spPr>
        <p:txBody>
          <a:bodyPr anchor="b">
            <a:normAutofit/>
          </a:bodyPr>
          <a:lstStyle>
            <a:lvl1pPr>
              <a:defRPr sz="14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558BF4-1C49-4404-8F31-516B6C444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0974" y="2890767"/>
            <a:ext cx="5915025" cy="112514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D1D6D-C8A3-4CDF-B800-B23D48CE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30591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2D232-DF4A-4A1E-BF7E-F3A0332E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166429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01F9D-E111-475C-BADF-64FF933C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178654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E9C3A-0250-4665-881A-700202FF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3923897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3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587E8-ED36-4755-84AA-33A38C72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FE6F27-F197-430D-A1FD-9A04C41F5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342900"/>
            <a:ext cx="4629151" cy="405884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</p:spTree>
    <p:extLst>
      <p:ext uri="{BB962C8B-B14F-4D97-AF65-F5344CB8AC3E}">
        <p14:creationId xmlns:p14="http://schemas.microsoft.com/office/powerpoint/2010/main" val="292035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dnj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5CFFBB-1656-4BC5-9791-61CE66541E14}"/>
              </a:ext>
            </a:extLst>
          </p:cNvPr>
          <p:cNvGrpSpPr/>
          <p:nvPr userDrawn="1"/>
        </p:nvGrpSpPr>
        <p:grpSpPr>
          <a:xfrm>
            <a:off x="1007453" y="2915042"/>
            <a:ext cx="7244672" cy="1331593"/>
            <a:chOff x="1105091" y="2915042"/>
            <a:chExt cx="7244672" cy="1331593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EDFD92A-D570-4044-74DA-54F7B23EEE49}"/>
                </a:ext>
              </a:extLst>
            </p:cNvPr>
            <p:cNvSpPr txBox="1"/>
            <p:nvPr userDrawn="1"/>
          </p:nvSpPr>
          <p:spPr>
            <a:xfrm>
              <a:off x="5801856" y="2915042"/>
              <a:ext cx="254790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hr-HR" sz="7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 politikom otvorenog pristupa široj javnosti osigurava dostupnost i korištenje svih rezultata rada Srca, a prvenstveno obrazovnih i stručnih informacija i sadržaja nastalih djelovanjem i radom Srca.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B1EFE6B7-D1D6-47CD-6EA4-D03F00A30F0E}"/>
                </a:ext>
              </a:extLst>
            </p:cNvPr>
            <p:cNvSpPr txBox="1"/>
            <p:nvPr userDrawn="1"/>
          </p:nvSpPr>
          <p:spPr>
            <a:xfrm>
              <a:off x="2731473" y="2918939"/>
              <a:ext cx="261070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700" b="0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Ovo djelo je dano na korištenje pod licencom Creative Commons </a:t>
              </a:r>
              <a:r>
                <a:rPr lang="pt-BR" sz="700" b="0" i="1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Imenovanje</a:t>
              </a:r>
              <a:r>
                <a:rPr lang="hr-HR" sz="700" b="0" i="1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r-HR" sz="700" b="0" i="0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lang="pt-BR" sz="700" b="0" i="0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.0 međunarodna</a:t>
              </a:r>
              <a:r>
                <a:rPr lang="pt-BR" sz="700" b="0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hr-HR" sz="700" b="1" u="none" kern="120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AB90880-4F0D-7C1A-B069-4249B48B4087}"/>
                </a:ext>
              </a:extLst>
            </p:cNvPr>
            <p:cNvSpPr txBox="1"/>
            <p:nvPr userDrawn="1"/>
          </p:nvSpPr>
          <p:spPr>
            <a:xfrm>
              <a:off x="1115724" y="3599709"/>
              <a:ext cx="973343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www.srce.unizg.hr</a:t>
              </a:r>
              <a:r>
                <a:rPr lang="hr-HR" sz="675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0ECCBBAB-08B2-29D2-8D07-A6D32135129A}"/>
                </a:ext>
              </a:extLst>
            </p:cNvPr>
            <p:cNvSpPr/>
            <p:nvPr userDrawn="1"/>
          </p:nvSpPr>
          <p:spPr>
            <a:xfrm>
              <a:off x="2941549" y="3599709"/>
              <a:ext cx="2190554" cy="19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creativecommons.org/</a:t>
              </a:r>
              <a:r>
                <a:rPr lang="hr-HR" sz="675" b="1" u="sng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licenses</a:t>
              </a:r>
              <a:r>
                <a:rPr lang="hr-HR" sz="675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/</a:t>
              </a:r>
              <a:r>
                <a:rPr lang="hr-HR" sz="675" b="1" u="sng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by</a:t>
              </a:r>
              <a:r>
                <a:rPr lang="hr-HR" sz="675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/4.0/</a:t>
              </a:r>
              <a:r>
                <a:rPr lang="hr-HR" sz="675" b="1" u="sng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deed</a:t>
              </a:r>
              <a:r>
                <a:rPr lang="hr-HR" sz="675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675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56471A3-9D15-19E7-C3C5-79A39F9FFFDA}"/>
                </a:ext>
              </a:extLst>
            </p:cNvPr>
            <p:cNvSpPr/>
            <p:nvPr userDrawn="1"/>
          </p:nvSpPr>
          <p:spPr>
            <a:xfrm>
              <a:off x="6245294" y="3599709"/>
              <a:ext cx="1661031" cy="196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www.srce.unizg.hr/otvoreni-pristup</a:t>
              </a:r>
              <a:endParaRPr lang="hr-HR" sz="675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4">
              <a:hlinkClick r:id="rId4"/>
              <a:extLst>
                <a:ext uri="{FF2B5EF4-FFF2-40B4-BE49-F238E27FC236}">
                  <a16:creationId xmlns:a16="http://schemas.microsoft.com/office/drawing/2014/main" id="{113E224B-D696-BF4A-9BF2-F98217CA18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117" y="3976635"/>
              <a:ext cx="685385" cy="270000"/>
            </a:xfrm>
            <a:prstGeom prst="rect">
              <a:avLst/>
            </a:prstGeom>
          </p:spPr>
        </p:pic>
        <p:pic>
          <p:nvPicPr>
            <p:cNvPr id="20" name="Picture 16">
              <a:hlinkClick r:id="rId2"/>
              <a:extLst>
                <a:ext uri="{FF2B5EF4-FFF2-40B4-BE49-F238E27FC236}">
                  <a16:creationId xmlns:a16="http://schemas.microsoft.com/office/drawing/2014/main" id="{6127FA4B-F666-45C5-680E-5F8CB71DD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5091" y="2918939"/>
              <a:ext cx="970563" cy="468548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FD7B0D4E-3055-CD93-7A04-A2B4A4489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177" y="3983688"/>
              <a:ext cx="729299" cy="25589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75A99-3C77-4CF2-A91F-6E58F7A3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3765A-0810-4DA2-BAA9-86CDB74E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73" y="402695"/>
            <a:ext cx="6720254" cy="147592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6CA525B-2D2E-49E5-A9CA-61E7485C5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873" y="2066393"/>
            <a:ext cx="6720254" cy="600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pic>
        <p:nvPicPr>
          <p:cNvPr id="24" name="Slika 15">
            <a:extLst>
              <a:ext uri="{FF2B5EF4-FFF2-40B4-BE49-F238E27FC236}">
                <a16:creationId xmlns:a16="http://schemas.microsoft.com/office/drawing/2014/main" id="{79B1ABE9-1BF3-4D79-AFCD-9609CE00B996}"/>
              </a:ext>
            </a:extLst>
          </p:cNvPr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3337" y="3983688"/>
            <a:ext cx="771702" cy="27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10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51862D-108B-5E80-3537-5ACE387D7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FA6F22B-D305-10FD-132B-93D5797AB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46192-7FD8-4465-A667-5FE4EDBD7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63263" y="4767263"/>
            <a:ext cx="501747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hr-HR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111836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18" r:id="rId2"/>
    <p:sldLayoutId id="2147483719" r:id="rId3"/>
    <p:sldLayoutId id="2147483720" r:id="rId4"/>
    <p:sldLayoutId id="2147483722" r:id="rId5"/>
    <p:sldLayoutId id="2147483723" r:id="rId6"/>
    <p:sldLayoutId id="2147483725" r:id="rId7"/>
    <p:sldLayoutId id="2147483729" r:id="rId8"/>
  </p:sldLayoutIdLst>
  <p:hf sldNum="0" hd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025" b="1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620" userDrawn="1">
          <p15:clr>
            <a:srgbClr val="F26B43"/>
          </p15:clr>
        </p15:guide>
        <p15:guide id="4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srce.hr/x/34qVCQ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niversally_unique_identifier" TargetMode="External"/><Relationship Id="rId2" Type="http://schemas.openxmlformats.org/officeDocument/2006/relationships/hyperlink" Target="https://wiki.srce.hr/x/XIYpC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srce.hr/x/-oaVCQ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visokoobrazovanje.hr/" TargetMode="External"/><Relationship Id="rId2" Type="http://schemas.openxmlformats.org/officeDocument/2006/relationships/hyperlink" Target="https://wiki.srce.hr/x/-oaVCQ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arnet.hr/wp-content/uploads/2024/02/Kvalificirani-elektronicki-potpis-i-pecat-brosura.pdf" TargetMode="External"/><Relationship Id="rId4" Type="http://schemas.openxmlformats.org/officeDocument/2006/relationships/hyperlink" Target="https://wiki.srce.hr/display/ISEVO/Digitalni+registar+diploma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isvu.hr/ediplom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sokoobrazovanje.hr/" TargetMode="External"/><Relationship Id="rId2" Type="http://schemas.openxmlformats.org/officeDocument/2006/relationships/hyperlink" Target="https://www.certilia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DE4A4-2088-44A2-B1C9-D662C0E9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>
                <a:latin typeface="Arial"/>
                <a:cs typeface="Arial"/>
              </a:rPr>
              <a:t>Digitalne diplome - ISVU</a:t>
            </a:r>
            <a:endParaRPr lang="hr-HR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67F370-F4A5-4DFB-A74B-587E29F38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hr-HR" dirty="0">
                <a:latin typeface="Arial"/>
                <a:cs typeface="Arial"/>
              </a:rPr>
              <a:t>Predavač: </a:t>
            </a:r>
          </a:p>
          <a:p>
            <a:r>
              <a:rPr lang="hr-HR" dirty="0">
                <a:latin typeface="Arial"/>
                <a:cs typeface="Arial"/>
              </a:rPr>
              <a:t>Matija </a:t>
            </a:r>
            <a:r>
              <a:rPr lang="hr-HR" dirty="0" err="1">
                <a:latin typeface="Arial"/>
                <a:cs typeface="Arial"/>
              </a:rPr>
              <a:t>Kranjčina</a:t>
            </a:r>
            <a:endParaRPr lang="hr-HR" dirty="0">
              <a:latin typeface="Arial"/>
              <a:cs typeface="Arial"/>
            </a:endParaRPr>
          </a:p>
          <a:p>
            <a:endParaRPr lang="hr-HR" dirty="0">
              <a:latin typeface="Arial"/>
              <a:cs typeface="Arial"/>
            </a:endParaRPr>
          </a:p>
          <a:p>
            <a:r>
              <a:rPr lang="hr-HR" dirty="0">
                <a:latin typeface="Arial"/>
                <a:cs typeface="Arial"/>
              </a:rPr>
              <a:t>Sveučilište u Zagrebu</a:t>
            </a:r>
          </a:p>
          <a:p>
            <a:r>
              <a:rPr lang="hr-HR" dirty="0">
                <a:latin typeface="Arial"/>
                <a:cs typeface="Arial"/>
              </a:rPr>
              <a:t>Sveučilišni računski centar - Srce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4824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540654"/>
          </a:xfrm>
        </p:spPr>
        <p:txBody>
          <a:bodyPr/>
          <a:lstStyle/>
          <a:p>
            <a:r>
              <a:rPr lang="hr-HR" sz="2000"/>
              <a:t>Verzija za tisak i verzija za el. pečat</a:t>
            </a:r>
          </a:p>
        </p:txBody>
      </p:sp>
      <p:pic>
        <p:nvPicPr>
          <p:cNvPr id="6" name="Content Placeholder 5" descr="A close up of a diploma&#10;&#10;Description automatically generated">
            <a:extLst>
              <a:ext uri="{FF2B5EF4-FFF2-40B4-BE49-F238E27FC236}">
                <a16:creationId xmlns:a16="http://schemas.microsoft.com/office/drawing/2014/main" id="{6C2CB759-C6F1-A426-ADCA-3B1067D52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33" y="814501"/>
            <a:ext cx="2688144" cy="379861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pic>
        <p:nvPicPr>
          <p:cNvPr id="8" name="Picture 7" descr="A white paper with black text and red text&#10;&#10;Description automatically generated">
            <a:extLst>
              <a:ext uri="{FF2B5EF4-FFF2-40B4-BE49-F238E27FC236}">
                <a16:creationId xmlns:a16="http://schemas.microsoft.com/office/drawing/2014/main" id="{DD6A910F-F4D6-CA9D-EA0F-F8B38CC12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45" y="814501"/>
            <a:ext cx="2727263" cy="385106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FA7D8672-B79A-3EB7-3198-04B0C67A7544}"/>
              </a:ext>
            </a:extLst>
          </p:cNvPr>
          <p:cNvSpPr/>
          <p:nvPr/>
        </p:nvSpPr>
        <p:spPr>
          <a:xfrm>
            <a:off x="1448187" y="3885040"/>
            <a:ext cx="615076" cy="232081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D1ABA4B-8125-1923-46F9-17C122D2EEA4}"/>
              </a:ext>
            </a:extLst>
          </p:cNvPr>
          <p:cNvSpPr/>
          <p:nvPr/>
        </p:nvSpPr>
        <p:spPr>
          <a:xfrm rot="7344710">
            <a:off x="3481217" y="3930495"/>
            <a:ext cx="615076" cy="232081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2C26247-4365-4FF7-BB82-0259F4AFDB49}"/>
              </a:ext>
            </a:extLst>
          </p:cNvPr>
          <p:cNvSpPr/>
          <p:nvPr/>
        </p:nvSpPr>
        <p:spPr>
          <a:xfrm>
            <a:off x="5819823" y="4328999"/>
            <a:ext cx="615076" cy="232081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845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71E91-00AE-8A24-F26B-EAD619D70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Grafički prijelom dokumenta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43BC4-C0D1-54A5-3058-E2C917B56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/>
              <a:t>ISVU Centar potpore održava pretpostavljeni izgled dokumenata</a:t>
            </a:r>
          </a:p>
          <a:p>
            <a:endParaRPr lang="hr-HR"/>
          </a:p>
          <a:p>
            <a:r>
              <a:rPr lang="hr-HR"/>
              <a:t>Prijelom se definira pomoću jezika XSL-FO (Extensible Stylesheet Language Formatting Objects)</a:t>
            </a:r>
          </a:p>
          <a:p>
            <a:endParaRPr lang="hr-HR"/>
          </a:p>
          <a:p>
            <a:r>
              <a:rPr lang="hr-HR"/>
              <a:t>Visoka učilišta mogu definirati svoje vlastite prijelome (koje onda trebaju i održavati)</a:t>
            </a:r>
          </a:p>
          <a:p>
            <a:endParaRPr lang="hr-HR"/>
          </a:p>
          <a:p>
            <a:r>
              <a:rPr lang="hr-HR"/>
              <a:t>Prijelom se definira u </a:t>
            </a:r>
            <a:r>
              <a:rPr lang="hr-HR" i="1"/>
              <a:t>ISVU Studiji i studenti</a:t>
            </a:r>
            <a:r>
              <a:rPr lang="hr-HR"/>
              <a:t>, prozor </a:t>
            </a:r>
            <a:r>
              <a:rPr lang="pl-PL" i="1"/>
              <a:t>Izgled dokumenta na jeziku za VU</a:t>
            </a:r>
          </a:p>
          <a:p>
            <a:endParaRPr lang="pl-PL" i="1"/>
          </a:p>
          <a:p>
            <a:r>
              <a:rPr lang="hr-HR"/>
              <a:t>Pretpostavljeni prijelom je dostupan na uvid u prozoru </a:t>
            </a:r>
            <a:r>
              <a:rPr lang="pl-PL" i="1"/>
              <a:t>Izgled dokumenta na jeziku</a:t>
            </a:r>
          </a:p>
          <a:p>
            <a:endParaRPr lang="pl-PL" i="1"/>
          </a:p>
          <a:p>
            <a:r>
              <a:rPr lang="pl-PL"/>
              <a:t>Više informacija na: </a:t>
            </a:r>
            <a:r>
              <a:rPr lang="pl-PL">
                <a:hlinkClick r:id="rId2"/>
              </a:rPr>
              <a:t>https://wiki.srce.hr/x/34qVCQ</a:t>
            </a:r>
            <a:endParaRPr lang="hr-HR"/>
          </a:p>
          <a:p>
            <a:pPr lvl="1"/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1AFE0-416D-E523-D575-AB9DF7932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2045829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Jedinstveni broj završnih isprava (GUID)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65F-2852-373B-070F-4DC4FFF53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23469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hr-HR"/>
              <a:t>Automatski se generira za svaki zahtjev i isti je za obje verzije dokumenta</a:t>
            </a:r>
          </a:p>
          <a:p>
            <a:pPr marL="128270" indent="-128270"/>
            <a:r>
              <a:rPr lang="hr-HR"/>
              <a:t>Koristi se kao dio URL-a QR koda</a:t>
            </a:r>
          </a:p>
          <a:p>
            <a:pPr marL="128270" indent="-128270"/>
            <a:r>
              <a:rPr lang="hr-HR"/>
              <a:t>55 znakova, više informacija na: </a:t>
            </a:r>
            <a:r>
              <a:rPr lang="hr-HR">
                <a:hlinkClick r:id="rId2"/>
              </a:rPr>
              <a:t>https://wiki.srce.hr/x/XIYpCg</a:t>
            </a:r>
            <a:endParaRPr lang="hr-HR"/>
          </a:p>
          <a:p>
            <a:pPr marL="128270" indent="-128270"/>
            <a:endParaRPr lang="hr-HR"/>
          </a:p>
          <a:p>
            <a:pPr marL="0" indent="0" algn="ctr">
              <a:buNone/>
            </a:pPr>
            <a:r>
              <a:rPr lang="hr-HR" sz="1800"/>
              <a:t>H00000999-20231123-123e4567-e89b-12d3-a456-426614174000</a:t>
            </a:r>
            <a:r>
              <a:rPr lang="hr-HR"/>
              <a:t> </a:t>
            </a:r>
          </a:p>
          <a:p>
            <a:pPr marL="0" indent="0">
              <a:buNone/>
            </a:pPr>
            <a:endParaRPr lang="hr-HR"/>
          </a:p>
          <a:p>
            <a:pPr marL="0" indent="0">
              <a:buNone/>
            </a:pPr>
            <a:endParaRPr lang="hr-HR"/>
          </a:p>
          <a:p>
            <a:pPr marL="0" indent="0">
              <a:buNone/>
            </a:pPr>
            <a:endParaRPr lang="hr-HR"/>
          </a:p>
          <a:p>
            <a:pPr marL="0" indent="0">
              <a:buNone/>
            </a:pPr>
            <a:endParaRPr lang="hr-HR"/>
          </a:p>
          <a:p>
            <a:pPr marL="0" indent="0">
              <a:buNone/>
            </a:pPr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B93032F-5B2B-8CE5-1A31-E46E12BAEBCF}"/>
              </a:ext>
            </a:extLst>
          </p:cNvPr>
          <p:cNvSpPr/>
          <p:nvPr/>
        </p:nvSpPr>
        <p:spPr>
          <a:xfrm rot="16200000">
            <a:off x="1260098" y="2778116"/>
            <a:ext cx="1196025" cy="978875"/>
          </a:xfrm>
          <a:prstGeom prst="leftBrac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155CAC9B-6C5A-0049-C742-8ECF24FE5270}"/>
              </a:ext>
            </a:extLst>
          </p:cNvPr>
          <p:cNvSpPr/>
          <p:nvPr/>
        </p:nvSpPr>
        <p:spPr>
          <a:xfrm rot="16200000">
            <a:off x="2372324" y="2778115"/>
            <a:ext cx="1196025" cy="978876"/>
          </a:xfrm>
          <a:prstGeom prst="leftBrac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D7EDB709-A230-BA1A-5741-10E021D556A7}"/>
              </a:ext>
            </a:extLst>
          </p:cNvPr>
          <p:cNvSpPr/>
          <p:nvPr/>
        </p:nvSpPr>
        <p:spPr>
          <a:xfrm rot="16200000">
            <a:off x="5131643" y="1131021"/>
            <a:ext cx="1196025" cy="4273063"/>
          </a:xfrm>
          <a:prstGeom prst="leftBrac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2CE8D-4E2B-CC59-EF7A-E43AA509AB3E}"/>
              </a:ext>
            </a:extLst>
          </p:cNvPr>
          <p:cNvSpPr txBox="1"/>
          <p:nvPr/>
        </p:nvSpPr>
        <p:spPr>
          <a:xfrm>
            <a:off x="1038010" y="3879536"/>
            <a:ext cx="14590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Šifra ustanove iz upisnika s vodećim nulama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1B1BC5-2641-61C8-E9DC-E403723556F4}"/>
              </a:ext>
            </a:extLst>
          </p:cNvPr>
          <p:cNvSpPr txBox="1"/>
          <p:nvPr/>
        </p:nvSpPr>
        <p:spPr>
          <a:xfrm>
            <a:off x="2444267" y="3928754"/>
            <a:ext cx="16081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/>
              <a:t>Datum generiranja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C2AEC0-510E-BFE6-8FBD-3FA8FED9C0E1}"/>
              </a:ext>
            </a:extLst>
          </p:cNvPr>
          <p:cNvSpPr txBox="1"/>
          <p:nvPr/>
        </p:nvSpPr>
        <p:spPr>
          <a:xfrm>
            <a:off x="4284784" y="3928754"/>
            <a:ext cx="31951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>
                <a:hlinkClick r:id="rId3"/>
              </a:rPr>
              <a:t>UUID (Universally Unique Identifier, v4)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2229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Faze izrade završnih dokumenata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65F-2852-373B-070F-4DC4FFF53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hr-HR"/>
              <a:t>Izrada završnih dokumenata je zamišljena u 3 faze</a:t>
            </a:r>
          </a:p>
          <a:p>
            <a:pPr marL="128270" indent="-128270"/>
            <a:endParaRPr lang="hr-HR"/>
          </a:p>
          <a:p>
            <a:pPr marL="228600" indent="-228600">
              <a:buFont typeface="+mj-lt"/>
              <a:buAutoNum type="arabicPeriod"/>
            </a:pPr>
            <a:r>
              <a:rPr lang="hr-HR"/>
              <a:t>Generiranje dokumenata</a:t>
            </a:r>
          </a:p>
          <a:p>
            <a:pPr lvl="1"/>
            <a:r>
              <a:rPr lang="hr-HR"/>
              <a:t>Provjera ispravnosti podatak i prijeloma na PDF dokumentu</a:t>
            </a:r>
          </a:p>
          <a:p>
            <a:pPr marL="228600" indent="-228600">
              <a:buFont typeface="+mj-lt"/>
              <a:buAutoNum type="arabicPeriod"/>
            </a:pPr>
            <a:endParaRPr lang="hr-HR"/>
          </a:p>
          <a:p>
            <a:pPr marL="228600" indent="-228600">
              <a:buFont typeface="+mj-lt"/>
              <a:buAutoNum type="arabicPeriod"/>
            </a:pPr>
            <a:r>
              <a:rPr lang="hr-HR"/>
              <a:t>Elektroničko pečatiranje dokumena</a:t>
            </a:r>
          </a:p>
          <a:p>
            <a:pPr lvl="1"/>
            <a:r>
              <a:rPr lang="hr-HR"/>
              <a:t>Povezivanje s Certilia sustavom za izradu elektroničkog pečata</a:t>
            </a:r>
          </a:p>
          <a:p>
            <a:pPr marL="228600" indent="-228600">
              <a:buFont typeface="+mj-lt"/>
              <a:buAutoNum type="arabicPeriod"/>
            </a:pPr>
            <a:endParaRPr lang="hr-HR"/>
          </a:p>
          <a:p>
            <a:pPr marL="228600" indent="-228600">
              <a:buFont typeface="+mj-lt"/>
              <a:buAutoNum type="arabicPeriod"/>
            </a:pPr>
            <a:r>
              <a:rPr lang="hr-HR"/>
              <a:t>Isporuka dokumenata nosiocima (studentima)</a:t>
            </a:r>
          </a:p>
          <a:p>
            <a:pPr lvl="1"/>
            <a:r>
              <a:rPr lang="hr-HR"/>
              <a:t>Na e-mail adresu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</p:spTree>
    <p:extLst>
      <p:ext uri="{BB962C8B-B14F-4D97-AF65-F5344CB8AC3E}">
        <p14:creationId xmlns:p14="http://schemas.microsoft.com/office/powerpoint/2010/main" val="1725127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</p:spPr>
        <p:txBody>
          <a:bodyPr anchor="ctr">
            <a:normAutofit/>
          </a:bodyPr>
          <a:lstStyle/>
          <a:p>
            <a:r>
              <a:rPr lang="hr-HR"/>
              <a:t>Modul za izradu završnih dokumenata (</a:t>
            </a:r>
            <a:r>
              <a:rPr lang="hr-HR" err="1"/>
              <a:t>eDiplome</a:t>
            </a:r>
            <a:r>
              <a:rPr lang="hr-HR"/>
              <a:t>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94F6DB5-86FD-8970-6AB1-B049417E6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2466261" cy="3263504"/>
          </a:xfrm>
        </p:spPr>
        <p:txBody>
          <a:bodyPr/>
          <a:lstStyle/>
          <a:p>
            <a:r>
              <a:rPr lang="hr-HR" b="0"/>
              <a:t>Izbornici odgovaraju fazama izrade dokumenata:</a:t>
            </a:r>
          </a:p>
          <a:p>
            <a:pPr marL="485768" lvl="1" indent="-228600">
              <a:buFont typeface="+mj-lt"/>
              <a:buAutoNum type="arabicPeriod"/>
            </a:pPr>
            <a:r>
              <a:rPr lang="hr-HR" b="0"/>
              <a:t>Generirani dokumenti</a:t>
            </a:r>
          </a:p>
          <a:p>
            <a:pPr marL="485768" lvl="1" indent="-228600">
              <a:buFont typeface="+mj-lt"/>
              <a:buAutoNum type="arabicPeriod"/>
            </a:pPr>
            <a:r>
              <a:rPr lang="hr-HR"/>
              <a:t>Dokumenti za el. pečatiranje</a:t>
            </a:r>
          </a:p>
          <a:p>
            <a:pPr marL="485768" lvl="1" indent="-228600">
              <a:buFont typeface="+mj-lt"/>
              <a:buAutoNum type="arabicPeriod"/>
            </a:pPr>
            <a:r>
              <a:rPr lang="hr-HR" b="0"/>
              <a:t>Isporuka</a:t>
            </a:r>
          </a:p>
          <a:p>
            <a:pPr marL="485768" lvl="1" indent="-228600">
              <a:buFont typeface="+mj-lt"/>
              <a:buAutoNum type="arabicPeriod"/>
            </a:pPr>
            <a:endParaRPr lang="hr-HR"/>
          </a:p>
          <a:p>
            <a:r>
              <a:rPr lang="hr-HR" b="0"/>
              <a:t> Lokalna evidencija</a:t>
            </a:r>
          </a:p>
          <a:p>
            <a:pPr lvl="1"/>
            <a:r>
              <a:rPr lang="hr-HR"/>
              <a:t>Arhiva svih do sada el. pečatiranih dokumenata na visokom učilištu</a:t>
            </a:r>
            <a:endParaRPr lang="en-US" b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hr-HR"/>
              <a:t>Digitalne diplome - ISVU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7A0399B-A94D-9C46-E2DA-26B28B1EA5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94912" y="1402559"/>
            <a:ext cx="5847468" cy="3217182"/>
          </a:xfr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B387B4CD-ED5C-F1E1-0842-E65F65EBE29D}"/>
              </a:ext>
            </a:extLst>
          </p:cNvPr>
          <p:cNvSpPr/>
          <p:nvPr/>
        </p:nvSpPr>
        <p:spPr>
          <a:xfrm rot="7433848">
            <a:off x="4037973" y="2212253"/>
            <a:ext cx="287781" cy="475122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1551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Preduvjeti za korištenje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65F-2852-373B-070F-4DC4FFF53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r-HR" dirty="0"/>
              <a:t>Udaljeni certifikat za izradu kvalificiranog elektroničkog pečata izdan od Agencije za komercijalnu djelatnost d.o.o. (AKD).</a:t>
            </a:r>
          </a:p>
          <a:p>
            <a:pPr marL="342900" indent="-342900">
              <a:buFont typeface="+mj-lt"/>
              <a:buAutoNum type="arabicPeriod"/>
            </a:pPr>
            <a:r>
              <a:rPr lang="hr-HR" dirty="0"/>
              <a:t>U aplikaciji ISVU Studiji i studenti u prozorima:</a:t>
            </a:r>
          </a:p>
          <a:p>
            <a:pPr lvl="1">
              <a:lnSpc>
                <a:spcPct val="150000"/>
              </a:lnSpc>
            </a:pPr>
            <a:r>
              <a:rPr lang="hr-HR" dirty="0"/>
              <a:t>„Ustrojstvena jedinica” - evidentiran OIB ustanove</a:t>
            </a:r>
          </a:p>
          <a:p>
            <a:pPr lvl="1">
              <a:lnSpc>
                <a:spcPct val="150000"/>
              </a:lnSpc>
            </a:pPr>
            <a:r>
              <a:rPr lang="hr-HR" dirty="0"/>
              <a:t>„Elementi strukture studija ” - ISVU studije povezati sa šifrom iz upisnika studijskih programa, evidentirati podake o polju studija</a:t>
            </a:r>
          </a:p>
          <a:p>
            <a:pPr lvl="1">
              <a:lnSpc>
                <a:spcPct val="150000"/>
              </a:lnSpc>
            </a:pPr>
            <a:r>
              <a:rPr lang="hr-HR" dirty="0"/>
              <a:t>„Parametri ustanove”  - evidentirane vrste dokumenta 32 (diploma/svjedodžba) i 33 (dopunska isprava o studiju) </a:t>
            </a:r>
          </a:p>
          <a:p>
            <a:pPr lvl="1">
              <a:lnSpc>
                <a:spcPct val="150000"/>
              </a:lnSpc>
            </a:pPr>
            <a:r>
              <a:rPr lang="hr-HR" dirty="0"/>
              <a:t>„Student na visokom učilištu” - popuniti podatak o službenom e-mailu studenta na visokom učilištu. </a:t>
            </a:r>
          </a:p>
          <a:p>
            <a:pPr marL="342900" indent="-342900">
              <a:buFont typeface="+mj-lt"/>
              <a:buAutoNum type="arabicPeriod"/>
            </a:pPr>
            <a:endParaRPr lang="hr-HR" dirty="0"/>
          </a:p>
          <a:p>
            <a:pPr marL="0" indent="0">
              <a:buNone/>
            </a:pPr>
            <a:r>
              <a:rPr lang="hr-HR" dirty="0"/>
              <a:t>Detaljnije informacije na: </a:t>
            </a:r>
            <a:r>
              <a:rPr lang="hr-HR" dirty="0">
                <a:hlinkClick r:id="rId2"/>
              </a:rPr>
              <a:t>https://wiki.srce.hr/x/-oaVCQ</a:t>
            </a:r>
            <a:endParaRPr lang="hr-H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</p:spTree>
    <p:extLst>
      <p:ext uri="{BB962C8B-B14F-4D97-AF65-F5344CB8AC3E}">
        <p14:creationId xmlns:p14="http://schemas.microsoft.com/office/powerpoint/2010/main" val="2709248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AA3D06-5118-5AFA-7AF8-D76E234E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000"/>
              <a:t>1. faza – generiranje dokumenata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076D4F-2A5D-5A72-5888-9EF736708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684DA-E6E2-B112-63F4-75F4C577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192744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Završetak studija studenta (ISVU Studiji i studenti)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13B17D0A-62AF-E62F-1A10-50DD206BB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72" y="1016052"/>
            <a:ext cx="7088170" cy="356435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F33B47C-EBF6-211C-7867-903AEE41834E}"/>
              </a:ext>
            </a:extLst>
          </p:cNvPr>
          <p:cNvSpPr/>
          <p:nvPr/>
        </p:nvSpPr>
        <p:spPr>
          <a:xfrm rot="12507136">
            <a:off x="1990227" y="2870290"/>
            <a:ext cx="809496" cy="32385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085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Generirani dokumenti (eDiplome)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5A542122-E092-5FF8-2106-A040E384F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78" y="974741"/>
            <a:ext cx="7105043" cy="359724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9AA244-1D66-1C7F-C4EB-83CDB16E8567}"/>
              </a:ext>
            </a:extLst>
          </p:cNvPr>
          <p:cNvSpPr txBox="1"/>
          <p:nvPr/>
        </p:nvSpPr>
        <p:spPr>
          <a:xfrm>
            <a:off x="1068807" y="2983653"/>
            <a:ext cx="7906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/>
              <a:t>Izbornik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AF61ED-351C-3C43-1BB4-1CA16C8D640F}"/>
              </a:ext>
            </a:extLst>
          </p:cNvPr>
          <p:cNvSpPr txBox="1"/>
          <p:nvPr/>
        </p:nvSpPr>
        <p:spPr>
          <a:xfrm>
            <a:off x="4776232" y="1279301"/>
            <a:ext cx="7232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/>
              <a:t>Kartice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408114-685B-DBBE-F2DC-626FC4F8B23F}"/>
              </a:ext>
            </a:extLst>
          </p:cNvPr>
          <p:cNvSpPr txBox="1"/>
          <p:nvPr/>
        </p:nvSpPr>
        <p:spPr>
          <a:xfrm>
            <a:off x="3698353" y="3175418"/>
            <a:ext cx="18678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/>
              <a:t>Jedan ili više zahtjeva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8CAB70C5-4B36-E617-F789-08A2B7509381}"/>
              </a:ext>
            </a:extLst>
          </p:cNvPr>
          <p:cNvSpPr/>
          <p:nvPr/>
        </p:nvSpPr>
        <p:spPr>
          <a:xfrm rot="12805936">
            <a:off x="6623923" y="1230734"/>
            <a:ext cx="292423" cy="421156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7BCB5C-953B-4DB8-736D-ACF6F6834F2E}"/>
              </a:ext>
            </a:extLst>
          </p:cNvPr>
          <p:cNvSpPr txBox="1"/>
          <p:nvPr/>
        </p:nvSpPr>
        <p:spPr>
          <a:xfrm>
            <a:off x="6194572" y="1607801"/>
            <a:ext cx="670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Akcije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6220019E-C4C3-94A8-9E8B-2439BC59534D}"/>
              </a:ext>
            </a:extLst>
          </p:cNvPr>
          <p:cNvSpPr/>
          <p:nvPr/>
        </p:nvSpPr>
        <p:spPr>
          <a:xfrm rot="12805936">
            <a:off x="7348017" y="2525736"/>
            <a:ext cx="292423" cy="421156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E26F62-8AC4-45F1-C523-A42E2D73DF44}"/>
              </a:ext>
            </a:extLst>
          </p:cNvPr>
          <p:cNvSpPr txBox="1"/>
          <p:nvPr/>
        </p:nvSpPr>
        <p:spPr>
          <a:xfrm>
            <a:off x="6695495" y="3012745"/>
            <a:ext cx="13965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/>
              <a:t>Odabir zahtjeva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434A7A32-0D02-534E-D4EB-82F4EE260722}"/>
              </a:ext>
            </a:extLst>
          </p:cNvPr>
          <p:cNvSpPr/>
          <p:nvPr/>
        </p:nvSpPr>
        <p:spPr>
          <a:xfrm rot="5400000">
            <a:off x="4293611" y="1233972"/>
            <a:ext cx="292423" cy="421156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97F0AC1A-8ED9-0960-7BA5-8AF5412F5A78}"/>
              </a:ext>
            </a:extLst>
          </p:cNvPr>
          <p:cNvSpPr/>
          <p:nvPr/>
        </p:nvSpPr>
        <p:spPr>
          <a:xfrm rot="10800000">
            <a:off x="4425787" y="2702904"/>
            <a:ext cx="292423" cy="421156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0D598E20-A8FB-DE5B-9BEE-BEE04B47F0E0}"/>
              </a:ext>
            </a:extLst>
          </p:cNvPr>
          <p:cNvSpPr/>
          <p:nvPr/>
        </p:nvSpPr>
        <p:spPr>
          <a:xfrm rot="10800000">
            <a:off x="1317897" y="2474267"/>
            <a:ext cx="292423" cy="421156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6" name="Picture 25" descr="A screenshot of a computer&#10;&#10;Description automatically generated">
            <a:extLst>
              <a:ext uri="{FF2B5EF4-FFF2-40B4-BE49-F238E27FC236}">
                <a16:creationId xmlns:a16="http://schemas.microsoft.com/office/drawing/2014/main" id="{133BB7D9-9629-8C42-7580-E65F8C8D27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99" y="814561"/>
            <a:ext cx="2676867" cy="74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5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6" grpId="0" animBg="1"/>
      <p:bldP spid="16" grpId="1" animBg="1"/>
      <p:bldP spid="17" grpId="0"/>
      <p:bldP spid="17" grpId="1"/>
      <p:bldP spid="18" grpId="0" animBg="1"/>
      <p:bldP spid="19" grpId="0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>
                <a:latin typeface="Arial"/>
                <a:cs typeface="Arial"/>
              </a:rPr>
              <a:t>Dokumenti s greškom (eDiplome)</a:t>
            </a:r>
            <a:endParaRPr lang="hr-HR" sz="2000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9188D613-BF26-B0C6-08F1-02BF324F2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0" y="1053234"/>
            <a:ext cx="7103379" cy="3596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3A5B6-579E-EAEC-3C77-7524A942E918}"/>
              </a:ext>
            </a:extLst>
          </p:cNvPr>
          <p:cNvSpPr/>
          <p:nvPr/>
        </p:nvSpPr>
        <p:spPr>
          <a:xfrm>
            <a:off x="2341055" y="2958635"/>
            <a:ext cx="5328415" cy="148410"/>
          </a:xfrm>
          <a:prstGeom prst="rect">
            <a:avLst/>
          </a:prstGeom>
          <a:noFill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EB65053-9EFD-A22B-7DBE-1539851CC500}"/>
              </a:ext>
            </a:extLst>
          </p:cNvPr>
          <p:cNvSpPr/>
          <p:nvPr/>
        </p:nvSpPr>
        <p:spPr>
          <a:xfrm rot="16200000">
            <a:off x="5334399" y="3196809"/>
            <a:ext cx="332727" cy="22501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 descr="A screenshot of a computer error message&#10;&#10;Description automatically generated">
            <a:extLst>
              <a:ext uri="{FF2B5EF4-FFF2-40B4-BE49-F238E27FC236}">
                <a16:creationId xmlns:a16="http://schemas.microsoft.com/office/drawing/2014/main" id="{403E3326-D165-70C9-A1C1-ACC307173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492" y="1261153"/>
            <a:ext cx="2657026" cy="699599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9D6A0A24-EEC7-F4CE-5389-C488DC6B65FC}"/>
              </a:ext>
            </a:extLst>
          </p:cNvPr>
          <p:cNvSpPr/>
          <p:nvPr/>
        </p:nvSpPr>
        <p:spPr>
          <a:xfrm rot="13731547">
            <a:off x="5514215" y="1801516"/>
            <a:ext cx="332727" cy="22501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869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79E93-C8C0-8A05-4778-4ECDA013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>
                <a:latin typeface="Arial"/>
                <a:cs typeface="Arial"/>
              </a:rPr>
              <a:t>Sadržaj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09EE2-C362-F0E8-7C80-A782D31AD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hr-HR" dirty="0">
                <a:latin typeface="Arial"/>
                <a:cs typeface="Arial"/>
              </a:rPr>
              <a:t>Što je elektronički pečat</a:t>
            </a:r>
          </a:p>
          <a:p>
            <a:pPr marL="128270" indent="-128270"/>
            <a:endParaRPr lang="hr-HR" dirty="0">
              <a:latin typeface="Arial"/>
              <a:cs typeface="Arial"/>
            </a:endParaRPr>
          </a:p>
          <a:p>
            <a:pPr marL="128270" indent="-128270"/>
            <a:r>
              <a:rPr lang="hr-HR" dirty="0">
                <a:latin typeface="Arial"/>
                <a:cs typeface="Arial"/>
              </a:rPr>
              <a:t>Proces izrade i izdavanje digitalnih završnih dokumenata kroz ISVU eDiplome</a:t>
            </a:r>
          </a:p>
          <a:p>
            <a:pPr marL="128270" indent="-128270"/>
            <a:endParaRPr lang="hr-HR" dirty="0">
              <a:latin typeface="Arial"/>
              <a:cs typeface="Arial"/>
            </a:endParaRPr>
          </a:p>
          <a:p>
            <a:pPr marL="128270" indent="-128270"/>
            <a:r>
              <a:rPr lang="hr-HR" dirty="0">
                <a:latin typeface="Arial"/>
                <a:cs typeface="Arial"/>
              </a:rPr>
              <a:t>Podrška za poslijediplomske studije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F3305-D3D1-2782-E5B0-B4971DDA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>
                <a:cs typeface="Arial"/>
              </a:rPr>
              <a:t>Digitalne diplome - ISVU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49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AA3D06-5118-5AFA-7AF8-D76E234E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000"/>
              <a:t>2. faza – elektroničko pečatiranje dokumenta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076D4F-2A5D-5A72-5888-9EF736708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684DA-E6E2-B112-63F4-75F4C577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1793570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>
                <a:latin typeface="Arial"/>
                <a:cs typeface="Arial"/>
              </a:rPr>
              <a:t>Dokumenti za el. pečatiranje (eDiplome)</a:t>
            </a:r>
            <a:endParaRPr lang="hr-HR" sz="2000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B91899F6-3DFB-3A98-D2FB-20EA64510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1" y="1083635"/>
            <a:ext cx="7103378" cy="3596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55FBDD9-A63C-BCA1-45E9-54E1DA7386FF}"/>
              </a:ext>
            </a:extLst>
          </p:cNvPr>
          <p:cNvSpPr/>
          <p:nvPr/>
        </p:nvSpPr>
        <p:spPr>
          <a:xfrm rot="18959301">
            <a:off x="7186498" y="2253809"/>
            <a:ext cx="456929" cy="33033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128C5-0FC2-724D-9531-D36202BD5BC5}"/>
              </a:ext>
            </a:extLst>
          </p:cNvPr>
          <p:cNvSpPr txBox="1"/>
          <p:nvPr/>
        </p:nvSpPr>
        <p:spPr>
          <a:xfrm>
            <a:off x="6045962" y="2673945"/>
            <a:ext cx="1396536" cy="30008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r-HR"/>
              <a:t>Odabir zahtjeva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230C99A-87DA-F487-78D1-7D1C96621FC4}"/>
              </a:ext>
            </a:extLst>
          </p:cNvPr>
          <p:cNvSpPr/>
          <p:nvPr/>
        </p:nvSpPr>
        <p:spPr>
          <a:xfrm rot="18959301">
            <a:off x="5573133" y="1385787"/>
            <a:ext cx="456929" cy="33033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636B35A4-DF82-9680-763C-198362F86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84" y="1014794"/>
            <a:ext cx="4212270" cy="1059691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D7781F46-3A0F-A2AD-17A1-7B17EEC94C65}"/>
              </a:ext>
            </a:extLst>
          </p:cNvPr>
          <p:cNvSpPr/>
          <p:nvPr/>
        </p:nvSpPr>
        <p:spPr>
          <a:xfrm>
            <a:off x="4641304" y="1426790"/>
            <a:ext cx="456929" cy="33033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243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Izrada elektroničkog pečata - Certilia portal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pic>
        <p:nvPicPr>
          <p:cNvPr id="5" name="Content Placeholder 4" descr="A screenshot of a building&#10;&#10;Description automatically generated">
            <a:extLst>
              <a:ext uri="{FF2B5EF4-FFF2-40B4-BE49-F238E27FC236}">
                <a16:creationId xmlns:a16="http://schemas.microsoft.com/office/drawing/2014/main" id="{532DC0D4-8E7E-7985-D9FE-813BDA62C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7" t="978" r="19187"/>
          <a:stretch/>
        </p:blipFill>
        <p:spPr>
          <a:xfrm>
            <a:off x="1025932" y="1089331"/>
            <a:ext cx="4408584" cy="3561203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B0EDA19-269F-28DB-BF88-3F73F3018240}"/>
              </a:ext>
            </a:extLst>
          </p:cNvPr>
          <p:cNvSpPr/>
          <p:nvPr/>
        </p:nvSpPr>
        <p:spPr>
          <a:xfrm rot="8664759">
            <a:off x="2317087" y="2351425"/>
            <a:ext cx="505194" cy="211865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5A42A1E5-14F5-6A90-915A-0873CEB5B7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5" t="20892" r="38526" b="747"/>
          <a:stretch/>
        </p:blipFill>
        <p:spPr>
          <a:xfrm>
            <a:off x="5906529" y="1089331"/>
            <a:ext cx="2136808" cy="360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0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Izrada elektroničkog pečata - Certilia portal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pic>
        <p:nvPicPr>
          <p:cNvPr id="5" name="Content Placeholder 4" descr="A screenshot of a building&#10;&#10;Description automatically generated">
            <a:extLst>
              <a:ext uri="{FF2B5EF4-FFF2-40B4-BE49-F238E27FC236}">
                <a16:creationId xmlns:a16="http://schemas.microsoft.com/office/drawing/2014/main" id="{EC510A07-0037-FD5E-6223-CBC582F4D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3" t="591" r="19093"/>
          <a:stretch/>
        </p:blipFill>
        <p:spPr>
          <a:xfrm>
            <a:off x="2289309" y="1033731"/>
            <a:ext cx="4559063" cy="3560400"/>
          </a:xfr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733C33AB-AFDA-716B-0F87-30F29C4BDF40}"/>
              </a:ext>
            </a:extLst>
          </p:cNvPr>
          <p:cNvSpPr/>
          <p:nvPr/>
        </p:nvSpPr>
        <p:spPr>
          <a:xfrm rot="8677764">
            <a:off x="3552811" y="2277957"/>
            <a:ext cx="587141" cy="348295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4213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/>
              <a:t>Izrada elektroničkog pečata - Certilia portal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pic>
        <p:nvPicPr>
          <p:cNvPr id="14" name="Content Placeholder 13" descr="A screenshot of a building&#10;&#10;Description automatically generated">
            <a:extLst>
              <a:ext uri="{FF2B5EF4-FFF2-40B4-BE49-F238E27FC236}">
                <a16:creationId xmlns:a16="http://schemas.microsoft.com/office/drawing/2014/main" id="{0A1871FD-6817-86D8-F591-8884BE351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5" t="281" r="19093"/>
          <a:stretch/>
        </p:blipFill>
        <p:spPr>
          <a:xfrm>
            <a:off x="2360368" y="1162609"/>
            <a:ext cx="4423264" cy="3560400"/>
          </a:xfrm>
        </p:spPr>
      </p:pic>
    </p:spTree>
    <p:extLst>
      <p:ext uri="{BB962C8B-B14F-4D97-AF65-F5344CB8AC3E}">
        <p14:creationId xmlns:p14="http://schemas.microsoft.com/office/powerpoint/2010/main" val="1292094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/>
              <a:t>Izrada elektroničkog pečata - Certilia portal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pic>
        <p:nvPicPr>
          <p:cNvPr id="7" name="Content Placeholder 6" descr="A person holding a check mark&#10;&#10;Description automatically generated">
            <a:extLst>
              <a:ext uri="{FF2B5EF4-FFF2-40B4-BE49-F238E27FC236}">
                <a16:creationId xmlns:a16="http://schemas.microsoft.com/office/drawing/2014/main" id="{4F714FD8-EF8C-A13C-5F77-65587D0E6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32" y="940594"/>
            <a:ext cx="6489136" cy="3262312"/>
          </a:xfrm>
        </p:spPr>
      </p:pic>
    </p:spTree>
    <p:extLst>
      <p:ext uri="{BB962C8B-B14F-4D97-AF65-F5344CB8AC3E}">
        <p14:creationId xmlns:p14="http://schemas.microsoft.com/office/powerpoint/2010/main" val="689798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Slanje drugoj osobi na pečatiranje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3DEF5F8-182B-7334-A8F7-90F6C8BB6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268019"/>
            <a:ext cx="4017300" cy="1010642"/>
          </a:xfr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2335A0B-EAA6-D4FB-B421-DB5C8D172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6" y="2594312"/>
            <a:ext cx="3930113" cy="1319123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56CAC1D-8FA4-E357-B052-FB57E8EF5F0A}"/>
              </a:ext>
            </a:extLst>
          </p:cNvPr>
          <p:cNvSpPr/>
          <p:nvPr/>
        </p:nvSpPr>
        <p:spPr>
          <a:xfrm rot="10800000">
            <a:off x="1905398" y="1919760"/>
            <a:ext cx="507468" cy="24692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F38B1-7DF5-3B8D-C716-AA546DA28837}"/>
              </a:ext>
            </a:extLst>
          </p:cNvPr>
          <p:cNvSpPr txBox="1"/>
          <p:nvPr/>
        </p:nvSpPr>
        <p:spPr>
          <a:xfrm>
            <a:off x="4726617" y="1566935"/>
            <a:ext cx="36856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Izrada el. pečata na Certilia mobilnoj aplikaciji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542592-72E4-09EF-DC35-92B927F30B19}"/>
              </a:ext>
            </a:extLst>
          </p:cNvPr>
          <p:cNvSpPr txBox="1"/>
          <p:nvPr/>
        </p:nvSpPr>
        <p:spPr>
          <a:xfrm>
            <a:off x="4811373" y="2567518"/>
            <a:ext cx="4022255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/>
              <a:t>Ponuđene osobe su one koje obnašaju dužnost</a:t>
            </a:r>
          </a:p>
          <a:p>
            <a:r>
              <a:rPr lang="hr-HR"/>
              <a:t>potpisnika vrste dokumenata 32 i 33</a:t>
            </a:r>
          </a:p>
          <a:p>
            <a:pPr algn="ctr"/>
            <a:r>
              <a:rPr lang="hr-HR"/>
              <a:t>+</a:t>
            </a:r>
          </a:p>
          <a:p>
            <a:r>
              <a:rPr lang="hr-HR"/>
              <a:t>dužnost </a:t>
            </a:r>
            <a:r>
              <a:rPr lang="hr-HR" i="1"/>
              <a:t>187 - ovlašteni predstavnik pravne osobe</a:t>
            </a:r>
            <a:br>
              <a:rPr lang="hr-HR" i="1"/>
            </a:br>
            <a:r>
              <a:rPr lang="hr-HR" i="1"/>
              <a:t>za izradu kvalificiranog elektroničkog pečata</a:t>
            </a:r>
          </a:p>
        </p:txBody>
      </p:sp>
    </p:spTree>
    <p:extLst>
      <p:ext uri="{BB962C8B-B14F-4D97-AF65-F5344CB8AC3E}">
        <p14:creationId xmlns:p14="http://schemas.microsoft.com/office/powerpoint/2010/main" val="270537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Slanje drugoj osobi na pečatiranje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pic>
        <p:nvPicPr>
          <p:cNvPr id="5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B7A7B597-F458-34DF-8E27-574B6669A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8" y="1267485"/>
            <a:ext cx="1467084" cy="3262312"/>
          </a:xfr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9952875-35A6-28F2-FA6D-A47C218855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08" y="1267485"/>
            <a:ext cx="1466764" cy="3261600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99BE4E93-A7D4-FC9B-C4A1-FF36EB340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93" y="1267485"/>
            <a:ext cx="1466764" cy="3261600"/>
          </a:xfrm>
          <a:prstGeom prst="rect">
            <a:avLst/>
          </a:prstGeom>
        </p:spPr>
      </p:pic>
      <p:pic>
        <p:nvPicPr>
          <p:cNvPr id="12" name="Picture 11" descr="A screenshot of a phone&#10;&#10;Description automatically generated">
            <a:extLst>
              <a:ext uri="{FF2B5EF4-FFF2-40B4-BE49-F238E27FC236}">
                <a16:creationId xmlns:a16="http://schemas.microsoft.com/office/drawing/2014/main" id="{9D583808-EF8D-650E-F431-820F70053D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143" y="1267485"/>
            <a:ext cx="1466764" cy="3261600"/>
          </a:xfrm>
          <a:prstGeom prst="rect">
            <a:avLst/>
          </a:prstGeom>
        </p:spPr>
      </p:pic>
      <p:pic>
        <p:nvPicPr>
          <p:cNvPr id="14" name="Picture 13" descr="A screen shot of a phone&#10;&#10;Description automatically generated">
            <a:extLst>
              <a:ext uri="{FF2B5EF4-FFF2-40B4-BE49-F238E27FC236}">
                <a16:creationId xmlns:a16="http://schemas.microsoft.com/office/drawing/2014/main" id="{4C217551-2841-CDF2-A0B7-D9FBEC314C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293" y="1267485"/>
            <a:ext cx="1466764" cy="3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AA3D06-5118-5AFA-7AF8-D76E234E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2000"/>
              <a:t>3. faza – isporuka dokumenta nosiocu (studentu)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076D4F-2A5D-5A72-5888-9EF736708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684DA-E6E2-B112-63F4-75F4C577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1139188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Nakon uspješno izrađenog elektroničkog pečata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B64D37-C92C-23FB-8252-01BAFCFD1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Zahtjev ulazi u lokalnu evidenciju izdanih dokumenta</a:t>
            </a:r>
          </a:p>
          <a:p>
            <a:pPr lvl="1"/>
            <a:r>
              <a:rPr lang="hr-HR" dirty="0"/>
              <a:t>Vidljiv u prozoru </a:t>
            </a:r>
            <a:r>
              <a:rPr lang="hr-HR" i="1" dirty="0"/>
              <a:t>Lokalna evidencija</a:t>
            </a:r>
          </a:p>
          <a:p>
            <a:endParaRPr lang="hr-HR" dirty="0"/>
          </a:p>
          <a:p>
            <a:r>
              <a:rPr lang="hr-HR" dirty="0"/>
              <a:t>Zahtjev je spreman za slanje na e-mail studenta</a:t>
            </a:r>
          </a:p>
          <a:p>
            <a:pPr lvl="1"/>
            <a:r>
              <a:rPr lang="hr-HR" dirty="0"/>
              <a:t>Vidljiv u prozoru </a:t>
            </a:r>
            <a:r>
              <a:rPr lang="hr-HR" i="1" dirty="0"/>
              <a:t>Isporuka dokumenta</a:t>
            </a:r>
          </a:p>
          <a:p>
            <a:pPr lvl="1"/>
            <a:r>
              <a:rPr lang="hr-HR" dirty="0"/>
              <a:t>Promjena e-mail adrese je moguća kroz prozor </a:t>
            </a:r>
            <a:r>
              <a:rPr lang="hr-HR" i="1" dirty="0"/>
              <a:t>Lokalna evidencija</a:t>
            </a:r>
          </a:p>
          <a:p>
            <a:endParaRPr lang="hr-HR" dirty="0"/>
          </a:p>
          <a:p>
            <a:r>
              <a:rPr lang="hr-HR" dirty="0"/>
              <a:t>Jednom dnevno se novi zapisi iz lokalne evidencije šalju u ISeVO</a:t>
            </a:r>
          </a:p>
        </p:txBody>
      </p:sp>
    </p:spTree>
    <p:extLst>
      <p:ext uri="{BB962C8B-B14F-4D97-AF65-F5344CB8AC3E}">
        <p14:creationId xmlns:p14="http://schemas.microsoft.com/office/powerpoint/2010/main" val="1352841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79E93-C8C0-8A05-4778-4ECDA013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>
                <a:latin typeface="Arial"/>
                <a:cs typeface="Arial"/>
              </a:rPr>
              <a:t>Uvod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09EE2-C362-F0E8-7C80-A782D31AD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hr-HR" dirty="0">
                <a:latin typeface="Arial"/>
                <a:cs typeface="Arial"/>
              </a:rPr>
              <a:t>Pravilnik o obliku i sadržaju svjedodžbe, diplome i dopunske isprave o studiju (21.6.2023.)</a:t>
            </a:r>
          </a:p>
          <a:p>
            <a:pPr marL="128270" indent="-128270"/>
            <a:endParaRPr lang="hr-HR" dirty="0"/>
          </a:p>
          <a:p>
            <a:pPr marL="128270" indent="-128270"/>
            <a:r>
              <a:rPr lang="hr-HR" dirty="0">
                <a:latin typeface="Arial"/>
                <a:cs typeface="Arial"/>
              </a:rPr>
              <a:t>4 dokumenta po studentu</a:t>
            </a:r>
          </a:p>
          <a:p>
            <a:pPr marL="385438" lvl="1" indent="-128270"/>
            <a:r>
              <a:rPr lang="hr-HR" dirty="0">
                <a:latin typeface="Arial"/>
                <a:cs typeface="Arial"/>
              </a:rPr>
              <a:t>Diplome ili svjedodžba na hrvatskom i engleskom jeziku</a:t>
            </a:r>
          </a:p>
          <a:p>
            <a:pPr marL="385438" lvl="1" indent="-128270"/>
            <a:r>
              <a:rPr lang="hr-HR" dirty="0">
                <a:latin typeface="Arial"/>
                <a:cs typeface="Arial"/>
              </a:rPr>
              <a:t>Dopunska isprava o studiju na hrvatskom i engleskom jeziku</a:t>
            </a:r>
            <a:endParaRPr lang="hr-HR" dirty="0"/>
          </a:p>
          <a:p>
            <a:pPr marL="128270" indent="-128270"/>
            <a:endParaRPr lang="hr-HR" dirty="0"/>
          </a:p>
          <a:p>
            <a:pPr marL="128270" indent="-128270"/>
            <a:r>
              <a:rPr lang="hr-HR" dirty="0">
                <a:latin typeface="Arial"/>
                <a:cs typeface="Arial"/>
              </a:rPr>
              <a:t>Obavezno izdavanje </a:t>
            </a:r>
            <a:r>
              <a:rPr lang="hr-HR" b="1" dirty="0">
                <a:latin typeface="Arial"/>
                <a:cs typeface="Arial"/>
              </a:rPr>
              <a:t>tiskanog </a:t>
            </a:r>
            <a:r>
              <a:rPr lang="hr-HR" dirty="0">
                <a:latin typeface="Arial"/>
                <a:cs typeface="Arial"/>
              </a:rPr>
              <a:t>i </a:t>
            </a:r>
            <a:r>
              <a:rPr lang="hr-HR" b="1" dirty="0">
                <a:latin typeface="Arial"/>
                <a:cs typeface="Arial"/>
              </a:rPr>
              <a:t>digitalnog</a:t>
            </a:r>
            <a:r>
              <a:rPr lang="hr-HR" dirty="0">
                <a:latin typeface="Arial"/>
                <a:cs typeface="Arial"/>
              </a:rPr>
              <a:t> završnog dokumenta (kvalificirani elektronički pečat)</a:t>
            </a:r>
          </a:p>
          <a:p>
            <a:pPr marL="128270" indent="-128270"/>
            <a:endParaRPr lang="hr-HR" dirty="0">
              <a:latin typeface="Arial"/>
              <a:cs typeface="Arial"/>
            </a:endParaRPr>
          </a:p>
          <a:p>
            <a:pPr marL="128270" indent="-128270"/>
            <a:endParaRPr lang="hr-HR" dirty="0">
              <a:latin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F3305-D3D1-2782-E5B0-B4971DDA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>
                <a:cs typeface="Arial"/>
              </a:rPr>
              <a:t>Digitalne diplome - ISVU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65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Isporuka dokumenata (eDiplome)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CAF8767-6E4B-A341-AC82-7977F4D75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1" y="1113780"/>
            <a:ext cx="7103378" cy="3596400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ADD0DD7-28F8-2CD9-E005-FE1700E7F4F2}"/>
              </a:ext>
            </a:extLst>
          </p:cNvPr>
          <p:cNvSpPr/>
          <p:nvPr/>
        </p:nvSpPr>
        <p:spPr>
          <a:xfrm rot="18310299">
            <a:off x="7323865" y="2578592"/>
            <a:ext cx="385101" cy="239371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FEA584-2026-5518-370B-5D5DAE4E0BF4}"/>
              </a:ext>
            </a:extLst>
          </p:cNvPr>
          <p:cNvSpPr txBox="1"/>
          <p:nvPr/>
        </p:nvSpPr>
        <p:spPr>
          <a:xfrm>
            <a:off x="6328629" y="2981700"/>
            <a:ext cx="1396536" cy="30008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hr-HR"/>
              <a:t>Odabir zahtjeva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CFB2B43-8DBD-7762-5BA8-1B85B4363E03}"/>
              </a:ext>
            </a:extLst>
          </p:cNvPr>
          <p:cNvSpPr/>
          <p:nvPr/>
        </p:nvSpPr>
        <p:spPr>
          <a:xfrm rot="18310299">
            <a:off x="7115115" y="1479609"/>
            <a:ext cx="385101" cy="239371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195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Isporuka dokumenata (eDiplome)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2C7BAB-229E-DAF6-7B0A-92C406FFE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/>
              <a:t>Slanje dokumenta nije istovremeno, nego se šalju kroz par minuta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B1230-BA13-6BE8-68EF-9194F9260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02" y="1803466"/>
            <a:ext cx="7859247" cy="20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90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Isporuka dokumenata (eDiplome)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0CADFD-6D74-5569-D0C5-A036F64AA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/>
              <a:t>U slučaju greške moguće je vidjeti razlog greške te ponoviti slanje dokumenta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28BC8F-EAB0-559D-5446-EF0270CC2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41" y="1986213"/>
            <a:ext cx="7749718" cy="202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97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Lokalna evidencija (eDiplome)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0CADFD-6D74-5569-D0C5-A036F64AA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/>
              <a:t>Uvid u </a:t>
            </a:r>
            <a:r>
              <a:rPr lang="hr-HR" b="1"/>
              <a:t>sve</a:t>
            </a:r>
            <a:r>
              <a:rPr lang="hr-HR"/>
              <a:t> elektronički pečatirane dokumenta – aktualne i stornirane</a:t>
            </a:r>
          </a:p>
          <a:p>
            <a:endParaRPr lang="hr-HR"/>
          </a:p>
          <a:p>
            <a:r>
              <a:rPr lang="hr-HR"/>
              <a:t>Pretraživanje po JMBAG-u, imenu, prezimenu i datumu ulaska u evidenciju</a:t>
            </a:r>
          </a:p>
          <a:p>
            <a:endParaRPr lang="hr-HR"/>
          </a:p>
          <a:p>
            <a:r>
              <a:rPr lang="hr-HR"/>
              <a:t>Omogućuje </a:t>
            </a:r>
            <a:r>
              <a:rPr lang="hr-HR" b="1"/>
              <a:t>izmjenu e-mail adrese </a:t>
            </a:r>
            <a:r>
              <a:rPr lang="hr-HR"/>
              <a:t>nosioca te </a:t>
            </a:r>
            <a:r>
              <a:rPr lang="hr-HR" b="1"/>
              <a:t>ponovno slanje dokumenta</a:t>
            </a:r>
          </a:p>
          <a:p>
            <a:pPr lvl="1"/>
            <a:r>
              <a:rPr lang="hr-HR"/>
              <a:t>Izmjena adrese se odnosi na </a:t>
            </a:r>
            <a:r>
              <a:rPr lang="hr-HR" b="1"/>
              <a:t>pojedini zahtjev</a:t>
            </a:r>
            <a:r>
              <a:rPr lang="hr-HR"/>
              <a:t>, a ne na generalni zapis u ISVU Studiji i studenti</a:t>
            </a:r>
          </a:p>
          <a:p>
            <a:endParaRPr lang="hr-HR"/>
          </a:p>
          <a:p>
            <a:r>
              <a:rPr lang="hr-HR"/>
              <a:t>Omogućuje </a:t>
            </a:r>
            <a:r>
              <a:rPr lang="hr-HR" b="1"/>
              <a:t>storno</a:t>
            </a:r>
            <a:r>
              <a:rPr lang="hr-HR"/>
              <a:t> aktualnih dokumenata</a:t>
            </a:r>
          </a:p>
          <a:p>
            <a:pPr lvl="1"/>
            <a:r>
              <a:rPr lang="hr-HR"/>
              <a:t>Potrebno je navesti razlog storna</a:t>
            </a:r>
          </a:p>
          <a:p>
            <a:pPr lvl="1"/>
            <a:r>
              <a:rPr lang="hr-HR"/>
              <a:t>Informacija o stornu su isto prenosi u ISeVO</a:t>
            </a:r>
          </a:p>
          <a:p>
            <a:pPr lvl="1"/>
            <a:endParaRPr lang="hr-HR"/>
          </a:p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5312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Lokalna evidencija (eDiplome)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6E6B47D-A242-E828-C338-36E8225C1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1" y="1077980"/>
            <a:ext cx="7103378" cy="35964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2B3A44-DA03-B793-82D8-7AB17E999CC5}"/>
              </a:ext>
            </a:extLst>
          </p:cNvPr>
          <p:cNvSpPr/>
          <p:nvPr/>
        </p:nvSpPr>
        <p:spPr>
          <a:xfrm>
            <a:off x="2293181" y="1450593"/>
            <a:ext cx="5697047" cy="483531"/>
          </a:xfrm>
          <a:prstGeom prst="rect">
            <a:avLst/>
          </a:prstGeom>
          <a:noFill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874EB1C-F60A-42E6-ECC3-215468D41B0A}"/>
              </a:ext>
            </a:extLst>
          </p:cNvPr>
          <p:cNvSpPr/>
          <p:nvPr/>
        </p:nvSpPr>
        <p:spPr>
          <a:xfrm rot="13332819">
            <a:off x="6130286" y="1894393"/>
            <a:ext cx="355602" cy="172347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F8B3B8-915C-6E75-2868-33A8C352B2BA}"/>
              </a:ext>
            </a:extLst>
          </p:cNvPr>
          <p:cNvSpPr txBox="1"/>
          <p:nvPr/>
        </p:nvSpPr>
        <p:spPr>
          <a:xfrm>
            <a:off x="6434313" y="1990236"/>
            <a:ext cx="11945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/>
              <a:t>Pretraživanje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03D176-9458-8067-3CF0-59C217873177}"/>
              </a:ext>
            </a:extLst>
          </p:cNvPr>
          <p:cNvSpPr txBox="1"/>
          <p:nvPr/>
        </p:nvSpPr>
        <p:spPr>
          <a:xfrm>
            <a:off x="5722463" y="2889304"/>
            <a:ext cx="15504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/>
              <a:t>Rezultati pretrage</a:t>
            </a:r>
          </a:p>
        </p:txBody>
      </p:sp>
    </p:spTree>
    <p:extLst>
      <p:ext uri="{BB962C8B-B14F-4D97-AF65-F5344CB8AC3E}">
        <p14:creationId xmlns:p14="http://schemas.microsoft.com/office/powerpoint/2010/main" val="163926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Lokalna evidencija – aktualni dokumenti (eDiplome)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18EAF699-717A-322F-5F19-AF16E3F96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1" y="1077979"/>
            <a:ext cx="7103378" cy="3596400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B5B2DF2-33DE-7FE8-DD67-677D5D10145B}"/>
              </a:ext>
            </a:extLst>
          </p:cNvPr>
          <p:cNvSpPr/>
          <p:nvPr/>
        </p:nvSpPr>
        <p:spPr>
          <a:xfrm rot="19072667">
            <a:off x="5369121" y="1414193"/>
            <a:ext cx="419203" cy="31118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A28EDE-CFFD-200C-620F-D00CCF3EE279}"/>
              </a:ext>
            </a:extLst>
          </p:cNvPr>
          <p:cNvSpPr/>
          <p:nvPr/>
        </p:nvSpPr>
        <p:spPr>
          <a:xfrm>
            <a:off x="5630023" y="1120260"/>
            <a:ext cx="2398505" cy="240643"/>
          </a:xfrm>
          <a:prstGeom prst="rect">
            <a:avLst/>
          </a:prstGeom>
          <a:noFill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4277271-A301-0284-BEF9-7204E1EA992B}"/>
              </a:ext>
            </a:extLst>
          </p:cNvPr>
          <p:cNvSpPr/>
          <p:nvPr/>
        </p:nvSpPr>
        <p:spPr>
          <a:xfrm rot="2704576">
            <a:off x="7166653" y="2204048"/>
            <a:ext cx="419203" cy="31118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DD8F8-80BB-A845-47AC-E996ADAFDAC5}"/>
              </a:ext>
            </a:extLst>
          </p:cNvPr>
          <p:cNvSpPr txBox="1"/>
          <p:nvPr/>
        </p:nvSpPr>
        <p:spPr>
          <a:xfrm>
            <a:off x="6419807" y="1904549"/>
            <a:ext cx="13965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/>
              <a:t>Odabir zahtjeva</a:t>
            </a:r>
          </a:p>
        </p:txBody>
      </p:sp>
    </p:spTree>
    <p:extLst>
      <p:ext uri="{BB962C8B-B14F-4D97-AF65-F5344CB8AC3E}">
        <p14:creationId xmlns:p14="http://schemas.microsoft.com/office/powerpoint/2010/main" val="411162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Lokalna evidencija – aktualni dokumenti (eDiplome)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A625DCE-A745-4B25-60E0-4A843166E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6" y="1295233"/>
            <a:ext cx="6116845" cy="55168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225FBD-929B-A2DC-2D38-8EC980D30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86" y="2143340"/>
            <a:ext cx="3418198" cy="1365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B175CC-6CE5-5F3D-26CD-B1F555DBC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784" y="2143340"/>
            <a:ext cx="4887391" cy="1423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D12637-978C-513C-8CB9-AD59BBC14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775" y="2077746"/>
            <a:ext cx="3742039" cy="165071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B8D21A14-5E8D-7361-C7BF-21486A634511}"/>
              </a:ext>
            </a:extLst>
          </p:cNvPr>
          <p:cNvSpPr/>
          <p:nvPr/>
        </p:nvSpPr>
        <p:spPr>
          <a:xfrm rot="18331346">
            <a:off x="2227383" y="1708041"/>
            <a:ext cx="536192" cy="387782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13C7D11-6599-B517-611B-6E5DD48AF162}"/>
              </a:ext>
            </a:extLst>
          </p:cNvPr>
          <p:cNvSpPr/>
          <p:nvPr/>
        </p:nvSpPr>
        <p:spPr>
          <a:xfrm rot="18262415">
            <a:off x="3650078" y="1718624"/>
            <a:ext cx="536192" cy="387782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1EB6F51-5B5D-5A86-3A0A-84798CC7050D}"/>
              </a:ext>
            </a:extLst>
          </p:cNvPr>
          <p:cNvSpPr/>
          <p:nvPr/>
        </p:nvSpPr>
        <p:spPr>
          <a:xfrm rot="13876334">
            <a:off x="5798466" y="1733855"/>
            <a:ext cx="536192" cy="387782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802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Lokalna evidencija – stornirani dokumenti (eDiplome)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A8A082F-EB29-DF06-EFE0-760E0CD97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1" y="1073192"/>
            <a:ext cx="7103378" cy="3596400"/>
          </a:xfrm>
        </p:spPr>
      </p:pic>
    </p:spTree>
    <p:extLst>
      <p:ext uri="{BB962C8B-B14F-4D97-AF65-F5344CB8AC3E}">
        <p14:creationId xmlns:p14="http://schemas.microsoft.com/office/powerpoint/2010/main" val="4141554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2000" dirty="0"/>
              <a:t>Podrška za poslijediplomske studije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03A8F-5644-EF95-0371-BF2625ECD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</p:spTree>
    <p:extLst>
      <p:ext uri="{BB962C8B-B14F-4D97-AF65-F5344CB8AC3E}">
        <p14:creationId xmlns:p14="http://schemas.microsoft.com/office/powerpoint/2010/main" val="10669816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/>
              <a:t>Karakteristike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0CADFD-6D74-5569-D0C5-A036F64AA0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b="0" dirty="0"/>
              <a:t>Generiranje diploma (vrsta dokumenta 32)</a:t>
            </a:r>
          </a:p>
          <a:p>
            <a:endParaRPr lang="hr-HR" b="0" dirty="0"/>
          </a:p>
          <a:p>
            <a:r>
              <a:rPr lang="hr-HR" b="0" dirty="0"/>
              <a:t>A3 format</a:t>
            </a:r>
          </a:p>
          <a:p>
            <a:endParaRPr lang="hr-HR" b="0" dirty="0"/>
          </a:p>
          <a:p>
            <a:r>
              <a:rPr lang="hr-HR" b="0" dirty="0"/>
              <a:t>Višestruki elektronički pečati (npr. sastavnica i sveučilište)</a:t>
            </a:r>
          </a:p>
          <a:p>
            <a:endParaRPr lang="hr-HR" b="0" dirty="0"/>
          </a:p>
          <a:p>
            <a:r>
              <a:rPr lang="hr-HR" b="0" dirty="0"/>
              <a:t>Potpisnici s različitih ustanova (npr. dekan i rektor)</a:t>
            </a:r>
          </a:p>
          <a:p>
            <a:endParaRPr lang="hr-HR" b="0" dirty="0"/>
          </a:p>
          <a:p>
            <a:r>
              <a:rPr lang="hr-HR" b="0" dirty="0"/>
              <a:t>Podrška za ispis grčkih slova, indexa, eksponenata... u naslovu doktorske disertacije</a:t>
            </a:r>
          </a:p>
        </p:txBody>
      </p:sp>
      <p:pic>
        <p:nvPicPr>
          <p:cNvPr id="6" name="Content Placeholder 5" descr="A close up of a diploma&#10;&#10;Description automatically generated">
            <a:extLst>
              <a:ext uri="{FF2B5EF4-FFF2-40B4-BE49-F238E27FC236}">
                <a16:creationId xmlns:a16="http://schemas.microsoft.com/office/drawing/2014/main" id="{E59682C1-B36F-87FD-56A0-CE6F51932A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75" y="805992"/>
            <a:ext cx="2710092" cy="382673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</p:spTree>
    <p:extLst>
      <p:ext uri="{BB962C8B-B14F-4D97-AF65-F5344CB8AC3E}">
        <p14:creationId xmlns:p14="http://schemas.microsoft.com/office/powerpoint/2010/main" val="1695222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9102-F4AF-44A3-65A5-C4897AAFD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>
                <a:latin typeface="Arial"/>
                <a:cs typeface="Arial"/>
              </a:rPr>
              <a:t>Što je elektronički pečat? </a:t>
            </a:r>
            <a:r>
              <a:rPr lang="hr-HR" sz="2000" b="0">
                <a:latin typeface="Arial"/>
                <a:cs typeface="Arial"/>
              </a:rPr>
              <a:t>🤔</a:t>
            </a:r>
            <a:endParaRPr lang="hr-HR" sz="200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4E4E0-6077-D420-4865-9088A324D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/>
              <a:t>Elektronički pečat predstavlja podatke u elektroničkom obliku koji su pridruženi drugim podacima u elektroničkom obliku ili su logički povezani s njima radi osiguravanja izvornosti i cjelovitosti tih podataka.</a:t>
            </a:r>
          </a:p>
          <a:p>
            <a:endParaRPr lang="hr-HR"/>
          </a:p>
          <a:p>
            <a:r>
              <a:rPr lang="hr-HR" b="1"/>
              <a:t>Svojstvo datoteke </a:t>
            </a:r>
            <a:r>
              <a:rPr lang="hr-HR"/>
              <a:t>koje daje garanciju </a:t>
            </a:r>
            <a:r>
              <a:rPr lang="hr-HR" b="1"/>
              <a:t>da se dokument nije mijenjao </a:t>
            </a:r>
            <a:r>
              <a:rPr lang="hr-HR"/>
              <a:t>od trenutka izrade elektroničkog pečata</a:t>
            </a:r>
          </a:p>
          <a:p>
            <a:endParaRPr lang="hr-HR"/>
          </a:p>
          <a:p>
            <a:r>
              <a:rPr lang="hr-HR" b="0"/>
              <a:t>Ispisom na papir se </a:t>
            </a:r>
            <a:r>
              <a:rPr lang="hr-HR" b="1"/>
              <a:t>ne prenosi </a:t>
            </a:r>
            <a:r>
              <a:rPr lang="hr-HR" b="0"/>
              <a:t>pravni učinak elektroničkog potpisa koji je bio ugrađen u elektroničkom obliku dokumenta</a:t>
            </a:r>
          </a:p>
          <a:p>
            <a:pPr marL="0" indent="0">
              <a:buNone/>
            </a:pPr>
            <a:endParaRPr lang="hr-HR"/>
          </a:p>
          <a:p>
            <a:r>
              <a:rPr lang="hr-HR"/>
              <a:t>Elektronički pečat je namijenjen </a:t>
            </a:r>
            <a:r>
              <a:rPr lang="hr-HR" b="1"/>
              <a:t>pravnim osobama</a:t>
            </a:r>
            <a:r>
              <a:rPr lang="hr-HR"/>
              <a:t>, a elektronički potpisi namijenjeni fizičkim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7E639-A08E-D161-DBC7-356A20E4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</p:spTree>
    <p:extLst>
      <p:ext uri="{BB962C8B-B14F-4D97-AF65-F5344CB8AC3E}">
        <p14:creationId xmlns:p14="http://schemas.microsoft.com/office/powerpoint/2010/main" val="318375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73BCD-D4F4-FB06-1359-57538B04F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Definiranje ustanova i potpisnika na završnom dokumentu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B7220-2873-9C2D-3694-608A734E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Digitalne diplome - ISVU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E1C2A6-9321-47B7-B754-3B4649FE2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hr-BA" dirty="0">
                <a:latin typeface="Arial"/>
                <a:cs typeface="Arial"/>
              </a:rPr>
              <a:t>Aplikacija </a:t>
            </a:r>
            <a:r>
              <a:rPr lang="hr-BA" b="1" i="1" dirty="0">
                <a:latin typeface="Arial"/>
                <a:cs typeface="Arial"/>
              </a:rPr>
              <a:t>ISVU Poslijediplomski studiji</a:t>
            </a:r>
            <a:r>
              <a:rPr lang="hr-BA" dirty="0">
                <a:latin typeface="Arial"/>
                <a:cs typeface="Arial"/>
              </a:rPr>
              <a:t>, prozor </a:t>
            </a:r>
            <a:r>
              <a:rPr lang="hr-BA" b="1" i="1" dirty="0">
                <a:latin typeface="Arial"/>
                <a:cs typeface="Arial"/>
              </a:rPr>
              <a:t>Ustanova na završnom dokumentu studija – parametri </a:t>
            </a:r>
            <a:r>
              <a:rPr lang="hr-BA" dirty="0">
                <a:latin typeface="Arial"/>
                <a:cs typeface="Arial"/>
              </a:rPr>
              <a:t>(izbornik Završetak studija)</a:t>
            </a:r>
          </a:p>
          <a:p>
            <a:pPr marL="128270" indent="-128270"/>
            <a:endParaRPr lang="hr-BA" dirty="0">
              <a:latin typeface="Arial"/>
              <a:cs typeface="Arial"/>
            </a:endParaRPr>
          </a:p>
          <a:p>
            <a:pPr marL="128270" indent="-128270"/>
            <a:r>
              <a:rPr lang="hr-BA" dirty="0">
                <a:latin typeface="Arial"/>
                <a:cs typeface="Arial"/>
              </a:rPr>
              <a:t>Mogućnost definiranja za svaki studij</a:t>
            </a:r>
            <a:endParaRPr lang="hr-BA" dirty="0"/>
          </a:p>
          <a:p>
            <a:pPr marL="128270" indent="-128270"/>
            <a:endParaRPr lang="hr-BA" dirty="0"/>
          </a:p>
          <a:p>
            <a:pPr marL="128270" indent="-128270"/>
            <a:r>
              <a:rPr lang="hr-BA" dirty="0">
                <a:latin typeface="Arial"/>
                <a:cs typeface="Arial"/>
              </a:rPr>
              <a:t>Redoslijed i </a:t>
            </a:r>
            <a:r>
              <a:rPr lang="hr-BA">
                <a:latin typeface="Arial"/>
                <a:cs typeface="Arial"/>
              </a:rPr>
              <a:t>dužnosti potpisnika/korisnika </a:t>
            </a:r>
            <a:r>
              <a:rPr lang="hr-BA" dirty="0">
                <a:latin typeface="Arial"/>
                <a:cs typeface="Arial"/>
              </a:rPr>
              <a:t>koji će napraviti el. pečat za svoju ustanovu</a:t>
            </a:r>
            <a:endParaRPr lang="hr-BA" dirty="0"/>
          </a:p>
          <a:p>
            <a:pPr marL="128270" indent="-128270"/>
            <a:endParaRPr lang="hr-BA" dirty="0"/>
          </a:p>
          <a:p>
            <a:pPr marL="128270" indent="-128270"/>
            <a:r>
              <a:rPr lang="hr-BA" dirty="0">
                <a:latin typeface="Arial"/>
                <a:cs typeface="Arial"/>
              </a:rPr>
              <a:t>Primjer: </a:t>
            </a:r>
            <a:endParaRPr lang="hr-BA" dirty="0"/>
          </a:p>
          <a:p>
            <a:pPr marL="385445" lvl="1" indent="-128270">
              <a:buFont typeface="Courier New" panose="020B0604020202020204" pitchFamily="34" charset="0"/>
              <a:buChar char="o"/>
            </a:pPr>
            <a:r>
              <a:rPr lang="hr-BA" sz="1100" dirty="0">
                <a:latin typeface="Arial"/>
                <a:cs typeface="Arial"/>
              </a:rPr>
              <a:t>Redoslijed fizičkih potpisnika: dekan sastavnice i rektor sveučilišta</a:t>
            </a:r>
          </a:p>
          <a:p>
            <a:pPr marL="385445" lvl="1" indent="-128270">
              <a:buFont typeface="Courier New" panose="020B0604020202020204" pitchFamily="34" charset="0"/>
              <a:buChar char="o"/>
            </a:pPr>
            <a:r>
              <a:rPr lang="hr-BA" sz="1100" dirty="0">
                <a:latin typeface="Arial"/>
                <a:cs typeface="Arial"/>
              </a:rPr>
              <a:t>Redoslijed ustanova (osoba) za izradu pečata: sveučilište pa sastavnica</a:t>
            </a:r>
            <a:endParaRPr lang="hr-BA" sz="1100" dirty="0"/>
          </a:p>
          <a:p>
            <a:pPr marL="385445" lvl="1" indent="-128270">
              <a:buFont typeface="Courier New" panose="020B0604020202020204" pitchFamily="34" charset="0"/>
              <a:buChar char="o"/>
            </a:pPr>
            <a:endParaRPr lang="hr-BA" sz="1100" dirty="0"/>
          </a:p>
          <a:p>
            <a:pPr marL="385445" lvl="1" indent="-128270">
              <a:buFont typeface="Courier New" panose="020B0604020202020204" pitchFamily="34" charset="0"/>
              <a:buChar char="o"/>
            </a:pPr>
            <a:endParaRPr lang="hr-BA" sz="1100" dirty="0"/>
          </a:p>
          <a:p>
            <a:pPr marL="385445" lvl="1" indent="-128270">
              <a:buFont typeface="Courier New" panose="020B0604020202020204" pitchFamily="34" charset="0"/>
              <a:buChar char="o"/>
            </a:pPr>
            <a:endParaRPr lang="hr-BA" sz="1100" dirty="0"/>
          </a:p>
        </p:txBody>
      </p:sp>
    </p:spTree>
    <p:extLst>
      <p:ext uri="{BB962C8B-B14F-4D97-AF65-F5344CB8AC3E}">
        <p14:creationId xmlns:p14="http://schemas.microsoft.com/office/powerpoint/2010/main" val="1442350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73BCD-D4F4-FB06-1359-57538B04F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Definiranje ustanova i potpisnika na završnom dokumentu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93FECCB-9A91-A5DE-DE1E-71C8C1DAB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231" y="1017937"/>
            <a:ext cx="7898058" cy="310910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B7220-2873-9C2D-3694-608A734E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Digitalne diplome - ISVU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47C1F6F-8930-1ED5-80D4-E1FC67B5753A}"/>
              </a:ext>
            </a:extLst>
          </p:cNvPr>
          <p:cNvSpPr/>
          <p:nvPr/>
        </p:nvSpPr>
        <p:spPr>
          <a:xfrm rot="14325207">
            <a:off x="3044046" y="2883663"/>
            <a:ext cx="371553" cy="29223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545821B-EFA6-4510-88E2-59819359843D}"/>
              </a:ext>
            </a:extLst>
          </p:cNvPr>
          <p:cNvSpPr/>
          <p:nvPr/>
        </p:nvSpPr>
        <p:spPr>
          <a:xfrm rot="17474970">
            <a:off x="3722776" y="2875143"/>
            <a:ext cx="371553" cy="29223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D896353-45CA-AA45-2313-680207D8B90E}"/>
              </a:ext>
            </a:extLst>
          </p:cNvPr>
          <p:cNvSpPr/>
          <p:nvPr/>
        </p:nvSpPr>
        <p:spPr>
          <a:xfrm rot="17474970">
            <a:off x="7281395" y="2883663"/>
            <a:ext cx="371553" cy="29223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1F3C2C-B56A-EB01-B927-4D6BD3349545}"/>
              </a:ext>
            </a:extLst>
          </p:cNvPr>
          <p:cNvSpPr txBox="1"/>
          <p:nvPr/>
        </p:nvSpPr>
        <p:spPr>
          <a:xfrm>
            <a:off x="2353129" y="3237292"/>
            <a:ext cx="24641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Definiranje fizičkog potpisnika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379ED-734B-23F7-6D5D-BB6628D42957}"/>
              </a:ext>
            </a:extLst>
          </p:cNvPr>
          <p:cNvSpPr txBox="1"/>
          <p:nvPr/>
        </p:nvSpPr>
        <p:spPr>
          <a:xfrm>
            <a:off x="6627043" y="3255881"/>
            <a:ext cx="1483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Redoslijed ispisa</a:t>
            </a:r>
          </a:p>
        </p:txBody>
      </p:sp>
    </p:spTree>
    <p:extLst>
      <p:ext uri="{BB962C8B-B14F-4D97-AF65-F5344CB8AC3E}">
        <p14:creationId xmlns:p14="http://schemas.microsoft.com/office/powerpoint/2010/main" val="37023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73BCD-D4F4-FB06-1359-57538B04F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Definiranje ustanova i potpisnika na završnom dokumentu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2198673-BFAE-D986-A63E-C002DD7DA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977" y="1025444"/>
            <a:ext cx="7900416" cy="308994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B7220-2873-9C2D-3694-608A734E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Digitalne diplome - ISVU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B61537F-7012-BC29-8397-F12E8551270C}"/>
              </a:ext>
            </a:extLst>
          </p:cNvPr>
          <p:cNvSpPr/>
          <p:nvPr/>
        </p:nvSpPr>
        <p:spPr>
          <a:xfrm rot="13954689">
            <a:off x="5396034" y="2875947"/>
            <a:ext cx="371553" cy="29223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9316578-E50C-B119-3F39-626B56AE1E14}"/>
              </a:ext>
            </a:extLst>
          </p:cNvPr>
          <p:cNvSpPr/>
          <p:nvPr/>
        </p:nvSpPr>
        <p:spPr>
          <a:xfrm rot="17474970">
            <a:off x="6075091" y="2886175"/>
            <a:ext cx="371553" cy="29223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900627-0513-42A5-5ACC-028ABA6CF5F1}"/>
              </a:ext>
            </a:extLst>
          </p:cNvPr>
          <p:cNvSpPr txBox="1"/>
          <p:nvPr/>
        </p:nvSpPr>
        <p:spPr>
          <a:xfrm>
            <a:off x="4910498" y="3258394"/>
            <a:ext cx="18004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Definiranje osobe</a:t>
            </a:r>
          </a:p>
          <a:p>
            <a:r>
              <a:rPr lang="hr-HR" dirty="0"/>
              <a:t>koja će izraditi pečat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4D806C5-DDAA-53E0-0611-C3C01CE56E93}"/>
              </a:ext>
            </a:extLst>
          </p:cNvPr>
          <p:cNvSpPr/>
          <p:nvPr/>
        </p:nvSpPr>
        <p:spPr>
          <a:xfrm rot="17474970">
            <a:off x="7974591" y="2886177"/>
            <a:ext cx="371553" cy="29223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04A18-1EF2-B014-DB42-C523F37933C2}"/>
              </a:ext>
            </a:extLst>
          </p:cNvPr>
          <p:cNvSpPr txBox="1"/>
          <p:nvPr/>
        </p:nvSpPr>
        <p:spPr>
          <a:xfrm>
            <a:off x="7226995" y="3231546"/>
            <a:ext cx="12715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Redoslijed</a:t>
            </a:r>
          </a:p>
          <a:p>
            <a:r>
              <a:rPr lang="hr-HR" dirty="0"/>
              <a:t>izrade pečata</a:t>
            </a:r>
          </a:p>
        </p:txBody>
      </p:sp>
    </p:spTree>
    <p:extLst>
      <p:ext uri="{BB962C8B-B14F-4D97-AF65-F5344CB8AC3E}">
        <p14:creationId xmlns:p14="http://schemas.microsoft.com/office/powerpoint/2010/main" val="42254152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73BCD-D4F4-FB06-1359-57538B04F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Dokumenti za višestruki el. pečat (eDiplome)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B7220-2873-9C2D-3694-608A734E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Digitalne diplome - ISVU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F97F127-34FA-8212-112A-9D6C9032D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Izrada pečata za dvije ili više ustanova</a:t>
            </a:r>
          </a:p>
          <a:p>
            <a:endParaRPr lang="hr-HR" dirty="0"/>
          </a:p>
          <a:p>
            <a:r>
              <a:rPr lang="hr-HR" dirty="0"/>
              <a:t>Sve ustanove moraju koristiti ISVU</a:t>
            </a:r>
          </a:p>
          <a:p>
            <a:endParaRPr lang="hr-HR" dirty="0"/>
          </a:p>
          <a:p>
            <a:r>
              <a:rPr lang="hr-HR" dirty="0"/>
              <a:t>Tek kada sve ustanove uspješno izrade el. pečat dokument ulazi u lokalnu evidenciju</a:t>
            </a:r>
          </a:p>
          <a:p>
            <a:endParaRPr lang="hr-HR" dirty="0"/>
          </a:p>
          <a:p>
            <a:r>
              <a:rPr lang="hr-HR" dirty="0"/>
              <a:t>Izrada je isključivo preko Certilia mobilne aplikacije</a:t>
            </a:r>
          </a:p>
        </p:txBody>
      </p:sp>
    </p:spTree>
    <p:extLst>
      <p:ext uri="{BB962C8B-B14F-4D97-AF65-F5344CB8AC3E}">
        <p14:creationId xmlns:p14="http://schemas.microsoft.com/office/powerpoint/2010/main" val="27757952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73BCD-D4F4-FB06-1359-57538B04F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Dokumenti za višestruki el. pečat (eDiplome)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A733C260-436A-296D-ED54-614F36AC2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34" y="1053028"/>
            <a:ext cx="7140732" cy="3596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B7220-2873-9C2D-3694-608A734E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Digitalne diplome - ISVU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FD21930-3B31-24BE-1E4F-9C30D2F3328F}"/>
              </a:ext>
            </a:extLst>
          </p:cNvPr>
          <p:cNvSpPr/>
          <p:nvPr/>
        </p:nvSpPr>
        <p:spPr>
          <a:xfrm rot="18331148">
            <a:off x="7373638" y="2460878"/>
            <a:ext cx="363170" cy="287517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FFDE31E-F1E8-4F90-D9DE-2CEC22CBBFA2}"/>
              </a:ext>
            </a:extLst>
          </p:cNvPr>
          <p:cNvSpPr/>
          <p:nvPr/>
        </p:nvSpPr>
        <p:spPr>
          <a:xfrm rot="18331148">
            <a:off x="6996031" y="1383272"/>
            <a:ext cx="369809" cy="287517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1F0632-B0B7-442D-D4B6-76436683B0E9}"/>
              </a:ext>
            </a:extLst>
          </p:cNvPr>
          <p:cNvSpPr txBox="1"/>
          <p:nvPr/>
        </p:nvSpPr>
        <p:spPr>
          <a:xfrm>
            <a:off x="6634450" y="2866350"/>
            <a:ext cx="13965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Odabir zahtjeva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6440F3-21D7-57F6-A997-84CB7225862E}"/>
              </a:ext>
            </a:extLst>
          </p:cNvPr>
          <p:cNvSpPr txBox="1"/>
          <p:nvPr/>
        </p:nvSpPr>
        <p:spPr>
          <a:xfrm>
            <a:off x="5575954" y="1728843"/>
            <a:ext cx="1781257" cy="300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hr-HR" dirty="0"/>
              <a:t>Slanje prvoj ustanovi</a:t>
            </a:r>
          </a:p>
        </p:txBody>
      </p:sp>
    </p:spTree>
    <p:extLst>
      <p:ext uri="{BB962C8B-B14F-4D97-AF65-F5344CB8AC3E}">
        <p14:creationId xmlns:p14="http://schemas.microsoft.com/office/powerpoint/2010/main" val="390023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73BCD-D4F4-FB06-1359-57538B04F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Dokumenti za višestruki el. pečat (eDiplome)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90065620-DEBD-690F-7225-6232AC131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34" y="1071881"/>
            <a:ext cx="7140732" cy="3596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B7220-2873-9C2D-3694-608A734E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Digitalne diplome - ISVU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3B196A3-D8B6-0334-0415-DD4E3769C727}"/>
              </a:ext>
            </a:extLst>
          </p:cNvPr>
          <p:cNvSpPr/>
          <p:nvPr/>
        </p:nvSpPr>
        <p:spPr>
          <a:xfrm rot="18331148">
            <a:off x="6859877" y="2495007"/>
            <a:ext cx="363170" cy="287517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904E6D9-91C7-CEA1-2129-4E4BF2A5E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83" y="2916546"/>
            <a:ext cx="3272028" cy="994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78E9AA18-9000-317A-ADBE-EF6B029E36F0}"/>
              </a:ext>
            </a:extLst>
          </p:cNvPr>
          <p:cNvSpPr/>
          <p:nvPr/>
        </p:nvSpPr>
        <p:spPr>
          <a:xfrm rot="18331148">
            <a:off x="6859876" y="1402041"/>
            <a:ext cx="363170" cy="287517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840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73BCD-D4F4-FB06-1359-57538B04F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Dokumenti za višestruki el. pečat (eDiplome)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B7220-2873-9C2D-3694-608A734E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Digitalne diplome - ISVU</a:t>
            </a:r>
          </a:p>
        </p:txBody>
      </p:sp>
      <p:pic>
        <p:nvPicPr>
          <p:cNvPr id="13" name="Content Placeholder 12" descr="A screenshot of a computer&#10;&#10;Description automatically generated">
            <a:extLst>
              <a:ext uri="{FF2B5EF4-FFF2-40B4-BE49-F238E27FC236}">
                <a16:creationId xmlns:a16="http://schemas.microsoft.com/office/drawing/2014/main" id="{31F837A4-A552-76D7-90ED-C9C65F386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34" y="1026481"/>
            <a:ext cx="7140732" cy="3596400"/>
          </a:xfr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3D5B7C8E-49B1-0E19-2C4B-376FFC2BA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89" y="2937596"/>
            <a:ext cx="3288416" cy="994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C8E40EA0-2C27-D716-FCFA-2F4F58D943F7}"/>
              </a:ext>
            </a:extLst>
          </p:cNvPr>
          <p:cNvSpPr/>
          <p:nvPr/>
        </p:nvSpPr>
        <p:spPr>
          <a:xfrm rot="18494901">
            <a:off x="6826847" y="2412491"/>
            <a:ext cx="424362" cy="353636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5DC79EB-FE58-E794-0DAB-52FFFEC1C299}"/>
              </a:ext>
            </a:extLst>
          </p:cNvPr>
          <p:cNvSpPr/>
          <p:nvPr/>
        </p:nvSpPr>
        <p:spPr>
          <a:xfrm rot="18494901">
            <a:off x="7051829" y="1329546"/>
            <a:ext cx="424362" cy="353636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AE57866-4A56-08A5-7335-A2B03E280028}"/>
              </a:ext>
            </a:extLst>
          </p:cNvPr>
          <p:cNvSpPr/>
          <p:nvPr/>
        </p:nvSpPr>
        <p:spPr>
          <a:xfrm rot="18494901">
            <a:off x="5903257" y="1311010"/>
            <a:ext cx="424362" cy="353636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F78F36-C47A-8344-E19B-94E75BD1B1BE}"/>
              </a:ext>
            </a:extLst>
          </p:cNvPr>
          <p:cNvSpPr txBox="1"/>
          <p:nvPr/>
        </p:nvSpPr>
        <p:spPr>
          <a:xfrm>
            <a:off x="6046546" y="1761724"/>
            <a:ext cx="156004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Pokušati ponovno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B2D4DB-3792-C609-FF21-1C40C857687A}"/>
              </a:ext>
            </a:extLst>
          </p:cNvPr>
          <p:cNvSpPr txBox="1"/>
          <p:nvPr/>
        </p:nvSpPr>
        <p:spPr>
          <a:xfrm>
            <a:off x="4189911" y="1720571"/>
            <a:ext cx="192552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Reset cijelog postupka</a:t>
            </a:r>
          </a:p>
        </p:txBody>
      </p:sp>
    </p:spTree>
    <p:extLst>
      <p:ext uri="{BB962C8B-B14F-4D97-AF65-F5344CB8AC3E}">
        <p14:creationId xmlns:p14="http://schemas.microsoft.com/office/powerpoint/2010/main" val="216212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73BCD-D4F4-FB06-1359-57538B04F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Podrška za ispis naslova teme završnog rada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B7220-2873-9C2D-3694-608A734E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Digitalne diplome - ISVU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B969F3-C8C4-3BA2-52E1-70BDEDEA2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ISVU Poslijediplomski studiji, prozor Tema završnog rada</a:t>
            </a:r>
          </a:p>
          <a:p>
            <a:endParaRPr lang="hr-HR" dirty="0"/>
          </a:p>
          <a:p>
            <a:r>
              <a:rPr lang="hr-HR" dirty="0"/>
              <a:t>Zasebno polje za grafički prijelom naslova teme (XSL-FO definicije i ograničeni skup LaTeX naredbi za grčka slova)</a:t>
            </a:r>
          </a:p>
          <a:p>
            <a:endParaRPr lang="hr-HR" dirty="0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2F8850D-7CD7-186D-5F90-8F4A52FC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942" y="2380268"/>
            <a:ext cx="5874663" cy="1378658"/>
          </a:xfrm>
          <a:prstGeom prst="rect">
            <a:avLst/>
          </a:prstGeom>
        </p:spPr>
      </p:pic>
      <p:pic>
        <p:nvPicPr>
          <p:cNvPr id="11" name="Picture 10" descr="A table of alphabets&#10;&#10;Description automatically generated with medium confidence">
            <a:extLst>
              <a:ext uri="{FF2B5EF4-FFF2-40B4-BE49-F238E27FC236}">
                <a16:creationId xmlns:a16="http://schemas.microsoft.com/office/drawing/2014/main" id="{5FBAAEC6-75B4-FB41-B719-081B06BA6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84" y="2380268"/>
            <a:ext cx="2199625" cy="208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426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73BCD-D4F4-FB06-1359-57538B04F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Podrška za ispis naslova teme završnog rada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B7220-2873-9C2D-3694-608A734E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Digitalne diplome - ISVU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175C981F-7038-2334-FF52-C3500134B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07" y="1129151"/>
            <a:ext cx="6514386" cy="3262312"/>
          </a:xfr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2622739-4293-3124-8A7F-AE1D9927FFF2}"/>
              </a:ext>
            </a:extLst>
          </p:cNvPr>
          <p:cNvSpPr/>
          <p:nvPr/>
        </p:nvSpPr>
        <p:spPr>
          <a:xfrm rot="18973924">
            <a:off x="5201249" y="2002048"/>
            <a:ext cx="426013" cy="339365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28689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E7F9F6-9695-F6A8-8640-F63F866A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000" dirty="0"/>
              <a:t>Generiranje testnog dokumenta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88714E-32AC-1075-872E-B4FBFE9C8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3AD39-1D64-9571-4C7F-B63CEE616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Digitalne diplome - ISVU</a:t>
            </a:r>
          </a:p>
        </p:txBody>
      </p:sp>
    </p:spTree>
    <p:extLst>
      <p:ext uri="{BB962C8B-B14F-4D97-AF65-F5344CB8AC3E}">
        <p14:creationId xmlns:p14="http://schemas.microsoft.com/office/powerpoint/2010/main" val="418863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9102-F4AF-44A3-65A5-C4897AAFD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>
                <a:latin typeface="Arial"/>
                <a:cs typeface="Arial"/>
              </a:rPr>
              <a:t>Što je elektronički pečat? </a:t>
            </a:r>
            <a:r>
              <a:rPr lang="hr-HR" sz="2000" b="0">
                <a:latin typeface="Arial"/>
                <a:cs typeface="Arial"/>
              </a:rPr>
              <a:t>🤔</a:t>
            </a:r>
            <a:endParaRPr lang="hr-HR" sz="2000">
              <a:latin typeface="Arial"/>
              <a:cs typeface="Arial"/>
            </a:endParaRP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BFD62937-B145-524E-DD19-D3884A8A4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18" y="1601837"/>
            <a:ext cx="4273363" cy="289604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7E639-A08E-D161-DBC7-356A20E4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748174A-3DD9-7FF4-F5E6-FC3F5510E11E}"/>
              </a:ext>
            </a:extLst>
          </p:cNvPr>
          <p:cNvSpPr/>
          <p:nvPr/>
        </p:nvSpPr>
        <p:spPr>
          <a:xfrm>
            <a:off x="5683046" y="2332412"/>
            <a:ext cx="703007" cy="312709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/>
              <a:t>1.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202500C-61DC-727F-9FC4-7E603B73212A}"/>
              </a:ext>
            </a:extLst>
          </p:cNvPr>
          <p:cNvSpPr/>
          <p:nvPr/>
        </p:nvSpPr>
        <p:spPr>
          <a:xfrm>
            <a:off x="1771566" y="1630065"/>
            <a:ext cx="663752" cy="1717401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/>
              <a:t>2.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9C4DE3-B7E2-E832-DD4D-EBB6459015EF}"/>
              </a:ext>
            </a:extLst>
          </p:cNvPr>
          <p:cNvSpPr txBox="1"/>
          <p:nvPr/>
        </p:nvSpPr>
        <p:spPr>
          <a:xfrm>
            <a:off x="2952074" y="1149979"/>
            <a:ext cx="14017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Adobe Acrobat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A69A41-4DC7-3C8A-8E38-7F9D73CA1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230" y="1069713"/>
            <a:ext cx="472046" cy="45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2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ADBB26-96EC-474A-469D-1CCA930B4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Generiranje testnog dokumenta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C8D3169-2A6B-BAA7-002F-2C016C6B3F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b="0" dirty="0"/>
              <a:t>Opcija za brzo </a:t>
            </a:r>
            <a:r>
              <a:rPr lang="hr-HR" dirty="0"/>
              <a:t>testiranje prijeloma </a:t>
            </a:r>
            <a:r>
              <a:rPr lang="hr-HR" b="0" dirty="0"/>
              <a:t>završnih dokumenta prilikom definiranja vlastitog XSL-FO predloška</a:t>
            </a:r>
          </a:p>
          <a:p>
            <a:pPr lvl="1"/>
            <a:endParaRPr lang="hr-HR" dirty="0"/>
          </a:p>
          <a:p>
            <a:r>
              <a:rPr lang="hr-HR" b="0" dirty="0"/>
              <a:t>Generiranje dokumenata je </a:t>
            </a:r>
            <a:r>
              <a:rPr lang="hr-HR" dirty="0"/>
              <a:t>istovremeno</a:t>
            </a:r>
          </a:p>
          <a:p>
            <a:pPr lvl="1"/>
            <a:endParaRPr lang="hr-HR" dirty="0"/>
          </a:p>
          <a:p>
            <a:r>
              <a:rPr lang="hr-HR" b="0" dirty="0"/>
              <a:t>Dokument se generira sa statičkim anonimiziranim podacima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13" name="Content Placeholder 12" descr="A close up of a diploma&#10;&#10;Description automatically generated">
            <a:extLst>
              <a:ext uri="{FF2B5EF4-FFF2-40B4-BE49-F238E27FC236}">
                <a16:creationId xmlns:a16="http://schemas.microsoft.com/office/drawing/2014/main" id="{0F52D95A-DD37-3C09-58EA-766C65DC76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30" y="655129"/>
            <a:ext cx="2979174" cy="421452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81F833-2705-A14F-7112-BD06A46E2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Digitalne diplome - ISVU</a:t>
            </a:r>
          </a:p>
        </p:txBody>
      </p:sp>
    </p:spTree>
    <p:extLst>
      <p:ext uri="{BB962C8B-B14F-4D97-AF65-F5344CB8AC3E}">
        <p14:creationId xmlns:p14="http://schemas.microsoft.com/office/powerpoint/2010/main" val="1803271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ADBB26-96EC-474A-469D-1CCA930B4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Generiranje testnog dokumenta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3F936D74-191E-D71F-9A8C-8B5B0211C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7" b="50801"/>
          <a:stretch/>
        </p:blipFill>
        <p:spPr>
          <a:xfrm>
            <a:off x="173053" y="1433776"/>
            <a:ext cx="8797893" cy="218824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81F833-2705-A14F-7112-BD06A46E2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Digitalne diplome - ISVU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B03ACFD-10DD-BB08-1DB9-7987492CD22D}"/>
              </a:ext>
            </a:extLst>
          </p:cNvPr>
          <p:cNvSpPr/>
          <p:nvPr/>
        </p:nvSpPr>
        <p:spPr>
          <a:xfrm rot="12704419">
            <a:off x="1262974" y="3239793"/>
            <a:ext cx="433736" cy="28981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59037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ADBB26-96EC-474A-469D-1CCA930B4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Generiranje testnog dokumenta - greška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81F833-2705-A14F-7112-BD06A46E2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Digitalne diplome - ISVU</a:t>
            </a:r>
          </a:p>
        </p:txBody>
      </p:sp>
      <p:pic>
        <p:nvPicPr>
          <p:cNvPr id="11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434E7869-A44C-CD1E-CDC7-ECFB78240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36" b="47397"/>
          <a:stretch/>
        </p:blipFill>
        <p:spPr>
          <a:xfrm>
            <a:off x="84198" y="1486636"/>
            <a:ext cx="8997782" cy="2393121"/>
          </a:xfrm>
        </p:spPr>
      </p:pic>
    </p:spTree>
    <p:extLst>
      <p:ext uri="{BB962C8B-B14F-4D97-AF65-F5344CB8AC3E}">
        <p14:creationId xmlns:p14="http://schemas.microsoft.com/office/powerpoint/2010/main" val="2785362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73BCD-D4F4-FB06-1359-57538B04F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Korisne poveznice i daljnje čitanje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B7220-2873-9C2D-3694-608A734E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Digitalne diplome - ISVU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5E4DE9-517D-6796-61BD-A5F480D4A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hr-HR" dirty="0"/>
              <a:t>ISVU upute za eDiplome</a:t>
            </a:r>
            <a:endParaRPr lang="en-US"/>
          </a:p>
          <a:p>
            <a:pPr marL="385445" lvl="1" indent="-128270"/>
            <a:r>
              <a:rPr lang="hr-HR" dirty="0">
                <a:hlinkClick r:id="rId2"/>
              </a:rPr>
              <a:t>https://wiki.srce.hr/x/-oaVCQ</a:t>
            </a:r>
            <a:endParaRPr lang="hr-HR" dirty="0"/>
          </a:p>
          <a:p>
            <a:pPr marL="385445" lvl="1" indent="-128270"/>
            <a:endParaRPr lang="hr-HR" dirty="0"/>
          </a:p>
          <a:p>
            <a:pPr marL="128270" indent="-128270"/>
            <a:r>
              <a:rPr lang="hr-HR" dirty="0"/>
              <a:t>Informacijski sustav evidencija u visokom obrazovanju (ISeVO)</a:t>
            </a:r>
          </a:p>
          <a:p>
            <a:pPr marL="385445" lvl="1" indent="-128270"/>
            <a:r>
              <a:rPr lang="hr-HR" dirty="0">
                <a:hlinkClick r:id="rId3"/>
              </a:rPr>
              <a:t>https://visokoobrazovanje.hr/</a:t>
            </a:r>
            <a:endParaRPr lang="hr-HR" dirty="0"/>
          </a:p>
          <a:p>
            <a:pPr marL="128270" indent="-128270"/>
            <a:endParaRPr lang="hr-HR" dirty="0"/>
          </a:p>
          <a:p>
            <a:pPr marL="128270" indent="-128270"/>
            <a:r>
              <a:rPr lang="hr-HR" dirty="0" err="1">
                <a:latin typeface="Arial"/>
                <a:cs typeface="Arial"/>
              </a:rPr>
              <a:t>ISeVO</a:t>
            </a:r>
            <a:r>
              <a:rPr lang="hr-HR" dirty="0">
                <a:latin typeface="Arial"/>
                <a:cs typeface="Arial"/>
              </a:rPr>
              <a:t> upute za Digitalni registar diploma</a:t>
            </a:r>
          </a:p>
          <a:p>
            <a:pPr marL="385445" lvl="1" indent="-128270"/>
            <a:r>
              <a:rPr lang="hr-HR" dirty="0">
                <a:hlinkClick r:id="rId4"/>
              </a:rPr>
              <a:t>https://wiki.srce.hr/display/ISEVO/Digitalni+registar+diploma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128270" indent="-128270"/>
            <a:r>
              <a:rPr lang="hr-HR" dirty="0"/>
              <a:t>E-sveučilišta brošura za kvalificirani elektronički potpis i pečat</a:t>
            </a:r>
          </a:p>
          <a:p>
            <a:pPr marL="385445" lvl="1" indent="-128270"/>
            <a:r>
              <a:rPr lang="hr-HR" dirty="0">
                <a:hlinkClick r:id="rId5"/>
              </a:rPr>
              <a:t>https://www.carnet.hr/wp-content/uploads/2024/02/Kvalificirani-elektronicki-potpis-i-pecat-brosura.pdf</a:t>
            </a:r>
            <a:endParaRPr lang="hr-HR" dirty="0"/>
          </a:p>
          <a:p>
            <a:pPr marL="385445" lvl="1" indent="-128270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85710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72914"/>
            <a:ext cx="6858000" cy="1376581"/>
          </a:xfrm>
        </p:spPr>
        <p:txBody>
          <a:bodyPr/>
          <a:lstStyle/>
          <a:p>
            <a:r>
              <a:rPr lang="hr-HR" dirty="0"/>
              <a:t>Hvala na pozornosti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1959747"/>
            <a:ext cx="6858000" cy="759391"/>
          </a:xfrm>
        </p:spPr>
        <p:txBody>
          <a:bodyPr/>
          <a:lstStyle/>
          <a:p>
            <a:pPr marL="0" indent="0" algn="ctr">
              <a:spcBef>
                <a:spcPts val="750"/>
              </a:spcBef>
              <a:buNone/>
            </a:pP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6434E-3360-4041-B191-FB7420D0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Digitalne diplome - ISVU</a:t>
            </a:r>
          </a:p>
        </p:txBody>
      </p:sp>
    </p:spTree>
    <p:extLst>
      <p:ext uri="{BB962C8B-B14F-4D97-AF65-F5344CB8AC3E}">
        <p14:creationId xmlns:p14="http://schemas.microsoft.com/office/powerpoint/2010/main" val="2518549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9102-F4AF-44A3-65A5-C4897AAFD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>
                <a:latin typeface="Arial"/>
                <a:cs typeface="Arial"/>
              </a:rPr>
              <a:t>Što NIJE elektronički pečat? </a:t>
            </a:r>
            <a:r>
              <a:rPr lang="hr-HR" sz="1600" dirty="0"/>
              <a:t>🙅</a:t>
            </a:r>
            <a:endParaRPr lang="hr-HR" sz="2000" dirty="0">
              <a:latin typeface="Arial"/>
              <a:cs typeface="Arial"/>
            </a:endParaRPr>
          </a:p>
        </p:txBody>
      </p:sp>
      <p:pic>
        <p:nvPicPr>
          <p:cNvPr id="5" name="Content Placeholder 4" descr="A close-up of a phone number&#10;&#10;Description automatically generated">
            <a:extLst>
              <a:ext uri="{FF2B5EF4-FFF2-40B4-BE49-F238E27FC236}">
                <a16:creationId xmlns:a16="http://schemas.microsoft.com/office/drawing/2014/main" id="{0C4C05AA-8E54-485D-1574-46A023ACC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846" y="1083615"/>
            <a:ext cx="4572000" cy="141992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7E639-A08E-D161-DBC7-356A20E4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pic>
        <p:nvPicPr>
          <p:cNvPr id="7" name="Picture 6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B0BF937-A50F-75D9-38E3-C6BC8B98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395" y="2572857"/>
            <a:ext cx="6483707" cy="20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1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B96D87-9C93-63F4-8BB5-0405542DB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2000">
                <a:latin typeface="Arial"/>
                <a:cs typeface="Arial"/>
              </a:rPr>
              <a:t>Modul za izradu završnih dokumenata (eDiplome)</a:t>
            </a:r>
            <a:endParaRPr lang="hr-HR" sz="20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720AE1-558E-2661-AA5C-37F4C6154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5325DE-7D55-D626-FF1E-7264CFA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157932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>
                <a:latin typeface="Arial"/>
                <a:cs typeface="Arial"/>
              </a:rPr>
              <a:t>Modul za izradu završnih dokumenata (</a:t>
            </a:r>
            <a:r>
              <a:rPr lang="hr-HR" sz="2000" err="1">
                <a:latin typeface="Arial"/>
                <a:cs typeface="Arial"/>
              </a:rPr>
              <a:t>eDiplome</a:t>
            </a:r>
            <a:r>
              <a:rPr lang="hr-HR" sz="2000">
                <a:latin typeface="Arial"/>
                <a:cs typeface="Arial"/>
              </a:rPr>
              <a:t>)</a:t>
            </a:r>
            <a:endParaRPr lang="hr-HR" sz="2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65F-2852-373B-070F-4DC4FFF53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4517841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hr-HR">
                <a:latin typeface="Arial"/>
                <a:cs typeface="Arial"/>
              </a:rPr>
              <a:t>novi modul za izradu završnih dokumenata (dostupan od prosinca 2023.)</a:t>
            </a:r>
            <a:endParaRPr lang="hr-HR"/>
          </a:p>
          <a:p>
            <a:pPr marL="128270" indent="-128270"/>
            <a:endParaRPr lang="hr-HR"/>
          </a:p>
          <a:p>
            <a:pPr marL="128270" indent="-128270"/>
            <a:r>
              <a:rPr lang="hr-HR">
                <a:latin typeface="Arial"/>
                <a:cs typeface="Arial"/>
                <a:hlinkClick r:id="rId2"/>
              </a:rPr>
              <a:t>https://www.isvu.hr/ediplome</a:t>
            </a:r>
            <a:endParaRPr lang="hr-HR">
              <a:latin typeface="Arial"/>
              <a:cs typeface="Arial"/>
            </a:endParaRPr>
          </a:p>
          <a:p>
            <a:pPr marL="128270" indent="-128270"/>
            <a:endParaRPr lang="hr-HR">
              <a:latin typeface="Arial"/>
              <a:cs typeface="Arial"/>
            </a:endParaRPr>
          </a:p>
          <a:p>
            <a:pPr marL="128270" indent="-128270"/>
            <a:r>
              <a:rPr lang="hr-HR">
                <a:latin typeface="Arial"/>
                <a:cs typeface="Arial"/>
              </a:rPr>
              <a:t>AAI autentikacija</a:t>
            </a:r>
          </a:p>
          <a:p>
            <a:pPr marL="128270" indent="-128270"/>
            <a:endParaRPr lang="hr-HR"/>
          </a:p>
          <a:p>
            <a:pPr marL="128270" indent="-128270"/>
            <a:r>
              <a:rPr lang="hr-HR">
                <a:latin typeface="Arial"/>
                <a:cs typeface="Arial"/>
              </a:rPr>
              <a:t>potrebna dozvola 931 (ista kao i za DISIS) koju može ISVU koordinator dodijeliti</a:t>
            </a:r>
          </a:p>
          <a:p>
            <a:pPr marL="128270" indent="-128270"/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205D0308-7D86-1C8B-427F-38B3F423C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212" y="1268019"/>
            <a:ext cx="3407832" cy="32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28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9CA-0BC7-6FCB-72F6-E500209F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>
                <a:latin typeface="Arial"/>
                <a:cs typeface="Arial"/>
              </a:rPr>
              <a:t>Modul za izradu završnih dokumenata (</a:t>
            </a:r>
            <a:r>
              <a:rPr lang="hr-HR" sz="2000" err="1">
                <a:latin typeface="Arial"/>
                <a:cs typeface="Arial"/>
              </a:rPr>
              <a:t>eDiplome</a:t>
            </a:r>
            <a:r>
              <a:rPr lang="hr-HR" sz="2000">
                <a:latin typeface="Arial"/>
                <a:cs typeface="Arial"/>
              </a:rPr>
              <a:t>)</a:t>
            </a:r>
            <a:endParaRPr lang="hr-HR" sz="2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65F-2852-373B-070F-4DC4FFF53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r>
              <a:rPr lang="hr-HR" dirty="0"/>
              <a:t>Nove vrste dokumenta:</a:t>
            </a:r>
          </a:p>
          <a:p>
            <a:pPr marL="385438" lvl="1" indent="-128270"/>
            <a:r>
              <a:rPr lang="hr-HR" dirty="0"/>
              <a:t>32 - Diploma i svjedodžba (tiskani i digitalni oblik)</a:t>
            </a:r>
          </a:p>
          <a:p>
            <a:pPr marL="385438" lvl="1" indent="-128270"/>
            <a:r>
              <a:rPr lang="pl-PL" dirty="0"/>
              <a:t>33 - Dopunska isprava o studiju (tiskani i digitalni oblik)</a:t>
            </a:r>
          </a:p>
          <a:p>
            <a:pPr marL="385438" lvl="1" indent="-128270"/>
            <a:endParaRPr lang="pl-PL" dirty="0"/>
          </a:p>
          <a:p>
            <a:pPr marL="128270" indent="-128270"/>
            <a:r>
              <a:rPr lang="hr-HR" dirty="0">
                <a:latin typeface="Arial"/>
                <a:cs typeface="Arial"/>
              </a:rPr>
              <a:t>izrada završnih dokumenata za tisak i elektroničko pečatiranje u PDF/A obliku</a:t>
            </a:r>
            <a:endParaRPr lang="hr-HR" dirty="0"/>
          </a:p>
          <a:p>
            <a:pPr marL="128270" indent="-128270"/>
            <a:endParaRPr lang="hr-HR" dirty="0"/>
          </a:p>
          <a:p>
            <a:pPr marL="128270" indent="-128270"/>
            <a:r>
              <a:rPr lang="hr-HR" dirty="0">
                <a:latin typeface="Arial"/>
                <a:cs typeface="Arial"/>
              </a:rPr>
              <a:t>Integracija sa sustavom Certilia </a:t>
            </a:r>
          </a:p>
          <a:p>
            <a:pPr marL="385438" lvl="1" indent="-128270"/>
            <a:r>
              <a:rPr lang="hr-HR" dirty="0">
                <a:latin typeface="Arial"/>
                <a:cs typeface="Arial"/>
                <a:hlinkClick r:id="rId2"/>
              </a:rPr>
              <a:t>https://www.certilia.com/</a:t>
            </a:r>
            <a:endParaRPr lang="hr-HR" dirty="0">
              <a:latin typeface="Arial"/>
              <a:cs typeface="Arial"/>
            </a:endParaRPr>
          </a:p>
          <a:p>
            <a:pPr marL="128270" indent="-128270"/>
            <a:endParaRPr lang="hr-HR" dirty="0">
              <a:latin typeface="Arial"/>
              <a:cs typeface="Arial"/>
            </a:endParaRPr>
          </a:p>
          <a:p>
            <a:r>
              <a:rPr lang="hr-HR" dirty="0">
                <a:latin typeface="Arial"/>
                <a:cs typeface="Arial"/>
              </a:rPr>
              <a:t>Integracija sa sustavom ISeVO </a:t>
            </a:r>
            <a:r>
              <a:rPr lang="hr-HR" dirty="0"/>
              <a:t>(</a:t>
            </a:r>
            <a:r>
              <a:rPr lang="hr-HR" i="1" dirty="0"/>
              <a:t>Informacijski sustav evidencija u visokom obrazovanju)</a:t>
            </a:r>
          </a:p>
          <a:p>
            <a:pPr lvl="1"/>
            <a:r>
              <a:rPr lang="hr-HR" dirty="0">
                <a:hlinkClick r:id="rId3"/>
              </a:rPr>
              <a:t>https://visokoobrazovanje.hr/</a:t>
            </a: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41ED-2796-141C-605F-84965247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Digitalne diplome - ISVU</a:t>
            </a:r>
          </a:p>
        </p:txBody>
      </p:sp>
    </p:spTree>
    <p:extLst>
      <p:ext uri="{BB962C8B-B14F-4D97-AF65-F5344CB8AC3E}">
        <p14:creationId xmlns:p14="http://schemas.microsoft.com/office/powerpoint/2010/main" val="959657235"/>
      </p:ext>
    </p:extLst>
  </p:cSld>
  <p:clrMapOvr>
    <a:masterClrMapping/>
  </p:clrMapOvr>
</p:sld>
</file>

<file path=ppt/theme/theme1.xml><?xml version="1.0" encoding="utf-8"?>
<a:theme xmlns:a="http://schemas.openxmlformats.org/drawingml/2006/main" name="Srce DEI 2024_16x9">
  <a:themeElements>
    <a:clrScheme name="Srce DEI 2024">
      <a:dk1>
        <a:srgbClr val="58585A"/>
      </a:dk1>
      <a:lt1>
        <a:srgbClr val="FFFFFF"/>
      </a:lt1>
      <a:dk2>
        <a:srgbClr val="58585A"/>
      </a:dk2>
      <a:lt2>
        <a:srgbClr val="FFFFFF"/>
      </a:lt2>
      <a:accent1>
        <a:srgbClr val="4CC0AD"/>
      </a:accent1>
      <a:accent2>
        <a:srgbClr val="E39717"/>
      </a:accent2>
      <a:accent3>
        <a:srgbClr val="D71635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e_Tema1_16x9" id="{476E04C6-ED46-4774-BC39-1C443F715698}" vid="{90F83EFC-DEE1-42FC-8BFD-555EDA227A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907371AA1BC3E4AAA3D22634E81C148" ma:contentTypeVersion="14" ma:contentTypeDescription="Stvaranje novog dokumenta." ma:contentTypeScope="" ma:versionID="7bb15695608da97b01a4b6f3dbdfa5c5">
  <xsd:schema xmlns:xsd="http://www.w3.org/2001/XMLSchema" xmlns:xs="http://www.w3.org/2001/XMLSchema" xmlns:p="http://schemas.microsoft.com/office/2006/metadata/properties" xmlns:ns3="707644d7-99a0-41b9-8708-3670d223c352" xmlns:ns4="ce595918-3aaf-4239-80de-8fce535bbcc9" targetNamespace="http://schemas.microsoft.com/office/2006/metadata/properties" ma:root="true" ma:fieldsID="f8346db1126e72add43e6480e416c908" ns3:_="" ns4:_="">
    <xsd:import namespace="707644d7-99a0-41b9-8708-3670d223c352"/>
    <xsd:import namespace="ce595918-3aaf-4239-80de-8fce535bbcc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DateTaken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7644d7-99a0-41b9-8708-3670d223c3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595918-3aaf-4239-80de-8fce535bbcc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Raspršivanje savjeta za zajedničko korištenj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07644d7-99a0-41b9-8708-3670d223c35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139E6D-7D4C-4F55-BD78-337BF7AD19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7644d7-99a0-41b9-8708-3670d223c352"/>
    <ds:schemaRef ds:uri="ce595918-3aaf-4239-80de-8fce535bbc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F0C396-7146-4AED-A4DB-DE1A51C4DF50}">
  <ds:schemaRefs>
    <ds:schemaRef ds:uri="707644d7-99a0-41b9-8708-3670d223c352"/>
    <ds:schemaRef ds:uri="http://purl.org/dc/dcmitype/"/>
    <ds:schemaRef ds:uri="http://schemas.microsoft.com/office/2006/documentManagement/types"/>
    <ds:schemaRef ds:uri="http://www.w3.org/XML/1998/namespace"/>
    <ds:schemaRef ds:uri="ce595918-3aaf-4239-80de-8fce535bbcc9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2F43747-DBEF-45E3-8065-6749FBEACC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srce-predlozak-4x3-OA-CC-BY-NC-20140919</Template>
  <TotalTime>255</TotalTime>
  <Words>1579</Words>
  <Application>Microsoft Office PowerPoint</Application>
  <PresentationFormat>On-screen Show (16:9)</PresentationFormat>
  <Paragraphs>290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Courier New</vt:lpstr>
      <vt:lpstr>Srce DEI 2024_16x9</vt:lpstr>
      <vt:lpstr>Digitalne diplome - ISVU</vt:lpstr>
      <vt:lpstr>Sadržaj</vt:lpstr>
      <vt:lpstr>Uvod</vt:lpstr>
      <vt:lpstr>Što je elektronički pečat? 🤔</vt:lpstr>
      <vt:lpstr>Što je elektronički pečat? 🤔</vt:lpstr>
      <vt:lpstr>Što NIJE elektronički pečat? 🙅</vt:lpstr>
      <vt:lpstr>Modul za izradu završnih dokumenata (eDiplome)</vt:lpstr>
      <vt:lpstr>Modul za izradu završnih dokumenata (eDiplome)</vt:lpstr>
      <vt:lpstr>Modul za izradu završnih dokumenata (eDiplome)</vt:lpstr>
      <vt:lpstr>Verzija za tisak i verzija za el. pečat</vt:lpstr>
      <vt:lpstr>Grafički prijelom dokumenta</vt:lpstr>
      <vt:lpstr>Jedinstveni broj završnih isprava (GUID)</vt:lpstr>
      <vt:lpstr>Faze izrade završnih dokumenata</vt:lpstr>
      <vt:lpstr>Modul za izradu završnih dokumenata (eDiplome)</vt:lpstr>
      <vt:lpstr>Preduvjeti za korištenje</vt:lpstr>
      <vt:lpstr>1. faza – generiranje dokumenata</vt:lpstr>
      <vt:lpstr>Završetak studija studenta (ISVU Studiji i studenti)</vt:lpstr>
      <vt:lpstr>Generirani dokumenti (eDiplome)</vt:lpstr>
      <vt:lpstr>Dokumenti s greškom (eDiplome)</vt:lpstr>
      <vt:lpstr>2. faza – elektroničko pečatiranje dokumenta</vt:lpstr>
      <vt:lpstr>Dokumenti za el. pečatiranje (eDiplome)</vt:lpstr>
      <vt:lpstr>Izrada elektroničkog pečata - Certilia portal</vt:lpstr>
      <vt:lpstr>Izrada elektroničkog pečata - Certilia portal</vt:lpstr>
      <vt:lpstr>Izrada elektroničkog pečata - Certilia portal</vt:lpstr>
      <vt:lpstr>Izrada elektroničkog pečata - Certilia portal</vt:lpstr>
      <vt:lpstr>Slanje drugoj osobi na pečatiranje</vt:lpstr>
      <vt:lpstr>Slanje drugoj osobi na pečatiranje</vt:lpstr>
      <vt:lpstr>3. faza – isporuka dokumenta nosiocu (studentu)</vt:lpstr>
      <vt:lpstr>Nakon uspješno izrađenog elektroničkog pečata</vt:lpstr>
      <vt:lpstr>Isporuka dokumenata (eDiplome)</vt:lpstr>
      <vt:lpstr>Isporuka dokumenata (eDiplome)</vt:lpstr>
      <vt:lpstr>Isporuka dokumenata (eDiplome)</vt:lpstr>
      <vt:lpstr>Lokalna evidencija (eDiplome)</vt:lpstr>
      <vt:lpstr>Lokalna evidencija (eDiplome)</vt:lpstr>
      <vt:lpstr>Lokalna evidencija – aktualni dokumenti (eDiplome)</vt:lpstr>
      <vt:lpstr>Lokalna evidencija – aktualni dokumenti (eDiplome)</vt:lpstr>
      <vt:lpstr>Lokalna evidencija – stornirani dokumenti (eDiplome)</vt:lpstr>
      <vt:lpstr>Podrška za poslijediplomske studije</vt:lpstr>
      <vt:lpstr>Karakteristike</vt:lpstr>
      <vt:lpstr>Definiranje ustanova i potpisnika na završnom dokumentu</vt:lpstr>
      <vt:lpstr>Definiranje ustanova i potpisnika na završnom dokumentu</vt:lpstr>
      <vt:lpstr>Definiranje ustanova i potpisnika na završnom dokumentu</vt:lpstr>
      <vt:lpstr>Dokumenti za višestruki el. pečat (eDiplome)</vt:lpstr>
      <vt:lpstr>Dokumenti za višestruki el. pečat (eDiplome)</vt:lpstr>
      <vt:lpstr>Dokumenti za višestruki el. pečat (eDiplome)</vt:lpstr>
      <vt:lpstr>Dokumenti za višestruki el. pečat (eDiplome)</vt:lpstr>
      <vt:lpstr>Podrška za ispis naslova teme završnog rada</vt:lpstr>
      <vt:lpstr>Podrška za ispis naslova teme završnog rada</vt:lpstr>
      <vt:lpstr>Generiranje testnog dokumenta</vt:lpstr>
      <vt:lpstr>Generiranje testnog dokumenta</vt:lpstr>
      <vt:lpstr>Generiranje testnog dokumenta</vt:lpstr>
      <vt:lpstr>Generiranje testnog dokumenta - greška</vt:lpstr>
      <vt:lpstr>Korisne poveznice i daljnje čitanje</vt:lpstr>
      <vt:lpstr>Hvala na pozornosti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Amira Zubovic</dc:creator>
  <cp:lastModifiedBy>Amira Zubović</cp:lastModifiedBy>
  <cp:revision>5</cp:revision>
  <cp:lastPrinted>2014-06-24T07:01:20Z</cp:lastPrinted>
  <dcterms:created xsi:type="dcterms:W3CDTF">2014-09-19T07:16:42Z</dcterms:created>
  <dcterms:modified xsi:type="dcterms:W3CDTF">2024-04-17T12:32:15Z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0x0101000907371AA1BC3E4AAA3D22634E81C148</vt:lpwstr>
  </property>
</Properties>
</file>