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62" r:id="rId4"/>
    <p:sldId id="285" r:id="rId5"/>
    <p:sldId id="266" r:id="rId6"/>
    <p:sldId id="267" r:id="rId7"/>
    <p:sldId id="277" r:id="rId8"/>
    <p:sldId id="260" r:id="rId9"/>
    <p:sldId id="261" r:id="rId10"/>
    <p:sldId id="280" r:id="rId11"/>
    <p:sldId id="281" r:id="rId12"/>
    <p:sldId id="282" r:id="rId13"/>
    <p:sldId id="283" r:id="rId14"/>
    <p:sldId id="264" r:id="rId15"/>
    <p:sldId id="284" r:id="rId16"/>
    <p:sldId id="26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9" r:id="rId26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5994E-4856-CE43-D6C0-FC4E9436C103}" v="5" dt="2024-04-16T12:09:54.868"/>
    <p1510:client id="{4AF2874E-3C2A-861C-DD2B-D84E653E9F4A}" v="206" dt="2024-04-16T11:47:15.335"/>
    <p1510:client id="{677D3889-DA36-6BAB-2083-6B17E5BA06C8}" v="3" dt="2024-04-16T11:27:26.532"/>
    <p1510:client id="{69E1EA82-DA9A-62C6-0395-BB3047A6450F}" v="4" dt="2024-04-16T11:47:57.087"/>
    <p1510:client id="{89AB0862-2B07-F4E2-C1CC-F6973C1A53EC}" v="10" dt="2024-04-15T10:18:00.798"/>
    <p1510:client id="{8E97C2CA-A1D5-2F61-57DB-F6D2CA486ABA}" v="94" dt="2024-04-16T12:07:29.539"/>
    <p1510:client id="{A5C021ED-4583-01F5-D889-02EC0F5C12FC}" v="1249" dt="2024-04-14T19:08:17.432"/>
    <p1510:client id="{E326D92E-E3B2-19F4-7B93-314F92F8CD6D}" v="1" dt="2024-04-14T19:08:54.423"/>
    <p1510:client id="{E54770D9-832E-8004-F6F5-B3A5A7531B90}" v="461" dt="2024-04-16T09:54:45.579"/>
    <p1510:client id="{E59EEBBC-DDD0-0436-E158-9FB711431513}" v="5" dt="2024-04-15T08:32:41.651"/>
    <p1510:client id="{F356E9FA-AA06-AC2C-86CA-FA2C6C93E152}" v="2" dt="2024-04-15T09:11:22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5" d="100"/>
          <a:sy n="205" d="100"/>
        </p:scale>
        <p:origin x="5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rceoffice365-my.sharepoint.com/personal/pudovicic_srce_hr/Documents/Book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[Book9.xlsx]Sheet1!$B$2</c:f>
              <c:strCache>
                <c:ptCount val="1"/>
                <c:pt idx="0">
                  <c:v>Broj ulogiranih korisnika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[Book9.xlsx]Sheet1!$A$3:$A$273</c:f>
              <c:numCache>
                <c:formatCode>m/d/yyyy</c:formatCode>
                <c:ptCount val="271"/>
                <c:pt idx="0">
                  <c:v>45385</c:v>
                </c:pt>
                <c:pt idx="1">
                  <c:v>45384</c:v>
                </c:pt>
                <c:pt idx="2">
                  <c:v>45383</c:v>
                </c:pt>
                <c:pt idx="3">
                  <c:v>45382</c:v>
                </c:pt>
                <c:pt idx="4">
                  <c:v>45381</c:v>
                </c:pt>
                <c:pt idx="5">
                  <c:v>45380</c:v>
                </c:pt>
                <c:pt idx="6">
                  <c:v>45379</c:v>
                </c:pt>
                <c:pt idx="7">
                  <c:v>45378</c:v>
                </c:pt>
                <c:pt idx="8">
                  <c:v>45377</c:v>
                </c:pt>
                <c:pt idx="9">
                  <c:v>45376</c:v>
                </c:pt>
                <c:pt idx="10">
                  <c:v>45375</c:v>
                </c:pt>
                <c:pt idx="11">
                  <c:v>45374</c:v>
                </c:pt>
                <c:pt idx="12">
                  <c:v>45373</c:v>
                </c:pt>
                <c:pt idx="13">
                  <c:v>45372</c:v>
                </c:pt>
                <c:pt idx="14">
                  <c:v>45371</c:v>
                </c:pt>
                <c:pt idx="15">
                  <c:v>45370</c:v>
                </c:pt>
                <c:pt idx="16">
                  <c:v>45369</c:v>
                </c:pt>
                <c:pt idx="17">
                  <c:v>45368</c:v>
                </c:pt>
                <c:pt idx="18">
                  <c:v>45367</c:v>
                </c:pt>
                <c:pt idx="19">
                  <c:v>45366</c:v>
                </c:pt>
                <c:pt idx="20">
                  <c:v>45365</c:v>
                </c:pt>
                <c:pt idx="21">
                  <c:v>45364</c:v>
                </c:pt>
                <c:pt idx="22">
                  <c:v>45363</c:v>
                </c:pt>
                <c:pt idx="23">
                  <c:v>45362</c:v>
                </c:pt>
                <c:pt idx="24">
                  <c:v>45361</c:v>
                </c:pt>
                <c:pt idx="25">
                  <c:v>45360</c:v>
                </c:pt>
                <c:pt idx="26">
                  <c:v>45359</c:v>
                </c:pt>
                <c:pt idx="27">
                  <c:v>45358</c:v>
                </c:pt>
                <c:pt idx="28">
                  <c:v>45357</c:v>
                </c:pt>
                <c:pt idx="29">
                  <c:v>45356</c:v>
                </c:pt>
                <c:pt idx="30">
                  <c:v>45355</c:v>
                </c:pt>
                <c:pt idx="31">
                  <c:v>45354</c:v>
                </c:pt>
                <c:pt idx="32">
                  <c:v>45353</c:v>
                </c:pt>
                <c:pt idx="33">
                  <c:v>45352</c:v>
                </c:pt>
                <c:pt idx="34">
                  <c:v>45351</c:v>
                </c:pt>
                <c:pt idx="35">
                  <c:v>45350</c:v>
                </c:pt>
                <c:pt idx="36">
                  <c:v>45349</c:v>
                </c:pt>
                <c:pt idx="37">
                  <c:v>45348</c:v>
                </c:pt>
                <c:pt idx="38">
                  <c:v>45347</c:v>
                </c:pt>
                <c:pt idx="39">
                  <c:v>45346</c:v>
                </c:pt>
                <c:pt idx="40">
                  <c:v>45345</c:v>
                </c:pt>
                <c:pt idx="41">
                  <c:v>45344</c:v>
                </c:pt>
                <c:pt idx="42">
                  <c:v>45343</c:v>
                </c:pt>
                <c:pt idx="43">
                  <c:v>45342</c:v>
                </c:pt>
                <c:pt idx="44">
                  <c:v>45341</c:v>
                </c:pt>
                <c:pt idx="45">
                  <c:v>45340</c:v>
                </c:pt>
                <c:pt idx="46">
                  <c:v>45339</c:v>
                </c:pt>
                <c:pt idx="47">
                  <c:v>45338</c:v>
                </c:pt>
                <c:pt idx="48">
                  <c:v>45337</c:v>
                </c:pt>
                <c:pt idx="49">
                  <c:v>45336</c:v>
                </c:pt>
                <c:pt idx="50">
                  <c:v>45335</c:v>
                </c:pt>
                <c:pt idx="51">
                  <c:v>45334</c:v>
                </c:pt>
                <c:pt idx="52">
                  <c:v>45333</c:v>
                </c:pt>
                <c:pt idx="53">
                  <c:v>45332</c:v>
                </c:pt>
                <c:pt idx="54">
                  <c:v>45331</c:v>
                </c:pt>
                <c:pt idx="55">
                  <c:v>45330</c:v>
                </c:pt>
                <c:pt idx="56">
                  <c:v>45329</c:v>
                </c:pt>
                <c:pt idx="57">
                  <c:v>45328</c:v>
                </c:pt>
                <c:pt idx="58">
                  <c:v>45327</c:v>
                </c:pt>
                <c:pt idx="59">
                  <c:v>45326</c:v>
                </c:pt>
                <c:pt idx="60">
                  <c:v>45325</c:v>
                </c:pt>
                <c:pt idx="61">
                  <c:v>45324</c:v>
                </c:pt>
                <c:pt idx="62">
                  <c:v>45323</c:v>
                </c:pt>
                <c:pt idx="63">
                  <c:v>45322</c:v>
                </c:pt>
                <c:pt idx="64">
                  <c:v>45321</c:v>
                </c:pt>
                <c:pt idx="65">
                  <c:v>45320</c:v>
                </c:pt>
                <c:pt idx="66">
                  <c:v>45319</c:v>
                </c:pt>
                <c:pt idx="67">
                  <c:v>45318</c:v>
                </c:pt>
                <c:pt idx="68">
                  <c:v>45317</c:v>
                </c:pt>
                <c:pt idx="69">
                  <c:v>45316</c:v>
                </c:pt>
                <c:pt idx="70">
                  <c:v>45315</c:v>
                </c:pt>
                <c:pt idx="71">
                  <c:v>45314</c:v>
                </c:pt>
                <c:pt idx="72">
                  <c:v>45313</c:v>
                </c:pt>
                <c:pt idx="73">
                  <c:v>45312</c:v>
                </c:pt>
                <c:pt idx="74">
                  <c:v>45311</c:v>
                </c:pt>
                <c:pt idx="75">
                  <c:v>45310</c:v>
                </c:pt>
                <c:pt idx="76">
                  <c:v>45309</c:v>
                </c:pt>
                <c:pt idx="77">
                  <c:v>45308</c:v>
                </c:pt>
                <c:pt idx="78">
                  <c:v>45307</c:v>
                </c:pt>
                <c:pt idx="79">
                  <c:v>45306</c:v>
                </c:pt>
                <c:pt idx="80">
                  <c:v>45305</c:v>
                </c:pt>
                <c:pt idx="81">
                  <c:v>45304</c:v>
                </c:pt>
                <c:pt idx="82">
                  <c:v>45303</c:v>
                </c:pt>
                <c:pt idx="83">
                  <c:v>45302</c:v>
                </c:pt>
                <c:pt idx="84">
                  <c:v>45301</c:v>
                </c:pt>
                <c:pt idx="85">
                  <c:v>45300</c:v>
                </c:pt>
                <c:pt idx="86">
                  <c:v>45299</c:v>
                </c:pt>
                <c:pt idx="87">
                  <c:v>45298</c:v>
                </c:pt>
                <c:pt idx="88">
                  <c:v>45297</c:v>
                </c:pt>
                <c:pt idx="89">
                  <c:v>45296</c:v>
                </c:pt>
                <c:pt idx="90">
                  <c:v>45295</c:v>
                </c:pt>
                <c:pt idx="91">
                  <c:v>45294</c:v>
                </c:pt>
                <c:pt idx="92">
                  <c:v>45293</c:v>
                </c:pt>
                <c:pt idx="93">
                  <c:v>45292</c:v>
                </c:pt>
                <c:pt idx="94">
                  <c:v>45291</c:v>
                </c:pt>
                <c:pt idx="95">
                  <c:v>45290</c:v>
                </c:pt>
                <c:pt idx="96">
                  <c:v>45289</c:v>
                </c:pt>
                <c:pt idx="97">
                  <c:v>45288</c:v>
                </c:pt>
                <c:pt idx="98">
                  <c:v>45287</c:v>
                </c:pt>
                <c:pt idx="99">
                  <c:v>45286</c:v>
                </c:pt>
                <c:pt idx="100">
                  <c:v>45285</c:v>
                </c:pt>
                <c:pt idx="101">
                  <c:v>45284</c:v>
                </c:pt>
                <c:pt idx="102">
                  <c:v>45283</c:v>
                </c:pt>
                <c:pt idx="103">
                  <c:v>45282</c:v>
                </c:pt>
                <c:pt idx="104">
                  <c:v>45281</c:v>
                </c:pt>
                <c:pt idx="105">
                  <c:v>45280</c:v>
                </c:pt>
                <c:pt idx="106">
                  <c:v>45279</c:v>
                </c:pt>
                <c:pt idx="107">
                  <c:v>45278</c:v>
                </c:pt>
                <c:pt idx="108">
                  <c:v>45277</c:v>
                </c:pt>
                <c:pt idx="109">
                  <c:v>45276</c:v>
                </c:pt>
                <c:pt idx="110">
                  <c:v>45275</c:v>
                </c:pt>
                <c:pt idx="111">
                  <c:v>45274</c:v>
                </c:pt>
                <c:pt idx="112">
                  <c:v>45273</c:v>
                </c:pt>
                <c:pt idx="113">
                  <c:v>45272</c:v>
                </c:pt>
                <c:pt idx="114">
                  <c:v>45271</c:v>
                </c:pt>
                <c:pt idx="115">
                  <c:v>45270</c:v>
                </c:pt>
                <c:pt idx="116">
                  <c:v>45269</c:v>
                </c:pt>
                <c:pt idx="117">
                  <c:v>45268</c:v>
                </c:pt>
                <c:pt idx="118">
                  <c:v>45267</c:v>
                </c:pt>
                <c:pt idx="119">
                  <c:v>45266</c:v>
                </c:pt>
                <c:pt idx="120">
                  <c:v>45265</c:v>
                </c:pt>
                <c:pt idx="121">
                  <c:v>45264</c:v>
                </c:pt>
                <c:pt idx="122">
                  <c:v>45263</c:v>
                </c:pt>
                <c:pt idx="123">
                  <c:v>45262</c:v>
                </c:pt>
                <c:pt idx="124">
                  <c:v>45261</c:v>
                </c:pt>
                <c:pt idx="125">
                  <c:v>45260</c:v>
                </c:pt>
                <c:pt idx="126">
                  <c:v>45259</c:v>
                </c:pt>
                <c:pt idx="127">
                  <c:v>45258</c:v>
                </c:pt>
                <c:pt idx="128">
                  <c:v>45257</c:v>
                </c:pt>
                <c:pt idx="129">
                  <c:v>45256</c:v>
                </c:pt>
                <c:pt idx="130">
                  <c:v>45255</c:v>
                </c:pt>
                <c:pt idx="131">
                  <c:v>45254</c:v>
                </c:pt>
                <c:pt idx="132">
                  <c:v>45253</c:v>
                </c:pt>
                <c:pt idx="133">
                  <c:v>45252</c:v>
                </c:pt>
                <c:pt idx="134">
                  <c:v>45251</c:v>
                </c:pt>
                <c:pt idx="135">
                  <c:v>45250</c:v>
                </c:pt>
                <c:pt idx="136">
                  <c:v>45249</c:v>
                </c:pt>
                <c:pt idx="137">
                  <c:v>45248</c:v>
                </c:pt>
                <c:pt idx="138">
                  <c:v>45247</c:v>
                </c:pt>
                <c:pt idx="139">
                  <c:v>45246</c:v>
                </c:pt>
                <c:pt idx="140">
                  <c:v>45245</c:v>
                </c:pt>
                <c:pt idx="141">
                  <c:v>45244</c:v>
                </c:pt>
                <c:pt idx="142">
                  <c:v>45243</c:v>
                </c:pt>
                <c:pt idx="143">
                  <c:v>45242</c:v>
                </c:pt>
                <c:pt idx="144">
                  <c:v>45241</c:v>
                </c:pt>
                <c:pt idx="145">
                  <c:v>45240</c:v>
                </c:pt>
                <c:pt idx="146">
                  <c:v>45239</c:v>
                </c:pt>
                <c:pt idx="147">
                  <c:v>45238</c:v>
                </c:pt>
                <c:pt idx="148">
                  <c:v>45237</c:v>
                </c:pt>
                <c:pt idx="149">
                  <c:v>45236</c:v>
                </c:pt>
                <c:pt idx="150">
                  <c:v>45235</c:v>
                </c:pt>
                <c:pt idx="151">
                  <c:v>45234</c:v>
                </c:pt>
                <c:pt idx="152">
                  <c:v>45233</c:v>
                </c:pt>
                <c:pt idx="153">
                  <c:v>45232</c:v>
                </c:pt>
                <c:pt idx="154">
                  <c:v>45231</c:v>
                </c:pt>
                <c:pt idx="155">
                  <c:v>45230</c:v>
                </c:pt>
                <c:pt idx="156">
                  <c:v>45229</c:v>
                </c:pt>
                <c:pt idx="157">
                  <c:v>45228</c:v>
                </c:pt>
                <c:pt idx="158">
                  <c:v>45227</c:v>
                </c:pt>
                <c:pt idx="159">
                  <c:v>45226</c:v>
                </c:pt>
                <c:pt idx="160">
                  <c:v>45225</c:v>
                </c:pt>
                <c:pt idx="161">
                  <c:v>45224</c:v>
                </c:pt>
                <c:pt idx="162">
                  <c:v>45223</c:v>
                </c:pt>
                <c:pt idx="163">
                  <c:v>45222</c:v>
                </c:pt>
                <c:pt idx="164">
                  <c:v>45221</c:v>
                </c:pt>
                <c:pt idx="165">
                  <c:v>45220</c:v>
                </c:pt>
                <c:pt idx="166">
                  <c:v>45219</c:v>
                </c:pt>
                <c:pt idx="167">
                  <c:v>45218</c:v>
                </c:pt>
                <c:pt idx="168">
                  <c:v>45217</c:v>
                </c:pt>
                <c:pt idx="169">
                  <c:v>45216</c:v>
                </c:pt>
                <c:pt idx="170">
                  <c:v>45215</c:v>
                </c:pt>
                <c:pt idx="171">
                  <c:v>45214</c:v>
                </c:pt>
                <c:pt idx="172">
                  <c:v>45213</c:v>
                </c:pt>
                <c:pt idx="173">
                  <c:v>45212</c:v>
                </c:pt>
                <c:pt idx="174">
                  <c:v>45211</c:v>
                </c:pt>
                <c:pt idx="175">
                  <c:v>45210</c:v>
                </c:pt>
                <c:pt idx="176">
                  <c:v>45209</c:v>
                </c:pt>
                <c:pt idx="177">
                  <c:v>45208</c:v>
                </c:pt>
                <c:pt idx="178">
                  <c:v>45207</c:v>
                </c:pt>
                <c:pt idx="179">
                  <c:v>45206</c:v>
                </c:pt>
                <c:pt idx="180">
                  <c:v>45205</c:v>
                </c:pt>
                <c:pt idx="181">
                  <c:v>45204</c:v>
                </c:pt>
                <c:pt idx="182">
                  <c:v>45203</c:v>
                </c:pt>
                <c:pt idx="183">
                  <c:v>45202</c:v>
                </c:pt>
                <c:pt idx="184">
                  <c:v>45201</c:v>
                </c:pt>
                <c:pt idx="185">
                  <c:v>45200</c:v>
                </c:pt>
                <c:pt idx="186">
                  <c:v>45199</c:v>
                </c:pt>
                <c:pt idx="187">
                  <c:v>45198</c:v>
                </c:pt>
                <c:pt idx="188">
                  <c:v>45197</c:v>
                </c:pt>
                <c:pt idx="189">
                  <c:v>45196</c:v>
                </c:pt>
                <c:pt idx="190">
                  <c:v>45195</c:v>
                </c:pt>
                <c:pt idx="191">
                  <c:v>45194</c:v>
                </c:pt>
                <c:pt idx="192">
                  <c:v>45193</c:v>
                </c:pt>
                <c:pt idx="193">
                  <c:v>45192</c:v>
                </c:pt>
                <c:pt idx="194">
                  <c:v>45191</c:v>
                </c:pt>
                <c:pt idx="195">
                  <c:v>45190</c:v>
                </c:pt>
                <c:pt idx="196">
                  <c:v>45189</c:v>
                </c:pt>
                <c:pt idx="197">
                  <c:v>45188</c:v>
                </c:pt>
                <c:pt idx="198">
                  <c:v>45187</c:v>
                </c:pt>
                <c:pt idx="199">
                  <c:v>45186</c:v>
                </c:pt>
                <c:pt idx="200">
                  <c:v>45185</c:v>
                </c:pt>
                <c:pt idx="201">
                  <c:v>45184</c:v>
                </c:pt>
                <c:pt idx="202">
                  <c:v>45183</c:v>
                </c:pt>
                <c:pt idx="203">
                  <c:v>45182</c:v>
                </c:pt>
                <c:pt idx="204">
                  <c:v>45181</c:v>
                </c:pt>
                <c:pt idx="205">
                  <c:v>45180</c:v>
                </c:pt>
                <c:pt idx="206">
                  <c:v>45179</c:v>
                </c:pt>
                <c:pt idx="207">
                  <c:v>45178</c:v>
                </c:pt>
                <c:pt idx="208">
                  <c:v>45177</c:v>
                </c:pt>
                <c:pt idx="209">
                  <c:v>45176</c:v>
                </c:pt>
                <c:pt idx="210">
                  <c:v>45175</c:v>
                </c:pt>
                <c:pt idx="211">
                  <c:v>45174</c:v>
                </c:pt>
                <c:pt idx="212">
                  <c:v>45173</c:v>
                </c:pt>
                <c:pt idx="213">
                  <c:v>45172</c:v>
                </c:pt>
                <c:pt idx="214">
                  <c:v>45171</c:v>
                </c:pt>
                <c:pt idx="215">
                  <c:v>45170</c:v>
                </c:pt>
                <c:pt idx="216">
                  <c:v>45169</c:v>
                </c:pt>
                <c:pt idx="217">
                  <c:v>45168</c:v>
                </c:pt>
                <c:pt idx="218">
                  <c:v>45167</c:v>
                </c:pt>
                <c:pt idx="219">
                  <c:v>45166</c:v>
                </c:pt>
                <c:pt idx="220">
                  <c:v>45165</c:v>
                </c:pt>
                <c:pt idx="221">
                  <c:v>45164</c:v>
                </c:pt>
                <c:pt idx="222">
                  <c:v>45163</c:v>
                </c:pt>
                <c:pt idx="223">
                  <c:v>45162</c:v>
                </c:pt>
                <c:pt idx="224">
                  <c:v>45161</c:v>
                </c:pt>
                <c:pt idx="225">
                  <c:v>45160</c:v>
                </c:pt>
                <c:pt idx="226">
                  <c:v>45159</c:v>
                </c:pt>
                <c:pt idx="227">
                  <c:v>45158</c:v>
                </c:pt>
                <c:pt idx="228">
                  <c:v>45157</c:v>
                </c:pt>
                <c:pt idx="229">
                  <c:v>45156</c:v>
                </c:pt>
                <c:pt idx="230">
                  <c:v>45155</c:v>
                </c:pt>
                <c:pt idx="231">
                  <c:v>45154</c:v>
                </c:pt>
                <c:pt idx="232">
                  <c:v>45153</c:v>
                </c:pt>
                <c:pt idx="233">
                  <c:v>45152</c:v>
                </c:pt>
                <c:pt idx="234">
                  <c:v>45151</c:v>
                </c:pt>
                <c:pt idx="235">
                  <c:v>45150</c:v>
                </c:pt>
                <c:pt idx="236">
                  <c:v>45149</c:v>
                </c:pt>
                <c:pt idx="237">
                  <c:v>45148</c:v>
                </c:pt>
                <c:pt idx="238">
                  <c:v>45147</c:v>
                </c:pt>
                <c:pt idx="239">
                  <c:v>45146</c:v>
                </c:pt>
                <c:pt idx="240">
                  <c:v>45145</c:v>
                </c:pt>
                <c:pt idx="241">
                  <c:v>45144</c:v>
                </c:pt>
                <c:pt idx="242">
                  <c:v>45143</c:v>
                </c:pt>
                <c:pt idx="243">
                  <c:v>45142</c:v>
                </c:pt>
                <c:pt idx="244">
                  <c:v>45141</c:v>
                </c:pt>
                <c:pt idx="245">
                  <c:v>45140</c:v>
                </c:pt>
                <c:pt idx="246">
                  <c:v>45139</c:v>
                </c:pt>
                <c:pt idx="247">
                  <c:v>45138</c:v>
                </c:pt>
                <c:pt idx="248">
                  <c:v>45137</c:v>
                </c:pt>
                <c:pt idx="249">
                  <c:v>45136</c:v>
                </c:pt>
                <c:pt idx="250">
                  <c:v>45135</c:v>
                </c:pt>
                <c:pt idx="251">
                  <c:v>45134</c:v>
                </c:pt>
                <c:pt idx="252">
                  <c:v>45133</c:v>
                </c:pt>
                <c:pt idx="253">
                  <c:v>45132</c:v>
                </c:pt>
                <c:pt idx="254">
                  <c:v>45131</c:v>
                </c:pt>
                <c:pt idx="255">
                  <c:v>45130</c:v>
                </c:pt>
                <c:pt idx="256">
                  <c:v>45129</c:v>
                </c:pt>
                <c:pt idx="257">
                  <c:v>45128</c:v>
                </c:pt>
                <c:pt idx="258">
                  <c:v>45127</c:v>
                </c:pt>
                <c:pt idx="259">
                  <c:v>45126</c:v>
                </c:pt>
                <c:pt idx="260">
                  <c:v>45125</c:v>
                </c:pt>
                <c:pt idx="261">
                  <c:v>45124</c:v>
                </c:pt>
                <c:pt idx="262">
                  <c:v>45123</c:v>
                </c:pt>
                <c:pt idx="263">
                  <c:v>45122</c:v>
                </c:pt>
                <c:pt idx="264">
                  <c:v>45121</c:v>
                </c:pt>
                <c:pt idx="265">
                  <c:v>45120</c:v>
                </c:pt>
                <c:pt idx="266">
                  <c:v>45119</c:v>
                </c:pt>
                <c:pt idx="267">
                  <c:v>45118</c:v>
                </c:pt>
                <c:pt idx="268">
                  <c:v>45117</c:v>
                </c:pt>
                <c:pt idx="269">
                  <c:v>45116</c:v>
                </c:pt>
                <c:pt idx="270">
                  <c:v>45115</c:v>
                </c:pt>
              </c:numCache>
            </c:numRef>
          </c:cat>
          <c:val>
            <c:numRef>
              <c:f>[Book9.xlsx]Sheet1!$B$3:$B$273</c:f>
              <c:numCache>
                <c:formatCode>General</c:formatCode>
                <c:ptCount val="271"/>
                <c:pt idx="0">
                  <c:v>664</c:v>
                </c:pt>
                <c:pt idx="1">
                  <c:v>805</c:v>
                </c:pt>
                <c:pt idx="2">
                  <c:v>432</c:v>
                </c:pt>
                <c:pt idx="3">
                  <c:v>304</c:v>
                </c:pt>
                <c:pt idx="4">
                  <c:v>426</c:v>
                </c:pt>
                <c:pt idx="5">
                  <c:v>793</c:v>
                </c:pt>
                <c:pt idx="6">
                  <c:v>1487</c:v>
                </c:pt>
                <c:pt idx="7">
                  <c:v>1852</c:v>
                </c:pt>
                <c:pt idx="8">
                  <c:v>1578</c:v>
                </c:pt>
                <c:pt idx="9">
                  <c:v>1381</c:v>
                </c:pt>
                <c:pt idx="10">
                  <c:v>372</c:v>
                </c:pt>
                <c:pt idx="11">
                  <c:v>437</c:v>
                </c:pt>
                <c:pt idx="12">
                  <c:v>1038</c:v>
                </c:pt>
                <c:pt idx="13">
                  <c:v>1346</c:v>
                </c:pt>
                <c:pt idx="14">
                  <c:v>1328</c:v>
                </c:pt>
                <c:pt idx="15">
                  <c:v>1742</c:v>
                </c:pt>
                <c:pt idx="16">
                  <c:v>1641</c:v>
                </c:pt>
                <c:pt idx="17">
                  <c:v>743</c:v>
                </c:pt>
                <c:pt idx="18">
                  <c:v>814</c:v>
                </c:pt>
                <c:pt idx="19">
                  <c:v>1409</c:v>
                </c:pt>
                <c:pt idx="20">
                  <c:v>1219</c:v>
                </c:pt>
                <c:pt idx="21">
                  <c:v>1072</c:v>
                </c:pt>
                <c:pt idx="22">
                  <c:v>1406</c:v>
                </c:pt>
                <c:pt idx="23">
                  <c:v>1365</c:v>
                </c:pt>
                <c:pt idx="24">
                  <c:v>585</c:v>
                </c:pt>
                <c:pt idx="25">
                  <c:v>493</c:v>
                </c:pt>
                <c:pt idx="26">
                  <c:v>1057</c:v>
                </c:pt>
                <c:pt idx="27">
                  <c:v>1198</c:v>
                </c:pt>
                <c:pt idx="28">
                  <c:v>1314</c:v>
                </c:pt>
                <c:pt idx="29">
                  <c:v>1416</c:v>
                </c:pt>
                <c:pt idx="30">
                  <c:v>1496</c:v>
                </c:pt>
                <c:pt idx="31">
                  <c:v>454</c:v>
                </c:pt>
                <c:pt idx="32">
                  <c:v>444</c:v>
                </c:pt>
                <c:pt idx="33">
                  <c:v>1316</c:v>
                </c:pt>
                <c:pt idx="34">
                  <c:v>1760</c:v>
                </c:pt>
                <c:pt idx="35">
                  <c:v>1629</c:v>
                </c:pt>
                <c:pt idx="36">
                  <c:v>1740</c:v>
                </c:pt>
                <c:pt idx="37">
                  <c:v>1589</c:v>
                </c:pt>
                <c:pt idx="38">
                  <c:v>625</c:v>
                </c:pt>
                <c:pt idx="39">
                  <c:v>497</c:v>
                </c:pt>
                <c:pt idx="40">
                  <c:v>1215</c:v>
                </c:pt>
                <c:pt idx="41">
                  <c:v>1346</c:v>
                </c:pt>
                <c:pt idx="42">
                  <c:v>1271</c:v>
                </c:pt>
                <c:pt idx="43">
                  <c:v>1484</c:v>
                </c:pt>
                <c:pt idx="44">
                  <c:v>1412</c:v>
                </c:pt>
                <c:pt idx="45">
                  <c:v>457</c:v>
                </c:pt>
                <c:pt idx="46">
                  <c:v>581</c:v>
                </c:pt>
                <c:pt idx="47">
                  <c:v>1665</c:v>
                </c:pt>
                <c:pt idx="48">
                  <c:v>2022</c:v>
                </c:pt>
                <c:pt idx="49">
                  <c:v>1887</c:v>
                </c:pt>
                <c:pt idx="50">
                  <c:v>1632</c:v>
                </c:pt>
                <c:pt idx="51">
                  <c:v>1968</c:v>
                </c:pt>
                <c:pt idx="52">
                  <c:v>992</c:v>
                </c:pt>
                <c:pt idx="53">
                  <c:v>651</c:v>
                </c:pt>
                <c:pt idx="54">
                  <c:v>1833</c:v>
                </c:pt>
                <c:pt idx="55">
                  <c:v>1872</c:v>
                </c:pt>
                <c:pt idx="56">
                  <c:v>1865</c:v>
                </c:pt>
                <c:pt idx="57">
                  <c:v>1618</c:v>
                </c:pt>
                <c:pt idx="58">
                  <c:v>1568</c:v>
                </c:pt>
                <c:pt idx="59">
                  <c:v>404</c:v>
                </c:pt>
                <c:pt idx="60">
                  <c:v>424</c:v>
                </c:pt>
                <c:pt idx="61">
                  <c:v>1216</c:v>
                </c:pt>
                <c:pt idx="62">
                  <c:v>1633</c:v>
                </c:pt>
                <c:pt idx="63">
                  <c:v>1846</c:v>
                </c:pt>
                <c:pt idx="64">
                  <c:v>1830</c:v>
                </c:pt>
                <c:pt idx="65">
                  <c:v>1834</c:v>
                </c:pt>
                <c:pt idx="66">
                  <c:v>483</c:v>
                </c:pt>
                <c:pt idx="67">
                  <c:v>443</c:v>
                </c:pt>
                <c:pt idx="68">
                  <c:v>1297</c:v>
                </c:pt>
                <c:pt idx="69">
                  <c:v>1465</c:v>
                </c:pt>
                <c:pt idx="70">
                  <c:v>1686</c:v>
                </c:pt>
                <c:pt idx="71">
                  <c:v>1640</c:v>
                </c:pt>
                <c:pt idx="72">
                  <c:v>1535</c:v>
                </c:pt>
                <c:pt idx="73">
                  <c:v>741</c:v>
                </c:pt>
                <c:pt idx="74">
                  <c:v>599</c:v>
                </c:pt>
                <c:pt idx="75">
                  <c:v>1618</c:v>
                </c:pt>
                <c:pt idx="76">
                  <c:v>1693</c:v>
                </c:pt>
                <c:pt idx="77">
                  <c:v>1739</c:v>
                </c:pt>
                <c:pt idx="78">
                  <c:v>1872</c:v>
                </c:pt>
                <c:pt idx="79">
                  <c:v>1711</c:v>
                </c:pt>
                <c:pt idx="80">
                  <c:v>525</c:v>
                </c:pt>
                <c:pt idx="81">
                  <c:v>452</c:v>
                </c:pt>
                <c:pt idx="82">
                  <c:v>1291</c:v>
                </c:pt>
                <c:pt idx="83">
                  <c:v>1790</c:v>
                </c:pt>
                <c:pt idx="84">
                  <c:v>2315</c:v>
                </c:pt>
                <c:pt idx="85">
                  <c:v>2344</c:v>
                </c:pt>
                <c:pt idx="86">
                  <c:v>1993</c:v>
                </c:pt>
                <c:pt idx="87">
                  <c:v>458</c:v>
                </c:pt>
                <c:pt idx="88">
                  <c:v>543</c:v>
                </c:pt>
                <c:pt idx="89">
                  <c:v>986</c:v>
                </c:pt>
                <c:pt idx="90">
                  <c:v>1058</c:v>
                </c:pt>
                <c:pt idx="91">
                  <c:v>996</c:v>
                </c:pt>
                <c:pt idx="92">
                  <c:v>1046</c:v>
                </c:pt>
                <c:pt idx="93">
                  <c:v>158</c:v>
                </c:pt>
                <c:pt idx="94">
                  <c:v>241</c:v>
                </c:pt>
                <c:pt idx="95">
                  <c:v>326</c:v>
                </c:pt>
                <c:pt idx="96">
                  <c:v>559</c:v>
                </c:pt>
                <c:pt idx="97">
                  <c:v>703</c:v>
                </c:pt>
                <c:pt idx="98">
                  <c:v>549</c:v>
                </c:pt>
                <c:pt idx="99">
                  <c:v>253</c:v>
                </c:pt>
                <c:pt idx="100">
                  <c:v>121</c:v>
                </c:pt>
                <c:pt idx="101">
                  <c:v>141</c:v>
                </c:pt>
                <c:pt idx="102">
                  <c:v>165</c:v>
                </c:pt>
                <c:pt idx="103">
                  <c:v>560</c:v>
                </c:pt>
                <c:pt idx="104">
                  <c:v>1000</c:v>
                </c:pt>
                <c:pt idx="105">
                  <c:v>1040</c:v>
                </c:pt>
                <c:pt idx="106">
                  <c:v>1179</c:v>
                </c:pt>
                <c:pt idx="107">
                  <c:v>1070</c:v>
                </c:pt>
                <c:pt idx="108">
                  <c:v>259</c:v>
                </c:pt>
                <c:pt idx="109">
                  <c:v>333</c:v>
                </c:pt>
                <c:pt idx="110">
                  <c:v>800</c:v>
                </c:pt>
                <c:pt idx="111">
                  <c:v>1140</c:v>
                </c:pt>
                <c:pt idx="112">
                  <c:v>1237</c:v>
                </c:pt>
                <c:pt idx="113">
                  <c:v>1552</c:v>
                </c:pt>
                <c:pt idx="114">
                  <c:v>1320</c:v>
                </c:pt>
                <c:pt idx="115">
                  <c:v>392</c:v>
                </c:pt>
                <c:pt idx="116">
                  <c:v>302</c:v>
                </c:pt>
                <c:pt idx="117">
                  <c:v>1013</c:v>
                </c:pt>
                <c:pt idx="118">
                  <c:v>1188</c:v>
                </c:pt>
                <c:pt idx="119">
                  <c:v>1280</c:v>
                </c:pt>
                <c:pt idx="120">
                  <c:v>1592</c:v>
                </c:pt>
                <c:pt idx="121">
                  <c:v>1432</c:v>
                </c:pt>
                <c:pt idx="122">
                  <c:v>410</c:v>
                </c:pt>
                <c:pt idx="123">
                  <c:v>456</c:v>
                </c:pt>
                <c:pt idx="124">
                  <c:v>1195</c:v>
                </c:pt>
                <c:pt idx="125">
                  <c:v>1519</c:v>
                </c:pt>
                <c:pt idx="126">
                  <c:v>1886</c:v>
                </c:pt>
                <c:pt idx="127">
                  <c:v>1808</c:v>
                </c:pt>
                <c:pt idx="128">
                  <c:v>1975</c:v>
                </c:pt>
                <c:pt idx="129">
                  <c:v>742</c:v>
                </c:pt>
                <c:pt idx="130">
                  <c:v>796</c:v>
                </c:pt>
                <c:pt idx="131">
                  <c:v>1524</c:v>
                </c:pt>
                <c:pt idx="132">
                  <c:v>1553</c:v>
                </c:pt>
                <c:pt idx="133">
                  <c:v>1756</c:v>
                </c:pt>
                <c:pt idx="134">
                  <c:v>1661</c:v>
                </c:pt>
                <c:pt idx="135">
                  <c:v>1474</c:v>
                </c:pt>
                <c:pt idx="136">
                  <c:v>564</c:v>
                </c:pt>
                <c:pt idx="137">
                  <c:v>491</c:v>
                </c:pt>
                <c:pt idx="138">
                  <c:v>1277</c:v>
                </c:pt>
                <c:pt idx="139">
                  <c:v>1379</c:v>
                </c:pt>
                <c:pt idx="140">
                  <c:v>1403</c:v>
                </c:pt>
                <c:pt idx="141">
                  <c:v>1401</c:v>
                </c:pt>
                <c:pt idx="142">
                  <c:v>1413</c:v>
                </c:pt>
                <c:pt idx="143">
                  <c:v>703</c:v>
                </c:pt>
                <c:pt idx="144">
                  <c:v>603</c:v>
                </c:pt>
                <c:pt idx="145">
                  <c:v>1282</c:v>
                </c:pt>
                <c:pt idx="146">
                  <c:v>1403</c:v>
                </c:pt>
                <c:pt idx="147">
                  <c:v>1520</c:v>
                </c:pt>
                <c:pt idx="148">
                  <c:v>1372</c:v>
                </c:pt>
                <c:pt idx="149">
                  <c:v>1356</c:v>
                </c:pt>
                <c:pt idx="150">
                  <c:v>489</c:v>
                </c:pt>
                <c:pt idx="151">
                  <c:v>558</c:v>
                </c:pt>
                <c:pt idx="152">
                  <c:v>1231</c:v>
                </c:pt>
                <c:pt idx="153">
                  <c:v>1440</c:v>
                </c:pt>
                <c:pt idx="154">
                  <c:v>771</c:v>
                </c:pt>
                <c:pt idx="155">
                  <c:v>1287</c:v>
                </c:pt>
                <c:pt idx="156">
                  <c:v>1380</c:v>
                </c:pt>
                <c:pt idx="157">
                  <c:v>562</c:v>
                </c:pt>
                <c:pt idx="158">
                  <c:v>549</c:v>
                </c:pt>
                <c:pt idx="159">
                  <c:v>1310</c:v>
                </c:pt>
                <c:pt idx="160">
                  <c:v>1477</c:v>
                </c:pt>
                <c:pt idx="161">
                  <c:v>1455</c:v>
                </c:pt>
                <c:pt idx="162">
                  <c:v>1589</c:v>
                </c:pt>
                <c:pt idx="163">
                  <c:v>1223</c:v>
                </c:pt>
                <c:pt idx="164">
                  <c:v>272</c:v>
                </c:pt>
                <c:pt idx="165">
                  <c:v>381</c:v>
                </c:pt>
                <c:pt idx="166">
                  <c:v>974</c:v>
                </c:pt>
                <c:pt idx="167">
                  <c:v>1145</c:v>
                </c:pt>
                <c:pt idx="168">
                  <c:v>1172</c:v>
                </c:pt>
                <c:pt idx="169">
                  <c:v>1468</c:v>
                </c:pt>
                <c:pt idx="170">
                  <c:v>1223</c:v>
                </c:pt>
                <c:pt idx="171">
                  <c:v>444</c:v>
                </c:pt>
                <c:pt idx="172">
                  <c:v>375</c:v>
                </c:pt>
                <c:pt idx="173">
                  <c:v>1163</c:v>
                </c:pt>
                <c:pt idx="174">
                  <c:v>1319</c:v>
                </c:pt>
                <c:pt idx="175">
                  <c:v>1439</c:v>
                </c:pt>
                <c:pt idx="176">
                  <c:v>1556</c:v>
                </c:pt>
                <c:pt idx="177">
                  <c:v>1389</c:v>
                </c:pt>
                <c:pt idx="178">
                  <c:v>431</c:v>
                </c:pt>
                <c:pt idx="179">
                  <c:v>372</c:v>
                </c:pt>
                <c:pt idx="180">
                  <c:v>1494</c:v>
                </c:pt>
                <c:pt idx="181">
                  <c:v>1687</c:v>
                </c:pt>
                <c:pt idx="182">
                  <c:v>1874</c:v>
                </c:pt>
                <c:pt idx="183">
                  <c:v>1932</c:v>
                </c:pt>
                <c:pt idx="184">
                  <c:v>1978</c:v>
                </c:pt>
                <c:pt idx="185">
                  <c:v>748</c:v>
                </c:pt>
                <c:pt idx="186">
                  <c:v>771</c:v>
                </c:pt>
                <c:pt idx="187">
                  <c:v>1680</c:v>
                </c:pt>
                <c:pt idx="188">
                  <c:v>2053</c:v>
                </c:pt>
                <c:pt idx="189">
                  <c:v>1924</c:v>
                </c:pt>
                <c:pt idx="190">
                  <c:v>1725</c:v>
                </c:pt>
                <c:pt idx="191">
                  <c:v>1604</c:v>
                </c:pt>
                <c:pt idx="192">
                  <c:v>725</c:v>
                </c:pt>
                <c:pt idx="193">
                  <c:v>829</c:v>
                </c:pt>
                <c:pt idx="194">
                  <c:v>1741</c:v>
                </c:pt>
                <c:pt idx="195">
                  <c:v>1591</c:v>
                </c:pt>
                <c:pt idx="196">
                  <c:v>1537</c:v>
                </c:pt>
                <c:pt idx="197">
                  <c:v>1488</c:v>
                </c:pt>
                <c:pt idx="198">
                  <c:v>1304</c:v>
                </c:pt>
                <c:pt idx="199">
                  <c:v>374</c:v>
                </c:pt>
                <c:pt idx="200">
                  <c:v>393</c:v>
                </c:pt>
                <c:pt idx="201">
                  <c:v>1006</c:v>
                </c:pt>
                <c:pt idx="202">
                  <c:v>1262</c:v>
                </c:pt>
                <c:pt idx="203">
                  <c:v>1389</c:v>
                </c:pt>
                <c:pt idx="204">
                  <c:v>1383</c:v>
                </c:pt>
                <c:pt idx="205">
                  <c:v>1380</c:v>
                </c:pt>
                <c:pt idx="206">
                  <c:v>631</c:v>
                </c:pt>
                <c:pt idx="207">
                  <c:v>629</c:v>
                </c:pt>
                <c:pt idx="208">
                  <c:v>1231</c:v>
                </c:pt>
                <c:pt idx="209">
                  <c:v>1586</c:v>
                </c:pt>
                <c:pt idx="210">
                  <c:v>1395</c:v>
                </c:pt>
                <c:pt idx="211">
                  <c:v>1263</c:v>
                </c:pt>
                <c:pt idx="212">
                  <c:v>1357</c:v>
                </c:pt>
                <c:pt idx="213">
                  <c:v>524</c:v>
                </c:pt>
                <c:pt idx="214">
                  <c:v>400</c:v>
                </c:pt>
                <c:pt idx="215">
                  <c:v>1036</c:v>
                </c:pt>
                <c:pt idx="216">
                  <c:v>1181</c:v>
                </c:pt>
                <c:pt idx="217">
                  <c:v>971</c:v>
                </c:pt>
                <c:pt idx="218">
                  <c:v>1167</c:v>
                </c:pt>
                <c:pt idx="219">
                  <c:v>1103</c:v>
                </c:pt>
                <c:pt idx="220">
                  <c:v>370</c:v>
                </c:pt>
                <c:pt idx="221">
                  <c:v>382</c:v>
                </c:pt>
                <c:pt idx="222">
                  <c:v>718</c:v>
                </c:pt>
                <c:pt idx="223">
                  <c:v>745</c:v>
                </c:pt>
                <c:pt idx="224">
                  <c:v>621</c:v>
                </c:pt>
                <c:pt idx="225">
                  <c:v>748</c:v>
                </c:pt>
                <c:pt idx="226">
                  <c:v>759</c:v>
                </c:pt>
                <c:pt idx="227">
                  <c:v>200</c:v>
                </c:pt>
                <c:pt idx="228">
                  <c:v>223</c:v>
                </c:pt>
                <c:pt idx="229">
                  <c:v>478</c:v>
                </c:pt>
                <c:pt idx="230">
                  <c:v>404</c:v>
                </c:pt>
                <c:pt idx="231">
                  <c:v>437</c:v>
                </c:pt>
                <c:pt idx="232">
                  <c:v>250</c:v>
                </c:pt>
                <c:pt idx="233">
                  <c:v>325</c:v>
                </c:pt>
                <c:pt idx="234">
                  <c:v>175</c:v>
                </c:pt>
                <c:pt idx="235">
                  <c:v>256</c:v>
                </c:pt>
                <c:pt idx="236">
                  <c:v>385</c:v>
                </c:pt>
                <c:pt idx="237">
                  <c:v>381</c:v>
                </c:pt>
                <c:pt idx="238">
                  <c:v>430</c:v>
                </c:pt>
                <c:pt idx="239">
                  <c:v>453</c:v>
                </c:pt>
                <c:pt idx="240">
                  <c:v>479</c:v>
                </c:pt>
                <c:pt idx="241">
                  <c:v>380</c:v>
                </c:pt>
                <c:pt idx="242">
                  <c:v>357</c:v>
                </c:pt>
                <c:pt idx="243">
                  <c:v>402</c:v>
                </c:pt>
                <c:pt idx="244">
                  <c:v>548</c:v>
                </c:pt>
                <c:pt idx="245">
                  <c:v>618</c:v>
                </c:pt>
                <c:pt idx="246">
                  <c:v>651</c:v>
                </c:pt>
                <c:pt idx="247">
                  <c:v>622</c:v>
                </c:pt>
                <c:pt idx="248">
                  <c:v>388</c:v>
                </c:pt>
                <c:pt idx="249">
                  <c:v>357</c:v>
                </c:pt>
                <c:pt idx="250">
                  <c:v>739</c:v>
                </c:pt>
                <c:pt idx="251">
                  <c:v>890</c:v>
                </c:pt>
                <c:pt idx="252">
                  <c:v>989</c:v>
                </c:pt>
                <c:pt idx="253">
                  <c:v>1053</c:v>
                </c:pt>
                <c:pt idx="254">
                  <c:v>962</c:v>
                </c:pt>
                <c:pt idx="255">
                  <c:v>493</c:v>
                </c:pt>
                <c:pt idx="256">
                  <c:v>460</c:v>
                </c:pt>
                <c:pt idx="257">
                  <c:v>1193</c:v>
                </c:pt>
                <c:pt idx="258">
                  <c:v>1132</c:v>
                </c:pt>
                <c:pt idx="259">
                  <c:v>1377</c:v>
                </c:pt>
                <c:pt idx="260">
                  <c:v>1652</c:v>
                </c:pt>
                <c:pt idx="261">
                  <c:v>1588</c:v>
                </c:pt>
                <c:pt idx="262">
                  <c:v>507</c:v>
                </c:pt>
                <c:pt idx="263">
                  <c:v>656</c:v>
                </c:pt>
                <c:pt idx="264">
                  <c:v>1293</c:v>
                </c:pt>
                <c:pt idx="265">
                  <c:v>1088</c:v>
                </c:pt>
                <c:pt idx="266">
                  <c:v>1133</c:v>
                </c:pt>
                <c:pt idx="267">
                  <c:v>872</c:v>
                </c:pt>
                <c:pt idx="268">
                  <c:v>780</c:v>
                </c:pt>
                <c:pt idx="269">
                  <c:v>215</c:v>
                </c:pt>
                <c:pt idx="27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1-4D39-93EA-9E63DA28D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43507720"/>
        <c:axId val="1643509768"/>
      </c:barChart>
      <c:dateAx>
        <c:axId val="1643507720"/>
        <c:scaling>
          <c:orientation val="minMax"/>
        </c:scaling>
        <c:delete val="0"/>
        <c:axPos val="b"/>
        <c:numFmt formatCode="m\.\ d\.\ yyyy\.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43509768"/>
        <c:crosses val="autoZero"/>
        <c:auto val="1"/>
        <c:lblOffset val="100"/>
        <c:baseTimeUnit val="days"/>
      </c:dateAx>
      <c:valAx>
        <c:axId val="164350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43507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EB30E-19BE-4DE1-8531-7A901EADE16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B8C2CB1-3EE4-441B-B426-EC8C4EB21EB7}">
      <dgm:prSet phldrT="[Text]" phldr="0"/>
      <dgm:spPr/>
      <dgm:t>
        <a:bodyPr/>
        <a:lstStyle/>
        <a:p>
          <a:pPr rtl="0"/>
          <a:r>
            <a:rPr lang="en-US" err="1">
              <a:latin typeface="Arial"/>
            </a:rPr>
            <a:t>Izvještaji</a:t>
          </a:r>
          <a:r>
            <a:rPr lang="en-US">
              <a:latin typeface="Arial"/>
            </a:rPr>
            <a:t> MZO</a:t>
          </a:r>
          <a:endParaRPr lang="en-US"/>
        </a:p>
      </dgm:t>
    </dgm:pt>
    <dgm:pt modelId="{BA92EA3B-6998-4C61-BD7E-F2DF6B7CFBB2}" type="parTrans" cxnId="{F1834CF0-7CCA-4095-BCC2-8813946B6DBD}">
      <dgm:prSet/>
      <dgm:spPr/>
    </dgm:pt>
    <dgm:pt modelId="{D74666AC-974D-42BF-A68F-EBA0746DB33A}" type="sibTrans" cxnId="{F1834CF0-7CCA-4095-BCC2-8813946B6DBD}">
      <dgm:prSet/>
      <dgm:spPr/>
    </dgm:pt>
    <dgm:pt modelId="{9A899CCC-239D-4BD9-8F99-8F0E5D66C665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HPC resursi</a:t>
          </a:r>
          <a:endParaRPr lang="en-US"/>
        </a:p>
      </dgm:t>
    </dgm:pt>
    <dgm:pt modelId="{C3BDEA1F-E630-4747-8AA7-CA28B1D4971F}" type="parTrans" cxnId="{2C44EFF4-17A4-4256-A21D-1547B94C44A1}">
      <dgm:prSet/>
      <dgm:spPr/>
    </dgm:pt>
    <dgm:pt modelId="{F7647347-6AFF-4229-81D7-8A995E371EA0}" type="sibTrans" cxnId="{2C44EFF4-17A4-4256-A21D-1547B94C44A1}">
      <dgm:prSet/>
      <dgm:spPr/>
    </dgm:pt>
    <dgm:pt modelId="{FA3130F8-9CF2-4415-AB2B-1A9C21D70449}">
      <dgm:prSet phldr="0"/>
      <dgm:spPr/>
      <dgm:t>
        <a:bodyPr/>
        <a:lstStyle/>
        <a:p>
          <a:pPr rtl="0"/>
          <a:r>
            <a:rPr lang="en-US">
              <a:latin typeface="Arial"/>
            </a:rPr>
            <a:t>Institucionalna produktivnost</a:t>
          </a:r>
        </a:p>
      </dgm:t>
    </dgm:pt>
    <dgm:pt modelId="{6B548C64-B9C3-4048-B0AF-89164A50ECAC}" type="parTrans" cxnId="{0D531842-4F0F-4C8F-8DD7-308F9214EB92}">
      <dgm:prSet/>
      <dgm:spPr/>
    </dgm:pt>
    <dgm:pt modelId="{49729765-3FA7-444E-BA33-E4E78866CD6D}" type="sibTrans" cxnId="{0D531842-4F0F-4C8F-8DD7-308F9214EB92}">
      <dgm:prSet/>
      <dgm:spPr/>
    </dgm:pt>
    <dgm:pt modelId="{431E8E1E-DFA6-474D-925E-640FFB5F0868}">
      <dgm:prSet phldr="0"/>
      <dgm:spPr/>
      <dgm:t>
        <a:bodyPr/>
        <a:lstStyle/>
        <a:p>
          <a:r>
            <a:rPr lang="en-US">
              <a:latin typeface="Arial"/>
            </a:rPr>
            <a:t>Reakreditacija</a:t>
          </a:r>
        </a:p>
      </dgm:t>
    </dgm:pt>
    <dgm:pt modelId="{3A96DB25-62C0-4C2D-95F4-3D9EA78A3D5D}" type="parTrans" cxnId="{AECE2D16-746A-4B58-A0B2-FFD21CB35B0D}">
      <dgm:prSet/>
      <dgm:spPr/>
    </dgm:pt>
    <dgm:pt modelId="{4C47E5C7-1DB8-4A7C-AB6E-0292326F2008}" type="sibTrans" cxnId="{AECE2D16-746A-4B58-A0B2-FFD21CB35B0D}">
      <dgm:prSet/>
      <dgm:spPr/>
    </dgm:pt>
    <dgm:pt modelId="{4DDE3693-2327-42F1-B476-36A645D63FD3}">
      <dgm:prSet phldr="0"/>
      <dgm:spPr/>
      <dgm:t>
        <a:bodyPr/>
        <a:lstStyle/>
        <a:p>
          <a:pPr rtl="0"/>
          <a:r>
            <a:rPr lang="en-US">
              <a:latin typeface="Arial"/>
            </a:rPr>
            <a:t>HRZZ izvještaji</a:t>
          </a:r>
        </a:p>
      </dgm:t>
    </dgm:pt>
    <dgm:pt modelId="{32732D95-2351-448C-B4BA-EEC9E70EF9D6}" type="parTrans" cxnId="{0D74944E-BED6-4607-99DB-574AD879B948}">
      <dgm:prSet/>
      <dgm:spPr/>
    </dgm:pt>
    <dgm:pt modelId="{8185374A-C4D1-4625-A07B-8533B293597F}" type="sibTrans" cxnId="{0D74944E-BED6-4607-99DB-574AD879B948}">
      <dgm:prSet/>
      <dgm:spPr/>
    </dgm:pt>
    <dgm:pt modelId="{3A4FF7B6-3C4F-47F8-8580-56268EF88CA1}" type="pres">
      <dgm:prSet presAssocID="{629EB30E-19BE-4DE1-8531-7A901EADE161}" presName="Name0" presStyleCnt="0">
        <dgm:presLayoutVars>
          <dgm:dir/>
          <dgm:resizeHandles val="exact"/>
        </dgm:presLayoutVars>
      </dgm:prSet>
      <dgm:spPr/>
    </dgm:pt>
    <dgm:pt modelId="{9C3671A3-A0B6-49AB-9DF9-035E58E0CCC9}" type="pres">
      <dgm:prSet presAssocID="{629EB30E-19BE-4DE1-8531-7A901EADE161}" presName="arrow" presStyleLbl="bgShp" presStyleIdx="0" presStyleCnt="1"/>
      <dgm:spPr/>
    </dgm:pt>
    <dgm:pt modelId="{CE959B2D-0454-4264-A572-7255550783D4}" type="pres">
      <dgm:prSet presAssocID="{629EB30E-19BE-4DE1-8531-7A901EADE161}" presName="points" presStyleCnt="0"/>
      <dgm:spPr/>
    </dgm:pt>
    <dgm:pt modelId="{7D12AFBF-8EC7-47FF-8171-3519656EC48F}" type="pres">
      <dgm:prSet presAssocID="{7B8C2CB1-3EE4-441B-B426-EC8C4EB21EB7}" presName="compositeA" presStyleCnt="0"/>
      <dgm:spPr/>
    </dgm:pt>
    <dgm:pt modelId="{B8D7B92F-C160-4260-A6D2-ED4376BCF06D}" type="pres">
      <dgm:prSet presAssocID="{7B8C2CB1-3EE4-441B-B426-EC8C4EB21EB7}" presName="textA" presStyleLbl="revTx" presStyleIdx="0" presStyleCnt="5">
        <dgm:presLayoutVars>
          <dgm:bulletEnabled val="1"/>
        </dgm:presLayoutVars>
      </dgm:prSet>
      <dgm:spPr/>
    </dgm:pt>
    <dgm:pt modelId="{91D7B1F5-FAE6-4A09-8AC7-F774E5F8599F}" type="pres">
      <dgm:prSet presAssocID="{7B8C2CB1-3EE4-441B-B426-EC8C4EB21EB7}" presName="circleA" presStyleLbl="node1" presStyleIdx="0" presStyleCnt="5"/>
      <dgm:spPr/>
    </dgm:pt>
    <dgm:pt modelId="{7742B301-3C1C-4653-B5C9-A007625BD9D1}" type="pres">
      <dgm:prSet presAssocID="{7B8C2CB1-3EE4-441B-B426-EC8C4EB21EB7}" presName="spaceA" presStyleCnt="0"/>
      <dgm:spPr/>
    </dgm:pt>
    <dgm:pt modelId="{F79A3606-CAFF-4C15-9029-1C63619BE7BC}" type="pres">
      <dgm:prSet presAssocID="{D74666AC-974D-42BF-A68F-EBA0746DB33A}" presName="space" presStyleCnt="0"/>
      <dgm:spPr/>
    </dgm:pt>
    <dgm:pt modelId="{A1021633-6F1D-4CB3-9DA6-12F2009A5642}" type="pres">
      <dgm:prSet presAssocID="{9A899CCC-239D-4BD9-8F99-8F0E5D66C665}" presName="compositeB" presStyleCnt="0"/>
      <dgm:spPr/>
    </dgm:pt>
    <dgm:pt modelId="{3BA01D6A-FB93-476E-97CC-A03742B5CBD3}" type="pres">
      <dgm:prSet presAssocID="{9A899CCC-239D-4BD9-8F99-8F0E5D66C665}" presName="textB" presStyleLbl="revTx" presStyleIdx="1" presStyleCnt="5">
        <dgm:presLayoutVars>
          <dgm:bulletEnabled val="1"/>
        </dgm:presLayoutVars>
      </dgm:prSet>
      <dgm:spPr/>
    </dgm:pt>
    <dgm:pt modelId="{B26F6BD7-569F-44A6-A6B5-21F40A302B76}" type="pres">
      <dgm:prSet presAssocID="{9A899CCC-239D-4BD9-8F99-8F0E5D66C665}" presName="circleB" presStyleLbl="node1" presStyleIdx="1" presStyleCnt="5"/>
      <dgm:spPr/>
    </dgm:pt>
    <dgm:pt modelId="{12E28B0C-9649-476D-A9EF-465EC1EB05A3}" type="pres">
      <dgm:prSet presAssocID="{9A899CCC-239D-4BD9-8F99-8F0E5D66C665}" presName="spaceB" presStyleCnt="0"/>
      <dgm:spPr/>
    </dgm:pt>
    <dgm:pt modelId="{F0156B82-FB18-4DA7-8026-D047F579A4B4}" type="pres">
      <dgm:prSet presAssocID="{F7647347-6AFF-4229-81D7-8A995E371EA0}" presName="space" presStyleCnt="0"/>
      <dgm:spPr/>
    </dgm:pt>
    <dgm:pt modelId="{56D89364-9241-457E-9D23-002D5652A032}" type="pres">
      <dgm:prSet presAssocID="{FA3130F8-9CF2-4415-AB2B-1A9C21D70449}" presName="compositeA" presStyleCnt="0"/>
      <dgm:spPr/>
    </dgm:pt>
    <dgm:pt modelId="{4C684ED8-77A3-4A2B-950B-14C3EAFE88F0}" type="pres">
      <dgm:prSet presAssocID="{FA3130F8-9CF2-4415-AB2B-1A9C21D70449}" presName="textA" presStyleLbl="revTx" presStyleIdx="2" presStyleCnt="5">
        <dgm:presLayoutVars>
          <dgm:bulletEnabled val="1"/>
        </dgm:presLayoutVars>
      </dgm:prSet>
      <dgm:spPr/>
    </dgm:pt>
    <dgm:pt modelId="{E761D462-FE1D-4FDF-B95E-B194D5EC552E}" type="pres">
      <dgm:prSet presAssocID="{FA3130F8-9CF2-4415-AB2B-1A9C21D70449}" presName="circleA" presStyleLbl="node1" presStyleIdx="2" presStyleCnt="5"/>
      <dgm:spPr/>
    </dgm:pt>
    <dgm:pt modelId="{F3EAB6B4-6D2F-43FB-8E06-F05E49E17C32}" type="pres">
      <dgm:prSet presAssocID="{FA3130F8-9CF2-4415-AB2B-1A9C21D70449}" presName="spaceA" presStyleCnt="0"/>
      <dgm:spPr/>
    </dgm:pt>
    <dgm:pt modelId="{EEB47A6F-5183-4B3B-90B0-FABE695BD58E}" type="pres">
      <dgm:prSet presAssocID="{49729765-3FA7-444E-BA33-E4E78866CD6D}" presName="space" presStyleCnt="0"/>
      <dgm:spPr/>
    </dgm:pt>
    <dgm:pt modelId="{F6188FF4-5651-49F6-B12F-04D4C728D2A2}" type="pres">
      <dgm:prSet presAssocID="{431E8E1E-DFA6-474D-925E-640FFB5F0868}" presName="compositeB" presStyleCnt="0"/>
      <dgm:spPr/>
    </dgm:pt>
    <dgm:pt modelId="{B5A6E792-7B41-4045-A389-788ADAD7A2B2}" type="pres">
      <dgm:prSet presAssocID="{431E8E1E-DFA6-474D-925E-640FFB5F0868}" presName="textB" presStyleLbl="revTx" presStyleIdx="3" presStyleCnt="5">
        <dgm:presLayoutVars>
          <dgm:bulletEnabled val="1"/>
        </dgm:presLayoutVars>
      </dgm:prSet>
      <dgm:spPr/>
    </dgm:pt>
    <dgm:pt modelId="{32BE5373-575F-4A63-A492-53205DC83ECD}" type="pres">
      <dgm:prSet presAssocID="{431E8E1E-DFA6-474D-925E-640FFB5F0868}" presName="circleB" presStyleLbl="node1" presStyleIdx="3" presStyleCnt="5"/>
      <dgm:spPr/>
    </dgm:pt>
    <dgm:pt modelId="{B5494033-206B-409E-8D96-DDE2A5CA8575}" type="pres">
      <dgm:prSet presAssocID="{431E8E1E-DFA6-474D-925E-640FFB5F0868}" presName="spaceB" presStyleCnt="0"/>
      <dgm:spPr/>
    </dgm:pt>
    <dgm:pt modelId="{6BB5581F-5C5D-42C7-AB18-4E2953C7B906}" type="pres">
      <dgm:prSet presAssocID="{4C47E5C7-1DB8-4A7C-AB6E-0292326F2008}" presName="space" presStyleCnt="0"/>
      <dgm:spPr/>
    </dgm:pt>
    <dgm:pt modelId="{20A9482C-19D8-4253-935B-6AF6A23BAE75}" type="pres">
      <dgm:prSet presAssocID="{4DDE3693-2327-42F1-B476-36A645D63FD3}" presName="compositeA" presStyleCnt="0"/>
      <dgm:spPr/>
    </dgm:pt>
    <dgm:pt modelId="{D106205D-84A8-41C0-BA8A-4F3718BA5FD8}" type="pres">
      <dgm:prSet presAssocID="{4DDE3693-2327-42F1-B476-36A645D63FD3}" presName="textA" presStyleLbl="revTx" presStyleIdx="4" presStyleCnt="5">
        <dgm:presLayoutVars>
          <dgm:bulletEnabled val="1"/>
        </dgm:presLayoutVars>
      </dgm:prSet>
      <dgm:spPr/>
    </dgm:pt>
    <dgm:pt modelId="{1AD2354B-D92B-405D-841F-4F1A4E4305AC}" type="pres">
      <dgm:prSet presAssocID="{4DDE3693-2327-42F1-B476-36A645D63FD3}" presName="circleA" presStyleLbl="node1" presStyleIdx="4" presStyleCnt="5"/>
      <dgm:spPr/>
    </dgm:pt>
    <dgm:pt modelId="{4AC35584-CC0B-4356-B8E6-52FBDF6E0D0C}" type="pres">
      <dgm:prSet presAssocID="{4DDE3693-2327-42F1-B476-36A645D63FD3}" presName="spaceA" presStyleCnt="0"/>
      <dgm:spPr/>
    </dgm:pt>
  </dgm:ptLst>
  <dgm:cxnLst>
    <dgm:cxn modelId="{D0B5CE02-C630-426B-B422-70E86A9FAD1F}" type="presOf" srcId="{7B8C2CB1-3EE4-441B-B426-EC8C4EB21EB7}" destId="{B8D7B92F-C160-4260-A6D2-ED4376BCF06D}" srcOrd="0" destOrd="0" presId="urn:microsoft.com/office/officeart/2005/8/layout/hProcess11"/>
    <dgm:cxn modelId="{AECE2D16-746A-4B58-A0B2-FFD21CB35B0D}" srcId="{629EB30E-19BE-4DE1-8531-7A901EADE161}" destId="{431E8E1E-DFA6-474D-925E-640FFB5F0868}" srcOrd="3" destOrd="0" parTransId="{3A96DB25-62C0-4C2D-95F4-3D9EA78A3D5D}" sibTransId="{4C47E5C7-1DB8-4A7C-AB6E-0292326F2008}"/>
    <dgm:cxn modelId="{0D531842-4F0F-4C8F-8DD7-308F9214EB92}" srcId="{629EB30E-19BE-4DE1-8531-7A901EADE161}" destId="{FA3130F8-9CF2-4415-AB2B-1A9C21D70449}" srcOrd="2" destOrd="0" parTransId="{6B548C64-B9C3-4048-B0AF-89164A50ECAC}" sibTransId="{49729765-3FA7-444E-BA33-E4E78866CD6D}"/>
    <dgm:cxn modelId="{ABCED446-0867-4D40-9580-6CB7955E55EC}" type="presOf" srcId="{4DDE3693-2327-42F1-B476-36A645D63FD3}" destId="{D106205D-84A8-41C0-BA8A-4F3718BA5FD8}" srcOrd="0" destOrd="0" presId="urn:microsoft.com/office/officeart/2005/8/layout/hProcess11"/>
    <dgm:cxn modelId="{0D74944E-BED6-4607-99DB-574AD879B948}" srcId="{629EB30E-19BE-4DE1-8531-7A901EADE161}" destId="{4DDE3693-2327-42F1-B476-36A645D63FD3}" srcOrd="4" destOrd="0" parTransId="{32732D95-2351-448C-B4BA-EEC9E70EF9D6}" sibTransId="{8185374A-C4D1-4625-A07B-8533B293597F}"/>
    <dgm:cxn modelId="{543A0353-DE21-4A27-9508-9D5619C8466E}" type="presOf" srcId="{9A899CCC-239D-4BD9-8F99-8F0E5D66C665}" destId="{3BA01D6A-FB93-476E-97CC-A03742B5CBD3}" srcOrd="0" destOrd="0" presId="urn:microsoft.com/office/officeart/2005/8/layout/hProcess11"/>
    <dgm:cxn modelId="{D9A61B85-123A-4F6E-AE48-95E5EFBCA9A9}" type="presOf" srcId="{629EB30E-19BE-4DE1-8531-7A901EADE161}" destId="{3A4FF7B6-3C4F-47F8-8580-56268EF88CA1}" srcOrd="0" destOrd="0" presId="urn:microsoft.com/office/officeart/2005/8/layout/hProcess11"/>
    <dgm:cxn modelId="{5EB148A4-41FF-49D1-B1A8-586C07F8FF3F}" type="presOf" srcId="{FA3130F8-9CF2-4415-AB2B-1A9C21D70449}" destId="{4C684ED8-77A3-4A2B-950B-14C3EAFE88F0}" srcOrd="0" destOrd="0" presId="urn:microsoft.com/office/officeart/2005/8/layout/hProcess11"/>
    <dgm:cxn modelId="{63B77BA9-EA1E-46CD-A2B2-3E4E403E4CF6}" type="presOf" srcId="{431E8E1E-DFA6-474D-925E-640FFB5F0868}" destId="{B5A6E792-7B41-4045-A389-788ADAD7A2B2}" srcOrd="0" destOrd="0" presId="urn:microsoft.com/office/officeart/2005/8/layout/hProcess11"/>
    <dgm:cxn modelId="{F1834CF0-7CCA-4095-BCC2-8813946B6DBD}" srcId="{629EB30E-19BE-4DE1-8531-7A901EADE161}" destId="{7B8C2CB1-3EE4-441B-B426-EC8C4EB21EB7}" srcOrd="0" destOrd="0" parTransId="{BA92EA3B-6998-4C61-BD7E-F2DF6B7CFBB2}" sibTransId="{D74666AC-974D-42BF-A68F-EBA0746DB33A}"/>
    <dgm:cxn modelId="{2C44EFF4-17A4-4256-A21D-1547B94C44A1}" srcId="{629EB30E-19BE-4DE1-8531-7A901EADE161}" destId="{9A899CCC-239D-4BD9-8F99-8F0E5D66C665}" srcOrd="1" destOrd="0" parTransId="{C3BDEA1F-E630-4747-8AA7-CA28B1D4971F}" sibTransId="{F7647347-6AFF-4229-81D7-8A995E371EA0}"/>
    <dgm:cxn modelId="{876C0BA5-9F6B-44AC-8D3C-F1A10DFCD5E9}" type="presParOf" srcId="{3A4FF7B6-3C4F-47F8-8580-56268EF88CA1}" destId="{9C3671A3-A0B6-49AB-9DF9-035E58E0CCC9}" srcOrd="0" destOrd="0" presId="urn:microsoft.com/office/officeart/2005/8/layout/hProcess11"/>
    <dgm:cxn modelId="{B5D62A9A-1FAD-4FB5-A6BA-CCC81E06F7C9}" type="presParOf" srcId="{3A4FF7B6-3C4F-47F8-8580-56268EF88CA1}" destId="{CE959B2D-0454-4264-A572-7255550783D4}" srcOrd="1" destOrd="0" presId="urn:microsoft.com/office/officeart/2005/8/layout/hProcess11"/>
    <dgm:cxn modelId="{92DD6003-3429-43CB-83F8-5EFE697EA811}" type="presParOf" srcId="{CE959B2D-0454-4264-A572-7255550783D4}" destId="{7D12AFBF-8EC7-47FF-8171-3519656EC48F}" srcOrd="0" destOrd="0" presId="urn:microsoft.com/office/officeart/2005/8/layout/hProcess11"/>
    <dgm:cxn modelId="{D88AEFE5-C5E3-4E6B-9AB7-2DCDB67293DD}" type="presParOf" srcId="{7D12AFBF-8EC7-47FF-8171-3519656EC48F}" destId="{B8D7B92F-C160-4260-A6D2-ED4376BCF06D}" srcOrd="0" destOrd="0" presId="urn:microsoft.com/office/officeart/2005/8/layout/hProcess11"/>
    <dgm:cxn modelId="{11600201-3165-498B-BF51-099F19F8640A}" type="presParOf" srcId="{7D12AFBF-8EC7-47FF-8171-3519656EC48F}" destId="{91D7B1F5-FAE6-4A09-8AC7-F774E5F8599F}" srcOrd="1" destOrd="0" presId="urn:microsoft.com/office/officeart/2005/8/layout/hProcess11"/>
    <dgm:cxn modelId="{A622A782-A7B7-4156-9C61-CC07C9A09D7F}" type="presParOf" srcId="{7D12AFBF-8EC7-47FF-8171-3519656EC48F}" destId="{7742B301-3C1C-4653-B5C9-A007625BD9D1}" srcOrd="2" destOrd="0" presId="urn:microsoft.com/office/officeart/2005/8/layout/hProcess11"/>
    <dgm:cxn modelId="{3DCBE0BA-B7E9-4C9D-BA77-9BD83C7FEE47}" type="presParOf" srcId="{CE959B2D-0454-4264-A572-7255550783D4}" destId="{F79A3606-CAFF-4C15-9029-1C63619BE7BC}" srcOrd="1" destOrd="0" presId="urn:microsoft.com/office/officeart/2005/8/layout/hProcess11"/>
    <dgm:cxn modelId="{F9D42FEA-03A2-4E8B-A3CF-9712FC461F6B}" type="presParOf" srcId="{CE959B2D-0454-4264-A572-7255550783D4}" destId="{A1021633-6F1D-4CB3-9DA6-12F2009A5642}" srcOrd="2" destOrd="0" presId="urn:microsoft.com/office/officeart/2005/8/layout/hProcess11"/>
    <dgm:cxn modelId="{6AF88C00-BA4E-4079-83F4-B2F0AD1EF1C3}" type="presParOf" srcId="{A1021633-6F1D-4CB3-9DA6-12F2009A5642}" destId="{3BA01D6A-FB93-476E-97CC-A03742B5CBD3}" srcOrd="0" destOrd="0" presId="urn:microsoft.com/office/officeart/2005/8/layout/hProcess11"/>
    <dgm:cxn modelId="{74925303-5F25-42CC-BA68-F7464EFE661A}" type="presParOf" srcId="{A1021633-6F1D-4CB3-9DA6-12F2009A5642}" destId="{B26F6BD7-569F-44A6-A6B5-21F40A302B76}" srcOrd="1" destOrd="0" presId="urn:microsoft.com/office/officeart/2005/8/layout/hProcess11"/>
    <dgm:cxn modelId="{D50263D9-C2DD-4FF8-AFC8-011A7641F701}" type="presParOf" srcId="{A1021633-6F1D-4CB3-9DA6-12F2009A5642}" destId="{12E28B0C-9649-476D-A9EF-465EC1EB05A3}" srcOrd="2" destOrd="0" presId="urn:microsoft.com/office/officeart/2005/8/layout/hProcess11"/>
    <dgm:cxn modelId="{493CA93A-243C-47B8-B67E-56993BF1EB83}" type="presParOf" srcId="{CE959B2D-0454-4264-A572-7255550783D4}" destId="{F0156B82-FB18-4DA7-8026-D047F579A4B4}" srcOrd="3" destOrd="0" presId="urn:microsoft.com/office/officeart/2005/8/layout/hProcess11"/>
    <dgm:cxn modelId="{DF5CA9CD-F06F-41DD-A087-4BE3EFA45766}" type="presParOf" srcId="{CE959B2D-0454-4264-A572-7255550783D4}" destId="{56D89364-9241-457E-9D23-002D5652A032}" srcOrd="4" destOrd="0" presId="urn:microsoft.com/office/officeart/2005/8/layout/hProcess11"/>
    <dgm:cxn modelId="{145AA799-40F3-4F8E-BD82-F8FB1D05C671}" type="presParOf" srcId="{56D89364-9241-457E-9D23-002D5652A032}" destId="{4C684ED8-77A3-4A2B-950B-14C3EAFE88F0}" srcOrd="0" destOrd="0" presId="urn:microsoft.com/office/officeart/2005/8/layout/hProcess11"/>
    <dgm:cxn modelId="{5D60DCEB-DC67-40A8-BB35-F0BF752B06DC}" type="presParOf" srcId="{56D89364-9241-457E-9D23-002D5652A032}" destId="{E761D462-FE1D-4FDF-B95E-B194D5EC552E}" srcOrd="1" destOrd="0" presId="urn:microsoft.com/office/officeart/2005/8/layout/hProcess11"/>
    <dgm:cxn modelId="{0D7F3D6A-EEF0-44A7-9DC0-F4856FE9E153}" type="presParOf" srcId="{56D89364-9241-457E-9D23-002D5652A032}" destId="{F3EAB6B4-6D2F-43FB-8E06-F05E49E17C32}" srcOrd="2" destOrd="0" presId="urn:microsoft.com/office/officeart/2005/8/layout/hProcess11"/>
    <dgm:cxn modelId="{39E9C3D4-B725-4BF2-A708-F2975B0EC837}" type="presParOf" srcId="{CE959B2D-0454-4264-A572-7255550783D4}" destId="{EEB47A6F-5183-4B3B-90B0-FABE695BD58E}" srcOrd="5" destOrd="0" presId="urn:microsoft.com/office/officeart/2005/8/layout/hProcess11"/>
    <dgm:cxn modelId="{6992119C-BD0F-4DA2-B46D-BF9C83FEBEE2}" type="presParOf" srcId="{CE959B2D-0454-4264-A572-7255550783D4}" destId="{F6188FF4-5651-49F6-B12F-04D4C728D2A2}" srcOrd="6" destOrd="0" presId="urn:microsoft.com/office/officeart/2005/8/layout/hProcess11"/>
    <dgm:cxn modelId="{6D4F487D-AC73-4D25-B2AC-A1E8A284197C}" type="presParOf" srcId="{F6188FF4-5651-49F6-B12F-04D4C728D2A2}" destId="{B5A6E792-7B41-4045-A389-788ADAD7A2B2}" srcOrd="0" destOrd="0" presId="urn:microsoft.com/office/officeart/2005/8/layout/hProcess11"/>
    <dgm:cxn modelId="{A19EBFA4-00B6-40CF-A3CA-BD70811444F5}" type="presParOf" srcId="{F6188FF4-5651-49F6-B12F-04D4C728D2A2}" destId="{32BE5373-575F-4A63-A492-53205DC83ECD}" srcOrd="1" destOrd="0" presId="urn:microsoft.com/office/officeart/2005/8/layout/hProcess11"/>
    <dgm:cxn modelId="{C46D3BFF-0BF8-4730-AB57-BD294FB6026B}" type="presParOf" srcId="{F6188FF4-5651-49F6-B12F-04D4C728D2A2}" destId="{B5494033-206B-409E-8D96-DDE2A5CA8575}" srcOrd="2" destOrd="0" presId="urn:microsoft.com/office/officeart/2005/8/layout/hProcess11"/>
    <dgm:cxn modelId="{2016F331-0A58-45F2-B284-8918F75EC115}" type="presParOf" srcId="{CE959B2D-0454-4264-A572-7255550783D4}" destId="{6BB5581F-5C5D-42C7-AB18-4E2953C7B906}" srcOrd="7" destOrd="0" presId="urn:microsoft.com/office/officeart/2005/8/layout/hProcess11"/>
    <dgm:cxn modelId="{47A0F037-CD11-469B-99F9-1C4DC2A25FFE}" type="presParOf" srcId="{CE959B2D-0454-4264-A572-7255550783D4}" destId="{20A9482C-19D8-4253-935B-6AF6A23BAE75}" srcOrd="8" destOrd="0" presId="urn:microsoft.com/office/officeart/2005/8/layout/hProcess11"/>
    <dgm:cxn modelId="{AC85EFF9-D2DD-46CE-B9F3-CE54D8C3EF66}" type="presParOf" srcId="{20A9482C-19D8-4253-935B-6AF6A23BAE75}" destId="{D106205D-84A8-41C0-BA8A-4F3718BA5FD8}" srcOrd="0" destOrd="0" presId="urn:microsoft.com/office/officeart/2005/8/layout/hProcess11"/>
    <dgm:cxn modelId="{663B16A2-D50E-4B5C-AC06-5C2A23ECE6EB}" type="presParOf" srcId="{20A9482C-19D8-4253-935B-6AF6A23BAE75}" destId="{1AD2354B-D92B-405D-841F-4F1A4E4305AC}" srcOrd="1" destOrd="0" presId="urn:microsoft.com/office/officeart/2005/8/layout/hProcess11"/>
    <dgm:cxn modelId="{D4F228E6-E2B1-4F0C-8B8F-6152EEAE8129}" type="presParOf" srcId="{20A9482C-19D8-4253-935B-6AF6A23BAE75}" destId="{4AC35584-CC0B-4356-B8E6-52FBDF6E0D0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671A3-A0B6-49AB-9DF9-035E58E0CCC9}">
      <dsp:nvSpPr>
        <dsp:cNvPr id="0" name=""/>
        <dsp:cNvSpPr/>
      </dsp:nvSpPr>
      <dsp:spPr>
        <a:xfrm>
          <a:off x="0" y="1089017"/>
          <a:ext cx="8118053" cy="145202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7B92F-C160-4260-A6D2-ED4376BCF06D}">
      <dsp:nvSpPr>
        <dsp:cNvPr id="0" name=""/>
        <dsp:cNvSpPr/>
      </dsp:nvSpPr>
      <dsp:spPr>
        <a:xfrm>
          <a:off x="3210" y="0"/>
          <a:ext cx="1403812" cy="145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err="1">
              <a:latin typeface="Arial"/>
            </a:rPr>
            <a:t>Izvještaji</a:t>
          </a:r>
          <a:r>
            <a:rPr lang="en-US" sz="1400" kern="1200">
              <a:latin typeface="Arial"/>
            </a:rPr>
            <a:t> MZO</a:t>
          </a:r>
          <a:endParaRPr lang="en-US" sz="1400" kern="1200"/>
        </a:p>
      </dsp:txBody>
      <dsp:txXfrm>
        <a:off x="3210" y="0"/>
        <a:ext cx="1403812" cy="1452023"/>
      </dsp:txXfrm>
    </dsp:sp>
    <dsp:sp modelId="{91D7B1F5-FAE6-4A09-8AC7-F774E5F8599F}">
      <dsp:nvSpPr>
        <dsp:cNvPr id="0" name=""/>
        <dsp:cNvSpPr/>
      </dsp:nvSpPr>
      <dsp:spPr>
        <a:xfrm>
          <a:off x="523614" y="1633526"/>
          <a:ext cx="363005" cy="363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01D6A-FB93-476E-97CC-A03742B5CBD3}">
      <dsp:nvSpPr>
        <dsp:cNvPr id="0" name=""/>
        <dsp:cNvSpPr/>
      </dsp:nvSpPr>
      <dsp:spPr>
        <a:xfrm>
          <a:off x="1477214" y="2178035"/>
          <a:ext cx="1403812" cy="145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</a:rPr>
            <a:t>HPC resursi</a:t>
          </a:r>
          <a:endParaRPr lang="en-US" sz="1400" kern="1200"/>
        </a:p>
      </dsp:txBody>
      <dsp:txXfrm>
        <a:off x="1477214" y="2178035"/>
        <a:ext cx="1403812" cy="1452023"/>
      </dsp:txXfrm>
    </dsp:sp>
    <dsp:sp modelId="{B26F6BD7-569F-44A6-A6B5-21F40A302B76}">
      <dsp:nvSpPr>
        <dsp:cNvPr id="0" name=""/>
        <dsp:cNvSpPr/>
      </dsp:nvSpPr>
      <dsp:spPr>
        <a:xfrm>
          <a:off x="1997617" y="1633526"/>
          <a:ext cx="363005" cy="363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84ED8-77A3-4A2B-950B-14C3EAFE88F0}">
      <dsp:nvSpPr>
        <dsp:cNvPr id="0" name=""/>
        <dsp:cNvSpPr/>
      </dsp:nvSpPr>
      <dsp:spPr>
        <a:xfrm>
          <a:off x="2951217" y="0"/>
          <a:ext cx="1403812" cy="145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</a:rPr>
            <a:t>Institucionalna produktivnost</a:t>
          </a:r>
        </a:p>
      </dsp:txBody>
      <dsp:txXfrm>
        <a:off x="2951217" y="0"/>
        <a:ext cx="1403812" cy="1452023"/>
      </dsp:txXfrm>
    </dsp:sp>
    <dsp:sp modelId="{E761D462-FE1D-4FDF-B95E-B194D5EC552E}">
      <dsp:nvSpPr>
        <dsp:cNvPr id="0" name=""/>
        <dsp:cNvSpPr/>
      </dsp:nvSpPr>
      <dsp:spPr>
        <a:xfrm>
          <a:off x="3471620" y="1633526"/>
          <a:ext cx="363005" cy="363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6E792-7B41-4045-A389-788ADAD7A2B2}">
      <dsp:nvSpPr>
        <dsp:cNvPr id="0" name=""/>
        <dsp:cNvSpPr/>
      </dsp:nvSpPr>
      <dsp:spPr>
        <a:xfrm>
          <a:off x="4425220" y="2178035"/>
          <a:ext cx="1403812" cy="145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</a:rPr>
            <a:t>Reakreditacija</a:t>
          </a:r>
        </a:p>
      </dsp:txBody>
      <dsp:txXfrm>
        <a:off x="4425220" y="2178035"/>
        <a:ext cx="1403812" cy="1452023"/>
      </dsp:txXfrm>
    </dsp:sp>
    <dsp:sp modelId="{32BE5373-575F-4A63-A492-53205DC83ECD}">
      <dsp:nvSpPr>
        <dsp:cNvPr id="0" name=""/>
        <dsp:cNvSpPr/>
      </dsp:nvSpPr>
      <dsp:spPr>
        <a:xfrm>
          <a:off x="4945624" y="1633526"/>
          <a:ext cx="363005" cy="363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6205D-84A8-41C0-BA8A-4F3718BA5FD8}">
      <dsp:nvSpPr>
        <dsp:cNvPr id="0" name=""/>
        <dsp:cNvSpPr/>
      </dsp:nvSpPr>
      <dsp:spPr>
        <a:xfrm>
          <a:off x="5899224" y="0"/>
          <a:ext cx="1403812" cy="1452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</a:rPr>
            <a:t>HRZZ izvještaji</a:t>
          </a:r>
        </a:p>
      </dsp:txBody>
      <dsp:txXfrm>
        <a:off x="5899224" y="0"/>
        <a:ext cx="1403812" cy="1452023"/>
      </dsp:txXfrm>
    </dsp:sp>
    <dsp:sp modelId="{1AD2354B-D92B-405D-841F-4F1A4E4305AC}">
      <dsp:nvSpPr>
        <dsp:cNvPr id="0" name=""/>
        <dsp:cNvSpPr/>
      </dsp:nvSpPr>
      <dsp:spPr>
        <a:xfrm>
          <a:off x="6419627" y="1633526"/>
          <a:ext cx="363005" cy="363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creativecommons.org/licenses/by/4.0/deed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www.srce.unizg.hr</a:t>
              </a:r>
              <a:r>
                <a:rPr lang="hr-HR" sz="675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creativecommons.org/</a:t>
              </a:r>
              <a:r>
                <a:rPr lang="hr-HR" sz="675" b="1" u="sng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licenses</a:t>
              </a:r>
              <a:r>
                <a:rPr lang="hr-HR" sz="675" b="1" u="sng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</a:t>
              </a:r>
              <a:r>
                <a:rPr lang="hr-HR" sz="675" b="1" u="sng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by</a:t>
              </a:r>
              <a:r>
                <a:rPr lang="hr-HR" sz="675" b="1" u="sng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/4.0/</a:t>
              </a:r>
              <a:r>
                <a:rPr lang="hr-HR" sz="675" b="1" u="sng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deed</a:t>
              </a:r>
              <a:r>
                <a:rPr lang="hr-HR" sz="675" b="1" u="sng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www.srce.unizg.hr/otvoreni-pristup</a:t>
              </a:r>
              <a:endParaRPr lang="hr-HR" sz="675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2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Novosti u sustavu CroRIS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oris.hr/analitik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>
                <a:latin typeface="Arial"/>
                <a:cs typeface="Arial"/>
              </a:rPr>
              <a:t>Novosti u sustavu </a:t>
            </a:r>
            <a:r>
              <a:rPr lang="hr-HR" err="1">
                <a:latin typeface="Arial"/>
                <a:cs typeface="Arial"/>
              </a:rPr>
              <a:t>CroRIS</a:t>
            </a:r>
            <a:endParaRPr lang="hr-HR" err="1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hr-HR">
                <a:latin typeface="Arial"/>
                <a:cs typeface="Arial"/>
              </a:rPr>
              <a:t>mr.sc. Neven Balenović, Petra Udovičić, Sveučilište u Zagrebu Sveučilišni računski centar; </a:t>
            </a:r>
            <a:endParaRPr lang="hr-HR"/>
          </a:p>
          <a:p>
            <a:r>
              <a:rPr lang="hr-HR">
                <a:latin typeface="Arial"/>
                <a:cs typeface="Arial"/>
              </a:rPr>
              <a:t>izv.prof.dr.sc. Miroslav </a:t>
            </a:r>
            <a:r>
              <a:rPr lang="hr-HR" err="1">
                <a:latin typeface="Arial"/>
                <a:cs typeface="Arial"/>
              </a:rPr>
              <a:t>Rajter</a:t>
            </a:r>
            <a:r>
              <a:rPr lang="hr-HR">
                <a:latin typeface="Arial"/>
                <a:cs typeface="Arial"/>
              </a:rPr>
              <a:t>, Sveučilište u Zagrebu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08128-9E30-9EEF-CCBB-69AEE0BD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F464036-3E84-BA89-68EE-19C74139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84" y="514589"/>
            <a:ext cx="7920247" cy="41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8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4C51EC-7B34-F8ED-4F0D-B2343AA2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3D43744-24A5-1790-4F6A-90AC600C1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" t="23309" r="7705" b="23068"/>
          <a:stretch/>
        </p:blipFill>
        <p:spPr>
          <a:xfrm>
            <a:off x="1240130" y="1894648"/>
            <a:ext cx="7653855" cy="2758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06851AB-C210-9FC1-9A5C-9BC0C76B8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721" b="53776"/>
          <a:stretch/>
        </p:blipFill>
        <p:spPr>
          <a:xfrm>
            <a:off x="531019" y="490744"/>
            <a:ext cx="3509028" cy="19019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722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939CCA-A2E3-0A65-FE2F-79824E28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A2C8549-31D6-A223-75F5-666CC212C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4" y="517605"/>
            <a:ext cx="8044484" cy="41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A01AA4-3517-AEF4-9E0A-18F7BEED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B391D-06F9-4FB8-6C0F-2D53B6D0D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00377"/>
            <a:ext cx="8048149" cy="157257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00FC0A2-B5F5-155D-3C6E-BA6D4342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72" y="2318386"/>
            <a:ext cx="8032061" cy="21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C445-94B4-9BBF-D42C-DEEB497C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err="1">
                <a:latin typeface="Arial"/>
                <a:cs typeface="Arial"/>
              </a:rPr>
              <a:t>Reakreditacijski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izvještaji</a:t>
            </a:r>
            <a:r>
              <a:rPr lang="en-US" sz="2000">
                <a:latin typeface="Arial"/>
                <a:cs typeface="Arial"/>
              </a:rPr>
              <a:t> za </a:t>
            </a:r>
            <a:r>
              <a:rPr lang="en-US" sz="2000" err="1">
                <a:latin typeface="Arial"/>
                <a:cs typeface="Arial"/>
              </a:rPr>
              <a:t>visoka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učilišta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C61F-F62E-1DE6-AF49-F7B27CD9D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18056"/>
            <a:ext cx="7886700" cy="32635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8270" indent="-128270"/>
            <a:r>
              <a:rPr lang="en-US" sz="1600">
                <a:latin typeface="Arial"/>
                <a:cs typeface="Arial"/>
              </a:rPr>
              <a:t>rad </a:t>
            </a:r>
            <a:r>
              <a:rPr lang="en-US" sz="1600" err="1">
                <a:latin typeface="Arial"/>
                <a:cs typeface="Arial"/>
              </a:rPr>
              <a:t>na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izvještaju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započinje</a:t>
            </a:r>
            <a:r>
              <a:rPr lang="en-US" sz="160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krajem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ožujka</a:t>
            </a:r>
            <a:r>
              <a:rPr lang="en-US" sz="1600">
                <a:latin typeface="Arial"/>
                <a:cs typeface="Arial"/>
              </a:rPr>
              <a:t> 2024.</a:t>
            </a:r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značajna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količina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podataka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potrebna</a:t>
            </a:r>
            <a:r>
              <a:rPr lang="en-US" sz="1600">
                <a:latin typeface="Arial"/>
                <a:cs typeface="Arial"/>
              </a:rPr>
              <a:t> za </a:t>
            </a:r>
            <a:r>
              <a:rPr lang="en-US" sz="1600" err="1">
                <a:latin typeface="Arial"/>
                <a:cs typeface="Arial"/>
              </a:rPr>
              <a:t>samoanalizu</a:t>
            </a:r>
            <a:r>
              <a:rPr lang="en-US" sz="1600">
                <a:latin typeface="Arial"/>
                <a:cs typeface="Arial"/>
              </a:rPr>
              <a:t> VU </a:t>
            </a:r>
            <a:r>
              <a:rPr lang="en-US" sz="1600" err="1">
                <a:latin typeface="Arial"/>
                <a:cs typeface="Arial"/>
              </a:rPr>
              <a:t>dostupna</a:t>
            </a:r>
            <a:r>
              <a:rPr lang="en-US" sz="1600">
                <a:latin typeface="Arial"/>
                <a:cs typeface="Arial"/>
              </a:rPr>
              <a:t> je u </a:t>
            </a:r>
            <a:r>
              <a:rPr lang="en-US" sz="1600" err="1">
                <a:latin typeface="Arial"/>
                <a:cs typeface="Arial"/>
              </a:rPr>
              <a:t>CroRIS</a:t>
            </a:r>
            <a:r>
              <a:rPr lang="en-US" sz="1600">
                <a:latin typeface="Arial"/>
                <a:cs typeface="Arial"/>
              </a:rPr>
              <a:t>-u</a:t>
            </a:r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prepoznato</a:t>
            </a:r>
            <a:r>
              <a:rPr lang="en-US" sz="1600">
                <a:latin typeface="Arial"/>
                <a:cs typeface="Arial"/>
              </a:rPr>
              <a:t> je </a:t>
            </a:r>
            <a:r>
              <a:rPr lang="en-US" sz="1600" err="1">
                <a:latin typeface="Arial"/>
                <a:cs typeface="Arial"/>
              </a:rPr>
              <a:t>sljedećih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devet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izvještajnih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tablica</a:t>
            </a:r>
            <a:r>
              <a:rPr lang="en-US" sz="1600">
                <a:latin typeface="Arial"/>
                <a:cs typeface="Arial"/>
              </a:rPr>
              <a:t>:</a:t>
            </a:r>
          </a:p>
          <a:p>
            <a:pPr marL="385445" lvl="1" indent="-128270"/>
            <a:r>
              <a:rPr lang="en-US" sz="1200">
                <a:latin typeface="Arial"/>
                <a:cs typeface="Arial"/>
              </a:rPr>
              <a:t>[</a:t>
            </a:r>
            <a:r>
              <a:rPr lang="en-US" sz="1200" err="1">
                <a:latin typeface="Arial"/>
                <a:cs typeface="Arial"/>
              </a:rPr>
              <a:t>Tablice</a:t>
            </a:r>
            <a:r>
              <a:rPr lang="en-US" sz="1200">
                <a:latin typeface="Arial"/>
                <a:cs typeface="Arial"/>
              </a:rPr>
              <a:t> 4.1.a, 4.1.b ] </a:t>
            </a:r>
            <a:r>
              <a:rPr lang="en-US" sz="1200" err="1">
                <a:latin typeface="Arial"/>
                <a:cs typeface="Arial"/>
              </a:rPr>
              <a:t>Struktura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osoblja</a:t>
            </a:r>
            <a:r>
              <a:rPr lang="en-US" sz="1200">
                <a:latin typeface="Arial"/>
                <a:cs typeface="Arial"/>
              </a:rPr>
              <a:t> u </a:t>
            </a:r>
            <a:r>
              <a:rPr lang="en-US" sz="1200" err="1">
                <a:latin typeface="Arial"/>
                <a:cs typeface="Arial"/>
              </a:rPr>
              <a:t>akademskoj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godini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vrednovanja</a:t>
            </a:r>
            <a:endParaRPr lang="en-US" sz="1200">
              <a:latin typeface="Arial"/>
              <a:cs typeface="Arial"/>
            </a:endParaRPr>
          </a:p>
          <a:p>
            <a:pPr marL="385445" lvl="1" indent="-128270"/>
            <a:r>
              <a:rPr lang="en-US" sz="1200">
                <a:latin typeface="Arial"/>
                <a:cs typeface="Arial"/>
              </a:rPr>
              <a:t>[</a:t>
            </a:r>
            <a:r>
              <a:rPr lang="en-US" sz="1200" err="1">
                <a:latin typeface="Arial"/>
                <a:cs typeface="Arial"/>
              </a:rPr>
              <a:t>Tablica</a:t>
            </a:r>
            <a:r>
              <a:rPr lang="en-US" sz="1200">
                <a:latin typeface="Arial"/>
                <a:cs typeface="Arial"/>
              </a:rPr>
              <a:t> 4.3]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200" err="1">
                <a:latin typeface="Arial"/>
                <a:cs typeface="Arial"/>
              </a:rPr>
              <a:t>Nastavnici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na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studijskim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programima</a:t>
            </a:r>
            <a:r>
              <a:rPr lang="en-US" sz="1200">
                <a:latin typeface="Arial"/>
                <a:cs typeface="Arial"/>
              </a:rPr>
              <a:t> u </a:t>
            </a:r>
            <a:r>
              <a:rPr lang="en-US" sz="1200" err="1">
                <a:latin typeface="Arial"/>
                <a:cs typeface="Arial"/>
              </a:rPr>
              <a:t>akademskoj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godini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vrednovanja</a:t>
            </a:r>
            <a:endParaRPr lang="en-US" sz="1200">
              <a:latin typeface="Arial"/>
              <a:cs typeface="Arial"/>
            </a:endParaRPr>
          </a:p>
          <a:p>
            <a:pPr marL="385445" lvl="1" indent="-128270"/>
            <a:r>
              <a:rPr lang="en-US" sz="1200">
                <a:latin typeface="Arial"/>
                <a:cs typeface="Arial"/>
              </a:rPr>
              <a:t>[</a:t>
            </a:r>
            <a:r>
              <a:rPr lang="en-US" sz="1200" err="1">
                <a:latin typeface="Arial"/>
                <a:cs typeface="Arial"/>
              </a:rPr>
              <a:t>Tablica</a:t>
            </a:r>
            <a:r>
              <a:rPr lang="en-US" sz="1200">
                <a:latin typeface="Arial"/>
                <a:cs typeface="Arial"/>
              </a:rPr>
              <a:t> 4.6]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200" err="1">
                <a:latin typeface="Arial"/>
                <a:cs typeface="Arial"/>
              </a:rPr>
              <a:t>Kapitalna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oprema</a:t>
            </a:r>
            <a:endParaRPr lang="en-US" sz="1200">
              <a:latin typeface="Arial"/>
              <a:cs typeface="Arial"/>
            </a:endParaRPr>
          </a:p>
          <a:p>
            <a:pPr marL="385445" lvl="1" indent="-128270"/>
            <a:r>
              <a:rPr lang="en-US" sz="1200">
                <a:latin typeface="Arial"/>
                <a:cs typeface="Arial"/>
              </a:rPr>
              <a:t>[</a:t>
            </a:r>
            <a:r>
              <a:rPr lang="en-US" sz="1200" err="1">
                <a:latin typeface="Arial"/>
                <a:cs typeface="Arial"/>
              </a:rPr>
              <a:t>Tablica</a:t>
            </a:r>
            <a:r>
              <a:rPr lang="en-US" sz="1200">
                <a:latin typeface="Arial"/>
                <a:cs typeface="Arial"/>
              </a:rPr>
              <a:t> 5.1]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200" err="1">
                <a:latin typeface="Arial"/>
                <a:cs typeface="Arial"/>
              </a:rPr>
              <a:t>Bibliografija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visokog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učilišta</a:t>
            </a:r>
            <a:r>
              <a:rPr lang="en-US" sz="1200">
                <a:latin typeface="Arial"/>
                <a:cs typeface="Arial"/>
              </a:rPr>
              <a:t> u </a:t>
            </a:r>
            <a:r>
              <a:rPr lang="en-US" sz="1200" err="1">
                <a:latin typeface="Arial"/>
                <a:cs typeface="Arial"/>
              </a:rPr>
              <a:t>posljednjih</a:t>
            </a:r>
            <a:r>
              <a:rPr lang="en-US" sz="1200">
                <a:latin typeface="Arial"/>
                <a:cs typeface="Arial"/>
              </a:rPr>
              <a:t> 5 </a:t>
            </a:r>
            <a:r>
              <a:rPr lang="en-US" sz="1200" err="1">
                <a:latin typeface="Arial"/>
                <a:cs typeface="Arial"/>
              </a:rPr>
              <a:t>kalendarskih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godina</a:t>
            </a:r>
            <a:endParaRPr lang="en-US" sz="1200">
              <a:latin typeface="Arial"/>
              <a:cs typeface="Arial"/>
            </a:endParaRPr>
          </a:p>
          <a:p>
            <a:pPr marL="385445" lvl="1" indent="-128270"/>
            <a:r>
              <a:rPr lang="en-US" sz="1200">
                <a:latin typeface="Arial"/>
                <a:cs typeface="Arial"/>
              </a:rPr>
              <a:t>[</a:t>
            </a:r>
            <a:r>
              <a:rPr lang="en-US" sz="1200" err="1">
                <a:latin typeface="Arial"/>
                <a:cs typeface="Arial"/>
              </a:rPr>
              <a:t>Tablica</a:t>
            </a:r>
            <a:r>
              <a:rPr lang="en-US" sz="1200">
                <a:latin typeface="Arial"/>
                <a:cs typeface="Arial"/>
              </a:rPr>
              <a:t> 5.2]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200" err="1">
                <a:latin typeface="Arial"/>
                <a:cs typeface="Arial"/>
              </a:rPr>
              <a:t>Istaknute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publikacije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ustanove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objavljene</a:t>
            </a:r>
            <a:r>
              <a:rPr lang="en-US" sz="1200">
                <a:latin typeface="Arial"/>
                <a:cs typeface="Arial"/>
              </a:rPr>
              <a:t> u </a:t>
            </a:r>
            <a:r>
              <a:rPr lang="en-US" sz="1200" err="1">
                <a:latin typeface="Arial"/>
                <a:cs typeface="Arial"/>
              </a:rPr>
              <a:t>petogodišnjem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razdoblju</a:t>
            </a:r>
            <a:endParaRPr lang="en-US" sz="1200">
              <a:latin typeface="Arial"/>
              <a:cs typeface="Arial"/>
            </a:endParaRPr>
          </a:p>
          <a:p>
            <a:pPr marL="385445" lvl="1" indent="-128270"/>
            <a:r>
              <a:rPr lang="en-US" sz="1200">
                <a:latin typeface="Arial"/>
                <a:cs typeface="Arial"/>
              </a:rPr>
              <a:t>[</a:t>
            </a:r>
            <a:r>
              <a:rPr lang="en-US" sz="1200" err="1">
                <a:latin typeface="Arial"/>
                <a:cs typeface="Arial"/>
              </a:rPr>
              <a:t>Tablica</a:t>
            </a:r>
            <a:r>
              <a:rPr lang="en-US" sz="1200">
                <a:latin typeface="Arial"/>
                <a:cs typeface="Arial"/>
              </a:rPr>
              <a:t> 5.3]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200" err="1">
                <a:latin typeface="Arial"/>
                <a:cs typeface="Arial"/>
              </a:rPr>
              <a:t>Implementacija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otvorene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znanosti</a:t>
            </a:r>
            <a:endParaRPr lang="en-US" sz="1200">
              <a:latin typeface="Arial"/>
              <a:cs typeface="Arial"/>
            </a:endParaRPr>
          </a:p>
          <a:p>
            <a:pPr marL="385445" lvl="1" indent="-128270"/>
            <a:r>
              <a:rPr lang="en-US" sz="1200">
                <a:latin typeface="Arial"/>
                <a:cs typeface="Arial"/>
              </a:rPr>
              <a:t>[</a:t>
            </a:r>
            <a:r>
              <a:rPr lang="en-US" sz="1200" err="1">
                <a:latin typeface="Arial"/>
                <a:cs typeface="Arial"/>
              </a:rPr>
              <a:t>Tablica</a:t>
            </a:r>
            <a:r>
              <a:rPr lang="en-US" sz="1200">
                <a:latin typeface="Arial"/>
                <a:cs typeface="Arial"/>
              </a:rPr>
              <a:t> 5.6]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200" err="1">
                <a:latin typeface="Arial"/>
                <a:cs typeface="Arial"/>
              </a:rPr>
              <a:t>Projekti</a:t>
            </a:r>
            <a:r>
              <a:rPr lang="en-US" sz="1200">
                <a:latin typeface="Arial"/>
                <a:cs typeface="Arial"/>
              </a:rPr>
              <a:t> u </a:t>
            </a:r>
            <a:r>
              <a:rPr lang="en-US" sz="1200" err="1">
                <a:latin typeface="Arial"/>
                <a:cs typeface="Arial"/>
              </a:rPr>
              <a:t>posljednjih</a:t>
            </a:r>
            <a:r>
              <a:rPr lang="en-US" sz="1200">
                <a:latin typeface="Arial"/>
                <a:cs typeface="Arial"/>
              </a:rPr>
              <a:t> 5 </a:t>
            </a:r>
            <a:r>
              <a:rPr lang="en-US" sz="1200" err="1">
                <a:latin typeface="Arial"/>
                <a:cs typeface="Arial"/>
              </a:rPr>
              <a:t>kalendarskih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godina</a:t>
            </a:r>
            <a:endParaRPr lang="en-US" sz="1200">
              <a:latin typeface="Arial"/>
              <a:cs typeface="Arial"/>
            </a:endParaRPr>
          </a:p>
          <a:p>
            <a:pPr marL="385445" lvl="1" indent="-128270"/>
            <a:r>
              <a:rPr lang="en-US" sz="1200">
                <a:latin typeface="Arial"/>
                <a:cs typeface="Arial"/>
              </a:rPr>
              <a:t>[</a:t>
            </a:r>
            <a:r>
              <a:rPr lang="en-US" sz="1200" err="1">
                <a:latin typeface="Arial"/>
                <a:cs typeface="Arial"/>
              </a:rPr>
              <a:t>Tablica</a:t>
            </a:r>
            <a:r>
              <a:rPr lang="en-US" sz="1200">
                <a:latin typeface="Arial"/>
                <a:cs typeface="Arial"/>
              </a:rPr>
              <a:t> 5.7]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200">
                <a:latin typeface="Arial"/>
                <a:cs typeface="Arial"/>
              </a:rPr>
              <a:t>Rad u </a:t>
            </a:r>
            <a:r>
              <a:rPr lang="en-US" sz="1200" err="1">
                <a:latin typeface="Arial"/>
                <a:cs typeface="Arial"/>
              </a:rPr>
              <a:t>organizacijskim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odborima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konferencija</a:t>
            </a:r>
            <a:r>
              <a:rPr lang="en-US" sz="1200">
                <a:latin typeface="Arial"/>
                <a:cs typeface="Arial"/>
              </a:rPr>
              <a:t> u </a:t>
            </a:r>
            <a:r>
              <a:rPr lang="en-US" sz="1200" err="1">
                <a:latin typeface="Arial"/>
                <a:cs typeface="Arial"/>
              </a:rPr>
              <a:t>posljednjih</a:t>
            </a:r>
            <a:r>
              <a:rPr lang="en-US" sz="1200">
                <a:latin typeface="Arial"/>
                <a:cs typeface="Arial"/>
              </a:rPr>
              <a:t> 5 </a:t>
            </a:r>
            <a:r>
              <a:rPr lang="en-US" sz="1200" err="1">
                <a:latin typeface="Arial"/>
                <a:cs typeface="Arial"/>
              </a:rPr>
              <a:t>kalendarskih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godina</a:t>
            </a:r>
            <a:endParaRPr lang="en-US" sz="1200">
              <a:latin typeface="Arial"/>
              <a:cs typeface="Arial"/>
            </a:endParaRPr>
          </a:p>
          <a:p>
            <a:pPr marL="385445" lvl="1" indent="-128270"/>
            <a:r>
              <a:rPr lang="en-US" sz="1200">
                <a:latin typeface="Arial"/>
                <a:cs typeface="Arial"/>
              </a:rPr>
              <a:t>[</a:t>
            </a:r>
            <a:r>
              <a:rPr lang="en-US" sz="1200" err="1">
                <a:latin typeface="Arial"/>
                <a:cs typeface="Arial"/>
              </a:rPr>
              <a:t>Tablica</a:t>
            </a:r>
            <a:r>
              <a:rPr lang="en-US" sz="1200">
                <a:latin typeface="Arial"/>
                <a:cs typeface="Arial"/>
              </a:rPr>
              <a:t> 5.8]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200" err="1">
                <a:latin typeface="Arial"/>
                <a:cs typeface="Arial"/>
              </a:rPr>
              <a:t>Uredništvo</a:t>
            </a:r>
            <a:r>
              <a:rPr lang="en-US" sz="1200">
                <a:latin typeface="Arial"/>
                <a:cs typeface="Arial"/>
              </a:rPr>
              <a:t> u </a:t>
            </a:r>
            <a:r>
              <a:rPr lang="en-US" sz="1200" err="1">
                <a:latin typeface="Arial"/>
                <a:cs typeface="Arial"/>
              </a:rPr>
              <a:t>časopisima</a:t>
            </a:r>
            <a:r>
              <a:rPr lang="en-US" sz="1200">
                <a:latin typeface="Arial"/>
                <a:cs typeface="Arial"/>
              </a:rPr>
              <a:t> u </a:t>
            </a:r>
            <a:r>
              <a:rPr lang="en-US" sz="1200" err="1">
                <a:latin typeface="Arial"/>
                <a:cs typeface="Arial"/>
              </a:rPr>
              <a:t>posljednjih</a:t>
            </a:r>
            <a:r>
              <a:rPr lang="en-US" sz="1200">
                <a:latin typeface="Arial"/>
                <a:cs typeface="Arial"/>
              </a:rPr>
              <a:t> 5 </a:t>
            </a:r>
            <a:r>
              <a:rPr lang="en-US" sz="1200" err="1">
                <a:latin typeface="Arial"/>
                <a:cs typeface="Arial"/>
              </a:rPr>
              <a:t>kalendarskih</a:t>
            </a:r>
            <a:r>
              <a:rPr lang="en-US" sz="1200">
                <a:latin typeface="Arial"/>
                <a:cs typeface="Arial"/>
              </a:rPr>
              <a:t> </a:t>
            </a:r>
            <a:r>
              <a:rPr lang="en-US" sz="1200" err="1">
                <a:latin typeface="Arial"/>
                <a:cs typeface="Arial"/>
              </a:rPr>
              <a:t>godina</a:t>
            </a:r>
            <a:endParaRPr lang="en-US" sz="1200">
              <a:latin typeface="Arial"/>
              <a:cs typeface="Arial"/>
            </a:endParaRPr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neke</a:t>
            </a:r>
            <a:r>
              <a:rPr lang="en-US" sz="1600">
                <a:latin typeface="Arial"/>
                <a:cs typeface="Arial"/>
              </a:rPr>
              <a:t> od </a:t>
            </a:r>
            <a:r>
              <a:rPr lang="en-US" sz="1600" err="1">
                <a:latin typeface="Arial"/>
                <a:cs typeface="Arial"/>
              </a:rPr>
              <a:t>navedenih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izvještajnih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tablica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zahtijevaju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određene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dorade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unapređenja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razini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CroRIS</a:t>
            </a:r>
            <a:r>
              <a:rPr lang="en-US" sz="1600">
                <a:latin typeface="Arial"/>
                <a:cs typeface="Arial"/>
              </a:rPr>
              <a:t>-a</a:t>
            </a:r>
          </a:p>
          <a:p>
            <a:pPr marL="128270" indent="-128270"/>
            <a:endParaRPr lang="en-US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11393B-5F65-F59C-FC4B-5F82EDD5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/>
              <a:t>Novosti u sustavu </a:t>
            </a:r>
            <a:r>
              <a:rPr lang="hr-HR" err="1"/>
              <a:t>CroRIS</a:t>
            </a:r>
            <a:r>
              <a:rPr lang="hr-HR"/>
              <a:t> - </a:t>
            </a:r>
            <a:r>
              <a:rPr lang="hr-HR">
                <a:ea typeface="+mn-lt"/>
                <a:cs typeface="+mn-lt"/>
              </a:rPr>
              <a:t>Izvještajni podsustav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-a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933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0EE71-978B-1448-6C4D-E329E794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C57774-BEE9-D663-D719-4216E838248E}"/>
              </a:ext>
            </a:extLst>
          </p:cNvPr>
          <p:cNvGrpSpPr/>
          <p:nvPr/>
        </p:nvGrpSpPr>
        <p:grpSpPr>
          <a:xfrm>
            <a:off x="1748602" y="236054"/>
            <a:ext cx="4848496" cy="4530505"/>
            <a:chOff x="1748602" y="236054"/>
            <a:chExt cx="4848496" cy="4530505"/>
          </a:xfrm>
        </p:grpSpPr>
        <p:pic>
          <p:nvPicPr>
            <p:cNvPr id="5" name="Picture 4" descr="A document with text on it&#10;&#10;Description automatically generated">
              <a:extLst>
                <a:ext uri="{FF2B5EF4-FFF2-40B4-BE49-F238E27FC236}">
                  <a16:creationId xmlns:a16="http://schemas.microsoft.com/office/drawing/2014/main" id="{45BD7845-5E10-CF3E-F6B4-1EC77A4EC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8602" y="236054"/>
              <a:ext cx="2820355" cy="41143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5CDB09-2DE1-7B31-CDE9-8553DC8F0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8087" y="652255"/>
              <a:ext cx="3019011" cy="4114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78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1278A8D-815E-600D-5A5D-EFD540271521}"/>
              </a:ext>
            </a:extLst>
          </p:cNvPr>
          <p:cNvSpPr/>
          <p:nvPr/>
        </p:nvSpPr>
        <p:spPr>
          <a:xfrm>
            <a:off x="4691046" y="2530798"/>
            <a:ext cx="2836843" cy="27335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Arial"/>
              </a:rPr>
              <a:t>z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B313F-74C1-ABDB-F432-FE551DADD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46" y="3027287"/>
            <a:ext cx="2043515" cy="17467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FA3C6-DF1F-3D0A-2078-7223245B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>
                <a:latin typeface="Arial"/>
                <a:cs typeface="Arial"/>
              </a:rPr>
              <a:t>Izazovi i planovi za daljnji razvoj</a:t>
            </a:r>
            <a:endParaRPr lang="hr-HR" sz="2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B05B2D-9C75-75E4-BFD8-BBDDA216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059369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hr-HR" sz="1600">
                <a:latin typeface="Arial"/>
                <a:cs typeface="Arial"/>
              </a:rPr>
              <a:t>Evidencija znanstvene produktivnosti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održavanje i obogaćivanje novim značajkama koje trenutno nisu moguće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razvoj novih funkcionalnosti</a:t>
            </a:r>
          </a:p>
          <a:p>
            <a:pPr marL="128270" indent="-128270"/>
            <a:r>
              <a:rPr lang="hr-HR" sz="1600">
                <a:latin typeface="Arial"/>
                <a:cs typeface="Arial"/>
              </a:rPr>
              <a:t>razvoj drugih izvještaja povezanih sa znanstvenom produktivnošću</a:t>
            </a:r>
          </a:p>
          <a:p>
            <a:pPr marL="128270" indent="-128270"/>
            <a:r>
              <a:rPr lang="hr-HR" sz="1600">
                <a:latin typeface="Arial"/>
                <a:cs typeface="Arial"/>
              </a:rPr>
              <a:t>važan faktor: suradnja sa zajednicom</a:t>
            </a:r>
          </a:p>
          <a:p>
            <a:pPr marL="128270" indent="-128270"/>
            <a:r>
              <a:rPr lang="hr-HR" sz="1600" err="1">
                <a:latin typeface="Arial"/>
                <a:cs typeface="Arial"/>
              </a:rPr>
              <a:t>CroRIS</a:t>
            </a:r>
            <a:endParaRPr lang="hr-HR" sz="1600">
              <a:latin typeface="Arial"/>
              <a:cs typeface="Arial"/>
            </a:endParaRP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sustav koji po prvi puta integrira sve elemente (dionike, resurse i outpute) sustava znanosti</a:t>
            </a:r>
            <a:endParaRPr lang="hr-HR" sz="1200"/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"leži" na ogromnoj količini strukturiranih podataka</a:t>
            </a:r>
            <a:endParaRPr lang="hr-HR" sz="1200"/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pruža infrastrukturu, ali nije vlasnik podataka; prikazuje ono što je evidentirano u sustavu</a:t>
            </a:r>
          </a:p>
          <a:p>
            <a:pPr marL="128270" indent="-128270"/>
            <a:r>
              <a:rPr lang="hr-HR" sz="1600">
                <a:latin typeface="Arial"/>
                <a:cs typeface="Arial"/>
              </a:rPr>
              <a:t>rad na kvaliteti podataka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samo dobri podaci mogu dati korisne izvještaje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izvještaji pomažu u otkrivanju problema u podacima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B873EC-D787-E942-3D94-4311D152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/>
              <a:t>Novosti u sustavu </a:t>
            </a:r>
            <a:r>
              <a:rPr lang="hr-HR" err="1"/>
              <a:t>CroRIS</a:t>
            </a:r>
            <a:r>
              <a:rPr lang="hr-HR"/>
              <a:t> - </a:t>
            </a:r>
            <a:r>
              <a:rPr lang="hr-HR">
                <a:ea typeface="+mn-lt"/>
                <a:cs typeface="+mn-lt"/>
              </a:rPr>
              <a:t>Izvještajni podsustav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-a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19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645E-06A5-1CED-93A3-174CE9DD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Zašto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CroRIS</a:t>
            </a:r>
            <a:r>
              <a:rPr lang="en-US">
                <a:latin typeface="Arial"/>
                <a:cs typeface="Arial"/>
              </a:rPr>
              <a:t>: </a:t>
            </a:r>
            <a:r>
              <a:rPr lang="en-US" err="1">
                <a:latin typeface="Arial"/>
                <a:cs typeface="Arial"/>
              </a:rPr>
              <a:t>perspektiva</a:t>
            </a:r>
            <a:r>
              <a:rPr lang="en-US">
                <a:latin typeface="Arial"/>
                <a:cs typeface="Arial"/>
              </a:rPr>
              <a:t> Sveučilišta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07A4E-8DAB-19C6-31D0-8FB33E4E0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Predavač</a:t>
            </a:r>
            <a:r>
              <a:rPr lang="en-US">
                <a:latin typeface="Arial"/>
                <a:cs typeface="Arial"/>
              </a:rPr>
              <a:t>: izv.prof.dr.sc. Miroslav </a:t>
            </a:r>
            <a:r>
              <a:rPr lang="en-US" err="1">
                <a:latin typeface="Arial"/>
                <a:cs typeface="Arial"/>
              </a:rPr>
              <a:t>Rajter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D7F9D-A1B5-8202-4FF4-1C889BBA5C8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5016500" cy="274637"/>
          </a:xfrm>
        </p:spPr>
        <p:txBody>
          <a:bodyPr/>
          <a:lstStyle/>
          <a:p>
            <a:r>
              <a:rPr lang="hr-HR"/>
              <a:t>Novosti u sustavu CroRIS</a:t>
            </a:r>
          </a:p>
        </p:txBody>
      </p:sp>
    </p:spTree>
    <p:extLst>
      <p:ext uri="{BB962C8B-B14F-4D97-AF65-F5344CB8AC3E}">
        <p14:creationId xmlns:p14="http://schemas.microsoft.com/office/powerpoint/2010/main" val="343487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5829-779F-8166-E52E-9BD8C32D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04994"/>
            <a:ext cx="7886700" cy="994172"/>
          </a:xfrm>
        </p:spPr>
        <p:txBody>
          <a:bodyPr/>
          <a:lstStyle/>
          <a:p>
            <a:r>
              <a:rPr lang="en-US" sz="2000">
                <a:latin typeface="Arial"/>
                <a:cs typeface="Arial"/>
              </a:rPr>
              <a:t>O </a:t>
            </a:r>
            <a:r>
              <a:rPr lang="en-US" sz="2000" err="1">
                <a:latin typeface="Arial"/>
                <a:cs typeface="Arial"/>
              </a:rPr>
              <a:t>Sveučilištu</a:t>
            </a:r>
            <a:r>
              <a:rPr lang="en-US" sz="2000">
                <a:latin typeface="Arial"/>
                <a:cs typeface="Arial"/>
              </a:rPr>
              <a:t> u </a:t>
            </a:r>
            <a:r>
              <a:rPr lang="en-US" sz="2000" err="1">
                <a:latin typeface="Arial"/>
                <a:cs typeface="Arial"/>
              </a:rPr>
              <a:t>Zagrebu</a:t>
            </a:r>
            <a:endParaRPr lang="en-US" err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7BF57-89CE-213F-8A99-A51D24FB2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79684"/>
            <a:ext cx="7886700" cy="2653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/>
              <a:t>52,4% </a:t>
            </a:r>
            <a:r>
              <a:rPr lang="en-US" err="1"/>
              <a:t>hrvatske</a:t>
            </a:r>
            <a:r>
              <a:rPr lang="en-US"/>
              <a:t> </a:t>
            </a:r>
            <a:r>
              <a:rPr lang="en-US" err="1"/>
              <a:t>znanstvene</a:t>
            </a:r>
            <a:r>
              <a:rPr lang="en-US"/>
              <a:t> </a:t>
            </a:r>
            <a:r>
              <a:rPr lang="en-US" err="1"/>
              <a:t>produktivnosti</a:t>
            </a:r>
            <a:r>
              <a:rPr lang="en-US"/>
              <a:t> (2022)</a:t>
            </a:r>
          </a:p>
          <a:p>
            <a:pPr marL="128270" indent="-128270"/>
            <a:r>
              <a:rPr lang="en-US">
                <a:latin typeface="Arial"/>
                <a:cs typeface="Arial"/>
              </a:rPr>
              <a:t>77% </a:t>
            </a:r>
            <a:r>
              <a:rPr lang="en-US" err="1">
                <a:latin typeface="Arial"/>
                <a:cs typeface="Arial"/>
              </a:rPr>
              <a:t>svih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Obzor</a:t>
            </a:r>
            <a:r>
              <a:rPr lang="en-US">
                <a:latin typeface="Arial"/>
                <a:cs typeface="Arial"/>
              </a:rPr>
              <a:t> 2020 </a:t>
            </a:r>
            <a:r>
              <a:rPr lang="en-US" err="1">
                <a:latin typeface="Arial"/>
                <a:cs typeface="Arial"/>
              </a:rPr>
              <a:t>projekata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hrvatskih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sveučilišta</a:t>
            </a:r>
          </a:p>
          <a:p>
            <a:pPr marL="128270" indent="-128270"/>
            <a:r>
              <a:rPr lang="en-US">
                <a:latin typeface="Arial"/>
                <a:cs typeface="Arial"/>
              </a:rPr>
              <a:t>73% </a:t>
            </a:r>
            <a:r>
              <a:rPr lang="en-US" err="1">
                <a:latin typeface="Arial"/>
                <a:cs typeface="Arial"/>
              </a:rPr>
              <a:t>svih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Obzor</a:t>
            </a:r>
            <a:r>
              <a:rPr lang="en-US">
                <a:latin typeface="Arial"/>
                <a:cs typeface="Arial"/>
              </a:rPr>
              <a:t> Europa </a:t>
            </a:r>
            <a:r>
              <a:rPr lang="en-US" err="1">
                <a:latin typeface="Arial"/>
                <a:cs typeface="Arial"/>
              </a:rPr>
              <a:t>projekata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hrvatskih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sveučilišta</a:t>
            </a:r>
          </a:p>
          <a:p>
            <a:pPr marL="128270" indent="-128270"/>
            <a:r>
              <a:rPr lang="en-US">
                <a:latin typeface="Arial"/>
                <a:cs typeface="Arial"/>
              </a:rPr>
              <a:t>397. </a:t>
            </a:r>
            <a:r>
              <a:rPr lang="en-US" err="1">
                <a:latin typeface="Arial"/>
                <a:cs typeface="Arial"/>
              </a:rPr>
              <a:t>Sveučilište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svijetu</a:t>
            </a:r>
            <a:r>
              <a:rPr lang="en-US">
                <a:latin typeface="Arial"/>
                <a:cs typeface="Arial"/>
              </a:rPr>
              <a:t> po </a:t>
            </a:r>
            <a:r>
              <a:rPr lang="en-US" err="1">
                <a:latin typeface="Arial"/>
                <a:cs typeface="Arial"/>
              </a:rPr>
              <a:t>produktivnosti</a:t>
            </a:r>
            <a:r>
              <a:rPr lang="en-US">
                <a:latin typeface="Arial"/>
                <a:cs typeface="Arial"/>
              </a:rPr>
              <a:t> (Leiden)</a:t>
            </a:r>
          </a:p>
          <a:p>
            <a:pPr marL="128270" indent="-128270"/>
            <a:r>
              <a:rPr lang="en-US">
                <a:latin typeface="Arial"/>
                <a:cs typeface="Arial"/>
              </a:rPr>
              <a:t>5.141 </a:t>
            </a:r>
            <a:r>
              <a:rPr lang="en-US" err="1">
                <a:latin typeface="Arial"/>
                <a:cs typeface="Arial"/>
              </a:rPr>
              <a:t>zaposlenik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suradničkom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znanstvenom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znanstveno-nastavnom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zvanju</a:t>
            </a:r>
            <a:r>
              <a:rPr lang="en-US">
                <a:latin typeface="Arial"/>
                <a:cs typeface="Arial"/>
              </a:rPr>
              <a:t> (49% </a:t>
            </a:r>
            <a:r>
              <a:rPr lang="en-US" err="1">
                <a:latin typeface="Arial"/>
                <a:cs typeface="Arial"/>
              </a:rPr>
              <a:t>žene</a:t>
            </a:r>
            <a:r>
              <a:rPr lang="en-US">
                <a:latin typeface="Arial"/>
                <a:cs typeface="Arial"/>
              </a:rPr>
              <a:t>)</a:t>
            </a:r>
          </a:p>
          <a:p>
            <a:pPr marL="128270" indent="-128270"/>
            <a:r>
              <a:rPr lang="en-US">
                <a:latin typeface="Arial"/>
                <a:cs typeface="Arial"/>
              </a:rPr>
              <a:t>54. </a:t>
            </a:r>
            <a:r>
              <a:rPr lang="en-US" err="1">
                <a:latin typeface="Arial"/>
                <a:cs typeface="Arial"/>
              </a:rPr>
              <a:t>mjesto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svijetu</a:t>
            </a:r>
            <a:r>
              <a:rPr lang="en-US">
                <a:latin typeface="Arial"/>
                <a:cs typeface="Arial"/>
              </a:rPr>
              <a:t> po </a:t>
            </a:r>
            <a:r>
              <a:rPr lang="en-US" err="1">
                <a:latin typeface="Arial"/>
                <a:cs typeface="Arial"/>
              </a:rPr>
              <a:t>udjelu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autorstava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žena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ukupnoj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produktivnosti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sveučilišta</a:t>
            </a:r>
          </a:p>
          <a:p>
            <a:pPr marL="128270" indent="-128270"/>
            <a:r>
              <a:rPr lang="en-US">
                <a:latin typeface="Arial"/>
                <a:cs typeface="Arial"/>
              </a:rPr>
              <a:t>4.162 </a:t>
            </a:r>
            <a:r>
              <a:rPr lang="en-US" err="1">
                <a:latin typeface="Arial"/>
                <a:cs typeface="Arial"/>
              </a:rPr>
              <a:t>rada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indeksirana</a:t>
            </a:r>
            <a:r>
              <a:rPr lang="en-US">
                <a:latin typeface="Arial"/>
                <a:cs typeface="Arial"/>
              </a:rPr>
              <a:t> u </a:t>
            </a:r>
            <a:r>
              <a:rPr lang="en-US" err="1">
                <a:latin typeface="Arial"/>
                <a:cs typeface="Arial"/>
              </a:rPr>
              <a:t>WoS</a:t>
            </a:r>
            <a:r>
              <a:rPr lang="en-US">
                <a:latin typeface="Arial"/>
                <a:cs typeface="Arial"/>
              </a:rPr>
              <a:t> u 2022.</a:t>
            </a:r>
          </a:p>
          <a:p>
            <a:pPr marL="128270" indent="-128270"/>
            <a:r>
              <a:rPr lang="en-US">
                <a:latin typeface="Arial"/>
                <a:cs typeface="Arial"/>
              </a:rPr>
              <a:t>29,7 % </a:t>
            </a:r>
            <a:r>
              <a:rPr lang="en-US" err="1">
                <a:latin typeface="Arial"/>
                <a:cs typeface="Arial"/>
              </a:rPr>
              <a:t>radova</a:t>
            </a:r>
            <a:r>
              <a:rPr lang="en-US">
                <a:latin typeface="Arial"/>
                <a:cs typeface="Arial"/>
              </a:rPr>
              <a:t> u Q1</a:t>
            </a:r>
          </a:p>
          <a:p>
            <a:pPr marL="128270" indent="-128270"/>
            <a:r>
              <a:rPr lang="en-US"/>
              <a:t>45% </a:t>
            </a:r>
            <a:r>
              <a:rPr lang="en-US" err="1"/>
              <a:t>radova</a:t>
            </a:r>
            <a:r>
              <a:rPr lang="en-US"/>
              <a:t> u </a:t>
            </a:r>
            <a:r>
              <a:rPr lang="en-US" err="1"/>
              <a:t>međunarodnim</a:t>
            </a:r>
            <a:r>
              <a:rPr lang="en-US"/>
              <a:t> </a:t>
            </a:r>
            <a:r>
              <a:rPr lang="en-US" err="1"/>
              <a:t>kolaboracijama</a:t>
            </a:r>
            <a:r>
              <a:rPr lang="en-US"/>
              <a:t> (</a:t>
            </a:r>
            <a:r>
              <a:rPr lang="en-US" err="1"/>
              <a:t>svjetski</a:t>
            </a:r>
            <a:r>
              <a:rPr lang="en-US"/>
              <a:t> </a:t>
            </a:r>
            <a:r>
              <a:rPr lang="en-US" err="1"/>
              <a:t>prosjek</a:t>
            </a:r>
            <a:r>
              <a:rPr lang="en-US"/>
              <a:t> 24%)</a:t>
            </a:r>
          </a:p>
          <a:p>
            <a:pPr marL="128270" indent="-128270"/>
            <a:r>
              <a:rPr lang="en-US"/>
              <a:t>72,5% </a:t>
            </a:r>
            <a:r>
              <a:rPr lang="en-US" err="1"/>
              <a:t>radova</a:t>
            </a:r>
            <a:r>
              <a:rPr lang="en-US"/>
              <a:t> u OA (</a:t>
            </a:r>
            <a:r>
              <a:rPr lang="en-US" err="1"/>
              <a:t>svjetski</a:t>
            </a:r>
            <a:r>
              <a:rPr lang="en-US"/>
              <a:t> </a:t>
            </a:r>
            <a:r>
              <a:rPr lang="en-US" err="1"/>
              <a:t>prosjek</a:t>
            </a:r>
            <a:r>
              <a:rPr lang="en-US"/>
              <a:t> 54%)  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57F6E-A661-516F-FAF7-71148D5C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>
                <a:ea typeface="+mn-lt"/>
                <a:cs typeface="+mn-lt"/>
              </a:rPr>
              <a:t>Zašto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: perspektiva sveučilišta</a:t>
            </a:r>
            <a:endParaRPr lang="hr-HR">
              <a:cs typeface="Arial"/>
            </a:endParaRPr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0EBD941-9C8C-A23F-8A7D-3A7728511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830407"/>
            <a:ext cx="6057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10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2E19C-E9AE-E5A2-9683-1271B295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Arial"/>
                <a:cs typeface="Arial"/>
              </a:rPr>
              <a:t>Kako </a:t>
            </a:r>
            <a:r>
              <a:rPr lang="en-US" sz="2000" err="1">
                <a:latin typeface="Arial"/>
                <a:cs typeface="Arial"/>
              </a:rPr>
              <a:t>izgleda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analiza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podataka</a:t>
            </a:r>
            <a:endParaRPr lang="en-US" err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117F9-67EA-4113-B988-66DCFA86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87379"/>
            <a:ext cx="7886700" cy="3445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err="1">
                <a:latin typeface="Arial"/>
                <a:cs typeface="Arial"/>
              </a:rPr>
              <a:t>Izrazito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oslanjanje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WoS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Scopus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en-US" sz="1100" err="1">
                <a:latin typeface="Arial"/>
                <a:cs typeface="Arial"/>
              </a:rPr>
              <a:t>Točnost</a:t>
            </a:r>
            <a:endParaRPr lang="en-US" sz="1100">
              <a:latin typeface="Arial"/>
              <a:cs typeface="Arial"/>
            </a:endParaRP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en-US" sz="1100" err="1">
                <a:latin typeface="Arial"/>
                <a:cs typeface="Arial"/>
              </a:rPr>
              <a:t>Vremenski</a:t>
            </a:r>
            <a:r>
              <a:rPr lang="en-US" sz="1100">
                <a:latin typeface="Arial"/>
                <a:cs typeface="Arial"/>
              </a:rPr>
              <a:t> </a:t>
            </a:r>
            <a:r>
              <a:rPr lang="en-US" sz="1100" err="1">
                <a:latin typeface="Arial"/>
                <a:cs typeface="Arial"/>
              </a:rPr>
              <a:t>pomak</a:t>
            </a:r>
            <a:endParaRPr lang="en-US" sz="1100">
              <a:latin typeface="Arial"/>
              <a:cs typeface="Arial"/>
            </a:endParaRP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en-US" sz="1100" err="1">
                <a:latin typeface="Arial"/>
                <a:cs typeface="Arial"/>
              </a:rPr>
              <a:t>Cijena</a:t>
            </a:r>
            <a:endParaRPr lang="en-US" sz="1100">
              <a:latin typeface="Arial"/>
              <a:cs typeface="Arial"/>
            </a:endParaRP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en-US" sz="1100" err="1">
                <a:latin typeface="Arial"/>
                <a:cs typeface="Arial"/>
              </a:rPr>
              <a:t>Znanje</a:t>
            </a:r>
            <a:endParaRPr lang="en-US" sz="1100">
              <a:latin typeface="Arial"/>
              <a:cs typeface="Arial"/>
            </a:endParaRPr>
          </a:p>
          <a:p>
            <a:pPr marL="128270" indent="-128270"/>
            <a:endParaRPr lang="en-US"/>
          </a:p>
          <a:p>
            <a:pPr marL="128270" indent="-128270"/>
            <a:r>
              <a:rPr lang="en-US" err="1">
                <a:latin typeface="Arial"/>
                <a:cs typeface="Arial"/>
              </a:rPr>
              <a:t>Izostanak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informacija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izvorima</a:t>
            </a:r>
            <a:r>
              <a:rPr lang="en-US">
                <a:latin typeface="Arial"/>
                <a:cs typeface="Arial"/>
              </a:rPr>
              <a:t> van </a:t>
            </a:r>
            <a:r>
              <a:rPr lang="en-US" err="1">
                <a:latin typeface="Arial"/>
                <a:cs typeface="Arial"/>
              </a:rPr>
              <a:t>WoS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Scopus</a:t>
            </a:r>
          </a:p>
          <a:p>
            <a:pPr marL="128270" indent="-128270"/>
            <a:endParaRPr lang="en-US"/>
          </a:p>
          <a:p>
            <a:pPr marL="128270" indent="-128270"/>
            <a:r>
              <a:rPr lang="en-US" err="1">
                <a:latin typeface="Arial"/>
                <a:cs typeface="Arial"/>
              </a:rPr>
              <a:t>Ograničenost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informacije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daju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WoS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>
                <a:latin typeface="Arial"/>
                <a:cs typeface="Arial"/>
              </a:rPr>
              <a:t> Scopus</a:t>
            </a:r>
          </a:p>
          <a:p>
            <a:pPr marL="128270" indent="-128270"/>
            <a:endParaRPr lang="en-US"/>
          </a:p>
          <a:p>
            <a:pPr marL="128270" indent="-128270"/>
            <a:r>
              <a:rPr lang="en-US" err="1">
                <a:latin typeface="Arial"/>
                <a:cs typeface="Arial"/>
              </a:rPr>
              <a:t>Administrativno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opterećenje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na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svim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razinama</a:t>
            </a:r>
            <a:endParaRPr lang="en-US">
              <a:latin typeface="Arial"/>
              <a:cs typeface="Arial"/>
            </a:endParaRPr>
          </a:p>
          <a:p>
            <a:pPr marL="128270" indent="-128270"/>
            <a:endParaRPr lang="en-US"/>
          </a:p>
          <a:p>
            <a:pPr marL="128270" indent="-128270"/>
            <a:r>
              <a:rPr lang="en-US" err="1">
                <a:latin typeface="Arial"/>
                <a:cs typeface="Arial"/>
              </a:rPr>
              <a:t>Operacionalne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definicije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C0845E4-1CD1-ADA0-B3CC-88F78827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>
                <a:ea typeface="+mn-lt"/>
                <a:cs typeface="+mn-lt"/>
              </a:rPr>
              <a:t>Zašto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: perspektiva sveučilišta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35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33F8DD7-BD6D-365B-1CDD-585C15E543B8}"/>
              </a:ext>
            </a:extLst>
          </p:cNvPr>
          <p:cNvGrpSpPr/>
          <p:nvPr/>
        </p:nvGrpSpPr>
        <p:grpSpPr>
          <a:xfrm>
            <a:off x="4522426" y="1288254"/>
            <a:ext cx="4790426" cy="3261879"/>
            <a:chOff x="4418517" y="1346703"/>
            <a:chExt cx="4790426" cy="3261879"/>
          </a:xfrm>
        </p:grpSpPr>
        <p:pic>
          <p:nvPicPr>
            <p:cNvPr id="5" name="Picture 4" descr="A cat and kitten in a circle&#10;&#10;Description automatically generated">
              <a:extLst>
                <a:ext uri="{FF2B5EF4-FFF2-40B4-BE49-F238E27FC236}">
                  <a16:creationId xmlns:a16="http://schemas.microsoft.com/office/drawing/2014/main" id="{2FD648FC-5608-4987-CDC9-633BDF381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6943" y="1454727"/>
              <a:ext cx="4572000" cy="257175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8E5F866-E33C-2C99-446E-3C49C33B8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6420000">
              <a:off x="4415270" y="1349950"/>
              <a:ext cx="3261879" cy="325538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5DDF73-C413-F131-1FFD-417574D4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err="1">
                <a:latin typeface="Arial"/>
                <a:cs typeface="Arial"/>
              </a:rPr>
              <a:t>Sadržaj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3B96F-7AD9-456E-56A6-AF8B07FFC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 sz="2000" err="1">
                <a:latin typeface="Arial"/>
                <a:cs typeface="Arial"/>
              </a:rPr>
              <a:t>Snaga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potencijal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nacionalnog</a:t>
            </a:r>
            <a:r>
              <a:rPr lang="en-US" sz="2000">
                <a:latin typeface="Arial"/>
                <a:cs typeface="Arial"/>
              </a:rPr>
              <a:t> CRIS-a</a:t>
            </a:r>
          </a:p>
          <a:p>
            <a:pPr marL="342900" indent="-342900">
              <a:buAutoNum type="arabicPeriod"/>
            </a:pPr>
            <a:endParaRPr lang="en-US" sz="200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2000" err="1">
                <a:latin typeface="Arial"/>
                <a:cs typeface="Arial"/>
              </a:rPr>
              <a:t>Izvještajni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podsustav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CroRIS</a:t>
            </a:r>
            <a:r>
              <a:rPr lang="en-US" sz="2000">
                <a:latin typeface="Arial"/>
                <a:cs typeface="Arial"/>
              </a:rPr>
              <a:t>-a</a:t>
            </a:r>
            <a:endParaRPr lang="en-US"/>
          </a:p>
          <a:p>
            <a:pPr marL="342900" indent="-342900">
              <a:buAutoNum type="arabicPeriod"/>
            </a:pPr>
            <a:endParaRPr lang="en-US" sz="200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2000" err="1">
                <a:latin typeface="Arial"/>
                <a:cs typeface="Arial"/>
              </a:rPr>
              <a:t>Zašto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CroRIS</a:t>
            </a:r>
            <a:r>
              <a:rPr lang="en-US" sz="2000">
                <a:latin typeface="Arial"/>
                <a:cs typeface="Arial"/>
              </a:rPr>
              <a:t>: </a:t>
            </a:r>
            <a:r>
              <a:rPr lang="en-US" sz="2000" err="1">
                <a:latin typeface="Arial"/>
                <a:cs typeface="Arial"/>
              </a:rPr>
              <a:t>perspektiva</a:t>
            </a:r>
            <a:r>
              <a:rPr lang="en-US" sz="2000">
                <a:latin typeface="Arial"/>
                <a:cs typeface="Arial"/>
              </a:rPr>
              <a:t> Sveučilišta</a:t>
            </a:r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3AFB6-CB43-2B07-9C62-D851F7B4D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</p:spTree>
    <p:extLst>
      <p:ext uri="{BB962C8B-B14F-4D97-AF65-F5344CB8AC3E}">
        <p14:creationId xmlns:p14="http://schemas.microsoft.com/office/powerpoint/2010/main" val="74397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3A89-993C-A186-BBB4-1831E072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533076"/>
          </a:xfrm>
        </p:spPr>
        <p:txBody>
          <a:bodyPr/>
          <a:lstStyle/>
          <a:p>
            <a:r>
              <a:rPr lang="en-US" sz="2000" err="1">
                <a:latin typeface="Arial"/>
                <a:cs typeface="Arial"/>
              </a:rPr>
              <a:t>Primjer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procesa</a:t>
            </a:r>
            <a:endParaRPr lang="en-US" err="1">
              <a:latin typeface="Arial"/>
              <a:cs typeface="Arial"/>
            </a:endParaRPr>
          </a:p>
        </p:txBody>
      </p:sp>
      <p:pic>
        <p:nvPicPr>
          <p:cNvPr id="5" name="Content Placeholder 4" descr="A diagram of a company&#10;&#10;Description automatically generated">
            <a:extLst>
              <a:ext uri="{FF2B5EF4-FFF2-40B4-BE49-F238E27FC236}">
                <a16:creationId xmlns:a16="http://schemas.microsoft.com/office/drawing/2014/main" id="{5E148DFE-9BE0-3BC4-6CC2-5E54E888F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370" y="804214"/>
            <a:ext cx="6141262" cy="3964889"/>
          </a:xfr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8B57C3D-0614-A61C-1D6D-8C30BB72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>
                <a:ea typeface="+mn-lt"/>
                <a:cs typeface="+mn-lt"/>
              </a:rPr>
              <a:t>Zašto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: perspektiva sveučilišta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50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656F-0072-B736-6D0F-AFDD94B5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552559"/>
          </a:xfrm>
        </p:spPr>
        <p:txBody>
          <a:bodyPr/>
          <a:lstStyle/>
          <a:p>
            <a:r>
              <a:rPr lang="en-US" sz="2000">
                <a:latin typeface="Arial"/>
                <a:cs typeface="Arial"/>
              </a:rPr>
              <a:t>Model </a:t>
            </a:r>
            <a:r>
              <a:rPr lang="en-US" sz="2000" err="1">
                <a:latin typeface="Arial"/>
                <a:cs typeface="Arial"/>
              </a:rPr>
              <a:t>razvoja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kompetencija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znanstvenika</a:t>
            </a:r>
            <a:endParaRPr lang="en-US" err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CD9FE8-F0D5-EDF7-19F9-B90E5D784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505" y="823697"/>
            <a:ext cx="6518991" cy="3945406"/>
          </a:xfr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7442315-C84C-C7DA-9F0E-EDFBFE1E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>
                <a:ea typeface="+mn-lt"/>
                <a:cs typeface="+mn-lt"/>
              </a:rPr>
              <a:t>Zašto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: perspektiva sveučilišta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7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1BF3-4547-C718-1CD7-549B3D0B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err="1">
                <a:latin typeface="Arial"/>
                <a:cs typeface="Arial"/>
              </a:rPr>
              <a:t>Posljedice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trenutnog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sustava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0C37-304E-87EB-8F77-13CBBBE7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600" err="1">
                <a:latin typeface="Arial"/>
                <a:cs typeface="Arial"/>
              </a:rPr>
              <a:t>Podaci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su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samo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djelomično</a:t>
            </a:r>
            <a:r>
              <a:rPr lang="en-US" sz="1600">
                <a:latin typeface="Arial"/>
                <a:cs typeface="Arial"/>
              </a:rPr>
              <a:t> u </a:t>
            </a:r>
            <a:r>
              <a:rPr lang="en-US" sz="1600" err="1">
                <a:latin typeface="Arial"/>
                <a:cs typeface="Arial"/>
              </a:rPr>
              <a:t>funkciji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donošenja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odluka</a:t>
            </a:r>
            <a:endParaRPr lang="en-US" sz="1600">
              <a:latin typeface="Arial"/>
              <a:cs typeface="Arial"/>
            </a:endParaRP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Strateški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dokumenti</a:t>
            </a:r>
            <a:r>
              <a:rPr lang="en-US" sz="1600">
                <a:latin typeface="Arial"/>
                <a:cs typeface="Arial"/>
              </a:rPr>
              <a:t> se (</a:t>
            </a:r>
            <a:r>
              <a:rPr lang="en-US" sz="1600" err="1">
                <a:latin typeface="Arial"/>
                <a:cs typeface="Arial"/>
              </a:rPr>
              <a:t>na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nacionalnoj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razini</a:t>
            </a:r>
            <a:r>
              <a:rPr lang="en-US" sz="1600">
                <a:latin typeface="Arial"/>
                <a:cs typeface="Arial"/>
              </a:rPr>
              <a:t>) </a:t>
            </a:r>
            <a:r>
              <a:rPr lang="en-US" sz="1600" err="1">
                <a:latin typeface="Arial"/>
                <a:cs typeface="Arial"/>
              </a:rPr>
              <a:t>prilagođavaju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dostupnim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indikatorima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umjesto</a:t>
            </a:r>
            <a:r>
              <a:rPr lang="en-US" sz="1600">
                <a:latin typeface="Arial"/>
                <a:cs typeface="Arial"/>
              </a:rPr>
              <a:t> da se </a:t>
            </a:r>
            <a:r>
              <a:rPr lang="en-US" sz="1600" err="1">
                <a:latin typeface="Arial"/>
                <a:cs typeface="Arial"/>
              </a:rPr>
              <a:t>podaci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prilagođavaju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strateškim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ciljevima</a:t>
            </a:r>
            <a:endParaRPr lang="en-US" sz="1600">
              <a:latin typeface="Arial"/>
              <a:cs typeface="Arial"/>
            </a:endParaRP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Podaci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su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međusobno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nepovezani</a:t>
            </a:r>
            <a:r>
              <a:rPr lang="en-US" sz="1600">
                <a:latin typeface="Arial"/>
                <a:cs typeface="Arial"/>
              </a:rPr>
              <a:t> (</a:t>
            </a:r>
            <a:r>
              <a:rPr lang="en-US" sz="1600" err="1">
                <a:latin typeface="Arial"/>
                <a:cs typeface="Arial"/>
              </a:rPr>
              <a:t>projekti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oprema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časopisi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sastavnice</a:t>
            </a:r>
            <a:r>
              <a:rPr lang="en-US" sz="1600">
                <a:latin typeface="Arial"/>
                <a:cs typeface="Arial"/>
              </a:rPr>
              <a:t>) </a:t>
            </a:r>
            <a:r>
              <a:rPr lang="en-US" sz="1500">
                <a:latin typeface="Arial"/>
                <a:cs typeface="Arial"/>
              </a:rPr>
              <a:t>➜</a:t>
            </a:r>
            <a:r>
              <a:rPr lang="en-US" sz="160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optimizacija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korištenja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resursa</a:t>
            </a:r>
            <a:r>
              <a:rPr lang="en-US" sz="1600">
                <a:latin typeface="Arial"/>
                <a:cs typeface="Arial"/>
              </a:rPr>
              <a:t> </a:t>
            </a:r>
            <a:endParaRPr lang="en-US" sz="1500">
              <a:latin typeface="Arial"/>
              <a:cs typeface="Arial"/>
            </a:endParaRP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Sva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produktivnost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izvan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komercijalnih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baza</a:t>
            </a:r>
            <a:r>
              <a:rPr lang="en-US" sz="1600">
                <a:latin typeface="Arial"/>
                <a:cs typeface="Arial"/>
              </a:rPr>
              <a:t> je </a:t>
            </a:r>
            <a:r>
              <a:rPr lang="en-US" sz="1600" err="1">
                <a:latin typeface="Arial"/>
                <a:cs typeface="Arial"/>
              </a:rPr>
              <a:t>nevidljiva</a:t>
            </a:r>
            <a:endParaRPr lang="en-US" sz="1600">
              <a:latin typeface="Arial"/>
              <a:cs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8DECD38-96A7-F614-E89E-1FFEF4B2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>
                <a:ea typeface="+mn-lt"/>
                <a:cs typeface="+mn-lt"/>
              </a:rPr>
              <a:t>Zašto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: perspektiva sveučilišta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15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9BC9E-4B95-FE9B-0764-344DD817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err="1">
                <a:latin typeface="Arial"/>
                <a:cs typeface="Arial"/>
              </a:rPr>
              <a:t>Zašto</a:t>
            </a:r>
            <a:r>
              <a:rPr lang="en-US" sz="2000">
                <a:latin typeface="Arial"/>
                <a:cs typeface="Arial"/>
              </a:rPr>
              <a:t> CRIS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BA9C-F41D-21EE-E11B-C07BF5FB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600" err="1">
                <a:latin typeface="Arial"/>
                <a:cs typeface="Arial"/>
              </a:rPr>
              <a:t>Sustav</a:t>
            </a:r>
            <a:r>
              <a:rPr lang="en-US" sz="1600">
                <a:latin typeface="Arial"/>
                <a:cs typeface="Arial"/>
              </a:rPr>
              <a:t> u </a:t>
            </a:r>
            <a:r>
              <a:rPr lang="en-US" sz="1600" err="1">
                <a:latin typeface="Arial"/>
                <a:cs typeface="Arial"/>
              </a:rPr>
              <a:t>potpunosti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podređen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nacionalnoj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znanstveno-istraživačkoj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djelatnosti</a:t>
            </a:r>
            <a:endParaRPr lang="en-US" sz="1600">
              <a:latin typeface="Arial"/>
              <a:cs typeface="Arial"/>
            </a:endParaRP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Izrazito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brz</a:t>
            </a:r>
            <a:r>
              <a:rPr lang="en-US" sz="1600">
                <a:latin typeface="Arial"/>
                <a:cs typeface="Arial"/>
              </a:rPr>
              <a:t> za </a:t>
            </a:r>
            <a:r>
              <a:rPr lang="en-US" sz="1600" err="1">
                <a:latin typeface="Arial"/>
                <a:cs typeface="Arial"/>
              </a:rPr>
              <a:t>unaprijed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definirane</a:t>
            </a:r>
            <a:r>
              <a:rPr lang="en-US" sz="1600">
                <a:latin typeface="Arial"/>
                <a:cs typeface="Arial"/>
              </a:rPr>
              <a:t> procedure</a:t>
            </a: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Izvještavanje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svim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razinama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hijerarhije</a:t>
            </a:r>
            <a:endParaRPr lang="en-US" sz="1600">
              <a:latin typeface="Arial"/>
              <a:cs typeface="Arial"/>
            </a:endParaRP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Povezanost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odluka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podataka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500">
                <a:latin typeface="Arial"/>
                <a:cs typeface="Arial"/>
              </a:rPr>
              <a:t>➜ </a:t>
            </a:r>
            <a:r>
              <a:rPr lang="en-US" sz="1600">
                <a:latin typeface="Arial"/>
                <a:cs typeface="Arial"/>
              </a:rPr>
              <a:t>„evidence based decision making”</a:t>
            </a: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Oslobađanje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resursa</a:t>
            </a:r>
            <a:r>
              <a:rPr lang="en-US" sz="1600">
                <a:latin typeface="Arial"/>
                <a:cs typeface="Arial"/>
              </a:rPr>
              <a:t> (</a:t>
            </a:r>
            <a:r>
              <a:rPr lang="en-US" sz="1600" err="1">
                <a:latin typeface="Arial"/>
                <a:cs typeface="Arial"/>
              </a:rPr>
              <a:t>financijskih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nefinancijskih</a:t>
            </a:r>
            <a:r>
              <a:rPr lang="en-US" sz="1600">
                <a:latin typeface="Arial"/>
                <a:cs typeface="Arial"/>
              </a:rPr>
              <a:t>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AF5A991-FE6E-7BCD-4493-6CA342AE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>
                <a:ea typeface="+mn-lt"/>
                <a:cs typeface="+mn-lt"/>
              </a:rPr>
              <a:t>Zašto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: perspektiva sveučilišta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587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65B3-C9A5-65AF-0037-A5F0A564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err="1">
                <a:latin typeface="Arial"/>
                <a:cs typeface="Arial"/>
              </a:rPr>
              <a:t>Izazovi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CroRIS</a:t>
            </a:r>
            <a:r>
              <a:rPr lang="en-US" sz="2000">
                <a:latin typeface="Arial"/>
                <a:cs typeface="Arial"/>
              </a:rPr>
              <a:t>-a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B251-37C9-9AAC-F74B-CED23C950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600" err="1">
                <a:latin typeface="Arial"/>
                <a:cs typeface="Arial"/>
              </a:rPr>
              <a:t>Točnost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pravovremenost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provjerljivost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podataka</a:t>
            </a:r>
            <a:endParaRPr lang="en-US" sz="1600">
              <a:latin typeface="Arial"/>
              <a:cs typeface="Arial"/>
            </a:endParaRP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Osposobljenost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zaposlenika</a:t>
            </a:r>
            <a:endParaRPr lang="en-US" sz="1600">
              <a:latin typeface="Arial"/>
              <a:cs typeface="Arial"/>
            </a:endParaRP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Definicije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pojmova</a:t>
            </a:r>
            <a:endParaRPr lang="en-US" sz="1600">
              <a:latin typeface="Arial"/>
              <a:cs typeface="Arial"/>
            </a:endParaRP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 err="1">
                <a:latin typeface="Arial"/>
                <a:cs typeface="Arial"/>
              </a:rPr>
              <a:t>Jasnoća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procedura</a:t>
            </a:r>
            <a:endParaRPr lang="en-US" sz="1600">
              <a:latin typeface="Arial"/>
              <a:cs typeface="Arial"/>
            </a:endParaRPr>
          </a:p>
          <a:p>
            <a:pPr marL="128270" indent="-128270"/>
            <a:endParaRPr lang="en-US" sz="1600"/>
          </a:p>
          <a:p>
            <a:pPr marL="128270" indent="-128270"/>
            <a:r>
              <a:rPr lang="en-US" sz="1600">
                <a:latin typeface="Arial"/>
                <a:cs typeface="Arial"/>
              </a:rPr>
              <a:t>I </a:t>
            </a:r>
            <a:r>
              <a:rPr lang="en-US" sz="1600" err="1">
                <a:latin typeface="Arial"/>
                <a:cs typeface="Arial"/>
              </a:rPr>
              <a:t>najvažnije</a:t>
            </a:r>
            <a:r>
              <a:rPr lang="en-US" sz="160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  TOČNOST, PRAVOVREMENOST I PROVJERLJIVOST PODATAKA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6B82A5B-4364-9979-ACF3-0BD089B5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>
                <a:ea typeface="+mn-lt"/>
                <a:cs typeface="+mn-lt"/>
              </a:rPr>
              <a:t>Zašto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: perspektiva sveučilišta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80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CroRIS</a:t>
            </a:r>
          </a:p>
        </p:txBody>
      </p:sp>
      <p:pic>
        <p:nvPicPr>
          <p:cNvPr id="9" name="Picture 8" descr="A blue circle with grey text&#10;&#10;Description automatically generated">
            <a:extLst>
              <a:ext uri="{FF2B5EF4-FFF2-40B4-BE49-F238E27FC236}">
                <a16:creationId xmlns:a16="http://schemas.microsoft.com/office/drawing/2014/main" id="{70DFA936-E156-5A5B-3479-BD27C8C3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0" y="-407843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2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>
                <a:latin typeface="Arial"/>
                <a:cs typeface="Arial"/>
              </a:rPr>
              <a:t>Korisničke prijave u </a:t>
            </a:r>
            <a:r>
              <a:rPr lang="hr-HR" sz="2000" err="1">
                <a:latin typeface="Arial"/>
                <a:cs typeface="Arial"/>
              </a:rPr>
              <a:t>CroRIS</a:t>
            </a:r>
            <a:r>
              <a:rPr lang="hr-HR" sz="2000">
                <a:latin typeface="Arial"/>
                <a:cs typeface="Arial"/>
              </a:rPr>
              <a:t> po danima</a:t>
            </a:r>
            <a:endParaRPr lang="hr-HR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F52D1A-1DDF-405A-8839-53982FB26F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104622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</a:t>
            </a:r>
            <a:r>
              <a:rPr lang="hr-HR" err="1"/>
              <a:t>CroRIS</a:t>
            </a:r>
            <a:r>
              <a:rPr lang="hr-HR"/>
              <a:t> - </a:t>
            </a:r>
            <a:r>
              <a:rPr lang="hr-HR">
                <a:ea typeface="+mn-lt"/>
                <a:cs typeface="+mn-lt"/>
              </a:rPr>
              <a:t>Snaga i potencijal nacionalnog CRIS-a</a:t>
            </a:r>
            <a:endParaRPr lang="hr-HR">
              <a:cs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2E30656-9120-D841-601D-99A8F2246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884875"/>
              </p:ext>
            </p:extLst>
          </p:nvPr>
        </p:nvGraphicFramePr>
        <p:xfrm>
          <a:off x="557307" y="1144761"/>
          <a:ext cx="8195135" cy="362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094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E60656-9407-E84F-D404-B0FA086BE5A5}"/>
              </a:ext>
            </a:extLst>
          </p:cNvPr>
          <p:cNvSpPr/>
          <p:nvPr/>
        </p:nvSpPr>
        <p:spPr>
          <a:xfrm>
            <a:off x="-91" y="932447"/>
            <a:ext cx="9137115" cy="371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1AB11-4EDA-E9E8-0FC9-1F12BF75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70564"/>
            <a:ext cx="8024410" cy="994172"/>
          </a:xfrm>
        </p:spPr>
        <p:txBody>
          <a:bodyPr/>
          <a:lstStyle/>
          <a:p>
            <a:r>
              <a:rPr lang="en-US" sz="2000" err="1">
                <a:latin typeface="Arial"/>
                <a:cs typeface="Arial"/>
              </a:rPr>
              <a:t>Transakcijski</a:t>
            </a:r>
            <a:r>
              <a:rPr lang="en-US" sz="2000">
                <a:latin typeface="Arial"/>
                <a:cs typeface="Arial"/>
              </a:rPr>
              <a:t> IS, </a:t>
            </a:r>
            <a:r>
              <a:rPr lang="en-US" sz="2000" err="1">
                <a:latin typeface="Arial"/>
                <a:cs typeface="Arial"/>
              </a:rPr>
              <a:t>temeljni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podsustav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CroRIS</a:t>
            </a:r>
            <a:r>
              <a:rPr lang="en-US" sz="2000">
                <a:latin typeface="Arial"/>
                <a:cs typeface="Arial"/>
              </a:rPr>
              <a:t>-a</a:t>
            </a:r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8414-5D86-6288-F0AE-ECEAC9CAA9AE}"/>
              </a:ext>
            </a:extLst>
          </p:cNvPr>
          <p:cNvSpPr txBox="1"/>
          <p:nvPr/>
        </p:nvSpPr>
        <p:spPr>
          <a:xfrm>
            <a:off x="5612479" y="4094830"/>
            <a:ext cx="4087523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>
                <a:solidFill>
                  <a:schemeClr val="tx1">
                    <a:lumMod val="50000"/>
                  </a:schemeClr>
                </a:solidFill>
                <a:cs typeface="Arial"/>
              </a:rPr>
              <a:t>Novo </a:t>
            </a:r>
            <a:r>
              <a:rPr lang="en-US" sz="700" err="1">
                <a:solidFill>
                  <a:schemeClr val="tx1">
                    <a:lumMod val="50000"/>
                  </a:schemeClr>
                </a:solidFill>
                <a:cs typeface="Arial"/>
              </a:rPr>
              <a:t>evidentirani</a:t>
            </a:r>
            <a:r>
              <a:rPr lang="en-US" sz="700">
                <a:solidFill>
                  <a:schemeClr val="tx1">
                    <a:lumMod val="50000"/>
                  </a:schemeClr>
                </a:solidFill>
                <a:cs typeface="Arial"/>
              </a:rPr>
              <a:t> </a:t>
            </a:r>
            <a:r>
              <a:rPr lang="en-US" sz="700" err="1">
                <a:solidFill>
                  <a:schemeClr val="tx1">
                    <a:lumMod val="50000"/>
                  </a:schemeClr>
                </a:solidFill>
                <a:cs typeface="Arial"/>
              </a:rPr>
              <a:t>objekti</a:t>
            </a:r>
            <a:r>
              <a:rPr lang="en-US" sz="700">
                <a:solidFill>
                  <a:schemeClr val="tx1">
                    <a:lumMod val="50000"/>
                  </a:schemeClr>
                </a:solidFill>
                <a:cs typeface="Arial"/>
              </a:rPr>
              <a:t> u </a:t>
            </a:r>
            <a:r>
              <a:rPr lang="en-US" sz="700" err="1">
                <a:solidFill>
                  <a:schemeClr val="tx1">
                    <a:lumMod val="50000"/>
                  </a:schemeClr>
                </a:solidFill>
                <a:cs typeface="Arial"/>
              </a:rPr>
              <a:t>CroRIS</a:t>
            </a:r>
            <a:r>
              <a:rPr lang="en-US" sz="700">
                <a:solidFill>
                  <a:schemeClr val="tx1">
                    <a:lumMod val="50000"/>
                  </a:schemeClr>
                </a:solidFill>
                <a:cs typeface="Arial"/>
              </a:rPr>
              <a:t>-u 2023/2024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049678E-D4AD-6BBB-0CEB-A63FDB7C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/>
              <a:t>Novosti u sustavu </a:t>
            </a:r>
            <a:r>
              <a:rPr lang="hr-HR" err="1"/>
              <a:t>CroRIS</a:t>
            </a:r>
            <a:r>
              <a:rPr lang="hr-HR"/>
              <a:t> - </a:t>
            </a:r>
            <a:r>
              <a:rPr lang="hr-HR">
                <a:ea typeface="+mn-lt"/>
                <a:cs typeface="+mn-lt"/>
              </a:rPr>
              <a:t>Snaga i potencijal nacionalnog CRIS-a</a:t>
            </a:r>
            <a:endParaRPr lang="hr-HR">
              <a:cs typeface="Arial"/>
            </a:endParaRPr>
          </a:p>
        </p:txBody>
      </p:sp>
      <p:pic>
        <p:nvPicPr>
          <p:cNvPr id="4" name="Picture 3" descr="A pie chart with numbers and a number&#10;&#10;Description automatically generated">
            <a:extLst>
              <a:ext uri="{FF2B5EF4-FFF2-40B4-BE49-F238E27FC236}">
                <a16:creationId xmlns:a16="http://schemas.microsoft.com/office/drawing/2014/main" id="{65F98899-1FF1-F26A-9448-5AF4CD86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412" y="938646"/>
            <a:ext cx="4824846" cy="3077873"/>
          </a:xfrm>
          <a:prstGeom prst="rect">
            <a:avLst/>
          </a:prstGeom>
        </p:spPr>
      </p:pic>
      <p:pic>
        <p:nvPicPr>
          <p:cNvPr id="3" name="Picture 2" descr="Pedeset godina Srca">
            <a:extLst>
              <a:ext uri="{FF2B5EF4-FFF2-40B4-BE49-F238E27FC236}">
                <a16:creationId xmlns:a16="http://schemas.microsoft.com/office/drawing/2014/main" id="{C1019856-F0BC-1D28-3569-EF3CF956C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14" y="1287001"/>
            <a:ext cx="2733420" cy="299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66B6ED-2717-EDD7-5F4A-C3AB84FC121A}"/>
              </a:ext>
            </a:extLst>
          </p:cNvPr>
          <p:cNvSpPr txBox="1"/>
          <p:nvPr/>
        </p:nvSpPr>
        <p:spPr>
          <a:xfrm>
            <a:off x="2866059" y="3288176"/>
            <a:ext cx="1879934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+ </a:t>
            </a:r>
            <a:r>
              <a:rPr lang="en-US" err="1">
                <a:cs typeface="Arial"/>
              </a:rPr>
              <a:t>Crosmos</a:t>
            </a:r>
          </a:p>
          <a:p>
            <a:r>
              <a:rPr lang="en-US">
                <a:cs typeface="Arial"/>
              </a:rPr>
              <a:t>+ OAI-PMH API</a:t>
            </a:r>
          </a:p>
          <a:p>
            <a:r>
              <a:rPr lang="en-US">
                <a:cs typeface="Arial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7196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3C01D0C-52B7-617A-B272-058753404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330023"/>
              </p:ext>
            </p:extLst>
          </p:nvPr>
        </p:nvGraphicFramePr>
        <p:xfrm>
          <a:off x="625588" y="1665432"/>
          <a:ext cx="8118053" cy="363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EA81E0-5816-EFDB-FCAE-C00A7492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err="1">
                <a:latin typeface="Arial"/>
                <a:cs typeface="Arial"/>
              </a:rPr>
              <a:t>CroRIS</a:t>
            </a:r>
            <a:r>
              <a:rPr lang="en-US" sz="2000">
                <a:latin typeface="Arial"/>
                <a:cs typeface="Arial"/>
              </a:rPr>
              <a:t> – </a:t>
            </a:r>
            <a:r>
              <a:rPr lang="en-US" sz="2000" err="1">
                <a:latin typeface="Arial"/>
                <a:cs typeface="Arial"/>
              </a:rPr>
              <a:t>upravljačko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izvještajni</a:t>
            </a:r>
            <a:r>
              <a:rPr lang="en-US" sz="2000">
                <a:latin typeface="Arial"/>
                <a:cs typeface="Arial"/>
              </a:rPr>
              <a:t> IS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DB915-F7E0-DCE2-9081-EDFCE616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55448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400" err="1">
                <a:latin typeface="Arial"/>
                <a:cs typeface="Arial"/>
              </a:rPr>
              <a:t>Koristi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podatke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evidentirane</a:t>
            </a:r>
            <a:r>
              <a:rPr lang="en-US" sz="1400">
                <a:latin typeface="Arial"/>
                <a:cs typeface="Arial"/>
              </a:rPr>
              <a:t> u TIS </a:t>
            </a:r>
            <a:r>
              <a:rPr lang="en-US" sz="1400" err="1">
                <a:latin typeface="Arial"/>
                <a:cs typeface="Arial"/>
              </a:rPr>
              <a:t>na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osnovu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kojih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generira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unaprijed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definirane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izvještaje</a:t>
            </a:r>
            <a:endParaRPr lang="en-US" sz="1400">
              <a:latin typeface="Arial"/>
              <a:cs typeface="Arial"/>
            </a:endParaRPr>
          </a:p>
          <a:p>
            <a:pPr marL="128270" indent="-128270"/>
            <a:r>
              <a:rPr lang="en-US" sz="1400" err="1">
                <a:latin typeface="Arial"/>
                <a:cs typeface="Arial"/>
              </a:rPr>
              <a:t>Transformira</a:t>
            </a:r>
            <a:r>
              <a:rPr lang="en-US" sz="1400">
                <a:latin typeface="Arial"/>
                <a:cs typeface="Arial"/>
              </a:rPr>
              <a:t>, </a:t>
            </a:r>
            <a:r>
              <a:rPr lang="en-US" sz="1400" err="1">
                <a:latin typeface="Arial"/>
                <a:cs typeface="Arial"/>
              </a:rPr>
              <a:t>filtrira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i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400" err="1">
                <a:latin typeface="Arial"/>
                <a:cs typeface="Arial"/>
              </a:rPr>
              <a:t>konsolidira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podatke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400" err="1">
                <a:latin typeface="Arial"/>
                <a:cs typeface="Arial"/>
              </a:rPr>
              <a:t>kako</a:t>
            </a:r>
            <a:r>
              <a:rPr lang="en-US" sz="1400">
                <a:latin typeface="Arial"/>
                <a:cs typeface="Arial"/>
              </a:rPr>
              <a:t> bi se </a:t>
            </a:r>
            <a:r>
              <a:rPr lang="en-US" sz="1400" err="1">
                <a:latin typeface="Arial"/>
                <a:cs typeface="Arial"/>
              </a:rPr>
              <a:t>stvorile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informacije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relevantne</a:t>
            </a:r>
            <a:r>
              <a:rPr lang="en-US" sz="1400">
                <a:latin typeface="Arial"/>
                <a:cs typeface="Arial"/>
              </a:rPr>
              <a:t> za </a:t>
            </a:r>
            <a:r>
              <a:rPr lang="en-US" sz="1400" err="1">
                <a:latin typeface="Arial"/>
                <a:cs typeface="Arial"/>
              </a:rPr>
              <a:t>pregled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400" err="1">
                <a:latin typeface="Arial"/>
                <a:cs typeface="Arial"/>
              </a:rPr>
              <a:t>aktivnosti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400" err="1">
                <a:latin typeface="Arial"/>
                <a:cs typeface="Arial"/>
              </a:rPr>
              <a:t>poslovnih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400" err="1">
                <a:latin typeface="Arial"/>
                <a:cs typeface="Arial"/>
              </a:rPr>
              <a:t>procesa</a:t>
            </a:r>
            <a:endParaRPr lang="en-US" sz="1400">
              <a:latin typeface="Arial"/>
              <a:cs typeface="Arial"/>
            </a:endParaRPr>
          </a:p>
          <a:p>
            <a:pPr marL="128270" indent="-128270"/>
            <a:r>
              <a:rPr lang="en-US" sz="1400" err="1">
                <a:latin typeface="Arial"/>
                <a:cs typeface="Arial"/>
              </a:rPr>
              <a:t>Upravljanje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i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400" err="1">
                <a:latin typeface="Arial"/>
                <a:cs typeface="Arial"/>
              </a:rPr>
              <a:t>odlučivanje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400" err="1">
                <a:latin typeface="Arial"/>
                <a:cs typeface="Arial"/>
              </a:rPr>
              <a:t>na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nižim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i</a:t>
            </a:r>
            <a:r>
              <a:rPr lang="en-US" sz="1400">
                <a:latin typeface="Arial"/>
                <a:cs typeface="Arial"/>
              </a:rPr>
              <a:t> </a:t>
            </a:r>
            <a:r>
              <a:rPr lang="en-US" sz="1400" err="1">
                <a:latin typeface="Arial"/>
                <a:cs typeface="Arial"/>
              </a:rPr>
              <a:t>srednjim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razinama</a:t>
            </a:r>
            <a:r>
              <a:rPr lang="en-US" sz="1400">
                <a:latin typeface="Arial"/>
                <a:cs typeface="Arial"/>
              </a:rPr>
              <a:t> </a:t>
            </a:r>
            <a:r>
              <a:rPr lang="en-US" sz="1400" err="1">
                <a:latin typeface="Arial"/>
                <a:cs typeface="Arial"/>
              </a:rPr>
              <a:t>menadžmenta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69CAD4B-479F-D1DB-05D8-A9488038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/>
              <a:t>Novosti u sustavu </a:t>
            </a:r>
            <a:r>
              <a:rPr lang="hr-HR" err="1"/>
              <a:t>CroRIS</a:t>
            </a:r>
            <a:r>
              <a:rPr lang="hr-HR"/>
              <a:t> - </a:t>
            </a:r>
            <a:r>
              <a:rPr lang="hr-HR">
                <a:ea typeface="+mn-lt"/>
                <a:cs typeface="+mn-lt"/>
              </a:rPr>
              <a:t>Snaga i potencijal nacionalnog CRIS-a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612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CC43395-F618-E8FE-B646-61BD0AC4E944}"/>
              </a:ext>
            </a:extLst>
          </p:cNvPr>
          <p:cNvSpPr/>
          <p:nvPr/>
        </p:nvSpPr>
        <p:spPr>
          <a:xfrm>
            <a:off x="3251968" y="2390036"/>
            <a:ext cx="3063830" cy="26539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Arial"/>
              </a:rPr>
              <a:t>z</a:t>
            </a:r>
            <a:endParaRPr lang="en-US"/>
          </a:p>
        </p:txBody>
      </p:sp>
      <p:pic>
        <p:nvPicPr>
          <p:cNvPr id="6" name="Picture 5" descr="How to make faster decisions (decision-making lesson plan) - ESL Brains">
            <a:extLst>
              <a:ext uri="{FF2B5EF4-FFF2-40B4-BE49-F238E27FC236}">
                <a16:creationId xmlns:a16="http://schemas.microsoft.com/office/drawing/2014/main" id="{434C2AA5-3F85-7E90-52C5-339D69C0D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60" y="2864148"/>
            <a:ext cx="2113250" cy="1703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A81E0-5816-EFDB-FCAE-C00A7492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err="1">
                <a:latin typeface="Arial"/>
                <a:cs typeface="Arial"/>
              </a:rPr>
              <a:t>CroRIS</a:t>
            </a:r>
            <a:r>
              <a:rPr lang="en-US" sz="2000">
                <a:latin typeface="Arial"/>
                <a:cs typeface="Arial"/>
              </a:rPr>
              <a:t> – IS za </a:t>
            </a:r>
            <a:r>
              <a:rPr lang="en-US" sz="2000" err="1">
                <a:latin typeface="Arial"/>
                <a:cs typeface="Arial"/>
              </a:rPr>
              <a:t>potporu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odlučivanju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na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svim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razinama</a:t>
            </a:r>
            <a:endParaRPr lang="en-US" sz="20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DB915-F7E0-DCE2-9081-EDFCE6162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800" err="1">
                <a:latin typeface="Arial"/>
                <a:cs typeface="Arial"/>
              </a:rPr>
              <a:t>Vizija</a:t>
            </a:r>
            <a:r>
              <a:rPr lang="en-US" sz="1800">
                <a:latin typeface="Arial"/>
                <a:cs typeface="Arial"/>
              </a:rPr>
              <a:t>: </a:t>
            </a:r>
            <a:endParaRPr lang="en-US" sz="1800">
              <a:solidFill>
                <a:schemeClr val="bg1"/>
              </a:solidFill>
            </a:endParaRP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en-US" sz="1600" b="1" err="1">
                <a:solidFill>
                  <a:schemeClr val="accent1"/>
                </a:solidFill>
                <a:latin typeface="Arial"/>
                <a:cs typeface="Arial"/>
              </a:rPr>
              <a:t>CroRIS</a:t>
            </a:r>
            <a:r>
              <a:rPr lang="en-US" sz="1600" b="1">
                <a:solidFill>
                  <a:schemeClr val="accent1"/>
                </a:solidFill>
                <a:latin typeface="Arial"/>
                <a:cs typeface="Arial"/>
              </a:rPr>
              <a:t> – IS za </a:t>
            </a:r>
            <a:r>
              <a:rPr lang="en-US" sz="1600" b="1" err="1">
                <a:solidFill>
                  <a:schemeClr val="accent1"/>
                </a:solidFill>
                <a:latin typeface="Arial"/>
                <a:cs typeface="Arial"/>
              </a:rPr>
              <a:t>donošenje</a:t>
            </a:r>
            <a:r>
              <a:rPr lang="en-US" sz="1600" b="1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1600" b="1" err="1">
                <a:solidFill>
                  <a:schemeClr val="accent1"/>
                </a:solidFill>
                <a:latin typeface="Arial"/>
                <a:cs typeface="Arial"/>
              </a:rPr>
              <a:t>odluka</a:t>
            </a:r>
            <a:r>
              <a:rPr lang="en-US" sz="1600" b="1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1600" b="1" err="1">
                <a:solidFill>
                  <a:schemeClr val="accent1"/>
                </a:solidFill>
                <a:latin typeface="Arial"/>
                <a:cs typeface="Arial"/>
              </a:rPr>
              <a:t>temeljenih</a:t>
            </a:r>
            <a:r>
              <a:rPr lang="en-US" sz="1600" b="1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1600" b="1" err="1">
                <a:solidFill>
                  <a:schemeClr val="accent1"/>
                </a:solidFill>
                <a:latin typeface="Arial"/>
                <a:cs typeface="Arial"/>
              </a:rPr>
              <a:t>na</a:t>
            </a:r>
            <a:r>
              <a:rPr lang="en-US" sz="1600" b="1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1600" b="1" err="1">
                <a:solidFill>
                  <a:schemeClr val="accent1"/>
                </a:solidFill>
                <a:latin typeface="Arial"/>
                <a:cs typeface="Arial"/>
              </a:rPr>
              <a:t>analizi</a:t>
            </a:r>
            <a:r>
              <a:rPr lang="en-US" sz="1600" b="1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1600" b="1" err="1">
                <a:solidFill>
                  <a:schemeClr val="accent1"/>
                </a:solidFill>
                <a:latin typeface="Arial"/>
                <a:cs typeface="Arial"/>
              </a:rPr>
              <a:t>podataka</a:t>
            </a:r>
            <a:endParaRPr lang="en-US" sz="1600" b="1">
              <a:solidFill>
                <a:schemeClr val="accent1"/>
              </a:solidFill>
              <a:latin typeface="Arial"/>
              <a:cs typeface="Arial"/>
            </a:endParaRP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en-US" sz="1600" err="1">
                <a:latin typeface="Arial"/>
                <a:cs typeface="Arial"/>
              </a:rPr>
              <a:t>identifikacija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trendova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statističke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analize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donošenje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informiranih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odluka</a:t>
            </a:r>
            <a:r>
              <a:rPr lang="en-US" sz="160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i</a:t>
            </a:r>
            <a:r>
              <a:rPr lang="en-US" sz="160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smanjenje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negativnih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posljedica</a:t>
            </a:r>
            <a:endParaRPr lang="en-US" sz="1600">
              <a:latin typeface="Arial"/>
              <a:cs typeface="Arial"/>
            </a:endParaRP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en-US" sz="1600" err="1">
                <a:latin typeface="Arial"/>
                <a:cs typeface="Arial"/>
              </a:rPr>
              <a:t>generiranje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izvještaja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grafikona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i</a:t>
            </a:r>
            <a:r>
              <a:rPr lang="en-US" sz="160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drugih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vizuala</a:t>
            </a:r>
            <a:r>
              <a:rPr lang="en-US" sz="1600">
                <a:latin typeface="Arial"/>
                <a:cs typeface="Arial"/>
              </a:rPr>
              <a:t> za </a:t>
            </a:r>
            <a:r>
              <a:rPr lang="en-US" sz="1600" err="1">
                <a:latin typeface="Arial"/>
                <a:cs typeface="Arial"/>
              </a:rPr>
              <a:t>potrebe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prikaza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rezultata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analize</a:t>
            </a:r>
            <a:r>
              <a:rPr lang="en-US" sz="160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podataka</a:t>
            </a:r>
            <a:endParaRPr lang="en-US" sz="160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70C60A9-43DE-A8FF-A2F6-91161207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/>
              <a:t>Novosti u sustavu </a:t>
            </a:r>
            <a:r>
              <a:rPr lang="hr-HR" err="1"/>
              <a:t>CroRIS</a:t>
            </a:r>
            <a:r>
              <a:rPr lang="hr-HR"/>
              <a:t> - </a:t>
            </a:r>
            <a:r>
              <a:rPr lang="hr-HR">
                <a:ea typeface="+mn-lt"/>
                <a:cs typeface="+mn-lt"/>
              </a:rPr>
              <a:t>Snaga i potencijal nacionalnog CRIS-a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22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4616-0147-13D9-163A-DD234253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Izvještajni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podsustav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CroRIS</a:t>
            </a:r>
            <a:r>
              <a:rPr lang="en-US">
                <a:latin typeface="Arial"/>
                <a:cs typeface="Arial"/>
              </a:rPr>
              <a:t>-a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7D6AE-0AF3-62DE-17F4-F08A9F2D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Predavač</a:t>
            </a:r>
            <a:r>
              <a:rPr lang="en-US">
                <a:latin typeface="Arial"/>
                <a:cs typeface="Arial"/>
              </a:rPr>
              <a:t>: m</a:t>
            </a:r>
            <a:r>
              <a:rPr lang="hr-HR">
                <a:latin typeface="Arial"/>
                <a:cs typeface="Arial"/>
              </a:rPr>
              <a:t>r.sc. Neven Balenović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2F955-E2CC-5A04-FF1A-3BCC421BB4B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5016500" cy="274637"/>
          </a:xfrm>
        </p:spPr>
        <p:txBody>
          <a:bodyPr/>
          <a:lstStyle/>
          <a:p>
            <a:r>
              <a:rPr lang="hr-HR"/>
              <a:t>Novosti u sustavu CroRIS</a:t>
            </a:r>
          </a:p>
        </p:txBody>
      </p:sp>
    </p:spTree>
    <p:extLst>
      <p:ext uri="{BB962C8B-B14F-4D97-AF65-F5344CB8AC3E}">
        <p14:creationId xmlns:p14="http://schemas.microsoft.com/office/powerpoint/2010/main" val="11821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000" err="1">
                <a:latin typeface="Arial"/>
                <a:cs typeface="Arial"/>
              </a:rPr>
              <a:t>CroRIS</a:t>
            </a:r>
            <a:r>
              <a:rPr lang="hr-HR" sz="2000">
                <a:latin typeface="Arial"/>
                <a:cs typeface="Arial"/>
              </a:rPr>
              <a:t> - Analitika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0445C2-B6C3-692B-8A0E-5049D687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55767"/>
            <a:ext cx="7886700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hr-HR" sz="1600">
                <a:solidFill>
                  <a:schemeClr val="accent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Izvještajni podsustav CroRIS-a</a:t>
            </a:r>
            <a:r>
              <a:rPr lang="hr-HR" sz="160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hr-HR" sz="1600">
                <a:latin typeface="Arial"/>
                <a:cs typeface="Arial"/>
              </a:rPr>
              <a:t>u produkciji od listopada 2021. godine</a:t>
            </a:r>
          </a:p>
          <a:p>
            <a:pPr marL="128270" indent="-128270"/>
            <a:r>
              <a:rPr lang="hr-HR" sz="1600" err="1">
                <a:latin typeface="Arial"/>
                <a:cs typeface="Arial"/>
              </a:rPr>
              <a:t>reimplementacija</a:t>
            </a:r>
            <a:r>
              <a:rPr lang="hr-HR" sz="1600">
                <a:latin typeface="Arial"/>
                <a:cs typeface="Arial"/>
              </a:rPr>
              <a:t> izvještaja za potrebe MZO-a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Ustanove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Znanstvenici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Izbor u zvanje / na znanstveno radno mjesto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pripremljeni izvještaji MZO-a</a:t>
            </a:r>
          </a:p>
          <a:p>
            <a:pPr marL="128270" indent="-128270"/>
            <a:r>
              <a:rPr lang="hr-HR" sz="1600">
                <a:latin typeface="Arial"/>
                <a:cs typeface="Arial"/>
              </a:rPr>
              <a:t>izvještajna baza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puni se iz transakcijske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ETL proces (</a:t>
            </a:r>
            <a:r>
              <a:rPr lang="hr-HR" sz="1200" b="1" err="1">
                <a:latin typeface="Arial"/>
                <a:cs typeface="Arial"/>
              </a:rPr>
              <a:t>E</a:t>
            </a:r>
            <a:r>
              <a:rPr lang="hr-HR" sz="1200" err="1">
                <a:latin typeface="Arial"/>
                <a:cs typeface="Arial"/>
              </a:rPr>
              <a:t>xtract-</a:t>
            </a:r>
            <a:r>
              <a:rPr lang="hr-HR" sz="1200" b="1" err="1">
                <a:latin typeface="Arial"/>
                <a:cs typeface="Arial"/>
              </a:rPr>
              <a:t>T</a:t>
            </a:r>
            <a:r>
              <a:rPr lang="hr-HR" sz="1200" err="1">
                <a:latin typeface="Arial"/>
                <a:cs typeface="Arial"/>
              </a:rPr>
              <a:t>ransform-</a:t>
            </a:r>
            <a:r>
              <a:rPr lang="hr-HR" sz="1200" b="1" err="1">
                <a:latin typeface="Arial"/>
                <a:cs typeface="Arial"/>
              </a:rPr>
              <a:t>L</a:t>
            </a:r>
            <a:r>
              <a:rPr lang="hr-HR" sz="1200" err="1">
                <a:latin typeface="Arial"/>
                <a:cs typeface="Arial"/>
              </a:rPr>
              <a:t>oad</a:t>
            </a:r>
            <a:r>
              <a:rPr lang="hr-HR" sz="1200">
                <a:latin typeface="Arial"/>
                <a:cs typeface="Arial"/>
              </a:rPr>
              <a:t>)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ažurnost podataka: prethodni dan</a:t>
            </a:r>
            <a:endParaRPr lang="hr-HR" sz="1200"/>
          </a:p>
          <a:p>
            <a:pPr marL="128270" indent="-128270"/>
            <a:r>
              <a:rPr lang="hr-HR" sz="1600">
                <a:latin typeface="Arial"/>
                <a:cs typeface="Arial"/>
              </a:rPr>
              <a:t>osluškujemo potrebe zajednice</a:t>
            </a:r>
            <a:endParaRPr lang="hr-HR" sz="1600"/>
          </a:p>
          <a:p>
            <a:pPr marL="128270" indent="-128270"/>
            <a:r>
              <a:rPr lang="hr-HR" sz="1600">
                <a:latin typeface="Arial"/>
                <a:cs typeface="Arial"/>
              </a:rPr>
              <a:t>najviše zahtjeva vezano uz eksport u Excel publikacija u određenom razdoblju (popis radova po kategorijama, uz određene bibliografske podatke)</a:t>
            </a:r>
            <a:endParaRPr lang="hr-HR" sz="1600"/>
          </a:p>
          <a:p>
            <a:pPr marL="128270" indent="-128270"/>
            <a:endParaRPr lang="hr-HR" sz="1400">
              <a:solidFill>
                <a:srgbClr val="000000"/>
              </a:solidFill>
            </a:endParaRPr>
          </a:p>
          <a:p>
            <a:pPr marL="128270" indent="-128270"/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Novosti u sustavu </a:t>
            </a:r>
            <a:r>
              <a:rPr lang="hr-HR" err="1"/>
              <a:t>CroRIS</a:t>
            </a:r>
            <a:r>
              <a:rPr lang="hr-HR"/>
              <a:t> - </a:t>
            </a:r>
            <a:r>
              <a:rPr lang="hr-HR">
                <a:ea typeface="+mn-lt"/>
                <a:cs typeface="+mn-lt"/>
              </a:rPr>
              <a:t>Izvještajni podsustav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-a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0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3E479A7-40CB-8416-20B9-C67EB39F5399}"/>
              </a:ext>
            </a:extLst>
          </p:cNvPr>
          <p:cNvSpPr/>
          <p:nvPr/>
        </p:nvSpPr>
        <p:spPr>
          <a:xfrm>
            <a:off x="4794329" y="2035039"/>
            <a:ext cx="2836843" cy="27335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Arial"/>
              </a:rPr>
              <a:t>z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67645-CC44-B8F3-DBED-C55FCED6C04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000" err="1">
                <a:latin typeface="Arial"/>
                <a:cs typeface="Arial"/>
              </a:rPr>
              <a:t>Evidencija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znanstvene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produktivnosti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08EF-FCCF-9677-77D0-83F2E1BA6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8017525" cy="3263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hr-HR" sz="1600">
                <a:latin typeface="Arial"/>
                <a:cs typeface="Arial"/>
              </a:rPr>
              <a:t>broj publikacija evidentiranih u </a:t>
            </a:r>
            <a:r>
              <a:rPr lang="hr-HR" sz="1600" err="1">
                <a:latin typeface="Arial"/>
                <a:cs typeface="Arial"/>
              </a:rPr>
              <a:t>CroRIS</a:t>
            </a:r>
            <a:r>
              <a:rPr lang="hr-HR" sz="1600">
                <a:latin typeface="Arial"/>
                <a:cs typeface="Arial"/>
              </a:rPr>
              <a:t>-u </a:t>
            </a:r>
            <a:r>
              <a:rPr lang="hr-HR" sz="1600" err="1">
                <a:latin typeface="Arial"/>
                <a:cs typeface="Arial"/>
              </a:rPr>
              <a:t>u</a:t>
            </a:r>
            <a:r>
              <a:rPr lang="hr-HR" sz="1600">
                <a:latin typeface="Arial"/>
                <a:cs typeface="Arial"/>
              </a:rPr>
              <a:t> određenom razdoblju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daje jednu "mjeru" znanstvene produktivnosti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potiče aktivnost i ažurnost korisnika</a:t>
            </a:r>
          </a:p>
          <a:p>
            <a:pPr marL="128270" indent="-128270"/>
            <a:r>
              <a:rPr lang="hr-HR" sz="1600">
                <a:latin typeface="Arial"/>
                <a:cs typeface="Arial"/>
              </a:rPr>
              <a:t>rad na izvještaju počinje potkraj 2023. na poticaj i u suradnji s Uredom za istraživanje Sveučilišta u Zagrebu</a:t>
            </a:r>
          </a:p>
          <a:p>
            <a:pPr marL="128270" indent="-128270"/>
            <a:r>
              <a:rPr lang="hr-HR" sz="1600">
                <a:latin typeface="Arial"/>
                <a:cs typeface="Arial"/>
              </a:rPr>
              <a:t>operativno: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 err="1">
                <a:latin typeface="Arial"/>
                <a:cs typeface="Arial"/>
              </a:rPr>
              <a:t>CroRIS</a:t>
            </a:r>
            <a:r>
              <a:rPr lang="hr-HR" sz="1200">
                <a:latin typeface="Arial"/>
                <a:cs typeface="Arial"/>
              </a:rPr>
              <a:t> tim (Sektor za informacijsku infrastrukturu)</a:t>
            </a:r>
          </a:p>
          <a:p>
            <a:pPr marL="385445" lvl="1" indent="-128270">
              <a:buFont typeface="Courier New" panose="020B0604020202020204" pitchFamily="34" charset="0"/>
              <a:buChar char="o"/>
            </a:pPr>
            <a:r>
              <a:rPr lang="hr-HR" sz="1200">
                <a:latin typeface="Arial"/>
                <a:cs typeface="Arial"/>
              </a:rPr>
              <a:t>Tim za analitiku (Sektor za upravljanje podacima)</a:t>
            </a:r>
          </a:p>
          <a:p>
            <a:pPr marL="128270" indent="-128270"/>
            <a:r>
              <a:rPr lang="hr-HR" sz="1600" err="1">
                <a:latin typeface="Arial"/>
                <a:cs typeface="Arial"/>
              </a:rPr>
              <a:t>modelni</a:t>
            </a:r>
            <a:r>
              <a:rPr lang="hr-HR" sz="1600">
                <a:latin typeface="Arial"/>
                <a:cs typeface="Arial"/>
              </a:rPr>
              <a:t> primjer za buduće izvještaje ovog tipa</a:t>
            </a:r>
          </a:p>
          <a:p>
            <a:pPr marL="128270" indent="-128270"/>
            <a:r>
              <a:rPr lang="hr-HR" sz="1600">
                <a:latin typeface="Arial"/>
                <a:cs typeface="Arial"/>
              </a:rPr>
              <a:t>demo aplikacije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 descr="A computer with graphs and charts on it&#10;&#10;Description automatically generated">
            <a:extLst>
              <a:ext uri="{FF2B5EF4-FFF2-40B4-BE49-F238E27FC236}">
                <a16:creationId xmlns:a16="http://schemas.microsoft.com/office/drawing/2014/main" id="{F9B0E508-4491-C51C-253E-6164F945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668" y="2570386"/>
            <a:ext cx="2057676" cy="171587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A8041A-6A70-0F5F-4A56-7B358008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/>
              <a:t>Novosti u sustavu </a:t>
            </a:r>
            <a:r>
              <a:rPr lang="hr-HR" err="1"/>
              <a:t>CroRIS</a:t>
            </a:r>
            <a:r>
              <a:rPr lang="hr-HR"/>
              <a:t> - </a:t>
            </a:r>
            <a:r>
              <a:rPr lang="hr-HR">
                <a:ea typeface="+mn-lt"/>
                <a:cs typeface="+mn-lt"/>
              </a:rPr>
              <a:t>Izvještajni podsustav </a:t>
            </a:r>
            <a:r>
              <a:rPr lang="hr-HR" err="1">
                <a:ea typeface="+mn-lt"/>
                <a:cs typeface="+mn-lt"/>
              </a:rPr>
              <a:t>CroRIS</a:t>
            </a:r>
            <a:r>
              <a:rPr lang="hr-HR">
                <a:ea typeface="+mn-lt"/>
                <a:cs typeface="+mn-lt"/>
              </a:rPr>
              <a:t>-a</a:t>
            </a:r>
            <a:endParaRPr lang="hr-HR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848222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0</TotalTime>
  <Words>986</Words>
  <Application>Microsoft Office PowerPoint</Application>
  <PresentationFormat>On-screen Show (16:9)</PresentationFormat>
  <Paragraphs>167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Courier New</vt:lpstr>
      <vt:lpstr>Srce DEI 2024_16x9</vt:lpstr>
      <vt:lpstr>Novosti u sustavu CroRIS</vt:lpstr>
      <vt:lpstr>Sadržaj</vt:lpstr>
      <vt:lpstr>Korisničke prijave u CroRIS po danima</vt:lpstr>
      <vt:lpstr>Transakcijski IS, temeljni podsustav CroRIS-a</vt:lpstr>
      <vt:lpstr>CroRIS – upravljačko izvještajni IS</vt:lpstr>
      <vt:lpstr>CroRIS – IS za potporu odlučivanju na svim razinama</vt:lpstr>
      <vt:lpstr>Izvještajni podsustav CroRIS-a</vt:lpstr>
      <vt:lpstr>CroRIS - Analitika</vt:lpstr>
      <vt:lpstr>Evidencija znanstvene produktivnosti</vt:lpstr>
      <vt:lpstr>PowerPoint Presentation</vt:lpstr>
      <vt:lpstr>PowerPoint Presentation</vt:lpstr>
      <vt:lpstr>PowerPoint Presentation</vt:lpstr>
      <vt:lpstr>PowerPoint Presentation</vt:lpstr>
      <vt:lpstr>Reakreditacijski izvještaji za visoka učilišta</vt:lpstr>
      <vt:lpstr>PowerPoint Presentation</vt:lpstr>
      <vt:lpstr>Izazovi i planovi za daljnji razvoj</vt:lpstr>
      <vt:lpstr>Zašto CroRIS: perspektiva Sveučilišta</vt:lpstr>
      <vt:lpstr>O Sveučilištu u Zagrebu</vt:lpstr>
      <vt:lpstr>Kako izgleda analiza podataka</vt:lpstr>
      <vt:lpstr>Primjer procesa</vt:lpstr>
      <vt:lpstr>Model razvoja kompetencija znanstvenika</vt:lpstr>
      <vt:lpstr>Posljedice trenutnog sustava</vt:lpstr>
      <vt:lpstr>Zašto CRIS</vt:lpstr>
      <vt:lpstr>Izazovi CroRIS-a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Amira Zubović</cp:lastModifiedBy>
  <cp:revision>3</cp:revision>
  <cp:lastPrinted>2014-06-24T07:01:20Z</cp:lastPrinted>
  <dcterms:created xsi:type="dcterms:W3CDTF">2014-09-19T07:16:42Z</dcterms:created>
  <dcterms:modified xsi:type="dcterms:W3CDTF">2024-04-17T12:09:37Z</dcterms:modified>
</cp:coreProperties>
</file>