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2"/>
  </p:notesMasterIdLst>
  <p:handoutMasterIdLst>
    <p:handoutMasterId r:id="rId33"/>
  </p:handoutMasterIdLst>
  <p:sldIdLst>
    <p:sldId id="256" r:id="rId2"/>
    <p:sldId id="283" r:id="rId3"/>
    <p:sldId id="284" r:id="rId4"/>
    <p:sldId id="285" r:id="rId5"/>
    <p:sldId id="282" r:id="rId6"/>
    <p:sldId id="263" r:id="rId7"/>
    <p:sldId id="258" r:id="rId8"/>
    <p:sldId id="264" r:id="rId9"/>
    <p:sldId id="265" r:id="rId10"/>
    <p:sldId id="262" r:id="rId11"/>
    <p:sldId id="266" r:id="rId12"/>
    <p:sldId id="267" r:id="rId13"/>
    <p:sldId id="269" r:id="rId14"/>
    <p:sldId id="270" r:id="rId15"/>
    <p:sldId id="271" r:id="rId16"/>
    <p:sldId id="272" r:id="rId17"/>
    <p:sldId id="273" r:id="rId18"/>
    <p:sldId id="274" r:id="rId19"/>
    <p:sldId id="268" r:id="rId20"/>
    <p:sldId id="275" r:id="rId21"/>
    <p:sldId id="276" r:id="rId22"/>
    <p:sldId id="277" r:id="rId23"/>
    <p:sldId id="278" r:id="rId24"/>
    <p:sldId id="260" r:id="rId25"/>
    <p:sldId id="261" r:id="rId26"/>
    <p:sldId id="279" r:id="rId27"/>
    <p:sldId id="280" r:id="rId28"/>
    <p:sldId id="281" r:id="rId29"/>
    <p:sldId id="286" r:id="rId30"/>
    <p:sldId id="257" r:id="rId31"/>
  </p:sldIdLst>
  <p:sldSz cx="9144000" cy="5143500" type="screen16x9"/>
  <p:notesSz cx="6797675" cy="9926638"/>
  <p:defaultText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D7182A"/>
    <a:srgbClr val="CC3C00"/>
    <a:srgbClr val="D71635"/>
    <a:srgbClr val="D20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3972" autoAdjust="0"/>
  </p:normalViewPr>
  <p:slideViewPr>
    <p:cSldViewPr snapToGrid="0">
      <p:cViewPr varScale="1">
        <p:scale>
          <a:sx n="182" d="100"/>
          <a:sy n="182" d="100"/>
        </p:scale>
        <p:origin x="1228" y="92"/>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3115"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 Id="rId5" Type="http://schemas.openxmlformats.org/officeDocument/2006/relationships/image" Target="../media/image90.jpeg"/><Relationship Id="rId4" Type="http://schemas.openxmlformats.org/officeDocument/2006/relationships/image" Target="../media/image8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 Id="rId5" Type="http://schemas.openxmlformats.org/officeDocument/2006/relationships/image" Target="../media/image90.jpeg"/><Relationship Id="rId4"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1D89B-A95D-4526-8C4A-AB917C583494}" type="doc">
      <dgm:prSet loTypeId="urn:microsoft.com/office/officeart/2005/8/layout/pList2" loCatId="list" qsTypeId="urn:microsoft.com/office/officeart/2005/8/quickstyle/simple1" qsCatId="simple" csTypeId="urn:microsoft.com/office/officeart/2005/8/colors/accent1_2" csCatId="accent1" phldr="1"/>
      <dgm:spPr/>
    </dgm:pt>
    <dgm:pt modelId="{C8B5ACF8-08AB-4027-BE02-2591AD721C65}">
      <dgm:prSet phldrT="[Text]" custT="1"/>
      <dgm:spPr>
        <a:xfrm rot="10800000">
          <a:off x="263154"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ln>
        <a:effectLst/>
      </dgm:spPr>
      <dgm:t>
        <a:bodyPr/>
        <a:lstStyle/>
        <a:p>
          <a:pPr>
            <a:buNone/>
          </a:pPr>
          <a:r>
            <a:rPr lang="en-US" sz="1300" b="1" dirty="0">
              <a:solidFill>
                <a:srgbClr val="3DCD58"/>
              </a:solidFill>
              <a:latin typeface="Arial"/>
              <a:ea typeface="+mn-ea"/>
              <a:cs typeface="+mn-cs"/>
            </a:rPr>
            <a:t>AI / ML – Driven</a:t>
          </a:r>
        </a:p>
        <a:p>
          <a:pPr>
            <a:buNone/>
          </a:pPr>
          <a:r>
            <a:rPr lang="en-US" sz="1100" dirty="0">
              <a:solidFill>
                <a:sysClr val="window" lastClr="FFFFFF"/>
              </a:solidFill>
              <a:latin typeface="Arial"/>
              <a:ea typeface="+mn-ea"/>
              <a:cs typeface="+mn-cs"/>
            </a:rPr>
            <a:t>Integrated analytics for improved control and automation of hybrid IT physical infrastructure management</a:t>
          </a:r>
        </a:p>
      </dgm:t>
    </dgm:pt>
    <dgm:pt modelId="{93EADA20-63E2-4F02-B715-D0E2B71D18AA}" type="parTrans" cxnId="{96FF0D55-8C5D-4C64-A665-88311FB534A0}">
      <dgm:prSet/>
      <dgm:spPr/>
      <dgm:t>
        <a:bodyPr/>
        <a:lstStyle/>
        <a:p>
          <a:endParaRPr lang="en-US"/>
        </a:p>
      </dgm:t>
    </dgm:pt>
    <dgm:pt modelId="{E6E300CA-E52A-44D2-8686-2D6A4ACCFB50}" type="sibTrans" cxnId="{96FF0D55-8C5D-4C64-A665-88311FB534A0}">
      <dgm:prSet/>
      <dgm:spPr/>
      <dgm:t>
        <a:bodyPr/>
        <a:lstStyle/>
        <a:p>
          <a:endParaRPr lang="en-US"/>
        </a:p>
      </dgm:t>
    </dgm:pt>
    <dgm:pt modelId="{C81B3627-B4E1-4394-94E2-225915B68263}">
      <dgm:prSet phldrT="[Text]" custT="1"/>
      <dgm:spPr>
        <a:xfrm rot="10800000">
          <a:off x="1923859"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ln>
        <a:effectLst/>
      </dgm:spPr>
      <dgm:t>
        <a:bodyPr/>
        <a:lstStyle/>
        <a:p>
          <a:pPr>
            <a:buNone/>
          </a:pPr>
          <a:r>
            <a:rPr lang="en-US" sz="1300" b="1" dirty="0">
              <a:solidFill>
                <a:srgbClr val="3DCD58"/>
              </a:solidFill>
              <a:latin typeface="Arial"/>
              <a:ea typeface="+mn-ea"/>
              <a:cs typeface="+mn-cs"/>
            </a:rPr>
            <a:t>Unified Experience</a:t>
          </a:r>
        </a:p>
        <a:p>
          <a:pPr>
            <a:buNone/>
          </a:pPr>
          <a:r>
            <a:rPr lang="en-US" sz="1100" dirty="0">
              <a:solidFill>
                <a:sysClr val="window" lastClr="FFFFFF"/>
              </a:solidFill>
              <a:latin typeface="Arial"/>
              <a:ea typeface="+mn-ea"/>
              <a:cs typeface="+mn-cs"/>
            </a:rPr>
            <a:t>Single DCIM platform for ease of use across monitoring, management, planning and modeling</a:t>
          </a:r>
        </a:p>
      </dgm:t>
    </dgm:pt>
    <dgm:pt modelId="{75212475-BE32-4734-B1C8-1CC8830674D0}" type="parTrans" cxnId="{ECD47CDE-27E3-43CC-AFCB-62CFBDC27220}">
      <dgm:prSet/>
      <dgm:spPr/>
      <dgm:t>
        <a:bodyPr/>
        <a:lstStyle/>
        <a:p>
          <a:endParaRPr lang="en-US"/>
        </a:p>
      </dgm:t>
    </dgm:pt>
    <dgm:pt modelId="{AF9BA609-7AC0-44BE-A2E5-033CE66995CF}" type="sibTrans" cxnId="{ECD47CDE-27E3-43CC-AFCB-62CFBDC27220}">
      <dgm:prSet/>
      <dgm:spPr/>
      <dgm:t>
        <a:bodyPr/>
        <a:lstStyle/>
        <a:p>
          <a:endParaRPr lang="en-US"/>
        </a:p>
      </dgm:t>
    </dgm:pt>
    <dgm:pt modelId="{9444B52E-EFDA-4AA3-B737-E20F5C294500}">
      <dgm:prSet phldrT="[Text]" custT="1"/>
      <dgm:spPr>
        <a:xfrm rot="10800000">
          <a:off x="3584564"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ln>
        <a:effectLst/>
      </dgm:spPr>
      <dgm:t>
        <a:bodyPr/>
        <a:lstStyle/>
        <a:p>
          <a:pPr>
            <a:buNone/>
          </a:pPr>
          <a:r>
            <a:rPr lang="en-US" sz="1300" b="1" dirty="0">
              <a:solidFill>
                <a:srgbClr val="3DCD58"/>
              </a:solidFill>
              <a:latin typeface="Arial"/>
              <a:ea typeface="+mn-ea"/>
              <a:cs typeface="+mn-cs"/>
            </a:rPr>
            <a:t>Modular Implementation</a:t>
          </a:r>
        </a:p>
        <a:p>
          <a:pPr>
            <a:buNone/>
          </a:pPr>
          <a:r>
            <a:rPr lang="en-US" sz="1100" dirty="0">
              <a:solidFill>
                <a:sysClr val="window" lastClr="FFFFFF"/>
              </a:solidFill>
              <a:latin typeface="Arial"/>
              <a:ea typeface="+mn-ea"/>
              <a:cs typeface="+mn-cs"/>
            </a:rPr>
            <a:t>Capabilities delivered via flexible modules to provide the right level of DCIM for distributed IT data centers</a:t>
          </a:r>
        </a:p>
      </dgm:t>
    </dgm:pt>
    <dgm:pt modelId="{54838A46-EC20-4B39-A0A7-228D2CFFAC2F}" type="parTrans" cxnId="{F73DFC70-2207-43DE-878D-9E7E81665B38}">
      <dgm:prSet/>
      <dgm:spPr/>
      <dgm:t>
        <a:bodyPr/>
        <a:lstStyle/>
        <a:p>
          <a:endParaRPr lang="en-US"/>
        </a:p>
      </dgm:t>
    </dgm:pt>
    <dgm:pt modelId="{F263ACCA-77C2-4BC9-AAB7-B862D6992193}" type="sibTrans" cxnId="{F73DFC70-2207-43DE-878D-9E7E81665B38}">
      <dgm:prSet/>
      <dgm:spPr/>
      <dgm:t>
        <a:bodyPr/>
        <a:lstStyle/>
        <a:p>
          <a:endParaRPr lang="en-US"/>
        </a:p>
      </dgm:t>
    </dgm:pt>
    <dgm:pt modelId="{EFDBFC65-A0A2-434F-98CF-41A56E863DE2}">
      <dgm:prSet custT="1"/>
      <dgm:spPr>
        <a:xfrm rot="10800000">
          <a:off x="5245270"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ln>
        <a:effectLst/>
      </dgm:spPr>
      <dgm:t>
        <a:bodyPr/>
        <a:lstStyle/>
        <a:p>
          <a:pPr>
            <a:buNone/>
          </a:pPr>
          <a:r>
            <a:rPr lang="en-US" sz="1300" b="1" dirty="0">
              <a:solidFill>
                <a:srgbClr val="3DCD58"/>
              </a:solidFill>
              <a:latin typeface="Arial"/>
              <a:ea typeface="+mn-ea"/>
              <a:cs typeface="+mn-cs"/>
            </a:rPr>
            <a:t>Hybrid IT Innovation</a:t>
          </a:r>
        </a:p>
        <a:p>
          <a:pPr>
            <a:buNone/>
          </a:pPr>
          <a:r>
            <a:rPr lang="en-US" sz="1100" dirty="0">
              <a:solidFill>
                <a:sysClr val="window" lastClr="FFFFFF"/>
              </a:solidFill>
              <a:latin typeface="Arial"/>
              <a:ea typeface="+mn-ea"/>
              <a:cs typeface="+mn-cs"/>
            </a:rPr>
            <a:t>Adaptable software for distributed IT data centers, deployed in on-prem, private cloud or public cloud environments</a:t>
          </a:r>
        </a:p>
      </dgm:t>
    </dgm:pt>
    <dgm:pt modelId="{33E20F73-8372-4322-AD2F-DB0EDFE2C422}" type="parTrans" cxnId="{ED56A97E-AD5E-4116-8D77-6D0857989A0E}">
      <dgm:prSet/>
      <dgm:spPr/>
      <dgm:t>
        <a:bodyPr/>
        <a:lstStyle/>
        <a:p>
          <a:endParaRPr lang="en-US"/>
        </a:p>
      </dgm:t>
    </dgm:pt>
    <dgm:pt modelId="{F898FBFE-D85F-469A-91C7-B42E0E52B013}" type="sibTrans" cxnId="{ED56A97E-AD5E-4116-8D77-6D0857989A0E}">
      <dgm:prSet/>
      <dgm:spPr/>
      <dgm:t>
        <a:bodyPr/>
        <a:lstStyle/>
        <a:p>
          <a:endParaRPr lang="en-US"/>
        </a:p>
      </dgm:t>
    </dgm:pt>
    <dgm:pt modelId="{574A66B2-DC05-48FF-921E-5C46B2C620AA}">
      <dgm:prSet custT="1"/>
      <dgm:spPr>
        <a:xfrm rot="10800000">
          <a:off x="6905975"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ln>
        <a:effectLst/>
      </dgm:spPr>
      <dgm:t>
        <a:bodyPr/>
        <a:lstStyle/>
        <a:p>
          <a:pPr>
            <a:buNone/>
          </a:pPr>
          <a:r>
            <a:rPr lang="en-US" sz="1300" b="1" dirty="0">
              <a:solidFill>
                <a:srgbClr val="3DCD58"/>
              </a:solidFill>
              <a:latin typeface="Arial"/>
              <a:ea typeface="+mn-ea"/>
              <a:cs typeface="+mn-cs"/>
            </a:rPr>
            <a:t>Environmental Sustainability</a:t>
          </a:r>
        </a:p>
        <a:p>
          <a:pPr>
            <a:buNone/>
          </a:pPr>
          <a:r>
            <a:rPr lang="en-US" sz="1100" dirty="0">
              <a:solidFill>
                <a:sysClr val="window" lastClr="FFFFFF"/>
              </a:solidFill>
              <a:latin typeface="Arial"/>
              <a:ea typeface="+mn-ea"/>
              <a:cs typeface="+mn-cs"/>
            </a:rPr>
            <a:t>Consolidated dashboard with  </a:t>
          </a:r>
          <a:br>
            <a:rPr lang="en-US" sz="1100" dirty="0">
              <a:solidFill>
                <a:sysClr val="window" lastClr="FFFFFF"/>
              </a:solidFill>
              <a:latin typeface="Arial"/>
              <a:ea typeface="+mn-ea"/>
              <a:cs typeface="+mn-cs"/>
            </a:rPr>
          </a:br>
          <a:r>
            <a:rPr lang="en-US" sz="1100" dirty="0">
              <a:solidFill>
                <a:sysClr val="window" lastClr="FFFFFF"/>
              </a:solidFill>
              <a:latin typeface="Arial"/>
              <a:ea typeface="+mn-ea"/>
              <a:cs typeface="+mn-cs"/>
            </a:rPr>
            <a:t>recommendations and control to improve energy efficiency and decarbonization</a:t>
          </a:r>
        </a:p>
      </dgm:t>
    </dgm:pt>
    <dgm:pt modelId="{B252F5E6-5196-47DD-B06B-5DBA614632E1}" type="parTrans" cxnId="{7AA5B46F-721E-45CD-A926-DFC35EDCC713}">
      <dgm:prSet/>
      <dgm:spPr/>
      <dgm:t>
        <a:bodyPr/>
        <a:lstStyle/>
        <a:p>
          <a:endParaRPr lang="en-US"/>
        </a:p>
      </dgm:t>
    </dgm:pt>
    <dgm:pt modelId="{9C214AD2-D342-40B1-9A13-7A87BAD2A362}" type="sibTrans" cxnId="{7AA5B46F-721E-45CD-A926-DFC35EDCC713}">
      <dgm:prSet/>
      <dgm:spPr/>
      <dgm:t>
        <a:bodyPr/>
        <a:lstStyle/>
        <a:p>
          <a:endParaRPr lang="en-US"/>
        </a:p>
      </dgm:t>
    </dgm:pt>
    <dgm:pt modelId="{0C17927A-5ADF-467C-A1CF-BF3652449EEE}" type="pres">
      <dgm:prSet presAssocID="{2D91D89B-A95D-4526-8C4A-AB917C583494}" presName="Name0" presStyleCnt="0">
        <dgm:presLayoutVars>
          <dgm:dir/>
          <dgm:resizeHandles val="exact"/>
        </dgm:presLayoutVars>
      </dgm:prSet>
      <dgm:spPr/>
    </dgm:pt>
    <dgm:pt modelId="{97035DA4-4E7F-442E-A574-F8BA96066FF9}" type="pres">
      <dgm:prSet presAssocID="{2D91D89B-A95D-4526-8C4A-AB917C583494}" presName="bkgdShp" presStyleLbl="alignAccFollowNode1" presStyleIdx="0" presStyleCnt="1"/>
      <dgm:spPr>
        <a:xfrm>
          <a:off x="0" y="0"/>
          <a:ext cx="8678862" cy="1472207"/>
        </a:xfrm>
        <a:prstGeom prst="roundRect">
          <a:avLst>
            <a:gd name="adj" fmla="val 10000"/>
          </a:avLst>
        </a:prstGeom>
        <a:solidFill>
          <a:srgbClr val="626469">
            <a:alpha val="90000"/>
            <a:tint val="40000"/>
            <a:hueOff val="0"/>
            <a:satOff val="0"/>
            <a:lumOff val="0"/>
            <a:alphaOff val="0"/>
          </a:srgbClr>
        </a:solidFill>
        <a:ln w="25400" cap="flat" cmpd="sng" algn="ctr">
          <a:noFill/>
          <a:prstDash val="solid"/>
        </a:ln>
        <a:effectLst/>
      </dgm:spPr>
    </dgm:pt>
    <dgm:pt modelId="{5BBA6913-2156-4585-ABB2-F7EF819F5196}" type="pres">
      <dgm:prSet presAssocID="{2D91D89B-A95D-4526-8C4A-AB917C583494}" presName="linComp" presStyleCnt="0"/>
      <dgm:spPr/>
    </dgm:pt>
    <dgm:pt modelId="{431C0422-CB50-44EA-B741-DE22E5B9B463}" type="pres">
      <dgm:prSet presAssocID="{C8B5ACF8-08AB-4027-BE02-2591AD721C65}" presName="compNode" presStyleCnt="0"/>
      <dgm:spPr/>
    </dgm:pt>
    <dgm:pt modelId="{3C9ED865-6DEA-45EE-8581-9A5BCC0C3738}" type="pres">
      <dgm:prSet presAssocID="{C8B5ACF8-08AB-4027-BE02-2591AD721C65}" presName="node" presStyleLbl="node1" presStyleIdx="0" presStyleCnt="5">
        <dgm:presLayoutVars>
          <dgm:bulletEnabled val="1"/>
        </dgm:presLayoutVars>
      </dgm:prSet>
      <dgm:spPr/>
    </dgm:pt>
    <dgm:pt modelId="{37BB0922-698B-4EE8-894B-928BF96F45D2}" type="pres">
      <dgm:prSet presAssocID="{C8B5ACF8-08AB-4027-BE02-2591AD721C65}" presName="invisiNode" presStyleLbl="node1" presStyleIdx="0" presStyleCnt="5"/>
      <dgm:spPr/>
    </dgm:pt>
    <dgm:pt modelId="{2D786757-4595-4BEB-A81D-D0CD69CA50EE}" type="pres">
      <dgm:prSet presAssocID="{C8B5ACF8-08AB-4027-BE02-2591AD721C65}" presName="imagNode" presStyleLbl="fgImgPlace1" presStyleIdx="0" presStyleCnt="5"/>
      <dgm:spPr>
        <a:xfrm>
          <a:off x="263154" y="196294"/>
          <a:ext cx="1509732" cy="107961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ysClr val="window" lastClr="FFFFFF">
              <a:hueOff val="0"/>
              <a:satOff val="0"/>
              <a:lumOff val="0"/>
              <a:alphaOff val="0"/>
            </a:sysClr>
          </a:solidFill>
          <a:prstDash val="solid"/>
        </a:ln>
        <a:effectLst/>
      </dgm:spPr>
    </dgm:pt>
    <dgm:pt modelId="{B52052FF-E89B-4551-A06D-7DB539A3144E}" type="pres">
      <dgm:prSet presAssocID="{E6E300CA-E52A-44D2-8686-2D6A4ACCFB50}" presName="sibTrans" presStyleLbl="sibTrans2D1" presStyleIdx="0" presStyleCnt="0"/>
      <dgm:spPr/>
    </dgm:pt>
    <dgm:pt modelId="{362F3925-836E-4CBB-BA5B-1E9401B5385B}" type="pres">
      <dgm:prSet presAssocID="{C81B3627-B4E1-4394-94E2-225915B68263}" presName="compNode" presStyleCnt="0"/>
      <dgm:spPr/>
    </dgm:pt>
    <dgm:pt modelId="{13EE9D60-2E6A-47B9-9E59-F7563840226A}" type="pres">
      <dgm:prSet presAssocID="{C81B3627-B4E1-4394-94E2-225915B68263}" presName="node" presStyleLbl="node1" presStyleIdx="1" presStyleCnt="5">
        <dgm:presLayoutVars>
          <dgm:bulletEnabled val="1"/>
        </dgm:presLayoutVars>
      </dgm:prSet>
      <dgm:spPr/>
    </dgm:pt>
    <dgm:pt modelId="{8B1A75BC-F637-4BF9-8013-D511E7C4EB03}" type="pres">
      <dgm:prSet presAssocID="{C81B3627-B4E1-4394-94E2-225915B68263}" presName="invisiNode" presStyleLbl="node1" presStyleIdx="1" presStyleCnt="5"/>
      <dgm:spPr/>
    </dgm:pt>
    <dgm:pt modelId="{AE99649E-D9CB-410E-8FB5-98627FC1ABDB}" type="pres">
      <dgm:prSet presAssocID="{C81B3627-B4E1-4394-94E2-225915B68263}" presName="imagNode" presStyleLbl="fgImgPlace1" presStyleIdx="1" presStyleCnt="5"/>
      <dgm:spPr>
        <a:xfrm>
          <a:off x="1923859" y="196294"/>
          <a:ext cx="1509732" cy="107961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ysClr val="window" lastClr="FFFFFF">
              <a:hueOff val="0"/>
              <a:satOff val="0"/>
              <a:lumOff val="0"/>
              <a:alphaOff val="0"/>
            </a:sysClr>
          </a:solidFill>
          <a:prstDash val="solid"/>
        </a:ln>
        <a:effectLst/>
      </dgm:spPr>
    </dgm:pt>
    <dgm:pt modelId="{1239B9E8-304F-4555-BAE0-F7841F76C438}" type="pres">
      <dgm:prSet presAssocID="{AF9BA609-7AC0-44BE-A2E5-033CE66995CF}" presName="sibTrans" presStyleLbl="sibTrans2D1" presStyleIdx="0" presStyleCnt="0"/>
      <dgm:spPr/>
    </dgm:pt>
    <dgm:pt modelId="{D3963397-C750-4722-A06B-18F64D03B0C7}" type="pres">
      <dgm:prSet presAssocID="{9444B52E-EFDA-4AA3-B737-E20F5C294500}" presName="compNode" presStyleCnt="0"/>
      <dgm:spPr/>
    </dgm:pt>
    <dgm:pt modelId="{833B8345-35A2-43C8-A69C-6B3F6915E1A8}" type="pres">
      <dgm:prSet presAssocID="{9444B52E-EFDA-4AA3-B737-E20F5C294500}" presName="node" presStyleLbl="node1" presStyleIdx="2" presStyleCnt="5">
        <dgm:presLayoutVars>
          <dgm:bulletEnabled val="1"/>
        </dgm:presLayoutVars>
      </dgm:prSet>
      <dgm:spPr/>
    </dgm:pt>
    <dgm:pt modelId="{BF090A5E-02A7-43C7-9073-3263A1236E26}" type="pres">
      <dgm:prSet presAssocID="{9444B52E-EFDA-4AA3-B737-E20F5C294500}" presName="invisiNode" presStyleLbl="node1" presStyleIdx="2" presStyleCnt="5"/>
      <dgm:spPr/>
    </dgm:pt>
    <dgm:pt modelId="{4E0A2030-2019-4687-AE3F-F67A79008161}" type="pres">
      <dgm:prSet presAssocID="{9444B52E-EFDA-4AA3-B737-E20F5C294500}" presName="imagNode" presStyleLbl="fgImgPlace1" presStyleIdx="2" presStyleCnt="5"/>
      <dgm:spPr>
        <a:xfrm>
          <a:off x="3584564" y="196294"/>
          <a:ext cx="1509732" cy="107961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ysClr val="window" lastClr="FFFFFF">
              <a:hueOff val="0"/>
              <a:satOff val="0"/>
              <a:lumOff val="0"/>
              <a:alphaOff val="0"/>
            </a:sysClr>
          </a:solidFill>
          <a:prstDash val="solid"/>
        </a:ln>
        <a:effectLst/>
      </dgm:spPr>
    </dgm:pt>
    <dgm:pt modelId="{611565AF-46F0-48AD-9F0D-C2AB3386A355}" type="pres">
      <dgm:prSet presAssocID="{F263ACCA-77C2-4BC9-AAB7-B862D6992193}" presName="sibTrans" presStyleLbl="sibTrans2D1" presStyleIdx="0" presStyleCnt="0"/>
      <dgm:spPr/>
    </dgm:pt>
    <dgm:pt modelId="{744B9540-EAC5-4E0B-A113-02C14B653934}" type="pres">
      <dgm:prSet presAssocID="{EFDBFC65-A0A2-434F-98CF-41A56E863DE2}" presName="compNode" presStyleCnt="0"/>
      <dgm:spPr/>
    </dgm:pt>
    <dgm:pt modelId="{7C44613C-65E5-4167-A11C-6701A2C85A13}" type="pres">
      <dgm:prSet presAssocID="{EFDBFC65-A0A2-434F-98CF-41A56E863DE2}" presName="node" presStyleLbl="node1" presStyleIdx="3" presStyleCnt="5">
        <dgm:presLayoutVars>
          <dgm:bulletEnabled val="1"/>
        </dgm:presLayoutVars>
      </dgm:prSet>
      <dgm:spPr/>
    </dgm:pt>
    <dgm:pt modelId="{38D04894-0209-4AB9-A32D-1A8CEC9E6B98}" type="pres">
      <dgm:prSet presAssocID="{EFDBFC65-A0A2-434F-98CF-41A56E863DE2}" presName="invisiNode" presStyleLbl="node1" presStyleIdx="3" presStyleCnt="5"/>
      <dgm:spPr/>
    </dgm:pt>
    <dgm:pt modelId="{B54DE709-AC05-42BA-A0D4-904613F97C3B}" type="pres">
      <dgm:prSet presAssocID="{EFDBFC65-A0A2-434F-98CF-41A56E863DE2}" presName="imagNode" presStyleLbl="fgImgPlace1" presStyleIdx="3" presStyleCnt="5"/>
      <dgm:spPr>
        <a:xfrm>
          <a:off x="5245270" y="196294"/>
          <a:ext cx="1509732" cy="107961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w="25400" cap="flat" cmpd="sng" algn="ctr">
          <a:solidFill>
            <a:sysClr val="window" lastClr="FFFFFF">
              <a:hueOff val="0"/>
              <a:satOff val="0"/>
              <a:lumOff val="0"/>
              <a:alphaOff val="0"/>
            </a:sysClr>
          </a:solidFill>
          <a:prstDash val="solid"/>
        </a:ln>
        <a:effectLst/>
      </dgm:spPr>
    </dgm:pt>
    <dgm:pt modelId="{020F6ABF-AF63-4E2D-B552-5CEB480FC6CF}" type="pres">
      <dgm:prSet presAssocID="{F898FBFE-D85F-469A-91C7-B42E0E52B013}" presName="sibTrans" presStyleLbl="sibTrans2D1" presStyleIdx="0" presStyleCnt="0"/>
      <dgm:spPr/>
    </dgm:pt>
    <dgm:pt modelId="{D2FDC234-EE5B-42D1-805A-EA4BFEBAD0CB}" type="pres">
      <dgm:prSet presAssocID="{574A66B2-DC05-48FF-921E-5C46B2C620AA}" presName="compNode" presStyleCnt="0"/>
      <dgm:spPr/>
    </dgm:pt>
    <dgm:pt modelId="{DE64282C-E70E-4303-B092-D96303089946}" type="pres">
      <dgm:prSet presAssocID="{574A66B2-DC05-48FF-921E-5C46B2C620AA}" presName="node" presStyleLbl="node1" presStyleIdx="4" presStyleCnt="5">
        <dgm:presLayoutVars>
          <dgm:bulletEnabled val="1"/>
        </dgm:presLayoutVars>
      </dgm:prSet>
      <dgm:spPr/>
    </dgm:pt>
    <dgm:pt modelId="{861D902C-9079-4C45-95F3-CE4321B29E89}" type="pres">
      <dgm:prSet presAssocID="{574A66B2-DC05-48FF-921E-5C46B2C620AA}" presName="invisiNode" presStyleLbl="node1" presStyleIdx="4" presStyleCnt="5"/>
      <dgm:spPr/>
    </dgm:pt>
    <dgm:pt modelId="{A773B47C-EE6C-4E72-B286-5A347B6AF247}" type="pres">
      <dgm:prSet presAssocID="{574A66B2-DC05-48FF-921E-5C46B2C620AA}" presName="imagNode" presStyleLbl="fgImgPlace1" presStyleIdx="4" presStyleCnt="5"/>
      <dgm:spPr>
        <a:xfrm>
          <a:off x="6905975" y="196294"/>
          <a:ext cx="1509732" cy="1079618"/>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25400" cap="flat" cmpd="sng" algn="ctr">
          <a:solidFill>
            <a:sysClr val="window" lastClr="FFFFFF">
              <a:hueOff val="0"/>
              <a:satOff val="0"/>
              <a:lumOff val="0"/>
              <a:alphaOff val="0"/>
            </a:sysClr>
          </a:solidFill>
          <a:prstDash val="solid"/>
        </a:ln>
        <a:effectLst/>
      </dgm:spPr>
    </dgm:pt>
  </dgm:ptLst>
  <dgm:cxnLst>
    <dgm:cxn modelId="{CB0E5E08-5026-41A3-B513-A63DB6E73B4E}" type="presOf" srcId="{AF9BA609-7AC0-44BE-A2E5-033CE66995CF}" destId="{1239B9E8-304F-4555-BAE0-F7841F76C438}" srcOrd="0" destOrd="0" presId="urn:microsoft.com/office/officeart/2005/8/layout/pList2"/>
    <dgm:cxn modelId="{9A97AD19-BD33-4A54-BCDE-5B38483EB4CD}" type="presOf" srcId="{EFDBFC65-A0A2-434F-98CF-41A56E863DE2}" destId="{7C44613C-65E5-4167-A11C-6701A2C85A13}" srcOrd="0" destOrd="0" presId="urn:microsoft.com/office/officeart/2005/8/layout/pList2"/>
    <dgm:cxn modelId="{8915EA36-6156-429B-A384-8B1C760CEE98}" type="presOf" srcId="{9444B52E-EFDA-4AA3-B737-E20F5C294500}" destId="{833B8345-35A2-43C8-A69C-6B3F6915E1A8}" srcOrd="0" destOrd="0" presId="urn:microsoft.com/office/officeart/2005/8/layout/pList2"/>
    <dgm:cxn modelId="{8CE61244-68CD-41A4-84DD-E6C18A64229C}" type="presOf" srcId="{E6E300CA-E52A-44D2-8686-2D6A4ACCFB50}" destId="{B52052FF-E89B-4551-A06D-7DB539A3144E}" srcOrd="0" destOrd="0" presId="urn:microsoft.com/office/officeart/2005/8/layout/pList2"/>
    <dgm:cxn modelId="{30019E47-071D-43A4-B8DA-5F3E4B3B74BF}" type="presOf" srcId="{2D91D89B-A95D-4526-8C4A-AB917C583494}" destId="{0C17927A-5ADF-467C-A1CF-BF3652449EEE}" srcOrd="0" destOrd="0" presId="urn:microsoft.com/office/officeart/2005/8/layout/pList2"/>
    <dgm:cxn modelId="{7AA5B46F-721E-45CD-A926-DFC35EDCC713}" srcId="{2D91D89B-A95D-4526-8C4A-AB917C583494}" destId="{574A66B2-DC05-48FF-921E-5C46B2C620AA}" srcOrd="4" destOrd="0" parTransId="{B252F5E6-5196-47DD-B06B-5DBA614632E1}" sibTransId="{9C214AD2-D342-40B1-9A13-7A87BAD2A362}"/>
    <dgm:cxn modelId="{F73DFC70-2207-43DE-878D-9E7E81665B38}" srcId="{2D91D89B-A95D-4526-8C4A-AB917C583494}" destId="{9444B52E-EFDA-4AA3-B737-E20F5C294500}" srcOrd="2" destOrd="0" parTransId="{54838A46-EC20-4B39-A0A7-228D2CFFAC2F}" sibTransId="{F263ACCA-77C2-4BC9-AAB7-B862D6992193}"/>
    <dgm:cxn modelId="{E8BD8654-3D8D-4858-B6D4-06D5B697E29B}" type="presOf" srcId="{C8B5ACF8-08AB-4027-BE02-2591AD721C65}" destId="{3C9ED865-6DEA-45EE-8581-9A5BCC0C3738}" srcOrd="0" destOrd="0" presId="urn:microsoft.com/office/officeart/2005/8/layout/pList2"/>
    <dgm:cxn modelId="{96FF0D55-8C5D-4C64-A665-88311FB534A0}" srcId="{2D91D89B-A95D-4526-8C4A-AB917C583494}" destId="{C8B5ACF8-08AB-4027-BE02-2591AD721C65}" srcOrd="0" destOrd="0" parTransId="{93EADA20-63E2-4F02-B715-D0E2B71D18AA}" sibTransId="{E6E300CA-E52A-44D2-8686-2D6A4ACCFB50}"/>
    <dgm:cxn modelId="{63C3C576-65AF-4839-BB05-99A04C322E5D}" type="presOf" srcId="{574A66B2-DC05-48FF-921E-5C46B2C620AA}" destId="{DE64282C-E70E-4303-B092-D96303089946}" srcOrd="0" destOrd="0" presId="urn:microsoft.com/office/officeart/2005/8/layout/pList2"/>
    <dgm:cxn modelId="{ED56A97E-AD5E-4116-8D77-6D0857989A0E}" srcId="{2D91D89B-A95D-4526-8C4A-AB917C583494}" destId="{EFDBFC65-A0A2-434F-98CF-41A56E863DE2}" srcOrd="3" destOrd="0" parTransId="{33E20F73-8372-4322-AD2F-DB0EDFE2C422}" sibTransId="{F898FBFE-D85F-469A-91C7-B42E0E52B013}"/>
    <dgm:cxn modelId="{9F499F8B-3C6C-4A8A-9731-2EB98A36E990}" type="presOf" srcId="{C81B3627-B4E1-4394-94E2-225915B68263}" destId="{13EE9D60-2E6A-47B9-9E59-F7563840226A}" srcOrd="0" destOrd="0" presId="urn:microsoft.com/office/officeart/2005/8/layout/pList2"/>
    <dgm:cxn modelId="{39036292-ED51-4F87-85BA-93AF576AEED4}" type="presOf" srcId="{F898FBFE-D85F-469A-91C7-B42E0E52B013}" destId="{020F6ABF-AF63-4E2D-B552-5CEB480FC6CF}" srcOrd="0" destOrd="0" presId="urn:microsoft.com/office/officeart/2005/8/layout/pList2"/>
    <dgm:cxn modelId="{73C643D7-EB97-4AFC-A415-FF3D33F602EA}" type="presOf" srcId="{F263ACCA-77C2-4BC9-AAB7-B862D6992193}" destId="{611565AF-46F0-48AD-9F0D-C2AB3386A355}" srcOrd="0" destOrd="0" presId="urn:microsoft.com/office/officeart/2005/8/layout/pList2"/>
    <dgm:cxn modelId="{ECD47CDE-27E3-43CC-AFCB-62CFBDC27220}" srcId="{2D91D89B-A95D-4526-8C4A-AB917C583494}" destId="{C81B3627-B4E1-4394-94E2-225915B68263}" srcOrd="1" destOrd="0" parTransId="{75212475-BE32-4734-B1C8-1CC8830674D0}" sibTransId="{AF9BA609-7AC0-44BE-A2E5-033CE66995CF}"/>
    <dgm:cxn modelId="{D368E88A-45BF-4F63-AAD2-31FCCB1B2865}" type="presParOf" srcId="{0C17927A-5ADF-467C-A1CF-BF3652449EEE}" destId="{97035DA4-4E7F-442E-A574-F8BA96066FF9}" srcOrd="0" destOrd="0" presId="urn:microsoft.com/office/officeart/2005/8/layout/pList2"/>
    <dgm:cxn modelId="{F4F0E6B2-6561-4886-BDEA-BEA602E4EB67}" type="presParOf" srcId="{0C17927A-5ADF-467C-A1CF-BF3652449EEE}" destId="{5BBA6913-2156-4585-ABB2-F7EF819F5196}" srcOrd="1" destOrd="0" presId="urn:microsoft.com/office/officeart/2005/8/layout/pList2"/>
    <dgm:cxn modelId="{09A0E5C1-17CD-44E4-BCE8-434A5765A4F5}" type="presParOf" srcId="{5BBA6913-2156-4585-ABB2-F7EF819F5196}" destId="{431C0422-CB50-44EA-B741-DE22E5B9B463}" srcOrd="0" destOrd="0" presId="urn:microsoft.com/office/officeart/2005/8/layout/pList2"/>
    <dgm:cxn modelId="{706F8831-CA8C-4A12-89FE-7A753869C5AD}" type="presParOf" srcId="{431C0422-CB50-44EA-B741-DE22E5B9B463}" destId="{3C9ED865-6DEA-45EE-8581-9A5BCC0C3738}" srcOrd="0" destOrd="0" presId="urn:microsoft.com/office/officeart/2005/8/layout/pList2"/>
    <dgm:cxn modelId="{B86C3278-539A-4D2F-B366-74E2BA427CBE}" type="presParOf" srcId="{431C0422-CB50-44EA-B741-DE22E5B9B463}" destId="{37BB0922-698B-4EE8-894B-928BF96F45D2}" srcOrd="1" destOrd="0" presId="urn:microsoft.com/office/officeart/2005/8/layout/pList2"/>
    <dgm:cxn modelId="{90477F9A-CBCD-4BBB-A0D9-E7CA618457ED}" type="presParOf" srcId="{431C0422-CB50-44EA-B741-DE22E5B9B463}" destId="{2D786757-4595-4BEB-A81D-D0CD69CA50EE}" srcOrd="2" destOrd="0" presId="urn:microsoft.com/office/officeart/2005/8/layout/pList2"/>
    <dgm:cxn modelId="{9C47F622-83AD-4DC3-AF6B-E45AB8AA4FDD}" type="presParOf" srcId="{5BBA6913-2156-4585-ABB2-F7EF819F5196}" destId="{B52052FF-E89B-4551-A06D-7DB539A3144E}" srcOrd="1" destOrd="0" presId="urn:microsoft.com/office/officeart/2005/8/layout/pList2"/>
    <dgm:cxn modelId="{3F98696A-AB05-4576-97AC-3E6CB2F14465}" type="presParOf" srcId="{5BBA6913-2156-4585-ABB2-F7EF819F5196}" destId="{362F3925-836E-4CBB-BA5B-1E9401B5385B}" srcOrd="2" destOrd="0" presId="urn:microsoft.com/office/officeart/2005/8/layout/pList2"/>
    <dgm:cxn modelId="{5FA558FD-DF77-49A2-9DD6-C57EEA9DF803}" type="presParOf" srcId="{362F3925-836E-4CBB-BA5B-1E9401B5385B}" destId="{13EE9D60-2E6A-47B9-9E59-F7563840226A}" srcOrd="0" destOrd="0" presId="urn:microsoft.com/office/officeart/2005/8/layout/pList2"/>
    <dgm:cxn modelId="{D0EE5055-B5BF-4828-B6B4-DB9CEF7AE3FF}" type="presParOf" srcId="{362F3925-836E-4CBB-BA5B-1E9401B5385B}" destId="{8B1A75BC-F637-4BF9-8013-D511E7C4EB03}" srcOrd="1" destOrd="0" presId="urn:microsoft.com/office/officeart/2005/8/layout/pList2"/>
    <dgm:cxn modelId="{C0B85118-7847-43FC-B44C-8587F5857602}" type="presParOf" srcId="{362F3925-836E-4CBB-BA5B-1E9401B5385B}" destId="{AE99649E-D9CB-410E-8FB5-98627FC1ABDB}" srcOrd="2" destOrd="0" presId="urn:microsoft.com/office/officeart/2005/8/layout/pList2"/>
    <dgm:cxn modelId="{78E8465E-9126-4EEA-8A89-C9005346BD16}" type="presParOf" srcId="{5BBA6913-2156-4585-ABB2-F7EF819F5196}" destId="{1239B9E8-304F-4555-BAE0-F7841F76C438}" srcOrd="3" destOrd="0" presId="urn:microsoft.com/office/officeart/2005/8/layout/pList2"/>
    <dgm:cxn modelId="{F7628A79-0615-40D0-9571-881A3B9CDC10}" type="presParOf" srcId="{5BBA6913-2156-4585-ABB2-F7EF819F5196}" destId="{D3963397-C750-4722-A06B-18F64D03B0C7}" srcOrd="4" destOrd="0" presId="urn:microsoft.com/office/officeart/2005/8/layout/pList2"/>
    <dgm:cxn modelId="{4EF3F3F8-4DF2-47E0-B3B1-A0AFC282DE95}" type="presParOf" srcId="{D3963397-C750-4722-A06B-18F64D03B0C7}" destId="{833B8345-35A2-43C8-A69C-6B3F6915E1A8}" srcOrd="0" destOrd="0" presId="urn:microsoft.com/office/officeart/2005/8/layout/pList2"/>
    <dgm:cxn modelId="{9083FD84-5EAF-4250-81B6-ED4DC4EE7E12}" type="presParOf" srcId="{D3963397-C750-4722-A06B-18F64D03B0C7}" destId="{BF090A5E-02A7-43C7-9073-3263A1236E26}" srcOrd="1" destOrd="0" presId="urn:microsoft.com/office/officeart/2005/8/layout/pList2"/>
    <dgm:cxn modelId="{D8657E8E-2756-4F5B-8970-EE6384FD3F56}" type="presParOf" srcId="{D3963397-C750-4722-A06B-18F64D03B0C7}" destId="{4E0A2030-2019-4687-AE3F-F67A79008161}" srcOrd="2" destOrd="0" presId="urn:microsoft.com/office/officeart/2005/8/layout/pList2"/>
    <dgm:cxn modelId="{CFA3E15C-2F3C-4BC5-A44A-E169341B5576}" type="presParOf" srcId="{5BBA6913-2156-4585-ABB2-F7EF819F5196}" destId="{611565AF-46F0-48AD-9F0D-C2AB3386A355}" srcOrd="5" destOrd="0" presId="urn:microsoft.com/office/officeart/2005/8/layout/pList2"/>
    <dgm:cxn modelId="{C190E847-32D4-4238-9E63-D8CCDFB22CE0}" type="presParOf" srcId="{5BBA6913-2156-4585-ABB2-F7EF819F5196}" destId="{744B9540-EAC5-4E0B-A113-02C14B653934}" srcOrd="6" destOrd="0" presId="urn:microsoft.com/office/officeart/2005/8/layout/pList2"/>
    <dgm:cxn modelId="{3CBD83C4-B46D-43CA-9974-70916B93E604}" type="presParOf" srcId="{744B9540-EAC5-4E0B-A113-02C14B653934}" destId="{7C44613C-65E5-4167-A11C-6701A2C85A13}" srcOrd="0" destOrd="0" presId="urn:microsoft.com/office/officeart/2005/8/layout/pList2"/>
    <dgm:cxn modelId="{49FEDF46-9D92-4505-BB6E-5B5B0731BEA6}" type="presParOf" srcId="{744B9540-EAC5-4E0B-A113-02C14B653934}" destId="{38D04894-0209-4AB9-A32D-1A8CEC9E6B98}" srcOrd="1" destOrd="0" presId="urn:microsoft.com/office/officeart/2005/8/layout/pList2"/>
    <dgm:cxn modelId="{3DD94816-5313-409C-B2FE-13A22DC1D67D}" type="presParOf" srcId="{744B9540-EAC5-4E0B-A113-02C14B653934}" destId="{B54DE709-AC05-42BA-A0D4-904613F97C3B}" srcOrd="2" destOrd="0" presId="urn:microsoft.com/office/officeart/2005/8/layout/pList2"/>
    <dgm:cxn modelId="{82F4A64F-BA30-4113-82DF-5F80D3329042}" type="presParOf" srcId="{5BBA6913-2156-4585-ABB2-F7EF819F5196}" destId="{020F6ABF-AF63-4E2D-B552-5CEB480FC6CF}" srcOrd="7" destOrd="0" presId="urn:microsoft.com/office/officeart/2005/8/layout/pList2"/>
    <dgm:cxn modelId="{8E35BB43-9E0C-4022-A1CB-7C07D1CCAEAA}" type="presParOf" srcId="{5BBA6913-2156-4585-ABB2-F7EF819F5196}" destId="{D2FDC234-EE5B-42D1-805A-EA4BFEBAD0CB}" srcOrd="8" destOrd="0" presId="urn:microsoft.com/office/officeart/2005/8/layout/pList2"/>
    <dgm:cxn modelId="{A4890707-9850-46AA-AF79-09E81AE8CA12}" type="presParOf" srcId="{D2FDC234-EE5B-42D1-805A-EA4BFEBAD0CB}" destId="{DE64282C-E70E-4303-B092-D96303089946}" srcOrd="0" destOrd="0" presId="urn:microsoft.com/office/officeart/2005/8/layout/pList2"/>
    <dgm:cxn modelId="{18940515-FD5F-48CB-86A5-C40750CC9233}" type="presParOf" srcId="{D2FDC234-EE5B-42D1-805A-EA4BFEBAD0CB}" destId="{861D902C-9079-4C45-95F3-CE4321B29E89}" srcOrd="1" destOrd="0" presId="urn:microsoft.com/office/officeart/2005/8/layout/pList2"/>
    <dgm:cxn modelId="{005FD401-93ED-4A0E-9C23-C147AFDD4C21}" type="presParOf" srcId="{D2FDC234-EE5B-42D1-805A-EA4BFEBAD0CB}" destId="{A773B47C-EE6C-4E72-B286-5A347B6AF24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35DA4-4E7F-442E-A574-F8BA96066FF9}">
      <dsp:nvSpPr>
        <dsp:cNvPr id="0" name=""/>
        <dsp:cNvSpPr/>
      </dsp:nvSpPr>
      <dsp:spPr>
        <a:xfrm>
          <a:off x="0" y="0"/>
          <a:ext cx="8678862" cy="1472207"/>
        </a:xfrm>
        <a:prstGeom prst="roundRect">
          <a:avLst>
            <a:gd name="adj" fmla="val 10000"/>
          </a:avLst>
        </a:prstGeom>
        <a:solidFill>
          <a:srgbClr val="626469">
            <a:alpha val="90000"/>
            <a:tint val="40000"/>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dsp:style>
    </dsp:sp>
    <dsp:sp modelId="{2D786757-4595-4BEB-A81D-D0CD69CA50EE}">
      <dsp:nvSpPr>
        <dsp:cNvPr id="0" name=""/>
        <dsp:cNvSpPr/>
      </dsp:nvSpPr>
      <dsp:spPr>
        <a:xfrm>
          <a:off x="263154" y="196294"/>
          <a:ext cx="1509732" cy="107961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C9ED865-6DEA-45EE-8581-9A5BCC0C3738}">
      <dsp:nvSpPr>
        <dsp:cNvPr id="0" name=""/>
        <dsp:cNvSpPr/>
      </dsp:nvSpPr>
      <dsp:spPr>
        <a:xfrm rot="10800000">
          <a:off x="263154"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solidFill>
                <a:srgbClr val="3DCD58"/>
              </a:solidFill>
              <a:latin typeface="Arial"/>
              <a:ea typeface="+mn-ea"/>
              <a:cs typeface="+mn-cs"/>
            </a:rPr>
            <a:t>AI / ML – Driven</a:t>
          </a:r>
        </a:p>
        <a:p>
          <a:pPr marL="0" lvl="0" indent="0" algn="ctr" defTabSz="577850">
            <a:lnSpc>
              <a:spcPct val="90000"/>
            </a:lnSpc>
            <a:spcBef>
              <a:spcPct val="0"/>
            </a:spcBef>
            <a:spcAft>
              <a:spcPct val="35000"/>
            </a:spcAft>
            <a:buNone/>
          </a:pPr>
          <a:r>
            <a:rPr lang="en-US" sz="1100" kern="1200" dirty="0">
              <a:solidFill>
                <a:sysClr val="window" lastClr="FFFFFF"/>
              </a:solidFill>
              <a:latin typeface="Arial"/>
              <a:ea typeface="+mn-ea"/>
              <a:cs typeface="+mn-cs"/>
            </a:rPr>
            <a:t>Integrated analytics for improved control and automation of hybrid IT physical infrastructure management</a:t>
          </a:r>
        </a:p>
      </dsp:txBody>
      <dsp:txXfrm rot="10800000">
        <a:off x="309583" y="1472207"/>
        <a:ext cx="1416874" cy="1752935"/>
      </dsp:txXfrm>
    </dsp:sp>
    <dsp:sp modelId="{AE99649E-D9CB-410E-8FB5-98627FC1ABDB}">
      <dsp:nvSpPr>
        <dsp:cNvPr id="0" name=""/>
        <dsp:cNvSpPr/>
      </dsp:nvSpPr>
      <dsp:spPr>
        <a:xfrm>
          <a:off x="1923859" y="196294"/>
          <a:ext cx="1509732" cy="107961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3EE9D60-2E6A-47B9-9E59-F7563840226A}">
      <dsp:nvSpPr>
        <dsp:cNvPr id="0" name=""/>
        <dsp:cNvSpPr/>
      </dsp:nvSpPr>
      <dsp:spPr>
        <a:xfrm rot="10800000">
          <a:off x="1923859"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solidFill>
                <a:srgbClr val="3DCD58"/>
              </a:solidFill>
              <a:latin typeface="Arial"/>
              <a:ea typeface="+mn-ea"/>
              <a:cs typeface="+mn-cs"/>
            </a:rPr>
            <a:t>Unified Experience</a:t>
          </a:r>
        </a:p>
        <a:p>
          <a:pPr marL="0" lvl="0" indent="0" algn="ctr" defTabSz="577850">
            <a:lnSpc>
              <a:spcPct val="90000"/>
            </a:lnSpc>
            <a:spcBef>
              <a:spcPct val="0"/>
            </a:spcBef>
            <a:spcAft>
              <a:spcPct val="35000"/>
            </a:spcAft>
            <a:buNone/>
          </a:pPr>
          <a:r>
            <a:rPr lang="en-US" sz="1100" kern="1200" dirty="0">
              <a:solidFill>
                <a:sysClr val="window" lastClr="FFFFFF"/>
              </a:solidFill>
              <a:latin typeface="Arial"/>
              <a:ea typeface="+mn-ea"/>
              <a:cs typeface="+mn-cs"/>
            </a:rPr>
            <a:t>Single DCIM platform for ease of use across monitoring, management, planning and modeling</a:t>
          </a:r>
        </a:p>
      </dsp:txBody>
      <dsp:txXfrm rot="10800000">
        <a:off x="1970288" y="1472207"/>
        <a:ext cx="1416874" cy="1752935"/>
      </dsp:txXfrm>
    </dsp:sp>
    <dsp:sp modelId="{4E0A2030-2019-4687-AE3F-F67A79008161}">
      <dsp:nvSpPr>
        <dsp:cNvPr id="0" name=""/>
        <dsp:cNvSpPr/>
      </dsp:nvSpPr>
      <dsp:spPr>
        <a:xfrm>
          <a:off x="3584564" y="196294"/>
          <a:ext cx="1509732" cy="107961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33B8345-35A2-43C8-A69C-6B3F6915E1A8}">
      <dsp:nvSpPr>
        <dsp:cNvPr id="0" name=""/>
        <dsp:cNvSpPr/>
      </dsp:nvSpPr>
      <dsp:spPr>
        <a:xfrm rot="10800000">
          <a:off x="3584564"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solidFill>
                <a:srgbClr val="3DCD58"/>
              </a:solidFill>
              <a:latin typeface="Arial"/>
              <a:ea typeface="+mn-ea"/>
              <a:cs typeface="+mn-cs"/>
            </a:rPr>
            <a:t>Modular Implementation</a:t>
          </a:r>
        </a:p>
        <a:p>
          <a:pPr marL="0" lvl="0" indent="0" algn="ctr" defTabSz="577850">
            <a:lnSpc>
              <a:spcPct val="90000"/>
            </a:lnSpc>
            <a:spcBef>
              <a:spcPct val="0"/>
            </a:spcBef>
            <a:spcAft>
              <a:spcPct val="35000"/>
            </a:spcAft>
            <a:buNone/>
          </a:pPr>
          <a:r>
            <a:rPr lang="en-US" sz="1100" kern="1200" dirty="0">
              <a:solidFill>
                <a:sysClr val="window" lastClr="FFFFFF"/>
              </a:solidFill>
              <a:latin typeface="Arial"/>
              <a:ea typeface="+mn-ea"/>
              <a:cs typeface="+mn-cs"/>
            </a:rPr>
            <a:t>Capabilities delivered via flexible modules to provide the right level of DCIM for distributed IT data centers</a:t>
          </a:r>
        </a:p>
      </dsp:txBody>
      <dsp:txXfrm rot="10800000">
        <a:off x="3630993" y="1472207"/>
        <a:ext cx="1416874" cy="1752935"/>
      </dsp:txXfrm>
    </dsp:sp>
    <dsp:sp modelId="{B54DE709-AC05-42BA-A0D4-904613F97C3B}">
      <dsp:nvSpPr>
        <dsp:cNvPr id="0" name=""/>
        <dsp:cNvSpPr/>
      </dsp:nvSpPr>
      <dsp:spPr>
        <a:xfrm>
          <a:off x="5245270" y="196294"/>
          <a:ext cx="1509732" cy="107961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C44613C-65E5-4167-A11C-6701A2C85A13}">
      <dsp:nvSpPr>
        <dsp:cNvPr id="0" name=""/>
        <dsp:cNvSpPr/>
      </dsp:nvSpPr>
      <dsp:spPr>
        <a:xfrm rot="10800000">
          <a:off x="5245270"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solidFill>
                <a:srgbClr val="3DCD58"/>
              </a:solidFill>
              <a:latin typeface="Arial"/>
              <a:ea typeface="+mn-ea"/>
              <a:cs typeface="+mn-cs"/>
            </a:rPr>
            <a:t>Hybrid IT Innovation</a:t>
          </a:r>
        </a:p>
        <a:p>
          <a:pPr marL="0" lvl="0" indent="0" algn="ctr" defTabSz="577850">
            <a:lnSpc>
              <a:spcPct val="90000"/>
            </a:lnSpc>
            <a:spcBef>
              <a:spcPct val="0"/>
            </a:spcBef>
            <a:spcAft>
              <a:spcPct val="35000"/>
            </a:spcAft>
            <a:buNone/>
          </a:pPr>
          <a:r>
            <a:rPr lang="en-US" sz="1100" kern="1200" dirty="0">
              <a:solidFill>
                <a:sysClr val="window" lastClr="FFFFFF"/>
              </a:solidFill>
              <a:latin typeface="Arial"/>
              <a:ea typeface="+mn-ea"/>
              <a:cs typeface="+mn-cs"/>
            </a:rPr>
            <a:t>Adaptable software for distributed IT data centers, deployed in on-prem, private cloud or public cloud environments</a:t>
          </a:r>
        </a:p>
      </dsp:txBody>
      <dsp:txXfrm rot="10800000">
        <a:off x="5291699" y="1472207"/>
        <a:ext cx="1416874" cy="1752935"/>
      </dsp:txXfrm>
    </dsp:sp>
    <dsp:sp modelId="{A773B47C-EE6C-4E72-B286-5A347B6AF247}">
      <dsp:nvSpPr>
        <dsp:cNvPr id="0" name=""/>
        <dsp:cNvSpPr/>
      </dsp:nvSpPr>
      <dsp:spPr>
        <a:xfrm>
          <a:off x="6905975" y="196294"/>
          <a:ext cx="1509732" cy="1079618"/>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E64282C-E70E-4303-B092-D96303089946}">
      <dsp:nvSpPr>
        <dsp:cNvPr id="0" name=""/>
        <dsp:cNvSpPr/>
      </dsp:nvSpPr>
      <dsp:spPr>
        <a:xfrm rot="10800000">
          <a:off x="6905975" y="1472207"/>
          <a:ext cx="1509732" cy="1799364"/>
        </a:xfrm>
        <a:prstGeom prst="round2SameRect">
          <a:avLst>
            <a:gd name="adj1" fmla="val 10500"/>
            <a:gd name="adj2" fmla="val 0"/>
          </a:avLst>
        </a:prstGeom>
        <a:solidFill>
          <a:srgbClr val="626469">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solidFill>
                <a:srgbClr val="3DCD58"/>
              </a:solidFill>
              <a:latin typeface="Arial"/>
              <a:ea typeface="+mn-ea"/>
              <a:cs typeface="+mn-cs"/>
            </a:rPr>
            <a:t>Environmental Sustainability</a:t>
          </a:r>
        </a:p>
        <a:p>
          <a:pPr marL="0" lvl="0" indent="0" algn="ctr" defTabSz="577850">
            <a:lnSpc>
              <a:spcPct val="90000"/>
            </a:lnSpc>
            <a:spcBef>
              <a:spcPct val="0"/>
            </a:spcBef>
            <a:spcAft>
              <a:spcPct val="35000"/>
            </a:spcAft>
            <a:buNone/>
          </a:pPr>
          <a:r>
            <a:rPr lang="en-US" sz="1100" kern="1200" dirty="0">
              <a:solidFill>
                <a:sysClr val="window" lastClr="FFFFFF"/>
              </a:solidFill>
              <a:latin typeface="Arial"/>
              <a:ea typeface="+mn-ea"/>
              <a:cs typeface="+mn-cs"/>
            </a:rPr>
            <a:t>Consolidated dashboard with  </a:t>
          </a:r>
          <a:br>
            <a:rPr lang="en-US" sz="1100" kern="1200" dirty="0">
              <a:solidFill>
                <a:sysClr val="window" lastClr="FFFFFF"/>
              </a:solidFill>
              <a:latin typeface="Arial"/>
              <a:ea typeface="+mn-ea"/>
              <a:cs typeface="+mn-cs"/>
            </a:rPr>
          </a:br>
          <a:r>
            <a:rPr lang="en-US" sz="1100" kern="1200" dirty="0">
              <a:solidFill>
                <a:sysClr val="window" lastClr="FFFFFF"/>
              </a:solidFill>
              <a:latin typeface="Arial"/>
              <a:ea typeface="+mn-ea"/>
              <a:cs typeface="+mn-cs"/>
            </a:rPr>
            <a:t>recommendations and control to improve energy efficiency and decarbonization</a:t>
          </a:r>
        </a:p>
      </dsp:txBody>
      <dsp:txXfrm rot="10800000">
        <a:off x="6952404" y="1472207"/>
        <a:ext cx="1416874" cy="1752935"/>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3.png"/><Relationship Id="rId1" Type="http://schemas.openxmlformats.org/officeDocument/2006/relationships/theme" Target="../theme/theme3.xml"/><Relationship Id="rId4" Type="http://schemas.openxmlformats.org/officeDocument/2006/relationships/image" Target="../media/image7.gi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F9853DB-230B-4F3D-B9BF-250411BF9C4B}" type="datetimeFigureOut">
              <a:rPr lang="hr-HR" smtClean="0"/>
              <a:t>17.04.2024.</a:t>
            </a:fld>
            <a:endParaRPr lang="hr-HR"/>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4BA04F5-5F63-4D08-AD88-EB891A182B2F}" type="slidenum">
              <a:rPr lang="hr-HR" smtClean="0"/>
              <a:t>‹#›</a:t>
            </a:fld>
            <a:endParaRPr lang="hr-H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29196"/>
            <a:ext cx="685385" cy="270000"/>
          </a:xfrm>
          <a:prstGeom prst="rect">
            <a:avLst/>
          </a:prstGeom>
        </p:spPr>
      </p:pic>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48196"/>
            <a:ext cx="1107980" cy="432000"/>
          </a:xfrm>
          <a:prstGeom prst="rect">
            <a:avLst/>
          </a:prstGeom>
        </p:spPr>
      </p:pic>
    </p:spTree>
    <p:extLst>
      <p:ext uri="{BB962C8B-B14F-4D97-AF65-F5344CB8AC3E}">
        <p14:creationId xmlns:p14="http://schemas.microsoft.com/office/powerpoint/2010/main" val="367774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3.png"/><Relationship Id="rId1" Type="http://schemas.openxmlformats.org/officeDocument/2006/relationships/theme" Target="../theme/theme2.xml"/><Relationship Id="rId4" Type="http://schemas.openxmlformats.org/officeDocument/2006/relationships/image" Target="../media/image7.gi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DDF9046-B63C-4A32-BE1A-8D8BC0B360B6}" type="datetimeFigureOut">
              <a:rPr lang="hr-HR" smtClean="0"/>
              <a:t>17.04.2024.</a:t>
            </a:fld>
            <a:endParaRPr lang="hr-H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7095B1D-EC5B-426D-9BEA-45F6C2B62C27}" type="slidenum">
              <a:rPr lang="hr-HR" smtClean="0"/>
              <a:t>‹#›</a:t>
            </a:fld>
            <a:endParaRPr lang="hr-H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04812"/>
            <a:ext cx="685385" cy="270000"/>
          </a:xfrm>
          <a:prstGeom prst="rect">
            <a:avLst/>
          </a:prstGeom>
        </p:spPr>
      </p:pic>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23812"/>
            <a:ext cx="1107980" cy="432000"/>
          </a:xfrm>
          <a:prstGeom prst="rect">
            <a:avLst/>
          </a:prstGeom>
        </p:spPr>
      </p:pic>
    </p:spTree>
    <p:extLst>
      <p:ext uri="{BB962C8B-B14F-4D97-AF65-F5344CB8AC3E}">
        <p14:creationId xmlns:p14="http://schemas.microsoft.com/office/powerpoint/2010/main" val="182036545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57095B1D-EC5B-426D-9BEA-45F6C2B62C27}" type="slidenum">
              <a:rPr lang="hr-HR" smtClean="0"/>
              <a:t>1</a:t>
            </a:fld>
            <a:endParaRPr lang="hr-HR"/>
          </a:p>
        </p:txBody>
      </p:sp>
    </p:spTree>
    <p:extLst>
      <p:ext uri="{BB962C8B-B14F-4D97-AF65-F5344CB8AC3E}">
        <p14:creationId xmlns:p14="http://schemas.microsoft.com/office/powerpoint/2010/main" val="30039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DCIM</a:t>
            </a:r>
          </a:p>
          <a:p>
            <a:endParaRPr lang="en-US" dirty="0"/>
          </a:p>
          <a:p>
            <a:r>
              <a:rPr lang="en-US" dirty="0"/>
              <a:t>What is it?</a:t>
            </a:r>
            <a:br>
              <a:rPr lang="en-US" sz="1200" b="1" dirty="0">
                <a:solidFill>
                  <a:schemeClr val="tx2"/>
                </a:solidFill>
              </a:rPr>
            </a:br>
            <a:br>
              <a:rPr lang="en-US" sz="1200" b="1" dirty="0">
                <a:solidFill>
                  <a:schemeClr val="tx2"/>
                </a:solidFill>
              </a:rPr>
            </a:br>
            <a:r>
              <a:rPr lang="en-US" sz="1200" b="1" dirty="0">
                <a:solidFill>
                  <a:schemeClr val="tx2"/>
                </a:solidFill>
              </a:rPr>
              <a:t>Data center infrastructure management (DCIM)</a:t>
            </a:r>
          </a:p>
          <a:p>
            <a:r>
              <a:rPr lang="en-US" sz="1200" dirty="0">
                <a:solidFill>
                  <a:schemeClr val="accent2"/>
                </a:solidFill>
              </a:rPr>
              <a:t>tools to: </a:t>
            </a:r>
          </a:p>
          <a:p>
            <a:endParaRPr lang="en-US" sz="1200" dirty="0">
              <a:solidFill>
                <a:schemeClr val="accent2"/>
              </a:solidFill>
            </a:endParaRPr>
          </a:p>
          <a:p>
            <a:pPr marL="285750" indent="-285750">
              <a:buFont typeface="Arial" panose="020B0604020202020204" pitchFamily="34" charset="0"/>
              <a:buChar char="•"/>
            </a:pPr>
            <a:r>
              <a:rPr lang="en-US" sz="1200" dirty="0">
                <a:solidFill>
                  <a:schemeClr val="accent2"/>
                </a:solidFill>
              </a:rPr>
              <a:t>monitor </a:t>
            </a:r>
          </a:p>
          <a:p>
            <a:pPr marL="285750" indent="-285750">
              <a:buFont typeface="Arial" panose="020B0604020202020204" pitchFamily="34" charset="0"/>
              <a:buChar char="•"/>
            </a:pPr>
            <a:r>
              <a:rPr lang="en-US" sz="1200" dirty="0">
                <a:solidFill>
                  <a:schemeClr val="accent2"/>
                </a:solidFill>
              </a:rPr>
              <a:t>measure </a:t>
            </a:r>
          </a:p>
          <a:p>
            <a:pPr marL="285750" indent="-285750">
              <a:buFont typeface="Arial" panose="020B0604020202020204" pitchFamily="34" charset="0"/>
              <a:buChar char="•"/>
            </a:pPr>
            <a:r>
              <a:rPr lang="en-US" sz="1200" dirty="0">
                <a:solidFill>
                  <a:schemeClr val="accent2"/>
                </a:solidFill>
              </a:rPr>
              <a:t>manage </a:t>
            </a:r>
          </a:p>
          <a:p>
            <a:pPr marL="285750" indent="-285750">
              <a:buFont typeface="Arial" panose="020B0604020202020204" pitchFamily="34" charset="0"/>
              <a:buChar char="•"/>
            </a:pPr>
            <a:r>
              <a:rPr lang="en-US" sz="1200" dirty="0">
                <a:solidFill>
                  <a:schemeClr val="accent2"/>
                </a:solidFill>
              </a:rPr>
              <a:t>control </a:t>
            </a:r>
          </a:p>
          <a:p>
            <a:pPr marL="285750" indent="-285750">
              <a:buFont typeface="Arial" panose="020B0604020202020204" pitchFamily="34" charset="0"/>
              <a:buChar char="•"/>
            </a:pPr>
            <a:r>
              <a:rPr lang="en-US" sz="1200" dirty="0">
                <a:solidFill>
                  <a:schemeClr val="accent2"/>
                </a:solidFill>
              </a:rPr>
              <a:t>plan</a:t>
            </a:r>
          </a:p>
          <a:p>
            <a:pPr marL="285750" indent="-285750">
              <a:buFont typeface="Arial" panose="020B0604020202020204" pitchFamily="34" charset="0"/>
              <a:buChar char="•"/>
            </a:pPr>
            <a:r>
              <a:rPr lang="en-US" sz="1200" dirty="0">
                <a:solidFill>
                  <a:schemeClr val="accent2"/>
                </a:solidFill>
              </a:rPr>
              <a:t>model</a:t>
            </a:r>
          </a:p>
          <a:p>
            <a:endParaRPr lang="en-US" sz="1200" dirty="0">
              <a:solidFill>
                <a:schemeClr val="accent2"/>
              </a:solidFill>
            </a:endParaRPr>
          </a:p>
          <a:p>
            <a:r>
              <a:rPr lang="en-US" dirty="0"/>
              <a:t>What is it not – </a:t>
            </a:r>
            <a:r>
              <a:rPr lang="en-US" dirty="0" err="1"/>
              <a:t>soley</a:t>
            </a:r>
            <a:r>
              <a:rPr lang="en-US" dirty="0"/>
              <a:t> PUE – it often is misconstrued as only PUE, you can get PUE from it, but that isn’t the sole focus, its much more broad than that.</a:t>
            </a:r>
          </a:p>
          <a:p>
            <a:endParaRPr lang="en-US"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6</a:t>
            </a:fld>
            <a:endParaRPr lang="en-US"/>
          </a:p>
        </p:txBody>
      </p:sp>
    </p:spTree>
    <p:extLst>
      <p:ext uri="{BB962C8B-B14F-4D97-AF65-F5344CB8AC3E}">
        <p14:creationId xmlns:p14="http://schemas.microsoft.com/office/powerpoint/2010/main" val="232081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918"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Graphik Web"/>
              </a:rPr>
              <a:t>What does DCIM include?</a:t>
            </a:r>
          </a:p>
          <a:p>
            <a:pPr marL="0" marR="0" lvl="0" indent="0" algn="l" defTabSz="456918"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Graphik Web"/>
            </a:endParaRPr>
          </a:p>
          <a:p>
            <a:pPr marL="0" marR="0" lvl="0" indent="0" algn="l" defTabSz="456918"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Graphik Web"/>
              </a:rPr>
              <a:t>All IT whitespace from core, to cloud, to edge:</a:t>
            </a:r>
          </a:p>
          <a:p>
            <a:pPr marL="0" marR="0" lvl="0" indent="0" algn="l" defTabSz="456918"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Graphik Web"/>
            </a:endParaRPr>
          </a:p>
          <a:p>
            <a:r>
              <a:rPr lang="en-US" sz="1200" dirty="0">
                <a:solidFill>
                  <a:schemeClr val="accent2"/>
                </a:solidFill>
              </a:rPr>
              <a:t>IT Physical infrastructure components: </a:t>
            </a:r>
          </a:p>
          <a:p>
            <a:pPr marL="285750" indent="-285750">
              <a:buFont typeface="Arial" panose="020B0604020202020204" pitchFamily="34" charset="0"/>
              <a:buChar char="•"/>
            </a:pPr>
            <a:r>
              <a:rPr lang="en-US" sz="1200" dirty="0">
                <a:solidFill>
                  <a:schemeClr val="accent2"/>
                </a:solidFill>
              </a:rPr>
              <a:t>Power</a:t>
            </a:r>
          </a:p>
          <a:p>
            <a:pPr marL="285750" indent="-285750">
              <a:buFont typeface="Arial" panose="020B0604020202020204" pitchFamily="34" charset="0"/>
              <a:buChar char="•"/>
            </a:pPr>
            <a:r>
              <a:rPr lang="en-US" sz="1200" dirty="0">
                <a:solidFill>
                  <a:schemeClr val="accent2"/>
                </a:solidFill>
              </a:rPr>
              <a:t>Cooling</a:t>
            </a:r>
          </a:p>
          <a:p>
            <a:pPr marL="0" marR="0" lvl="0" indent="0" algn="l" defTabSz="456918"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Graphik Web"/>
            </a:endParaRPr>
          </a:p>
          <a:p>
            <a:pPr marL="0" marR="0" lvl="0" indent="0" algn="l" defTabSz="456918"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Graphik Web"/>
              </a:rPr>
              <a:t>Data center facilities can include the use of a Building Management System (BMS), and Power Monitoring System (EPMS), also referred to as grey space in the data center.  Data Center Infrastructure Management (DCIM) is unique in that it supports the IT physical infrastructure, also referred to as the IT white space in the data center.  </a:t>
            </a:r>
          </a:p>
          <a:p>
            <a:pPr marL="0" marR="0" lvl="0" indent="0" algn="l" defTabSz="456918"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Graphik Web"/>
            </a:endParaRPr>
          </a:p>
          <a:p>
            <a:pPr marL="0" marR="0" lvl="0" indent="0" algn="l" defTabSz="456918" rtl="0" eaLnBrk="1" fontAlgn="auto" latinLnBrk="0" hangingPunct="1">
              <a:lnSpc>
                <a:spcPct val="100000"/>
              </a:lnSpc>
              <a:spcBef>
                <a:spcPts val="0"/>
              </a:spcBef>
              <a:spcAft>
                <a:spcPts val="0"/>
              </a:spcAft>
              <a:buClrTx/>
              <a:buSzTx/>
              <a:buFontTx/>
              <a:buNone/>
              <a:tabLst/>
              <a:defRPr/>
            </a:pPr>
            <a:endParaRPr lang="en-US" b="1" dirty="0">
              <a:solidFill>
                <a:srgbClr val="000000"/>
              </a:solidFill>
              <a:latin typeface="Graphik Web"/>
            </a:endParaRPr>
          </a:p>
          <a:p>
            <a:endParaRPr lang="en-US" dirty="0"/>
          </a:p>
          <a:p>
            <a:endParaRPr lang="en-US" dirty="0"/>
          </a:p>
        </p:txBody>
      </p:sp>
      <p:sp>
        <p:nvSpPr>
          <p:cNvPr id="4" name="Slide Number Placeholder 3"/>
          <p:cNvSpPr>
            <a:spLocks noGrp="1"/>
          </p:cNvSpPr>
          <p:nvPr>
            <p:ph type="sldNum" sz="quarter" idx="5"/>
          </p:nvPr>
        </p:nvSpPr>
        <p:spPr/>
        <p:txBody>
          <a:bodyPr/>
          <a:lstStyle/>
          <a:p>
            <a:fld id="{E7F34D1A-B7E5-DE48-8EA9-859D9DE63652}" type="slidenum">
              <a:rPr lang="en-US" smtClean="0"/>
              <a:pPr/>
              <a:t>7</a:t>
            </a:fld>
            <a:endParaRPr lang="en-US"/>
          </a:p>
        </p:txBody>
      </p:sp>
    </p:spTree>
    <p:extLst>
      <p:ext uri="{BB962C8B-B14F-4D97-AF65-F5344CB8AC3E}">
        <p14:creationId xmlns:p14="http://schemas.microsoft.com/office/powerpoint/2010/main" val="67234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DCIM – here is what it is managing in the IT white space:</a:t>
            </a:r>
          </a:p>
          <a:p>
            <a:endParaRPr lang="en-US" dirty="0"/>
          </a:p>
          <a:p>
            <a:r>
              <a:rPr lang="en-US" dirty="0"/>
              <a:t>Main power and cooling:</a:t>
            </a:r>
          </a:p>
          <a:p>
            <a:endParaRPr lang="en-US" dirty="0"/>
          </a:p>
          <a:p>
            <a:r>
              <a:rPr lang="en-US" dirty="0"/>
              <a:t>AND</a:t>
            </a:r>
          </a:p>
          <a:p>
            <a:endParaRPr lang="en-US" dirty="0"/>
          </a:p>
          <a:p>
            <a:r>
              <a:rPr lang="en-US" dirty="0"/>
              <a:t>Racks with:</a:t>
            </a:r>
          </a:p>
          <a:p>
            <a:r>
              <a:rPr lang="en-US" dirty="0"/>
              <a:t>-PDUS</a:t>
            </a:r>
          </a:p>
          <a:p>
            <a:r>
              <a:rPr lang="en-US" dirty="0"/>
              <a:t>-Network connectivity</a:t>
            </a:r>
          </a:p>
          <a:p>
            <a:r>
              <a:rPr lang="en-US" dirty="0"/>
              <a:t>-Access control, environmental monitoring</a:t>
            </a:r>
          </a:p>
          <a:p>
            <a:endParaRPr lang="en-US" dirty="0"/>
          </a:p>
          <a:p>
            <a:r>
              <a:rPr lang="en-US" dirty="0"/>
              <a:t>This is everything included in the IT physical infrastructure, and this could be in a 2MW centralized datacenter or could be multiple edge sites, such as a retailer with thousands of stores with 10kW in a rack, that’s 10 or 20 MW spread out over remote sites. </a:t>
            </a:r>
          </a:p>
          <a:p>
            <a:endParaRPr lang="en-US" dirty="0"/>
          </a:p>
          <a:p>
            <a:r>
              <a:rPr lang="en-US" dirty="0"/>
              <a:t>Now let’s look at how DCIM has evolved.</a:t>
            </a:r>
          </a:p>
        </p:txBody>
      </p:sp>
      <p:sp>
        <p:nvSpPr>
          <p:cNvPr id="4" name="Slide Number Placeholder 3"/>
          <p:cNvSpPr>
            <a:spLocks noGrp="1"/>
          </p:cNvSpPr>
          <p:nvPr>
            <p:ph type="sldNum" sz="quarter" idx="5"/>
          </p:nvPr>
        </p:nvSpPr>
        <p:spPr/>
        <p:txBody>
          <a:bodyPr/>
          <a:lstStyle/>
          <a:p>
            <a:fld id="{E7F34D1A-B7E5-DE48-8EA9-859D9DE63652}" type="slidenum">
              <a:rPr lang="en-US" smtClean="0"/>
              <a:pPr/>
              <a:t>8</a:t>
            </a:fld>
            <a:endParaRPr lang="en-US"/>
          </a:p>
        </p:txBody>
      </p:sp>
    </p:spTree>
    <p:extLst>
      <p:ext uri="{BB962C8B-B14F-4D97-AF65-F5344CB8AC3E}">
        <p14:creationId xmlns:p14="http://schemas.microsoft.com/office/powerpoint/2010/main" val="2350530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creativecommons.org/licenses/by/4.0/deed" TargetMode="External"/><Relationship Id="rId7" Type="http://schemas.openxmlformats.org/officeDocument/2006/relationships/image" Target="../media/image5.png"/><Relationship Id="rId2" Type="http://schemas.openxmlformats.org/officeDocument/2006/relationships/hyperlink" Target="http://www.srce.unizg.hr/"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srce.unizg.hr/otvoreni-pristup"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F123A9-AD7D-AED8-46ED-E29893A05239}"/>
              </a:ext>
            </a:extLst>
          </p:cNvPr>
          <p:cNvSpPr>
            <a:spLocks noGrp="1"/>
          </p:cNvSpPr>
          <p:nvPr>
            <p:ph type="title"/>
          </p:nvPr>
        </p:nvSpPr>
        <p:spPr>
          <a:xfrm>
            <a:off x="389414" y="1543650"/>
            <a:ext cx="5915025" cy="739412"/>
          </a:xfrm>
          <a:prstGeom prst="rect">
            <a:avLst/>
          </a:prstGeom>
        </p:spPr>
        <p:txBody>
          <a:bodyPr/>
          <a:lstStyle>
            <a:lvl1pPr algn="l">
              <a:defRPr sz="2400" b="1">
                <a:latin typeface="Arial" panose="020B0604020202020204" pitchFamily="34" charset="0"/>
                <a:cs typeface="Arial" panose="020B0604020202020204" pitchFamily="34" charset="0"/>
              </a:defRPr>
            </a:lvl1pPr>
          </a:lstStyle>
          <a:p>
            <a:r>
              <a:rPr lang="hr-HR" dirty="0"/>
              <a:t>Kliknite da biste uredili stil naslova matrice</a:t>
            </a:r>
            <a:endParaRPr lang="en-US" dirty="0"/>
          </a:p>
        </p:txBody>
      </p:sp>
      <p:sp>
        <p:nvSpPr>
          <p:cNvPr id="4" name="Subtitle 2">
            <a:extLst>
              <a:ext uri="{FF2B5EF4-FFF2-40B4-BE49-F238E27FC236}">
                <a16:creationId xmlns:a16="http://schemas.microsoft.com/office/drawing/2014/main" id="{F2D2217B-1BDD-4FA1-B069-A04B3E2F908E}"/>
              </a:ext>
            </a:extLst>
          </p:cNvPr>
          <p:cNvSpPr>
            <a:spLocks noGrp="1"/>
          </p:cNvSpPr>
          <p:nvPr>
            <p:ph type="subTitle" idx="1"/>
          </p:nvPr>
        </p:nvSpPr>
        <p:spPr>
          <a:xfrm>
            <a:off x="3196004" y="3010946"/>
            <a:ext cx="5143500" cy="1241822"/>
          </a:xfrm>
          <a:prstGeom prst="rect">
            <a:avLst/>
          </a:prstGeom>
        </p:spPr>
        <p:txBody>
          <a:bodyPr>
            <a:noAutofit/>
          </a:bodyPr>
          <a:lstStyle>
            <a:lvl1pPr marL="0" indent="0" algn="l">
              <a:buNone/>
              <a:defRPr sz="14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spTree>
    <p:extLst>
      <p:ext uri="{BB962C8B-B14F-4D97-AF65-F5344CB8AC3E}">
        <p14:creationId xmlns:p14="http://schemas.microsoft.com/office/powerpoint/2010/main" val="31212606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hr-HR"/>
              <a:t>Kliknite da biste uredili stil naslova matrice</a:t>
            </a:r>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hr-HR" dirty="0"/>
          </a:p>
        </p:txBody>
      </p:sp>
      <p:sp>
        <p:nvSpPr>
          <p:cNvPr id="5" name="Footer Placeholder 4">
            <a:extLst>
              <a:ext uri="{FF2B5EF4-FFF2-40B4-BE49-F238E27FC236}">
                <a16:creationId xmlns:a16="http://schemas.microsoft.com/office/drawing/2014/main" id="{6F274D94-8336-41CE-B88A-07D441B83EA1}"/>
              </a:ext>
            </a:extLst>
          </p:cNvPr>
          <p:cNvSpPr>
            <a:spLocks noGrp="1"/>
          </p:cNvSpPr>
          <p:nvPr>
            <p:ph type="ftr" sz="quarter" idx="11"/>
          </p:nvPr>
        </p:nvSpPr>
        <p:spPr/>
        <p:txBody>
          <a:bodyPr/>
          <a:lstStyle/>
          <a:p>
            <a:r>
              <a:rPr lang="hr-HR"/>
              <a:t>Naziv prezentacije</a:t>
            </a:r>
            <a:endParaRPr lang="hr-HR" dirty="0"/>
          </a:p>
        </p:txBody>
      </p:sp>
    </p:spTree>
    <p:extLst>
      <p:ext uri="{BB962C8B-B14F-4D97-AF65-F5344CB8AC3E}">
        <p14:creationId xmlns:p14="http://schemas.microsoft.com/office/powerpoint/2010/main" val="321019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Zaglavlje sekci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748DB3-FA31-1911-AAF3-D9A18CECDC0E}"/>
              </a:ext>
            </a:extLst>
          </p:cNvPr>
          <p:cNvSpPr>
            <a:spLocks noGrp="1"/>
          </p:cNvSpPr>
          <p:nvPr>
            <p:ph type="title"/>
          </p:nvPr>
        </p:nvSpPr>
        <p:spPr>
          <a:xfrm>
            <a:off x="1450975" y="1874519"/>
            <a:ext cx="5915025" cy="378215"/>
          </a:xfrm>
        </p:spPr>
        <p:txBody>
          <a:bodyPr anchor="b">
            <a:normAutofit/>
          </a:bodyPr>
          <a:lstStyle>
            <a:lvl1pPr>
              <a:defRPr sz="1400"/>
            </a:lvl1pPr>
          </a:lstStyle>
          <a:p>
            <a:r>
              <a:rPr lang="hr-HR"/>
              <a:t>Kliknite da biste uredili stil naslova matrice</a:t>
            </a:r>
            <a:endParaRPr lang="hr-HR" dirty="0"/>
          </a:p>
        </p:txBody>
      </p:sp>
      <p:sp>
        <p:nvSpPr>
          <p:cNvPr id="8" name="Text Placeholder 2">
            <a:extLst>
              <a:ext uri="{FF2B5EF4-FFF2-40B4-BE49-F238E27FC236}">
                <a16:creationId xmlns:a16="http://schemas.microsoft.com/office/drawing/2014/main" id="{D2558BF4-1C49-4404-8F31-516B6C4449C9}"/>
              </a:ext>
            </a:extLst>
          </p:cNvPr>
          <p:cNvSpPr>
            <a:spLocks noGrp="1"/>
          </p:cNvSpPr>
          <p:nvPr>
            <p:ph type="body" idx="1"/>
          </p:nvPr>
        </p:nvSpPr>
        <p:spPr>
          <a:xfrm>
            <a:off x="1450974" y="2890767"/>
            <a:ext cx="5915025" cy="1125140"/>
          </a:xfrm>
        </p:spPr>
        <p:txBody>
          <a:bodyPr>
            <a:normAutofit/>
          </a:bodyPr>
          <a:lstStyle>
            <a:lvl1pPr marL="0" indent="0" algn="ctr">
              <a:buNone/>
              <a:defRPr sz="1200">
                <a:solidFill>
                  <a:schemeClr val="tx1">
                    <a:lumMod val="95000"/>
                    <a:lumOff val="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hr-HR"/>
              <a:t>Kliknite da biste uredili matrice</a:t>
            </a:r>
          </a:p>
        </p:txBody>
      </p:sp>
      <p:sp>
        <p:nvSpPr>
          <p:cNvPr id="3" name="Footer Placeholder 2">
            <a:extLst>
              <a:ext uri="{FF2B5EF4-FFF2-40B4-BE49-F238E27FC236}">
                <a16:creationId xmlns:a16="http://schemas.microsoft.com/office/drawing/2014/main" id="{656D1D6D-C8A3-4CDF-B800-B23D48CEFEC1}"/>
              </a:ext>
            </a:extLst>
          </p:cNvPr>
          <p:cNvSpPr>
            <a:spLocks noGrp="1"/>
          </p:cNvSpPr>
          <p:nvPr>
            <p:ph type="ftr" sz="quarter" idx="11"/>
          </p:nvPr>
        </p:nvSpPr>
        <p:spPr/>
        <p:txBody>
          <a:bodyPr/>
          <a:lstStyle/>
          <a:p>
            <a:r>
              <a:rPr lang="hr-HR"/>
              <a:t>Naziv prezentacije</a:t>
            </a:r>
            <a:endParaRPr lang="hr-HR" dirty="0"/>
          </a:p>
        </p:txBody>
      </p:sp>
    </p:spTree>
    <p:extLst>
      <p:ext uri="{BB962C8B-B14F-4D97-AF65-F5344CB8AC3E}">
        <p14:creationId xmlns:p14="http://schemas.microsoft.com/office/powerpoint/2010/main" val="305914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hr-HR"/>
              <a:t>Kliknite da biste uredili stil naslova matrice</a:t>
            </a:r>
            <a:endParaRPr lang="hr-HR" dirty="0"/>
          </a:p>
        </p:txBody>
      </p:sp>
      <p:sp>
        <p:nvSpPr>
          <p:cNvPr id="3" name="Content Placeholder 2"/>
          <p:cNvSpPr>
            <a:spLocks noGrp="1"/>
          </p:cNvSpPr>
          <p:nvPr>
            <p:ph sz="half" idx="1"/>
          </p:nvPr>
        </p:nvSpPr>
        <p:spPr>
          <a:xfrm>
            <a:off x="628651" y="1369219"/>
            <a:ext cx="3886200" cy="3263504"/>
          </a:xfrm>
          <a:prstGeom prst="rect">
            <a:avLst/>
          </a:prstGeom>
        </p:spPr>
        <p:txBody>
          <a:bodyPr/>
          <a:lstStyle>
            <a:lvl1pPr>
              <a:defRPr b="1"/>
            </a:lvl1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Content Placeholder 3"/>
          <p:cNvSpPr>
            <a:spLocks noGrp="1"/>
          </p:cNvSpPr>
          <p:nvPr>
            <p:ph sz="half" idx="2"/>
          </p:nvPr>
        </p:nvSpPr>
        <p:spPr>
          <a:xfrm>
            <a:off x="4629151" y="1369219"/>
            <a:ext cx="3886200" cy="3263504"/>
          </a:xfrm>
          <a:prstGeom prst="rect">
            <a:avLst/>
          </a:prstGeom>
        </p:spPr>
        <p:txBody>
          <a:bodyPr/>
          <a:lstStyle>
            <a:lvl1pPr>
              <a:defRPr b="1"/>
            </a:lvl1p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6" name="Footer Placeholder 5">
            <a:extLst>
              <a:ext uri="{FF2B5EF4-FFF2-40B4-BE49-F238E27FC236}">
                <a16:creationId xmlns:a16="http://schemas.microsoft.com/office/drawing/2014/main" id="{CAF2D232-DF4A-4A1E-BF7E-F3A0332EF454}"/>
              </a:ext>
            </a:extLst>
          </p:cNvPr>
          <p:cNvSpPr>
            <a:spLocks noGrp="1"/>
          </p:cNvSpPr>
          <p:nvPr>
            <p:ph type="ftr" sz="quarter" idx="11"/>
          </p:nvPr>
        </p:nvSpPr>
        <p:spPr/>
        <p:txBody>
          <a:bodyPr/>
          <a:lstStyle/>
          <a:p>
            <a:r>
              <a:rPr lang="hr-HR"/>
              <a:t>Naziv prezentacije</a:t>
            </a:r>
            <a:endParaRPr lang="hr-HR" dirty="0"/>
          </a:p>
        </p:txBody>
      </p:sp>
    </p:spTree>
    <p:extLst>
      <p:ext uri="{BB962C8B-B14F-4D97-AF65-F5344CB8AC3E}">
        <p14:creationId xmlns:p14="http://schemas.microsoft.com/office/powerpoint/2010/main" val="1664290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hr-HR"/>
              <a:t>Kliknite da biste uredili stil naslova matrice</a:t>
            </a:r>
          </a:p>
        </p:txBody>
      </p:sp>
      <p:sp>
        <p:nvSpPr>
          <p:cNvPr id="4" name="Footer Placeholder 3">
            <a:extLst>
              <a:ext uri="{FF2B5EF4-FFF2-40B4-BE49-F238E27FC236}">
                <a16:creationId xmlns:a16="http://schemas.microsoft.com/office/drawing/2014/main" id="{26201F9D-E111-475C-BADF-64FF933C5CAB}"/>
              </a:ext>
            </a:extLst>
          </p:cNvPr>
          <p:cNvSpPr>
            <a:spLocks noGrp="1"/>
          </p:cNvSpPr>
          <p:nvPr>
            <p:ph type="ftr" sz="quarter" idx="11"/>
          </p:nvPr>
        </p:nvSpPr>
        <p:spPr/>
        <p:txBody>
          <a:bodyPr/>
          <a:lstStyle/>
          <a:p>
            <a:r>
              <a:rPr lang="hr-HR"/>
              <a:t>Naziv prezentacije</a:t>
            </a:r>
            <a:endParaRPr lang="hr-HR" dirty="0"/>
          </a:p>
        </p:txBody>
      </p:sp>
    </p:spTree>
    <p:extLst>
      <p:ext uri="{BB962C8B-B14F-4D97-AF65-F5344CB8AC3E}">
        <p14:creationId xmlns:p14="http://schemas.microsoft.com/office/powerpoint/2010/main" val="178654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7E9C3A-0250-4665-881A-700202FFEF85}"/>
              </a:ext>
            </a:extLst>
          </p:cNvPr>
          <p:cNvSpPr>
            <a:spLocks noGrp="1"/>
          </p:cNvSpPr>
          <p:nvPr>
            <p:ph type="ftr" sz="quarter" idx="11"/>
          </p:nvPr>
        </p:nvSpPr>
        <p:spPr/>
        <p:txBody>
          <a:bodyPr/>
          <a:lstStyle/>
          <a:p>
            <a:r>
              <a:rPr lang="hr-HR"/>
              <a:t>Naziv prezentacije</a:t>
            </a:r>
            <a:endParaRPr lang="hr-HR" dirty="0"/>
          </a:p>
        </p:txBody>
      </p:sp>
    </p:spTree>
    <p:extLst>
      <p:ext uri="{BB962C8B-B14F-4D97-AF65-F5344CB8AC3E}">
        <p14:creationId xmlns:p14="http://schemas.microsoft.com/office/powerpoint/2010/main" val="3923897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normAutofit/>
          </a:bodyPr>
          <a:lstStyle>
            <a:lvl1pPr>
              <a:defRPr sz="2300"/>
            </a:lvl1pPr>
          </a:lstStyle>
          <a:p>
            <a:r>
              <a:rPr lang="hr-HR"/>
              <a:t>Kliknite da biste uredili stil naslova matrice</a:t>
            </a:r>
            <a:endParaRPr lang="hr-HR"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lgn="ctr">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hr-HR"/>
              <a:t>Kliknite da biste uredili matrice</a:t>
            </a:r>
          </a:p>
        </p:txBody>
      </p:sp>
      <p:sp>
        <p:nvSpPr>
          <p:cNvPr id="6" name="Footer Placeholder 5">
            <a:extLst>
              <a:ext uri="{FF2B5EF4-FFF2-40B4-BE49-F238E27FC236}">
                <a16:creationId xmlns:a16="http://schemas.microsoft.com/office/drawing/2014/main" id="{FBB587E8-ED36-4755-84AA-33A38C729142}"/>
              </a:ext>
            </a:extLst>
          </p:cNvPr>
          <p:cNvSpPr>
            <a:spLocks noGrp="1"/>
          </p:cNvSpPr>
          <p:nvPr>
            <p:ph type="ftr" sz="quarter" idx="11"/>
          </p:nvPr>
        </p:nvSpPr>
        <p:spPr/>
        <p:txBody>
          <a:bodyPr/>
          <a:lstStyle/>
          <a:p>
            <a:r>
              <a:rPr lang="hr-HR"/>
              <a:t>Naziv prezentacije</a:t>
            </a:r>
            <a:endParaRPr lang="hr-HR" dirty="0"/>
          </a:p>
        </p:txBody>
      </p:sp>
      <p:sp>
        <p:nvSpPr>
          <p:cNvPr id="7" name="Content Placeholder 2">
            <a:extLst>
              <a:ext uri="{FF2B5EF4-FFF2-40B4-BE49-F238E27FC236}">
                <a16:creationId xmlns:a16="http://schemas.microsoft.com/office/drawing/2014/main" id="{FCFE6F27-F197-430D-A1FD-9A04C41F54EC}"/>
              </a:ext>
            </a:extLst>
          </p:cNvPr>
          <p:cNvSpPr>
            <a:spLocks noGrp="1"/>
          </p:cNvSpPr>
          <p:nvPr>
            <p:ph idx="1"/>
          </p:nvPr>
        </p:nvSpPr>
        <p:spPr>
          <a:xfrm>
            <a:off x="3887391" y="342900"/>
            <a:ext cx="4629151" cy="4058843"/>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hr-HR" dirty="0"/>
          </a:p>
        </p:txBody>
      </p:sp>
    </p:spTree>
    <p:extLst>
      <p:ext uri="{BB962C8B-B14F-4D97-AF65-F5344CB8AC3E}">
        <p14:creationId xmlns:p14="http://schemas.microsoft.com/office/powerpoint/2010/main" val="292035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Zadnji slaj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5CFFBB-1656-4BC5-9791-61CE66541E14}"/>
              </a:ext>
            </a:extLst>
          </p:cNvPr>
          <p:cNvGrpSpPr/>
          <p:nvPr userDrawn="1"/>
        </p:nvGrpSpPr>
        <p:grpSpPr>
          <a:xfrm>
            <a:off x="1007453" y="2915042"/>
            <a:ext cx="7244672" cy="1331593"/>
            <a:chOff x="1105091" y="2915042"/>
            <a:chExt cx="7244672" cy="1331593"/>
          </a:xfrm>
        </p:grpSpPr>
        <p:sp>
          <p:nvSpPr>
            <p:cNvPr id="13" name="TextBox 7">
              <a:extLst>
                <a:ext uri="{FF2B5EF4-FFF2-40B4-BE49-F238E27FC236}">
                  <a16:creationId xmlns:a16="http://schemas.microsoft.com/office/drawing/2014/main" id="{AEDFD92A-D570-4044-74DA-54F7B23EEE49}"/>
                </a:ext>
              </a:extLst>
            </p:cNvPr>
            <p:cNvSpPr txBox="1"/>
            <p:nvPr userDrawn="1"/>
          </p:nvSpPr>
          <p:spPr>
            <a:xfrm>
              <a:off x="5801856" y="2915042"/>
              <a:ext cx="2547907" cy="430887"/>
            </a:xfrm>
            <a:prstGeom prst="rect">
              <a:avLst/>
            </a:prstGeom>
            <a:noFill/>
          </p:spPr>
          <p:txBody>
            <a:bodyPr wrap="square" lIns="0" tIns="0" rIns="0" bIns="0" rtlCol="0">
              <a:spAutoFit/>
            </a:bodyPr>
            <a:lstStyle/>
            <a:p>
              <a:pPr algn="just"/>
              <a:r>
                <a:rPr lang="hr-HR" sz="700" dirty="0">
                  <a:solidFill>
                    <a:schemeClr val="tx1"/>
                  </a:solidFill>
                  <a:latin typeface="Arial" panose="020B0604020202020204" pitchFamily="34" charset="0"/>
                  <a:cs typeface="Arial" panose="020B0604020202020204" pitchFamily="34" charset="0"/>
                </a:rPr>
                <a:t>Srce politikom otvorenog pristupa široj javnosti osigurava dostupnost i korištenje svih rezultata rada Srca, a prvenstveno obrazovnih i stručnih informacija i sadržaja nastalih djelovanjem i radom Srca.</a:t>
              </a:r>
            </a:p>
          </p:txBody>
        </p:sp>
        <p:sp>
          <p:nvSpPr>
            <p:cNvPr id="15" name="TextBox 9">
              <a:extLst>
                <a:ext uri="{FF2B5EF4-FFF2-40B4-BE49-F238E27FC236}">
                  <a16:creationId xmlns:a16="http://schemas.microsoft.com/office/drawing/2014/main" id="{B1EFE6B7-D1D6-47CD-6EA4-D03F00A30F0E}"/>
                </a:ext>
              </a:extLst>
            </p:cNvPr>
            <p:cNvSpPr txBox="1"/>
            <p:nvPr userDrawn="1"/>
          </p:nvSpPr>
          <p:spPr>
            <a:xfrm>
              <a:off x="2731473" y="2918939"/>
              <a:ext cx="2610706" cy="215444"/>
            </a:xfrm>
            <a:prstGeom prst="rect">
              <a:avLst/>
            </a:prstGeom>
            <a:noFill/>
          </p:spPr>
          <p:txBody>
            <a:bodyPr wrap="square" lIns="0" tIns="0" rIns="0" bIns="0" rtlCol="0">
              <a:spAutoFit/>
            </a:bodyPr>
            <a:lstStyle/>
            <a:p>
              <a:pPr algn="just"/>
              <a:r>
                <a:rPr lang="pt-BR" sz="700" b="0" kern="1200" dirty="0">
                  <a:solidFill>
                    <a:schemeClr val="tx1"/>
                  </a:solidFill>
                  <a:effectLst/>
                  <a:latin typeface="Arial" panose="020B0604020202020204" pitchFamily="34" charset="0"/>
                  <a:ea typeface="+mn-ea"/>
                  <a:cs typeface="Arial" panose="020B0604020202020204" pitchFamily="34" charset="0"/>
                </a:rPr>
                <a:t>Ovo djelo je dano na korištenje pod licencom Creative Commons </a:t>
              </a:r>
              <a:r>
                <a:rPr lang="pt-BR" sz="700" b="0" i="1" kern="1200" dirty="0">
                  <a:solidFill>
                    <a:schemeClr val="tx1"/>
                  </a:solidFill>
                  <a:effectLst/>
                  <a:latin typeface="Arial" panose="020B0604020202020204" pitchFamily="34" charset="0"/>
                  <a:ea typeface="+mn-ea"/>
                  <a:cs typeface="Arial" panose="020B0604020202020204" pitchFamily="34" charset="0"/>
                </a:rPr>
                <a:t>Imenovanje</a:t>
              </a:r>
              <a:r>
                <a:rPr lang="hr-HR" sz="700" b="0" i="1" kern="1200" dirty="0">
                  <a:solidFill>
                    <a:schemeClr val="tx1"/>
                  </a:solidFill>
                  <a:effectLst/>
                  <a:latin typeface="Arial" panose="020B0604020202020204" pitchFamily="34" charset="0"/>
                  <a:ea typeface="+mn-ea"/>
                  <a:cs typeface="Arial" panose="020B0604020202020204" pitchFamily="34" charset="0"/>
                </a:rPr>
                <a:t> </a:t>
              </a:r>
              <a:r>
                <a:rPr lang="hr-HR" sz="700" b="0" i="0" kern="1200" dirty="0">
                  <a:solidFill>
                    <a:schemeClr val="tx1"/>
                  </a:solidFill>
                  <a:effectLst/>
                  <a:latin typeface="Arial" panose="020B0604020202020204" pitchFamily="34" charset="0"/>
                  <a:ea typeface="+mn-ea"/>
                  <a:cs typeface="Arial" panose="020B0604020202020204" pitchFamily="34" charset="0"/>
                </a:rPr>
                <a:t>4</a:t>
              </a:r>
              <a:r>
                <a:rPr lang="pt-BR" sz="700" b="0" i="0" kern="1200" dirty="0">
                  <a:solidFill>
                    <a:schemeClr val="tx1"/>
                  </a:solidFill>
                  <a:effectLst/>
                  <a:latin typeface="Arial" panose="020B0604020202020204" pitchFamily="34" charset="0"/>
                  <a:ea typeface="+mn-ea"/>
                  <a:cs typeface="Arial" panose="020B0604020202020204" pitchFamily="34" charset="0"/>
                </a:rPr>
                <a:t>.0 međunarodna</a:t>
              </a:r>
              <a:r>
                <a:rPr lang="pt-BR" sz="700" b="0" kern="1200" dirty="0">
                  <a:solidFill>
                    <a:schemeClr val="tx1"/>
                  </a:solidFill>
                  <a:effectLst/>
                  <a:latin typeface="Arial" panose="020B0604020202020204" pitchFamily="34" charset="0"/>
                  <a:ea typeface="+mn-ea"/>
                  <a:cs typeface="Arial" panose="020B0604020202020204" pitchFamily="34" charset="0"/>
                </a:rPr>
                <a:t>.</a:t>
              </a:r>
              <a:endParaRPr lang="hr-HR" sz="700" b="1" u="none" kern="1200" dirty="0">
                <a:solidFill>
                  <a:srgbClr val="CC3C00"/>
                </a:solidFill>
                <a:effectLst/>
                <a:latin typeface="Arial" panose="020B0604020202020204" pitchFamily="34" charset="0"/>
                <a:ea typeface="+mn-ea"/>
                <a:cs typeface="Arial" panose="020B0604020202020204" pitchFamily="34" charset="0"/>
              </a:endParaRPr>
            </a:p>
          </p:txBody>
        </p:sp>
        <p:sp>
          <p:nvSpPr>
            <p:cNvPr id="16" name="TextBox 12">
              <a:extLst>
                <a:ext uri="{FF2B5EF4-FFF2-40B4-BE49-F238E27FC236}">
                  <a16:creationId xmlns:a16="http://schemas.microsoft.com/office/drawing/2014/main" id="{AAB90880-4F0D-7C1A-B069-4249B48B4087}"/>
                </a:ext>
              </a:extLst>
            </p:cNvPr>
            <p:cNvSpPr txBox="1"/>
            <p:nvPr userDrawn="1"/>
          </p:nvSpPr>
          <p:spPr>
            <a:xfrm>
              <a:off x="1115724" y="3599709"/>
              <a:ext cx="973343" cy="19620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hr-HR" sz="675" b="1" dirty="0">
                  <a:solidFill>
                    <a:schemeClr val="accent1"/>
                  </a:solidFill>
                  <a:latin typeface="Arial" panose="020B0604020202020204" pitchFamily="34" charset="0"/>
                  <a:cs typeface="Arial" panose="020B0604020202020204" pitchFamily="34" charset="0"/>
                  <a:hlinkClick r:id="rId2"/>
                </a:rPr>
                <a:t>www.srce.unizg.hr</a:t>
              </a:r>
              <a:r>
                <a:rPr lang="hr-HR" sz="675" b="1" dirty="0">
                  <a:solidFill>
                    <a:schemeClr val="accent1"/>
                  </a:solidFill>
                  <a:latin typeface="Arial" panose="020B0604020202020204" pitchFamily="34" charset="0"/>
                  <a:cs typeface="Arial" panose="020B0604020202020204" pitchFamily="34" charset="0"/>
                </a:rPr>
                <a:t> </a:t>
              </a:r>
            </a:p>
          </p:txBody>
        </p:sp>
        <p:sp>
          <p:nvSpPr>
            <p:cNvPr id="17" name="Rectangle 1">
              <a:extLst>
                <a:ext uri="{FF2B5EF4-FFF2-40B4-BE49-F238E27FC236}">
                  <a16:creationId xmlns:a16="http://schemas.microsoft.com/office/drawing/2014/main" id="{0ECCBBAB-08B2-29D2-8D07-A6D32135129A}"/>
                </a:ext>
              </a:extLst>
            </p:cNvPr>
            <p:cNvSpPr/>
            <p:nvPr userDrawn="1"/>
          </p:nvSpPr>
          <p:spPr>
            <a:xfrm>
              <a:off x="2941549" y="3599709"/>
              <a:ext cx="2190554" cy="19620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675" b="1" u="sng" dirty="0">
                  <a:solidFill>
                    <a:srgbClr val="C00000"/>
                  </a:solidFill>
                  <a:latin typeface="Arial" panose="020B0604020202020204" pitchFamily="34" charset="0"/>
                  <a:cs typeface="Arial" panose="020B0604020202020204" pitchFamily="34" charset="0"/>
                  <a:hlinkClick r:id="rId3" action="ppaction://hlinkfile"/>
                </a:rPr>
                <a:t>creativecommons.org/</a:t>
              </a:r>
              <a:r>
                <a:rPr lang="hr-HR" sz="675" b="1" u="sng" dirty="0" err="1">
                  <a:solidFill>
                    <a:srgbClr val="C00000"/>
                  </a:solidFill>
                  <a:latin typeface="Arial" panose="020B0604020202020204" pitchFamily="34" charset="0"/>
                  <a:cs typeface="Arial" panose="020B0604020202020204" pitchFamily="34" charset="0"/>
                  <a:hlinkClick r:id="rId3" action="ppaction://hlinkfile"/>
                </a:rPr>
                <a:t>licenses</a:t>
              </a:r>
              <a:r>
                <a:rPr lang="hr-HR" sz="675" b="1" u="sng" dirty="0">
                  <a:solidFill>
                    <a:srgbClr val="C00000"/>
                  </a:solidFill>
                  <a:latin typeface="Arial" panose="020B0604020202020204" pitchFamily="34" charset="0"/>
                  <a:cs typeface="Arial" panose="020B0604020202020204" pitchFamily="34" charset="0"/>
                  <a:hlinkClick r:id="rId3" action="ppaction://hlinkfile"/>
                </a:rPr>
                <a:t>/</a:t>
              </a:r>
              <a:r>
                <a:rPr lang="hr-HR" sz="675" b="1" u="sng" dirty="0" err="1">
                  <a:solidFill>
                    <a:srgbClr val="C00000"/>
                  </a:solidFill>
                  <a:latin typeface="Arial" panose="020B0604020202020204" pitchFamily="34" charset="0"/>
                  <a:cs typeface="Arial" panose="020B0604020202020204" pitchFamily="34" charset="0"/>
                  <a:hlinkClick r:id="rId3" action="ppaction://hlinkfile"/>
                </a:rPr>
                <a:t>by</a:t>
              </a:r>
              <a:r>
                <a:rPr lang="hr-HR" sz="675" b="1" u="sng" dirty="0">
                  <a:solidFill>
                    <a:srgbClr val="C00000"/>
                  </a:solidFill>
                  <a:latin typeface="Arial" panose="020B0604020202020204" pitchFamily="34" charset="0"/>
                  <a:cs typeface="Arial" panose="020B0604020202020204" pitchFamily="34" charset="0"/>
                  <a:hlinkClick r:id="rId3" action="ppaction://hlinkfile"/>
                </a:rPr>
                <a:t>/4.0/</a:t>
              </a:r>
              <a:r>
                <a:rPr lang="hr-HR" sz="675" b="1" u="sng" dirty="0" err="1">
                  <a:solidFill>
                    <a:srgbClr val="C00000"/>
                  </a:solidFill>
                  <a:latin typeface="Arial" panose="020B0604020202020204" pitchFamily="34" charset="0"/>
                  <a:cs typeface="Arial" panose="020B0604020202020204" pitchFamily="34" charset="0"/>
                  <a:hlinkClick r:id="rId3" action="ppaction://hlinkfile"/>
                </a:rPr>
                <a:t>deed</a:t>
              </a:r>
              <a:r>
                <a:rPr lang="hr-HR" sz="675" b="1" u="sng" dirty="0">
                  <a:solidFill>
                    <a:srgbClr val="C00000"/>
                  </a:solidFill>
                  <a:latin typeface="Arial" panose="020B0604020202020204" pitchFamily="34" charset="0"/>
                  <a:cs typeface="Arial" panose="020B0604020202020204" pitchFamily="34" charset="0"/>
                </a:rPr>
                <a:t> </a:t>
              </a:r>
              <a:endParaRPr lang="hr-HR" sz="675" b="1" u="sng" dirty="0">
                <a:solidFill>
                  <a:schemeClr val="accent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356471A3-9D15-19E7-C3C5-79A39F9FFFDA}"/>
                </a:ext>
              </a:extLst>
            </p:cNvPr>
            <p:cNvSpPr/>
            <p:nvPr userDrawn="1"/>
          </p:nvSpPr>
          <p:spPr>
            <a:xfrm>
              <a:off x="6245294" y="3599709"/>
              <a:ext cx="1661031" cy="196208"/>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675" b="1" dirty="0">
                  <a:solidFill>
                    <a:schemeClr val="accent1"/>
                  </a:solidFill>
                  <a:latin typeface="Arial" panose="020B0604020202020204" pitchFamily="34" charset="0"/>
                  <a:cs typeface="Arial" panose="020B0604020202020204" pitchFamily="34" charset="0"/>
                  <a:hlinkClick r:id="rId4"/>
                </a:rPr>
                <a:t>www.srce.unizg.hr/otvoreni-pristup</a:t>
              </a:r>
              <a:endParaRPr lang="hr-HR" sz="675" b="1" dirty="0">
                <a:solidFill>
                  <a:schemeClr val="accent1"/>
                </a:solidFill>
                <a:latin typeface="Arial" panose="020B0604020202020204" pitchFamily="34" charset="0"/>
                <a:cs typeface="Arial" panose="020B0604020202020204" pitchFamily="34" charset="0"/>
              </a:endParaRPr>
            </a:p>
          </p:txBody>
        </p:sp>
        <p:pic>
          <p:nvPicPr>
            <p:cNvPr id="19" name="Picture 14">
              <a:hlinkClick r:id="rId4"/>
              <a:extLst>
                <a:ext uri="{FF2B5EF4-FFF2-40B4-BE49-F238E27FC236}">
                  <a16:creationId xmlns:a16="http://schemas.microsoft.com/office/drawing/2014/main" id="{113E224B-D696-BF4A-9BF2-F98217CA187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33117" y="3976635"/>
              <a:ext cx="685385" cy="270000"/>
            </a:xfrm>
            <a:prstGeom prst="rect">
              <a:avLst/>
            </a:prstGeom>
          </p:spPr>
        </p:pic>
        <p:pic>
          <p:nvPicPr>
            <p:cNvPr id="20" name="Picture 16">
              <a:hlinkClick r:id="rId2"/>
              <a:extLst>
                <a:ext uri="{FF2B5EF4-FFF2-40B4-BE49-F238E27FC236}">
                  <a16:creationId xmlns:a16="http://schemas.microsoft.com/office/drawing/2014/main" id="{6127FA4B-F666-45C5-680E-5F8CB71DD351}"/>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05091" y="2918939"/>
              <a:ext cx="970563" cy="468548"/>
            </a:xfrm>
            <a:prstGeom prst="rect">
              <a:avLst/>
            </a:prstGeom>
          </p:spPr>
        </p:pic>
        <p:pic>
          <p:nvPicPr>
            <p:cNvPr id="21" name="Picture 3">
              <a:extLst>
                <a:ext uri="{FF2B5EF4-FFF2-40B4-BE49-F238E27FC236}">
                  <a16:creationId xmlns:a16="http://schemas.microsoft.com/office/drawing/2014/main" id="{FD7B0D4E-3055-CD93-7A04-A2B4A44891A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72177" y="3983688"/>
              <a:ext cx="729299" cy="255894"/>
            </a:xfrm>
            <a:prstGeom prst="rect">
              <a:avLst/>
            </a:prstGeom>
          </p:spPr>
        </p:pic>
      </p:grpSp>
      <p:sp>
        <p:nvSpPr>
          <p:cNvPr id="3" name="Footer Placeholder 2">
            <a:extLst>
              <a:ext uri="{FF2B5EF4-FFF2-40B4-BE49-F238E27FC236}">
                <a16:creationId xmlns:a16="http://schemas.microsoft.com/office/drawing/2014/main" id="{6C175A99-3C77-4CF2-A91F-6E58F7A3838B}"/>
              </a:ext>
            </a:extLst>
          </p:cNvPr>
          <p:cNvSpPr>
            <a:spLocks noGrp="1"/>
          </p:cNvSpPr>
          <p:nvPr>
            <p:ph type="ftr" sz="quarter" idx="11"/>
          </p:nvPr>
        </p:nvSpPr>
        <p:spPr/>
        <p:txBody>
          <a:bodyPr/>
          <a:lstStyle/>
          <a:p>
            <a:r>
              <a:rPr lang="hr-HR"/>
              <a:t>Naziv prezentacije</a:t>
            </a:r>
            <a:endParaRPr lang="hr-HR" dirty="0"/>
          </a:p>
        </p:txBody>
      </p:sp>
      <p:sp>
        <p:nvSpPr>
          <p:cNvPr id="22" name="Title 1">
            <a:extLst>
              <a:ext uri="{FF2B5EF4-FFF2-40B4-BE49-F238E27FC236}">
                <a16:creationId xmlns:a16="http://schemas.microsoft.com/office/drawing/2014/main" id="{9B63765A-0810-4DA2-BAA9-86CDB74EB011}"/>
              </a:ext>
            </a:extLst>
          </p:cNvPr>
          <p:cNvSpPr>
            <a:spLocks noGrp="1"/>
          </p:cNvSpPr>
          <p:nvPr>
            <p:ph type="title"/>
          </p:nvPr>
        </p:nvSpPr>
        <p:spPr>
          <a:xfrm>
            <a:off x="1211873" y="402695"/>
            <a:ext cx="6720254" cy="1475927"/>
          </a:xfrm>
          <a:prstGeom prst="rect">
            <a:avLst/>
          </a:prstGeom>
        </p:spPr>
        <p:txBody>
          <a:bodyPr>
            <a:normAutofit/>
          </a:bodyPr>
          <a:lstStyle>
            <a:lvl1pPr algn="ctr">
              <a:defRPr sz="2300" b="1">
                <a:latin typeface="Arial" panose="020B0604020202020204" pitchFamily="34" charset="0"/>
                <a:cs typeface="Arial" panose="020B0604020202020204" pitchFamily="34" charset="0"/>
              </a:defRPr>
            </a:lvl1pPr>
          </a:lstStyle>
          <a:p>
            <a:r>
              <a:rPr lang="hr-HR" dirty="0"/>
              <a:t>Kliknite da biste uredili stil naslova matrice</a:t>
            </a:r>
            <a:endParaRPr lang="en-US" dirty="0"/>
          </a:p>
        </p:txBody>
      </p:sp>
      <p:sp>
        <p:nvSpPr>
          <p:cNvPr id="23" name="Subtitle 2">
            <a:extLst>
              <a:ext uri="{FF2B5EF4-FFF2-40B4-BE49-F238E27FC236}">
                <a16:creationId xmlns:a16="http://schemas.microsoft.com/office/drawing/2014/main" id="{E6CA525B-2D2E-49E5-A9CA-61E7485C5463}"/>
              </a:ext>
            </a:extLst>
          </p:cNvPr>
          <p:cNvSpPr>
            <a:spLocks noGrp="1"/>
          </p:cNvSpPr>
          <p:nvPr>
            <p:ph type="subTitle" idx="1"/>
          </p:nvPr>
        </p:nvSpPr>
        <p:spPr>
          <a:xfrm>
            <a:off x="1211873" y="2066393"/>
            <a:ext cx="6720254" cy="600875"/>
          </a:xfrm>
          <a:prstGeom prst="rect">
            <a:avLst/>
          </a:prstGeom>
        </p:spPr>
        <p:txBody>
          <a:bodyPr>
            <a:noAutofit/>
          </a:bodyPr>
          <a:lstStyle>
            <a:lvl1pPr marL="0" indent="0" algn="ctr">
              <a:buNone/>
              <a:defRPr sz="14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pic>
        <p:nvPicPr>
          <p:cNvPr id="24" name="Slika 15">
            <a:extLst>
              <a:ext uri="{FF2B5EF4-FFF2-40B4-BE49-F238E27FC236}">
                <a16:creationId xmlns:a16="http://schemas.microsoft.com/office/drawing/2014/main" id="{79B1ABE9-1BF3-4D79-AFCD-9609CE00B996}"/>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53337" y="3983688"/>
            <a:ext cx="771702" cy="270000"/>
          </a:xfrm>
          <a:prstGeom prst="rect">
            <a:avLst/>
          </a:prstGeom>
          <a:noFill/>
          <a:ln>
            <a:noFill/>
          </a:ln>
        </p:spPr>
      </p:pic>
    </p:spTree>
    <p:extLst>
      <p:ext uri="{BB962C8B-B14F-4D97-AF65-F5344CB8AC3E}">
        <p14:creationId xmlns:p14="http://schemas.microsoft.com/office/powerpoint/2010/main" val="164210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C151862D-108B-5E80-3537-5ACE387D78F4}"/>
              </a:ext>
            </a:extLst>
          </p:cNvPr>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hr-HR" dirty="0"/>
              <a:t>Kliknite da biste uredili stil naslova matrice</a:t>
            </a:r>
          </a:p>
        </p:txBody>
      </p:sp>
      <p:sp>
        <p:nvSpPr>
          <p:cNvPr id="15" name="Text Placeholder 2">
            <a:extLst>
              <a:ext uri="{FF2B5EF4-FFF2-40B4-BE49-F238E27FC236}">
                <a16:creationId xmlns:a16="http://schemas.microsoft.com/office/drawing/2014/main" id="{1FA6F22B-D305-10FD-132B-93D5797AB6F1}"/>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Footer Placeholder 3">
            <a:extLst>
              <a:ext uri="{FF2B5EF4-FFF2-40B4-BE49-F238E27FC236}">
                <a16:creationId xmlns:a16="http://schemas.microsoft.com/office/drawing/2014/main" id="{49A46192-7FD8-4465-A667-5FE4EDBD7B2A}"/>
              </a:ext>
            </a:extLst>
          </p:cNvPr>
          <p:cNvSpPr>
            <a:spLocks noGrp="1"/>
          </p:cNvSpPr>
          <p:nvPr>
            <p:ph type="ftr" sz="quarter" idx="3"/>
          </p:nvPr>
        </p:nvSpPr>
        <p:spPr>
          <a:xfrm>
            <a:off x="2063263" y="4767263"/>
            <a:ext cx="5017474" cy="274637"/>
          </a:xfrm>
          <a:prstGeom prst="rect">
            <a:avLst/>
          </a:prstGeom>
        </p:spPr>
        <p:txBody>
          <a:bodyPr vert="horz" lIns="91440" tIns="45720" rIns="91440" bIns="45720" rtlCol="0" anchor="ctr"/>
          <a:lstStyle>
            <a:lvl1pPr algn="ctr">
              <a:defRPr sz="900" i="1">
                <a:solidFill>
                  <a:schemeClr val="tx1"/>
                </a:solidFill>
              </a:defRPr>
            </a:lvl1pPr>
          </a:lstStyle>
          <a:p>
            <a:r>
              <a:rPr lang="hr-HR" dirty="0"/>
              <a:t>Naziv prezentacije</a:t>
            </a:r>
          </a:p>
        </p:txBody>
      </p:sp>
      <p:sp>
        <p:nvSpPr>
          <p:cNvPr id="3" name="TextBox 2">
            <a:extLst>
              <a:ext uri="{FF2B5EF4-FFF2-40B4-BE49-F238E27FC236}">
                <a16:creationId xmlns:a16="http://schemas.microsoft.com/office/drawing/2014/main" id="{3846CD89-3F80-58D7-D06E-90FC17F00311}"/>
              </a:ext>
            </a:extLst>
          </p:cNvPr>
          <p:cNvSpPr txBox="1"/>
          <p:nvPr userDrawn="1">
            <p:extLst>
              <p:ext uri="{1162E1C5-73C7-4A58-AE30-91384D911F3F}">
                <p184:classification xmlns:p184="http://schemas.microsoft.com/office/powerpoint/2018/4/main" val="ftr"/>
              </p:ext>
            </p:extLst>
          </p:nvPr>
        </p:nvSpPr>
        <p:spPr>
          <a:xfrm>
            <a:off x="4479100" y="4988560"/>
            <a:ext cx="203200" cy="91440"/>
          </a:xfrm>
          <a:prstGeom prst="rect">
            <a:avLst/>
          </a:prstGeom>
        </p:spPr>
        <p:txBody>
          <a:bodyPr horzOverflow="overflow" lIns="0" tIns="0" rIns="0" bIns="0">
            <a:spAutoFit/>
          </a:bodyPr>
          <a:lstStyle/>
          <a:p>
            <a:pPr algn="l"/>
            <a:r>
              <a:rPr lang="en-US" sz="600">
                <a:solidFill>
                  <a:srgbClr val="626469"/>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118362056"/>
      </p:ext>
    </p:extLst>
  </p:cSld>
  <p:clrMap bg1="lt1" tx1="dk1" bg2="lt2" tx2="dk2" accent1="accent1" accent2="accent2" accent3="accent3" accent4="accent4" accent5="accent5" accent6="accent6" hlink="hlink" folHlink="folHlink"/>
  <p:sldLayoutIdLst>
    <p:sldLayoutId id="2147483737" r:id="rId1"/>
    <p:sldLayoutId id="2147483718" r:id="rId2"/>
    <p:sldLayoutId id="2147483719" r:id="rId3"/>
    <p:sldLayoutId id="2147483720" r:id="rId4"/>
    <p:sldLayoutId id="2147483722" r:id="rId5"/>
    <p:sldLayoutId id="2147483723" r:id="rId6"/>
    <p:sldLayoutId id="2147483725" r:id="rId7"/>
    <p:sldLayoutId id="2147483729" r:id="rId8"/>
  </p:sldLayoutIdLst>
  <p:hf sldNum="0" hdr="0" dt="0"/>
  <p:txStyles>
    <p:titleStyle>
      <a:lvl1pPr algn="l"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chemeClr val="accent1"/>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chemeClr val="accent1"/>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chemeClr val="accent1"/>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chemeClr val="accent1"/>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62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boris@mep.hr"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mailto:dusan.ciric@se.com" TargetMode="External"/><Relationship Id="rId4" Type="http://schemas.openxmlformats.org/officeDocument/2006/relationships/hyperlink" Target="http://www.mep.hr/"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agenda/2020/11/heres-how-technology-has-changed-and-changed-us-over-the-past-20-years/"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hyperlink" Target="https://www.youtube.com/watch?v=IouhGfmHSZ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io.com/article/220577/don-t-be-left-behind-dramatic-change-is-impacting-datacenters-and-people.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4.png"/><Relationship Id="rId16" Type="http://schemas.openxmlformats.org/officeDocument/2006/relationships/image" Target="../media/image7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66.png"/><Relationship Id="rId15" Type="http://schemas.openxmlformats.org/officeDocument/2006/relationships/image" Target="../media/image74.svg"/><Relationship Id="rId10" Type="http://schemas.openxmlformats.org/officeDocument/2006/relationships/image" Target="../media/image70.png"/><Relationship Id="rId4" Type="http://schemas.microsoft.com/office/2007/relationships/hdphoto" Target="../media/hdphoto1.wdp"/><Relationship Id="rId9" Type="http://schemas.openxmlformats.org/officeDocument/2006/relationships/image" Target="../media/image69.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102.emf"/><Relationship Id="rId2"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22.xml.rels><?xml version="1.0" encoding="UTF-8" standalone="yes"?>
<Relationships xmlns="http://schemas.openxmlformats.org/package/2006/relationships"><Relationship Id="rId8" Type="http://schemas.openxmlformats.org/officeDocument/2006/relationships/image" Target="../media/image109.emf"/><Relationship Id="rId13" Type="http://schemas.openxmlformats.org/officeDocument/2006/relationships/image" Target="../media/image114.emf"/><Relationship Id="rId18" Type="http://schemas.openxmlformats.org/officeDocument/2006/relationships/image" Target="../media/image119.emf"/><Relationship Id="rId3" Type="http://schemas.openxmlformats.org/officeDocument/2006/relationships/image" Target="../media/image104.jpg"/><Relationship Id="rId21" Type="http://schemas.openxmlformats.org/officeDocument/2006/relationships/image" Target="../media/image122.emf"/><Relationship Id="rId7" Type="http://schemas.openxmlformats.org/officeDocument/2006/relationships/image" Target="../media/image108.emf"/><Relationship Id="rId12" Type="http://schemas.openxmlformats.org/officeDocument/2006/relationships/image" Target="../media/image113.emf"/><Relationship Id="rId17" Type="http://schemas.openxmlformats.org/officeDocument/2006/relationships/image" Target="../media/image118.emf"/><Relationship Id="rId2" Type="http://schemas.openxmlformats.org/officeDocument/2006/relationships/image" Target="../media/image103.png"/><Relationship Id="rId16" Type="http://schemas.openxmlformats.org/officeDocument/2006/relationships/image" Target="../media/image117.emf"/><Relationship Id="rId20" Type="http://schemas.openxmlformats.org/officeDocument/2006/relationships/image" Target="../media/image121.emf"/><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emf"/><Relationship Id="rId5" Type="http://schemas.openxmlformats.org/officeDocument/2006/relationships/image" Target="../media/image106.png"/><Relationship Id="rId15" Type="http://schemas.openxmlformats.org/officeDocument/2006/relationships/image" Target="../media/image116.emf"/><Relationship Id="rId10" Type="http://schemas.openxmlformats.org/officeDocument/2006/relationships/image" Target="../media/image111.emf"/><Relationship Id="rId19" Type="http://schemas.openxmlformats.org/officeDocument/2006/relationships/image" Target="../media/image120.emf"/><Relationship Id="rId4" Type="http://schemas.openxmlformats.org/officeDocument/2006/relationships/image" Target="../media/image105.png"/><Relationship Id="rId9" Type="http://schemas.openxmlformats.org/officeDocument/2006/relationships/image" Target="../media/image110.emf"/><Relationship Id="rId14" Type="http://schemas.openxmlformats.org/officeDocument/2006/relationships/image" Target="../media/image1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29.png"/><Relationship Id="rId13" Type="http://schemas.microsoft.com/office/2007/relationships/hdphoto" Target="../media/hdphoto3.wdp"/><Relationship Id="rId18" Type="http://schemas.openxmlformats.org/officeDocument/2006/relationships/image" Target="../media/image138.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7.jpeg"/><Relationship Id="rId2" Type="http://schemas.openxmlformats.org/officeDocument/2006/relationships/image" Target="../media/image123.png"/><Relationship Id="rId16" Type="http://schemas.openxmlformats.org/officeDocument/2006/relationships/image" Target="../media/image136.png"/><Relationship Id="rId1" Type="http://schemas.openxmlformats.org/officeDocument/2006/relationships/slideLayout" Target="../slideLayouts/slideLayout5.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5.png"/><Relationship Id="rId10" Type="http://schemas.openxmlformats.org/officeDocument/2006/relationships/image" Target="../media/image131.png"/><Relationship Id="rId19" Type="http://schemas.openxmlformats.org/officeDocument/2006/relationships/image" Target="../media/image64.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4.png"/></Relationships>
</file>

<file path=ppt/slides/_rels/slide2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08.emf"/><Relationship Id="rId2" Type="http://schemas.openxmlformats.org/officeDocument/2006/relationships/image" Target="../media/image139.png"/><Relationship Id="rId1" Type="http://schemas.openxmlformats.org/officeDocument/2006/relationships/slideLayout" Target="../slideLayouts/slideLayout6.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svg"/><Relationship Id="rId9" Type="http://schemas.openxmlformats.org/officeDocument/2006/relationships/image" Target="../media/image146.png"/></Relationships>
</file>

<file path=ppt/slides/_rels/slide2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0.png"/><Relationship Id="rId7" Type="http://schemas.openxmlformats.org/officeDocument/2006/relationships/image" Target="../media/image145.sv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09.emf"/><Relationship Id="rId5" Type="http://schemas.openxmlformats.org/officeDocument/2006/relationships/image" Target="../media/image142.png"/><Relationship Id="rId10" Type="http://schemas.openxmlformats.org/officeDocument/2006/relationships/image" Target="../media/image151.png"/><Relationship Id="rId4" Type="http://schemas.openxmlformats.org/officeDocument/2006/relationships/image" Target="../media/image141.svg"/><Relationship Id="rId9" Type="http://schemas.openxmlformats.org/officeDocument/2006/relationships/image" Target="../media/image150.png"/></Relationships>
</file>

<file path=ppt/slides/_rels/slide27.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1.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svg"/><Relationship Id="rId11" Type="http://schemas.openxmlformats.org/officeDocument/2006/relationships/image" Target="../media/image109.emf"/><Relationship Id="rId5" Type="http://schemas.openxmlformats.org/officeDocument/2006/relationships/image" Target="../media/image155.png"/><Relationship Id="rId10" Type="http://schemas.openxmlformats.org/officeDocument/2006/relationships/image" Target="../media/image160.svg"/><Relationship Id="rId4" Type="http://schemas.openxmlformats.org/officeDocument/2006/relationships/image" Target="../media/image154.svg"/><Relationship Id="rId9" Type="http://schemas.openxmlformats.org/officeDocument/2006/relationships/image" Target="../media/image159.png"/></Relationships>
</file>

<file path=ppt/slides/_rels/slide2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sv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09.emf"/><Relationship Id="rId4" Type="http://schemas.openxmlformats.org/officeDocument/2006/relationships/image" Target="../media/image16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5" Type="http://schemas.openxmlformats.org/officeDocument/2006/relationships/hyperlink" Target="mailto:infp@mep.hr" TargetMode="External"/><Relationship Id="rId4" Type="http://schemas.openxmlformats.org/officeDocument/2006/relationships/hyperlink" Target="http://www.mep.h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jp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 Id="rId14" Type="http://schemas.openxmlformats.org/officeDocument/2006/relationships/image" Target="../media/image39.jpg"/></Relationships>
</file>

<file path=ppt/slides/_rels/slide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png"/><Relationship Id="rId7"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28.png"/><Relationship Id="rId9" Type="http://schemas.openxmlformats.org/officeDocument/2006/relationships/image" Target="../media/image45.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7DE4A4-2088-44A2-B1C9-D662C0E94070}"/>
              </a:ext>
            </a:extLst>
          </p:cNvPr>
          <p:cNvSpPr>
            <a:spLocks noGrp="1"/>
          </p:cNvSpPr>
          <p:nvPr>
            <p:ph type="title"/>
          </p:nvPr>
        </p:nvSpPr>
        <p:spPr>
          <a:xfrm>
            <a:off x="259711" y="1543650"/>
            <a:ext cx="6504254" cy="739412"/>
          </a:xfrm>
        </p:spPr>
        <p:txBody>
          <a:bodyPr>
            <a:normAutofit fontScale="90000"/>
          </a:bodyPr>
          <a:lstStyle/>
          <a:p>
            <a:pPr algn="r"/>
            <a:r>
              <a:rPr lang="en-US" dirty="0"/>
              <a:t>Da</a:t>
            </a:r>
            <a:r>
              <a:rPr lang="hr-HR" dirty="0"/>
              <a:t>ta Center Infrastructure Management</a:t>
            </a:r>
            <a:r>
              <a:rPr lang="en-US" dirty="0"/>
              <a:t> (DCIM)</a:t>
            </a:r>
            <a:br>
              <a:rPr lang="en-US" dirty="0"/>
            </a:br>
            <a:r>
              <a:rPr lang="en-US" dirty="0"/>
              <a:t>by Schneider Electric</a:t>
            </a:r>
            <a:endParaRPr lang="hr-HR" dirty="0"/>
          </a:p>
        </p:txBody>
      </p:sp>
      <p:sp>
        <p:nvSpPr>
          <p:cNvPr id="6" name="Subtitle 5">
            <a:extLst>
              <a:ext uri="{FF2B5EF4-FFF2-40B4-BE49-F238E27FC236}">
                <a16:creationId xmlns:a16="http://schemas.microsoft.com/office/drawing/2014/main" id="{8267F370-F4A5-4DFB-A74B-587E29F38965}"/>
              </a:ext>
            </a:extLst>
          </p:cNvPr>
          <p:cNvSpPr>
            <a:spLocks noGrp="1"/>
          </p:cNvSpPr>
          <p:nvPr>
            <p:ph type="subTitle" idx="1"/>
          </p:nvPr>
        </p:nvSpPr>
        <p:spPr>
          <a:xfrm>
            <a:off x="3095027" y="2814602"/>
            <a:ext cx="5143500" cy="949584"/>
          </a:xfrm>
        </p:spPr>
        <p:txBody>
          <a:bodyPr/>
          <a:lstStyle/>
          <a:p>
            <a:r>
              <a:rPr lang="hr-HR" sz="1050" dirty="0"/>
              <a:t>Predavač(i):</a:t>
            </a:r>
          </a:p>
          <a:p>
            <a:r>
              <a:rPr lang="hr-HR" sz="1050" b="1" dirty="0"/>
              <a:t>Boris Majdandžić, MEP d.o.o.</a:t>
            </a:r>
          </a:p>
          <a:p>
            <a:r>
              <a:rPr lang="hr-HR" sz="1050" dirty="0">
                <a:hlinkClick r:id="rId3"/>
              </a:rPr>
              <a:t>boris@mep.hr</a:t>
            </a:r>
            <a:r>
              <a:rPr lang="hr-HR" sz="1050" dirty="0"/>
              <a:t>, </a:t>
            </a:r>
            <a:r>
              <a:rPr lang="hr-HR" sz="1050" dirty="0">
                <a:hlinkClick r:id="rId4"/>
              </a:rPr>
              <a:t>www.mep.hr</a:t>
            </a:r>
            <a:r>
              <a:rPr lang="hr-HR" sz="1050" dirty="0"/>
              <a:t> , +385 98 9300 581</a:t>
            </a:r>
          </a:p>
          <a:p>
            <a:r>
              <a:rPr lang="en-US" sz="1050" b="1" dirty="0"/>
              <a:t>Du</a:t>
            </a:r>
            <a:r>
              <a:rPr lang="sr-Latn-RS" sz="1050" b="1" dirty="0"/>
              <a:t>šan Ćirić, Schneider Electric </a:t>
            </a:r>
            <a:r>
              <a:rPr lang="en-US" sz="1050" dirty="0"/>
              <a:t>/</a:t>
            </a:r>
            <a:r>
              <a:rPr lang="sr-Latn-RS" sz="1050" dirty="0"/>
              <a:t> Product Application Engineer</a:t>
            </a:r>
          </a:p>
          <a:p>
            <a:r>
              <a:rPr lang="sr-Latn-RS" sz="1050" dirty="0">
                <a:hlinkClick r:id="rId5"/>
              </a:rPr>
              <a:t>dusan.ciric@se.com</a:t>
            </a:r>
            <a:endParaRPr lang="sr-Latn-RS" sz="1050" dirty="0"/>
          </a:p>
          <a:p>
            <a:endParaRPr lang="hr-HR" dirty="0"/>
          </a:p>
        </p:txBody>
      </p:sp>
      <p:pic>
        <p:nvPicPr>
          <p:cNvPr id="2" name="Picture 1" descr="A black and grey logo&#10;&#10;Description automatically generated">
            <a:extLst>
              <a:ext uri="{FF2B5EF4-FFF2-40B4-BE49-F238E27FC236}">
                <a16:creationId xmlns:a16="http://schemas.microsoft.com/office/drawing/2014/main" id="{7CB90E74-08E4-ED84-FA15-CA4D3473FE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7371" y="2978812"/>
            <a:ext cx="931527" cy="242198"/>
          </a:xfrm>
          <a:prstGeom prst="rect">
            <a:avLst/>
          </a:prstGeom>
        </p:spPr>
      </p:pic>
      <p:pic>
        <p:nvPicPr>
          <p:cNvPr id="5" name="Picture 4">
            <a:extLst>
              <a:ext uri="{FF2B5EF4-FFF2-40B4-BE49-F238E27FC236}">
                <a16:creationId xmlns:a16="http://schemas.microsoft.com/office/drawing/2014/main" id="{82E54939-1620-B085-1B55-27BBDA2CB4AF}"/>
              </a:ext>
            </a:extLst>
          </p:cNvPr>
          <p:cNvPicPr>
            <a:picLocks noChangeAspect="1"/>
          </p:cNvPicPr>
          <p:nvPr/>
        </p:nvPicPr>
        <p:blipFill>
          <a:blip r:embed="rId7"/>
          <a:stretch>
            <a:fillRect/>
          </a:stretch>
        </p:blipFill>
        <p:spPr>
          <a:xfrm>
            <a:off x="5127371" y="3720607"/>
            <a:ext cx="1083572" cy="190518"/>
          </a:xfrm>
          <a:prstGeom prst="rect">
            <a:avLst/>
          </a:prstGeom>
        </p:spPr>
      </p:pic>
    </p:spTree>
    <p:extLst>
      <p:ext uri="{BB962C8B-B14F-4D97-AF65-F5344CB8AC3E}">
        <p14:creationId xmlns:p14="http://schemas.microsoft.com/office/powerpoint/2010/main" val="11482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201931" y="105965"/>
            <a:ext cx="7886700" cy="994172"/>
          </a:xfrm>
        </p:spPr>
        <p:txBody>
          <a:bodyPr/>
          <a:lstStyle/>
          <a:p>
            <a:r>
              <a:rPr lang="en-US" dirty="0"/>
              <a:t>We continue to see significant growth of connected users globally, putting more pressure on data centers</a:t>
            </a:r>
            <a:endParaRPr lang="hr-HR" dirty="0"/>
          </a:p>
        </p:txBody>
      </p:sp>
      <p:grpSp>
        <p:nvGrpSpPr>
          <p:cNvPr id="2" name="Group 1">
            <a:extLst>
              <a:ext uri="{FF2B5EF4-FFF2-40B4-BE49-F238E27FC236}">
                <a16:creationId xmlns:a16="http://schemas.microsoft.com/office/drawing/2014/main" id="{4971A0F5-E568-9CA2-6B91-B9409EF1403A}"/>
              </a:ext>
            </a:extLst>
          </p:cNvPr>
          <p:cNvGrpSpPr/>
          <p:nvPr/>
        </p:nvGrpSpPr>
        <p:grpSpPr>
          <a:xfrm>
            <a:off x="2063263" y="1235075"/>
            <a:ext cx="4576579" cy="3279498"/>
            <a:chOff x="1371482" y="1140187"/>
            <a:chExt cx="4576579" cy="3279498"/>
          </a:xfrm>
        </p:grpSpPr>
        <p:sp>
          <p:nvSpPr>
            <p:cNvPr id="29" name="Rectangle 117">
              <a:extLst>
                <a:ext uri="{FF2B5EF4-FFF2-40B4-BE49-F238E27FC236}">
                  <a16:creationId xmlns:a16="http://schemas.microsoft.com/office/drawing/2014/main" id="{3445A203-A864-FB68-2511-D0B4361F0ECD}"/>
                </a:ext>
              </a:extLst>
            </p:cNvPr>
            <p:cNvSpPr/>
            <p:nvPr/>
          </p:nvSpPr>
          <p:spPr>
            <a:xfrm>
              <a:off x="1371482" y="1140187"/>
              <a:ext cx="4576579" cy="3279498"/>
            </a:xfrm>
            <a:prstGeom prst="rect">
              <a:avLst/>
            </a:prstGeom>
            <a:solidFill>
              <a:schemeClr val="bg1"/>
            </a:solidFill>
            <a:ln>
              <a:solidFill>
                <a:schemeClr val="bg2">
                  <a:alpha val="50199"/>
                </a:schemeClr>
              </a:solidFill>
            </a:ln>
            <a:effectLst>
              <a:outerShdw blurRad="88900" dist="63500" dir="2700000" algn="tl"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6"/>
              <a:endParaRPr lang="zh-CN" altLang="en-US" dirty="0">
                <a:solidFill>
                  <a:srgbClr val="36C746"/>
                </a:solidFill>
                <a:latin typeface="Arial"/>
              </a:endParaRPr>
            </a:p>
          </p:txBody>
        </p:sp>
        <p:pic>
          <p:nvPicPr>
            <p:cNvPr id="30" name="Picture 29">
              <a:extLst>
                <a:ext uri="{FF2B5EF4-FFF2-40B4-BE49-F238E27FC236}">
                  <a16:creationId xmlns:a16="http://schemas.microsoft.com/office/drawing/2014/main" id="{B6F0E0B8-77E7-602F-E295-C42F7A22EE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88" r="2478" b="1920"/>
            <a:stretch/>
          </p:blipFill>
          <p:spPr>
            <a:xfrm>
              <a:off x="1616323" y="1294320"/>
              <a:ext cx="4116567" cy="3002294"/>
            </a:xfrm>
            <a:prstGeom prst="rect">
              <a:avLst/>
            </a:prstGeom>
          </p:spPr>
        </p:pic>
        <p:sp>
          <p:nvSpPr>
            <p:cNvPr id="31" name="TextBox 30">
              <a:extLst>
                <a:ext uri="{FF2B5EF4-FFF2-40B4-BE49-F238E27FC236}">
                  <a16:creationId xmlns:a16="http://schemas.microsoft.com/office/drawing/2014/main" id="{DC62C237-4A7D-23A9-A72F-0FFA28ABD9E4}"/>
                </a:ext>
              </a:extLst>
            </p:cNvPr>
            <p:cNvSpPr txBox="1"/>
            <p:nvPr/>
          </p:nvSpPr>
          <p:spPr>
            <a:xfrm>
              <a:off x="1596445" y="4026241"/>
              <a:ext cx="3877646"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accent1"/>
                  </a:solidFill>
                  <a:effectLst/>
                  <a:uLnTx/>
                  <a:uFillTx/>
                  <a:latin typeface="Arial" panose="020B0604020202020204" pitchFamily="34" charset="0"/>
                  <a:ea typeface="Calibri" panose="020F0502020204030204" pitchFamily="34" charset="0"/>
                  <a:cs typeface="Arial" panose="020B0604020202020204" pitchFamily="34" charset="0"/>
                </a:rPr>
                <a:t>Source: </a:t>
              </a:r>
              <a:r>
                <a:rPr kumimoji="0" lang="en-US" sz="600" b="0" i="0" u="none" strike="noStrike" kern="1200" cap="none" spc="0" normalizeH="0" baseline="0" noProof="0" dirty="0">
                  <a:ln>
                    <a:noFill/>
                  </a:ln>
                  <a:solidFill>
                    <a:schemeClr val="accent1"/>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World Economic Forum</a:t>
              </a:r>
              <a:r>
                <a:rPr kumimoji="0" lang="en-US" sz="600" b="0" i="0" u="none" strike="noStrike" kern="1200" cap="none" spc="0" normalizeH="0" baseline="0" noProof="0" dirty="0">
                  <a:ln>
                    <a:noFill/>
                  </a:ln>
                  <a:solidFill>
                    <a:schemeClr val="accent1"/>
                  </a:solidFill>
                  <a:effectLst/>
                  <a:uLnTx/>
                  <a:uFillTx/>
                  <a:latin typeface="Arial" panose="020B0604020202020204" pitchFamily="34" charset="0"/>
                  <a:ea typeface="Calibri" panose="020F0502020204030204" pitchFamily="34" charset="0"/>
                  <a:cs typeface="Arial" panose="020B0604020202020204" pitchFamily="34" charset="0"/>
                </a:rPr>
                <a:t>, Nov 2020</a:t>
              </a:r>
            </a:p>
          </p:txBody>
        </p:sp>
      </p:grpSp>
      <p:sp>
        <p:nvSpPr>
          <p:cNvPr id="9" name="Footer Placeholder 3">
            <a:extLst>
              <a:ext uri="{FF2B5EF4-FFF2-40B4-BE49-F238E27FC236}">
                <a16:creationId xmlns:a16="http://schemas.microsoft.com/office/drawing/2014/main" id="{63A1BEE8-A7A8-1606-3098-C3294DCE18F5}"/>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68094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628651" y="273847"/>
            <a:ext cx="7886700" cy="595157"/>
          </a:xfrm>
        </p:spPr>
        <p:txBody>
          <a:bodyPr/>
          <a:lstStyle/>
          <a:p>
            <a:r>
              <a:rPr lang="en-US" dirty="0"/>
              <a:t>The IT data center environment is increasingly complex</a:t>
            </a:r>
            <a:endParaRPr lang="hr-HR" dirty="0"/>
          </a:p>
        </p:txBody>
      </p:sp>
      <p:sp>
        <p:nvSpPr>
          <p:cNvPr id="6" name="TextBox 5">
            <a:extLst>
              <a:ext uri="{FF2B5EF4-FFF2-40B4-BE49-F238E27FC236}">
                <a16:creationId xmlns:a16="http://schemas.microsoft.com/office/drawing/2014/main" id="{6F10A588-0F03-F627-51AF-479EECD378F0}"/>
              </a:ext>
            </a:extLst>
          </p:cNvPr>
          <p:cNvSpPr txBox="1"/>
          <p:nvPr/>
        </p:nvSpPr>
        <p:spPr>
          <a:xfrm>
            <a:off x="3655270" y="1342636"/>
            <a:ext cx="4760883" cy="443198"/>
          </a:xfrm>
          <a:prstGeom prst="rect">
            <a:avLst/>
          </a:prstGeom>
          <a:noFill/>
        </p:spPr>
        <p:txBody>
          <a:bodyPr wrap="square" lIns="0" tIns="0" rIns="0" bIns="0" rtlCol="0">
            <a:sp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26469"/>
                </a:solidFill>
                <a:effectLst/>
                <a:uLnTx/>
                <a:uFillTx/>
              </a:rPr>
              <a:t>By 2025…</a:t>
            </a:r>
          </a:p>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26469"/>
                </a:solidFill>
                <a:effectLst/>
                <a:uLnTx/>
                <a:uFillTx/>
              </a:rPr>
              <a:t>The distributed enterprise</a:t>
            </a:r>
            <a:endParaRPr kumimoji="0" lang="en-US" sz="2400" b="0" i="0" u="none" strike="noStrike" kern="0" cap="none" spc="0" normalizeH="0" baseline="0" noProof="0" dirty="0">
              <a:ln>
                <a:noFill/>
              </a:ln>
              <a:solidFill>
                <a:srgbClr val="626469"/>
              </a:solidFill>
              <a:effectLst/>
              <a:uLnTx/>
              <a:uFillTx/>
            </a:endParaRPr>
          </a:p>
        </p:txBody>
      </p:sp>
      <p:pic>
        <p:nvPicPr>
          <p:cNvPr id="7" name="Picture 6">
            <a:extLst>
              <a:ext uri="{FF2B5EF4-FFF2-40B4-BE49-F238E27FC236}">
                <a16:creationId xmlns:a16="http://schemas.microsoft.com/office/drawing/2014/main" id="{7A02EAC4-E717-96AF-CC26-94474FF09B4A}"/>
              </a:ext>
            </a:extLst>
          </p:cNvPr>
          <p:cNvPicPr/>
          <p:nvPr/>
        </p:nvPicPr>
        <p:blipFill rotWithShape="1">
          <a:blip r:embed="rId2" cstate="screen">
            <a:extLst>
              <a:ext uri="{28A0092B-C50C-407E-A947-70E740481C1C}">
                <a14:useLocalDpi xmlns:a14="http://schemas.microsoft.com/office/drawing/2010/main"/>
              </a:ext>
            </a:extLst>
          </a:blip>
          <a:srcRect t="12250" r="62933"/>
          <a:stretch/>
        </p:blipFill>
        <p:spPr>
          <a:xfrm>
            <a:off x="6735972" y="1923459"/>
            <a:ext cx="1680181" cy="2001080"/>
          </a:xfrm>
          <a:prstGeom prst="rect">
            <a:avLst/>
          </a:prstGeom>
        </p:spPr>
      </p:pic>
      <p:pic>
        <p:nvPicPr>
          <p:cNvPr id="9" name="Picture 8">
            <a:extLst>
              <a:ext uri="{FF2B5EF4-FFF2-40B4-BE49-F238E27FC236}">
                <a16:creationId xmlns:a16="http://schemas.microsoft.com/office/drawing/2014/main" id="{1C825609-EDA1-E8FC-31F0-F94A0FBCD682}"/>
              </a:ext>
            </a:extLst>
          </p:cNvPr>
          <p:cNvPicPr/>
          <p:nvPr/>
        </p:nvPicPr>
        <p:blipFill rotWithShape="1">
          <a:blip r:embed="rId2" cstate="screen">
            <a:extLst>
              <a:ext uri="{28A0092B-C50C-407E-A947-70E740481C1C}">
                <a14:useLocalDpi xmlns:a14="http://schemas.microsoft.com/office/drawing/2010/main"/>
              </a:ext>
            </a:extLst>
          </a:blip>
          <a:srcRect l="76418" t="12250"/>
          <a:stretch/>
        </p:blipFill>
        <p:spPr>
          <a:xfrm>
            <a:off x="5233078" y="1923460"/>
            <a:ext cx="1068946" cy="2001080"/>
          </a:xfrm>
          <a:prstGeom prst="rect">
            <a:avLst/>
          </a:prstGeom>
        </p:spPr>
      </p:pic>
      <p:pic>
        <p:nvPicPr>
          <p:cNvPr id="10" name="Picture 9">
            <a:extLst>
              <a:ext uri="{FF2B5EF4-FFF2-40B4-BE49-F238E27FC236}">
                <a16:creationId xmlns:a16="http://schemas.microsoft.com/office/drawing/2014/main" id="{9AB7F136-61ED-A30F-13F4-372159790C41}"/>
              </a:ext>
            </a:extLst>
          </p:cNvPr>
          <p:cNvPicPr/>
          <p:nvPr/>
        </p:nvPicPr>
        <p:blipFill rotWithShape="1">
          <a:blip r:embed="rId2" cstate="screen">
            <a:extLst>
              <a:ext uri="{28A0092B-C50C-407E-A947-70E740481C1C}">
                <a14:useLocalDpi xmlns:a14="http://schemas.microsoft.com/office/drawing/2010/main"/>
              </a:ext>
            </a:extLst>
          </a:blip>
          <a:srcRect l="40661" t="12250" r="34344"/>
          <a:stretch/>
        </p:blipFill>
        <p:spPr>
          <a:xfrm>
            <a:off x="3655270" y="1923461"/>
            <a:ext cx="1132999" cy="2001080"/>
          </a:xfrm>
          <a:prstGeom prst="rect">
            <a:avLst/>
          </a:prstGeom>
        </p:spPr>
      </p:pic>
      <p:grpSp>
        <p:nvGrpSpPr>
          <p:cNvPr id="11" name="Group 10">
            <a:extLst>
              <a:ext uri="{FF2B5EF4-FFF2-40B4-BE49-F238E27FC236}">
                <a16:creationId xmlns:a16="http://schemas.microsoft.com/office/drawing/2014/main" id="{9F3EACD4-2B2A-C695-8E7B-95A8BD0DB53C}"/>
              </a:ext>
            </a:extLst>
          </p:cNvPr>
          <p:cNvGrpSpPr/>
          <p:nvPr/>
        </p:nvGrpSpPr>
        <p:grpSpPr>
          <a:xfrm>
            <a:off x="3723044" y="2332652"/>
            <a:ext cx="1017039" cy="1010817"/>
            <a:chOff x="3452324" y="3694921"/>
            <a:chExt cx="1017039" cy="1010817"/>
          </a:xfrm>
        </p:grpSpPr>
        <p:sp>
          <p:nvSpPr>
            <p:cNvPr id="12" name="Oval 11">
              <a:extLst>
                <a:ext uri="{FF2B5EF4-FFF2-40B4-BE49-F238E27FC236}">
                  <a16:creationId xmlns:a16="http://schemas.microsoft.com/office/drawing/2014/main" id="{0BC7A907-3B0B-6AFA-C6DC-022DDA5526B3}"/>
                </a:ext>
              </a:extLst>
            </p:cNvPr>
            <p:cNvSpPr/>
            <p:nvPr/>
          </p:nvSpPr>
          <p:spPr>
            <a:xfrm>
              <a:off x="3452324" y="3694922"/>
              <a:ext cx="1007705" cy="1007705"/>
            </a:xfrm>
            <a:prstGeom prst="ellipse">
              <a:avLst/>
            </a:prstGeom>
            <a:solidFill>
              <a:srgbClr val="626469"/>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6552581A-9115-3239-C0DC-81E770FAC56D}"/>
                </a:ext>
              </a:extLst>
            </p:cNvPr>
            <p:cNvGrpSpPr/>
            <p:nvPr/>
          </p:nvGrpSpPr>
          <p:grpSpPr>
            <a:xfrm>
              <a:off x="3458546" y="3694921"/>
              <a:ext cx="1010817" cy="1010817"/>
              <a:chOff x="-1194318" y="2444620"/>
              <a:chExt cx="1194318" cy="1194318"/>
            </a:xfrm>
          </p:grpSpPr>
          <p:sp>
            <p:nvSpPr>
              <p:cNvPr id="14" name="Pie 42">
                <a:extLst>
                  <a:ext uri="{FF2B5EF4-FFF2-40B4-BE49-F238E27FC236}">
                    <a16:creationId xmlns:a16="http://schemas.microsoft.com/office/drawing/2014/main" id="{DBFE25FC-0598-ABBE-F9BB-DA4184B30BA7}"/>
                  </a:ext>
                </a:extLst>
              </p:cNvPr>
              <p:cNvSpPr/>
              <p:nvPr/>
            </p:nvSpPr>
            <p:spPr>
              <a:xfrm>
                <a:off x="-1194318" y="2444620"/>
                <a:ext cx="1194318" cy="1194318"/>
              </a:xfrm>
              <a:prstGeom prst="pie">
                <a:avLst>
                  <a:gd name="adj1" fmla="val 12116801"/>
                  <a:gd name="adj2" fmla="val 16200000"/>
                </a:avLst>
              </a:prstGeom>
              <a:solidFill>
                <a:srgbClr val="3DCD58"/>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5" name="Oval 14">
                <a:extLst>
                  <a:ext uri="{FF2B5EF4-FFF2-40B4-BE49-F238E27FC236}">
                    <a16:creationId xmlns:a16="http://schemas.microsoft.com/office/drawing/2014/main" id="{49FC27DF-5048-D17A-F424-35BDCB0445EE}"/>
                  </a:ext>
                </a:extLst>
              </p:cNvPr>
              <p:cNvSpPr/>
              <p:nvPr/>
            </p:nvSpPr>
            <p:spPr>
              <a:xfrm>
                <a:off x="-979714" y="2659224"/>
                <a:ext cx="765111" cy="765111"/>
              </a:xfrm>
              <a:prstGeom prst="ellipse">
                <a:avLst/>
              </a:prstGeom>
              <a:solidFill>
                <a:sysClr val="window" lastClr="FFFFFF"/>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grpSp>
        <p:nvGrpSpPr>
          <p:cNvPr id="16" name="Group 15">
            <a:extLst>
              <a:ext uri="{FF2B5EF4-FFF2-40B4-BE49-F238E27FC236}">
                <a16:creationId xmlns:a16="http://schemas.microsoft.com/office/drawing/2014/main" id="{8D03103D-D532-F01F-08A8-2F682357648D}"/>
              </a:ext>
            </a:extLst>
          </p:cNvPr>
          <p:cNvGrpSpPr/>
          <p:nvPr/>
        </p:nvGrpSpPr>
        <p:grpSpPr>
          <a:xfrm>
            <a:off x="5256919" y="2346260"/>
            <a:ext cx="1017039" cy="1010817"/>
            <a:chOff x="3452324" y="3694921"/>
            <a:chExt cx="1017039" cy="1010817"/>
          </a:xfrm>
        </p:grpSpPr>
        <p:sp>
          <p:nvSpPr>
            <p:cNvPr id="17" name="Oval 16">
              <a:extLst>
                <a:ext uri="{FF2B5EF4-FFF2-40B4-BE49-F238E27FC236}">
                  <a16:creationId xmlns:a16="http://schemas.microsoft.com/office/drawing/2014/main" id="{E7E90164-BA7E-FE42-5D1B-6B6B37A83613}"/>
                </a:ext>
              </a:extLst>
            </p:cNvPr>
            <p:cNvSpPr/>
            <p:nvPr/>
          </p:nvSpPr>
          <p:spPr>
            <a:xfrm>
              <a:off x="3452324" y="3694922"/>
              <a:ext cx="1007705" cy="1007705"/>
            </a:xfrm>
            <a:prstGeom prst="ellipse">
              <a:avLst/>
            </a:prstGeom>
            <a:solidFill>
              <a:srgbClr val="626469"/>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06E580D1-0FF6-6A4B-E021-F7190361CC3B}"/>
                </a:ext>
              </a:extLst>
            </p:cNvPr>
            <p:cNvGrpSpPr/>
            <p:nvPr/>
          </p:nvGrpSpPr>
          <p:grpSpPr>
            <a:xfrm>
              <a:off x="3458546" y="3694921"/>
              <a:ext cx="1010817" cy="1010817"/>
              <a:chOff x="-1194318" y="2444620"/>
              <a:chExt cx="1194318" cy="1194318"/>
            </a:xfrm>
          </p:grpSpPr>
          <p:sp>
            <p:nvSpPr>
              <p:cNvPr id="19" name="Pie 48">
                <a:extLst>
                  <a:ext uri="{FF2B5EF4-FFF2-40B4-BE49-F238E27FC236}">
                    <a16:creationId xmlns:a16="http://schemas.microsoft.com/office/drawing/2014/main" id="{00B23460-B49C-9F2C-93AF-4A1624F3D414}"/>
                  </a:ext>
                </a:extLst>
              </p:cNvPr>
              <p:cNvSpPr/>
              <p:nvPr/>
            </p:nvSpPr>
            <p:spPr>
              <a:xfrm>
                <a:off x="-1194318" y="2444620"/>
                <a:ext cx="1194318" cy="1194318"/>
              </a:xfrm>
              <a:prstGeom prst="pie">
                <a:avLst>
                  <a:gd name="adj1" fmla="val 11194031"/>
                  <a:gd name="adj2" fmla="val 16200000"/>
                </a:avLst>
              </a:prstGeom>
              <a:solidFill>
                <a:srgbClr val="3DCD58"/>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Oval 19">
                <a:extLst>
                  <a:ext uri="{FF2B5EF4-FFF2-40B4-BE49-F238E27FC236}">
                    <a16:creationId xmlns:a16="http://schemas.microsoft.com/office/drawing/2014/main" id="{66C6B391-9EA8-2379-392A-3D6932BD8086}"/>
                  </a:ext>
                </a:extLst>
              </p:cNvPr>
              <p:cNvSpPr/>
              <p:nvPr/>
            </p:nvSpPr>
            <p:spPr>
              <a:xfrm>
                <a:off x="-979714" y="2659224"/>
                <a:ext cx="765111" cy="765111"/>
              </a:xfrm>
              <a:prstGeom prst="ellipse">
                <a:avLst/>
              </a:prstGeom>
              <a:solidFill>
                <a:sysClr val="window" lastClr="FFFFFF"/>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grpSp>
        <p:nvGrpSpPr>
          <p:cNvPr id="21" name="Group 20">
            <a:extLst>
              <a:ext uri="{FF2B5EF4-FFF2-40B4-BE49-F238E27FC236}">
                <a16:creationId xmlns:a16="http://schemas.microsoft.com/office/drawing/2014/main" id="{BB1AC54E-4BD7-C552-1A34-BA429109A33A}"/>
              </a:ext>
            </a:extLst>
          </p:cNvPr>
          <p:cNvGrpSpPr/>
          <p:nvPr/>
        </p:nvGrpSpPr>
        <p:grpSpPr>
          <a:xfrm>
            <a:off x="7076389" y="2336929"/>
            <a:ext cx="1017039" cy="1010817"/>
            <a:chOff x="3452324" y="3694921"/>
            <a:chExt cx="1017039" cy="1010817"/>
          </a:xfrm>
        </p:grpSpPr>
        <p:sp>
          <p:nvSpPr>
            <p:cNvPr id="22" name="Oval 21">
              <a:extLst>
                <a:ext uri="{FF2B5EF4-FFF2-40B4-BE49-F238E27FC236}">
                  <a16:creationId xmlns:a16="http://schemas.microsoft.com/office/drawing/2014/main" id="{E8231D3F-1A02-8961-32D7-4674DC0B8893}"/>
                </a:ext>
              </a:extLst>
            </p:cNvPr>
            <p:cNvSpPr/>
            <p:nvPr/>
          </p:nvSpPr>
          <p:spPr>
            <a:xfrm>
              <a:off x="3452324" y="3694922"/>
              <a:ext cx="1007705" cy="1007705"/>
            </a:xfrm>
            <a:prstGeom prst="ellipse">
              <a:avLst/>
            </a:prstGeom>
            <a:solidFill>
              <a:srgbClr val="626469"/>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46957138-3C2F-884C-38F3-A0821BD5FD15}"/>
                </a:ext>
              </a:extLst>
            </p:cNvPr>
            <p:cNvGrpSpPr/>
            <p:nvPr/>
          </p:nvGrpSpPr>
          <p:grpSpPr>
            <a:xfrm>
              <a:off x="3458546" y="3694921"/>
              <a:ext cx="1010817" cy="1010817"/>
              <a:chOff x="-1194318" y="2444620"/>
              <a:chExt cx="1194318" cy="1194318"/>
            </a:xfrm>
          </p:grpSpPr>
          <p:sp>
            <p:nvSpPr>
              <p:cNvPr id="24" name="Pie 55">
                <a:extLst>
                  <a:ext uri="{FF2B5EF4-FFF2-40B4-BE49-F238E27FC236}">
                    <a16:creationId xmlns:a16="http://schemas.microsoft.com/office/drawing/2014/main" id="{9882E174-7E02-E8F5-8F84-B7BFCA37BCC0}"/>
                  </a:ext>
                </a:extLst>
              </p:cNvPr>
              <p:cNvSpPr/>
              <p:nvPr/>
            </p:nvSpPr>
            <p:spPr>
              <a:xfrm>
                <a:off x="-1194318" y="2444620"/>
                <a:ext cx="1194318" cy="1194318"/>
              </a:xfrm>
              <a:prstGeom prst="pie">
                <a:avLst>
                  <a:gd name="adj1" fmla="val 5316285"/>
                  <a:gd name="adj2" fmla="val 16200000"/>
                </a:avLst>
              </a:prstGeom>
              <a:solidFill>
                <a:srgbClr val="3DCD58"/>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5" name="Oval 24">
                <a:extLst>
                  <a:ext uri="{FF2B5EF4-FFF2-40B4-BE49-F238E27FC236}">
                    <a16:creationId xmlns:a16="http://schemas.microsoft.com/office/drawing/2014/main" id="{E4604BCD-E698-E200-36A5-23079B4CFB78}"/>
                  </a:ext>
                </a:extLst>
              </p:cNvPr>
              <p:cNvSpPr/>
              <p:nvPr/>
            </p:nvSpPr>
            <p:spPr>
              <a:xfrm>
                <a:off x="-979714" y="2659224"/>
                <a:ext cx="765111" cy="765111"/>
              </a:xfrm>
              <a:prstGeom prst="ellipse">
                <a:avLst/>
              </a:prstGeom>
              <a:solidFill>
                <a:sysClr val="window" lastClr="FFFFFF"/>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pic>
        <p:nvPicPr>
          <p:cNvPr id="26" name="Picture 25">
            <a:extLst>
              <a:ext uri="{FF2B5EF4-FFF2-40B4-BE49-F238E27FC236}">
                <a16:creationId xmlns:a16="http://schemas.microsoft.com/office/drawing/2014/main" id="{F88FE798-53F1-3CA2-EABA-A6C58ED1E519}"/>
              </a:ext>
            </a:extLst>
          </p:cNvPr>
          <p:cNvPicPr/>
          <p:nvPr/>
        </p:nvPicPr>
        <p:blipFill rotWithShape="1">
          <a:blip r:embed="rId3" cstate="screen">
            <a:extLst>
              <a:ext uri="{28A0092B-C50C-407E-A947-70E740481C1C}">
                <a14:useLocalDpi xmlns:a14="http://schemas.microsoft.com/office/drawing/2010/main"/>
              </a:ext>
            </a:extLst>
          </a:blip>
          <a:srcRect l="13040" t="17321" r="20842"/>
          <a:stretch/>
        </p:blipFill>
        <p:spPr>
          <a:xfrm>
            <a:off x="761082" y="1923458"/>
            <a:ext cx="2057752" cy="2001079"/>
          </a:xfrm>
          <a:prstGeom prst="rect">
            <a:avLst/>
          </a:prstGeom>
        </p:spPr>
      </p:pic>
      <p:sp>
        <p:nvSpPr>
          <p:cNvPr id="27" name="Arrow: Up 5">
            <a:extLst>
              <a:ext uri="{FF2B5EF4-FFF2-40B4-BE49-F238E27FC236}">
                <a16:creationId xmlns:a16="http://schemas.microsoft.com/office/drawing/2014/main" id="{AE5AD06B-EF9D-BAFF-42BC-19A6100642D5}"/>
              </a:ext>
            </a:extLst>
          </p:cNvPr>
          <p:cNvSpPr/>
          <p:nvPr/>
        </p:nvSpPr>
        <p:spPr>
          <a:xfrm rot="5400000">
            <a:off x="3119676" y="2676011"/>
            <a:ext cx="304448" cy="390313"/>
          </a:xfrm>
          <a:prstGeom prst="upArrow">
            <a:avLst/>
          </a:prstGeom>
          <a:solidFill>
            <a:srgbClr val="3DCD58"/>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9236C341-D88F-BE6E-AF7D-0CCEBBAA9F1D}"/>
              </a:ext>
            </a:extLst>
          </p:cNvPr>
          <p:cNvSpPr txBox="1"/>
          <p:nvPr/>
        </p:nvSpPr>
        <p:spPr>
          <a:xfrm>
            <a:off x="543188" y="1329384"/>
            <a:ext cx="2608295" cy="443198"/>
          </a:xfrm>
          <a:prstGeom prst="rect">
            <a:avLst/>
          </a:prstGeom>
          <a:noFill/>
        </p:spPr>
        <p:txBody>
          <a:bodyPr wrap="square" lIns="0" tIns="0" rIns="0" bIns="0" rtlCol="0">
            <a:sp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26469"/>
                </a:solidFill>
                <a:effectLst/>
                <a:uLnTx/>
                <a:uFillTx/>
              </a:rPr>
              <a:t>In 2000…</a:t>
            </a:r>
          </a:p>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26469"/>
                </a:solidFill>
                <a:effectLst/>
                <a:uLnTx/>
                <a:uFillTx/>
              </a:rPr>
              <a:t>The core-driven enterprise</a:t>
            </a:r>
            <a:endParaRPr kumimoji="0" lang="en-US" sz="2400" b="0" i="0" u="none" strike="noStrike" kern="0" cap="none" spc="0" normalizeH="0" baseline="0" noProof="0" dirty="0">
              <a:ln>
                <a:noFill/>
              </a:ln>
              <a:solidFill>
                <a:srgbClr val="626469"/>
              </a:solidFill>
              <a:effectLst/>
              <a:uLnTx/>
              <a:uFillTx/>
            </a:endParaRPr>
          </a:p>
        </p:txBody>
      </p:sp>
      <p:sp>
        <p:nvSpPr>
          <p:cNvPr id="29" name="TextBox 28">
            <a:extLst>
              <a:ext uri="{FF2B5EF4-FFF2-40B4-BE49-F238E27FC236}">
                <a16:creationId xmlns:a16="http://schemas.microsoft.com/office/drawing/2014/main" id="{38A694A1-B9CC-C8B1-51EE-7DB04EB08B12}"/>
              </a:ext>
            </a:extLst>
          </p:cNvPr>
          <p:cNvSpPr txBox="1"/>
          <p:nvPr/>
        </p:nvSpPr>
        <p:spPr>
          <a:xfrm>
            <a:off x="673346" y="4036400"/>
            <a:ext cx="1698791" cy="200055"/>
          </a:xfrm>
          <a:prstGeom prst="rect">
            <a:avLst/>
          </a:prstGeom>
          <a:noFill/>
        </p:spPr>
        <p:txBody>
          <a:bodyPr wrap="square">
            <a:spAutoFit/>
          </a:bodyPr>
          <a:lstStyle/>
          <a:p>
            <a:pPr defTabSz="457200">
              <a:defRPr/>
            </a:pPr>
            <a:r>
              <a:rPr lang="en-US" sz="700" dirty="0">
                <a:solidFill>
                  <a:prstClr val="white">
                    <a:lumMod val="50000"/>
                  </a:prstClr>
                </a:solidFill>
                <a:ea typeface="Calibri" panose="020F0502020204030204" pitchFamily="34" charset="0"/>
                <a:cs typeface="Arial" panose="020B0604020202020204" pitchFamily="34" charset="0"/>
              </a:rPr>
              <a:t>Source: </a:t>
            </a:r>
            <a:r>
              <a:rPr lang="en-US" sz="700" dirty="0">
                <a:solidFill>
                  <a:prstClr val="white">
                    <a:lumMod val="50000"/>
                  </a:prstClr>
                </a:solidFill>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HPE</a:t>
            </a:r>
            <a:r>
              <a:rPr lang="en-US" sz="700" dirty="0">
                <a:solidFill>
                  <a:prstClr val="white">
                    <a:lumMod val="50000"/>
                  </a:prstClr>
                </a:solidFill>
                <a:ea typeface="Calibri" panose="020F0502020204030204" pitchFamily="34" charset="0"/>
                <a:cs typeface="Arial" panose="020B0604020202020204" pitchFamily="34" charset="0"/>
              </a:rPr>
              <a:t>, March 2022</a:t>
            </a:r>
          </a:p>
        </p:txBody>
      </p:sp>
      <p:pic>
        <p:nvPicPr>
          <p:cNvPr id="30" name="Picture 29">
            <a:extLst>
              <a:ext uri="{FF2B5EF4-FFF2-40B4-BE49-F238E27FC236}">
                <a16:creationId xmlns:a16="http://schemas.microsoft.com/office/drawing/2014/main" id="{08205FD3-88AE-DCE1-B52B-2A836B2ACB0D}"/>
              </a:ext>
            </a:extLst>
          </p:cNvPr>
          <p:cNvPicPr>
            <a:picLocks noChangeAspect="1"/>
          </p:cNvPicPr>
          <p:nvPr/>
        </p:nvPicPr>
        <p:blipFill>
          <a:blip r:embed="rId5"/>
          <a:stretch>
            <a:fillRect/>
          </a:stretch>
        </p:blipFill>
        <p:spPr>
          <a:xfrm>
            <a:off x="4861445" y="2719416"/>
            <a:ext cx="281885" cy="281885"/>
          </a:xfrm>
          <a:prstGeom prst="rect">
            <a:avLst/>
          </a:prstGeom>
        </p:spPr>
      </p:pic>
      <p:pic>
        <p:nvPicPr>
          <p:cNvPr id="31" name="Picture 30">
            <a:extLst>
              <a:ext uri="{FF2B5EF4-FFF2-40B4-BE49-F238E27FC236}">
                <a16:creationId xmlns:a16="http://schemas.microsoft.com/office/drawing/2014/main" id="{90723723-B4A8-F631-027E-5F15194DCE66}"/>
              </a:ext>
            </a:extLst>
          </p:cNvPr>
          <p:cNvPicPr>
            <a:picLocks noChangeAspect="1"/>
          </p:cNvPicPr>
          <p:nvPr/>
        </p:nvPicPr>
        <p:blipFill>
          <a:blip r:embed="rId5"/>
          <a:stretch>
            <a:fillRect/>
          </a:stretch>
        </p:blipFill>
        <p:spPr>
          <a:xfrm>
            <a:off x="6378824" y="2676348"/>
            <a:ext cx="281885" cy="281885"/>
          </a:xfrm>
          <a:prstGeom prst="rect">
            <a:avLst/>
          </a:prstGeom>
        </p:spPr>
      </p:pic>
      <p:grpSp>
        <p:nvGrpSpPr>
          <p:cNvPr id="32" name="Group 31">
            <a:extLst>
              <a:ext uri="{FF2B5EF4-FFF2-40B4-BE49-F238E27FC236}">
                <a16:creationId xmlns:a16="http://schemas.microsoft.com/office/drawing/2014/main" id="{D685D2A3-707D-20D4-9285-A64EDDDB1F86}"/>
              </a:ext>
            </a:extLst>
          </p:cNvPr>
          <p:cNvGrpSpPr/>
          <p:nvPr/>
        </p:nvGrpSpPr>
        <p:grpSpPr>
          <a:xfrm>
            <a:off x="1177817" y="2313991"/>
            <a:ext cx="1194321" cy="1194320"/>
            <a:chOff x="1082348" y="2444620"/>
            <a:chExt cx="1194321" cy="1194320"/>
          </a:xfrm>
        </p:grpSpPr>
        <p:sp>
          <p:nvSpPr>
            <p:cNvPr id="33" name="Oval 32">
              <a:extLst>
                <a:ext uri="{FF2B5EF4-FFF2-40B4-BE49-F238E27FC236}">
                  <a16:creationId xmlns:a16="http://schemas.microsoft.com/office/drawing/2014/main" id="{3F00B97A-A347-9AE7-696C-F3D38A853DB6}"/>
                </a:ext>
              </a:extLst>
            </p:cNvPr>
            <p:cNvSpPr/>
            <p:nvPr/>
          </p:nvSpPr>
          <p:spPr>
            <a:xfrm>
              <a:off x="1082348" y="2444620"/>
              <a:ext cx="1194320" cy="1194320"/>
            </a:xfrm>
            <a:prstGeom prst="ellipse">
              <a:avLst/>
            </a:prstGeom>
            <a:solidFill>
              <a:srgbClr val="626469"/>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D7A2A14D-6969-B428-0E23-7BCDB1F3A8D6}"/>
                </a:ext>
              </a:extLst>
            </p:cNvPr>
            <p:cNvGrpSpPr/>
            <p:nvPr/>
          </p:nvGrpSpPr>
          <p:grpSpPr>
            <a:xfrm>
              <a:off x="1082351" y="2444620"/>
              <a:ext cx="1194318" cy="1194318"/>
              <a:chOff x="-1194318" y="2444620"/>
              <a:chExt cx="1194318" cy="1194318"/>
            </a:xfrm>
          </p:grpSpPr>
          <p:sp>
            <p:nvSpPr>
              <p:cNvPr id="36" name="Pie 6">
                <a:extLst>
                  <a:ext uri="{FF2B5EF4-FFF2-40B4-BE49-F238E27FC236}">
                    <a16:creationId xmlns:a16="http://schemas.microsoft.com/office/drawing/2014/main" id="{CFFED000-00DE-EF87-2B97-0A8A2C49018B}"/>
                  </a:ext>
                </a:extLst>
              </p:cNvPr>
              <p:cNvSpPr/>
              <p:nvPr/>
            </p:nvSpPr>
            <p:spPr>
              <a:xfrm>
                <a:off x="-1194318" y="2444620"/>
                <a:ext cx="1194318" cy="1194318"/>
              </a:xfrm>
              <a:prstGeom prst="pie">
                <a:avLst>
                  <a:gd name="adj1" fmla="val 16696555"/>
                  <a:gd name="adj2" fmla="val 16200000"/>
                </a:avLst>
              </a:prstGeom>
              <a:solidFill>
                <a:srgbClr val="3DCD58"/>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7" name="Oval 36">
                <a:extLst>
                  <a:ext uri="{FF2B5EF4-FFF2-40B4-BE49-F238E27FC236}">
                    <a16:creationId xmlns:a16="http://schemas.microsoft.com/office/drawing/2014/main" id="{52062BA7-1900-AF10-1E28-C3E2D93A5198}"/>
                  </a:ext>
                </a:extLst>
              </p:cNvPr>
              <p:cNvSpPr/>
              <p:nvPr/>
            </p:nvSpPr>
            <p:spPr>
              <a:xfrm>
                <a:off x="-979714" y="2659224"/>
                <a:ext cx="765111" cy="765111"/>
              </a:xfrm>
              <a:prstGeom prst="ellipse">
                <a:avLst/>
              </a:prstGeom>
              <a:solidFill>
                <a:sysClr val="window" lastClr="FFFFFF"/>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35" name="TextBox 34">
              <a:extLst>
                <a:ext uri="{FF2B5EF4-FFF2-40B4-BE49-F238E27FC236}">
                  <a16:creationId xmlns:a16="http://schemas.microsoft.com/office/drawing/2014/main" id="{638BDE9B-E0B7-4580-1353-47A75D6B5A39}"/>
                </a:ext>
              </a:extLst>
            </p:cNvPr>
            <p:cNvSpPr txBox="1"/>
            <p:nvPr/>
          </p:nvSpPr>
          <p:spPr>
            <a:xfrm>
              <a:off x="1376267" y="2949640"/>
              <a:ext cx="629816" cy="221599"/>
            </a:xfrm>
            <a:prstGeom prst="rect">
              <a:avLst/>
            </a:prstGeom>
            <a:noFill/>
          </p:spPr>
          <p:txBody>
            <a:bodyPr wrap="square" lIns="0" tIns="0" rIns="0" bIns="0" rtlCol="0">
              <a:sp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CD58"/>
                  </a:solidFill>
                  <a:effectLst/>
                  <a:uLnTx/>
                  <a:uFillTx/>
                </a:rPr>
                <a:t>100%</a:t>
              </a:r>
            </a:p>
          </p:txBody>
        </p:sp>
      </p:grpSp>
      <p:sp>
        <p:nvSpPr>
          <p:cNvPr id="38" name="TextBox 37">
            <a:extLst>
              <a:ext uri="{FF2B5EF4-FFF2-40B4-BE49-F238E27FC236}">
                <a16:creationId xmlns:a16="http://schemas.microsoft.com/office/drawing/2014/main" id="{7A839442-EABB-1E81-FADE-59BE942BADCD}"/>
              </a:ext>
            </a:extLst>
          </p:cNvPr>
          <p:cNvSpPr txBox="1"/>
          <p:nvPr/>
        </p:nvSpPr>
        <p:spPr>
          <a:xfrm>
            <a:off x="3967198" y="2755550"/>
            <a:ext cx="533049" cy="221599"/>
          </a:xfrm>
          <a:prstGeom prst="rect">
            <a:avLst/>
          </a:prstGeom>
          <a:noFill/>
        </p:spPr>
        <p:txBody>
          <a:bodyPr wrap="square" lIns="0" tIns="0" rIns="0" bIns="0" rtlCol="0">
            <a:sp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CD58"/>
                </a:solidFill>
                <a:effectLst/>
                <a:uLnTx/>
                <a:uFillTx/>
              </a:rPr>
              <a:t>20%</a:t>
            </a:r>
          </a:p>
        </p:txBody>
      </p:sp>
      <p:sp>
        <p:nvSpPr>
          <p:cNvPr id="39" name="TextBox 38">
            <a:extLst>
              <a:ext uri="{FF2B5EF4-FFF2-40B4-BE49-F238E27FC236}">
                <a16:creationId xmlns:a16="http://schemas.microsoft.com/office/drawing/2014/main" id="{60B3FD8A-3697-A16A-A866-FEB7C4EB7EDF}"/>
              </a:ext>
            </a:extLst>
          </p:cNvPr>
          <p:cNvSpPr txBox="1"/>
          <p:nvPr/>
        </p:nvSpPr>
        <p:spPr>
          <a:xfrm>
            <a:off x="5522842" y="2745921"/>
            <a:ext cx="533049" cy="221599"/>
          </a:xfrm>
          <a:prstGeom prst="rect">
            <a:avLst/>
          </a:prstGeom>
          <a:noFill/>
        </p:spPr>
        <p:txBody>
          <a:bodyPr wrap="square" lIns="0" tIns="0" rIns="0" bIns="0" rtlCol="0">
            <a:sp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CD58"/>
                </a:solidFill>
                <a:effectLst/>
                <a:uLnTx/>
                <a:uFillTx/>
              </a:rPr>
              <a:t>30%</a:t>
            </a:r>
          </a:p>
        </p:txBody>
      </p:sp>
      <p:sp>
        <p:nvSpPr>
          <p:cNvPr id="40" name="TextBox 39">
            <a:extLst>
              <a:ext uri="{FF2B5EF4-FFF2-40B4-BE49-F238E27FC236}">
                <a16:creationId xmlns:a16="http://schemas.microsoft.com/office/drawing/2014/main" id="{4467DD3E-1210-F90A-CA08-3C8D84A95C8F}"/>
              </a:ext>
            </a:extLst>
          </p:cNvPr>
          <p:cNvSpPr txBox="1"/>
          <p:nvPr/>
        </p:nvSpPr>
        <p:spPr>
          <a:xfrm>
            <a:off x="7340756" y="2738146"/>
            <a:ext cx="533049" cy="221599"/>
          </a:xfrm>
          <a:prstGeom prst="rect">
            <a:avLst/>
          </a:prstGeom>
          <a:noFill/>
        </p:spPr>
        <p:txBody>
          <a:bodyPr wrap="square" lIns="0" tIns="0" rIns="0" bIns="0" rtlCol="0">
            <a:sp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DCD58"/>
                </a:solidFill>
                <a:effectLst/>
                <a:uLnTx/>
                <a:uFillTx/>
              </a:rPr>
              <a:t>50%</a:t>
            </a:r>
          </a:p>
        </p:txBody>
      </p:sp>
      <p:sp>
        <p:nvSpPr>
          <p:cNvPr id="41" name="Footer Placeholder 3">
            <a:extLst>
              <a:ext uri="{FF2B5EF4-FFF2-40B4-BE49-F238E27FC236}">
                <a16:creationId xmlns:a16="http://schemas.microsoft.com/office/drawing/2014/main" id="{49C292F0-B868-AB20-DD9E-2CFCE09D70D3}"/>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2380281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628651" y="273847"/>
            <a:ext cx="7886700" cy="582187"/>
          </a:xfrm>
        </p:spPr>
        <p:txBody>
          <a:bodyPr/>
          <a:lstStyle/>
          <a:p>
            <a:r>
              <a:rPr lang="en-US" dirty="0"/>
              <a:t>No clear boundaries to the data center</a:t>
            </a:r>
            <a:endParaRPr lang="hr-HR" dirty="0"/>
          </a:p>
        </p:txBody>
      </p:sp>
      <p:grpSp>
        <p:nvGrpSpPr>
          <p:cNvPr id="25" name="Group 24">
            <a:extLst>
              <a:ext uri="{FF2B5EF4-FFF2-40B4-BE49-F238E27FC236}">
                <a16:creationId xmlns:a16="http://schemas.microsoft.com/office/drawing/2014/main" id="{4621B79F-209E-3685-AC6E-8BE8F6676A14}"/>
              </a:ext>
            </a:extLst>
          </p:cNvPr>
          <p:cNvGrpSpPr/>
          <p:nvPr/>
        </p:nvGrpSpPr>
        <p:grpSpPr>
          <a:xfrm>
            <a:off x="617770" y="1392971"/>
            <a:ext cx="1620936" cy="1067185"/>
            <a:chOff x="-2084486" y="1490484"/>
            <a:chExt cx="1620936" cy="1067185"/>
          </a:xfrm>
        </p:grpSpPr>
        <p:pic>
          <p:nvPicPr>
            <p:cNvPr id="26" name="Picture 25">
              <a:extLst>
                <a:ext uri="{FF2B5EF4-FFF2-40B4-BE49-F238E27FC236}">
                  <a16:creationId xmlns:a16="http://schemas.microsoft.com/office/drawing/2014/main" id="{A5949F0B-9F20-08AA-C2EB-D53225EF7F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774"/>
            <a:stretch/>
          </p:blipFill>
          <p:spPr>
            <a:xfrm>
              <a:off x="-2084486" y="1490484"/>
              <a:ext cx="1601284" cy="1067185"/>
            </a:xfrm>
            <a:prstGeom prst="parallelogram">
              <a:avLst>
                <a:gd name="adj" fmla="val 0"/>
              </a:avLst>
            </a:prstGeom>
          </p:spPr>
        </p:pic>
        <p:sp>
          <p:nvSpPr>
            <p:cNvPr id="27" name="Freeform 10">
              <a:extLst>
                <a:ext uri="{FF2B5EF4-FFF2-40B4-BE49-F238E27FC236}">
                  <a16:creationId xmlns:a16="http://schemas.microsoft.com/office/drawing/2014/main" id="{72D40153-6C53-A364-BFF0-780EE42B4301}"/>
                </a:ext>
              </a:extLst>
            </p:cNvPr>
            <p:cNvSpPr/>
            <p:nvPr/>
          </p:nvSpPr>
          <p:spPr>
            <a:xfrm>
              <a:off x="-625475" y="1974850"/>
              <a:ext cx="161925" cy="196850"/>
            </a:xfrm>
            <a:custGeom>
              <a:avLst/>
              <a:gdLst>
                <a:gd name="connsiteX0" fmla="*/ 161925 w 161925"/>
                <a:gd name="connsiteY0" fmla="*/ 0 h 196850"/>
                <a:gd name="connsiteX1" fmla="*/ 0 w 161925"/>
                <a:gd name="connsiteY1" fmla="*/ 85725 h 196850"/>
                <a:gd name="connsiteX2" fmla="*/ 123825 w 161925"/>
                <a:gd name="connsiteY2" fmla="*/ 196850 h 196850"/>
                <a:gd name="connsiteX3" fmla="*/ 158750 w 161925"/>
                <a:gd name="connsiteY3" fmla="*/ 184150 h 196850"/>
                <a:gd name="connsiteX4" fmla="*/ 161925 w 161925"/>
                <a:gd name="connsiteY4" fmla="*/ 0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96850">
                  <a:moveTo>
                    <a:pt x="161925" y="0"/>
                  </a:moveTo>
                  <a:lnTo>
                    <a:pt x="0" y="85725"/>
                  </a:lnTo>
                  <a:lnTo>
                    <a:pt x="123825" y="196850"/>
                  </a:lnTo>
                  <a:lnTo>
                    <a:pt x="158750" y="184150"/>
                  </a:lnTo>
                  <a:cubicBezTo>
                    <a:pt x="159808" y="122767"/>
                    <a:pt x="160867" y="61383"/>
                    <a:pt x="161925" y="0"/>
                  </a:cubicBezTo>
                  <a:close/>
                </a:path>
              </a:pathLst>
            </a:custGeom>
            <a:solidFill>
              <a:sysClr val="window" lastClr="FFFFFF"/>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29" name="Rounded Rectangle 17">
            <a:extLst>
              <a:ext uri="{FF2B5EF4-FFF2-40B4-BE49-F238E27FC236}">
                <a16:creationId xmlns:a16="http://schemas.microsoft.com/office/drawing/2014/main" id="{87662510-5C15-90AC-BE4B-F71A4A4F844F}"/>
              </a:ext>
            </a:extLst>
          </p:cNvPr>
          <p:cNvSpPr/>
          <p:nvPr/>
        </p:nvSpPr>
        <p:spPr>
          <a:xfrm>
            <a:off x="4240803" y="1504122"/>
            <a:ext cx="4186145" cy="2352261"/>
          </a:xfrm>
          <a:prstGeom prst="roundRect">
            <a:avLst>
              <a:gd name="adj" fmla="val 0"/>
            </a:avLst>
          </a:prstGeom>
          <a:solidFill>
            <a:srgbClr val="3DCD58"/>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9211B99E-24B0-EC61-3262-3FDEFB1F1A54}"/>
              </a:ext>
            </a:extLst>
          </p:cNvPr>
          <p:cNvGrpSpPr/>
          <p:nvPr/>
        </p:nvGrpSpPr>
        <p:grpSpPr>
          <a:xfrm>
            <a:off x="4226289" y="2129790"/>
            <a:ext cx="149290" cy="970384"/>
            <a:chOff x="4521796" y="2129790"/>
            <a:chExt cx="149290" cy="970384"/>
          </a:xfrm>
        </p:grpSpPr>
        <p:sp>
          <p:nvSpPr>
            <p:cNvPr id="31" name="Triangle 19">
              <a:extLst>
                <a:ext uri="{FF2B5EF4-FFF2-40B4-BE49-F238E27FC236}">
                  <a16:creationId xmlns:a16="http://schemas.microsoft.com/office/drawing/2014/main" id="{38BDEC75-95B9-B0CD-B67D-C55B4260BF38}"/>
                </a:ext>
              </a:extLst>
            </p:cNvPr>
            <p:cNvSpPr/>
            <p:nvPr/>
          </p:nvSpPr>
          <p:spPr>
            <a:xfrm rot="5400000">
              <a:off x="4111249" y="2540337"/>
              <a:ext cx="970384" cy="149290"/>
            </a:xfrm>
            <a:prstGeom prst="triangle">
              <a:avLst/>
            </a:prstGeom>
            <a:solidFill>
              <a:sysClr val="window" lastClr="FFFFFF"/>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2" name="Triangle 20">
              <a:extLst>
                <a:ext uri="{FF2B5EF4-FFF2-40B4-BE49-F238E27FC236}">
                  <a16:creationId xmlns:a16="http://schemas.microsoft.com/office/drawing/2014/main" id="{31D6D90E-C972-20E5-88D2-1D941DF09F93}"/>
                </a:ext>
              </a:extLst>
            </p:cNvPr>
            <p:cNvSpPr/>
            <p:nvPr/>
          </p:nvSpPr>
          <p:spPr>
            <a:xfrm rot="5400000">
              <a:off x="4111249" y="2540337"/>
              <a:ext cx="970384" cy="149290"/>
            </a:xfrm>
            <a:prstGeom prst="triangle">
              <a:avLst/>
            </a:prstGeom>
            <a:solidFill>
              <a:srgbClr val="9FA0A4">
                <a:alpha val="13148"/>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Arial"/>
                <a:ea typeface="+mn-ea"/>
                <a:cs typeface="+mn-cs"/>
              </a:endParaRPr>
            </a:p>
          </p:txBody>
        </p:sp>
      </p:grpSp>
      <p:sp>
        <p:nvSpPr>
          <p:cNvPr id="33" name="TextBox 32">
            <a:extLst>
              <a:ext uri="{FF2B5EF4-FFF2-40B4-BE49-F238E27FC236}">
                <a16:creationId xmlns:a16="http://schemas.microsoft.com/office/drawing/2014/main" id="{8A722A6F-9814-4F9C-6B91-D014E8C4F53E}"/>
              </a:ext>
            </a:extLst>
          </p:cNvPr>
          <p:cNvSpPr txBox="1"/>
          <p:nvPr/>
        </p:nvSpPr>
        <p:spPr>
          <a:xfrm>
            <a:off x="5063034" y="1613973"/>
            <a:ext cx="3201066" cy="2090572"/>
          </a:xfrm>
          <a:prstGeom prst="rect">
            <a:avLst/>
          </a:prstGeom>
          <a:noFill/>
        </p:spPr>
        <p:txBody>
          <a:bodyPr wrap="square" lIns="0" tIns="0" rIns="0" bIns="0">
            <a:spAutoFit/>
          </a:bodyPr>
          <a:lstStyle/>
          <a:p>
            <a:pPr marL="0" marR="0" lvl="0" indent="0" defTabSz="456918" eaLnBrk="1" fontAlgn="auto" latinLnBrk="0" hangingPunct="1">
              <a:lnSpc>
                <a:spcPct val="95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rPr>
              <a:t>The traditional four walls and a ceiling no longer contain the datacenter. </a:t>
            </a:r>
            <a:r>
              <a:rPr kumimoji="0" lang="en-US" sz="1300" b="1" i="0" u="none" strike="noStrike" kern="0" cap="none" spc="0" normalizeH="0" baseline="0" noProof="0" dirty="0">
                <a:ln>
                  <a:noFill/>
                </a:ln>
                <a:solidFill>
                  <a:prstClr val="white"/>
                </a:solidFill>
                <a:effectLst/>
                <a:uLnTx/>
                <a:uFillTx/>
              </a:rPr>
              <a:t>The logical datacenter construct now extends to cloud providers, colocation facilities, edge devices, and edge computing. </a:t>
            </a:r>
            <a:r>
              <a:rPr kumimoji="0" lang="en-US" sz="1300" b="0" i="0" u="none" strike="noStrike" kern="0" cap="none" spc="0" normalizeH="0" baseline="0" noProof="0" dirty="0">
                <a:ln>
                  <a:noFill/>
                </a:ln>
                <a:solidFill>
                  <a:prstClr val="white"/>
                </a:solidFill>
                <a:effectLst/>
                <a:uLnTx/>
                <a:uFillTx/>
              </a:rPr>
              <a:t>Today’s datacenter exists </a:t>
            </a:r>
            <a:r>
              <a:rPr kumimoji="0" lang="en-US" sz="1300" b="1" i="0" u="none" strike="noStrike" kern="0" cap="none" spc="0" normalizeH="0" baseline="0" noProof="0" dirty="0">
                <a:ln>
                  <a:noFill/>
                </a:ln>
                <a:solidFill>
                  <a:prstClr val="white"/>
                </a:solidFill>
                <a:effectLst/>
                <a:uLnTx/>
                <a:uFillTx/>
              </a:rPr>
              <a:t>without clear boundaries</a:t>
            </a:r>
            <a:r>
              <a:rPr kumimoji="0" lang="en-US" sz="1300" b="0" i="0" u="none" strike="noStrike" kern="0" cap="none" spc="0" normalizeH="0" baseline="0" noProof="0" dirty="0">
                <a:ln>
                  <a:noFill/>
                </a:ln>
                <a:solidFill>
                  <a:prstClr val="white"/>
                </a:solidFill>
                <a:effectLst/>
                <a:uLnTx/>
                <a:uFillTx/>
              </a:rPr>
              <a:t>, creating growing complexity. The new hybrid computing environment is now much harder to operate as performance, reliability, compliance, and security are all more difficult to manage.</a:t>
            </a:r>
          </a:p>
        </p:txBody>
      </p:sp>
      <p:sp>
        <p:nvSpPr>
          <p:cNvPr id="34" name="TextBox 33">
            <a:extLst>
              <a:ext uri="{FF2B5EF4-FFF2-40B4-BE49-F238E27FC236}">
                <a16:creationId xmlns:a16="http://schemas.microsoft.com/office/drawing/2014/main" id="{75DA4B74-C2AD-22D4-FF71-D0F9BFBB775A}"/>
              </a:ext>
            </a:extLst>
          </p:cNvPr>
          <p:cNvSpPr txBox="1"/>
          <p:nvPr/>
        </p:nvSpPr>
        <p:spPr>
          <a:xfrm>
            <a:off x="4709498" y="4303739"/>
            <a:ext cx="4114144" cy="200055"/>
          </a:xfrm>
          <a:prstGeom prst="rect">
            <a:avLst/>
          </a:prstGeom>
          <a:noFill/>
        </p:spPr>
        <p:txBody>
          <a:bodyPr wrap="square">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lumMod val="50000"/>
                  </a:prstClr>
                </a:solidFill>
                <a:effectLst/>
                <a:uLnTx/>
                <a:uFillTx/>
              </a:rPr>
              <a:t>Source: CIO.com, </a:t>
            </a:r>
            <a:r>
              <a:rPr kumimoji="0" lang="en-US" sz="700" b="0" i="0" u="sng" strike="noStrike" kern="0" cap="none" spc="0" normalizeH="0" baseline="0" noProof="0" dirty="0">
                <a:ln>
                  <a:noFill/>
                </a:ln>
                <a:solidFill>
                  <a:prstClr val="white">
                    <a:lumMod val="50000"/>
                  </a:prstClr>
                </a:solidFill>
                <a:effectLst/>
                <a:uLnTx/>
                <a:uFillTx/>
                <a:hlinkClick r:id="rId3">
                  <a:extLst>
                    <a:ext uri="{A12FA001-AC4F-418D-AE19-62706E023703}">
                      <ahyp:hlinkClr xmlns:ahyp="http://schemas.microsoft.com/office/drawing/2018/hyperlinkcolor" val="tx"/>
                    </a:ext>
                  </a:extLst>
                </a:hlinkClick>
              </a:rPr>
              <a:t>Don’t be left behind. Dramatic change is impacting datacenters and people.</a:t>
            </a:r>
            <a:endParaRPr kumimoji="0" lang="en-US" sz="700" b="0" i="0" u="sng" strike="noStrike" kern="0" cap="none" spc="0" normalizeH="0" baseline="0" noProof="0" dirty="0">
              <a:ln>
                <a:noFill/>
              </a:ln>
              <a:solidFill>
                <a:prstClr val="white">
                  <a:lumMod val="50000"/>
                </a:prstClr>
              </a:solidFill>
              <a:effectLst/>
              <a:uLnTx/>
              <a:uFillTx/>
            </a:endParaRPr>
          </a:p>
        </p:txBody>
      </p:sp>
      <p:pic>
        <p:nvPicPr>
          <p:cNvPr id="35" name="Picture 34">
            <a:extLst>
              <a:ext uri="{FF2B5EF4-FFF2-40B4-BE49-F238E27FC236}">
                <a16:creationId xmlns:a16="http://schemas.microsoft.com/office/drawing/2014/main" id="{116A9BB9-AAEC-1084-20EE-1345237D76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51110" y="1555780"/>
            <a:ext cx="1026559" cy="870196"/>
          </a:xfrm>
          <a:prstGeom prst="rect">
            <a:avLst/>
          </a:prstGeom>
        </p:spPr>
      </p:pic>
      <p:pic>
        <p:nvPicPr>
          <p:cNvPr id="36" name="Picture 35">
            <a:extLst>
              <a:ext uri="{FF2B5EF4-FFF2-40B4-BE49-F238E27FC236}">
                <a16:creationId xmlns:a16="http://schemas.microsoft.com/office/drawing/2014/main" id="{5D033547-DC35-900A-6428-C5975AFC9F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9518"/>
          <a:stretch/>
        </p:blipFill>
        <p:spPr>
          <a:xfrm>
            <a:off x="803357" y="2875262"/>
            <a:ext cx="1058587" cy="881729"/>
          </a:xfrm>
          <a:prstGeom prst="rect">
            <a:avLst/>
          </a:prstGeom>
        </p:spPr>
      </p:pic>
      <p:pic>
        <p:nvPicPr>
          <p:cNvPr id="37" name="Picture 36">
            <a:extLst>
              <a:ext uri="{FF2B5EF4-FFF2-40B4-BE49-F238E27FC236}">
                <a16:creationId xmlns:a16="http://schemas.microsoft.com/office/drawing/2014/main" id="{EC60967A-9A1A-D1A8-12FD-F9FBA35291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0083"/>
          <a:stretch/>
        </p:blipFill>
        <p:spPr>
          <a:xfrm>
            <a:off x="2402869" y="2608258"/>
            <a:ext cx="1228065" cy="1115604"/>
          </a:xfrm>
          <a:prstGeom prst="rect">
            <a:avLst/>
          </a:prstGeom>
        </p:spPr>
      </p:pic>
      <p:sp>
        <p:nvSpPr>
          <p:cNvPr id="38" name="TextBox 37">
            <a:extLst>
              <a:ext uri="{FF2B5EF4-FFF2-40B4-BE49-F238E27FC236}">
                <a16:creationId xmlns:a16="http://schemas.microsoft.com/office/drawing/2014/main" id="{6FEFDA1A-6144-3D37-A3D2-9758395FC68A}"/>
              </a:ext>
            </a:extLst>
          </p:cNvPr>
          <p:cNvSpPr txBox="1"/>
          <p:nvPr/>
        </p:nvSpPr>
        <p:spPr>
          <a:xfrm>
            <a:off x="717052" y="2492236"/>
            <a:ext cx="1521654" cy="146194"/>
          </a:xfrm>
          <a:prstGeom prst="rect">
            <a:avLst/>
          </a:prstGeom>
          <a:noFill/>
        </p:spPr>
        <p:txBody>
          <a:bodyPr wrap="square" lIns="0" tIns="0" rIns="0" bIns="0">
            <a:spAutoFit/>
          </a:bodyPr>
          <a:lstStyle/>
          <a:p>
            <a:pPr marL="0" marR="0" lvl="0" indent="0" defTabSz="456918" eaLnBrk="1" fontAlgn="auto" latinLnBrk="0" hangingPunct="1">
              <a:lnSpc>
                <a:spcPct val="9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26469"/>
                </a:solidFill>
                <a:effectLst/>
                <a:uLnTx/>
                <a:uFillTx/>
              </a:rPr>
              <a:t>Centralized Data Center</a:t>
            </a:r>
          </a:p>
        </p:txBody>
      </p:sp>
      <p:sp>
        <p:nvSpPr>
          <p:cNvPr id="39" name="TextBox 38">
            <a:extLst>
              <a:ext uri="{FF2B5EF4-FFF2-40B4-BE49-F238E27FC236}">
                <a16:creationId xmlns:a16="http://schemas.microsoft.com/office/drawing/2014/main" id="{7618BDC0-E2A0-530C-A0E8-34F5843A15A1}"/>
              </a:ext>
            </a:extLst>
          </p:cNvPr>
          <p:cNvSpPr txBox="1"/>
          <p:nvPr/>
        </p:nvSpPr>
        <p:spPr>
          <a:xfrm>
            <a:off x="1046921" y="3757820"/>
            <a:ext cx="536713" cy="146194"/>
          </a:xfrm>
          <a:prstGeom prst="rect">
            <a:avLst/>
          </a:prstGeom>
          <a:noFill/>
        </p:spPr>
        <p:txBody>
          <a:bodyPr wrap="square" lIns="0" tIns="0" rIns="0" bIns="0">
            <a:spAutoFit/>
          </a:bodyPr>
          <a:lstStyle/>
          <a:p>
            <a:pPr marL="0" marR="0" lvl="0" indent="0" algn="ctr" defTabSz="456918" eaLnBrk="1" fontAlgn="auto" latinLnBrk="0" hangingPunct="1">
              <a:lnSpc>
                <a:spcPct val="9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26469"/>
                </a:solidFill>
                <a:effectLst/>
                <a:uLnTx/>
                <a:uFillTx/>
              </a:rPr>
              <a:t>Colo</a:t>
            </a:r>
          </a:p>
        </p:txBody>
      </p:sp>
      <p:sp>
        <p:nvSpPr>
          <p:cNvPr id="40" name="TextBox 39">
            <a:extLst>
              <a:ext uri="{FF2B5EF4-FFF2-40B4-BE49-F238E27FC236}">
                <a16:creationId xmlns:a16="http://schemas.microsoft.com/office/drawing/2014/main" id="{CD2F82AE-5976-10C9-690B-D600B5A6E17D}"/>
              </a:ext>
            </a:extLst>
          </p:cNvPr>
          <p:cNvSpPr txBox="1"/>
          <p:nvPr/>
        </p:nvSpPr>
        <p:spPr>
          <a:xfrm>
            <a:off x="2832651" y="3797576"/>
            <a:ext cx="536713" cy="146194"/>
          </a:xfrm>
          <a:prstGeom prst="rect">
            <a:avLst/>
          </a:prstGeom>
          <a:noFill/>
        </p:spPr>
        <p:txBody>
          <a:bodyPr wrap="square" lIns="0" tIns="0" rIns="0" bIns="0">
            <a:spAutoFit/>
          </a:bodyPr>
          <a:lstStyle/>
          <a:p>
            <a:pPr marL="0" marR="0" lvl="0" indent="0" algn="ctr" defTabSz="456918" eaLnBrk="1" fontAlgn="auto" latinLnBrk="0" hangingPunct="1">
              <a:lnSpc>
                <a:spcPct val="95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26469"/>
                </a:solidFill>
                <a:effectLst/>
                <a:uLnTx/>
                <a:uFillTx/>
              </a:rPr>
              <a:t>Edge</a:t>
            </a:r>
          </a:p>
        </p:txBody>
      </p:sp>
      <p:sp>
        <p:nvSpPr>
          <p:cNvPr id="41" name="object 6">
            <a:extLst>
              <a:ext uri="{FF2B5EF4-FFF2-40B4-BE49-F238E27FC236}">
                <a16:creationId xmlns:a16="http://schemas.microsoft.com/office/drawing/2014/main" id="{869E1668-4CF0-F79A-4DBE-8EB6F0B26076}"/>
              </a:ext>
            </a:extLst>
          </p:cNvPr>
          <p:cNvSpPr/>
          <p:nvPr/>
        </p:nvSpPr>
        <p:spPr>
          <a:xfrm>
            <a:off x="4762505" y="1584915"/>
            <a:ext cx="241287" cy="190896"/>
          </a:xfrm>
          <a:custGeom>
            <a:avLst/>
            <a:gdLst/>
            <a:ahLst/>
            <a:cxnLst/>
            <a:rect l="l" t="t" r="r" b="b"/>
            <a:pathLst>
              <a:path w="308945" h="244424">
                <a:moveTo>
                  <a:pt x="100406" y="0"/>
                </a:moveTo>
                <a:lnTo>
                  <a:pt x="65613" y="16328"/>
                </a:lnTo>
                <a:lnTo>
                  <a:pt x="30124" y="46753"/>
                </a:lnTo>
                <a:lnTo>
                  <a:pt x="10499" y="81557"/>
                </a:lnTo>
                <a:lnTo>
                  <a:pt x="886" y="129450"/>
                </a:lnTo>
                <a:lnTo>
                  <a:pt x="0" y="244424"/>
                </a:lnTo>
                <a:lnTo>
                  <a:pt x="112750" y="244424"/>
                </a:lnTo>
                <a:lnTo>
                  <a:pt x="112750" y="131673"/>
                </a:lnTo>
                <a:lnTo>
                  <a:pt x="58432" y="131673"/>
                </a:lnTo>
                <a:lnTo>
                  <a:pt x="60613" y="110780"/>
                </a:lnTo>
                <a:lnTo>
                  <a:pt x="81404" y="69659"/>
                </a:lnTo>
                <a:lnTo>
                  <a:pt x="119664" y="47939"/>
                </a:lnTo>
                <a:lnTo>
                  <a:pt x="100406" y="0"/>
                </a:lnTo>
                <a:close/>
              </a:path>
              <a:path w="308945" h="244424">
                <a:moveTo>
                  <a:pt x="289687" y="0"/>
                </a:moveTo>
                <a:lnTo>
                  <a:pt x="254894" y="16328"/>
                </a:lnTo>
                <a:lnTo>
                  <a:pt x="219405" y="46753"/>
                </a:lnTo>
                <a:lnTo>
                  <a:pt x="199780" y="81557"/>
                </a:lnTo>
                <a:lnTo>
                  <a:pt x="190167" y="129450"/>
                </a:lnTo>
                <a:lnTo>
                  <a:pt x="189280" y="244424"/>
                </a:lnTo>
                <a:lnTo>
                  <a:pt x="302031" y="244424"/>
                </a:lnTo>
                <a:lnTo>
                  <a:pt x="302031" y="131673"/>
                </a:lnTo>
                <a:lnTo>
                  <a:pt x="247713" y="131673"/>
                </a:lnTo>
                <a:lnTo>
                  <a:pt x="249894" y="110780"/>
                </a:lnTo>
                <a:lnTo>
                  <a:pt x="270685" y="69659"/>
                </a:lnTo>
                <a:lnTo>
                  <a:pt x="308945" y="47939"/>
                </a:lnTo>
                <a:lnTo>
                  <a:pt x="289687" y="0"/>
                </a:lnTo>
                <a:close/>
              </a:path>
            </a:pathLst>
          </a:custGeom>
          <a:solidFill>
            <a:sysClr val="window" lastClr="FFFFFF"/>
          </a:solidFill>
        </p:spPr>
        <p:txBody>
          <a:bodyPr wrap="square" lIns="0" tIns="0" rIns="0" bIns="0" rtlCol="0">
            <a:noAutofit/>
          </a:bodyPr>
          <a:lstStyle/>
          <a:p>
            <a:pPr marL="0" marR="0" lvl="0" indent="0" defTabSz="45691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3DCD58"/>
              </a:solidFill>
              <a:effectLst/>
              <a:uLnTx/>
              <a:uFillTx/>
            </a:endParaRPr>
          </a:p>
        </p:txBody>
      </p:sp>
      <p:sp>
        <p:nvSpPr>
          <p:cNvPr id="42" name="object 7">
            <a:extLst>
              <a:ext uri="{FF2B5EF4-FFF2-40B4-BE49-F238E27FC236}">
                <a16:creationId xmlns:a16="http://schemas.microsoft.com/office/drawing/2014/main" id="{C68B45E9-D457-C76A-2587-8B31AE96BAE7}"/>
              </a:ext>
            </a:extLst>
          </p:cNvPr>
          <p:cNvSpPr/>
          <p:nvPr/>
        </p:nvSpPr>
        <p:spPr>
          <a:xfrm>
            <a:off x="8129323" y="3609097"/>
            <a:ext cx="241287" cy="190896"/>
          </a:xfrm>
          <a:custGeom>
            <a:avLst/>
            <a:gdLst/>
            <a:ahLst/>
            <a:cxnLst/>
            <a:rect l="l" t="t" r="r" b="b"/>
            <a:pathLst>
              <a:path w="308945" h="244424">
                <a:moveTo>
                  <a:pt x="308945" y="0"/>
                </a:moveTo>
                <a:lnTo>
                  <a:pt x="196194" y="0"/>
                </a:lnTo>
                <a:lnTo>
                  <a:pt x="196194" y="112750"/>
                </a:lnTo>
                <a:lnTo>
                  <a:pt x="250512" y="112750"/>
                </a:lnTo>
                <a:lnTo>
                  <a:pt x="248331" y="133643"/>
                </a:lnTo>
                <a:lnTo>
                  <a:pt x="227540" y="174764"/>
                </a:lnTo>
                <a:lnTo>
                  <a:pt x="189280" y="196484"/>
                </a:lnTo>
                <a:lnTo>
                  <a:pt x="208539" y="244424"/>
                </a:lnTo>
                <a:lnTo>
                  <a:pt x="243331" y="228095"/>
                </a:lnTo>
                <a:lnTo>
                  <a:pt x="278820" y="197670"/>
                </a:lnTo>
                <a:lnTo>
                  <a:pt x="298445" y="162867"/>
                </a:lnTo>
                <a:lnTo>
                  <a:pt x="308058" y="114973"/>
                </a:lnTo>
                <a:lnTo>
                  <a:pt x="308903" y="92442"/>
                </a:lnTo>
                <a:lnTo>
                  <a:pt x="308945" y="0"/>
                </a:lnTo>
                <a:close/>
              </a:path>
              <a:path w="308945" h="244424">
                <a:moveTo>
                  <a:pt x="119664" y="0"/>
                </a:moveTo>
                <a:lnTo>
                  <a:pt x="6913" y="0"/>
                </a:lnTo>
                <a:lnTo>
                  <a:pt x="6913" y="112750"/>
                </a:lnTo>
                <a:lnTo>
                  <a:pt x="61231" y="112750"/>
                </a:lnTo>
                <a:lnTo>
                  <a:pt x="59050" y="133643"/>
                </a:lnTo>
                <a:lnTo>
                  <a:pt x="38259" y="174764"/>
                </a:lnTo>
                <a:lnTo>
                  <a:pt x="0" y="196484"/>
                </a:lnTo>
                <a:lnTo>
                  <a:pt x="19258" y="244424"/>
                </a:lnTo>
                <a:lnTo>
                  <a:pt x="54051" y="228095"/>
                </a:lnTo>
                <a:lnTo>
                  <a:pt x="89539" y="197670"/>
                </a:lnTo>
                <a:lnTo>
                  <a:pt x="109164" y="162867"/>
                </a:lnTo>
                <a:lnTo>
                  <a:pt x="118777" y="114973"/>
                </a:lnTo>
                <a:lnTo>
                  <a:pt x="119623" y="92442"/>
                </a:lnTo>
                <a:lnTo>
                  <a:pt x="119664" y="0"/>
                </a:lnTo>
                <a:close/>
              </a:path>
            </a:pathLst>
          </a:custGeom>
          <a:solidFill>
            <a:sysClr val="window" lastClr="FFFFFF"/>
          </a:solidFill>
        </p:spPr>
        <p:txBody>
          <a:bodyPr wrap="square" lIns="0" tIns="0" rIns="0" bIns="0" rtlCol="0">
            <a:noAutofit/>
          </a:bodyPr>
          <a:lstStyle/>
          <a:p>
            <a:pPr marL="0" marR="0" lvl="0" indent="0" defTabSz="45691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3DCD58"/>
              </a:solidFill>
              <a:effectLst/>
              <a:uLnTx/>
              <a:uFillTx/>
            </a:endParaRPr>
          </a:p>
        </p:txBody>
      </p:sp>
      <p:sp>
        <p:nvSpPr>
          <p:cNvPr id="43" name="Footer Placeholder 3">
            <a:extLst>
              <a:ext uri="{FF2B5EF4-FFF2-40B4-BE49-F238E27FC236}">
                <a16:creationId xmlns:a16="http://schemas.microsoft.com/office/drawing/2014/main" id="{F687E2FB-E392-964D-C4D3-34F0385812F7}"/>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49008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628651" y="273847"/>
            <a:ext cx="7886700" cy="854562"/>
          </a:xfrm>
        </p:spPr>
        <p:txBody>
          <a:bodyPr/>
          <a:lstStyle/>
          <a:p>
            <a:r>
              <a:rPr lang="en-US" dirty="0"/>
              <a:t>The </a:t>
            </a:r>
            <a:r>
              <a:rPr lang="en-US" dirty="0" err="1"/>
              <a:t>DCIM</a:t>
            </a:r>
            <a:r>
              <a:rPr lang="en-US" dirty="0"/>
              <a:t> 3.0 Challenge: Make the hybrid environment resilient, secure, sustainable </a:t>
            </a:r>
            <a:endParaRPr lang="hr-HR" dirty="0"/>
          </a:p>
        </p:txBody>
      </p:sp>
      <p:grpSp>
        <p:nvGrpSpPr>
          <p:cNvPr id="2" name="Group 1">
            <a:extLst>
              <a:ext uri="{FF2B5EF4-FFF2-40B4-BE49-F238E27FC236}">
                <a16:creationId xmlns:a16="http://schemas.microsoft.com/office/drawing/2014/main" id="{826B7B48-34FE-9B84-3331-98C5A7B579B8}"/>
              </a:ext>
            </a:extLst>
          </p:cNvPr>
          <p:cNvGrpSpPr/>
          <p:nvPr/>
        </p:nvGrpSpPr>
        <p:grpSpPr>
          <a:xfrm>
            <a:off x="1333815" y="1523160"/>
            <a:ext cx="6584257" cy="2329312"/>
            <a:chOff x="1461231" y="1553140"/>
            <a:chExt cx="6056140" cy="2142480"/>
          </a:xfrm>
        </p:grpSpPr>
        <p:sp>
          <p:nvSpPr>
            <p:cNvPr id="3" name="Oval 2">
              <a:extLst>
                <a:ext uri="{FF2B5EF4-FFF2-40B4-BE49-F238E27FC236}">
                  <a16:creationId xmlns:a16="http://schemas.microsoft.com/office/drawing/2014/main" id="{AFAEF1D9-53ED-AD05-0CC4-01E3C366C284}"/>
                </a:ext>
              </a:extLst>
            </p:cNvPr>
            <p:cNvSpPr/>
            <p:nvPr/>
          </p:nvSpPr>
          <p:spPr>
            <a:xfrm>
              <a:off x="5374892" y="1553140"/>
              <a:ext cx="2142479" cy="2142480"/>
            </a:xfrm>
            <a:prstGeom prst="ellipse">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99674430-07D2-9949-A48A-EF0333BECC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56742" y="2642719"/>
              <a:ext cx="456102" cy="5099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2CFFE8-49AA-6F77-C937-1FA210FFAF36}"/>
                </a:ext>
              </a:extLst>
            </p:cNvPr>
            <p:cNvSpPr/>
            <p:nvPr/>
          </p:nvSpPr>
          <p:spPr>
            <a:xfrm>
              <a:off x="5709881" y="2169485"/>
              <a:ext cx="1624163"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Sustainable</a:t>
              </a:r>
            </a:p>
          </p:txBody>
        </p:sp>
        <p:sp>
          <p:nvSpPr>
            <p:cNvPr id="7" name="Oval 6">
              <a:extLst>
                <a:ext uri="{FF2B5EF4-FFF2-40B4-BE49-F238E27FC236}">
                  <a16:creationId xmlns:a16="http://schemas.microsoft.com/office/drawing/2014/main" id="{006C6212-02DA-733C-103F-D2D7A4DAEC4C}"/>
                </a:ext>
              </a:extLst>
            </p:cNvPr>
            <p:cNvSpPr/>
            <p:nvPr/>
          </p:nvSpPr>
          <p:spPr>
            <a:xfrm>
              <a:off x="3431268" y="1553140"/>
              <a:ext cx="2142479" cy="2142480"/>
            </a:xfrm>
            <a:prstGeom prst="ellipse">
              <a:avLst/>
            </a:prstGeom>
            <a:solidFill>
              <a:srgbClr val="626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6">
              <a:extLst>
                <a:ext uri="{FF2B5EF4-FFF2-40B4-BE49-F238E27FC236}">
                  <a16:creationId xmlns:a16="http://schemas.microsoft.com/office/drawing/2014/main" id="{BCBF5A0F-6460-6B26-2CB7-F4127FF354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8816" y="2642718"/>
              <a:ext cx="435461" cy="5176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ADD802E-10AC-41A7-D848-3F5EB496CEA8}"/>
                </a:ext>
              </a:extLst>
            </p:cNvPr>
            <p:cNvSpPr/>
            <p:nvPr/>
          </p:nvSpPr>
          <p:spPr>
            <a:xfrm>
              <a:off x="3982172" y="2169485"/>
              <a:ext cx="1040670"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Secure</a:t>
              </a:r>
            </a:p>
          </p:txBody>
        </p:sp>
        <p:sp>
          <p:nvSpPr>
            <p:cNvPr id="11" name="Oval 10">
              <a:extLst>
                <a:ext uri="{FF2B5EF4-FFF2-40B4-BE49-F238E27FC236}">
                  <a16:creationId xmlns:a16="http://schemas.microsoft.com/office/drawing/2014/main" id="{95CAD0A9-9077-D05E-6FB3-B341E316E691}"/>
                </a:ext>
              </a:extLst>
            </p:cNvPr>
            <p:cNvSpPr/>
            <p:nvPr/>
          </p:nvSpPr>
          <p:spPr>
            <a:xfrm>
              <a:off x="1461231" y="1553140"/>
              <a:ext cx="2142479" cy="2142480"/>
            </a:xfrm>
            <a:prstGeom prst="ellipse">
              <a:avLst/>
            </a:prstGeom>
            <a:solidFill>
              <a:srgbClr val="42B4E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1641EECB-9388-06F4-F269-14B3D4DAA1D2}"/>
                </a:ext>
              </a:extLst>
            </p:cNvPr>
            <p:cNvSpPr/>
            <p:nvPr/>
          </p:nvSpPr>
          <p:spPr>
            <a:xfrm>
              <a:off x="1902871" y="2169485"/>
              <a:ext cx="1252266"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Resilient</a:t>
              </a: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Icon&#10;&#10;Description automatically generated">
              <a:extLst>
                <a:ext uri="{FF2B5EF4-FFF2-40B4-BE49-F238E27FC236}">
                  <a16:creationId xmlns:a16="http://schemas.microsoft.com/office/drawing/2014/main" id="{505758A6-F137-5C7F-B37A-B6FA1FA936B3}"/>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2325762" y="2671366"/>
              <a:ext cx="428661" cy="453875"/>
            </a:xfrm>
            <a:prstGeom prst="rect">
              <a:avLst/>
            </a:prstGeom>
          </p:spPr>
        </p:pic>
      </p:grpSp>
      <p:sp>
        <p:nvSpPr>
          <p:cNvPr id="14" name="Footer Placeholder 3">
            <a:extLst>
              <a:ext uri="{FF2B5EF4-FFF2-40B4-BE49-F238E27FC236}">
                <a16:creationId xmlns:a16="http://schemas.microsoft.com/office/drawing/2014/main" id="{474438AB-261D-F4D5-5632-3A7B589B904A}"/>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156659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456088" y="34675"/>
            <a:ext cx="7886700" cy="814591"/>
          </a:xfrm>
        </p:spPr>
        <p:txBody>
          <a:bodyPr>
            <a:normAutofit/>
          </a:bodyPr>
          <a:lstStyle/>
          <a:p>
            <a:pPr marL="0" marR="0" lvl="0" indent="15875" algn="l" defTabSz="456918" rtl="0" eaLnBrk="1" fontAlgn="auto" latinLnBrk="0" hangingPunct="1">
              <a:lnSpc>
                <a:spcPct val="100000"/>
              </a:lnSpc>
              <a:spcBef>
                <a:spcPts val="500"/>
              </a:spcBef>
              <a:spcAft>
                <a:spcPts val="500"/>
              </a:spcAft>
              <a:buClr>
                <a:srgbClr val="3DCD58"/>
              </a:buClr>
              <a:buSzTx/>
              <a:buFontTx/>
              <a:buNone/>
              <a:tabLst/>
              <a:defRPr/>
            </a:pPr>
            <a:r>
              <a:rPr lang="en-US" dirty="0" err="1"/>
              <a:t>DCIM</a:t>
            </a:r>
            <a:r>
              <a:rPr lang="en-US" dirty="0"/>
              <a:t> 3.0 enhances resiliency</a:t>
            </a:r>
            <a:br>
              <a:rPr lang="en-US" dirty="0"/>
            </a:br>
            <a:r>
              <a:rPr kumimoji="0" lang="en-US" sz="2000" b="0" i="0" u="none" strike="noStrike" kern="1200" cap="none" spc="0" normalizeH="0" baseline="0" noProof="0" dirty="0">
                <a:ln>
                  <a:noFill/>
                </a:ln>
                <a:solidFill>
                  <a:srgbClr val="626469"/>
                </a:solidFill>
                <a:effectLst/>
                <a:uLnTx/>
                <a:uFillTx/>
                <a:latin typeface="Arial"/>
                <a:ea typeface="+mn-ea"/>
                <a:cs typeface="Arial"/>
              </a:rPr>
              <a:t>Reduce vulnerability to unplanned downtime</a:t>
            </a:r>
            <a:endParaRPr lang="hr-HR" dirty="0"/>
          </a:p>
        </p:txBody>
      </p:sp>
      <p:grpSp>
        <p:nvGrpSpPr>
          <p:cNvPr id="17" name="Group 16">
            <a:extLst>
              <a:ext uri="{FF2B5EF4-FFF2-40B4-BE49-F238E27FC236}">
                <a16:creationId xmlns:a16="http://schemas.microsoft.com/office/drawing/2014/main" id="{6E10D666-08CE-F7E1-7404-F00A7785D28C}"/>
              </a:ext>
            </a:extLst>
          </p:cNvPr>
          <p:cNvGrpSpPr/>
          <p:nvPr/>
        </p:nvGrpSpPr>
        <p:grpSpPr>
          <a:xfrm>
            <a:off x="3700916" y="1712820"/>
            <a:ext cx="1742167" cy="1717860"/>
            <a:chOff x="3299957" y="1585462"/>
            <a:chExt cx="1742167" cy="1717860"/>
          </a:xfrm>
        </p:grpSpPr>
        <p:sp>
          <p:nvSpPr>
            <p:cNvPr id="5" name="Oval 4">
              <a:extLst>
                <a:ext uri="{FF2B5EF4-FFF2-40B4-BE49-F238E27FC236}">
                  <a16:creationId xmlns:a16="http://schemas.microsoft.com/office/drawing/2014/main" id="{9B86C2BA-D97F-AFC4-2F7B-5D74EAA0D819}"/>
                </a:ext>
              </a:extLst>
            </p:cNvPr>
            <p:cNvSpPr/>
            <p:nvPr/>
          </p:nvSpPr>
          <p:spPr>
            <a:xfrm>
              <a:off x="3299957" y="1585462"/>
              <a:ext cx="1742167" cy="1717860"/>
            </a:xfrm>
            <a:prstGeom prst="ellipse">
              <a:avLst/>
            </a:prstGeom>
            <a:solidFill>
              <a:srgbClr val="42B4E6">
                <a:alpha val="69804"/>
              </a:srgbClr>
            </a:solidFill>
            <a:ln w="9525" cap="flat" cmpd="sng" algn="ctr">
              <a:noFill/>
              <a:prstDash val="solid"/>
            </a:ln>
            <a:effectLst/>
          </p:spPr>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descr="Icon&#10;&#10;Description automatically generated">
              <a:extLst>
                <a:ext uri="{FF2B5EF4-FFF2-40B4-BE49-F238E27FC236}">
                  <a16:creationId xmlns:a16="http://schemas.microsoft.com/office/drawing/2014/main" id="{B99E7416-CD41-233F-146A-BFEACD8AAF18}"/>
                </a:ext>
              </a:extLst>
            </p:cNvPr>
            <p:cNvPicPr>
              <a:picLocks noChangeAspect="1"/>
            </p:cNvPicPr>
            <p:nvPr/>
          </p:nvPicPr>
          <p:blipFill>
            <a:blip r:embed="rId2">
              <a:biLevel thresh="25000"/>
            </a:blip>
            <a:stretch>
              <a:fillRect/>
            </a:stretch>
          </p:blipFill>
          <p:spPr>
            <a:xfrm>
              <a:off x="3826607" y="2078619"/>
              <a:ext cx="688865" cy="729384"/>
            </a:xfrm>
            <a:prstGeom prst="rect">
              <a:avLst/>
            </a:prstGeom>
          </p:spPr>
        </p:pic>
      </p:grpSp>
      <p:pic>
        <p:nvPicPr>
          <p:cNvPr id="9" name="Picture 4">
            <a:extLst>
              <a:ext uri="{FF2B5EF4-FFF2-40B4-BE49-F238E27FC236}">
                <a16:creationId xmlns:a16="http://schemas.microsoft.com/office/drawing/2014/main" id="{AFE4493A-50EB-D4C6-2505-B84FB42531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900" y="1796453"/>
            <a:ext cx="2326119" cy="12112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B5DD2C2-C049-6771-276C-E01536B80153}"/>
              </a:ext>
            </a:extLst>
          </p:cNvPr>
          <p:cNvPicPr>
            <a:picLocks noChangeAspect="1"/>
          </p:cNvPicPr>
          <p:nvPr/>
        </p:nvPicPr>
        <p:blipFill>
          <a:blip r:embed="rId4"/>
          <a:stretch>
            <a:fillRect/>
          </a:stretch>
        </p:blipFill>
        <p:spPr>
          <a:xfrm>
            <a:off x="6067264" y="985842"/>
            <a:ext cx="2275524" cy="1347932"/>
          </a:xfrm>
          <a:prstGeom prst="rect">
            <a:avLst/>
          </a:prstGeom>
          <a:ln w="22225">
            <a:solidFill>
              <a:srgbClr val="0070C0"/>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997A126-0AE5-536D-C816-83A77502068F}"/>
              </a:ext>
            </a:extLst>
          </p:cNvPr>
          <p:cNvSpPr txBox="1"/>
          <p:nvPr/>
        </p:nvSpPr>
        <p:spPr>
          <a:xfrm>
            <a:off x="5969733" y="2473696"/>
            <a:ext cx="2699436" cy="461665"/>
          </a:xfrm>
          <a:prstGeom prst="rect">
            <a:avLst/>
          </a:prstGeom>
          <a:noFill/>
        </p:spPr>
        <p:txBody>
          <a:bodyPr wrap="squar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2B4E6"/>
                </a:solidFill>
                <a:effectLst/>
                <a:uLnTx/>
                <a:uFillTx/>
              </a:rPr>
              <a:t>Run simulated impacts to expose vulnerabilities and address them</a:t>
            </a:r>
          </a:p>
        </p:txBody>
      </p:sp>
      <p:sp>
        <p:nvSpPr>
          <p:cNvPr id="13" name="TextBox 12">
            <a:extLst>
              <a:ext uri="{FF2B5EF4-FFF2-40B4-BE49-F238E27FC236}">
                <a16:creationId xmlns:a16="http://schemas.microsoft.com/office/drawing/2014/main" id="{7FE00F70-6586-2CB0-7255-D2A3D6238BE8}"/>
              </a:ext>
            </a:extLst>
          </p:cNvPr>
          <p:cNvSpPr txBox="1"/>
          <p:nvPr/>
        </p:nvSpPr>
        <p:spPr>
          <a:xfrm>
            <a:off x="553900" y="3430680"/>
            <a:ext cx="2257947" cy="1015663"/>
          </a:xfrm>
          <a:prstGeom prst="rect">
            <a:avLst/>
          </a:prstGeom>
          <a:noFill/>
        </p:spPr>
        <p:txBody>
          <a:bodyPr wrap="squar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2B4E6"/>
                </a:solidFill>
                <a:effectLst/>
                <a:uLnTx/>
                <a:uFillTx/>
              </a:rPr>
              <a:t>IT-integrated alarms to manage and proactively protect server and hyperconverged infrastructures</a:t>
            </a:r>
          </a:p>
        </p:txBody>
      </p:sp>
      <p:pic>
        <p:nvPicPr>
          <p:cNvPr id="14" name="Picture 4">
            <a:extLst>
              <a:ext uri="{FF2B5EF4-FFF2-40B4-BE49-F238E27FC236}">
                <a16:creationId xmlns:a16="http://schemas.microsoft.com/office/drawing/2014/main" id="{48460784-3C44-4D8B-3946-AF67CCF11220}"/>
              </a:ext>
            </a:extLst>
          </p:cNvPr>
          <p:cNvPicPr>
            <a:picLocks noChangeAspect="1" noChangeArrowheads="1"/>
          </p:cNvPicPr>
          <p:nvPr/>
        </p:nvPicPr>
        <p:blipFill rotWithShape="1">
          <a:blip r:embed="rId5" cstate="print"/>
          <a:srcRect l="26057"/>
          <a:stretch/>
        </p:blipFill>
        <p:spPr bwMode="auto">
          <a:xfrm>
            <a:off x="2610820" y="3505832"/>
            <a:ext cx="2180191" cy="989368"/>
          </a:xfrm>
          <a:prstGeom prst="rect">
            <a:avLst/>
          </a:prstGeom>
          <a:noFill/>
          <a:ln w="9525">
            <a:solidFill>
              <a:srgbClr val="36C746"/>
            </a:solidFill>
            <a:miter lim="800000"/>
            <a:headEnd/>
            <a:tailEnd/>
          </a:ln>
          <a:effectLst/>
        </p:spPr>
      </p:pic>
      <p:sp>
        <p:nvSpPr>
          <p:cNvPr id="16" name="TextBox 15">
            <a:extLst>
              <a:ext uri="{FF2B5EF4-FFF2-40B4-BE49-F238E27FC236}">
                <a16:creationId xmlns:a16="http://schemas.microsoft.com/office/drawing/2014/main" id="{DAE0829A-8ED0-617C-C6F1-CCDF6684738C}"/>
              </a:ext>
            </a:extLst>
          </p:cNvPr>
          <p:cNvSpPr txBox="1"/>
          <p:nvPr/>
        </p:nvSpPr>
        <p:spPr>
          <a:xfrm>
            <a:off x="485321" y="1212538"/>
            <a:ext cx="4572000" cy="523220"/>
          </a:xfrm>
          <a:prstGeom prst="rect">
            <a:avLst/>
          </a:prstGeom>
          <a:noFill/>
        </p:spPr>
        <p:txBody>
          <a:bodyPr wrap="square">
            <a:spAutoFit/>
          </a:bodyPr>
          <a:lstStyle/>
          <a:p>
            <a:pPr defTabSz="457189"/>
            <a:r>
              <a:rPr lang="en-US" sz="1400" b="1" dirty="0">
                <a:solidFill>
                  <a:srgbClr val="42B4E6"/>
                </a:solidFill>
                <a:latin typeface="Arial"/>
              </a:rPr>
              <a:t>Perform device</a:t>
            </a:r>
            <a:r>
              <a:rPr lang="en-US" sz="1400" dirty="0">
                <a:solidFill>
                  <a:srgbClr val="42B4E6"/>
                </a:solidFill>
                <a:latin typeface="Arial"/>
              </a:rPr>
              <a:t> </a:t>
            </a:r>
            <a:r>
              <a:rPr lang="en-US" sz="1400" b="1" dirty="0">
                <a:solidFill>
                  <a:srgbClr val="42B4E6"/>
                </a:solidFill>
                <a:latin typeface="Arial"/>
              </a:rPr>
              <a:t>monitoring</a:t>
            </a:r>
            <a:r>
              <a:rPr lang="en-US" sz="1400" dirty="0">
                <a:solidFill>
                  <a:srgbClr val="42B4E6"/>
                </a:solidFill>
                <a:latin typeface="Arial"/>
              </a:rPr>
              <a:t> and </a:t>
            </a:r>
            <a:br>
              <a:rPr lang="en-US" sz="1400" dirty="0">
                <a:solidFill>
                  <a:srgbClr val="42B4E6"/>
                </a:solidFill>
                <a:latin typeface="Arial"/>
              </a:rPr>
            </a:br>
            <a:r>
              <a:rPr lang="en-US" sz="1400" b="1" dirty="0">
                <a:solidFill>
                  <a:srgbClr val="42B4E6"/>
                </a:solidFill>
                <a:latin typeface="Arial"/>
              </a:rPr>
              <a:t>health assessments</a:t>
            </a:r>
          </a:p>
        </p:txBody>
      </p:sp>
      <p:sp>
        <p:nvSpPr>
          <p:cNvPr id="18" name="Footer Placeholder 3">
            <a:extLst>
              <a:ext uri="{FF2B5EF4-FFF2-40B4-BE49-F238E27FC236}">
                <a16:creationId xmlns:a16="http://schemas.microsoft.com/office/drawing/2014/main" id="{84443FAC-0A42-BE10-15B1-BA9B18C0A267}"/>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206199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187663" y="0"/>
            <a:ext cx="7886700" cy="994172"/>
          </a:xfrm>
        </p:spPr>
        <p:txBody>
          <a:bodyPr>
            <a:normAutofit fontScale="90000"/>
          </a:bodyPr>
          <a:lstStyle/>
          <a:p>
            <a:pPr marL="0" marR="0" lvl="0" indent="15875" algn="l" defTabSz="456918" rtl="0" eaLnBrk="1" fontAlgn="auto" latinLnBrk="0" hangingPunct="1">
              <a:lnSpc>
                <a:spcPct val="100000"/>
              </a:lnSpc>
              <a:spcBef>
                <a:spcPts val="500"/>
              </a:spcBef>
              <a:spcAft>
                <a:spcPts val="500"/>
              </a:spcAft>
              <a:buClr>
                <a:srgbClr val="3DCD58"/>
              </a:buClr>
              <a:buSzTx/>
              <a:buFontTx/>
              <a:buNone/>
              <a:tabLst/>
              <a:defRPr/>
            </a:pPr>
            <a:r>
              <a:rPr lang="en-US" dirty="0" err="1"/>
              <a:t>DCIM</a:t>
            </a:r>
            <a:r>
              <a:rPr lang="en-US" dirty="0"/>
              <a:t> 3.0 provides visibility across your entire attack surface</a:t>
            </a:r>
            <a:br>
              <a:rPr lang="en-US" dirty="0"/>
            </a:br>
            <a:r>
              <a:rPr kumimoji="0" lang="en-US" sz="2000" b="0" i="0" u="none" strike="noStrike" kern="1200" cap="none" spc="0" normalizeH="0" baseline="0" noProof="0" dirty="0">
                <a:ln>
                  <a:noFill/>
                </a:ln>
                <a:solidFill>
                  <a:srgbClr val="626469"/>
                </a:solidFill>
                <a:effectLst/>
                <a:uLnTx/>
                <a:uFillTx/>
                <a:latin typeface="Arial"/>
                <a:ea typeface="+mn-ea"/>
                <a:cs typeface="Arial"/>
              </a:rPr>
              <a:t>Continuous monitoring ensures a secure on- and off-line environment </a:t>
            </a:r>
            <a:endParaRPr lang="hr-HR" dirty="0"/>
          </a:p>
        </p:txBody>
      </p:sp>
      <p:sp>
        <p:nvSpPr>
          <p:cNvPr id="3" name="Rectangle 2">
            <a:extLst>
              <a:ext uri="{FF2B5EF4-FFF2-40B4-BE49-F238E27FC236}">
                <a16:creationId xmlns:a16="http://schemas.microsoft.com/office/drawing/2014/main" id="{589136B0-FB22-6357-0C4F-B991E15AB4E0}"/>
              </a:ext>
            </a:extLst>
          </p:cNvPr>
          <p:cNvSpPr/>
          <p:nvPr/>
        </p:nvSpPr>
        <p:spPr>
          <a:xfrm>
            <a:off x="337234" y="1155994"/>
            <a:ext cx="2972104" cy="1834200"/>
          </a:xfrm>
          <a:prstGeom prst="rect">
            <a:avLst/>
          </a:prstGeom>
          <a:solidFill>
            <a:srgbClr val="8ED2F0">
              <a:alpha val="60000"/>
            </a:srgbClr>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11895A59-351C-0E15-33D2-6AACB37F7FF0}"/>
              </a:ext>
            </a:extLst>
          </p:cNvPr>
          <p:cNvSpPr txBox="1"/>
          <p:nvPr/>
        </p:nvSpPr>
        <p:spPr>
          <a:xfrm>
            <a:off x="354298" y="1264431"/>
            <a:ext cx="2720142" cy="461665"/>
          </a:xfrm>
          <a:prstGeom prst="rect">
            <a:avLst/>
          </a:prstGeom>
          <a:noFill/>
        </p:spPr>
        <p:txBody>
          <a:bodyPr wrap="squar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DCD58"/>
                </a:solidFill>
                <a:effectLst/>
                <a:uLnTx/>
                <a:uFillTx/>
              </a:rPr>
              <a:t>Monitoring </a:t>
            </a:r>
            <a:r>
              <a:rPr kumimoji="0" lang="en-US" sz="1200" b="1" i="0" u="none" strike="noStrike" kern="0" cap="none" spc="0" normalizeH="0" baseline="0" noProof="0" dirty="0">
                <a:ln>
                  <a:noFill/>
                </a:ln>
                <a:solidFill>
                  <a:srgbClr val="3DCD58"/>
                </a:solidFill>
                <a:effectLst/>
                <a:uLnTx/>
                <a:uFillTx/>
              </a:rPr>
              <a:t>environmental</a:t>
            </a:r>
            <a:r>
              <a:rPr kumimoji="0" lang="en-US" sz="1200" b="0" i="0" u="none" strike="noStrike" kern="0" cap="none" spc="0" normalizeH="0" baseline="0" noProof="0" dirty="0">
                <a:ln>
                  <a:noFill/>
                </a:ln>
                <a:solidFill>
                  <a:srgbClr val="3DCD58"/>
                </a:solidFill>
                <a:effectLst/>
                <a:uLnTx/>
                <a:uFillTx/>
              </a:rPr>
              <a:t> conditions to reduce </a:t>
            </a:r>
            <a:r>
              <a:rPr kumimoji="0" lang="en-US" sz="1200" b="1" i="0" u="none" strike="noStrike" kern="0" cap="none" spc="0" normalizeH="0" baseline="0" noProof="0" dirty="0">
                <a:ln>
                  <a:noFill/>
                </a:ln>
                <a:solidFill>
                  <a:srgbClr val="3DCD58"/>
                </a:solidFill>
                <a:effectLst/>
                <a:uLnTx/>
                <a:uFillTx/>
              </a:rPr>
              <a:t>physical threats</a:t>
            </a:r>
          </a:p>
        </p:txBody>
      </p:sp>
      <p:pic>
        <p:nvPicPr>
          <p:cNvPr id="6" name="Picture 5">
            <a:extLst>
              <a:ext uri="{FF2B5EF4-FFF2-40B4-BE49-F238E27FC236}">
                <a16:creationId xmlns:a16="http://schemas.microsoft.com/office/drawing/2014/main" id="{5CBBC013-AFD3-4376-6B09-B899BBB31FF5}"/>
              </a:ext>
            </a:extLst>
          </p:cNvPr>
          <p:cNvPicPr>
            <a:picLocks noChangeAspect="1"/>
          </p:cNvPicPr>
          <p:nvPr/>
        </p:nvPicPr>
        <p:blipFill>
          <a:blip r:embed="rId2"/>
          <a:stretch>
            <a:fillRect/>
          </a:stretch>
        </p:blipFill>
        <p:spPr>
          <a:xfrm>
            <a:off x="459262" y="1784809"/>
            <a:ext cx="1153325" cy="748912"/>
          </a:xfrm>
          <a:prstGeom prst="rect">
            <a:avLst/>
          </a:prstGeom>
        </p:spPr>
      </p:pic>
      <p:grpSp>
        <p:nvGrpSpPr>
          <p:cNvPr id="7" name="Group 6">
            <a:extLst>
              <a:ext uri="{FF2B5EF4-FFF2-40B4-BE49-F238E27FC236}">
                <a16:creationId xmlns:a16="http://schemas.microsoft.com/office/drawing/2014/main" id="{10BA395D-9FA6-99B0-5024-62F4FBF7CE1A}"/>
              </a:ext>
            </a:extLst>
          </p:cNvPr>
          <p:cNvGrpSpPr/>
          <p:nvPr/>
        </p:nvGrpSpPr>
        <p:grpSpPr>
          <a:xfrm>
            <a:off x="1132995" y="2433021"/>
            <a:ext cx="601429" cy="556847"/>
            <a:chOff x="4723074" y="3974583"/>
            <a:chExt cx="601429" cy="556847"/>
          </a:xfrm>
        </p:grpSpPr>
        <p:pic>
          <p:nvPicPr>
            <p:cNvPr id="9" name="Picture 8" descr="Icon&#10;&#10;Description automatically generated">
              <a:extLst>
                <a:ext uri="{FF2B5EF4-FFF2-40B4-BE49-F238E27FC236}">
                  <a16:creationId xmlns:a16="http://schemas.microsoft.com/office/drawing/2014/main" id="{33C20AE8-841D-3A5F-E6BA-20C975EBFF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71" b="89516" l="9718" r="90282">
                          <a14:foregroundMark x1="8464" y1="35887" x2="43574" y2="10484"/>
                          <a14:foregroundMark x1="43574" y1="10484" x2="52665" y2="8871"/>
                          <a14:foregroundMark x1="87774" y1="32661" x2="90282" y2="35081"/>
                          <a14:foregroundMark x1="22257" y1="47984" x2="45455" y2="31855"/>
                          <a14:foregroundMark x1="45455" y1="31855" x2="58307" y2="31452"/>
                          <a14:foregroundMark x1="58307" y1="31452" x2="69279" y2="37500"/>
                          <a14:foregroundMark x1="69279" y1="37500" x2="77429" y2="47177"/>
                          <a14:foregroundMark x1="34169" y1="60484" x2="44828" y2="52016"/>
                          <a14:foregroundMark x1="44828" y1="52016" x2="56740" y2="50000"/>
                          <a14:foregroundMark x1="56740" y1="50000" x2="64890" y2="58065"/>
                          <a14:foregroundMark x1="51097" y1="73387" x2="50784" y2="77016"/>
                        </a14:backgroundRemoval>
                      </a14:imgEffect>
                    </a14:imgLayer>
                  </a14:imgProps>
                </a:ext>
              </a:extLst>
            </a:blip>
            <a:stretch>
              <a:fillRect/>
            </a:stretch>
          </p:blipFill>
          <p:spPr>
            <a:xfrm rot="2312490">
              <a:off x="4833073" y="3974583"/>
              <a:ext cx="491430" cy="382052"/>
            </a:xfrm>
            <a:prstGeom prst="rect">
              <a:avLst/>
            </a:prstGeom>
          </p:spPr>
        </p:pic>
        <p:pic>
          <p:nvPicPr>
            <p:cNvPr id="10" name="Picture 9" descr="A picture containing black, electronics, old, camera&#10;&#10;Description automatically generated">
              <a:extLst>
                <a:ext uri="{FF2B5EF4-FFF2-40B4-BE49-F238E27FC236}">
                  <a16:creationId xmlns:a16="http://schemas.microsoft.com/office/drawing/2014/main" id="{CCE35B8C-1D0F-B885-C0A0-9CD7529A4C9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0903" y1="89236" x2="32600" y2="89276"/>
                          <a14:backgroundMark x1="34028" y1="90972" x2="50347" y2="91319"/>
                          <a14:backgroundMark x1="50347" y1="91319" x2="67014" y2="88889"/>
                          <a14:backgroundMark x1="74306" y1="89583" x2="66667" y2="88889"/>
                          <a14:backgroundMark x1="81944" y1="88542" x2="73958" y2="87847"/>
                          <a14:backgroundMark x1="82986" y1="86806" x2="72917" y2="87847"/>
                          <a14:backgroundMark x1="84028" y1="86458" x2="81597" y2="86458"/>
                          <a14:backgroundMark x1="84028" y1="85417" x2="82986" y2="85764"/>
                          <a14:backgroundMark x1="40278" y1="91319" x2="34722" y2="90625"/>
                          <a14:backgroundMark x1="36111" y1="90972" x2="33681" y2="90972"/>
                        </a14:backgroundRemoval>
                      </a14:imgEffect>
                    </a14:imgLayer>
                  </a14:imgProps>
                </a:ext>
              </a:extLst>
            </a:blip>
            <a:stretch>
              <a:fillRect/>
            </a:stretch>
          </p:blipFill>
          <p:spPr>
            <a:xfrm>
              <a:off x="4723074" y="4149378"/>
              <a:ext cx="382052" cy="382052"/>
            </a:xfrm>
            <a:prstGeom prst="rect">
              <a:avLst/>
            </a:prstGeom>
          </p:spPr>
        </p:pic>
      </p:grpSp>
      <p:grpSp>
        <p:nvGrpSpPr>
          <p:cNvPr id="11" name="Group 10">
            <a:extLst>
              <a:ext uri="{FF2B5EF4-FFF2-40B4-BE49-F238E27FC236}">
                <a16:creationId xmlns:a16="http://schemas.microsoft.com/office/drawing/2014/main" id="{501727A1-D163-F4E0-35A5-32A09866C149}"/>
              </a:ext>
            </a:extLst>
          </p:cNvPr>
          <p:cNvGrpSpPr/>
          <p:nvPr/>
        </p:nvGrpSpPr>
        <p:grpSpPr>
          <a:xfrm>
            <a:off x="1688687" y="2228565"/>
            <a:ext cx="525769" cy="525769"/>
            <a:chOff x="5744397" y="3930388"/>
            <a:chExt cx="525769" cy="525769"/>
          </a:xfrm>
        </p:grpSpPr>
        <p:sp>
          <p:nvSpPr>
            <p:cNvPr id="12" name="Oval 11">
              <a:extLst>
                <a:ext uri="{FF2B5EF4-FFF2-40B4-BE49-F238E27FC236}">
                  <a16:creationId xmlns:a16="http://schemas.microsoft.com/office/drawing/2014/main" id="{455038F4-7422-CB47-B467-0CBE3ED71B41}"/>
                </a:ext>
              </a:extLst>
            </p:cNvPr>
            <p:cNvSpPr/>
            <p:nvPr/>
          </p:nvSpPr>
          <p:spPr>
            <a:xfrm>
              <a:off x="5744397" y="3930388"/>
              <a:ext cx="525769" cy="525769"/>
            </a:xfrm>
            <a:prstGeom prst="ellipse">
              <a:avLst/>
            </a:prstGeom>
            <a:solidFill>
              <a:sysClr val="window" lastClr="FFFFFF"/>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5E02B987-ACCE-6AF1-6742-C2062D749633}"/>
                </a:ext>
              </a:extLst>
            </p:cNvPr>
            <p:cNvPicPr>
              <a:picLocks noChangeAspect="1"/>
            </p:cNvPicPr>
            <p:nvPr/>
          </p:nvPicPr>
          <p:blipFill rotWithShape="1">
            <a:blip r:embed="rId7"/>
            <a:srcRect l="18494" r="13202"/>
            <a:stretch/>
          </p:blipFill>
          <p:spPr>
            <a:xfrm>
              <a:off x="5841320" y="4033603"/>
              <a:ext cx="336754" cy="339211"/>
            </a:xfrm>
            <a:prstGeom prst="rect">
              <a:avLst/>
            </a:prstGeom>
          </p:spPr>
        </p:pic>
      </p:grpSp>
      <p:grpSp>
        <p:nvGrpSpPr>
          <p:cNvPr id="14" name="Group 13">
            <a:extLst>
              <a:ext uri="{FF2B5EF4-FFF2-40B4-BE49-F238E27FC236}">
                <a16:creationId xmlns:a16="http://schemas.microsoft.com/office/drawing/2014/main" id="{9FB68372-214E-FE36-8F39-120E65B43DCD}"/>
              </a:ext>
            </a:extLst>
          </p:cNvPr>
          <p:cNvGrpSpPr/>
          <p:nvPr/>
        </p:nvGrpSpPr>
        <p:grpSpPr>
          <a:xfrm>
            <a:off x="2052891" y="1955249"/>
            <a:ext cx="525769" cy="525769"/>
            <a:chOff x="6094020" y="3355789"/>
            <a:chExt cx="525769" cy="525769"/>
          </a:xfrm>
        </p:grpSpPr>
        <p:sp>
          <p:nvSpPr>
            <p:cNvPr id="15" name="Oval 14">
              <a:extLst>
                <a:ext uri="{FF2B5EF4-FFF2-40B4-BE49-F238E27FC236}">
                  <a16:creationId xmlns:a16="http://schemas.microsoft.com/office/drawing/2014/main" id="{3B515F62-7DC6-3185-D0BA-EF2A923F7DA0}"/>
                </a:ext>
              </a:extLst>
            </p:cNvPr>
            <p:cNvSpPr/>
            <p:nvPr/>
          </p:nvSpPr>
          <p:spPr>
            <a:xfrm>
              <a:off x="6094020" y="3355789"/>
              <a:ext cx="525769" cy="525769"/>
            </a:xfrm>
            <a:prstGeom prst="ellipse">
              <a:avLst/>
            </a:prstGeom>
            <a:solidFill>
              <a:sysClr val="window" lastClr="FFFFFF"/>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53F9B600-A823-4B91-EBD8-D95BB4A22AEF}"/>
                </a:ext>
              </a:extLst>
            </p:cNvPr>
            <p:cNvPicPr>
              <a:picLocks noChangeAspect="1"/>
            </p:cNvPicPr>
            <p:nvPr/>
          </p:nvPicPr>
          <p:blipFill rotWithShape="1">
            <a:blip r:embed="rId8"/>
            <a:srcRect l="5987" r="18296"/>
            <a:stretch/>
          </p:blipFill>
          <p:spPr>
            <a:xfrm>
              <a:off x="6180488" y="3438167"/>
              <a:ext cx="328261" cy="356763"/>
            </a:xfrm>
            <a:prstGeom prst="rect">
              <a:avLst/>
            </a:prstGeom>
          </p:spPr>
        </p:pic>
      </p:grpSp>
      <p:grpSp>
        <p:nvGrpSpPr>
          <p:cNvPr id="17" name="Group 16">
            <a:extLst>
              <a:ext uri="{FF2B5EF4-FFF2-40B4-BE49-F238E27FC236}">
                <a16:creationId xmlns:a16="http://schemas.microsoft.com/office/drawing/2014/main" id="{AA8BB56A-A7AB-198E-B8E1-852BCE5C1A93}"/>
              </a:ext>
            </a:extLst>
          </p:cNvPr>
          <p:cNvGrpSpPr/>
          <p:nvPr/>
        </p:nvGrpSpPr>
        <p:grpSpPr>
          <a:xfrm>
            <a:off x="2411968" y="2228565"/>
            <a:ext cx="525769" cy="525769"/>
            <a:chOff x="6699346" y="3827173"/>
            <a:chExt cx="525769" cy="525769"/>
          </a:xfrm>
        </p:grpSpPr>
        <p:sp>
          <p:nvSpPr>
            <p:cNvPr id="18" name="Oval 17">
              <a:extLst>
                <a:ext uri="{FF2B5EF4-FFF2-40B4-BE49-F238E27FC236}">
                  <a16:creationId xmlns:a16="http://schemas.microsoft.com/office/drawing/2014/main" id="{3EA70ED2-0702-857F-4509-C4BC9948744B}"/>
                </a:ext>
              </a:extLst>
            </p:cNvPr>
            <p:cNvSpPr/>
            <p:nvPr/>
          </p:nvSpPr>
          <p:spPr>
            <a:xfrm>
              <a:off x="6699346" y="3827173"/>
              <a:ext cx="525769" cy="525769"/>
            </a:xfrm>
            <a:prstGeom prst="ellipse">
              <a:avLst/>
            </a:prstGeom>
            <a:solidFill>
              <a:sysClr val="window" lastClr="FFFFFF"/>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343EC14B-41B0-1332-4BAE-BEA6FF7B03EB}"/>
                </a:ext>
              </a:extLst>
            </p:cNvPr>
            <p:cNvPicPr>
              <a:picLocks noChangeAspect="1"/>
            </p:cNvPicPr>
            <p:nvPr/>
          </p:nvPicPr>
          <p:blipFill rotWithShape="1">
            <a:blip r:embed="rId9"/>
            <a:srcRect t="1353" b="1353"/>
            <a:stretch/>
          </p:blipFill>
          <p:spPr>
            <a:xfrm>
              <a:off x="6838001" y="3908255"/>
              <a:ext cx="247297" cy="380636"/>
            </a:xfrm>
            <a:prstGeom prst="rect">
              <a:avLst/>
            </a:prstGeom>
          </p:spPr>
        </p:pic>
      </p:grpSp>
      <p:grpSp>
        <p:nvGrpSpPr>
          <p:cNvPr id="20" name="Group 19">
            <a:extLst>
              <a:ext uri="{FF2B5EF4-FFF2-40B4-BE49-F238E27FC236}">
                <a16:creationId xmlns:a16="http://schemas.microsoft.com/office/drawing/2014/main" id="{66F5DE2D-2104-49C5-CF10-825F84F795D7}"/>
              </a:ext>
            </a:extLst>
          </p:cNvPr>
          <p:cNvGrpSpPr/>
          <p:nvPr/>
        </p:nvGrpSpPr>
        <p:grpSpPr>
          <a:xfrm>
            <a:off x="2661413" y="1955249"/>
            <a:ext cx="525769" cy="525769"/>
            <a:chOff x="7183598" y="3274707"/>
            <a:chExt cx="525769" cy="525769"/>
          </a:xfrm>
        </p:grpSpPr>
        <p:sp>
          <p:nvSpPr>
            <p:cNvPr id="21" name="Oval 20">
              <a:extLst>
                <a:ext uri="{FF2B5EF4-FFF2-40B4-BE49-F238E27FC236}">
                  <a16:creationId xmlns:a16="http://schemas.microsoft.com/office/drawing/2014/main" id="{4895D14D-8A7A-3558-78F0-57AE71AF6B3A}"/>
                </a:ext>
              </a:extLst>
            </p:cNvPr>
            <p:cNvSpPr/>
            <p:nvPr/>
          </p:nvSpPr>
          <p:spPr>
            <a:xfrm>
              <a:off x="7183598" y="3274707"/>
              <a:ext cx="525769" cy="525769"/>
            </a:xfrm>
            <a:prstGeom prst="ellipse">
              <a:avLst/>
            </a:prstGeom>
            <a:solidFill>
              <a:sysClr val="window" lastClr="FFFFFF"/>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FE804757-962C-64AA-51E9-DB8BC3E35841}"/>
                </a:ext>
              </a:extLst>
            </p:cNvPr>
            <p:cNvPicPr>
              <a:picLocks noChangeAspect="1"/>
            </p:cNvPicPr>
            <p:nvPr/>
          </p:nvPicPr>
          <p:blipFill rotWithShape="1">
            <a:blip r:embed="rId10"/>
            <a:srcRect l="12909" r="2667"/>
            <a:stretch/>
          </p:blipFill>
          <p:spPr>
            <a:xfrm>
              <a:off x="7312473" y="3350899"/>
              <a:ext cx="281448" cy="380636"/>
            </a:xfrm>
            <a:prstGeom prst="rect">
              <a:avLst/>
            </a:prstGeom>
          </p:spPr>
        </p:pic>
      </p:grpSp>
      <p:grpSp>
        <p:nvGrpSpPr>
          <p:cNvPr id="34" name="Group 33">
            <a:extLst>
              <a:ext uri="{FF2B5EF4-FFF2-40B4-BE49-F238E27FC236}">
                <a16:creationId xmlns:a16="http://schemas.microsoft.com/office/drawing/2014/main" id="{B028D654-C649-FB9C-1DE5-580CEDAEA7EC}"/>
              </a:ext>
            </a:extLst>
          </p:cNvPr>
          <p:cNvGrpSpPr/>
          <p:nvPr/>
        </p:nvGrpSpPr>
        <p:grpSpPr>
          <a:xfrm>
            <a:off x="3652490" y="1692704"/>
            <a:ext cx="1800379" cy="1775259"/>
            <a:chOff x="3314485" y="1474947"/>
            <a:chExt cx="1800379" cy="1775259"/>
          </a:xfrm>
        </p:grpSpPr>
        <p:sp>
          <p:nvSpPr>
            <p:cNvPr id="2" name="Oval 1">
              <a:extLst>
                <a:ext uri="{FF2B5EF4-FFF2-40B4-BE49-F238E27FC236}">
                  <a16:creationId xmlns:a16="http://schemas.microsoft.com/office/drawing/2014/main" id="{A7934F2B-F72A-174A-0036-980FACC4D672}"/>
                </a:ext>
              </a:extLst>
            </p:cNvPr>
            <p:cNvSpPr/>
            <p:nvPr/>
          </p:nvSpPr>
          <p:spPr>
            <a:xfrm>
              <a:off x="3314485" y="1474947"/>
              <a:ext cx="1800379" cy="1775259"/>
            </a:xfrm>
            <a:prstGeom prst="ellipse">
              <a:avLst/>
            </a:prstGeom>
            <a:solidFill>
              <a:srgbClr val="626469">
                <a:alpha val="69804"/>
              </a:srgbClr>
            </a:solid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9FC8F44D-B006-E249-4A56-6B021FDDC20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72820" y="1895219"/>
              <a:ext cx="724541" cy="86124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C5E4FAD1-9A87-5BB0-EF61-EDF0F21DBCB0}"/>
              </a:ext>
            </a:extLst>
          </p:cNvPr>
          <p:cNvSpPr txBox="1"/>
          <p:nvPr/>
        </p:nvSpPr>
        <p:spPr>
          <a:xfrm>
            <a:off x="6074503" y="3540623"/>
            <a:ext cx="2826703" cy="646331"/>
          </a:xfrm>
          <a:prstGeom prst="rect">
            <a:avLst/>
          </a:prstGeom>
          <a:noFill/>
        </p:spPr>
        <p:txBody>
          <a:bodyPr wrap="squar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2B4E6"/>
                </a:solidFill>
                <a:effectLst/>
                <a:uLnTx/>
                <a:uFillTx/>
              </a:rPr>
              <a:t>Enable surveillance and recording with ability to retain recordings for compliance of critical infrastructure  </a:t>
            </a:r>
          </a:p>
        </p:txBody>
      </p:sp>
      <p:sp>
        <p:nvSpPr>
          <p:cNvPr id="27" name="TextBox 26">
            <a:extLst>
              <a:ext uri="{FF2B5EF4-FFF2-40B4-BE49-F238E27FC236}">
                <a16:creationId xmlns:a16="http://schemas.microsoft.com/office/drawing/2014/main" id="{77C1359D-2F06-E4D3-1126-44A9ED923F91}"/>
              </a:ext>
            </a:extLst>
          </p:cNvPr>
          <p:cNvSpPr txBox="1"/>
          <p:nvPr/>
        </p:nvSpPr>
        <p:spPr>
          <a:xfrm>
            <a:off x="956125" y="3272486"/>
            <a:ext cx="1981612" cy="1015663"/>
          </a:xfrm>
          <a:prstGeom prst="rect">
            <a:avLst/>
          </a:prstGeom>
          <a:noFill/>
        </p:spPr>
        <p:txBody>
          <a:bodyPr wrap="squar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2B4E6"/>
                </a:solidFill>
                <a:effectLst/>
                <a:uLnTx/>
                <a:uFillTx/>
              </a:rPr>
              <a:t>Lock down racks with access control using permission-based entry and tracking with audit trail to protect IT assets</a:t>
            </a:r>
          </a:p>
        </p:txBody>
      </p:sp>
      <p:sp>
        <p:nvSpPr>
          <p:cNvPr id="28" name="Oval 27">
            <a:extLst>
              <a:ext uri="{FF2B5EF4-FFF2-40B4-BE49-F238E27FC236}">
                <a16:creationId xmlns:a16="http://schemas.microsoft.com/office/drawing/2014/main" id="{74794AED-9B24-9C61-857C-B12672675A07}"/>
              </a:ext>
            </a:extLst>
          </p:cNvPr>
          <p:cNvSpPr/>
          <p:nvPr/>
        </p:nvSpPr>
        <p:spPr>
          <a:xfrm>
            <a:off x="6167622" y="2882772"/>
            <a:ext cx="534584" cy="534584"/>
          </a:xfrm>
          <a:prstGeom prst="ellipse">
            <a:avLst/>
          </a:prstGeom>
          <a:solidFill>
            <a:srgbClr val="42B4E6">
              <a:lumMod val="75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29" name="Graphic 28" descr="Security camera with solid fill">
            <a:extLst>
              <a:ext uri="{FF2B5EF4-FFF2-40B4-BE49-F238E27FC236}">
                <a16:creationId xmlns:a16="http://schemas.microsoft.com/office/drawing/2014/main" id="{B06C9776-B706-566E-9997-70EA0189E8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76591" y="2960314"/>
            <a:ext cx="402784" cy="402784"/>
          </a:xfrm>
          <a:prstGeom prst="rect">
            <a:avLst/>
          </a:prstGeom>
        </p:spPr>
      </p:pic>
      <p:sp>
        <p:nvSpPr>
          <p:cNvPr id="30" name="Oval 29">
            <a:extLst>
              <a:ext uri="{FF2B5EF4-FFF2-40B4-BE49-F238E27FC236}">
                <a16:creationId xmlns:a16="http://schemas.microsoft.com/office/drawing/2014/main" id="{485E6E52-10F5-1FB7-5E9D-CA237C61F29C}"/>
              </a:ext>
            </a:extLst>
          </p:cNvPr>
          <p:cNvSpPr/>
          <p:nvPr/>
        </p:nvSpPr>
        <p:spPr>
          <a:xfrm>
            <a:off x="286084" y="3249294"/>
            <a:ext cx="534584" cy="534584"/>
          </a:xfrm>
          <a:prstGeom prst="ellipse">
            <a:avLst/>
          </a:prstGeom>
          <a:solidFill>
            <a:srgbClr val="42B4E6">
              <a:lumMod val="75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31" name="Graphic 30" descr="Shield Tick outline">
            <a:extLst>
              <a:ext uri="{FF2B5EF4-FFF2-40B4-BE49-F238E27FC236}">
                <a16:creationId xmlns:a16="http://schemas.microsoft.com/office/drawing/2014/main" id="{6250E3A1-DDCE-F0A1-AC1A-41DFEA2BAD0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30796" y="3314733"/>
            <a:ext cx="429231" cy="429231"/>
          </a:xfrm>
          <a:prstGeom prst="rect">
            <a:avLst/>
          </a:prstGeom>
        </p:spPr>
      </p:pic>
      <p:pic>
        <p:nvPicPr>
          <p:cNvPr id="32" name="Picture 31">
            <a:extLst>
              <a:ext uri="{FF2B5EF4-FFF2-40B4-BE49-F238E27FC236}">
                <a16:creationId xmlns:a16="http://schemas.microsoft.com/office/drawing/2014/main" id="{1DA7994A-F963-3D89-7C58-5743B38C104B}"/>
              </a:ext>
            </a:extLst>
          </p:cNvPr>
          <p:cNvPicPr>
            <a:picLocks noChangeAspect="1"/>
          </p:cNvPicPr>
          <p:nvPr/>
        </p:nvPicPr>
        <p:blipFill>
          <a:blip r:embed="rId16"/>
          <a:stretch>
            <a:fillRect/>
          </a:stretch>
        </p:blipFill>
        <p:spPr>
          <a:xfrm>
            <a:off x="2917812" y="3544155"/>
            <a:ext cx="1864032" cy="934957"/>
          </a:xfrm>
          <a:prstGeom prst="rect">
            <a:avLst/>
          </a:prstGeom>
        </p:spPr>
      </p:pic>
      <p:pic>
        <p:nvPicPr>
          <p:cNvPr id="33" name="Picture 32">
            <a:extLst>
              <a:ext uri="{FF2B5EF4-FFF2-40B4-BE49-F238E27FC236}">
                <a16:creationId xmlns:a16="http://schemas.microsoft.com/office/drawing/2014/main" id="{BDE7CD52-4226-40D0-6EAD-EED9747BCA3C}"/>
              </a:ext>
            </a:extLst>
          </p:cNvPr>
          <p:cNvPicPr>
            <a:picLocks noChangeAspect="1"/>
          </p:cNvPicPr>
          <p:nvPr/>
        </p:nvPicPr>
        <p:blipFill>
          <a:blip r:embed="rId17"/>
          <a:stretch>
            <a:fillRect/>
          </a:stretch>
        </p:blipFill>
        <p:spPr>
          <a:xfrm>
            <a:off x="7277331" y="2567054"/>
            <a:ext cx="1378346" cy="911936"/>
          </a:xfrm>
          <a:prstGeom prst="rect">
            <a:avLst/>
          </a:prstGeom>
        </p:spPr>
      </p:pic>
      <p:sp>
        <p:nvSpPr>
          <p:cNvPr id="35" name="Footer Placeholder 3">
            <a:extLst>
              <a:ext uri="{FF2B5EF4-FFF2-40B4-BE49-F238E27FC236}">
                <a16:creationId xmlns:a16="http://schemas.microsoft.com/office/drawing/2014/main" id="{D688C029-7EFB-3265-5371-EF40F8A4D948}"/>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318863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194149" y="101600"/>
            <a:ext cx="7886700" cy="994172"/>
          </a:xfrm>
        </p:spPr>
        <p:txBody>
          <a:bodyPr>
            <a:normAutofit fontScale="90000"/>
          </a:bodyPr>
          <a:lstStyle/>
          <a:p>
            <a:pPr marL="0" marR="0" lvl="0" indent="15875" algn="l" defTabSz="456918" rtl="0" eaLnBrk="1" fontAlgn="auto" latinLnBrk="0" hangingPunct="1">
              <a:lnSpc>
                <a:spcPct val="100000"/>
              </a:lnSpc>
              <a:spcBef>
                <a:spcPts val="500"/>
              </a:spcBef>
              <a:spcAft>
                <a:spcPts val="500"/>
              </a:spcAft>
              <a:buClr>
                <a:srgbClr val="3DCD58"/>
              </a:buClr>
              <a:buSzTx/>
              <a:buFontTx/>
              <a:buNone/>
              <a:tabLst/>
              <a:defRPr/>
            </a:pPr>
            <a:r>
              <a:rPr lang="en-US" dirty="0" err="1"/>
              <a:t>DCIM</a:t>
            </a:r>
            <a:r>
              <a:rPr lang="en-US" dirty="0"/>
              <a:t> 3.0 reduces cybersecurity threats</a:t>
            </a:r>
            <a:br>
              <a:rPr lang="en-US" dirty="0"/>
            </a:br>
            <a:r>
              <a:rPr kumimoji="0" lang="en-US" sz="2000" b="0" i="0" u="none" strike="noStrike" kern="1200" cap="none" spc="0" normalizeH="0" baseline="0" noProof="0" dirty="0">
                <a:ln>
                  <a:noFill/>
                </a:ln>
                <a:solidFill>
                  <a:srgbClr val="626469"/>
                </a:solidFill>
                <a:effectLst/>
                <a:uLnTx/>
                <a:uFillTx/>
                <a:latin typeface="Arial"/>
                <a:ea typeface="+mn-ea"/>
                <a:cs typeface="Arial"/>
              </a:rPr>
              <a:t>Maintaining device security policies contributes to a cybersecure environment</a:t>
            </a:r>
            <a:endParaRPr lang="hr-HR" dirty="0"/>
          </a:p>
        </p:txBody>
      </p:sp>
      <p:grpSp>
        <p:nvGrpSpPr>
          <p:cNvPr id="11" name="Group 10">
            <a:extLst>
              <a:ext uri="{FF2B5EF4-FFF2-40B4-BE49-F238E27FC236}">
                <a16:creationId xmlns:a16="http://schemas.microsoft.com/office/drawing/2014/main" id="{E8E65A84-B075-9617-358E-5FC72E1643E9}"/>
              </a:ext>
            </a:extLst>
          </p:cNvPr>
          <p:cNvGrpSpPr/>
          <p:nvPr/>
        </p:nvGrpSpPr>
        <p:grpSpPr>
          <a:xfrm>
            <a:off x="3242626" y="1564262"/>
            <a:ext cx="1800379" cy="1775259"/>
            <a:chOff x="3242626" y="1564262"/>
            <a:chExt cx="1800379" cy="1775259"/>
          </a:xfrm>
        </p:grpSpPr>
        <p:sp>
          <p:nvSpPr>
            <p:cNvPr id="2" name="Oval 1">
              <a:extLst>
                <a:ext uri="{FF2B5EF4-FFF2-40B4-BE49-F238E27FC236}">
                  <a16:creationId xmlns:a16="http://schemas.microsoft.com/office/drawing/2014/main" id="{98CFF6C6-D4F8-A172-921B-6394E645A2F6}"/>
                </a:ext>
              </a:extLst>
            </p:cNvPr>
            <p:cNvSpPr/>
            <p:nvPr/>
          </p:nvSpPr>
          <p:spPr>
            <a:xfrm>
              <a:off x="3242626" y="1564262"/>
              <a:ext cx="1800379" cy="1775259"/>
            </a:xfrm>
            <a:prstGeom prst="ellipse">
              <a:avLst/>
            </a:prstGeom>
            <a:solidFill>
              <a:srgbClr val="626469">
                <a:alpha val="69804"/>
              </a:srgbClr>
            </a:solidFill>
            <a:ln w="952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9357F361-5E8E-1BD1-03E1-54C93387A5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60156" y="1999421"/>
              <a:ext cx="724541" cy="86124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37353CD4-6F29-732F-56BA-527D6E1B81DB}"/>
              </a:ext>
            </a:extLst>
          </p:cNvPr>
          <p:cNvSpPr txBox="1"/>
          <p:nvPr/>
        </p:nvSpPr>
        <p:spPr>
          <a:xfrm>
            <a:off x="194149" y="1304116"/>
            <a:ext cx="2740627" cy="646331"/>
          </a:xfrm>
          <a:prstGeom prst="rect">
            <a:avLst/>
          </a:prstGeom>
          <a:noFill/>
        </p:spPr>
        <p:txBody>
          <a:bodyPr wrap="squar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2B4E6"/>
                </a:solidFill>
                <a:effectLst/>
                <a:uLnTx/>
                <a:uFillTx/>
              </a:rPr>
              <a:t>Conduct cybersecurity </a:t>
            </a:r>
            <a:r>
              <a:rPr kumimoji="0" lang="en-US" sz="1200" b="0" i="0" u="none" strike="noStrike" kern="0" cap="none" spc="0" normalizeH="0" baseline="0" noProof="0" dirty="0">
                <a:ln>
                  <a:noFill/>
                </a:ln>
                <a:solidFill>
                  <a:srgbClr val="42B4E6"/>
                </a:solidFill>
                <a:effectLst/>
                <a:uLnTx/>
                <a:uFillTx/>
              </a:rPr>
              <a:t>assessments of physical infrastructure</a:t>
            </a:r>
          </a:p>
        </p:txBody>
      </p:sp>
      <p:pic>
        <p:nvPicPr>
          <p:cNvPr id="6" name="Picture 6">
            <a:extLst>
              <a:ext uri="{FF2B5EF4-FFF2-40B4-BE49-F238E27FC236}">
                <a16:creationId xmlns:a16="http://schemas.microsoft.com/office/drawing/2014/main" id="{D470C091-CFAA-9165-8948-9C9B0AD60A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399" y="2056300"/>
            <a:ext cx="2851823" cy="1490895"/>
          </a:xfrm>
          <a:prstGeom prst="rect">
            <a:avLst/>
          </a:prstGeom>
          <a:solidFill>
            <a:srgbClr val="000000">
              <a:alpha val="60000"/>
            </a:srgbClr>
          </a:solidFill>
        </p:spPr>
      </p:pic>
      <p:sp>
        <p:nvSpPr>
          <p:cNvPr id="7" name="TextBox 6">
            <a:extLst>
              <a:ext uri="{FF2B5EF4-FFF2-40B4-BE49-F238E27FC236}">
                <a16:creationId xmlns:a16="http://schemas.microsoft.com/office/drawing/2014/main" id="{FD99909C-39CF-82B1-23A6-F6F3F127D86C}"/>
              </a:ext>
            </a:extLst>
          </p:cNvPr>
          <p:cNvSpPr txBox="1"/>
          <p:nvPr/>
        </p:nvSpPr>
        <p:spPr>
          <a:xfrm>
            <a:off x="5043005" y="2860667"/>
            <a:ext cx="3927068" cy="553998"/>
          </a:xfrm>
          <a:prstGeom prst="rect">
            <a:avLst/>
          </a:prstGeom>
          <a:noFill/>
        </p:spPr>
        <p:txBody>
          <a:bodyPr wrap="squar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2B4E6"/>
                </a:solidFill>
                <a:effectLst/>
                <a:uLnTx/>
                <a:uFillTx/>
              </a:rPr>
              <a:t>&gt;60%</a:t>
            </a:r>
            <a:r>
              <a:rPr kumimoji="0" lang="en-US" sz="1200" b="0" i="0" u="none" strike="noStrike" kern="0" cap="none" spc="0" normalizeH="0" baseline="0" noProof="0" dirty="0">
                <a:ln>
                  <a:noFill/>
                </a:ln>
                <a:solidFill>
                  <a:srgbClr val="42B4E6"/>
                </a:solidFill>
                <a:effectLst/>
                <a:uLnTx/>
                <a:uFillTx/>
              </a:rPr>
              <a:t> of physical infrastructure devices are running out of date firmware</a:t>
            </a:r>
          </a:p>
        </p:txBody>
      </p:sp>
      <p:pic>
        <p:nvPicPr>
          <p:cNvPr id="9" name="Picture 2" descr="Image result for security threat">
            <a:extLst>
              <a:ext uri="{FF2B5EF4-FFF2-40B4-BE49-F238E27FC236}">
                <a16:creationId xmlns:a16="http://schemas.microsoft.com/office/drawing/2014/main" id="{1EDA1201-7EE4-AB7C-DFEA-2FBCFC90991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07"/>
          <a:stretch/>
        </p:blipFill>
        <p:spPr bwMode="auto">
          <a:xfrm>
            <a:off x="7375633" y="3328686"/>
            <a:ext cx="1594441" cy="113934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0EB1E4FD-AA61-FBED-DE9E-8E6AA6269241}"/>
              </a:ext>
            </a:extLst>
          </p:cNvPr>
          <p:cNvSpPr txBox="1"/>
          <p:nvPr/>
        </p:nvSpPr>
        <p:spPr>
          <a:xfrm>
            <a:off x="5133634" y="3471987"/>
            <a:ext cx="2304055" cy="938719"/>
          </a:xfrm>
          <a:prstGeom prst="rect">
            <a:avLst/>
          </a:prstGeom>
          <a:no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2B4E6"/>
                </a:solidFill>
                <a:effectLst/>
                <a:uLnTx/>
                <a:uFillTx/>
              </a:rPr>
              <a:t>Perform mass device firmware updates </a:t>
            </a:r>
            <a:r>
              <a:rPr kumimoji="0" lang="en-US" sz="1100" b="0" i="0" u="none" strike="noStrike" kern="0" cap="none" spc="0" normalizeH="0" baseline="0" noProof="0" dirty="0">
                <a:ln>
                  <a:noFill/>
                </a:ln>
                <a:solidFill>
                  <a:srgbClr val="42B4E6"/>
                </a:solidFill>
                <a:effectLst/>
                <a:uLnTx/>
                <a:uFillTx/>
              </a:rPr>
              <a:t>to keep from running outdated firmware that can create security risks</a:t>
            </a:r>
          </a:p>
          <a:p>
            <a:pPr marL="0" marR="0" lvl="0" indent="0" defTabSz="45691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endParaRPr>
          </a:p>
        </p:txBody>
      </p:sp>
      <p:sp>
        <p:nvSpPr>
          <p:cNvPr id="12" name="Footer Placeholder 3">
            <a:extLst>
              <a:ext uri="{FF2B5EF4-FFF2-40B4-BE49-F238E27FC236}">
                <a16:creationId xmlns:a16="http://schemas.microsoft.com/office/drawing/2014/main" id="{8FC9524D-A374-2A68-480A-A08B5686F428}"/>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1516936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142268" y="46868"/>
            <a:ext cx="7886700" cy="994172"/>
          </a:xfrm>
        </p:spPr>
        <p:txBody>
          <a:bodyPr/>
          <a:lstStyle/>
          <a:p>
            <a:pPr marR="0" lvl="0" algn="l" defTabSz="456918" rtl="0" eaLnBrk="1" fontAlgn="auto" latinLnBrk="0" hangingPunct="1">
              <a:lnSpc>
                <a:spcPct val="100000"/>
              </a:lnSpc>
              <a:spcBef>
                <a:spcPts val="500"/>
              </a:spcBef>
              <a:spcAft>
                <a:spcPts val="500"/>
              </a:spcAft>
              <a:buClr>
                <a:srgbClr val="3DCD58"/>
              </a:buClr>
              <a:buSzTx/>
              <a:buFontTx/>
              <a:buNone/>
              <a:tabLst/>
              <a:defRPr/>
            </a:pPr>
            <a:r>
              <a:rPr lang="en-US" dirty="0" err="1"/>
              <a:t>DCIM</a:t>
            </a:r>
            <a:r>
              <a:rPr lang="en-US" dirty="0"/>
              <a:t> 3.0 supports sustainability goals</a:t>
            </a:r>
            <a:br>
              <a:rPr lang="en-US" dirty="0"/>
            </a:br>
            <a:r>
              <a:rPr kumimoji="0" lang="en-US" sz="1600" b="0" i="0" u="none" strike="noStrike" kern="1200" cap="none" spc="0" normalizeH="0" baseline="0" noProof="0" dirty="0">
                <a:ln>
                  <a:noFill/>
                </a:ln>
                <a:solidFill>
                  <a:srgbClr val="626469"/>
                </a:solidFill>
                <a:effectLst/>
                <a:uLnTx/>
                <a:uFillTx/>
                <a:latin typeface="Arial"/>
                <a:ea typeface="+mn-ea"/>
                <a:cs typeface="Arial"/>
              </a:rPr>
              <a:t>Dashboards &amp; Reports for improved transparency</a:t>
            </a:r>
            <a:endParaRPr lang="hr-HR" dirty="0"/>
          </a:p>
        </p:txBody>
      </p:sp>
      <p:grpSp>
        <p:nvGrpSpPr>
          <p:cNvPr id="25" name="Group 24">
            <a:extLst>
              <a:ext uri="{FF2B5EF4-FFF2-40B4-BE49-F238E27FC236}">
                <a16:creationId xmlns:a16="http://schemas.microsoft.com/office/drawing/2014/main" id="{22342D3C-D197-4433-6CE0-C906837EFCAD}"/>
              </a:ext>
            </a:extLst>
          </p:cNvPr>
          <p:cNvGrpSpPr/>
          <p:nvPr/>
        </p:nvGrpSpPr>
        <p:grpSpPr>
          <a:xfrm>
            <a:off x="3411761" y="1616249"/>
            <a:ext cx="1911001" cy="1911001"/>
            <a:chOff x="3411761" y="1616249"/>
            <a:chExt cx="1911001" cy="1911001"/>
          </a:xfrm>
        </p:grpSpPr>
        <p:sp>
          <p:nvSpPr>
            <p:cNvPr id="2" name="Oval 1">
              <a:extLst>
                <a:ext uri="{FF2B5EF4-FFF2-40B4-BE49-F238E27FC236}">
                  <a16:creationId xmlns:a16="http://schemas.microsoft.com/office/drawing/2014/main" id="{78AFBCCB-6351-0E32-B0F4-5857479425CB}"/>
                </a:ext>
              </a:extLst>
            </p:cNvPr>
            <p:cNvSpPr/>
            <p:nvPr/>
          </p:nvSpPr>
          <p:spPr>
            <a:xfrm>
              <a:off x="3411761" y="1616249"/>
              <a:ext cx="1911001" cy="1911001"/>
            </a:xfrm>
            <a:prstGeom prst="ellipse">
              <a:avLst/>
            </a:prstGeom>
            <a:solidFill>
              <a:srgbClr val="3DCD58">
                <a:alpha val="6902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04142E20-B9A4-AC9D-E1D8-945A580B00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7610" y="1987523"/>
              <a:ext cx="1040209" cy="116306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ontent Placeholder 6">
            <a:extLst>
              <a:ext uri="{FF2B5EF4-FFF2-40B4-BE49-F238E27FC236}">
                <a16:creationId xmlns:a16="http://schemas.microsoft.com/office/drawing/2014/main" id="{CCBD1D7F-7448-447B-BEFB-561696CD72F7}"/>
              </a:ext>
            </a:extLst>
          </p:cNvPr>
          <p:cNvSpPr txBox="1">
            <a:spLocks/>
          </p:cNvSpPr>
          <p:nvPr/>
        </p:nvSpPr>
        <p:spPr>
          <a:xfrm>
            <a:off x="364380" y="1738920"/>
            <a:ext cx="2670169" cy="3176589"/>
          </a:xfrm>
          <a:prstGeom prst="rect">
            <a:avLst/>
          </a:prstGeom>
        </p:spPr>
        <p:txBody>
          <a:bodyPr/>
          <a:lstStyle>
            <a:lvl1pPr marL="128585" indent="-128585" algn="l" defTabSz="514337" rtl="0" eaLnBrk="1" latinLnBrk="0" hangingPunct="1">
              <a:lnSpc>
                <a:spcPct val="90000"/>
              </a:lnSpc>
              <a:spcBef>
                <a:spcPts val="563"/>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chemeClr val="accent1"/>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chemeClr val="accent1"/>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chemeClr val="accent1"/>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chemeClr val="accent1"/>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01612" indent="-285750"/>
            <a:r>
              <a:rPr lang="en-US"/>
              <a:t>Track PUE, energy &amp; carbon</a:t>
            </a:r>
          </a:p>
          <a:p>
            <a:pPr marL="301612" indent="-285750"/>
            <a:r>
              <a:rPr lang="en-US"/>
              <a:t>Measure energy efficiency down to sub-system level</a:t>
            </a:r>
          </a:p>
          <a:p>
            <a:pPr marL="301612" indent="-285750"/>
            <a:r>
              <a:rPr lang="en-US"/>
              <a:t>We deliver both standard and customized reports and </a:t>
            </a:r>
            <a:br>
              <a:rPr lang="en-US"/>
            </a:br>
            <a:r>
              <a:rPr lang="en-US"/>
              <a:t>dashboards</a:t>
            </a:r>
            <a:endParaRPr lang="en-US" dirty="0"/>
          </a:p>
        </p:txBody>
      </p:sp>
      <p:pic>
        <p:nvPicPr>
          <p:cNvPr id="6" name="Picture 5">
            <a:extLst>
              <a:ext uri="{FF2B5EF4-FFF2-40B4-BE49-F238E27FC236}">
                <a16:creationId xmlns:a16="http://schemas.microsoft.com/office/drawing/2014/main" id="{6738AD65-3FCE-7FAA-230C-EE16DA7D388C}"/>
              </a:ext>
            </a:extLst>
          </p:cNvPr>
          <p:cNvPicPr>
            <a:picLocks noChangeAspect="1"/>
          </p:cNvPicPr>
          <p:nvPr/>
        </p:nvPicPr>
        <p:blipFill>
          <a:blip r:embed="rId3"/>
          <a:stretch>
            <a:fillRect/>
          </a:stretch>
        </p:blipFill>
        <p:spPr>
          <a:xfrm>
            <a:off x="813189" y="3208172"/>
            <a:ext cx="1941034" cy="1210151"/>
          </a:xfrm>
          <a:prstGeom prst="rect">
            <a:avLst/>
          </a:prstGeom>
        </p:spPr>
      </p:pic>
      <p:sp>
        <p:nvSpPr>
          <p:cNvPr id="7" name="Rechteck 10">
            <a:extLst>
              <a:ext uri="{FF2B5EF4-FFF2-40B4-BE49-F238E27FC236}">
                <a16:creationId xmlns:a16="http://schemas.microsoft.com/office/drawing/2014/main" id="{952C9783-E6B2-9C4C-309C-E971A578C21A}"/>
              </a:ext>
            </a:extLst>
          </p:cNvPr>
          <p:cNvSpPr/>
          <p:nvPr/>
        </p:nvSpPr>
        <p:spPr>
          <a:xfrm>
            <a:off x="1052783" y="1077937"/>
            <a:ext cx="2209732" cy="400110"/>
          </a:xfrm>
          <a:prstGeom prst="rect">
            <a:avLst/>
          </a:prstGeom>
          <a:effectLst/>
        </p:spPr>
        <p:txBody>
          <a:bodyPr wrap="square">
            <a:spAutoFit/>
          </a:bodyPr>
          <a:lstStyle/>
          <a:p>
            <a:pPr marL="0" marR="0" lvl="0" indent="0" algn="l" defTabSz="45713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DCD58"/>
                </a:solidFill>
                <a:effectLst/>
                <a:uLnTx/>
                <a:uFillTx/>
                <a:latin typeface="Arial"/>
                <a:ea typeface="+mn-ea"/>
                <a:cs typeface="+mn-cs"/>
              </a:rPr>
              <a:t> Better Visibility</a:t>
            </a:r>
          </a:p>
        </p:txBody>
      </p:sp>
      <p:grpSp>
        <p:nvGrpSpPr>
          <p:cNvPr id="9" name="Group 413">
            <a:extLst>
              <a:ext uri="{FF2B5EF4-FFF2-40B4-BE49-F238E27FC236}">
                <a16:creationId xmlns:a16="http://schemas.microsoft.com/office/drawing/2014/main" id="{37BEB3E7-9699-B5E0-23C0-DAC78DDA7BF5}"/>
              </a:ext>
            </a:extLst>
          </p:cNvPr>
          <p:cNvGrpSpPr>
            <a:grpSpLocks noChangeAspect="1"/>
          </p:cNvGrpSpPr>
          <p:nvPr/>
        </p:nvGrpSpPr>
        <p:grpSpPr bwMode="auto">
          <a:xfrm>
            <a:off x="324125" y="1092053"/>
            <a:ext cx="609742" cy="402156"/>
            <a:chOff x="4193" y="3192"/>
            <a:chExt cx="288" cy="190"/>
          </a:xfrm>
          <a:noFill/>
        </p:grpSpPr>
        <p:sp>
          <p:nvSpPr>
            <p:cNvPr id="10" name="Freeform 414">
              <a:extLst>
                <a:ext uri="{FF2B5EF4-FFF2-40B4-BE49-F238E27FC236}">
                  <a16:creationId xmlns:a16="http://schemas.microsoft.com/office/drawing/2014/main" id="{9F6781C7-7DD5-CF41-6228-80C664C5ADEE}"/>
                </a:ext>
              </a:extLst>
            </p:cNvPr>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2EC656"/>
              </a:solidFill>
              <a:prstDash val="solid"/>
              <a:round/>
              <a:headEnd/>
              <a:tailEnd/>
            </a:ln>
          </p:spPr>
          <p:txBody>
            <a:bodyPr vert="horz" wrap="square" lIns="91440" tIns="45720" rIns="91440" bIns="45720" numCol="1" anchor="t" anchorCtr="0" compatLnSpc="1">
              <a:prstTxWarp prst="textNoShape">
                <a:avLst/>
              </a:prstTxWarp>
            </a:bodyPr>
            <a:lstStyle/>
            <a:p>
              <a:pPr defTabSz="685891"/>
              <a:endParaRPr lang="en-US" sz="1400" dirty="0">
                <a:solidFill>
                  <a:srgbClr val="87D200"/>
                </a:solidFill>
              </a:endParaRPr>
            </a:p>
          </p:txBody>
        </p:sp>
        <p:sp>
          <p:nvSpPr>
            <p:cNvPr id="11" name="Line 415">
              <a:extLst>
                <a:ext uri="{FF2B5EF4-FFF2-40B4-BE49-F238E27FC236}">
                  <a16:creationId xmlns:a16="http://schemas.microsoft.com/office/drawing/2014/main" id="{9FDEDFE9-A1BC-CCEE-9258-020ACC3B7316}"/>
                </a:ext>
              </a:extLst>
            </p:cNvPr>
            <p:cNvSpPr>
              <a:spLocks noChangeShapeType="1"/>
            </p:cNvSpPr>
            <p:nvPr/>
          </p:nvSpPr>
          <p:spPr bwMode="auto">
            <a:xfrm flipH="1" flipV="1">
              <a:off x="4232" y="3235"/>
              <a:ext cx="20" cy="19"/>
            </a:xfrm>
            <a:prstGeom prst="line">
              <a:avLst/>
            </a:prstGeom>
            <a:grpFill/>
            <a:ln w="31750" cap="rnd">
              <a:solidFill>
                <a:srgbClr val="2EC656"/>
              </a:solidFill>
              <a:prstDash val="solid"/>
              <a:round/>
              <a:headEnd/>
              <a:tailEnd/>
            </a:ln>
          </p:spPr>
          <p:txBody>
            <a:bodyPr vert="horz" wrap="square" lIns="91440" tIns="45720" rIns="91440" bIns="45720" numCol="1" anchor="t" anchorCtr="0" compatLnSpc="1">
              <a:prstTxWarp prst="textNoShape">
                <a:avLst/>
              </a:prstTxWarp>
            </a:bodyPr>
            <a:lstStyle/>
            <a:p>
              <a:pPr defTabSz="685891"/>
              <a:endParaRPr lang="en-US" sz="1400" dirty="0">
                <a:solidFill>
                  <a:srgbClr val="87D200"/>
                </a:solidFill>
              </a:endParaRPr>
            </a:p>
          </p:txBody>
        </p:sp>
        <p:sp>
          <p:nvSpPr>
            <p:cNvPr id="12" name="Line 416">
              <a:extLst>
                <a:ext uri="{FF2B5EF4-FFF2-40B4-BE49-F238E27FC236}">
                  <a16:creationId xmlns:a16="http://schemas.microsoft.com/office/drawing/2014/main" id="{007DBBBC-C230-B6B5-B8F0-7937740A555F}"/>
                </a:ext>
              </a:extLst>
            </p:cNvPr>
            <p:cNvSpPr>
              <a:spLocks noChangeShapeType="1"/>
            </p:cNvSpPr>
            <p:nvPr/>
          </p:nvSpPr>
          <p:spPr bwMode="auto">
            <a:xfrm flipV="1">
              <a:off x="4335" y="3192"/>
              <a:ext cx="1" cy="28"/>
            </a:xfrm>
            <a:prstGeom prst="line">
              <a:avLst/>
            </a:prstGeom>
            <a:grpFill/>
            <a:ln w="31750" cap="rnd">
              <a:solidFill>
                <a:srgbClr val="2EC656"/>
              </a:solidFill>
              <a:prstDash val="solid"/>
              <a:round/>
              <a:headEnd/>
              <a:tailEnd/>
            </a:ln>
          </p:spPr>
          <p:txBody>
            <a:bodyPr vert="horz" wrap="square" lIns="91440" tIns="45720" rIns="91440" bIns="45720" numCol="1" anchor="t" anchorCtr="0" compatLnSpc="1">
              <a:prstTxWarp prst="textNoShape">
                <a:avLst/>
              </a:prstTxWarp>
            </a:bodyPr>
            <a:lstStyle/>
            <a:p>
              <a:pPr defTabSz="685891"/>
              <a:endParaRPr lang="en-US" sz="1400" dirty="0">
                <a:solidFill>
                  <a:srgbClr val="87D200"/>
                </a:solidFill>
              </a:endParaRPr>
            </a:p>
          </p:txBody>
        </p:sp>
        <p:sp>
          <p:nvSpPr>
            <p:cNvPr id="13" name="Line 417">
              <a:extLst>
                <a:ext uri="{FF2B5EF4-FFF2-40B4-BE49-F238E27FC236}">
                  <a16:creationId xmlns:a16="http://schemas.microsoft.com/office/drawing/2014/main" id="{97F7C014-0B94-7582-A944-38DF3E35ACA2}"/>
                </a:ext>
              </a:extLst>
            </p:cNvPr>
            <p:cNvSpPr>
              <a:spLocks noChangeShapeType="1"/>
            </p:cNvSpPr>
            <p:nvPr/>
          </p:nvSpPr>
          <p:spPr bwMode="auto">
            <a:xfrm flipV="1">
              <a:off x="4424" y="3235"/>
              <a:ext cx="17" cy="21"/>
            </a:xfrm>
            <a:prstGeom prst="line">
              <a:avLst/>
            </a:prstGeom>
            <a:grpFill/>
            <a:ln w="31750" cap="rnd">
              <a:solidFill>
                <a:srgbClr val="2EC656"/>
              </a:solidFill>
              <a:prstDash val="solid"/>
              <a:round/>
              <a:headEnd/>
              <a:tailEnd/>
            </a:ln>
          </p:spPr>
          <p:txBody>
            <a:bodyPr vert="horz" wrap="square" lIns="91440" tIns="45720" rIns="91440" bIns="45720" numCol="1" anchor="t" anchorCtr="0" compatLnSpc="1">
              <a:prstTxWarp prst="textNoShape">
                <a:avLst/>
              </a:prstTxWarp>
            </a:bodyPr>
            <a:lstStyle/>
            <a:p>
              <a:pPr defTabSz="685891"/>
              <a:endParaRPr lang="en-US" sz="1400" dirty="0">
                <a:solidFill>
                  <a:srgbClr val="87D200"/>
                </a:solidFill>
              </a:endParaRPr>
            </a:p>
          </p:txBody>
        </p:sp>
      </p:grpSp>
      <p:pic>
        <p:nvPicPr>
          <p:cNvPr id="14" name="Picture 40" descr="Sustainability">
            <a:extLst>
              <a:ext uri="{FF2B5EF4-FFF2-40B4-BE49-F238E27FC236}">
                <a16:creationId xmlns:a16="http://schemas.microsoft.com/office/drawing/2014/main" id="{8C4D7F5E-4841-24FA-AE51-DD450EAA22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0849" y="846451"/>
            <a:ext cx="636235" cy="711948"/>
          </a:xfrm>
          <a:prstGeom prst="rect">
            <a:avLst/>
          </a:prstGeom>
          <a:noFill/>
          <a:effectLst>
            <a:outerShdw blurRad="50800" dist="38100" dir="2700000" algn="tl" rotWithShape="0">
              <a:prstClr val="black">
                <a:alpha val="40000"/>
              </a:prstClr>
            </a:outerShdw>
          </a:effectLst>
        </p:spPr>
      </p:pic>
      <p:grpSp>
        <p:nvGrpSpPr>
          <p:cNvPr id="15" name="Gruppieren 5">
            <a:extLst>
              <a:ext uri="{FF2B5EF4-FFF2-40B4-BE49-F238E27FC236}">
                <a16:creationId xmlns:a16="http://schemas.microsoft.com/office/drawing/2014/main" id="{CE7A4DFA-3733-010E-9AA3-1B38A815D365}"/>
              </a:ext>
            </a:extLst>
          </p:cNvPr>
          <p:cNvGrpSpPr/>
          <p:nvPr/>
        </p:nvGrpSpPr>
        <p:grpSpPr>
          <a:xfrm>
            <a:off x="6334089" y="862947"/>
            <a:ext cx="962472" cy="745435"/>
            <a:chOff x="5096626" y="1262681"/>
            <a:chExt cx="1492725" cy="1156116"/>
          </a:xfrm>
          <a:effectLst>
            <a:outerShdw blurRad="50800" dist="38100" dir="2700000" algn="tl" rotWithShape="0">
              <a:prstClr val="black">
                <a:alpha val="40000"/>
              </a:prstClr>
            </a:outerShdw>
          </a:effectLst>
        </p:grpSpPr>
        <p:pic>
          <p:nvPicPr>
            <p:cNvPr id="16" name="Picture 2" descr="UN Sustainable Development Goals &amp; Your Community Foundation - Cambridge &amp;  North Dumfries Community Foundation">
              <a:extLst>
                <a:ext uri="{FF2B5EF4-FFF2-40B4-BE49-F238E27FC236}">
                  <a16:creationId xmlns:a16="http://schemas.microsoft.com/office/drawing/2014/main" id="{8055ED60-E078-7F36-8748-786B340EA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6626" y="1262681"/>
              <a:ext cx="1492725" cy="8526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2">
              <a:extLst>
                <a:ext uri="{FF2B5EF4-FFF2-40B4-BE49-F238E27FC236}">
                  <a16:creationId xmlns:a16="http://schemas.microsoft.com/office/drawing/2014/main" id="{EFD40070-4B39-70C3-7E7D-7FAC3D3E2CAF}"/>
                </a:ext>
              </a:extLst>
            </p:cNvPr>
            <p:cNvSpPr txBox="1"/>
            <p:nvPr/>
          </p:nvSpPr>
          <p:spPr>
            <a:xfrm>
              <a:off x="5155355" y="2084659"/>
              <a:ext cx="1375265" cy="334138"/>
            </a:xfrm>
            <a:prstGeom prst="rect">
              <a:avLst/>
            </a:prstGeom>
            <a:solidFill>
              <a:schemeClr val="bg1"/>
            </a:solidFill>
          </p:spPr>
          <p:txBody>
            <a:bodyPr wrap="square" rtlCol="0" anchor="ctr">
              <a:spAutoFit/>
            </a:bodyPr>
            <a:lstStyle/>
            <a:p>
              <a:pPr marL="0" marR="0" lvl="0" indent="0" algn="ctr" defTabSz="457136"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3DCD58"/>
                  </a:solidFill>
                  <a:effectLst/>
                  <a:uLnTx/>
                  <a:uFillTx/>
                  <a:latin typeface="Arial"/>
                  <a:ea typeface="+mn-ea"/>
                  <a:cs typeface="+mn-cs"/>
                </a:rPr>
                <a:t>UN SDGs</a:t>
              </a:r>
              <a:endParaRPr kumimoji="0" lang="en-US" sz="800" b="1" i="0" u="none" strike="noStrike" kern="1200" cap="none" spc="0" normalizeH="0" baseline="0" noProof="0" dirty="0">
                <a:ln>
                  <a:noFill/>
                </a:ln>
                <a:solidFill>
                  <a:srgbClr val="3DCD58"/>
                </a:solidFill>
                <a:effectLst/>
                <a:uLnTx/>
                <a:uFillTx/>
                <a:latin typeface="Arial"/>
                <a:ea typeface="+mn-ea"/>
                <a:cs typeface="+mn-cs"/>
              </a:endParaRPr>
            </a:p>
          </p:txBody>
        </p:sp>
      </p:grpSp>
      <p:grpSp>
        <p:nvGrpSpPr>
          <p:cNvPr id="18" name="Gruppieren 9">
            <a:extLst>
              <a:ext uri="{FF2B5EF4-FFF2-40B4-BE49-F238E27FC236}">
                <a16:creationId xmlns:a16="http://schemas.microsoft.com/office/drawing/2014/main" id="{32320964-354C-6C34-1FBE-3BDA8F3F85F5}"/>
              </a:ext>
            </a:extLst>
          </p:cNvPr>
          <p:cNvGrpSpPr/>
          <p:nvPr/>
        </p:nvGrpSpPr>
        <p:grpSpPr>
          <a:xfrm>
            <a:off x="6334089" y="1924800"/>
            <a:ext cx="880889" cy="798570"/>
            <a:chOff x="5166181" y="3900641"/>
            <a:chExt cx="1366196" cy="1238525"/>
          </a:xfrm>
          <a:effectLst>
            <a:outerShdw blurRad="50800" dist="38100" dir="2700000" algn="tl" rotWithShape="0">
              <a:prstClr val="black">
                <a:alpha val="40000"/>
              </a:prstClr>
            </a:outerShdw>
          </a:effectLst>
        </p:grpSpPr>
        <p:pic>
          <p:nvPicPr>
            <p:cNvPr id="19" name="Picture 2" descr="UK's 2050 Zero Carbon Target - The Carbon Literacy Project">
              <a:extLst>
                <a:ext uri="{FF2B5EF4-FFF2-40B4-BE49-F238E27FC236}">
                  <a16:creationId xmlns:a16="http://schemas.microsoft.com/office/drawing/2014/main" id="{0DBD8021-7EF4-DA7D-D54E-86835BEB13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6182" y="3900641"/>
              <a:ext cx="1366195" cy="8470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1">
              <a:extLst>
                <a:ext uri="{FF2B5EF4-FFF2-40B4-BE49-F238E27FC236}">
                  <a16:creationId xmlns:a16="http://schemas.microsoft.com/office/drawing/2014/main" id="{3229FE04-C92F-F5F6-7AD2-AB83030012F8}"/>
                </a:ext>
              </a:extLst>
            </p:cNvPr>
            <p:cNvSpPr txBox="1"/>
            <p:nvPr/>
          </p:nvSpPr>
          <p:spPr>
            <a:xfrm>
              <a:off x="5166181" y="4614093"/>
              <a:ext cx="1366195" cy="525073"/>
            </a:xfrm>
            <a:prstGeom prst="rect">
              <a:avLst/>
            </a:prstGeom>
            <a:solidFill>
              <a:schemeClr val="bg1"/>
            </a:solidFill>
          </p:spPr>
          <p:txBody>
            <a:bodyPr wrap="square" rtlCol="0" anchor="ctr">
              <a:spAutoFit/>
            </a:bodyPr>
            <a:lstStyle/>
            <a:p>
              <a:pPr marL="0" marR="0" lvl="0" indent="0" algn="ctr" defTabSz="457136"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3DCD58"/>
                  </a:solidFill>
                  <a:effectLst/>
                  <a:uLnTx/>
                  <a:uFillTx/>
                  <a:latin typeface="Arial"/>
                  <a:ea typeface="+mn-ea"/>
                  <a:cs typeface="+mn-cs"/>
                </a:rPr>
                <a:t>C</a:t>
              </a:r>
              <a:r>
                <a:rPr kumimoji="0" lang="en-US" sz="800" b="1" i="0" u="none" strike="noStrike" kern="1200" cap="none" spc="0" normalizeH="0" baseline="0" noProof="0" dirty="0" err="1">
                  <a:ln>
                    <a:noFill/>
                  </a:ln>
                  <a:solidFill>
                    <a:srgbClr val="3DCD58"/>
                  </a:solidFill>
                  <a:effectLst/>
                  <a:uLnTx/>
                  <a:uFillTx/>
                  <a:latin typeface="Arial"/>
                  <a:ea typeface="+mn-ea"/>
                  <a:cs typeface="+mn-cs"/>
                </a:rPr>
                <a:t>arbon</a:t>
              </a:r>
              <a:r>
                <a:rPr kumimoji="0" lang="en-US" sz="800" b="1" i="0" u="none" strike="noStrike" kern="1200" cap="none" spc="0" normalizeH="0" baseline="0" noProof="0" dirty="0">
                  <a:ln>
                    <a:noFill/>
                  </a:ln>
                  <a:solidFill>
                    <a:srgbClr val="3DCD58"/>
                  </a:solidFill>
                  <a:effectLst/>
                  <a:uLnTx/>
                  <a:uFillTx/>
                  <a:latin typeface="Arial"/>
                  <a:ea typeface="+mn-ea"/>
                  <a:cs typeface="+mn-cs"/>
                </a:rPr>
                <a:t> Neutrality  </a:t>
              </a:r>
            </a:p>
          </p:txBody>
        </p:sp>
      </p:grpSp>
      <p:grpSp>
        <p:nvGrpSpPr>
          <p:cNvPr id="21" name="Gruppieren 7">
            <a:extLst>
              <a:ext uri="{FF2B5EF4-FFF2-40B4-BE49-F238E27FC236}">
                <a16:creationId xmlns:a16="http://schemas.microsoft.com/office/drawing/2014/main" id="{11BC4706-5559-A9AE-5713-EFF0A43BD71C}"/>
              </a:ext>
            </a:extLst>
          </p:cNvPr>
          <p:cNvGrpSpPr/>
          <p:nvPr/>
        </p:nvGrpSpPr>
        <p:grpSpPr>
          <a:xfrm>
            <a:off x="7586846" y="1904648"/>
            <a:ext cx="884243" cy="889073"/>
            <a:chOff x="5166182" y="2533231"/>
            <a:chExt cx="1371398" cy="1378888"/>
          </a:xfrm>
          <a:effectLst>
            <a:outerShdw blurRad="50800" dist="38100" dir="2700000" algn="tl" rotWithShape="0">
              <a:prstClr val="black">
                <a:alpha val="40000"/>
              </a:prstClr>
            </a:outerShdw>
          </a:effectLst>
        </p:grpSpPr>
        <p:sp>
          <p:nvSpPr>
            <p:cNvPr id="22" name="TextBox 23">
              <a:extLst>
                <a:ext uri="{FF2B5EF4-FFF2-40B4-BE49-F238E27FC236}">
                  <a16:creationId xmlns:a16="http://schemas.microsoft.com/office/drawing/2014/main" id="{07A50E40-4D03-7282-01F7-5215C72D2F58}"/>
                </a:ext>
              </a:extLst>
            </p:cNvPr>
            <p:cNvSpPr txBox="1"/>
            <p:nvPr/>
          </p:nvSpPr>
          <p:spPr>
            <a:xfrm>
              <a:off x="5166182" y="3387046"/>
              <a:ext cx="1371398" cy="525073"/>
            </a:xfrm>
            <a:prstGeom prst="rect">
              <a:avLst/>
            </a:prstGeom>
            <a:solidFill>
              <a:schemeClr val="bg1"/>
            </a:solidFill>
          </p:spPr>
          <p:txBody>
            <a:bodyPr wrap="square" rtlCol="0" anchor="ctr">
              <a:spAutoFit/>
            </a:bodyPr>
            <a:lstStyle/>
            <a:p>
              <a:pPr marL="0" marR="0" lvl="0" indent="0" algn="ctr" defTabSz="457136"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a:ln>
                    <a:noFill/>
                  </a:ln>
                  <a:solidFill>
                    <a:srgbClr val="3DCD58"/>
                  </a:solidFill>
                  <a:effectLst/>
                  <a:uLnTx/>
                  <a:uFillTx/>
                  <a:latin typeface="Arial"/>
                  <a:ea typeface="+mn-ea"/>
                  <a:cs typeface="+mn-cs"/>
                </a:rPr>
                <a:t>Circular Economy</a:t>
              </a:r>
              <a:endParaRPr kumimoji="0" lang="en-US" sz="800" b="1" i="0" u="none" strike="noStrike" kern="1200" cap="none" spc="0" normalizeH="0" baseline="0" noProof="0" dirty="0">
                <a:ln>
                  <a:noFill/>
                </a:ln>
                <a:solidFill>
                  <a:srgbClr val="3DCD58"/>
                </a:solidFill>
                <a:effectLst/>
                <a:uLnTx/>
                <a:uFillTx/>
                <a:latin typeface="Arial"/>
                <a:ea typeface="+mn-ea"/>
                <a:cs typeface="+mn-cs"/>
              </a:endParaRPr>
            </a:p>
          </p:txBody>
        </p:sp>
        <p:pic>
          <p:nvPicPr>
            <p:cNvPr id="23" name="Picture 22">
              <a:extLst>
                <a:ext uri="{FF2B5EF4-FFF2-40B4-BE49-F238E27FC236}">
                  <a16:creationId xmlns:a16="http://schemas.microsoft.com/office/drawing/2014/main" id="{57FF6E6B-B3B8-0331-EB1E-87856A156949}"/>
                </a:ext>
              </a:extLst>
            </p:cNvPr>
            <p:cNvPicPr>
              <a:picLocks noChangeAspect="1"/>
            </p:cNvPicPr>
            <p:nvPr/>
          </p:nvPicPr>
          <p:blipFill rotWithShape="1">
            <a:blip r:embed="rId8"/>
            <a:srcRect t="3622" r="3337"/>
            <a:stretch/>
          </p:blipFill>
          <p:spPr>
            <a:xfrm>
              <a:off x="5166182" y="2533231"/>
              <a:ext cx="1371398" cy="910082"/>
            </a:xfrm>
            <a:prstGeom prst="rect">
              <a:avLst/>
            </a:prstGeom>
          </p:spPr>
        </p:pic>
      </p:grpSp>
      <p:pic>
        <p:nvPicPr>
          <p:cNvPr id="24" name="Picture 23">
            <a:extLst>
              <a:ext uri="{FF2B5EF4-FFF2-40B4-BE49-F238E27FC236}">
                <a16:creationId xmlns:a16="http://schemas.microsoft.com/office/drawing/2014/main" id="{1A3818F4-906D-50EA-3D3A-0B538AE0EE3B}"/>
              </a:ext>
            </a:extLst>
          </p:cNvPr>
          <p:cNvPicPr>
            <a:picLocks noChangeAspect="1"/>
          </p:cNvPicPr>
          <p:nvPr/>
        </p:nvPicPr>
        <p:blipFill>
          <a:blip r:embed="rId9"/>
          <a:stretch>
            <a:fillRect/>
          </a:stretch>
        </p:blipFill>
        <p:spPr>
          <a:xfrm>
            <a:off x="6002004" y="3116490"/>
            <a:ext cx="2462624" cy="1178756"/>
          </a:xfrm>
          <a:prstGeom prst="rect">
            <a:avLst/>
          </a:prstGeom>
          <a:ln>
            <a:noFill/>
          </a:ln>
          <a:effectLst>
            <a:outerShdw blurRad="292100" dist="139700" dir="2700000" algn="tl" rotWithShape="0">
              <a:srgbClr val="333333">
                <a:alpha val="65000"/>
              </a:srgbClr>
            </a:outerShdw>
          </a:effectLst>
        </p:spPr>
      </p:pic>
      <p:sp>
        <p:nvSpPr>
          <p:cNvPr id="26" name="Footer Placeholder 3">
            <a:extLst>
              <a:ext uri="{FF2B5EF4-FFF2-40B4-BE49-F238E27FC236}">
                <a16:creationId xmlns:a16="http://schemas.microsoft.com/office/drawing/2014/main" id="{2DCDEAFE-88DC-829A-FECF-1B225699CCC7}"/>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65091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220089" y="0"/>
            <a:ext cx="7886700" cy="994172"/>
          </a:xfrm>
        </p:spPr>
        <p:txBody>
          <a:bodyPr/>
          <a:lstStyle/>
          <a:p>
            <a:pPr marR="0" lvl="0" algn="l" defTabSz="456918" rtl="0" eaLnBrk="1" fontAlgn="auto" latinLnBrk="0" hangingPunct="1">
              <a:lnSpc>
                <a:spcPct val="100000"/>
              </a:lnSpc>
              <a:spcBef>
                <a:spcPts val="500"/>
              </a:spcBef>
              <a:spcAft>
                <a:spcPts val="500"/>
              </a:spcAft>
              <a:buClr>
                <a:srgbClr val="3DCD58"/>
              </a:buClr>
              <a:buSzTx/>
              <a:buFontTx/>
              <a:buNone/>
              <a:tabLst/>
              <a:defRPr/>
            </a:pPr>
            <a:r>
              <a:rPr lang="en-US" dirty="0" err="1"/>
              <a:t>DCIM</a:t>
            </a:r>
            <a:r>
              <a:rPr lang="en-US" dirty="0"/>
              <a:t> 3.0 to meet the distributed IT challenge</a:t>
            </a:r>
            <a:br>
              <a:rPr lang="en-US" dirty="0"/>
            </a:br>
            <a:r>
              <a:rPr kumimoji="0" lang="en-US" sz="1600" b="0" i="0" u="none" strike="noStrike" kern="1200" cap="none" spc="0" normalizeH="0" baseline="0" noProof="0" dirty="0" err="1">
                <a:ln>
                  <a:noFill/>
                </a:ln>
                <a:solidFill>
                  <a:srgbClr val="626469"/>
                </a:solidFill>
                <a:effectLst/>
                <a:uLnTx/>
                <a:uFillTx/>
                <a:latin typeface="Arial"/>
                <a:ea typeface="+mn-ea"/>
                <a:cs typeface="Arial"/>
              </a:rPr>
              <a:t>DCIM</a:t>
            </a:r>
            <a:r>
              <a:rPr kumimoji="0" lang="en-US" sz="1600" b="0" i="0" u="none" strike="noStrike" kern="1200" cap="none" spc="0" normalizeH="0" baseline="0" noProof="0" dirty="0">
                <a:ln>
                  <a:noFill/>
                </a:ln>
                <a:solidFill>
                  <a:srgbClr val="626469"/>
                </a:solidFill>
                <a:effectLst/>
                <a:uLnTx/>
                <a:uFillTx/>
                <a:latin typeface="Arial"/>
                <a:ea typeface="+mn-ea"/>
                <a:cs typeface="Arial"/>
              </a:rPr>
              <a:t> of tomorrow needs the following 5 capabilities</a:t>
            </a:r>
            <a:endParaRPr lang="hr-HR" dirty="0"/>
          </a:p>
        </p:txBody>
      </p:sp>
      <p:graphicFrame>
        <p:nvGraphicFramePr>
          <p:cNvPr id="3" name="Content Placeholder 12">
            <a:extLst>
              <a:ext uri="{FF2B5EF4-FFF2-40B4-BE49-F238E27FC236}">
                <a16:creationId xmlns:a16="http://schemas.microsoft.com/office/drawing/2014/main" id="{E717FA3E-90CA-389F-A46C-32479EF94858}"/>
              </a:ext>
            </a:extLst>
          </p:cNvPr>
          <p:cNvGraphicFramePr>
            <a:graphicFrameLocks/>
          </p:cNvGraphicFramePr>
          <p:nvPr/>
        </p:nvGraphicFramePr>
        <p:xfrm>
          <a:off x="258763" y="1203325"/>
          <a:ext cx="8678862" cy="3271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3">
            <a:extLst>
              <a:ext uri="{FF2B5EF4-FFF2-40B4-BE49-F238E27FC236}">
                <a16:creationId xmlns:a16="http://schemas.microsoft.com/office/drawing/2014/main" id="{D0E9B6B8-E601-F095-399A-7261C7042D03}"/>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2225052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2A0160-506C-4465-8590-2E55957A7583}"/>
              </a:ext>
            </a:extLst>
          </p:cNvPr>
          <p:cNvSpPr>
            <a:spLocks noGrp="1"/>
          </p:cNvSpPr>
          <p:nvPr>
            <p:ph type="title"/>
          </p:nvPr>
        </p:nvSpPr>
        <p:spPr/>
        <p:txBody>
          <a:bodyPr/>
          <a:lstStyle/>
          <a:p>
            <a:r>
              <a:rPr lang="en-US" dirty="0"/>
              <a:t>How do we achieve </a:t>
            </a:r>
            <a:r>
              <a:rPr lang="en-US" dirty="0" err="1"/>
              <a:t>DCIM</a:t>
            </a:r>
            <a:r>
              <a:rPr lang="en-US" dirty="0"/>
              <a:t> 3.0?</a:t>
            </a:r>
            <a:endParaRPr lang="hr-HR" dirty="0"/>
          </a:p>
        </p:txBody>
      </p:sp>
      <p:sp>
        <p:nvSpPr>
          <p:cNvPr id="8" name="Text Placeholder 7">
            <a:extLst>
              <a:ext uri="{FF2B5EF4-FFF2-40B4-BE49-F238E27FC236}">
                <a16:creationId xmlns:a16="http://schemas.microsoft.com/office/drawing/2014/main" id="{133D45C9-420A-42D6-93F0-1A6DD8D82E02}"/>
              </a:ext>
            </a:extLst>
          </p:cNvPr>
          <p:cNvSpPr>
            <a:spLocks noGrp="1"/>
          </p:cNvSpPr>
          <p:nvPr>
            <p:ph type="body" idx="1"/>
          </p:nvPr>
        </p:nvSpPr>
        <p:spPr>
          <a:xfrm>
            <a:off x="2814536" y="2890767"/>
            <a:ext cx="4551463" cy="1125140"/>
          </a:xfrm>
        </p:spPr>
        <p:txBody>
          <a:bodyPr/>
          <a:lstStyle/>
          <a:p>
            <a:r>
              <a:rPr lang="en-US" sz="1200" dirty="0"/>
              <a:t>Our approach – A Comprehensive </a:t>
            </a:r>
            <a:r>
              <a:rPr lang="en-US" sz="1200" dirty="0" err="1"/>
              <a:t>DCIM</a:t>
            </a:r>
            <a:r>
              <a:rPr lang="en-US" sz="1200" dirty="0"/>
              <a:t> Portfolio</a:t>
            </a:r>
          </a:p>
          <a:p>
            <a:endParaRPr lang="hr-HR" dirty="0"/>
          </a:p>
        </p:txBody>
      </p:sp>
    </p:spTree>
    <p:extLst>
      <p:ext uri="{BB962C8B-B14F-4D97-AF65-F5344CB8AC3E}">
        <p14:creationId xmlns:p14="http://schemas.microsoft.com/office/powerpoint/2010/main" val="98820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6B74DE-2604-47BE-B159-A1531EC4AF38}"/>
              </a:ext>
            </a:extLst>
          </p:cNvPr>
          <p:cNvSpPr>
            <a:spLocks noGrp="1"/>
          </p:cNvSpPr>
          <p:nvPr>
            <p:ph type="ftr" sz="quarter" idx="11"/>
          </p:nvPr>
        </p:nvSpPr>
        <p:spPr/>
        <p:txBody>
          <a:bodyPr/>
          <a:lstStyle/>
          <a:p>
            <a:r>
              <a:rPr lang="hr-HR" dirty="0"/>
              <a:t>Data Center Infrastructure Management</a:t>
            </a:r>
            <a:r>
              <a:rPr lang="en-US" dirty="0"/>
              <a:t> (</a:t>
            </a:r>
            <a:r>
              <a:rPr lang="en-US" dirty="0" err="1"/>
              <a:t>DCIM</a:t>
            </a:r>
            <a:r>
              <a:rPr lang="en-US" dirty="0"/>
              <a:t>)</a:t>
            </a:r>
            <a:endParaRPr lang="hr-HR" dirty="0"/>
          </a:p>
        </p:txBody>
      </p:sp>
      <p:sp>
        <p:nvSpPr>
          <p:cNvPr id="3" name="Title 2">
            <a:extLst>
              <a:ext uri="{FF2B5EF4-FFF2-40B4-BE49-F238E27FC236}">
                <a16:creationId xmlns:a16="http://schemas.microsoft.com/office/drawing/2014/main" id="{875F8D6C-F385-3BBF-62C3-D4F0A12DAB55}"/>
              </a:ext>
            </a:extLst>
          </p:cNvPr>
          <p:cNvSpPr>
            <a:spLocks noGrp="1"/>
          </p:cNvSpPr>
          <p:nvPr>
            <p:ph type="title"/>
          </p:nvPr>
        </p:nvSpPr>
        <p:spPr>
          <a:xfrm>
            <a:off x="332796" y="195547"/>
            <a:ext cx="7886700" cy="465624"/>
          </a:xfrm>
        </p:spPr>
        <p:txBody>
          <a:bodyPr>
            <a:normAutofit fontScale="90000"/>
          </a:bodyPr>
          <a:lstStyle/>
          <a:p>
            <a:r>
              <a:rPr lang="hr-HR" dirty="0"/>
              <a:t> 				</a:t>
            </a:r>
            <a:br>
              <a:rPr lang="hr-HR" dirty="0"/>
            </a:br>
            <a:br>
              <a:rPr lang="hr-HR" dirty="0"/>
            </a:br>
            <a:br>
              <a:rPr lang="hr-HR" dirty="0"/>
            </a:br>
            <a:br>
              <a:rPr lang="hr-HR" sz="1600" dirty="0"/>
            </a:br>
            <a:endParaRPr lang="en-US" dirty="0"/>
          </a:p>
        </p:txBody>
      </p:sp>
      <p:grpSp>
        <p:nvGrpSpPr>
          <p:cNvPr id="2" name="Group 1">
            <a:extLst>
              <a:ext uri="{FF2B5EF4-FFF2-40B4-BE49-F238E27FC236}">
                <a16:creationId xmlns:a16="http://schemas.microsoft.com/office/drawing/2014/main" id="{5BF7B959-90D6-559F-8BA0-D40E83B6FC39}"/>
              </a:ext>
            </a:extLst>
          </p:cNvPr>
          <p:cNvGrpSpPr/>
          <p:nvPr/>
        </p:nvGrpSpPr>
        <p:grpSpPr>
          <a:xfrm>
            <a:off x="1781353" y="898745"/>
            <a:ext cx="1804147" cy="1475058"/>
            <a:chOff x="625818" y="1600200"/>
            <a:chExt cx="2321663" cy="1903091"/>
          </a:xfrm>
        </p:grpSpPr>
        <p:pic>
          <p:nvPicPr>
            <p:cNvPr id="6" name="Graphic 5" descr="City with solid fill">
              <a:extLst>
                <a:ext uri="{FF2B5EF4-FFF2-40B4-BE49-F238E27FC236}">
                  <a16:creationId xmlns:a16="http://schemas.microsoft.com/office/drawing/2014/main" id="{844D4E5C-6CFD-D3D1-506C-33CC0797E6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8386" y="1600200"/>
              <a:ext cx="914400" cy="914400"/>
            </a:xfrm>
            <a:prstGeom prst="rect">
              <a:avLst/>
            </a:prstGeom>
          </p:spPr>
        </p:pic>
        <p:sp>
          <p:nvSpPr>
            <p:cNvPr id="7" name="TextBox 6">
              <a:extLst>
                <a:ext uri="{FF2B5EF4-FFF2-40B4-BE49-F238E27FC236}">
                  <a16:creationId xmlns:a16="http://schemas.microsoft.com/office/drawing/2014/main" id="{C0DE8AF8-3356-CC1C-4487-3DDAC05BAD81}"/>
                </a:ext>
              </a:extLst>
            </p:cNvPr>
            <p:cNvSpPr txBox="1"/>
            <p:nvPr/>
          </p:nvSpPr>
          <p:spPr>
            <a:xfrm>
              <a:off x="625818" y="2510573"/>
              <a:ext cx="2321663" cy="992718"/>
            </a:xfrm>
            <a:prstGeom prst="rect">
              <a:avLst/>
            </a:prstGeom>
            <a:noFill/>
          </p:spPr>
          <p:txBody>
            <a:bodyPr wrap="square" rtlCol="0">
              <a:spAutoFit/>
            </a:bodyPr>
            <a:lstStyle/>
            <a:p>
              <a:pPr algn="ctr"/>
              <a:r>
                <a:rPr lang="hr-HR" sz="1100" dirty="0"/>
                <a:t>Vodeći pružatelj sveobuhvatnih rješenja za napajanje i hlađenje podatkovnih centara</a:t>
              </a:r>
              <a:endParaRPr lang="en-GB" sz="1050" dirty="0"/>
            </a:p>
          </p:txBody>
        </p:sp>
      </p:grpSp>
      <p:grpSp>
        <p:nvGrpSpPr>
          <p:cNvPr id="8" name="Group 7">
            <a:extLst>
              <a:ext uri="{FF2B5EF4-FFF2-40B4-BE49-F238E27FC236}">
                <a16:creationId xmlns:a16="http://schemas.microsoft.com/office/drawing/2014/main" id="{40A45281-FD0D-9EE7-F6BD-303880404E74}"/>
              </a:ext>
            </a:extLst>
          </p:cNvPr>
          <p:cNvGrpSpPr/>
          <p:nvPr/>
        </p:nvGrpSpPr>
        <p:grpSpPr>
          <a:xfrm>
            <a:off x="241879" y="906323"/>
            <a:ext cx="1536433" cy="1203394"/>
            <a:chOff x="2947481" y="1600200"/>
            <a:chExt cx="2081718" cy="1476745"/>
          </a:xfrm>
        </p:grpSpPr>
        <p:pic>
          <p:nvPicPr>
            <p:cNvPr id="9" name="Graphic 8" descr="Daily calendar with solid fill">
              <a:extLst>
                <a:ext uri="{FF2B5EF4-FFF2-40B4-BE49-F238E27FC236}">
                  <a16:creationId xmlns:a16="http://schemas.microsoft.com/office/drawing/2014/main" id="{64AA33BB-EEE4-ADE4-9B7E-CC3907226F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1140" y="1600200"/>
              <a:ext cx="914400" cy="914400"/>
            </a:xfrm>
            <a:prstGeom prst="rect">
              <a:avLst/>
            </a:prstGeom>
          </p:spPr>
        </p:pic>
        <p:sp>
          <p:nvSpPr>
            <p:cNvPr id="10" name="TextBox 9">
              <a:extLst>
                <a:ext uri="{FF2B5EF4-FFF2-40B4-BE49-F238E27FC236}">
                  <a16:creationId xmlns:a16="http://schemas.microsoft.com/office/drawing/2014/main" id="{252A401D-24C6-6D3E-98F6-925F2CD7B583}"/>
                </a:ext>
              </a:extLst>
            </p:cNvPr>
            <p:cNvSpPr txBox="1"/>
            <p:nvPr/>
          </p:nvSpPr>
          <p:spPr>
            <a:xfrm>
              <a:off x="2947481" y="2510413"/>
              <a:ext cx="2081718" cy="566532"/>
            </a:xfrm>
            <a:prstGeom prst="rect">
              <a:avLst/>
            </a:prstGeom>
            <a:noFill/>
          </p:spPr>
          <p:txBody>
            <a:bodyPr wrap="square" rtlCol="0">
              <a:spAutoFit/>
            </a:bodyPr>
            <a:lstStyle/>
            <a:p>
              <a:pPr algn="ctr"/>
              <a:r>
                <a:rPr lang="en-GB" sz="1100" b="1" dirty="0"/>
                <a:t>25</a:t>
              </a:r>
              <a:r>
                <a:rPr lang="hr-HR" sz="1100" b="1" dirty="0"/>
                <a:t> +</a:t>
              </a:r>
              <a:r>
                <a:rPr lang="en-GB" sz="1100" b="1" dirty="0"/>
                <a:t> </a:t>
              </a:r>
              <a:r>
                <a:rPr lang="hr-HR" sz="1100" dirty="0"/>
                <a:t>godina iskustva </a:t>
              </a:r>
            </a:p>
            <a:p>
              <a:pPr algn="ctr"/>
              <a:endParaRPr lang="hr-HR" sz="1200" dirty="0"/>
            </a:p>
          </p:txBody>
        </p:sp>
      </p:grpSp>
      <p:grpSp>
        <p:nvGrpSpPr>
          <p:cNvPr id="11" name="Group 10">
            <a:extLst>
              <a:ext uri="{FF2B5EF4-FFF2-40B4-BE49-F238E27FC236}">
                <a16:creationId xmlns:a16="http://schemas.microsoft.com/office/drawing/2014/main" id="{79DC55D6-A7FF-52E0-2883-B694673F6528}"/>
              </a:ext>
            </a:extLst>
          </p:cNvPr>
          <p:cNvGrpSpPr/>
          <p:nvPr/>
        </p:nvGrpSpPr>
        <p:grpSpPr>
          <a:xfrm>
            <a:off x="1866215" y="3204594"/>
            <a:ext cx="1548899" cy="1009913"/>
            <a:chOff x="5094044" y="1728032"/>
            <a:chExt cx="2256818" cy="1401852"/>
          </a:xfrm>
        </p:grpSpPr>
        <p:pic>
          <p:nvPicPr>
            <p:cNvPr id="12" name="Graphic 11" descr="Tools with solid fill">
              <a:extLst>
                <a:ext uri="{FF2B5EF4-FFF2-40B4-BE49-F238E27FC236}">
                  <a16:creationId xmlns:a16="http://schemas.microsoft.com/office/drawing/2014/main" id="{98B880D5-E3B6-A7B8-3AA2-573912A072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81473" y="1728032"/>
              <a:ext cx="786566" cy="786567"/>
            </a:xfrm>
            <a:prstGeom prst="rect">
              <a:avLst/>
            </a:prstGeom>
          </p:spPr>
        </p:pic>
        <p:sp>
          <p:nvSpPr>
            <p:cNvPr id="13" name="TextBox 12">
              <a:extLst>
                <a:ext uri="{FF2B5EF4-FFF2-40B4-BE49-F238E27FC236}">
                  <a16:creationId xmlns:a16="http://schemas.microsoft.com/office/drawing/2014/main" id="{5BBBC9DB-4A8A-D260-3996-542868EF6C27}"/>
                </a:ext>
              </a:extLst>
            </p:cNvPr>
            <p:cNvSpPr txBox="1"/>
            <p:nvPr/>
          </p:nvSpPr>
          <p:spPr>
            <a:xfrm>
              <a:off x="5094044" y="2510412"/>
              <a:ext cx="2256818" cy="619472"/>
            </a:xfrm>
            <a:prstGeom prst="rect">
              <a:avLst/>
            </a:prstGeom>
            <a:noFill/>
          </p:spPr>
          <p:txBody>
            <a:bodyPr wrap="square" rtlCol="0">
              <a:spAutoFit/>
            </a:bodyPr>
            <a:lstStyle/>
            <a:p>
              <a:pPr algn="ctr"/>
              <a:r>
                <a:rPr lang="en-GB" sz="1200" b="1" dirty="0">
                  <a:latin typeface="+mj-lt"/>
                </a:rPr>
                <a:t>30</a:t>
              </a:r>
              <a:r>
                <a:rPr lang="hr-HR" sz="1200" b="1" dirty="0">
                  <a:latin typeface="+mj-lt"/>
                </a:rPr>
                <a:t> </a:t>
              </a:r>
              <a:r>
                <a:rPr lang="hr-HR" sz="1100" dirty="0">
                  <a:latin typeface="+mj-lt"/>
                </a:rPr>
                <a:t>+ inžinjera i tehničara specijalista</a:t>
              </a:r>
              <a:endParaRPr lang="en-GB" sz="1200" dirty="0">
                <a:latin typeface="+mj-lt"/>
              </a:endParaRPr>
            </a:p>
          </p:txBody>
        </p:sp>
      </p:grpSp>
      <p:grpSp>
        <p:nvGrpSpPr>
          <p:cNvPr id="14" name="Group 13">
            <a:extLst>
              <a:ext uri="{FF2B5EF4-FFF2-40B4-BE49-F238E27FC236}">
                <a16:creationId xmlns:a16="http://schemas.microsoft.com/office/drawing/2014/main" id="{A7A0AE1F-B5C9-55DE-EEE4-BB0B76CD20B0}"/>
              </a:ext>
            </a:extLst>
          </p:cNvPr>
          <p:cNvGrpSpPr/>
          <p:nvPr/>
        </p:nvGrpSpPr>
        <p:grpSpPr>
          <a:xfrm>
            <a:off x="3472170" y="3106529"/>
            <a:ext cx="2102532" cy="1508070"/>
            <a:chOff x="7180931" y="1632834"/>
            <a:chExt cx="2838798" cy="1960010"/>
          </a:xfrm>
        </p:grpSpPr>
        <p:pic>
          <p:nvPicPr>
            <p:cNvPr id="15" name="Graphic 14" descr="Business Growth with solid fill">
              <a:extLst>
                <a:ext uri="{FF2B5EF4-FFF2-40B4-BE49-F238E27FC236}">
                  <a16:creationId xmlns:a16="http://schemas.microsoft.com/office/drawing/2014/main" id="{0F219459-56EB-1967-8D04-FE58513C09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43129" y="1632834"/>
              <a:ext cx="914400" cy="914401"/>
            </a:xfrm>
            <a:prstGeom prst="rect">
              <a:avLst/>
            </a:prstGeom>
          </p:spPr>
        </p:pic>
        <p:sp>
          <p:nvSpPr>
            <p:cNvPr id="16" name="TextBox 15">
              <a:extLst>
                <a:ext uri="{FF2B5EF4-FFF2-40B4-BE49-F238E27FC236}">
                  <a16:creationId xmlns:a16="http://schemas.microsoft.com/office/drawing/2014/main" id="{A0181E60-D7D3-C3D2-F8FD-D6CEA0ABF1B2}"/>
                </a:ext>
              </a:extLst>
            </p:cNvPr>
            <p:cNvSpPr txBox="1"/>
            <p:nvPr/>
          </p:nvSpPr>
          <p:spPr>
            <a:xfrm>
              <a:off x="7180931" y="2512813"/>
              <a:ext cx="2838798" cy="1080031"/>
            </a:xfrm>
            <a:prstGeom prst="rect">
              <a:avLst/>
            </a:prstGeom>
            <a:noFill/>
          </p:spPr>
          <p:txBody>
            <a:bodyPr wrap="square" rtlCol="0">
              <a:spAutoFit/>
            </a:bodyPr>
            <a:lstStyle/>
            <a:p>
              <a:pPr algn="ctr"/>
              <a:r>
                <a:rPr lang="hr-HR" sz="1200" b="1" dirty="0">
                  <a:latin typeface="+mj-lt"/>
                </a:rPr>
                <a:t>20+ </a:t>
              </a:r>
              <a:r>
                <a:rPr lang="hr-HR" sz="1200" dirty="0">
                  <a:latin typeface="+mj-lt"/>
                </a:rPr>
                <a:t>voditelja produkata, voditelja projekata, voditelja kupaca, financije i računovodstvo. </a:t>
              </a:r>
              <a:endParaRPr lang="en-GB" sz="1200" dirty="0">
                <a:latin typeface="+mj-lt"/>
              </a:endParaRPr>
            </a:p>
          </p:txBody>
        </p:sp>
      </p:grpSp>
      <p:grpSp>
        <p:nvGrpSpPr>
          <p:cNvPr id="17" name="Group 16">
            <a:extLst>
              <a:ext uri="{FF2B5EF4-FFF2-40B4-BE49-F238E27FC236}">
                <a16:creationId xmlns:a16="http://schemas.microsoft.com/office/drawing/2014/main" id="{E740EF9E-753F-B5C7-37A8-CF14A2E92D0D}"/>
              </a:ext>
            </a:extLst>
          </p:cNvPr>
          <p:cNvGrpSpPr/>
          <p:nvPr/>
        </p:nvGrpSpPr>
        <p:grpSpPr>
          <a:xfrm>
            <a:off x="395628" y="3149825"/>
            <a:ext cx="1420828" cy="895545"/>
            <a:chOff x="9730894" y="1722932"/>
            <a:chExt cx="2003897" cy="1140131"/>
          </a:xfrm>
        </p:grpSpPr>
        <p:pic>
          <p:nvPicPr>
            <p:cNvPr id="18" name="Graphic 17" descr="User with solid fill">
              <a:extLst>
                <a:ext uri="{FF2B5EF4-FFF2-40B4-BE49-F238E27FC236}">
                  <a16:creationId xmlns:a16="http://schemas.microsoft.com/office/drawing/2014/main" id="{66509300-5B0C-7BFA-1D0F-1D46C02843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75642" y="1722932"/>
              <a:ext cx="791669" cy="791669"/>
            </a:xfrm>
            <a:prstGeom prst="rect">
              <a:avLst/>
            </a:prstGeom>
          </p:spPr>
        </p:pic>
        <p:sp>
          <p:nvSpPr>
            <p:cNvPr id="19" name="TextBox 18">
              <a:extLst>
                <a:ext uri="{FF2B5EF4-FFF2-40B4-BE49-F238E27FC236}">
                  <a16:creationId xmlns:a16="http://schemas.microsoft.com/office/drawing/2014/main" id="{36E936F8-1EBD-FFD7-6ADE-AB01ECB10B76}"/>
                </a:ext>
              </a:extLst>
            </p:cNvPr>
            <p:cNvSpPr txBox="1"/>
            <p:nvPr/>
          </p:nvSpPr>
          <p:spPr>
            <a:xfrm>
              <a:off x="9730894" y="2510412"/>
              <a:ext cx="2003897" cy="352651"/>
            </a:xfrm>
            <a:prstGeom prst="rect">
              <a:avLst/>
            </a:prstGeom>
            <a:noFill/>
          </p:spPr>
          <p:txBody>
            <a:bodyPr wrap="square" rtlCol="0">
              <a:spAutoFit/>
            </a:bodyPr>
            <a:lstStyle/>
            <a:p>
              <a:pPr algn="ctr"/>
              <a:r>
                <a:rPr lang="hr-HR" sz="1200" b="1" dirty="0">
                  <a:latin typeface="+mj-lt"/>
                </a:rPr>
                <a:t>50 + </a:t>
              </a:r>
              <a:r>
                <a:rPr lang="hr-HR" sz="1200" dirty="0">
                  <a:latin typeface="+mj-lt"/>
                </a:rPr>
                <a:t>zaposlenih</a:t>
              </a:r>
              <a:endParaRPr lang="en-GB" sz="1200" dirty="0">
                <a:latin typeface="+mj-lt"/>
              </a:endParaRPr>
            </a:p>
          </p:txBody>
        </p:sp>
      </p:grpSp>
      <p:pic>
        <p:nvPicPr>
          <p:cNvPr id="20" name="Picture 19" descr="A black and grey logo&#10;&#10;Description automatically generated">
            <a:extLst>
              <a:ext uri="{FF2B5EF4-FFF2-40B4-BE49-F238E27FC236}">
                <a16:creationId xmlns:a16="http://schemas.microsoft.com/office/drawing/2014/main" id="{3AC08301-883D-E52B-6AD3-3926EE9CE8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3773" y="195547"/>
            <a:ext cx="1344539" cy="349581"/>
          </a:xfrm>
          <a:prstGeom prst="rect">
            <a:avLst/>
          </a:prstGeom>
        </p:spPr>
      </p:pic>
      <p:sp>
        <p:nvSpPr>
          <p:cNvPr id="26" name="TextBox 25">
            <a:extLst>
              <a:ext uri="{FF2B5EF4-FFF2-40B4-BE49-F238E27FC236}">
                <a16:creationId xmlns:a16="http://schemas.microsoft.com/office/drawing/2014/main" id="{BC60EC5A-D1D0-DD84-A709-A46AB4B0B5FD}"/>
              </a:ext>
            </a:extLst>
          </p:cNvPr>
          <p:cNvSpPr txBox="1"/>
          <p:nvPr/>
        </p:nvSpPr>
        <p:spPr>
          <a:xfrm>
            <a:off x="6129839" y="873743"/>
            <a:ext cx="2089657" cy="430887"/>
          </a:xfrm>
          <a:prstGeom prst="rect">
            <a:avLst/>
          </a:prstGeom>
          <a:noFill/>
        </p:spPr>
        <p:txBody>
          <a:bodyPr wrap="square">
            <a:spAutoFit/>
          </a:bodyPr>
          <a:lstStyle/>
          <a:p>
            <a:pPr algn="ctr"/>
            <a:r>
              <a:rPr lang="hr-HR" sz="1100" b="1" dirty="0"/>
              <a:t>SUSTAV UPRAVLJANJA KVALITETOM I OKOLIŠEM</a:t>
            </a:r>
            <a:endParaRPr lang="hr-HR" sz="1000" b="1" dirty="0">
              <a:latin typeface="+mj-lt"/>
            </a:endParaRPr>
          </a:p>
        </p:txBody>
      </p:sp>
      <p:pic>
        <p:nvPicPr>
          <p:cNvPr id="29" name="Picture 28" descr="A logo with a check mark&#10;&#10;Description automatically generated">
            <a:extLst>
              <a:ext uri="{FF2B5EF4-FFF2-40B4-BE49-F238E27FC236}">
                <a16:creationId xmlns:a16="http://schemas.microsoft.com/office/drawing/2014/main" id="{CF472F96-56B8-9BBB-3AA5-481375228D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63904" y="1648052"/>
            <a:ext cx="766031" cy="747763"/>
          </a:xfrm>
          <a:prstGeom prst="rect">
            <a:avLst/>
          </a:prstGeom>
        </p:spPr>
      </p:pic>
      <p:pic>
        <p:nvPicPr>
          <p:cNvPr id="30" name="Picture 29" descr="A logo with a check mark&#10;&#10;Description automatically generated">
            <a:extLst>
              <a:ext uri="{FF2B5EF4-FFF2-40B4-BE49-F238E27FC236}">
                <a16:creationId xmlns:a16="http://schemas.microsoft.com/office/drawing/2014/main" id="{6044B355-0122-B370-417B-0BF409E6C3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63904" y="2563072"/>
            <a:ext cx="766031" cy="747763"/>
          </a:xfrm>
          <a:prstGeom prst="rect">
            <a:avLst/>
          </a:prstGeom>
        </p:spPr>
      </p:pic>
      <p:pic>
        <p:nvPicPr>
          <p:cNvPr id="31" name="Picture 30" descr="A grey and orange logo&#10;&#10;Description automatically generated">
            <a:extLst>
              <a:ext uri="{FF2B5EF4-FFF2-40B4-BE49-F238E27FC236}">
                <a16:creationId xmlns:a16="http://schemas.microsoft.com/office/drawing/2014/main" id="{35E7562C-1167-B9B0-69FB-5D2C9A7A8C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63904" y="3478092"/>
            <a:ext cx="766031" cy="747763"/>
          </a:xfrm>
          <a:prstGeom prst="rect">
            <a:avLst/>
          </a:prstGeom>
        </p:spPr>
      </p:pic>
      <p:sp>
        <p:nvSpPr>
          <p:cNvPr id="32" name="TextBox 31">
            <a:extLst>
              <a:ext uri="{FF2B5EF4-FFF2-40B4-BE49-F238E27FC236}">
                <a16:creationId xmlns:a16="http://schemas.microsoft.com/office/drawing/2014/main" id="{B4EAEEE8-D004-7903-D3CC-85E19E87B3BB}"/>
              </a:ext>
            </a:extLst>
          </p:cNvPr>
          <p:cNvSpPr txBox="1"/>
          <p:nvPr/>
        </p:nvSpPr>
        <p:spPr>
          <a:xfrm>
            <a:off x="6492429" y="1894424"/>
            <a:ext cx="1071475" cy="300082"/>
          </a:xfrm>
          <a:prstGeom prst="rect">
            <a:avLst/>
          </a:prstGeom>
          <a:noFill/>
        </p:spPr>
        <p:txBody>
          <a:bodyPr wrap="square" rtlCol="0">
            <a:spAutoFit/>
          </a:bodyPr>
          <a:lstStyle/>
          <a:p>
            <a:r>
              <a:rPr lang="hr-HR" b="1" dirty="0"/>
              <a:t>ISO 9001</a:t>
            </a:r>
          </a:p>
        </p:txBody>
      </p:sp>
      <p:sp>
        <p:nvSpPr>
          <p:cNvPr id="33" name="TextBox 32">
            <a:extLst>
              <a:ext uri="{FF2B5EF4-FFF2-40B4-BE49-F238E27FC236}">
                <a16:creationId xmlns:a16="http://schemas.microsoft.com/office/drawing/2014/main" id="{B183CCA0-26F3-51F3-311F-8A7CCD23A698}"/>
              </a:ext>
            </a:extLst>
          </p:cNvPr>
          <p:cNvSpPr txBox="1"/>
          <p:nvPr/>
        </p:nvSpPr>
        <p:spPr>
          <a:xfrm>
            <a:off x="6492429" y="2859999"/>
            <a:ext cx="1071475" cy="300082"/>
          </a:xfrm>
          <a:prstGeom prst="rect">
            <a:avLst/>
          </a:prstGeom>
          <a:noFill/>
        </p:spPr>
        <p:txBody>
          <a:bodyPr wrap="square" rtlCol="0">
            <a:spAutoFit/>
          </a:bodyPr>
          <a:lstStyle/>
          <a:p>
            <a:r>
              <a:rPr lang="hr-HR" b="1" dirty="0"/>
              <a:t>ISO 14001</a:t>
            </a:r>
          </a:p>
        </p:txBody>
      </p:sp>
      <p:sp>
        <p:nvSpPr>
          <p:cNvPr id="34" name="TextBox 33">
            <a:extLst>
              <a:ext uri="{FF2B5EF4-FFF2-40B4-BE49-F238E27FC236}">
                <a16:creationId xmlns:a16="http://schemas.microsoft.com/office/drawing/2014/main" id="{488A1562-2D5A-61CF-AA6E-D013430B72E6}"/>
              </a:ext>
            </a:extLst>
          </p:cNvPr>
          <p:cNvSpPr txBox="1"/>
          <p:nvPr/>
        </p:nvSpPr>
        <p:spPr>
          <a:xfrm>
            <a:off x="6463444" y="3772429"/>
            <a:ext cx="1071475" cy="300082"/>
          </a:xfrm>
          <a:prstGeom prst="rect">
            <a:avLst/>
          </a:prstGeom>
          <a:noFill/>
        </p:spPr>
        <p:txBody>
          <a:bodyPr wrap="square" rtlCol="0">
            <a:spAutoFit/>
          </a:bodyPr>
          <a:lstStyle/>
          <a:p>
            <a:r>
              <a:rPr lang="hr-HR" b="1" dirty="0"/>
              <a:t>ISO 27001</a:t>
            </a:r>
          </a:p>
        </p:txBody>
      </p:sp>
      <p:pic>
        <p:nvPicPr>
          <p:cNvPr id="41" name="Graphic 40" descr="Bar graph with upward trend with solid fill">
            <a:extLst>
              <a:ext uri="{FF2B5EF4-FFF2-40B4-BE49-F238E27FC236}">
                <a16:creationId xmlns:a16="http://schemas.microsoft.com/office/drawing/2014/main" id="{32F21263-0E07-318F-015C-97C02FABAB4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03346" y="952078"/>
            <a:ext cx="710573" cy="710573"/>
          </a:xfrm>
          <a:prstGeom prst="rect">
            <a:avLst/>
          </a:prstGeom>
        </p:spPr>
      </p:pic>
      <p:sp>
        <p:nvSpPr>
          <p:cNvPr id="42" name="TextBox 41">
            <a:extLst>
              <a:ext uri="{FF2B5EF4-FFF2-40B4-BE49-F238E27FC236}">
                <a16:creationId xmlns:a16="http://schemas.microsoft.com/office/drawing/2014/main" id="{E36E9077-78D0-035A-DD1B-9787CF218619}"/>
              </a:ext>
            </a:extLst>
          </p:cNvPr>
          <p:cNvSpPr txBox="1"/>
          <p:nvPr/>
        </p:nvSpPr>
        <p:spPr>
          <a:xfrm>
            <a:off x="3690717" y="1632070"/>
            <a:ext cx="2035681" cy="900246"/>
          </a:xfrm>
          <a:prstGeom prst="rect">
            <a:avLst/>
          </a:prstGeom>
          <a:noFill/>
        </p:spPr>
        <p:txBody>
          <a:bodyPr wrap="square" rtlCol="0">
            <a:spAutoFit/>
          </a:bodyPr>
          <a:lstStyle/>
          <a:p>
            <a:pPr algn="ctr"/>
            <a:r>
              <a:rPr lang="hr-HR" sz="1050" dirty="0"/>
              <a:t>Od 2018. godine prosječni godišnji rast prihoda bio je 19% iz godine u godinu.</a:t>
            </a:r>
          </a:p>
          <a:p>
            <a:pPr algn="ctr"/>
            <a:r>
              <a:rPr lang="hr-HR" sz="1050" dirty="0"/>
              <a:t> Rast prihoda od 2022. do 2023. godine iznosio je 30%.</a:t>
            </a:r>
            <a:endParaRPr lang="en-US" sz="900" b="1" dirty="0"/>
          </a:p>
        </p:txBody>
      </p:sp>
    </p:spTree>
    <p:extLst>
      <p:ext uri="{BB962C8B-B14F-4D97-AF65-F5344CB8AC3E}">
        <p14:creationId xmlns:p14="http://schemas.microsoft.com/office/powerpoint/2010/main" val="33016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628651" y="273847"/>
            <a:ext cx="7886700" cy="647038"/>
          </a:xfrm>
        </p:spPr>
        <p:txBody>
          <a:bodyPr/>
          <a:lstStyle/>
          <a:p>
            <a:r>
              <a:rPr lang="en-US" dirty="0"/>
              <a:t>To reach </a:t>
            </a:r>
            <a:r>
              <a:rPr lang="en-US" dirty="0" err="1"/>
              <a:t>DCIM</a:t>
            </a:r>
            <a:r>
              <a:rPr lang="en-US" dirty="0"/>
              <a:t> 3.0 you need these 3 elements</a:t>
            </a:r>
            <a:endParaRPr lang="hr-HR" dirty="0"/>
          </a:p>
        </p:txBody>
      </p:sp>
      <p:grpSp>
        <p:nvGrpSpPr>
          <p:cNvPr id="2" name="Group 1">
            <a:extLst>
              <a:ext uri="{FF2B5EF4-FFF2-40B4-BE49-F238E27FC236}">
                <a16:creationId xmlns:a16="http://schemas.microsoft.com/office/drawing/2014/main" id="{FFAB72E0-D20B-4F6B-2445-BD7098281134}"/>
              </a:ext>
            </a:extLst>
          </p:cNvPr>
          <p:cNvGrpSpPr/>
          <p:nvPr/>
        </p:nvGrpSpPr>
        <p:grpSpPr>
          <a:xfrm>
            <a:off x="956732" y="3275436"/>
            <a:ext cx="2441172" cy="720000"/>
            <a:chOff x="252935" y="1680635"/>
            <a:chExt cx="2441172" cy="720000"/>
          </a:xfrm>
        </p:grpSpPr>
        <p:sp>
          <p:nvSpPr>
            <p:cNvPr id="3" name="Rectangle 2">
              <a:extLst>
                <a:ext uri="{FF2B5EF4-FFF2-40B4-BE49-F238E27FC236}">
                  <a16:creationId xmlns:a16="http://schemas.microsoft.com/office/drawing/2014/main" id="{BE6B9121-DE5D-92AB-2255-519E1FECA729}"/>
                </a:ext>
              </a:extLst>
            </p:cNvPr>
            <p:cNvSpPr/>
            <p:nvPr/>
          </p:nvSpPr>
          <p:spPr>
            <a:xfrm>
              <a:off x="252935" y="1680635"/>
              <a:ext cx="2441172" cy="720000"/>
            </a:xfrm>
            <a:prstGeom prst="rect">
              <a:avLst/>
            </a:prstGeom>
            <a:noFill/>
            <a:ln>
              <a:noFill/>
            </a:ln>
            <a:effectLst/>
          </p:spPr>
          <p:txBody>
            <a:bodyPr/>
            <a:lstStyle/>
            <a:p>
              <a:endParaRPr lang="hr-HR"/>
            </a:p>
          </p:txBody>
        </p:sp>
        <p:sp>
          <p:nvSpPr>
            <p:cNvPr id="5" name="TextBox 4">
              <a:extLst>
                <a:ext uri="{FF2B5EF4-FFF2-40B4-BE49-F238E27FC236}">
                  <a16:creationId xmlns:a16="http://schemas.microsoft.com/office/drawing/2014/main" id="{BFCCE159-A65C-2624-AC78-365BBCB4E1F3}"/>
                </a:ext>
              </a:extLst>
            </p:cNvPr>
            <p:cNvSpPr txBox="1"/>
            <p:nvPr/>
          </p:nvSpPr>
          <p:spPr>
            <a:xfrm>
              <a:off x="252935" y="1680635"/>
              <a:ext cx="2441172"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888978"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srgbClr val="3DCD58"/>
                  </a:solidFill>
                  <a:effectLst/>
                  <a:uLnTx/>
                  <a:uFillTx/>
                  <a:latin typeface="Arial"/>
                  <a:ea typeface="+mn-ea"/>
                  <a:cs typeface="+mn-cs"/>
                </a:rPr>
                <a:t>Monitoring &amp; Management</a:t>
              </a:r>
            </a:p>
          </p:txBody>
        </p:sp>
      </p:grpSp>
      <p:grpSp>
        <p:nvGrpSpPr>
          <p:cNvPr id="6" name="Group 5">
            <a:extLst>
              <a:ext uri="{FF2B5EF4-FFF2-40B4-BE49-F238E27FC236}">
                <a16:creationId xmlns:a16="http://schemas.microsoft.com/office/drawing/2014/main" id="{6E2839D5-FD03-7337-5138-D10B4FE12D78}"/>
              </a:ext>
            </a:extLst>
          </p:cNvPr>
          <p:cNvGrpSpPr/>
          <p:nvPr/>
        </p:nvGrpSpPr>
        <p:grpSpPr>
          <a:xfrm>
            <a:off x="3163535" y="3230992"/>
            <a:ext cx="2441172" cy="720000"/>
            <a:chOff x="3121313" y="1680635"/>
            <a:chExt cx="2441172" cy="720000"/>
          </a:xfrm>
        </p:grpSpPr>
        <p:sp>
          <p:nvSpPr>
            <p:cNvPr id="7" name="Rectangle 6">
              <a:extLst>
                <a:ext uri="{FF2B5EF4-FFF2-40B4-BE49-F238E27FC236}">
                  <a16:creationId xmlns:a16="http://schemas.microsoft.com/office/drawing/2014/main" id="{42D6CC5E-D5AA-069D-CBCE-24D2D68B4E77}"/>
                </a:ext>
              </a:extLst>
            </p:cNvPr>
            <p:cNvSpPr/>
            <p:nvPr/>
          </p:nvSpPr>
          <p:spPr>
            <a:xfrm>
              <a:off x="3121313" y="1680635"/>
              <a:ext cx="2441172" cy="720000"/>
            </a:xfrm>
            <a:prstGeom prst="rect">
              <a:avLst/>
            </a:prstGeom>
            <a:noFill/>
            <a:ln>
              <a:noFill/>
            </a:ln>
            <a:effectLst/>
          </p:spPr>
          <p:txBody>
            <a:bodyPr/>
            <a:lstStyle/>
            <a:p>
              <a:endParaRPr lang="hr-HR"/>
            </a:p>
          </p:txBody>
        </p:sp>
        <p:sp>
          <p:nvSpPr>
            <p:cNvPr id="9" name="TextBox 8">
              <a:extLst>
                <a:ext uri="{FF2B5EF4-FFF2-40B4-BE49-F238E27FC236}">
                  <a16:creationId xmlns:a16="http://schemas.microsoft.com/office/drawing/2014/main" id="{04F01EAD-D0CE-0F2D-1062-266484B22C2F}"/>
                </a:ext>
              </a:extLst>
            </p:cNvPr>
            <p:cNvSpPr txBox="1"/>
            <p:nvPr/>
          </p:nvSpPr>
          <p:spPr>
            <a:xfrm>
              <a:off x="3121313" y="1680635"/>
              <a:ext cx="2441172"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888978"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srgbClr val="3DCD58"/>
                  </a:solidFill>
                  <a:effectLst/>
                  <a:uLnTx/>
                  <a:uFillTx/>
                  <a:latin typeface="Arial"/>
                  <a:ea typeface="+mn-ea"/>
                  <a:cs typeface="+mn-cs"/>
                </a:rPr>
                <a:t>Planning &amp; </a:t>
              </a:r>
              <a:br>
                <a:rPr kumimoji="0" lang="en-US" sz="2000" b="0" i="0" u="none" strike="noStrike" kern="0" cap="none" spc="0" normalizeH="0" baseline="0" noProof="0" dirty="0">
                  <a:ln>
                    <a:noFill/>
                  </a:ln>
                  <a:solidFill>
                    <a:srgbClr val="3DCD58"/>
                  </a:solidFill>
                  <a:effectLst/>
                  <a:uLnTx/>
                  <a:uFillTx/>
                  <a:latin typeface="Arial"/>
                  <a:ea typeface="+mn-ea"/>
                  <a:cs typeface="+mn-cs"/>
                </a:rPr>
              </a:br>
              <a:r>
                <a:rPr kumimoji="0" lang="en-US" sz="2000" b="0" i="0" u="none" strike="noStrike" kern="0" cap="none" spc="0" normalizeH="0" baseline="0" noProof="0" dirty="0">
                  <a:ln>
                    <a:noFill/>
                  </a:ln>
                  <a:solidFill>
                    <a:srgbClr val="3DCD58"/>
                  </a:solidFill>
                  <a:effectLst/>
                  <a:uLnTx/>
                  <a:uFillTx/>
                  <a:latin typeface="Arial"/>
                  <a:ea typeface="+mn-ea"/>
                  <a:cs typeface="+mn-cs"/>
                </a:rPr>
                <a:t>Modeling</a:t>
              </a:r>
            </a:p>
          </p:txBody>
        </p:sp>
      </p:grpSp>
      <p:grpSp>
        <p:nvGrpSpPr>
          <p:cNvPr id="10" name="Group 9">
            <a:extLst>
              <a:ext uri="{FF2B5EF4-FFF2-40B4-BE49-F238E27FC236}">
                <a16:creationId xmlns:a16="http://schemas.microsoft.com/office/drawing/2014/main" id="{AEB5BB8F-6B67-349F-24D0-0B623AB7B727}"/>
              </a:ext>
            </a:extLst>
          </p:cNvPr>
          <p:cNvGrpSpPr/>
          <p:nvPr/>
        </p:nvGrpSpPr>
        <p:grpSpPr>
          <a:xfrm>
            <a:off x="5442283" y="3229749"/>
            <a:ext cx="2441172" cy="720000"/>
            <a:chOff x="5967379" y="1671787"/>
            <a:chExt cx="2441172" cy="720000"/>
          </a:xfrm>
        </p:grpSpPr>
        <p:sp>
          <p:nvSpPr>
            <p:cNvPr id="11" name="Rectangle 10">
              <a:extLst>
                <a:ext uri="{FF2B5EF4-FFF2-40B4-BE49-F238E27FC236}">
                  <a16:creationId xmlns:a16="http://schemas.microsoft.com/office/drawing/2014/main" id="{2E92E1B1-D001-F95E-B9D3-4D475054438E}"/>
                </a:ext>
              </a:extLst>
            </p:cNvPr>
            <p:cNvSpPr/>
            <p:nvPr/>
          </p:nvSpPr>
          <p:spPr>
            <a:xfrm>
              <a:off x="5967379" y="1671787"/>
              <a:ext cx="2441172" cy="720000"/>
            </a:xfrm>
            <a:prstGeom prst="rect">
              <a:avLst/>
            </a:prstGeom>
            <a:noFill/>
            <a:ln>
              <a:noFill/>
            </a:ln>
            <a:effectLst/>
          </p:spPr>
          <p:txBody>
            <a:bodyPr/>
            <a:lstStyle/>
            <a:p>
              <a:endParaRPr lang="hr-HR"/>
            </a:p>
          </p:txBody>
        </p:sp>
        <p:sp>
          <p:nvSpPr>
            <p:cNvPr id="12" name="TextBox 11">
              <a:extLst>
                <a:ext uri="{FF2B5EF4-FFF2-40B4-BE49-F238E27FC236}">
                  <a16:creationId xmlns:a16="http://schemas.microsoft.com/office/drawing/2014/main" id="{45004FD7-F241-DC43-D014-FE7641C869AB}"/>
                </a:ext>
              </a:extLst>
            </p:cNvPr>
            <p:cNvSpPr txBox="1"/>
            <p:nvPr/>
          </p:nvSpPr>
          <p:spPr>
            <a:xfrm>
              <a:off x="5967379" y="1671787"/>
              <a:ext cx="2441172" cy="720000"/>
            </a:xfrm>
            <a:prstGeom prst="rect">
              <a:avLst/>
            </a:prstGeom>
            <a:noFill/>
            <a:ln>
              <a:noFill/>
            </a:ln>
            <a:effectLst/>
          </p:spPr>
          <p:txBody>
            <a:bodyPr spcFirstLastPara="0" vert="horz" wrap="square" lIns="0" tIns="0" rIns="0" bIns="0" numCol="1" spcCol="1270" anchor="t" anchorCtr="0">
              <a:noAutofit/>
            </a:bodyPr>
            <a:lstStyle/>
            <a:p>
              <a:pPr marL="0" marR="0" lvl="0" indent="0" algn="ctr" defTabSz="888978"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srgbClr val="3DCD58"/>
                  </a:solidFill>
                  <a:effectLst/>
                  <a:uLnTx/>
                  <a:uFillTx/>
                  <a:latin typeface="Arial"/>
                  <a:ea typeface="+mn-ea"/>
                  <a:cs typeface="+mn-cs"/>
                </a:rPr>
                <a:t>Custom Solutions &amp; Integrations</a:t>
              </a:r>
            </a:p>
          </p:txBody>
        </p:sp>
      </p:grpSp>
      <p:sp>
        <p:nvSpPr>
          <p:cNvPr id="13" name="Rectangle 12" descr="Hierarchy">
            <a:extLst>
              <a:ext uri="{FF2B5EF4-FFF2-40B4-BE49-F238E27FC236}">
                <a16:creationId xmlns:a16="http://schemas.microsoft.com/office/drawing/2014/main" id="{BFD5AF10-0AE2-A797-3E7C-54AF8075EEFA}"/>
              </a:ext>
            </a:extLst>
          </p:cNvPr>
          <p:cNvSpPr/>
          <p:nvPr/>
        </p:nvSpPr>
        <p:spPr>
          <a:xfrm>
            <a:off x="1426805" y="1821236"/>
            <a:ext cx="1501028" cy="150102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p:spPr>
        <p:txBody>
          <a:bodyPr/>
          <a:lstStyle/>
          <a:p>
            <a:endParaRPr lang="hr-HR"/>
          </a:p>
        </p:txBody>
      </p:sp>
      <p:sp>
        <p:nvSpPr>
          <p:cNvPr id="14" name="Rectangle 13" descr="Playbook">
            <a:extLst>
              <a:ext uri="{FF2B5EF4-FFF2-40B4-BE49-F238E27FC236}">
                <a16:creationId xmlns:a16="http://schemas.microsoft.com/office/drawing/2014/main" id="{A2E81DF0-6771-D117-C9FC-B8C697649F97}"/>
              </a:ext>
            </a:extLst>
          </p:cNvPr>
          <p:cNvSpPr/>
          <p:nvPr/>
        </p:nvSpPr>
        <p:spPr>
          <a:xfrm>
            <a:off x="3588079" y="1782123"/>
            <a:ext cx="1501028" cy="150102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p:spPr>
        <p:txBody>
          <a:bodyPr/>
          <a:lstStyle/>
          <a:p>
            <a:endParaRPr lang="hr-HR"/>
          </a:p>
        </p:txBody>
      </p:sp>
      <p:sp>
        <p:nvSpPr>
          <p:cNvPr id="15" name="Rectangle 14" descr="Checkmark">
            <a:extLst>
              <a:ext uri="{FF2B5EF4-FFF2-40B4-BE49-F238E27FC236}">
                <a16:creationId xmlns:a16="http://schemas.microsoft.com/office/drawing/2014/main" id="{76C2AD91-9AFE-13E2-86FE-4C8731929BAA}"/>
              </a:ext>
            </a:extLst>
          </p:cNvPr>
          <p:cNvSpPr/>
          <p:nvPr/>
        </p:nvSpPr>
        <p:spPr>
          <a:xfrm>
            <a:off x="5997939" y="1774408"/>
            <a:ext cx="1501028" cy="150102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25400" cap="flat" cmpd="sng" algn="ctr">
            <a:noFill/>
            <a:prstDash val="solid"/>
          </a:ln>
          <a:effectLst/>
        </p:spPr>
        <p:txBody>
          <a:bodyPr/>
          <a:lstStyle/>
          <a:p>
            <a:endParaRPr lang="hr-HR"/>
          </a:p>
        </p:txBody>
      </p:sp>
      <p:sp>
        <p:nvSpPr>
          <p:cNvPr id="16" name="Rectangle 15">
            <a:extLst>
              <a:ext uri="{FF2B5EF4-FFF2-40B4-BE49-F238E27FC236}">
                <a16:creationId xmlns:a16="http://schemas.microsoft.com/office/drawing/2014/main" id="{A031AF9A-5E9D-1671-EE8A-AAD35D45593E}"/>
              </a:ext>
            </a:extLst>
          </p:cNvPr>
          <p:cNvSpPr/>
          <p:nvPr/>
        </p:nvSpPr>
        <p:spPr>
          <a:xfrm>
            <a:off x="2133137" y="3387503"/>
            <a:ext cx="2441172" cy="720000"/>
          </a:xfrm>
          <a:prstGeom prst="rect">
            <a:avLst/>
          </a:prstGeom>
          <a:noFill/>
          <a:ln>
            <a:noFill/>
          </a:ln>
          <a:effectLst/>
        </p:spPr>
        <p:txBody>
          <a:bodyPr/>
          <a:lstStyle/>
          <a:p>
            <a:endParaRPr lang="hr-HR"/>
          </a:p>
        </p:txBody>
      </p:sp>
      <p:sp>
        <p:nvSpPr>
          <p:cNvPr id="17" name="Footer Placeholder 3">
            <a:extLst>
              <a:ext uri="{FF2B5EF4-FFF2-40B4-BE49-F238E27FC236}">
                <a16:creationId xmlns:a16="http://schemas.microsoft.com/office/drawing/2014/main" id="{03CE8719-F780-0D23-E21C-4B0C23EF8D95}"/>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240391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187665" y="111227"/>
            <a:ext cx="7886700" cy="771728"/>
          </a:xfrm>
        </p:spPr>
        <p:txBody>
          <a:bodyPr/>
          <a:lstStyle/>
          <a:p>
            <a:r>
              <a:rPr lang="en-US" sz="2000" spc="-50" dirty="0">
                <a:latin typeface="+mn-lt"/>
              </a:rPr>
              <a:t>EcoStruxure</a:t>
            </a:r>
            <a:r>
              <a:rPr lang="en-US" sz="2000" spc="-132" dirty="0">
                <a:latin typeface="+mn-lt"/>
              </a:rPr>
              <a:t> </a:t>
            </a:r>
            <a:r>
              <a:rPr lang="en-US" sz="2000" spc="-23" dirty="0">
                <a:latin typeface="+mn-lt"/>
              </a:rPr>
              <a:t>IT</a:t>
            </a:r>
            <a:r>
              <a:rPr lang="en-US" sz="2000" spc="-159" dirty="0">
                <a:latin typeface="+mn-lt"/>
              </a:rPr>
              <a:t> positioned to </a:t>
            </a:r>
            <a:r>
              <a:rPr lang="en-US" sz="2000" spc="-48" dirty="0">
                <a:latin typeface="+mn-lt"/>
              </a:rPr>
              <a:t>addresses</a:t>
            </a:r>
            <a:r>
              <a:rPr lang="en-US" sz="2000" spc="-134" dirty="0">
                <a:latin typeface="+mn-lt"/>
              </a:rPr>
              <a:t> </a:t>
            </a:r>
            <a:r>
              <a:rPr lang="en-US" sz="2000" spc="-16" dirty="0">
                <a:latin typeface="+mn-lt"/>
              </a:rPr>
              <a:t>the</a:t>
            </a:r>
            <a:r>
              <a:rPr lang="en-US" sz="2000" spc="-125" dirty="0">
                <a:latin typeface="+mn-lt"/>
              </a:rPr>
              <a:t> </a:t>
            </a:r>
            <a:r>
              <a:rPr lang="en-US" sz="2000" spc="-50" dirty="0">
                <a:latin typeface="+mn-lt"/>
              </a:rPr>
              <a:t>challenges</a:t>
            </a:r>
            <a:r>
              <a:rPr lang="en-US" sz="2000" spc="-125" dirty="0">
                <a:latin typeface="+mn-lt"/>
              </a:rPr>
              <a:t> </a:t>
            </a:r>
            <a:r>
              <a:rPr lang="en-US" sz="2000" dirty="0">
                <a:latin typeface="+mn-lt"/>
              </a:rPr>
              <a:t>of</a:t>
            </a:r>
            <a:r>
              <a:rPr lang="en-US" sz="2000" spc="-127" dirty="0">
                <a:latin typeface="+mn-lt"/>
              </a:rPr>
              <a:t> </a:t>
            </a:r>
            <a:r>
              <a:rPr lang="en-US" sz="2000" spc="-30" dirty="0" err="1">
                <a:latin typeface="+mn-lt"/>
              </a:rPr>
              <a:t>DCIM</a:t>
            </a:r>
            <a:r>
              <a:rPr lang="en-US" sz="2000" spc="-125" dirty="0">
                <a:latin typeface="+mn-lt"/>
              </a:rPr>
              <a:t> </a:t>
            </a:r>
            <a:r>
              <a:rPr lang="en-US" sz="2000" spc="-11" dirty="0">
                <a:latin typeface="+mn-lt"/>
              </a:rPr>
              <a:t>3.0</a:t>
            </a:r>
            <a:br>
              <a:rPr lang="en-US" sz="2000" spc="-11" dirty="0">
                <a:latin typeface="+mn-lt"/>
              </a:rPr>
            </a:br>
            <a:r>
              <a:rPr lang="en-US" sz="1800" b="0" dirty="0">
                <a:solidFill>
                  <a:srgbClr val="4D555B"/>
                </a:solidFill>
                <a:latin typeface="+mn-lt"/>
              </a:rPr>
              <a:t>to</a:t>
            </a:r>
            <a:r>
              <a:rPr lang="en-US" sz="1800" b="0" spc="-102" dirty="0">
                <a:solidFill>
                  <a:srgbClr val="4D555B"/>
                </a:solidFill>
                <a:latin typeface="+mn-lt"/>
              </a:rPr>
              <a:t> </a:t>
            </a:r>
            <a:r>
              <a:rPr lang="en-US" sz="1800" b="0" spc="-32" dirty="0">
                <a:solidFill>
                  <a:srgbClr val="4D555B"/>
                </a:solidFill>
                <a:latin typeface="+mn-lt"/>
              </a:rPr>
              <a:t>enable</a:t>
            </a:r>
            <a:r>
              <a:rPr lang="en-US" sz="1800" b="0" spc="-86" dirty="0">
                <a:solidFill>
                  <a:srgbClr val="4D555B"/>
                </a:solidFill>
                <a:latin typeface="+mn-lt"/>
              </a:rPr>
              <a:t> </a:t>
            </a:r>
            <a:r>
              <a:rPr lang="en-US" sz="1800" b="0" spc="-36" dirty="0">
                <a:solidFill>
                  <a:srgbClr val="4D555B"/>
                </a:solidFill>
                <a:latin typeface="+mn-lt"/>
              </a:rPr>
              <a:t>resilient,</a:t>
            </a:r>
            <a:r>
              <a:rPr lang="en-US" sz="1800" b="0" spc="-84" dirty="0">
                <a:solidFill>
                  <a:srgbClr val="4D555B"/>
                </a:solidFill>
                <a:latin typeface="+mn-lt"/>
              </a:rPr>
              <a:t> </a:t>
            </a:r>
            <a:r>
              <a:rPr lang="en-US" sz="1800" b="0" spc="-32" dirty="0">
                <a:solidFill>
                  <a:srgbClr val="4D555B"/>
                </a:solidFill>
                <a:latin typeface="+mn-lt"/>
              </a:rPr>
              <a:t>secure</a:t>
            </a:r>
            <a:r>
              <a:rPr lang="en-US" sz="1800" b="0" spc="-86" dirty="0">
                <a:solidFill>
                  <a:srgbClr val="4D555B"/>
                </a:solidFill>
                <a:latin typeface="+mn-lt"/>
              </a:rPr>
              <a:t> </a:t>
            </a:r>
            <a:r>
              <a:rPr lang="en-US" sz="1800" b="0" spc="-11" dirty="0">
                <a:solidFill>
                  <a:srgbClr val="4D555B"/>
                </a:solidFill>
                <a:latin typeface="+mn-lt"/>
              </a:rPr>
              <a:t>and</a:t>
            </a:r>
            <a:r>
              <a:rPr lang="en-US" sz="1800" b="0" spc="-86" dirty="0">
                <a:solidFill>
                  <a:srgbClr val="4D555B"/>
                </a:solidFill>
                <a:latin typeface="+mn-lt"/>
              </a:rPr>
              <a:t> </a:t>
            </a:r>
            <a:r>
              <a:rPr lang="en-US" sz="1800" b="0" spc="-34" dirty="0">
                <a:solidFill>
                  <a:srgbClr val="4D555B"/>
                </a:solidFill>
                <a:latin typeface="+mn-lt"/>
              </a:rPr>
              <a:t>sustainable</a:t>
            </a:r>
            <a:r>
              <a:rPr lang="en-US" sz="1800" b="0" spc="-86" dirty="0">
                <a:solidFill>
                  <a:srgbClr val="4D555B"/>
                </a:solidFill>
                <a:latin typeface="+mn-lt"/>
              </a:rPr>
              <a:t> </a:t>
            </a:r>
            <a:r>
              <a:rPr lang="en-US" sz="1800" b="0" spc="-20" dirty="0">
                <a:solidFill>
                  <a:srgbClr val="4D555B"/>
                </a:solidFill>
                <a:latin typeface="+mn-lt"/>
              </a:rPr>
              <a:t>IT</a:t>
            </a:r>
            <a:r>
              <a:rPr lang="en-US" sz="1800" b="0" spc="-109" dirty="0">
                <a:solidFill>
                  <a:srgbClr val="4D555B"/>
                </a:solidFill>
                <a:latin typeface="+mn-lt"/>
              </a:rPr>
              <a:t> </a:t>
            </a:r>
            <a:r>
              <a:rPr lang="en-US" sz="1800" b="0" spc="-23" dirty="0">
                <a:solidFill>
                  <a:srgbClr val="4D555B"/>
                </a:solidFill>
                <a:latin typeface="+mn-lt"/>
              </a:rPr>
              <a:t>data</a:t>
            </a:r>
            <a:r>
              <a:rPr lang="en-US" sz="1800" b="0" spc="-84" dirty="0">
                <a:solidFill>
                  <a:srgbClr val="4D555B"/>
                </a:solidFill>
                <a:latin typeface="+mn-lt"/>
              </a:rPr>
              <a:t> </a:t>
            </a:r>
            <a:r>
              <a:rPr lang="en-US" sz="1800" b="0" spc="-5" dirty="0">
                <a:solidFill>
                  <a:srgbClr val="4D555B"/>
                </a:solidFill>
                <a:latin typeface="+mn-lt"/>
              </a:rPr>
              <a:t>centers</a:t>
            </a:r>
            <a:endParaRPr lang="hr-HR" b="0" dirty="0"/>
          </a:p>
        </p:txBody>
      </p:sp>
      <p:grpSp>
        <p:nvGrpSpPr>
          <p:cNvPr id="2" name="object 2">
            <a:extLst>
              <a:ext uri="{FF2B5EF4-FFF2-40B4-BE49-F238E27FC236}">
                <a16:creationId xmlns:a16="http://schemas.microsoft.com/office/drawing/2014/main" id="{6E185B74-459B-3F4D-809F-45583B391177}"/>
              </a:ext>
            </a:extLst>
          </p:cNvPr>
          <p:cNvGrpSpPr/>
          <p:nvPr/>
        </p:nvGrpSpPr>
        <p:grpSpPr>
          <a:xfrm>
            <a:off x="990444" y="1248383"/>
            <a:ext cx="7657779" cy="3019388"/>
            <a:chOff x="2219827" y="3172678"/>
            <a:chExt cx="16837660" cy="6638925"/>
          </a:xfrm>
        </p:grpSpPr>
        <p:sp>
          <p:nvSpPr>
            <p:cNvPr id="3" name="object 3">
              <a:extLst>
                <a:ext uri="{FF2B5EF4-FFF2-40B4-BE49-F238E27FC236}">
                  <a16:creationId xmlns:a16="http://schemas.microsoft.com/office/drawing/2014/main" id="{7EAD3560-17E5-CB39-6F42-23E7A8C3A6FB}"/>
                </a:ext>
              </a:extLst>
            </p:cNvPr>
            <p:cNvSpPr/>
            <p:nvPr/>
          </p:nvSpPr>
          <p:spPr>
            <a:xfrm>
              <a:off x="13148142" y="3172699"/>
              <a:ext cx="5909310" cy="6638925"/>
            </a:xfrm>
            <a:custGeom>
              <a:avLst/>
              <a:gdLst/>
              <a:ahLst/>
              <a:cxnLst/>
              <a:rect l="l" t="t" r="r" b="b"/>
              <a:pathLst>
                <a:path w="5909309" h="6638925">
                  <a:moveTo>
                    <a:pt x="4629796" y="0"/>
                  </a:moveTo>
                  <a:lnTo>
                    <a:pt x="0" y="0"/>
                  </a:lnTo>
                  <a:lnTo>
                    <a:pt x="1279071" y="3319228"/>
                  </a:lnTo>
                  <a:lnTo>
                    <a:pt x="0" y="6638478"/>
                  </a:lnTo>
                  <a:lnTo>
                    <a:pt x="4629796" y="6638478"/>
                  </a:lnTo>
                  <a:lnTo>
                    <a:pt x="5908867" y="3319228"/>
                  </a:lnTo>
                  <a:lnTo>
                    <a:pt x="4629796" y="0"/>
                  </a:lnTo>
                  <a:close/>
                </a:path>
              </a:pathLst>
            </a:custGeom>
            <a:solidFill>
              <a:srgbClr val="4D555B"/>
            </a:solidFill>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5" name="object 4">
              <a:extLst>
                <a:ext uri="{FF2B5EF4-FFF2-40B4-BE49-F238E27FC236}">
                  <a16:creationId xmlns:a16="http://schemas.microsoft.com/office/drawing/2014/main" id="{A135B971-690D-7760-80F7-C372A0E58AD5}"/>
                </a:ext>
              </a:extLst>
            </p:cNvPr>
            <p:cNvSpPr/>
            <p:nvPr/>
          </p:nvSpPr>
          <p:spPr>
            <a:xfrm>
              <a:off x="2219827" y="3172678"/>
              <a:ext cx="12071350" cy="6638925"/>
            </a:xfrm>
            <a:custGeom>
              <a:avLst/>
              <a:gdLst/>
              <a:ahLst/>
              <a:cxnLst/>
              <a:rect l="l" t="t" r="r" b="b"/>
              <a:pathLst>
                <a:path w="12071350" h="6638925">
                  <a:moveTo>
                    <a:pt x="10792194" y="0"/>
                  </a:moveTo>
                  <a:lnTo>
                    <a:pt x="0" y="0"/>
                  </a:lnTo>
                  <a:lnTo>
                    <a:pt x="0" y="6638499"/>
                  </a:lnTo>
                  <a:lnTo>
                    <a:pt x="10792194" y="6638499"/>
                  </a:lnTo>
                  <a:lnTo>
                    <a:pt x="12071265" y="3319249"/>
                  </a:lnTo>
                  <a:lnTo>
                    <a:pt x="10792194" y="0"/>
                  </a:lnTo>
                  <a:close/>
                </a:path>
              </a:pathLst>
            </a:custGeom>
            <a:solidFill>
              <a:srgbClr val="E5E5E6"/>
            </a:solidFill>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grpSp>
      <p:sp>
        <p:nvSpPr>
          <p:cNvPr id="6" name="object 5">
            <a:extLst>
              <a:ext uri="{FF2B5EF4-FFF2-40B4-BE49-F238E27FC236}">
                <a16:creationId xmlns:a16="http://schemas.microsoft.com/office/drawing/2014/main" id="{A56DA559-360E-E7F6-163F-21E012153E62}"/>
              </a:ext>
            </a:extLst>
          </p:cNvPr>
          <p:cNvSpPr/>
          <p:nvPr/>
        </p:nvSpPr>
        <p:spPr>
          <a:xfrm>
            <a:off x="454703" y="1248383"/>
            <a:ext cx="476229" cy="3019388"/>
          </a:xfrm>
          <a:custGeom>
            <a:avLst/>
            <a:gdLst/>
            <a:ahLst/>
            <a:cxnLst/>
            <a:rect l="l" t="t" r="r" b="b"/>
            <a:pathLst>
              <a:path w="1047114" h="6638925">
                <a:moveTo>
                  <a:pt x="1047088" y="0"/>
                </a:moveTo>
                <a:lnTo>
                  <a:pt x="0" y="0"/>
                </a:lnTo>
                <a:lnTo>
                  <a:pt x="0" y="6638488"/>
                </a:lnTo>
                <a:lnTo>
                  <a:pt x="1047088" y="6638488"/>
                </a:lnTo>
                <a:lnTo>
                  <a:pt x="1047088" y="0"/>
                </a:lnTo>
                <a:close/>
              </a:path>
            </a:pathLst>
          </a:custGeom>
          <a:solidFill>
            <a:srgbClr val="00A550"/>
          </a:solidFill>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7" name="object 6">
            <a:extLst>
              <a:ext uri="{FF2B5EF4-FFF2-40B4-BE49-F238E27FC236}">
                <a16:creationId xmlns:a16="http://schemas.microsoft.com/office/drawing/2014/main" id="{C94B2DC5-8A84-BCEB-C6B0-72104B9ED770}"/>
              </a:ext>
            </a:extLst>
          </p:cNvPr>
          <p:cNvSpPr txBox="1"/>
          <p:nvPr/>
        </p:nvSpPr>
        <p:spPr>
          <a:xfrm>
            <a:off x="569645" y="2115180"/>
            <a:ext cx="218008" cy="1282265"/>
          </a:xfrm>
          <a:prstGeom prst="rect">
            <a:avLst/>
          </a:prstGeom>
        </p:spPr>
        <p:txBody>
          <a:bodyPr vert="vert270" wrap="square" lIns="0" tIns="0" rIns="0" bIns="0" rtlCol="0">
            <a:spAutoFit/>
          </a:bodyPr>
          <a:lstStyle/>
          <a:p>
            <a:pPr marL="5776" defTabSz="456918">
              <a:lnSpc>
                <a:spcPts val="1703"/>
              </a:lnSpc>
            </a:pPr>
            <a:r>
              <a:rPr sz="1501">
                <a:solidFill>
                  <a:srgbClr val="FFFFFF"/>
                </a:solidFill>
                <a:cs typeface="Arial"/>
              </a:rPr>
              <a:t>EcoStruxure</a:t>
            </a:r>
            <a:r>
              <a:rPr sz="1501" spc="-84">
                <a:solidFill>
                  <a:srgbClr val="FFFFFF"/>
                </a:solidFill>
                <a:cs typeface="Arial"/>
              </a:rPr>
              <a:t> </a:t>
            </a:r>
            <a:r>
              <a:rPr sz="1501" spc="-11">
                <a:solidFill>
                  <a:srgbClr val="FFFFFF"/>
                </a:solidFill>
                <a:cs typeface="Arial"/>
              </a:rPr>
              <a:t>IT</a:t>
            </a:r>
            <a:endParaRPr sz="1501">
              <a:solidFill>
                <a:prstClr val="black"/>
              </a:solidFill>
              <a:cs typeface="Arial"/>
            </a:endParaRPr>
          </a:p>
        </p:txBody>
      </p:sp>
      <p:sp>
        <p:nvSpPr>
          <p:cNvPr id="9" name="object 11">
            <a:extLst>
              <a:ext uri="{FF2B5EF4-FFF2-40B4-BE49-F238E27FC236}">
                <a16:creationId xmlns:a16="http://schemas.microsoft.com/office/drawing/2014/main" id="{9B6D8894-8264-F88C-C978-25AEFC94E366}"/>
              </a:ext>
            </a:extLst>
          </p:cNvPr>
          <p:cNvSpPr txBox="1"/>
          <p:nvPr/>
        </p:nvSpPr>
        <p:spPr>
          <a:xfrm>
            <a:off x="7110700" y="2121066"/>
            <a:ext cx="404895" cy="122415"/>
          </a:xfrm>
          <a:prstGeom prst="rect">
            <a:avLst/>
          </a:prstGeom>
        </p:spPr>
        <p:txBody>
          <a:bodyPr vert="horz" wrap="square" lIns="0" tIns="6931" rIns="0" bIns="0" rtlCol="0">
            <a:spAutoFit/>
          </a:bodyPr>
          <a:lstStyle/>
          <a:p>
            <a:pPr marL="5776" defTabSz="456918">
              <a:spcBef>
                <a:spcPts val="55"/>
              </a:spcBef>
            </a:pPr>
            <a:r>
              <a:rPr sz="750" b="1" spc="-5">
                <a:solidFill>
                  <a:srgbClr val="FFFFFF"/>
                </a:solidFill>
                <a:cs typeface="Arial"/>
              </a:rPr>
              <a:t>Resilient</a:t>
            </a:r>
            <a:endParaRPr sz="750">
              <a:solidFill>
                <a:prstClr val="black"/>
              </a:solidFill>
              <a:cs typeface="Arial"/>
            </a:endParaRPr>
          </a:p>
        </p:txBody>
      </p:sp>
      <p:sp>
        <p:nvSpPr>
          <p:cNvPr id="10" name="object 15">
            <a:extLst>
              <a:ext uri="{FF2B5EF4-FFF2-40B4-BE49-F238E27FC236}">
                <a16:creationId xmlns:a16="http://schemas.microsoft.com/office/drawing/2014/main" id="{EDE1D057-83AC-10D4-CEA3-A361C6AB1D05}"/>
              </a:ext>
            </a:extLst>
          </p:cNvPr>
          <p:cNvSpPr txBox="1"/>
          <p:nvPr/>
        </p:nvSpPr>
        <p:spPr>
          <a:xfrm>
            <a:off x="7149418" y="2944594"/>
            <a:ext cx="327786" cy="122415"/>
          </a:xfrm>
          <a:prstGeom prst="rect">
            <a:avLst/>
          </a:prstGeom>
        </p:spPr>
        <p:txBody>
          <a:bodyPr vert="horz" wrap="square" lIns="0" tIns="6931" rIns="0" bIns="0" rtlCol="0">
            <a:spAutoFit/>
          </a:bodyPr>
          <a:lstStyle/>
          <a:p>
            <a:pPr marL="5776" defTabSz="456918">
              <a:spcBef>
                <a:spcPts val="55"/>
              </a:spcBef>
            </a:pPr>
            <a:r>
              <a:rPr sz="750" b="1" spc="-5">
                <a:solidFill>
                  <a:srgbClr val="FFFFFF"/>
                </a:solidFill>
                <a:cs typeface="Arial"/>
              </a:rPr>
              <a:t>Secure</a:t>
            </a:r>
            <a:endParaRPr sz="750">
              <a:solidFill>
                <a:prstClr val="black"/>
              </a:solidFill>
              <a:cs typeface="Arial"/>
            </a:endParaRPr>
          </a:p>
        </p:txBody>
      </p:sp>
      <p:sp>
        <p:nvSpPr>
          <p:cNvPr id="11" name="object 19">
            <a:extLst>
              <a:ext uri="{FF2B5EF4-FFF2-40B4-BE49-F238E27FC236}">
                <a16:creationId xmlns:a16="http://schemas.microsoft.com/office/drawing/2014/main" id="{682ADE20-946C-6862-AD21-A95FE14D5793}"/>
              </a:ext>
            </a:extLst>
          </p:cNvPr>
          <p:cNvSpPr txBox="1"/>
          <p:nvPr/>
        </p:nvSpPr>
        <p:spPr>
          <a:xfrm>
            <a:off x="7041960" y="3768123"/>
            <a:ext cx="542652" cy="122415"/>
          </a:xfrm>
          <a:prstGeom prst="rect">
            <a:avLst/>
          </a:prstGeom>
        </p:spPr>
        <p:txBody>
          <a:bodyPr vert="horz" wrap="square" lIns="0" tIns="6931" rIns="0" bIns="0" rtlCol="0">
            <a:spAutoFit/>
          </a:bodyPr>
          <a:lstStyle/>
          <a:p>
            <a:pPr marL="5776" defTabSz="456918">
              <a:spcBef>
                <a:spcPts val="55"/>
              </a:spcBef>
            </a:pPr>
            <a:r>
              <a:rPr sz="750" b="1" spc="-5">
                <a:solidFill>
                  <a:srgbClr val="FFFFFF"/>
                </a:solidFill>
                <a:cs typeface="Arial"/>
              </a:rPr>
              <a:t>Sustainable</a:t>
            </a:r>
            <a:endParaRPr sz="750">
              <a:solidFill>
                <a:prstClr val="black"/>
              </a:solidFill>
              <a:cs typeface="Arial"/>
            </a:endParaRPr>
          </a:p>
        </p:txBody>
      </p:sp>
      <p:sp>
        <p:nvSpPr>
          <p:cNvPr id="12" name="object 20">
            <a:extLst>
              <a:ext uri="{FF2B5EF4-FFF2-40B4-BE49-F238E27FC236}">
                <a16:creationId xmlns:a16="http://schemas.microsoft.com/office/drawing/2014/main" id="{33D65C98-D368-AE90-D810-08F3CC7A4AB8}"/>
              </a:ext>
            </a:extLst>
          </p:cNvPr>
          <p:cNvSpPr txBox="1"/>
          <p:nvPr/>
        </p:nvSpPr>
        <p:spPr>
          <a:xfrm>
            <a:off x="1539024" y="2428081"/>
            <a:ext cx="807769" cy="346724"/>
          </a:xfrm>
          <a:prstGeom prst="rect">
            <a:avLst/>
          </a:prstGeom>
        </p:spPr>
        <p:txBody>
          <a:bodyPr vert="horz" wrap="square" lIns="0" tIns="5487" rIns="0" bIns="0" rtlCol="0">
            <a:spAutoFit/>
          </a:bodyPr>
          <a:lstStyle/>
          <a:p>
            <a:pPr marL="7798" marR="2310" indent="-2310" defTabSz="456918">
              <a:lnSpc>
                <a:spcPct val="112999"/>
              </a:lnSpc>
              <a:spcBef>
                <a:spcPts val="43"/>
              </a:spcBef>
            </a:pPr>
            <a:r>
              <a:rPr sz="1023" b="1">
                <a:solidFill>
                  <a:srgbClr val="4D555B"/>
                </a:solidFill>
                <a:cs typeface="Arial"/>
              </a:rPr>
              <a:t>Monitoring</a:t>
            </a:r>
            <a:r>
              <a:rPr sz="1023" b="1" spc="-68">
                <a:solidFill>
                  <a:srgbClr val="4D555B"/>
                </a:solidFill>
                <a:cs typeface="Arial"/>
              </a:rPr>
              <a:t> </a:t>
            </a:r>
            <a:r>
              <a:rPr sz="1023" b="1" spc="-23">
                <a:solidFill>
                  <a:srgbClr val="4D555B"/>
                </a:solidFill>
                <a:cs typeface="Arial"/>
              </a:rPr>
              <a:t>&amp; </a:t>
            </a:r>
            <a:r>
              <a:rPr sz="1023" b="1" spc="-5">
                <a:solidFill>
                  <a:srgbClr val="4D555B"/>
                </a:solidFill>
                <a:cs typeface="Arial"/>
              </a:rPr>
              <a:t>Management</a:t>
            </a:r>
            <a:endParaRPr sz="1023">
              <a:solidFill>
                <a:prstClr val="black"/>
              </a:solidFill>
              <a:cs typeface="Arial"/>
            </a:endParaRPr>
          </a:p>
        </p:txBody>
      </p:sp>
      <p:sp>
        <p:nvSpPr>
          <p:cNvPr id="13" name="object 30">
            <a:extLst>
              <a:ext uri="{FF2B5EF4-FFF2-40B4-BE49-F238E27FC236}">
                <a16:creationId xmlns:a16="http://schemas.microsoft.com/office/drawing/2014/main" id="{B02D88CD-40A1-243E-A23F-57367A9D1C1B}"/>
              </a:ext>
            </a:extLst>
          </p:cNvPr>
          <p:cNvSpPr txBox="1"/>
          <p:nvPr/>
        </p:nvSpPr>
        <p:spPr>
          <a:xfrm>
            <a:off x="2773664" y="2428081"/>
            <a:ext cx="686474" cy="346724"/>
          </a:xfrm>
          <a:prstGeom prst="rect">
            <a:avLst/>
          </a:prstGeom>
        </p:spPr>
        <p:txBody>
          <a:bodyPr vert="horz" wrap="square" lIns="0" tIns="5487" rIns="0" bIns="0" rtlCol="0">
            <a:spAutoFit/>
          </a:bodyPr>
          <a:lstStyle/>
          <a:p>
            <a:pPr marL="59204" marR="2310" indent="-53716" defTabSz="456918">
              <a:lnSpc>
                <a:spcPct val="112999"/>
              </a:lnSpc>
              <a:spcBef>
                <a:spcPts val="43"/>
              </a:spcBef>
            </a:pPr>
            <a:r>
              <a:rPr sz="1023" b="1">
                <a:solidFill>
                  <a:srgbClr val="4D555B"/>
                </a:solidFill>
                <a:cs typeface="Arial"/>
              </a:rPr>
              <a:t>Planning</a:t>
            </a:r>
            <a:r>
              <a:rPr sz="1023" b="1" spc="-59">
                <a:solidFill>
                  <a:srgbClr val="4D555B"/>
                </a:solidFill>
                <a:cs typeface="Arial"/>
              </a:rPr>
              <a:t> </a:t>
            </a:r>
            <a:r>
              <a:rPr sz="1023" b="1" spc="-23">
                <a:solidFill>
                  <a:srgbClr val="4D555B"/>
                </a:solidFill>
                <a:cs typeface="Arial"/>
              </a:rPr>
              <a:t>&amp; </a:t>
            </a:r>
            <a:r>
              <a:rPr sz="1023" b="1" spc="-5">
                <a:solidFill>
                  <a:srgbClr val="4D555B"/>
                </a:solidFill>
                <a:cs typeface="Arial"/>
              </a:rPr>
              <a:t>Modeling</a:t>
            </a:r>
            <a:endParaRPr sz="1023">
              <a:solidFill>
                <a:prstClr val="black"/>
              </a:solidFill>
              <a:cs typeface="Arial"/>
            </a:endParaRPr>
          </a:p>
        </p:txBody>
      </p:sp>
      <p:sp>
        <p:nvSpPr>
          <p:cNvPr id="14" name="object 31">
            <a:extLst>
              <a:ext uri="{FF2B5EF4-FFF2-40B4-BE49-F238E27FC236}">
                <a16:creationId xmlns:a16="http://schemas.microsoft.com/office/drawing/2014/main" id="{55AAD702-D978-AA2D-91A8-0EB728E85309}"/>
              </a:ext>
            </a:extLst>
          </p:cNvPr>
          <p:cNvSpPr txBox="1"/>
          <p:nvPr/>
        </p:nvSpPr>
        <p:spPr>
          <a:xfrm>
            <a:off x="3807588" y="2428081"/>
            <a:ext cx="1115340" cy="346724"/>
          </a:xfrm>
          <a:prstGeom prst="rect">
            <a:avLst/>
          </a:prstGeom>
        </p:spPr>
        <p:txBody>
          <a:bodyPr vert="horz" wrap="square" lIns="0" tIns="5487" rIns="0" bIns="0" rtlCol="0">
            <a:spAutoFit/>
          </a:bodyPr>
          <a:lstStyle/>
          <a:p>
            <a:pPr marL="124761" marR="2310" indent="-119274" defTabSz="456918">
              <a:lnSpc>
                <a:spcPct val="112999"/>
              </a:lnSpc>
              <a:spcBef>
                <a:spcPts val="43"/>
              </a:spcBef>
            </a:pPr>
            <a:r>
              <a:rPr sz="1023" b="1">
                <a:solidFill>
                  <a:srgbClr val="4D555B"/>
                </a:solidFill>
                <a:cs typeface="Arial"/>
              </a:rPr>
              <a:t>Custom</a:t>
            </a:r>
            <a:r>
              <a:rPr sz="1023" b="1" spc="-39">
                <a:solidFill>
                  <a:srgbClr val="4D555B"/>
                </a:solidFill>
                <a:cs typeface="Arial"/>
              </a:rPr>
              <a:t> </a:t>
            </a:r>
            <a:r>
              <a:rPr sz="1023" b="1" spc="-9">
                <a:solidFill>
                  <a:srgbClr val="4D555B"/>
                </a:solidFill>
                <a:cs typeface="Arial"/>
              </a:rPr>
              <a:t>Solutions </a:t>
            </a:r>
            <a:r>
              <a:rPr sz="1023" b="1">
                <a:solidFill>
                  <a:srgbClr val="4D555B"/>
                </a:solidFill>
                <a:cs typeface="Arial"/>
              </a:rPr>
              <a:t>&amp;</a:t>
            </a:r>
            <a:r>
              <a:rPr sz="1023" b="1" spc="-11">
                <a:solidFill>
                  <a:srgbClr val="4D555B"/>
                </a:solidFill>
                <a:cs typeface="Arial"/>
              </a:rPr>
              <a:t> </a:t>
            </a:r>
            <a:r>
              <a:rPr sz="1023" b="1" spc="-5">
                <a:solidFill>
                  <a:srgbClr val="4D555B"/>
                </a:solidFill>
                <a:cs typeface="Arial"/>
              </a:rPr>
              <a:t>Integrations</a:t>
            </a:r>
            <a:endParaRPr sz="1023">
              <a:solidFill>
                <a:prstClr val="black"/>
              </a:solidFill>
              <a:cs typeface="Arial"/>
            </a:endParaRPr>
          </a:p>
        </p:txBody>
      </p:sp>
      <p:sp>
        <p:nvSpPr>
          <p:cNvPr id="15" name="object 42">
            <a:extLst>
              <a:ext uri="{FF2B5EF4-FFF2-40B4-BE49-F238E27FC236}">
                <a16:creationId xmlns:a16="http://schemas.microsoft.com/office/drawing/2014/main" id="{31BC5595-296D-5C46-6455-1F40BE14BB04}"/>
              </a:ext>
            </a:extLst>
          </p:cNvPr>
          <p:cNvSpPr txBox="1"/>
          <p:nvPr/>
        </p:nvSpPr>
        <p:spPr>
          <a:xfrm>
            <a:off x="1532317" y="3052520"/>
            <a:ext cx="3805786" cy="683675"/>
          </a:xfrm>
          <a:prstGeom prst="rect">
            <a:avLst/>
          </a:prstGeom>
        </p:spPr>
        <p:txBody>
          <a:bodyPr vert="horz" wrap="square" lIns="0" tIns="5487" rIns="0" bIns="0" rtlCol="0">
            <a:spAutoFit/>
          </a:bodyPr>
          <a:lstStyle/>
          <a:p>
            <a:pPr marL="5776" marR="2310" defTabSz="456918">
              <a:lnSpc>
                <a:spcPct val="120700"/>
              </a:lnSpc>
              <a:spcBef>
                <a:spcPts val="43"/>
              </a:spcBef>
            </a:pPr>
            <a:r>
              <a:rPr sz="932" b="1" spc="-9" dirty="0">
                <a:solidFill>
                  <a:srgbClr val="4D555B"/>
                </a:solidFill>
                <a:cs typeface="Arial"/>
              </a:rPr>
              <a:t>Schneider</a:t>
            </a:r>
            <a:r>
              <a:rPr sz="932" b="1" spc="-32" dirty="0">
                <a:solidFill>
                  <a:srgbClr val="4D555B"/>
                </a:solidFill>
                <a:cs typeface="Arial"/>
              </a:rPr>
              <a:t> </a:t>
            </a:r>
            <a:r>
              <a:rPr sz="932" b="1" spc="-11" dirty="0">
                <a:solidFill>
                  <a:srgbClr val="4D555B"/>
                </a:solidFill>
                <a:cs typeface="Arial"/>
              </a:rPr>
              <a:t>Electric’s</a:t>
            </a:r>
            <a:r>
              <a:rPr sz="932" b="1" spc="-32" dirty="0">
                <a:solidFill>
                  <a:srgbClr val="4D555B"/>
                </a:solidFill>
                <a:cs typeface="Arial"/>
              </a:rPr>
              <a:t> </a:t>
            </a:r>
            <a:r>
              <a:rPr sz="932" b="1" spc="-11" dirty="0">
                <a:solidFill>
                  <a:srgbClr val="4D555B"/>
                </a:solidFill>
                <a:cs typeface="Arial"/>
              </a:rPr>
              <a:t>comprehensive</a:t>
            </a:r>
            <a:r>
              <a:rPr sz="932" b="1" spc="-30" dirty="0">
                <a:solidFill>
                  <a:srgbClr val="4D555B"/>
                </a:solidFill>
                <a:cs typeface="Arial"/>
              </a:rPr>
              <a:t> </a:t>
            </a:r>
            <a:r>
              <a:rPr sz="932" b="1" dirty="0">
                <a:solidFill>
                  <a:srgbClr val="4D555B"/>
                </a:solidFill>
                <a:cs typeface="Arial"/>
              </a:rPr>
              <a:t>DCIM</a:t>
            </a:r>
            <a:r>
              <a:rPr sz="932" b="1" spc="-32" dirty="0">
                <a:solidFill>
                  <a:srgbClr val="4D555B"/>
                </a:solidFill>
                <a:cs typeface="Arial"/>
              </a:rPr>
              <a:t> </a:t>
            </a:r>
            <a:r>
              <a:rPr sz="932" b="1" spc="-9" dirty="0">
                <a:solidFill>
                  <a:srgbClr val="4D555B"/>
                </a:solidFill>
                <a:cs typeface="Arial"/>
              </a:rPr>
              <a:t>solution,</a:t>
            </a:r>
            <a:r>
              <a:rPr sz="932" b="1" spc="-32" dirty="0">
                <a:solidFill>
                  <a:srgbClr val="4D555B"/>
                </a:solidFill>
                <a:cs typeface="Arial"/>
              </a:rPr>
              <a:t> </a:t>
            </a:r>
            <a:r>
              <a:rPr sz="932" b="1" spc="-9" dirty="0" err="1">
                <a:solidFill>
                  <a:srgbClr val="4D555B"/>
                </a:solidFill>
                <a:cs typeface="Arial"/>
              </a:rPr>
              <a:t>EcoStruxure</a:t>
            </a:r>
            <a:r>
              <a:rPr sz="932" b="1" spc="-30" dirty="0">
                <a:solidFill>
                  <a:srgbClr val="4D555B"/>
                </a:solidFill>
                <a:cs typeface="Arial"/>
              </a:rPr>
              <a:t> </a:t>
            </a:r>
            <a:r>
              <a:rPr sz="932" b="1" spc="-11" dirty="0">
                <a:solidFill>
                  <a:srgbClr val="4D555B"/>
                </a:solidFill>
                <a:cs typeface="Arial"/>
              </a:rPr>
              <a:t>IT, </a:t>
            </a:r>
            <a:r>
              <a:rPr sz="932" spc="-5" dirty="0">
                <a:solidFill>
                  <a:srgbClr val="4D555B"/>
                </a:solidFill>
                <a:cs typeface="Arial"/>
              </a:rPr>
              <a:t>ensures</a:t>
            </a:r>
            <a:r>
              <a:rPr sz="932" spc="-36" dirty="0">
                <a:solidFill>
                  <a:srgbClr val="4D555B"/>
                </a:solidFill>
                <a:cs typeface="Arial"/>
              </a:rPr>
              <a:t> </a:t>
            </a:r>
            <a:r>
              <a:rPr sz="932" spc="-9" dirty="0">
                <a:solidFill>
                  <a:srgbClr val="4D555B"/>
                </a:solidFill>
                <a:cs typeface="Arial"/>
              </a:rPr>
              <a:t>business</a:t>
            </a:r>
            <a:r>
              <a:rPr sz="932" spc="-34" dirty="0">
                <a:solidFill>
                  <a:srgbClr val="4D555B"/>
                </a:solidFill>
                <a:cs typeface="Arial"/>
              </a:rPr>
              <a:t> </a:t>
            </a:r>
            <a:r>
              <a:rPr sz="932" spc="-9" dirty="0">
                <a:solidFill>
                  <a:srgbClr val="4D555B"/>
                </a:solidFill>
                <a:cs typeface="Arial"/>
              </a:rPr>
              <a:t>continuity</a:t>
            </a:r>
            <a:r>
              <a:rPr sz="932" spc="-34" dirty="0">
                <a:solidFill>
                  <a:srgbClr val="4D555B"/>
                </a:solidFill>
                <a:cs typeface="Arial"/>
              </a:rPr>
              <a:t> </a:t>
            </a:r>
            <a:r>
              <a:rPr sz="932" dirty="0">
                <a:solidFill>
                  <a:srgbClr val="4D555B"/>
                </a:solidFill>
                <a:cs typeface="Arial"/>
              </a:rPr>
              <a:t>by</a:t>
            </a:r>
            <a:r>
              <a:rPr sz="932" spc="-36" dirty="0">
                <a:solidFill>
                  <a:srgbClr val="4D555B"/>
                </a:solidFill>
                <a:cs typeface="Arial"/>
              </a:rPr>
              <a:t> </a:t>
            </a:r>
            <a:r>
              <a:rPr sz="932" spc="-9" dirty="0">
                <a:solidFill>
                  <a:srgbClr val="4D555B"/>
                </a:solidFill>
                <a:cs typeface="Arial"/>
              </a:rPr>
              <a:t>enabling</a:t>
            </a:r>
            <a:r>
              <a:rPr sz="932" spc="-34" dirty="0">
                <a:solidFill>
                  <a:srgbClr val="4D555B"/>
                </a:solidFill>
                <a:cs typeface="Arial"/>
              </a:rPr>
              <a:t> </a:t>
            </a:r>
            <a:r>
              <a:rPr sz="932" spc="-5" dirty="0">
                <a:solidFill>
                  <a:srgbClr val="4D555B"/>
                </a:solidFill>
                <a:cs typeface="Arial"/>
              </a:rPr>
              <a:t>secure</a:t>
            </a:r>
            <a:r>
              <a:rPr sz="932" spc="-34" dirty="0">
                <a:solidFill>
                  <a:srgbClr val="4D555B"/>
                </a:solidFill>
                <a:cs typeface="Arial"/>
              </a:rPr>
              <a:t> </a:t>
            </a:r>
            <a:r>
              <a:rPr sz="932" spc="-9" dirty="0">
                <a:solidFill>
                  <a:srgbClr val="4D555B"/>
                </a:solidFill>
                <a:cs typeface="Arial"/>
              </a:rPr>
              <a:t>monitoring,</a:t>
            </a:r>
            <a:r>
              <a:rPr sz="932" spc="-34" dirty="0">
                <a:solidFill>
                  <a:srgbClr val="4D555B"/>
                </a:solidFill>
                <a:cs typeface="Arial"/>
              </a:rPr>
              <a:t> </a:t>
            </a:r>
            <a:r>
              <a:rPr sz="932" spc="-5" dirty="0">
                <a:solidFill>
                  <a:srgbClr val="4D555B"/>
                </a:solidFill>
                <a:cs typeface="Arial"/>
              </a:rPr>
              <a:t>management, </a:t>
            </a:r>
            <a:r>
              <a:rPr sz="932" spc="-9" dirty="0">
                <a:solidFill>
                  <a:srgbClr val="4D555B"/>
                </a:solidFill>
                <a:cs typeface="Arial"/>
              </a:rPr>
              <a:t>insights,</a:t>
            </a:r>
            <a:r>
              <a:rPr sz="932" spc="-36" dirty="0">
                <a:solidFill>
                  <a:srgbClr val="4D555B"/>
                </a:solidFill>
                <a:cs typeface="Arial"/>
              </a:rPr>
              <a:t> </a:t>
            </a:r>
            <a:r>
              <a:rPr sz="932" spc="-9" dirty="0">
                <a:solidFill>
                  <a:srgbClr val="4D555B"/>
                </a:solidFill>
                <a:cs typeface="Arial"/>
              </a:rPr>
              <a:t>planning,</a:t>
            </a:r>
            <a:r>
              <a:rPr sz="932" spc="-36" dirty="0">
                <a:solidFill>
                  <a:srgbClr val="4D555B"/>
                </a:solidFill>
                <a:cs typeface="Arial"/>
              </a:rPr>
              <a:t> </a:t>
            </a:r>
            <a:r>
              <a:rPr sz="932" dirty="0">
                <a:solidFill>
                  <a:srgbClr val="4D555B"/>
                </a:solidFill>
                <a:cs typeface="Arial"/>
              </a:rPr>
              <a:t>and</a:t>
            </a:r>
            <a:r>
              <a:rPr sz="932" spc="-36" dirty="0">
                <a:solidFill>
                  <a:srgbClr val="4D555B"/>
                </a:solidFill>
                <a:cs typeface="Arial"/>
              </a:rPr>
              <a:t> </a:t>
            </a:r>
            <a:r>
              <a:rPr sz="932" spc="-9" dirty="0">
                <a:solidFill>
                  <a:srgbClr val="4D555B"/>
                </a:solidFill>
                <a:cs typeface="Arial"/>
              </a:rPr>
              <a:t>modeling</a:t>
            </a:r>
            <a:r>
              <a:rPr sz="932" spc="-36" dirty="0">
                <a:solidFill>
                  <a:srgbClr val="4D555B"/>
                </a:solidFill>
                <a:cs typeface="Arial"/>
              </a:rPr>
              <a:t> </a:t>
            </a:r>
            <a:r>
              <a:rPr sz="932" spc="-5" dirty="0">
                <a:solidFill>
                  <a:srgbClr val="4D555B"/>
                </a:solidFill>
                <a:cs typeface="Arial"/>
              </a:rPr>
              <a:t>whether</a:t>
            </a:r>
            <a:r>
              <a:rPr sz="932" spc="-36" dirty="0">
                <a:solidFill>
                  <a:srgbClr val="4D555B"/>
                </a:solidFill>
                <a:cs typeface="Arial"/>
              </a:rPr>
              <a:t> </a:t>
            </a:r>
            <a:r>
              <a:rPr sz="932" dirty="0">
                <a:solidFill>
                  <a:srgbClr val="4D555B"/>
                </a:solidFill>
                <a:cs typeface="Arial"/>
              </a:rPr>
              <a:t>from</a:t>
            </a:r>
            <a:r>
              <a:rPr sz="932" spc="-36" dirty="0">
                <a:solidFill>
                  <a:srgbClr val="4D555B"/>
                </a:solidFill>
                <a:cs typeface="Arial"/>
              </a:rPr>
              <a:t> </a:t>
            </a:r>
            <a:r>
              <a:rPr sz="932" dirty="0">
                <a:solidFill>
                  <a:srgbClr val="4D555B"/>
                </a:solidFill>
                <a:cs typeface="Arial"/>
              </a:rPr>
              <a:t>a</a:t>
            </a:r>
            <a:r>
              <a:rPr sz="932" spc="-36" dirty="0">
                <a:solidFill>
                  <a:srgbClr val="4D555B"/>
                </a:solidFill>
                <a:cs typeface="Arial"/>
              </a:rPr>
              <a:t> </a:t>
            </a:r>
            <a:r>
              <a:rPr sz="932" spc="-5" dirty="0">
                <a:solidFill>
                  <a:srgbClr val="4D555B"/>
                </a:solidFill>
                <a:cs typeface="Arial"/>
              </a:rPr>
              <a:t>single</a:t>
            </a:r>
            <a:r>
              <a:rPr sz="932" spc="-34" dirty="0">
                <a:solidFill>
                  <a:srgbClr val="4D555B"/>
                </a:solidFill>
                <a:cs typeface="Arial"/>
              </a:rPr>
              <a:t> </a:t>
            </a:r>
            <a:r>
              <a:rPr sz="932" dirty="0">
                <a:solidFill>
                  <a:srgbClr val="4D555B"/>
                </a:solidFill>
                <a:cs typeface="Arial"/>
              </a:rPr>
              <a:t>IT</a:t>
            </a:r>
            <a:r>
              <a:rPr sz="932" spc="-52" dirty="0">
                <a:solidFill>
                  <a:srgbClr val="4D555B"/>
                </a:solidFill>
                <a:cs typeface="Arial"/>
              </a:rPr>
              <a:t> </a:t>
            </a:r>
            <a:r>
              <a:rPr sz="932" dirty="0">
                <a:solidFill>
                  <a:srgbClr val="4D555B"/>
                </a:solidFill>
                <a:cs typeface="Arial"/>
              </a:rPr>
              <a:t>rack</a:t>
            </a:r>
            <a:r>
              <a:rPr sz="932" spc="-36" dirty="0">
                <a:solidFill>
                  <a:srgbClr val="4D555B"/>
                </a:solidFill>
                <a:cs typeface="Arial"/>
              </a:rPr>
              <a:t> </a:t>
            </a:r>
            <a:r>
              <a:rPr sz="932" dirty="0">
                <a:solidFill>
                  <a:srgbClr val="4D555B"/>
                </a:solidFill>
                <a:cs typeface="Arial"/>
              </a:rPr>
              <a:t>to</a:t>
            </a:r>
            <a:r>
              <a:rPr sz="932" spc="-34" dirty="0">
                <a:solidFill>
                  <a:srgbClr val="4D555B"/>
                </a:solidFill>
                <a:cs typeface="Arial"/>
              </a:rPr>
              <a:t> </a:t>
            </a:r>
            <a:r>
              <a:rPr sz="932" spc="-5" dirty="0">
                <a:solidFill>
                  <a:srgbClr val="4D555B"/>
                </a:solidFill>
                <a:cs typeface="Arial"/>
              </a:rPr>
              <a:t>hyper- </a:t>
            </a:r>
            <a:r>
              <a:rPr sz="932" dirty="0">
                <a:solidFill>
                  <a:srgbClr val="4D555B"/>
                </a:solidFill>
                <a:cs typeface="Arial"/>
              </a:rPr>
              <a:t>scale</a:t>
            </a:r>
            <a:r>
              <a:rPr sz="932" spc="-50" dirty="0">
                <a:solidFill>
                  <a:srgbClr val="4D555B"/>
                </a:solidFill>
                <a:cs typeface="Arial"/>
              </a:rPr>
              <a:t> </a:t>
            </a:r>
            <a:r>
              <a:rPr sz="932" spc="-43" dirty="0">
                <a:solidFill>
                  <a:srgbClr val="4D555B"/>
                </a:solidFill>
                <a:cs typeface="Arial"/>
              </a:rPr>
              <a:t>IT,</a:t>
            </a:r>
            <a:r>
              <a:rPr sz="932" spc="-23" dirty="0">
                <a:solidFill>
                  <a:srgbClr val="4D555B"/>
                </a:solidFill>
                <a:cs typeface="Arial"/>
              </a:rPr>
              <a:t> </a:t>
            </a:r>
            <a:r>
              <a:rPr sz="932" dirty="0">
                <a:solidFill>
                  <a:srgbClr val="4D555B"/>
                </a:solidFill>
                <a:cs typeface="Arial"/>
              </a:rPr>
              <a:t>on</a:t>
            </a:r>
            <a:r>
              <a:rPr sz="932" spc="-34" dirty="0">
                <a:solidFill>
                  <a:srgbClr val="4D555B"/>
                </a:solidFill>
                <a:cs typeface="Arial"/>
              </a:rPr>
              <a:t> </a:t>
            </a:r>
            <a:r>
              <a:rPr sz="932" spc="-9" dirty="0">
                <a:solidFill>
                  <a:srgbClr val="4D555B"/>
                </a:solidFill>
                <a:cs typeface="Arial"/>
              </a:rPr>
              <a:t>premises,</a:t>
            </a:r>
            <a:r>
              <a:rPr sz="932" spc="-36" dirty="0">
                <a:solidFill>
                  <a:srgbClr val="4D555B"/>
                </a:solidFill>
                <a:cs typeface="Arial"/>
              </a:rPr>
              <a:t> </a:t>
            </a:r>
            <a:r>
              <a:rPr sz="932" dirty="0">
                <a:solidFill>
                  <a:srgbClr val="4D555B"/>
                </a:solidFill>
                <a:cs typeface="Arial"/>
              </a:rPr>
              <a:t>in</a:t>
            </a:r>
            <a:r>
              <a:rPr sz="932" spc="-34" dirty="0">
                <a:solidFill>
                  <a:srgbClr val="4D555B"/>
                </a:solidFill>
                <a:cs typeface="Arial"/>
              </a:rPr>
              <a:t> </a:t>
            </a:r>
            <a:r>
              <a:rPr sz="932" dirty="0">
                <a:solidFill>
                  <a:srgbClr val="4D555B"/>
                </a:solidFill>
                <a:cs typeface="Arial"/>
              </a:rPr>
              <a:t>the</a:t>
            </a:r>
            <a:r>
              <a:rPr sz="932" spc="-36" dirty="0">
                <a:solidFill>
                  <a:srgbClr val="4D555B"/>
                </a:solidFill>
                <a:cs typeface="Arial"/>
              </a:rPr>
              <a:t> </a:t>
            </a:r>
            <a:r>
              <a:rPr sz="932" spc="-5" dirty="0">
                <a:solidFill>
                  <a:srgbClr val="4D555B"/>
                </a:solidFill>
                <a:cs typeface="Arial"/>
              </a:rPr>
              <a:t>cloud,</a:t>
            </a:r>
            <a:r>
              <a:rPr sz="932" spc="-36" dirty="0">
                <a:solidFill>
                  <a:srgbClr val="4D555B"/>
                </a:solidFill>
                <a:cs typeface="Arial"/>
              </a:rPr>
              <a:t> </a:t>
            </a:r>
            <a:r>
              <a:rPr sz="932" dirty="0">
                <a:solidFill>
                  <a:srgbClr val="4D555B"/>
                </a:solidFill>
                <a:cs typeface="Arial"/>
              </a:rPr>
              <a:t>and</a:t>
            </a:r>
            <a:r>
              <a:rPr sz="932" spc="-34" dirty="0">
                <a:solidFill>
                  <a:srgbClr val="4D555B"/>
                </a:solidFill>
                <a:cs typeface="Arial"/>
              </a:rPr>
              <a:t> </a:t>
            </a:r>
            <a:r>
              <a:rPr sz="932" dirty="0">
                <a:solidFill>
                  <a:srgbClr val="4D555B"/>
                </a:solidFill>
                <a:cs typeface="Arial"/>
              </a:rPr>
              <a:t>at</a:t>
            </a:r>
            <a:r>
              <a:rPr sz="932" spc="-36" dirty="0">
                <a:solidFill>
                  <a:srgbClr val="4D555B"/>
                </a:solidFill>
                <a:cs typeface="Arial"/>
              </a:rPr>
              <a:t> </a:t>
            </a:r>
            <a:r>
              <a:rPr sz="932" dirty="0">
                <a:solidFill>
                  <a:srgbClr val="4D555B"/>
                </a:solidFill>
                <a:cs typeface="Arial"/>
              </a:rPr>
              <a:t>the</a:t>
            </a:r>
            <a:r>
              <a:rPr sz="932" spc="-34" dirty="0">
                <a:solidFill>
                  <a:srgbClr val="4D555B"/>
                </a:solidFill>
                <a:cs typeface="Arial"/>
              </a:rPr>
              <a:t> </a:t>
            </a:r>
            <a:r>
              <a:rPr sz="932" spc="-5" dirty="0">
                <a:solidFill>
                  <a:srgbClr val="4D555B"/>
                </a:solidFill>
                <a:cs typeface="Arial"/>
              </a:rPr>
              <a:t>edge.</a:t>
            </a:r>
            <a:endParaRPr sz="932" dirty="0">
              <a:solidFill>
                <a:prstClr val="black"/>
              </a:solidFill>
              <a:cs typeface="Arial"/>
            </a:endParaRPr>
          </a:p>
        </p:txBody>
      </p:sp>
      <p:pic>
        <p:nvPicPr>
          <p:cNvPr id="16" name="Picture 15">
            <a:extLst>
              <a:ext uri="{FF2B5EF4-FFF2-40B4-BE49-F238E27FC236}">
                <a16:creationId xmlns:a16="http://schemas.microsoft.com/office/drawing/2014/main" id="{FB880876-622E-103C-05D6-978CA7601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198" y="3292095"/>
            <a:ext cx="433486" cy="433486"/>
          </a:xfrm>
          <a:prstGeom prst="rect">
            <a:avLst/>
          </a:prstGeom>
        </p:spPr>
      </p:pic>
      <p:pic>
        <p:nvPicPr>
          <p:cNvPr id="17" name="Picture 16">
            <a:extLst>
              <a:ext uri="{FF2B5EF4-FFF2-40B4-BE49-F238E27FC236}">
                <a16:creationId xmlns:a16="http://schemas.microsoft.com/office/drawing/2014/main" id="{C65E6646-20B1-FC54-C2F5-448443959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7092" y="2468566"/>
            <a:ext cx="433486" cy="433486"/>
          </a:xfrm>
          <a:prstGeom prst="rect">
            <a:avLst/>
          </a:prstGeom>
        </p:spPr>
      </p:pic>
      <p:pic>
        <p:nvPicPr>
          <p:cNvPr id="18" name="Picture 17">
            <a:extLst>
              <a:ext uri="{FF2B5EF4-FFF2-40B4-BE49-F238E27FC236}">
                <a16:creationId xmlns:a16="http://schemas.microsoft.com/office/drawing/2014/main" id="{A5E810D6-82AD-FCB4-7C2E-75B875B994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9314" y="1635248"/>
            <a:ext cx="433486" cy="433486"/>
          </a:xfrm>
          <a:prstGeom prst="rect">
            <a:avLst/>
          </a:prstGeom>
        </p:spPr>
      </p:pic>
      <p:pic>
        <p:nvPicPr>
          <p:cNvPr id="19" name="Picture 18">
            <a:extLst>
              <a:ext uri="{FF2B5EF4-FFF2-40B4-BE49-F238E27FC236}">
                <a16:creationId xmlns:a16="http://schemas.microsoft.com/office/drawing/2014/main" id="{FDCD215D-9320-82CA-6758-C927D8A569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704" y="1795719"/>
            <a:ext cx="590593" cy="590593"/>
          </a:xfrm>
          <a:prstGeom prst="rect">
            <a:avLst/>
          </a:prstGeom>
        </p:spPr>
      </p:pic>
      <p:pic>
        <p:nvPicPr>
          <p:cNvPr id="20" name="Picture 19">
            <a:extLst>
              <a:ext uri="{FF2B5EF4-FFF2-40B4-BE49-F238E27FC236}">
                <a16:creationId xmlns:a16="http://schemas.microsoft.com/office/drawing/2014/main" id="{168BE8C8-C9CB-7DD8-CB7E-18E3408F03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2780" y="1794832"/>
            <a:ext cx="590593" cy="590593"/>
          </a:xfrm>
          <a:prstGeom prst="rect">
            <a:avLst/>
          </a:prstGeom>
        </p:spPr>
      </p:pic>
      <p:pic>
        <p:nvPicPr>
          <p:cNvPr id="21" name="Picture 20">
            <a:extLst>
              <a:ext uri="{FF2B5EF4-FFF2-40B4-BE49-F238E27FC236}">
                <a16:creationId xmlns:a16="http://schemas.microsoft.com/office/drawing/2014/main" id="{136AEE32-93A0-C1FA-9E14-38A2262684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9961" y="1794832"/>
            <a:ext cx="590593" cy="590593"/>
          </a:xfrm>
          <a:prstGeom prst="rect">
            <a:avLst/>
          </a:prstGeom>
        </p:spPr>
      </p:pic>
      <p:sp>
        <p:nvSpPr>
          <p:cNvPr id="22" name="Footer Placeholder 3">
            <a:extLst>
              <a:ext uri="{FF2B5EF4-FFF2-40B4-BE49-F238E27FC236}">
                <a16:creationId xmlns:a16="http://schemas.microsoft.com/office/drawing/2014/main" id="{4362D315-48FA-F143-27EE-6562B06CCDE1}"/>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2229072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207119" y="46869"/>
            <a:ext cx="7886700" cy="994172"/>
          </a:xfrm>
        </p:spPr>
        <p:txBody>
          <a:bodyPr/>
          <a:lstStyle/>
          <a:p>
            <a:pPr marL="5776">
              <a:spcBef>
                <a:spcPts val="864"/>
              </a:spcBef>
            </a:pPr>
            <a:r>
              <a:rPr lang="en-US" spc="-50" dirty="0"/>
              <a:t>EcoStruxure</a:t>
            </a:r>
            <a:r>
              <a:rPr lang="en-US" spc="-121" dirty="0"/>
              <a:t> </a:t>
            </a:r>
            <a:r>
              <a:rPr lang="en-US" spc="-23" dirty="0"/>
              <a:t>IT</a:t>
            </a:r>
            <a:r>
              <a:rPr lang="en-US" spc="-159" dirty="0"/>
              <a:t> </a:t>
            </a:r>
            <a:r>
              <a:rPr lang="en-US" spc="-36" dirty="0"/>
              <a:t>suite</a:t>
            </a:r>
            <a:r>
              <a:rPr lang="en-US" spc="-116" dirty="0"/>
              <a:t> </a:t>
            </a:r>
            <a:r>
              <a:rPr lang="en-US" dirty="0"/>
              <a:t>of</a:t>
            </a:r>
            <a:r>
              <a:rPr lang="en-US" spc="-118" dirty="0"/>
              <a:t> </a:t>
            </a:r>
            <a:r>
              <a:rPr lang="en-US" spc="-52" dirty="0"/>
              <a:t>comprehensive</a:t>
            </a:r>
            <a:r>
              <a:rPr lang="en-US" spc="-116" dirty="0"/>
              <a:t> </a:t>
            </a:r>
            <a:r>
              <a:rPr lang="en-US" spc="-5" dirty="0"/>
              <a:t>capabilities</a:t>
            </a:r>
            <a:br>
              <a:rPr lang="en-US" spc="-5" dirty="0"/>
            </a:br>
            <a:r>
              <a:rPr lang="en-US" sz="1800" b="0" spc="-34" dirty="0">
                <a:solidFill>
                  <a:srgbClr val="4D555B"/>
                </a:solidFill>
              </a:rPr>
              <a:t>Covering</a:t>
            </a:r>
            <a:r>
              <a:rPr lang="en-US" sz="1800" b="0" spc="-96" dirty="0">
                <a:solidFill>
                  <a:srgbClr val="4D555B"/>
                </a:solidFill>
              </a:rPr>
              <a:t> </a:t>
            </a:r>
            <a:r>
              <a:rPr lang="en-US" sz="1800" b="0" spc="-11" dirty="0">
                <a:solidFill>
                  <a:srgbClr val="4D555B"/>
                </a:solidFill>
              </a:rPr>
              <a:t>the</a:t>
            </a:r>
            <a:r>
              <a:rPr lang="en-US" sz="1800" b="0" spc="-100" dirty="0">
                <a:solidFill>
                  <a:srgbClr val="4D555B"/>
                </a:solidFill>
              </a:rPr>
              <a:t> </a:t>
            </a:r>
            <a:r>
              <a:rPr lang="en-US" sz="1800" b="0" spc="-32" dirty="0">
                <a:solidFill>
                  <a:srgbClr val="4D555B"/>
                </a:solidFill>
              </a:rPr>
              <a:t>market</a:t>
            </a:r>
            <a:r>
              <a:rPr lang="en-US" sz="1800" b="0" spc="-89" dirty="0">
                <a:solidFill>
                  <a:srgbClr val="4D555B"/>
                </a:solidFill>
              </a:rPr>
              <a:t> </a:t>
            </a:r>
            <a:r>
              <a:rPr lang="en-US" sz="1800" b="0" spc="-27" dirty="0">
                <a:solidFill>
                  <a:srgbClr val="4D555B"/>
                </a:solidFill>
              </a:rPr>
              <a:t>shift</a:t>
            </a:r>
            <a:r>
              <a:rPr lang="en-US" sz="1800" b="0" spc="-91" dirty="0">
                <a:solidFill>
                  <a:srgbClr val="4D555B"/>
                </a:solidFill>
              </a:rPr>
              <a:t> </a:t>
            </a:r>
            <a:r>
              <a:rPr lang="en-US" sz="1800" b="0" dirty="0">
                <a:solidFill>
                  <a:srgbClr val="4D555B"/>
                </a:solidFill>
              </a:rPr>
              <a:t>to</a:t>
            </a:r>
            <a:r>
              <a:rPr lang="en-US" sz="1800" b="0" spc="-89" dirty="0">
                <a:solidFill>
                  <a:srgbClr val="4D555B"/>
                </a:solidFill>
              </a:rPr>
              <a:t> </a:t>
            </a:r>
            <a:r>
              <a:rPr lang="en-US" sz="1800" b="0" spc="-32" dirty="0">
                <a:solidFill>
                  <a:srgbClr val="4D555B"/>
                </a:solidFill>
              </a:rPr>
              <a:t>hybrid</a:t>
            </a:r>
            <a:r>
              <a:rPr lang="en-US" sz="1800" b="0" spc="-91" dirty="0">
                <a:solidFill>
                  <a:srgbClr val="4D555B"/>
                </a:solidFill>
              </a:rPr>
              <a:t> </a:t>
            </a:r>
            <a:r>
              <a:rPr lang="en-US" sz="1800" b="0" spc="-20" dirty="0">
                <a:solidFill>
                  <a:srgbClr val="4D555B"/>
                </a:solidFill>
              </a:rPr>
              <a:t>IT</a:t>
            </a:r>
            <a:r>
              <a:rPr lang="en-US" sz="1800" b="0" spc="-109" dirty="0">
                <a:solidFill>
                  <a:srgbClr val="4D555B"/>
                </a:solidFill>
              </a:rPr>
              <a:t> </a:t>
            </a:r>
            <a:r>
              <a:rPr lang="en-US" sz="1800" b="0" spc="-23" dirty="0">
                <a:solidFill>
                  <a:srgbClr val="4D555B"/>
                </a:solidFill>
              </a:rPr>
              <a:t>data</a:t>
            </a:r>
            <a:r>
              <a:rPr lang="en-US" sz="1800" b="0" spc="-89" dirty="0">
                <a:solidFill>
                  <a:srgbClr val="4D555B"/>
                </a:solidFill>
              </a:rPr>
              <a:t> </a:t>
            </a:r>
            <a:r>
              <a:rPr lang="en-US" sz="1800" b="0" spc="-30" dirty="0">
                <a:solidFill>
                  <a:srgbClr val="4D555B"/>
                </a:solidFill>
              </a:rPr>
              <a:t>centers</a:t>
            </a:r>
            <a:r>
              <a:rPr lang="en-US" sz="1800" b="0" spc="-91" dirty="0">
                <a:solidFill>
                  <a:srgbClr val="4D555B"/>
                </a:solidFill>
              </a:rPr>
              <a:t> </a:t>
            </a:r>
            <a:r>
              <a:rPr lang="en-US" sz="1800" b="0" dirty="0">
                <a:solidFill>
                  <a:srgbClr val="4D555B"/>
                </a:solidFill>
              </a:rPr>
              <a:t>to</a:t>
            </a:r>
            <a:r>
              <a:rPr lang="en-US" sz="1800" b="0" spc="-89" dirty="0">
                <a:solidFill>
                  <a:srgbClr val="4D555B"/>
                </a:solidFill>
              </a:rPr>
              <a:t> </a:t>
            </a:r>
            <a:r>
              <a:rPr lang="en-US" sz="1800" b="0" spc="-27" dirty="0">
                <a:solidFill>
                  <a:srgbClr val="4D555B"/>
                </a:solidFill>
              </a:rPr>
              <a:t>solve</a:t>
            </a:r>
            <a:r>
              <a:rPr lang="en-US" sz="1800" b="0" spc="-91" dirty="0">
                <a:solidFill>
                  <a:srgbClr val="4D555B"/>
                </a:solidFill>
              </a:rPr>
              <a:t> </a:t>
            </a:r>
            <a:r>
              <a:rPr lang="en-US" sz="1800" b="0" spc="-34" dirty="0">
                <a:solidFill>
                  <a:srgbClr val="4D555B"/>
                </a:solidFill>
              </a:rPr>
              <a:t>customer</a:t>
            </a:r>
            <a:r>
              <a:rPr lang="en-US" sz="1800" b="0" spc="-89" dirty="0">
                <a:solidFill>
                  <a:srgbClr val="4D555B"/>
                </a:solidFill>
              </a:rPr>
              <a:t> </a:t>
            </a:r>
            <a:r>
              <a:rPr lang="en-US" sz="1800" b="0" spc="-5" dirty="0">
                <a:solidFill>
                  <a:srgbClr val="4D555B"/>
                </a:solidFill>
              </a:rPr>
              <a:t>challenges</a:t>
            </a:r>
            <a:endParaRPr lang="hr-HR" b="0" dirty="0"/>
          </a:p>
        </p:txBody>
      </p:sp>
      <p:grpSp>
        <p:nvGrpSpPr>
          <p:cNvPr id="2" name="object 2">
            <a:extLst>
              <a:ext uri="{FF2B5EF4-FFF2-40B4-BE49-F238E27FC236}">
                <a16:creationId xmlns:a16="http://schemas.microsoft.com/office/drawing/2014/main" id="{4E7542BA-AC21-779A-9E3B-3133B30FD21E}"/>
              </a:ext>
            </a:extLst>
          </p:cNvPr>
          <p:cNvGrpSpPr/>
          <p:nvPr/>
        </p:nvGrpSpPr>
        <p:grpSpPr>
          <a:xfrm>
            <a:off x="990445" y="1287294"/>
            <a:ext cx="2517745" cy="3019388"/>
            <a:chOff x="2219827" y="3172678"/>
            <a:chExt cx="5535930" cy="6638925"/>
          </a:xfrm>
        </p:grpSpPr>
        <p:sp>
          <p:nvSpPr>
            <p:cNvPr id="3" name="object 3">
              <a:extLst>
                <a:ext uri="{FF2B5EF4-FFF2-40B4-BE49-F238E27FC236}">
                  <a16:creationId xmlns:a16="http://schemas.microsoft.com/office/drawing/2014/main" id="{0B633D6F-D7A9-D34B-62A6-5A25282FFB2E}"/>
                </a:ext>
              </a:extLst>
            </p:cNvPr>
            <p:cNvSpPr/>
            <p:nvPr/>
          </p:nvSpPr>
          <p:spPr>
            <a:xfrm>
              <a:off x="2219827" y="3172678"/>
              <a:ext cx="5535930" cy="6638925"/>
            </a:xfrm>
            <a:custGeom>
              <a:avLst/>
              <a:gdLst/>
              <a:ahLst/>
              <a:cxnLst/>
              <a:rect l="l" t="t" r="r" b="b"/>
              <a:pathLst>
                <a:path w="5535930" h="6638925">
                  <a:moveTo>
                    <a:pt x="5535810" y="0"/>
                  </a:moveTo>
                  <a:lnTo>
                    <a:pt x="0" y="0"/>
                  </a:lnTo>
                  <a:lnTo>
                    <a:pt x="0" y="6638499"/>
                  </a:lnTo>
                  <a:lnTo>
                    <a:pt x="5535810" y="6638499"/>
                  </a:lnTo>
                  <a:lnTo>
                    <a:pt x="5535810" y="0"/>
                  </a:lnTo>
                  <a:close/>
                </a:path>
              </a:pathLst>
            </a:custGeom>
            <a:solidFill>
              <a:srgbClr val="5E666C"/>
            </a:solidFill>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pic>
          <p:nvPicPr>
            <p:cNvPr id="5" name="object 4">
              <a:extLst>
                <a:ext uri="{FF2B5EF4-FFF2-40B4-BE49-F238E27FC236}">
                  <a16:creationId xmlns:a16="http://schemas.microsoft.com/office/drawing/2014/main" id="{18145AC6-63E7-3E99-C1E6-0AEC4113B738}"/>
                </a:ext>
              </a:extLst>
            </p:cNvPr>
            <p:cNvPicPr/>
            <p:nvPr/>
          </p:nvPicPr>
          <p:blipFill>
            <a:blip r:embed="rId2" cstate="print"/>
            <a:stretch>
              <a:fillRect/>
            </a:stretch>
          </p:blipFill>
          <p:spPr>
            <a:xfrm>
              <a:off x="4241445" y="5884396"/>
              <a:ext cx="1492578" cy="838152"/>
            </a:xfrm>
            <a:prstGeom prst="rect">
              <a:avLst/>
            </a:prstGeom>
          </p:spPr>
        </p:pic>
      </p:grpSp>
      <p:grpSp>
        <p:nvGrpSpPr>
          <p:cNvPr id="6" name="object 5">
            <a:extLst>
              <a:ext uri="{FF2B5EF4-FFF2-40B4-BE49-F238E27FC236}">
                <a16:creationId xmlns:a16="http://schemas.microsoft.com/office/drawing/2014/main" id="{570329C5-565D-BC9D-D7C9-05CEC2BFED14}"/>
              </a:ext>
            </a:extLst>
          </p:cNvPr>
          <p:cNvGrpSpPr/>
          <p:nvPr/>
        </p:nvGrpSpPr>
        <p:grpSpPr>
          <a:xfrm>
            <a:off x="3568981" y="1287294"/>
            <a:ext cx="2517745" cy="3019388"/>
            <a:chOff x="7889424" y="3172678"/>
            <a:chExt cx="5535930" cy="6638925"/>
          </a:xfrm>
        </p:grpSpPr>
        <p:sp>
          <p:nvSpPr>
            <p:cNvPr id="7" name="object 6">
              <a:extLst>
                <a:ext uri="{FF2B5EF4-FFF2-40B4-BE49-F238E27FC236}">
                  <a16:creationId xmlns:a16="http://schemas.microsoft.com/office/drawing/2014/main" id="{316DC703-1B11-0F49-8AD0-7CF2DBCBCBF6}"/>
                </a:ext>
              </a:extLst>
            </p:cNvPr>
            <p:cNvSpPr/>
            <p:nvPr/>
          </p:nvSpPr>
          <p:spPr>
            <a:xfrm>
              <a:off x="7889424" y="3172678"/>
              <a:ext cx="5535930" cy="6638925"/>
            </a:xfrm>
            <a:custGeom>
              <a:avLst/>
              <a:gdLst/>
              <a:ahLst/>
              <a:cxnLst/>
              <a:rect l="l" t="t" r="r" b="b"/>
              <a:pathLst>
                <a:path w="5535930" h="6638925">
                  <a:moveTo>
                    <a:pt x="5535810" y="0"/>
                  </a:moveTo>
                  <a:lnTo>
                    <a:pt x="0" y="0"/>
                  </a:lnTo>
                  <a:lnTo>
                    <a:pt x="0" y="6638499"/>
                  </a:lnTo>
                  <a:lnTo>
                    <a:pt x="5535810" y="6638499"/>
                  </a:lnTo>
                  <a:lnTo>
                    <a:pt x="5535810" y="0"/>
                  </a:lnTo>
                  <a:close/>
                </a:path>
              </a:pathLst>
            </a:custGeom>
            <a:solidFill>
              <a:srgbClr val="5E666C"/>
            </a:solidFill>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pic>
          <p:nvPicPr>
            <p:cNvPr id="9" name="object 7">
              <a:extLst>
                <a:ext uri="{FF2B5EF4-FFF2-40B4-BE49-F238E27FC236}">
                  <a16:creationId xmlns:a16="http://schemas.microsoft.com/office/drawing/2014/main" id="{6C48D08D-6414-D351-B50D-CBA881A6D359}"/>
                </a:ext>
              </a:extLst>
            </p:cNvPr>
            <p:cNvPicPr/>
            <p:nvPr/>
          </p:nvPicPr>
          <p:blipFill>
            <a:blip r:embed="rId3" cstate="print"/>
            <a:stretch>
              <a:fillRect/>
            </a:stretch>
          </p:blipFill>
          <p:spPr>
            <a:xfrm>
              <a:off x="9905457" y="5884637"/>
              <a:ext cx="1497563" cy="838162"/>
            </a:xfrm>
            <a:prstGeom prst="rect">
              <a:avLst/>
            </a:prstGeom>
          </p:spPr>
        </p:pic>
      </p:grpSp>
      <p:sp>
        <p:nvSpPr>
          <p:cNvPr id="10" name="object 8">
            <a:extLst>
              <a:ext uri="{FF2B5EF4-FFF2-40B4-BE49-F238E27FC236}">
                <a16:creationId xmlns:a16="http://schemas.microsoft.com/office/drawing/2014/main" id="{90399949-4D0B-709F-3ED6-D3696E88BD2E}"/>
              </a:ext>
            </a:extLst>
          </p:cNvPr>
          <p:cNvSpPr/>
          <p:nvPr/>
        </p:nvSpPr>
        <p:spPr>
          <a:xfrm>
            <a:off x="6147114" y="1287294"/>
            <a:ext cx="2500994" cy="3019388"/>
          </a:xfrm>
          <a:custGeom>
            <a:avLst/>
            <a:gdLst/>
            <a:ahLst/>
            <a:cxnLst/>
            <a:rect l="l" t="t" r="r" b="b"/>
            <a:pathLst>
              <a:path w="5499100" h="6638925">
                <a:moveTo>
                  <a:pt x="5498879" y="0"/>
                </a:moveTo>
                <a:lnTo>
                  <a:pt x="0" y="0"/>
                </a:lnTo>
                <a:lnTo>
                  <a:pt x="0" y="6638499"/>
                </a:lnTo>
                <a:lnTo>
                  <a:pt x="5498879" y="6638499"/>
                </a:lnTo>
                <a:lnTo>
                  <a:pt x="5498879" y="0"/>
                </a:lnTo>
                <a:close/>
              </a:path>
            </a:pathLst>
          </a:custGeom>
          <a:solidFill>
            <a:srgbClr val="5E666C"/>
          </a:solidFill>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11" name="object 9">
            <a:extLst>
              <a:ext uri="{FF2B5EF4-FFF2-40B4-BE49-F238E27FC236}">
                <a16:creationId xmlns:a16="http://schemas.microsoft.com/office/drawing/2014/main" id="{B35F259C-29E1-5D07-6D85-40819FCB00ED}"/>
              </a:ext>
            </a:extLst>
          </p:cNvPr>
          <p:cNvSpPr txBox="1"/>
          <p:nvPr/>
        </p:nvSpPr>
        <p:spPr>
          <a:xfrm>
            <a:off x="1456271" y="2000239"/>
            <a:ext cx="1590701" cy="161307"/>
          </a:xfrm>
          <a:prstGeom prst="rect">
            <a:avLst/>
          </a:prstGeom>
        </p:spPr>
        <p:txBody>
          <a:bodyPr vert="horz" wrap="square" lIns="0" tIns="7220" rIns="0" bIns="0" rtlCol="0">
            <a:spAutoFit/>
          </a:bodyPr>
          <a:lstStyle/>
          <a:p>
            <a:pPr defTabSz="456918">
              <a:spcBef>
                <a:spcPts val="57"/>
              </a:spcBef>
            </a:pPr>
            <a:r>
              <a:rPr sz="1001" b="1">
                <a:solidFill>
                  <a:srgbClr val="FFFFFF"/>
                </a:solidFill>
                <a:cs typeface="Arial"/>
              </a:rPr>
              <a:t>Monitoring</a:t>
            </a:r>
            <a:r>
              <a:rPr sz="1001" b="1" spc="-41">
                <a:solidFill>
                  <a:srgbClr val="FFFFFF"/>
                </a:solidFill>
                <a:cs typeface="Arial"/>
              </a:rPr>
              <a:t> </a:t>
            </a:r>
            <a:r>
              <a:rPr sz="1001" b="1">
                <a:solidFill>
                  <a:srgbClr val="FFFFFF"/>
                </a:solidFill>
                <a:cs typeface="Arial"/>
              </a:rPr>
              <a:t>&amp;</a:t>
            </a:r>
            <a:r>
              <a:rPr sz="1001" b="1" spc="-41">
                <a:solidFill>
                  <a:srgbClr val="FFFFFF"/>
                </a:solidFill>
                <a:cs typeface="Arial"/>
              </a:rPr>
              <a:t> </a:t>
            </a:r>
            <a:r>
              <a:rPr sz="1001" b="1" spc="-5">
                <a:solidFill>
                  <a:srgbClr val="FFFFFF"/>
                </a:solidFill>
                <a:cs typeface="Arial"/>
              </a:rPr>
              <a:t>Management</a:t>
            </a:r>
            <a:endParaRPr sz="1001">
              <a:solidFill>
                <a:prstClr val="black"/>
              </a:solidFill>
              <a:cs typeface="Arial"/>
            </a:endParaRPr>
          </a:p>
        </p:txBody>
      </p:sp>
      <p:sp>
        <p:nvSpPr>
          <p:cNvPr id="12" name="object 10">
            <a:extLst>
              <a:ext uri="{FF2B5EF4-FFF2-40B4-BE49-F238E27FC236}">
                <a16:creationId xmlns:a16="http://schemas.microsoft.com/office/drawing/2014/main" id="{743B1C8A-0D0E-4E2D-61FB-65C5E9267E0A}"/>
              </a:ext>
            </a:extLst>
          </p:cNvPr>
          <p:cNvSpPr txBox="1"/>
          <p:nvPr/>
        </p:nvSpPr>
        <p:spPr>
          <a:xfrm>
            <a:off x="1324564" y="3140817"/>
            <a:ext cx="1854664" cy="135519"/>
          </a:xfrm>
          <a:prstGeom prst="rect">
            <a:avLst/>
          </a:prstGeom>
        </p:spPr>
        <p:txBody>
          <a:bodyPr vert="horz" wrap="square" lIns="0" tIns="6065" rIns="0" bIns="0" rtlCol="0">
            <a:spAutoFit/>
          </a:bodyPr>
          <a:lstStyle/>
          <a:p>
            <a:pPr defTabSz="456918">
              <a:spcBef>
                <a:spcPts val="48"/>
              </a:spcBef>
            </a:pPr>
            <a:r>
              <a:rPr sz="841" spc="-9">
                <a:solidFill>
                  <a:srgbClr val="FFFFFF"/>
                </a:solidFill>
                <a:cs typeface="Arial"/>
              </a:rPr>
              <a:t>On-</a:t>
            </a:r>
            <a:r>
              <a:rPr sz="841" spc="-5">
                <a:solidFill>
                  <a:srgbClr val="FFFFFF"/>
                </a:solidFill>
                <a:cs typeface="Arial"/>
              </a:rPr>
              <a:t>premises</a:t>
            </a:r>
            <a:r>
              <a:rPr sz="841" spc="-50">
                <a:solidFill>
                  <a:srgbClr val="FFFFFF"/>
                </a:solidFill>
                <a:cs typeface="Arial"/>
              </a:rPr>
              <a:t> </a:t>
            </a:r>
            <a:r>
              <a:rPr sz="841">
                <a:solidFill>
                  <a:srgbClr val="FFFFFF"/>
                </a:solidFill>
                <a:cs typeface="Arial"/>
              </a:rPr>
              <a:t>and</a:t>
            </a:r>
            <a:r>
              <a:rPr sz="841" spc="-45">
                <a:solidFill>
                  <a:srgbClr val="FFFFFF"/>
                </a:solidFill>
                <a:cs typeface="Arial"/>
              </a:rPr>
              <a:t> </a:t>
            </a:r>
            <a:r>
              <a:rPr sz="841" spc="-9">
                <a:solidFill>
                  <a:srgbClr val="FFFFFF"/>
                </a:solidFill>
                <a:cs typeface="Arial"/>
              </a:rPr>
              <a:t>cloud-</a:t>
            </a:r>
            <a:r>
              <a:rPr sz="841">
                <a:solidFill>
                  <a:srgbClr val="FFFFFF"/>
                </a:solidFill>
                <a:cs typeface="Arial"/>
              </a:rPr>
              <a:t>based</a:t>
            </a:r>
            <a:r>
              <a:rPr sz="841" spc="-43">
                <a:solidFill>
                  <a:srgbClr val="FFFFFF"/>
                </a:solidFill>
                <a:cs typeface="Arial"/>
              </a:rPr>
              <a:t> </a:t>
            </a:r>
            <a:r>
              <a:rPr sz="841" spc="-5">
                <a:solidFill>
                  <a:srgbClr val="FFFFFF"/>
                </a:solidFill>
                <a:cs typeface="Arial"/>
              </a:rPr>
              <a:t>solutions</a:t>
            </a:r>
            <a:endParaRPr sz="841">
              <a:solidFill>
                <a:prstClr val="black"/>
              </a:solidFill>
              <a:cs typeface="Arial"/>
            </a:endParaRPr>
          </a:p>
        </p:txBody>
      </p:sp>
      <p:sp>
        <p:nvSpPr>
          <p:cNvPr id="13" name="object 11">
            <a:extLst>
              <a:ext uri="{FF2B5EF4-FFF2-40B4-BE49-F238E27FC236}">
                <a16:creationId xmlns:a16="http://schemas.microsoft.com/office/drawing/2014/main" id="{B7E545DB-42CB-FD6B-ABF4-F38CF732F18A}"/>
              </a:ext>
            </a:extLst>
          </p:cNvPr>
          <p:cNvSpPr/>
          <p:nvPr/>
        </p:nvSpPr>
        <p:spPr>
          <a:xfrm>
            <a:off x="454704" y="1287294"/>
            <a:ext cx="476229" cy="3019388"/>
          </a:xfrm>
          <a:custGeom>
            <a:avLst/>
            <a:gdLst/>
            <a:ahLst/>
            <a:cxnLst/>
            <a:rect l="l" t="t" r="r" b="b"/>
            <a:pathLst>
              <a:path w="1047114" h="6638925">
                <a:moveTo>
                  <a:pt x="1047088" y="0"/>
                </a:moveTo>
                <a:lnTo>
                  <a:pt x="0" y="0"/>
                </a:lnTo>
                <a:lnTo>
                  <a:pt x="0" y="6638488"/>
                </a:lnTo>
                <a:lnTo>
                  <a:pt x="1047088" y="6638488"/>
                </a:lnTo>
                <a:lnTo>
                  <a:pt x="1047088" y="0"/>
                </a:lnTo>
                <a:close/>
              </a:path>
            </a:pathLst>
          </a:custGeom>
          <a:solidFill>
            <a:srgbClr val="00A550"/>
          </a:solidFill>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14" name="object 12">
            <a:extLst>
              <a:ext uri="{FF2B5EF4-FFF2-40B4-BE49-F238E27FC236}">
                <a16:creationId xmlns:a16="http://schemas.microsoft.com/office/drawing/2014/main" id="{78F4D0EB-7DE7-6BC6-C62B-8A0570423422}"/>
              </a:ext>
            </a:extLst>
          </p:cNvPr>
          <p:cNvSpPr txBox="1"/>
          <p:nvPr/>
        </p:nvSpPr>
        <p:spPr>
          <a:xfrm>
            <a:off x="569646" y="2154091"/>
            <a:ext cx="218008" cy="1282265"/>
          </a:xfrm>
          <a:prstGeom prst="rect">
            <a:avLst/>
          </a:prstGeom>
        </p:spPr>
        <p:txBody>
          <a:bodyPr vert="vert270" wrap="square" lIns="0" tIns="0" rIns="0" bIns="0" rtlCol="0">
            <a:spAutoFit/>
          </a:bodyPr>
          <a:lstStyle/>
          <a:p>
            <a:pPr marL="5776" defTabSz="456918">
              <a:lnSpc>
                <a:spcPts val="1703"/>
              </a:lnSpc>
            </a:pPr>
            <a:r>
              <a:rPr sz="1501">
                <a:solidFill>
                  <a:srgbClr val="FFFFFF"/>
                </a:solidFill>
                <a:cs typeface="Arial"/>
              </a:rPr>
              <a:t>EcoStruxure</a:t>
            </a:r>
            <a:r>
              <a:rPr sz="1501" spc="-84">
                <a:solidFill>
                  <a:srgbClr val="FFFFFF"/>
                </a:solidFill>
                <a:cs typeface="Arial"/>
              </a:rPr>
              <a:t> </a:t>
            </a:r>
            <a:r>
              <a:rPr sz="1501" spc="-11">
                <a:solidFill>
                  <a:srgbClr val="FFFFFF"/>
                </a:solidFill>
                <a:cs typeface="Arial"/>
              </a:rPr>
              <a:t>IT</a:t>
            </a:r>
            <a:endParaRPr sz="1501">
              <a:solidFill>
                <a:prstClr val="black"/>
              </a:solidFill>
              <a:cs typeface="Arial"/>
            </a:endParaRPr>
          </a:p>
        </p:txBody>
      </p:sp>
      <p:grpSp>
        <p:nvGrpSpPr>
          <p:cNvPr id="15" name="object 13">
            <a:extLst>
              <a:ext uri="{FF2B5EF4-FFF2-40B4-BE49-F238E27FC236}">
                <a16:creationId xmlns:a16="http://schemas.microsoft.com/office/drawing/2014/main" id="{7391BD1C-B3E9-688A-4018-69B4E1B9F984}"/>
              </a:ext>
            </a:extLst>
          </p:cNvPr>
          <p:cNvGrpSpPr/>
          <p:nvPr/>
        </p:nvGrpSpPr>
        <p:grpSpPr>
          <a:xfrm>
            <a:off x="1878511" y="2461294"/>
            <a:ext cx="741634" cy="603011"/>
            <a:chOff x="4172477" y="5817364"/>
            <a:chExt cx="1630680" cy="1325880"/>
          </a:xfrm>
        </p:grpSpPr>
        <p:pic>
          <p:nvPicPr>
            <p:cNvPr id="16" name="object 14">
              <a:extLst>
                <a:ext uri="{FF2B5EF4-FFF2-40B4-BE49-F238E27FC236}">
                  <a16:creationId xmlns:a16="http://schemas.microsoft.com/office/drawing/2014/main" id="{12CBA2B3-D181-2E2D-302B-76A4ABDC051A}"/>
                </a:ext>
              </a:extLst>
            </p:cNvPr>
            <p:cNvPicPr/>
            <p:nvPr/>
          </p:nvPicPr>
          <p:blipFill>
            <a:blip r:embed="rId4" cstate="print"/>
            <a:stretch>
              <a:fillRect/>
            </a:stretch>
          </p:blipFill>
          <p:spPr>
            <a:xfrm>
              <a:off x="4172477" y="5817364"/>
              <a:ext cx="1630509" cy="1317467"/>
            </a:xfrm>
            <a:prstGeom prst="rect">
              <a:avLst/>
            </a:prstGeom>
          </p:spPr>
        </p:pic>
        <p:pic>
          <p:nvPicPr>
            <p:cNvPr id="17" name="object 15">
              <a:extLst>
                <a:ext uri="{FF2B5EF4-FFF2-40B4-BE49-F238E27FC236}">
                  <a16:creationId xmlns:a16="http://schemas.microsoft.com/office/drawing/2014/main" id="{81833078-9C6B-B6CC-7972-0F9843A677CF}"/>
                </a:ext>
              </a:extLst>
            </p:cNvPr>
            <p:cNvPicPr/>
            <p:nvPr/>
          </p:nvPicPr>
          <p:blipFill>
            <a:blip r:embed="rId5" cstate="print"/>
            <a:stretch>
              <a:fillRect/>
            </a:stretch>
          </p:blipFill>
          <p:spPr>
            <a:xfrm>
              <a:off x="4203892" y="6303483"/>
              <a:ext cx="408450" cy="839235"/>
            </a:xfrm>
            <a:prstGeom prst="rect">
              <a:avLst/>
            </a:prstGeom>
          </p:spPr>
        </p:pic>
      </p:grpSp>
      <p:pic>
        <p:nvPicPr>
          <p:cNvPr id="18" name="object 16">
            <a:extLst>
              <a:ext uri="{FF2B5EF4-FFF2-40B4-BE49-F238E27FC236}">
                <a16:creationId xmlns:a16="http://schemas.microsoft.com/office/drawing/2014/main" id="{4BF99916-660F-7010-67CD-68A9EB6D1FC8}"/>
              </a:ext>
            </a:extLst>
          </p:cNvPr>
          <p:cNvPicPr/>
          <p:nvPr/>
        </p:nvPicPr>
        <p:blipFill>
          <a:blip r:embed="rId4" cstate="print"/>
          <a:stretch>
            <a:fillRect/>
          </a:stretch>
        </p:blipFill>
        <p:spPr>
          <a:xfrm>
            <a:off x="4457048" y="2461294"/>
            <a:ext cx="741555" cy="599184"/>
          </a:xfrm>
          <a:prstGeom prst="rect">
            <a:avLst/>
          </a:prstGeom>
        </p:spPr>
      </p:pic>
      <p:sp>
        <p:nvSpPr>
          <p:cNvPr id="19" name="object 18">
            <a:extLst>
              <a:ext uri="{FF2B5EF4-FFF2-40B4-BE49-F238E27FC236}">
                <a16:creationId xmlns:a16="http://schemas.microsoft.com/office/drawing/2014/main" id="{EEB5D9E8-B34F-7D9B-BB41-6B1BA3EE44A6}"/>
              </a:ext>
            </a:extLst>
          </p:cNvPr>
          <p:cNvSpPr txBox="1"/>
          <p:nvPr/>
        </p:nvSpPr>
        <p:spPr>
          <a:xfrm>
            <a:off x="4203695" y="2000239"/>
            <a:ext cx="1252808" cy="161307"/>
          </a:xfrm>
          <a:prstGeom prst="rect">
            <a:avLst/>
          </a:prstGeom>
        </p:spPr>
        <p:txBody>
          <a:bodyPr vert="horz" wrap="square" lIns="0" tIns="7220" rIns="0" bIns="0" rtlCol="0">
            <a:spAutoFit/>
          </a:bodyPr>
          <a:lstStyle/>
          <a:p>
            <a:pPr defTabSz="456918">
              <a:spcBef>
                <a:spcPts val="57"/>
              </a:spcBef>
            </a:pPr>
            <a:r>
              <a:rPr sz="1001" b="1">
                <a:solidFill>
                  <a:srgbClr val="FFFFFF"/>
                </a:solidFill>
                <a:cs typeface="Arial"/>
              </a:rPr>
              <a:t>Planning</a:t>
            </a:r>
            <a:r>
              <a:rPr sz="1001" b="1" spc="-34">
                <a:solidFill>
                  <a:srgbClr val="FFFFFF"/>
                </a:solidFill>
                <a:cs typeface="Arial"/>
              </a:rPr>
              <a:t> </a:t>
            </a:r>
            <a:r>
              <a:rPr sz="1001" b="1">
                <a:solidFill>
                  <a:srgbClr val="FFFFFF"/>
                </a:solidFill>
                <a:cs typeface="Arial"/>
              </a:rPr>
              <a:t>&amp;</a:t>
            </a:r>
            <a:r>
              <a:rPr sz="1001" b="1" spc="-34">
                <a:solidFill>
                  <a:srgbClr val="FFFFFF"/>
                </a:solidFill>
                <a:cs typeface="Arial"/>
              </a:rPr>
              <a:t> </a:t>
            </a:r>
            <a:r>
              <a:rPr sz="1001" b="1" spc="-5">
                <a:solidFill>
                  <a:srgbClr val="FFFFFF"/>
                </a:solidFill>
                <a:cs typeface="Arial"/>
              </a:rPr>
              <a:t>Modeling</a:t>
            </a:r>
            <a:endParaRPr sz="1001">
              <a:solidFill>
                <a:prstClr val="black"/>
              </a:solidFill>
              <a:cs typeface="Arial"/>
            </a:endParaRPr>
          </a:p>
        </p:txBody>
      </p:sp>
      <p:sp>
        <p:nvSpPr>
          <p:cNvPr id="20" name="object 19">
            <a:extLst>
              <a:ext uri="{FF2B5EF4-FFF2-40B4-BE49-F238E27FC236}">
                <a16:creationId xmlns:a16="http://schemas.microsoft.com/office/drawing/2014/main" id="{E96116EC-19A7-CF96-DBD2-7A35202589E9}"/>
              </a:ext>
            </a:extLst>
          </p:cNvPr>
          <p:cNvSpPr txBox="1"/>
          <p:nvPr/>
        </p:nvSpPr>
        <p:spPr>
          <a:xfrm>
            <a:off x="3903101" y="3140817"/>
            <a:ext cx="1854664" cy="135519"/>
          </a:xfrm>
          <a:prstGeom prst="rect">
            <a:avLst/>
          </a:prstGeom>
        </p:spPr>
        <p:txBody>
          <a:bodyPr vert="horz" wrap="square" lIns="0" tIns="6065" rIns="0" bIns="0" rtlCol="0">
            <a:spAutoFit/>
          </a:bodyPr>
          <a:lstStyle/>
          <a:p>
            <a:pPr defTabSz="456918">
              <a:spcBef>
                <a:spcPts val="48"/>
              </a:spcBef>
            </a:pPr>
            <a:r>
              <a:rPr sz="841" spc="-9">
                <a:solidFill>
                  <a:srgbClr val="FFFFFF"/>
                </a:solidFill>
                <a:cs typeface="Arial"/>
              </a:rPr>
              <a:t>On-</a:t>
            </a:r>
            <a:r>
              <a:rPr sz="841" spc="-5">
                <a:solidFill>
                  <a:srgbClr val="FFFFFF"/>
                </a:solidFill>
                <a:cs typeface="Arial"/>
              </a:rPr>
              <a:t>premises</a:t>
            </a:r>
            <a:r>
              <a:rPr sz="841" spc="-50">
                <a:solidFill>
                  <a:srgbClr val="FFFFFF"/>
                </a:solidFill>
                <a:cs typeface="Arial"/>
              </a:rPr>
              <a:t> </a:t>
            </a:r>
            <a:r>
              <a:rPr sz="841">
                <a:solidFill>
                  <a:srgbClr val="FFFFFF"/>
                </a:solidFill>
                <a:cs typeface="Arial"/>
              </a:rPr>
              <a:t>and</a:t>
            </a:r>
            <a:r>
              <a:rPr sz="841" spc="-45">
                <a:solidFill>
                  <a:srgbClr val="FFFFFF"/>
                </a:solidFill>
                <a:cs typeface="Arial"/>
              </a:rPr>
              <a:t> </a:t>
            </a:r>
            <a:r>
              <a:rPr sz="841" spc="-9">
                <a:solidFill>
                  <a:srgbClr val="FFFFFF"/>
                </a:solidFill>
                <a:cs typeface="Arial"/>
              </a:rPr>
              <a:t>cloud-</a:t>
            </a:r>
            <a:r>
              <a:rPr sz="841">
                <a:solidFill>
                  <a:srgbClr val="FFFFFF"/>
                </a:solidFill>
                <a:cs typeface="Arial"/>
              </a:rPr>
              <a:t>based</a:t>
            </a:r>
            <a:r>
              <a:rPr sz="841" spc="-43">
                <a:solidFill>
                  <a:srgbClr val="FFFFFF"/>
                </a:solidFill>
                <a:cs typeface="Arial"/>
              </a:rPr>
              <a:t> </a:t>
            </a:r>
            <a:r>
              <a:rPr sz="841" spc="-5">
                <a:solidFill>
                  <a:srgbClr val="FFFFFF"/>
                </a:solidFill>
                <a:cs typeface="Arial"/>
              </a:rPr>
              <a:t>solutions</a:t>
            </a:r>
            <a:endParaRPr sz="841">
              <a:solidFill>
                <a:prstClr val="black"/>
              </a:solidFill>
              <a:cs typeface="Arial"/>
            </a:endParaRPr>
          </a:p>
        </p:txBody>
      </p:sp>
      <p:sp>
        <p:nvSpPr>
          <p:cNvPr id="21" name="object 20">
            <a:extLst>
              <a:ext uri="{FF2B5EF4-FFF2-40B4-BE49-F238E27FC236}">
                <a16:creationId xmlns:a16="http://schemas.microsoft.com/office/drawing/2014/main" id="{8FFFE017-7B9E-BB3E-87BC-757A03E38B60}"/>
              </a:ext>
            </a:extLst>
          </p:cNvPr>
          <p:cNvSpPr txBox="1"/>
          <p:nvPr/>
        </p:nvSpPr>
        <p:spPr>
          <a:xfrm>
            <a:off x="6416785" y="2000239"/>
            <a:ext cx="1966140" cy="161307"/>
          </a:xfrm>
          <a:prstGeom prst="rect">
            <a:avLst/>
          </a:prstGeom>
        </p:spPr>
        <p:txBody>
          <a:bodyPr vert="horz" wrap="square" lIns="0" tIns="7220" rIns="0" bIns="0" rtlCol="0">
            <a:spAutoFit/>
          </a:bodyPr>
          <a:lstStyle/>
          <a:p>
            <a:pPr defTabSz="456918">
              <a:spcBef>
                <a:spcPts val="57"/>
              </a:spcBef>
            </a:pPr>
            <a:r>
              <a:rPr sz="1001" b="1">
                <a:solidFill>
                  <a:srgbClr val="FFFFFF"/>
                </a:solidFill>
                <a:cs typeface="Arial"/>
              </a:rPr>
              <a:t>Custom</a:t>
            </a:r>
            <a:r>
              <a:rPr sz="1001" b="1" spc="-39">
                <a:solidFill>
                  <a:srgbClr val="FFFFFF"/>
                </a:solidFill>
                <a:cs typeface="Arial"/>
              </a:rPr>
              <a:t> </a:t>
            </a:r>
            <a:r>
              <a:rPr sz="1001" b="1">
                <a:solidFill>
                  <a:srgbClr val="FFFFFF"/>
                </a:solidFill>
                <a:cs typeface="Arial"/>
              </a:rPr>
              <a:t>Solutions</a:t>
            </a:r>
            <a:r>
              <a:rPr sz="1001" b="1" spc="-36">
                <a:solidFill>
                  <a:srgbClr val="FFFFFF"/>
                </a:solidFill>
                <a:cs typeface="Arial"/>
              </a:rPr>
              <a:t> </a:t>
            </a:r>
            <a:r>
              <a:rPr sz="1001" b="1">
                <a:solidFill>
                  <a:srgbClr val="FFFFFF"/>
                </a:solidFill>
                <a:cs typeface="Arial"/>
              </a:rPr>
              <a:t>&amp;</a:t>
            </a:r>
            <a:r>
              <a:rPr sz="1001" b="1" spc="-39">
                <a:solidFill>
                  <a:srgbClr val="FFFFFF"/>
                </a:solidFill>
                <a:cs typeface="Arial"/>
              </a:rPr>
              <a:t> </a:t>
            </a:r>
            <a:r>
              <a:rPr sz="1001" b="1" spc="-5">
                <a:solidFill>
                  <a:srgbClr val="FFFFFF"/>
                </a:solidFill>
                <a:cs typeface="Arial"/>
              </a:rPr>
              <a:t>Integrations</a:t>
            </a:r>
            <a:endParaRPr sz="1001">
              <a:solidFill>
                <a:prstClr val="black"/>
              </a:solidFill>
              <a:cs typeface="Arial"/>
            </a:endParaRPr>
          </a:p>
        </p:txBody>
      </p:sp>
      <p:pic>
        <p:nvPicPr>
          <p:cNvPr id="22" name="object 22">
            <a:extLst>
              <a:ext uri="{FF2B5EF4-FFF2-40B4-BE49-F238E27FC236}">
                <a16:creationId xmlns:a16="http://schemas.microsoft.com/office/drawing/2014/main" id="{8F298117-6439-475D-2C7B-8E6FD65FD5C1}"/>
              </a:ext>
            </a:extLst>
          </p:cNvPr>
          <p:cNvPicPr/>
          <p:nvPr/>
        </p:nvPicPr>
        <p:blipFill>
          <a:blip r:embed="rId6" cstate="print"/>
          <a:stretch>
            <a:fillRect/>
          </a:stretch>
        </p:blipFill>
        <p:spPr>
          <a:xfrm>
            <a:off x="6615044" y="2450764"/>
            <a:ext cx="1565033" cy="881067"/>
          </a:xfrm>
          <a:prstGeom prst="rect">
            <a:avLst/>
          </a:prstGeom>
          <a:effectLst>
            <a:outerShdw blurRad="444500" dist="317500" dir="5400000" sx="90000" sy="90000" algn="ctr" rotWithShape="0">
              <a:srgbClr val="000000">
                <a:alpha val="30000"/>
              </a:srgbClr>
            </a:outerShdw>
          </a:effectLst>
        </p:spPr>
      </p:pic>
      <p:sp>
        <p:nvSpPr>
          <p:cNvPr id="23" name="object 49">
            <a:extLst>
              <a:ext uri="{FF2B5EF4-FFF2-40B4-BE49-F238E27FC236}">
                <a16:creationId xmlns:a16="http://schemas.microsoft.com/office/drawing/2014/main" id="{6B429D85-6EE9-F568-B1A5-F117211F0DFF}"/>
              </a:ext>
            </a:extLst>
          </p:cNvPr>
          <p:cNvSpPr txBox="1"/>
          <p:nvPr/>
        </p:nvSpPr>
        <p:spPr>
          <a:xfrm>
            <a:off x="3848285" y="3836996"/>
            <a:ext cx="981507" cy="90704"/>
          </a:xfrm>
          <a:prstGeom prst="rect">
            <a:avLst/>
          </a:prstGeom>
        </p:spPr>
        <p:txBody>
          <a:bodyPr vert="horz" wrap="square" lIns="0" tIns="6642" rIns="0" bIns="0" rtlCol="0">
            <a:spAutoFit/>
          </a:bodyPr>
          <a:lstStyle/>
          <a:p>
            <a:pPr defTabSz="456918">
              <a:spcBef>
                <a:spcPts val="52"/>
              </a:spcBef>
            </a:pPr>
            <a:r>
              <a:rPr sz="546" b="1" spc="-5">
                <a:solidFill>
                  <a:srgbClr val="FFFFFF"/>
                </a:solidFill>
                <a:cs typeface="Arial"/>
              </a:rPr>
              <a:t>Visualization</a:t>
            </a:r>
            <a:endParaRPr sz="546">
              <a:solidFill>
                <a:prstClr val="black"/>
              </a:solidFill>
              <a:cs typeface="Arial"/>
            </a:endParaRPr>
          </a:p>
        </p:txBody>
      </p:sp>
      <p:sp>
        <p:nvSpPr>
          <p:cNvPr id="24" name="object 50">
            <a:extLst>
              <a:ext uri="{FF2B5EF4-FFF2-40B4-BE49-F238E27FC236}">
                <a16:creationId xmlns:a16="http://schemas.microsoft.com/office/drawing/2014/main" id="{D3105345-7F40-F979-6E5A-34CC791F5FB3}"/>
              </a:ext>
            </a:extLst>
          </p:cNvPr>
          <p:cNvSpPr txBox="1"/>
          <p:nvPr/>
        </p:nvSpPr>
        <p:spPr>
          <a:xfrm>
            <a:off x="4437829" y="3838274"/>
            <a:ext cx="669209" cy="90704"/>
          </a:xfrm>
          <a:prstGeom prst="rect">
            <a:avLst/>
          </a:prstGeom>
        </p:spPr>
        <p:txBody>
          <a:bodyPr vert="horz" wrap="square" lIns="0" tIns="6642" rIns="0" bIns="0" rtlCol="0">
            <a:spAutoFit/>
          </a:bodyPr>
          <a:lstStyle/>
          <a:p>
            <a:pPr defTabSz="456918">
              <a:spcBef>
                <a:spcPts val="52"/>
              </a:spcBef>
            </a:pPr>
            <a:r>
              <a:rPr sz="546" b="1" spc="-5">
                <a:solidFill>
                  <a:srgbClr val="FFFFFF"/>
                </a:solidFill>
                <a:cs typeface="Arial"/>
              </a:rPr>
              <a:t>Tracking</a:t>
            </a:r>
            <a:endParaRPr sz="546">
              <a:solidFill>
                <a:prstClr val="black"/>
              </a:solidFill>
              <a:cs typeface="Arial"/>
            </a:endParaRPr>
          </a:p>
        </p:txBody>
      </p:sp>
      <p:sp>
        <p:nvSpPr>
          <p:cNvPr id="25" name="object 51">
            <a:extLst>
              <a:ext uri="{FF2B5EF4-FFF2-40B4-BE49-F238E27FC236}">
                <a16:creationId xmlns:a16="http://schemas.microsoft.com/office/drawing/2014/main" id="{647CDBB6-9675-DD24-273D-A2444256737C}"/>
              </a:ext>
            </a:extLst>
          </p:cNvPr>
          <p:cNvSpPr txBox="1"/>
          <p:nvPr/>
        </p:nvSpPr>
        <p:spPr>
          <a:xfrm>
            <a:off x="4961164" y="3838274"/>
            <a:ext cx="828147" cy="90704"/>
          </a:xfrm>
          <a:prstGeom prst="rect">
            <a:avLst/>
          </a:prstGeom>
        </p:spPr>
        <p:txBody>
          <a:bodyPr vert="horz" wrap="square" lIns="0" tIns="6642" rIns="0" bIns="0" rtlCol="0">
            <a:spAutoFit/>
          </a:bodyPr>
          <a:lstStyle/>
          <a:p>
            <a:pPr defTabSz="456918">
              <a:spcBef>
                <a:spcPts val="52"/>
              </a:spcBef>
            </a:pPr>
            <a:r>
              <a:rPr sz="546" b="1" spc="-5">
                <a:solidFill>
                  <a:srgbClr val="FFFFFF"/>
                </a:solidFill>
                <a:cs typeface="Arial"/>
              </a:rPr>
              <a:t>Simulation</a:t>
            </a:r>
            <a:endParaRPr sz="546">
              <a:solidFill>
                <a:prstClr val="black"/>
              </a:solidFill>
              <a:cs typeface="Arial"/>
            </a:endParaRPr>
          </a:p>
        </p:txBody>
      </p:sp>
      <p:sp>
        <p:nvSpPr>
          <p:cNvPr id="26" name="object 52">
            <a:extLst>
              <a:ext uri="{FF2B5EF4-FFF2-40B4-BE49-F238E27FC236}">
                <a16:creationId xmlns:a16="http://schemas.microsoft.com/office/drawing/2014/main" id="{13987F90-E58A-C56E-8794-6A9DAA4CEC61}"/>
              </a:ext>
            </a:extLst>
          </p:cNvPr>
          <p:cNvSpPr txBox="1"/>
          <p:nvPr/>
        </p:nvSpPr>
        <p:spPr>
          <a:xfrm>
            <a:off x="5418940" y="3836996"/>
            <a:ext cx="526073" cy="90116"/>
          </a:xfrm>
          <a:prstGeom prst="rect">
            <a:avLst/>
          </a:prstGeom>
        </p:spPr>
        <p:txBody>
          <a:bodyPr vert="horz" wrap="square" lIns="0" tIns="5487" rIns="0" bIns="0" rtlCol="0">
            <a:spAutoFit/>
          </a:bodyPr>
          <a:lstStyle/>
          <a:p>
            <a:pPr marL="9242" marR="2310" indent="-9530" defTabSz="456918">
              <a:lnSpc>
                <a:spcPct val="109400"/>
              </a:lnSpc>
              <a:spcBef>
                <a:spcPts val="43"/>
              </a:spcBef>
            </a:pPr>
            <a:r>
              <a:rPr sz="546" b="1" spc="-11">
                <a:solidFill>
                  <a:srgbClr val="FFFFFF"/>
                </a:solidFill>
                <a:cs typeface="Arial"/>
              </a:rPr>
              <a:t>Tenant </a:t>
            </a:r>
            <a:r>
              <a:rPr sz="546" b="1" spc="-5">
                <a:solidFill>
                  <a:srgbClr val="FFFFFF"/>
                </a:solidFill>
                <a:cs typeface="Arial"/>
              </a:rPr>
              <a:t>Portal</a:t>
            </a:r>
            <a:endParaRPr sz="546">
              <a:solidFill>
                <a:prstClr val="black"/>
              </a:solidFill>
              <a:cs typeface="Arial"/>
            </a:endParaRPr>
          </a:p>
        </p:txBody>
      </p:sp>
      <p:sp>
        <p:nvSpPr>
          <p:cNvPr id="27" name="object 53">
            <a:extLst>
              <a:ext uri="{FF2B5EF4-FFF2-40B4-BE49-F238E27FC236}">
                <a16:creationId xmlns:a16="http://schemas.microsoft.com/office/drawing/2014/main" id="{6A260788-38D0-754C-933F-22A09302ACCA}"/>
              </a:ext>
            </a:extLst>
          </p:cNvPr>
          <p:cNvSpPr/>
          <p:nvPr/>
        </p:nvSpPr>
        <p:spPr>
          <a:xfrm>
            <a:off x="5368145"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28" name="object 54">
            <a:extLst>
              <a:ext uri="{FF2B5EF4-FFF2-40B4-BE49-F238E27FC236}">
                <a16:creationId xmlns:a16="http://schemas.microsoft.com/office/drawing/2014/main" id="{F737DE67-06F7-6946-3045-34233E3E4F09}"/>
              </a:ext>
            </a:extLst>
          </p:cNvPr>
          <p:cNvSpPr/>
          <p:nvPr/>
        </p:nvSpPr>
        <p:spPr>
          <a:xfrm>
            <a:off x="4842560"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29" name="object 55">
            <a:extLst>
              <a:ext uri="{FF2B5EF4-FFF2-40B4-BE49-F238E27FC236}">
                <a16:creationId xmlns:a16="http://schemas.microsoft.com/office/drawing/2014/main" id="{981EABC4-3FA9-6844-36B0-00E5CA969572}"/>
              </a:ext>
            </a:extLst>
          </p:cNvPr>
          <p:cNvSpPr/>
          <p:nvPr/>
        </p:nvSpPr>
        <p:spPr>
          <a:xfrm>
            <a:off x="4316976"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30" name="object 60">
            <a:extLst>
              <a:ext uri="{FF2B5EF4-FFF2-40B4-BE49-F238E27FC236}">
                <a16:creationId xmlns:a16="http://schemas.microsoft.com/office/drawing/2014/main" id="{0BACDCAF-0E25-023B-ED59-379928F0802C}"/>
              </a:ext>
            </a:extLst>
          </p:cNvPr>
          <p:cNvSpPr txBox="1"/>
          <p:nvPr/>
        </p:nvSpPr>
        <p:spPr>
          <a:xfrm>
            <a:off x="1383110" y="3838274"/>
            <a:ext cx="495401" cy="90704"/>
          </a:xfrm>
          <a:prstGeom prst="rect">
            <a:avLst/>
          </a:prstGeom>
        </p:spPr>
        <p:txBody>
          <a:bodyPr vert="horz" wrap="square" lIns="0" tIns="6642" rIns="0" bIns="0" rtlCol="0">
            <a:spAutoFit/>
          </a:bodyPr>
          <a:lstStyle/>
          <a:p>
            <a:pPr defTabSz="456918">
              <a:spcBef>
                <a:spcPts val="52"/>
              </a:spcBef>
            </a:pPr>
            <a:r>
              <a:rPr sz="546" b="1" spc="-5">
                <a:solidFill>
                  <a:srgbClr val="FFFFFF"/>
                </a:solidFill>
                <a:cs typeface="Arial"/>
              </a:rPr>
              <a:t>Power</a:t>
            </a:r>
            <a:endParaRPr sz="546">
              <a:solidFill>
                <a:prstClr val="black"/>
              </a:solidFill>
              <a:cs typeface="Arial"/>
            </a:endParaRPr>
          </a:p>
        </p:txBody>
      </p:sp>
      <p:sp>
        <p:nvSpPr>
          <p:cNvPr id="31" name="object 61">
            <a:extLst>
              <a:ext uri="{FF2B5EF4-FFF2-40B4-BE49-F238E27FC236}">
                <a16:creationId xmlns:a16="http://schemas.microsoft.com/office/drawing/2014/main" id="{24D2AB9C-6850-5748-F80B-5D08B26C4DEA}"/>
              </a:ext>
            </a:extLst>
          </p:cNvPr>
          <p:cNvSpPr txBox="1"/>
          <p:nvPr/>
        </p:nvSpPr>
        <p:spPr>
          <a:xfrm>
            <a:off x="1891141" y="3838274"/>
            <a:ext cx="607865" cy="90704"/>
          </a:xfrm>
          <a:prstGeom prst="rect">
            <a:avLst/>
          </a:prstGeom>
        </p:spPr>
        <p:txBody>
          <a:bodyPr vert="horz" wrap="square" lIns="0" tIns="6642" rIns="0" bIns="0" rtlCol="0">
            <a:spAutoFit/>
          </a:bodyPr>
          <a:lstStyle/>
          <a:p>
            <a:pPr defTabSz="456918">
              <a:spcBef>
                <a:spcPts val="52"/>
              </a:spcBef>
            </a:pPr>
            <a:r>
              <a:rPr sz="546" b="1" spc="-5">
                <a:solidFill>
                  <a:srgbClr val="FFFFFF"/>
                </a:solidFill>
                <a:cs typeface="Arial"/>
              </a:rPr>
              <a:t>Cooling</a:t>
            </a:r>
            <a:endParaRPr sz="546">
              <a:solidFill>
                <a:prstClr val="black"/>
              </a:solidFill>
              <a:cs typeface="Arial"/>
            </a:endParaRPr>
          </a:p>
        </p:txBody>
      </p:sp>
      <p:sp>
        <p:nvSpPr>
          <p:cNvPr id="32" name="object 62">
            <a:extLst>
              <a:ext uri="{FF2B5EF4-FFF2-40B4-BE49-F238E27FC236}">
                <a16:creationId xmlns:a16="http://schemas.microsoft.com/office/drawing/2014/main" id="{2BB37DF3-65F6-55C7-FF20-0BDD41FD5AF6}"/>
              </a:ext>
            </a:extLst>
          </p:cNvPr>
          <p:cNvSpPr txBox="1"/>
          <p:nvPr/>
        </p:nvSpPr>
        <p:spPr>
          <a:xfrm>
            <a:off x="2313706" y="3833976"/>
            <a:ext cx="988013" cy="181679"/>
          </a:xfrm>
          <a:prstGeom prst="rect">
            <a:avLst/>
          </a:prstGeom>
        </p:spPr>
        <p:txBody>
          <a:bodyPr vert="horz" wrap="square" lIns="0" tIns="5487" rIns="0" bIns="0" rtlCol="0">
            <a:spAutoFit/>
          </a:bodyPr>
          <a:lstStyle/>
          <a:p>
            <a:pPr marL="28880" marR="2310" indent="-29169" defTabSz="456918">
              <a:lnSpc>
                <a:spcPct val="109400"/>
              </a:lnSpc>
              <a:spcBef>
                <a:spcPts val="43"/>
              </a:spcBef>
            </a:pPr>
            <a:r>
              <a:rPr sz="546" b="1" spc="-5">
                <a:solidFill>
                  <a:srgbClr val="FFFFFF"/>
                </a:solidFill>
                <a:cs typeface="Arial"/>
              </a:rPr>
              <a:t>Environment </a:t>
            </a:r>
            <a:br>
              <a:rPr lang="en-US" sz="546" b="1" spc="-5">
                <a:solidFill>
                  <a:srgbClr val="FFFFFF"/>
                </a:solidFill>
                <a:cs typeface="Arial"/>
              </a:rPr>
            </a:br>
            <a:r>
              <a:rPr sz="546" b="1">
                <a:solidFill>
                  <a:srgbClr val="FFFFFF"/>
                </a:solidFill>
                <a:cs typeface="Arial"/>
              </a:rPr>
              <a:t>&amp;</a:t>
            </a:r>
            <a:r>
              <a:rPr sz="546" b="1" spc="-2">
                <a:solidFill>
                  <a:srgbClr val="FFFFFF"/>
                </a:solidFill>
                <a:cs typeface="Arial"/>
              </a:rPr>
              <a:t> </a:t>
            </a:r>
            <a:r>
              <a:rPr sz="546" b="1" spc="-5">
                <a:solidFill>
                  <a:srgbClr val="FFFFFF"/>
                </a:solidFill>
                <a:cs typeface="Arial"/>
              </a:rPr>
              <a:t>Security</a:t>
            </a:r>
            <a:endParaRPr sz="546">
              <a:solidFill>
                <a:prstClr val="black"/>
              </a:solidFill>
              <a:cs typeface="Arial"/>
            </a:endParaRPr>
          </a:p>
        </p:txBody>
      </p:sp>
      <p:sp>
        <p:nvSpPr>
          <p:cNvPr id="33" name="object 63">
            <a:extLst>
              <a:ext uri="{FF2B5EF4-FFF2-40B4-BE49-F238E27FC236}">
                <a16:creationId xmlns:a16="http://schemas.microsoft.com/office/drawing/2014/main" id="{F494E68C-FCB8-6F95-5329-8EB4694E9E2D}"/>
              </a:ext>
            </a:extLst>
          </p:cNvPr>
          <p:cNvSpPr txBox="1"/>
          <p:nvPr/>
        </p:nvSpPr>
        <p:spPr>
          <a:xfrm>
            <a:off x="2626505" y="3833977"/>
            <a:ext cx="801192" cy="179076"/>
          </a:xfrm>
          <a:prstGeom prst="rect">
            <a:avLst/>
          </a:prstGeom>
        </p:spPr>
        <p:txBody>
          <a:bodyPr vert="horz" wrap="square" lIns="0" tIns="10974" rIns="0" bIns="0" rtlCol="0">
            <a:spAutoFit/>
          </a:bodyPr>
          <a:lstStyle/>
          <a:p>
            <a:pPr marR="2310" algn="ctr" defTabSz="456918">
              <a:spcBef>
                <a:spcPts val="86"/>
              </a:spcBef>
            </a:pPr>
            <a:r>
              <a:rPr sz="546" b="1" spc="-11">
                <a:solidFill>
                  <a:srgbClr val="FFFFFF"/>
                </a:solidFill>
                <a:cs typeface="Arial"/>
              </a:rPr>
              <a:t>VM</a:t>
            </a:r>
            <a:endParaRPr sz="546">
              <a:solidFill>
                <a:prstClr val="black"/>
              </a:solidFill>
              <a:cs typeface="Arial"/>
            </a:endParaRPr>
          </a:p>
          <a:p>
            <a:pPr marR="2310" algn="ctr" defTabSz="456918">
              <a:spcBef>
                <a:spcPts val="43"/>
              </a:spcBef>
            </a:pPr>
            <a:r>
              <a:rPr sz="546" b="1" spc="-5">
                <a:solidFill>
                  <a:srgbClr val="FFFFFF"/>
                </a:solidFill>
                <a:cs typeface="Arial"/>
              </a:rPr>
              <a:t>Protection</a:t>
            </a:r>
            <a:endParaRPr sz="546">
              <a:solidFill>
                <a:prstClr val="black"/>
              </a:solidFill>
              <a:cs typeface="Arial"/>
            </a:endParaRPr>
          </a:p>
        </p:txBody>
      </p:sp>
      <p:sp>
        <p:nvSpPr>
          <p:cNvPr id="34" name="object 64">
            <a:extLst>
              <a:ext uri="{FF2B5EF4-FFF2-40B4-BE49-F238E27FC236}">
                <a16:creationId xmlns:a16="http://schemas.microsoft.com/office/drawing/2014/main" id="{A5C203F2-A53B-CD3F-9A19-CD637D25F561}"/>
              </a:ext>
            </a:extLst>
          </p:cNvPr>
          <p:cNvSpPr/>
          <p:nvPr/>
        </p:nvSpPr>
        <p:spPr>
          <a:xfrm>
            <a:off x="2789608"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35" name="object 65">
            <a:extLst>
              <a:ext uri="{FF2B5EF4-FFF2-40B4-BE49-F238E27FC236}">
                <a16:creationId xmlns:a16="http://schemas.microsoft.com/office/drawing/2014/main" id="{A27EA06D-B3A4-6426-CC63-68207CA260DA}"/>
              </a:ext>
            </a:extLst>
          </p:cNvPr>
          <p:cNvSpPr/>
          <p:nvPr/>
        </p:nvSpPr>
        <p:spPr>
          <a:xfrm>
            <a:off x="2264023"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36" name="object 66">
            <a:extLst>
              <a:ext uri="{FF2B5EF4-FFF2-40B4-BE49-F238E27FC236}">
                <a16:creationId xmlns:a16="http://schemas.microsoft.com/office/drawing/2014/main" id="{EB4A4C12-A085-A892-AF10-2A355A16357A}"/>
              </a:ext>
            </a:extLst>
          </p:cNvPr>
          <p:cNvSpPr/>
          <p:nvPr/>
        </p:nvSpPr>
        <p:spPr>
          <a:xfrm>
            <a:off x="1738439"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pic>
        <p:nvPicPr>
          <p:cNvPr id="37" name="Picture 36">
            <a:extLst>
              <a:ext uri="{FF2B5EF4-FFF2-40B4-BE49-F238E27FC236}">
                <a16:creationId xmlns:a16="http://schemas.microsoft.com/office/drawing/2014/main" id="{E4AA0E93-D2A6-53A5-75D5-0A1EDF5B40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2757" y="1549713"/>
            <a:ext cx="494832" cy="348738"/>
          </a:xfrm>
          <a:prstGeom prst="rect">
            <a:avLst/>
          </a:prstGeom>
        </p:spPr>
      </p:pic>
      <p:pic>
        <p:nvPicPr>
          <p:cNvPr id="38" name="Picture 37">
            <a:extLst>
              <a:ext uri="{FF2B5EF4-FFF2-40B4-BE49-F238E27FC236}">
                <a16:creationId xmlns:a16="http://schemas.microsoft.com/office/drawing/2014/main" id="{F1C43F86-FAB4-4B2E-0094-EF4E446BBB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1258" y="1549002"/>
            <a:ext cx="277157" cy="345311"/>
          </a:xfrm>
          <a:prstGeom prst="rect">
            <a:avLst/>
          </a:prstGeom>
        </p:spPr>
      </p:pic>
      <p:pic>
        <p:nvPicPr>
          <p:cNvPr id="39" name="Picture 38">
            <a:extLst>
              <a:ext uri="{FF2B5EF4-FFF2-40B4-BE49-F238E27FC236}">
                <a16:creationId xmlns:a16="http://schemas.microsoft.com/office/drawing/2014/main" id="{3333DBDC-A249-96E1-1B33-C21F23EBC4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2966" y="1549002"/>
            <a:ext cx="471671" cy="345580"/>
          </a:xfrm>
          <a:prstGeom prst="rect">
            <a:avLst/>
          </a:prstGeom>
        </p:spPr>
      </p:pic>
      <p:sp>
        <p:nvSpPr>
          <p:cNvPr id="40" name="object 32">
            <a:extLst>
              <a:ext uri="{FF2B5EF4-FFF2-40B4-BE49-F238E27FC236}">
                <a16:creationId xmlns:a16="http://schemas.microsoft.com/office/drawing/2014/main" id="{A4D8D1D7-56EF-F73C-F740-A4228BC8EC04}"/>
              </a:ext>
            </a:extLst>
          </p:cNvPr>
          <p:cNvSpPr/>
          <p:nvPr/>
        </p:nvSpPr>
        <p:spPr>
          <a:xfrm>
            <a:off x="7937878"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41" name="object 33">
            <a:extLst>
              <a:ext uri="{FF2B5EF4-FFF2-40B4-BE49-F238E27FC236}">
                <a16:creationId xmlns:a16="http://schemas.microsoft.com/office/drawing/2014/main" id="{C0BFC191-FA6E-A6E0-ACFA-9CC82ECF0877}"/>
              </a:ext>
            </a:extLst>
          </p:cNvPr>
          <p:cNvSpPr/>
          <p:nvPr/>
        </p:nvSpPr>
        <p:spPr>
          <a:xfrm>
            <a:off x="7412293"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42" name="object 34">
            <a:extLst>
              <a:ext uri="{FF2B5EF4-FFF2-40B4-BE49-F238E27FC236}">
                <a16:creationId xmlns:a16="http://schemas.microsoft.com/office/drawing/2014/main" id="{43FF5CDC-1662-D7C1-8C04-723B29751D34}"/>
              </a:ext>
            </a:extLst>
          </p:cNvPr>
          <p:cNvSpPr/>
          <p:nvPr/>
        </p:nvSpPr>
        <p:spPr>
          <a:xfrm>
            <a:off x="6886708" y="3602925"/>
            <a:ext cx="0" cy="390167"/>
          </a:xfrm>
          <a:custGeom>
            <a:avLst/>
            <a:gdLst/>
            <a:ahLst/>
            <a:cxnLst/>
            <a:rect l="l" t="t" r="r" b="b"/>
            <a:pathLst>
              <a:path h="857884">
                <a:moveTo>
                  <a:pt x="0" y="0"/>
                </a:moveTo>
                <a:lnTo>
                  <a:pt x="0" y="857565"/>
                </a:lnTo>
              </a:path>
            </a:pathLst>
          </a:custGeom>
          <a:ln w="15706">
            <a:solidFill>
              <a:srgbClr val="FFFFFF"/>
            </a:solidFill>
          </a:ln>
        </p:spPr>
        <p:txBody>
          <a:bodyPr wrap="square" lIns="0" tIns="0" rIns="0" bIns="0" rtlCol="0"/>
          <a:lstStyle/>
          <a:p>
            <a:pPr marL="0" marR="0" lvl="0" indent="0" defTabSz="456918" eaLnBrk="1" fontAlgn="auto" latinLnBrk="0" hangingPunct="1">
              <a:lnSpc>
                <a:spcPct val="100000"/>
              </a:lnSpc>
              <a:spcBef>
                <a:spcPts val="0"/>
              </a:spcBef>
              <a:spcAft>
                <a:spcPts val="0"/>
              </a:spcAft>
              <a:buClrTx/>
              <a:buSzTx/>
              <a:buFontTx/>
              <a:buNone/>
              <a:tabLst/>
              <a:defRPr/>
            </a:pPr>
            <a:endParaRPr kumimoji="0" sz="819" b="0" i="0" u="none" strike="noStrike" kern="0" cap="none" spc="0" normalizeH="0" baseline="0" noProof="0">
              <a:ln>
                <a:noFill/>
              </a:ln>
              <a:solidFill>
                <a:prstClr val="black"/>
              </a:solidFill>
              <a:effectLst/>
              <a:uLnTx/>
              <a:uFillTx/>
            </a:endParaRPr>
          </a:p>
        </p:txBody>
      </p:sp>
      <p:sp>
        <p:nvSpPr>
          <p:cNvPr id="43" name="object 74">
            <a:extLst>
              <a:ext uri="{FF2B5EF4-FFF2-40B4-BE49-F238E27FC236}">
                <a16:creationId xmlns:a16="http://schemas.microsoft.com/office/drawing/2014/main" id="{A94EA893-FE02-DFF1-0171-7461BBF31B53}"/>
              </a:ext>
            </a:extLst>
          </p:cNvPr>
          <p:cNvSpPr txBox="1"/>
          <p:nvPr/>
        </p:nvSpPr>
        <p:spPr>
          <a:xfrm>
            <a:off x="6458615" y="3833976"/>
            <a:ext cx="846736" cy="181679"/>
          </a:xfrm>
          <a:prstGeom prst="rect">
            <a:avLst/>
          </a:prstGeom>
        </p:spPr>
        <p:txBody>
          <a:bodyPr vert="horz" wrap="square" lIns="0" tIns="5487" rIns="0" bIns="0" rtlCol="0">
            <a:spAutoFit/>
          </a:bodyPr>
          <a:lstStyle/>
          <a:p>
            <a:pPr marL="35522" marR="2310" indent="-35811" defTabSz="456918">
              <a:lnSpc>
                <a:spcPct val="109400"/>
              </a:lnSpc>
              <a:spcBef>
                <a:spcPts val="43"/>
              </a:spcBef>
            </a:pPr>
            <a:r>
              <a:rPr sz="546" b="1" spc="-5">
                <a:solidFill>
                  <a:srgbClr val="FFFFFF"/>
                </a:solidFill>
                <a:cs typeface="Arial"/>
              </a:rPr>
              <a:t>Automated </a:t>
            </a:r>
            <a:br>
              <a:rPr lang="en-US" sz="546" b="1" spc="-5">
                <a:solidFill>
                  <a:srgbClr val="FFFFFF"/>
                </a:solidFill>
                <a:cs typeface="Arial"/>
              </a:rPr>
            </a:br>
            <a:r>
              <a:rPr sz="546" b="1" spc="-5">
                <a:solidFill>
                  <a:srgbClr val="FFFFFF"/>
                </a:solidFill>
                <a:cs typeface="Arial"/>
              </a:rPr>
              <a:t>Reports</a:t>
            </a:r>
            <a:endParaRPr sz="546">
              <a:solidFill>
                <a:prstClr val="black"/>
              </a:solidFill>
              <a:cs typeface="Arial"/>
            </a:endParaRPr>
          </a:p>
        </p:txBody>
      </p:sp>
      <p:sp>
        <p:nvSpPr>
          <p:cNvPr id="44" name="object 75">
            <a:extLst>
              <a:ext uri="{FF2B5EF4-FFF2-40B4-BE49-F238E27FC236}">
                <a16:creationId xmlns:a16="http://schemas.microsoft.com/office/drawing/2014/main" id="{B12EEFC7-32F5-2B84-122A-F8F3B3DA2D1E}"/>
              </a:ext>
            </a:extLst>
          </p:cNvPr>
          <p:cNvSpPr txBox="1"/>
          <p:nvPr/>
        </p:nvSpPr>
        <p:spPr>
          <a:xfrm>
            <a:off x="6944469" y="3833976"/>
            <a:ext cx="935034" cy="181679"/>
          </a:xfrm>
          <a:prstGeom prst="rect">
            <a:avLst/>
          </a:prstGeom>
        </p:spPr>
        <p:txBody>
          <a:bodyPr vert="horz" wrap="square" lIns="0" tIns="5487" rIns="0" bIns="0" rtlCol="0">
            <a:spAutoFit/>
          </a:bodyPr>
          <a:lstStyle/>
          <a:p>
            <a:pPr marR="2310" indent="50540" defTabSz="456918">
              <a:lnSpc>
                <a:spcPct val="109400"/>
              </a:lnSpc>
              <a:spcBef>
                <a:spcPts val="43"/>
              </a:spcBef>
            </a:pPr>
            <a:r>
              <a:rPr sz="546" b="1" spc="-5">
                <a:solidFill>
                  <a:srgbClr val="FFFFFF"/>
                </a:solidFill>
                <a:cs typeface="Arial"/>
              </a:rPr>
              <a:t>Custom </a:t>
            </a:r>
            <a:br>
              <a:rPr lang="en-US" sz="546" b="1" spc="-5">
                <a:solidFill>
                  <a:srgbClr val="FFFFFF"/>
                </a:solidFill>
                <a:cs typeface="Arial"/>
              </a:rPr>
            </a:br>
            <a:r>
              <a:rPr sz="546" b="1" spc="-5">
                <a:solidFill>
                  <a:srgbClr val="FFFFFF"/>
                </a:solidFill>
                <a:cs typeface="Arial"/>
              </a:rPr>
              <a:t>Dashboards</a:t>
            </a:r>
            <a:endParaRPr sz="546">
              <a:solidFill>
                <a:prstClr val="black"/>
              </a:solidFill>
              <a:cs typeface="Arial"/>
            </a:endParaRPr>
          </a:p>
        </p:txBody>
      </p:sp>
      <p:sp>
        <p:nvSpPr>
          <p:cNvPr id="45" name="object 76">
            <a:extLst>
              <a:ext uri="{FF2B5EF4-FFF2-40B4-BE49-F238E27FC236}">
                <a16:creationId xmlns:a16="http://schemas.microsoft.com/office/drawing/2014/main" id="{5CC0819B-11ED-85A2-965C-39E2D613616E}"/>
              </a:ext>
            </a:extLst>
          </p:cNvPr>
          <p:cNvSpPr txBox="1"/>
          <p:nvPr/>
        </p:nvSpPr>
        <p:spPr>
          <a:xfrm>
            <a:off x="7475459" y="3833976"/>
            <a:ext cx="923881" cy="181679"/>
          </a:xfrm>
          <a:prstGeom prst="rect">
            <a:avLst/>
          </a:prstGeom>
        </p:spPr>
        <p:txBody>
          <a:bodyPr vert="horz" wrap="square" lIns="0" tIns="5487" rIns="0" bIns="0" rtlCol="0">
            <a:spAutoFit/>
          </a:bodyPr>
          <a:lstStyle/>
          <a:p>
            <a:pPr marR="2310" indent="33789" defTabSz="456918">
              <a:lnSpc>
                <a:spcPct val="109400"/>
              </a:lnSpc>
              <a:spcBef>
                <a:spcPts val="43"/>
              </a:spcBef>
            </a:pPr>
            <a:r>
              <a:rPr sz="546" b="1">
                <a:solidFill>
                  <a:srgbClr val="FFFFFF"/>
                </a:solidFill>
                <a:cs typeface="Arial"/>
              </a:rPr>
              <a:t>3rd</a:t>
            </a:r>
            <a:r>
              <a:rPr sz="546" b="1" spc="-5">
                <a:solidFill>
                  <a:srgbClr val="FFFFFF"/>
                </a:solidFill>
                <a:cs typeface="Arial"/>
              </a:rPr>
              <a:t> </a:t>
            </a:r>
            <a:r>
              <a:rPr sz="546" b="1" spc="-9">
                <a:solidFill>
                  <a:srgbClr val="FFFFFF"/>
                </a:solidFill>
                <a:cs typeface="Arial"/>
              </a:rPr>
              <a:t>Party </a:t>
            </a:r>
            <a:br>
              <a:rPr lang="en-US" sz="546" b="1" spc="-9">
                <a:solidFill>
                  <a:srgbClr val="FFFFFF"/>
                </a:solidFill>
                <a:cs typeface="Arial"/>
              </a:rPr>
            </a:br>
            <a:r>
              <a:rPr sz="546" b="1" spc="-5">
                <a:solidFill>
                  <a:srgbClr val="FFFFFF"/>
                </a:solidFill>
                <a:cs typeface="Arial"/>
              </a:rPr>
              <a:t>Integrations</a:t>
            </a:r>
            <a:endParaRPr sz="546">
              <a:solidFill>
                <a:prstClr val="black"/>
              </a:solidFill>
              <a:cs typeface="Arial"/>
            </a:endParaRPr>
          </a:p>
        </p:txBody>
      </p:sp>
      <p:sp>
        <p:nvSpPr>
          <p:cNvPr id="46" name="object 77">
            <a:extLst>
              <a:ext uri="{FF2B5EF4-FFF2-40B4-BE49-F238E27FC236}">
                <a16:creationId xmlns:a16="http://schemas.microsoft.com/office/drawing/2014/main" id="{CFC67A3B-0194-F49E-E76B-2359E4CC527B}"/>
              </a:ext>
            </a:extLst>
          </p:cNvPr>
          <p:cNvSpPr txBox="1"/>
          <p:nvPr/>
        </p:nvSpPr>
        <p:spPr>
          <a:xfrm>
            <a:off x="8021122" y="3833976"/>
            <a:ext cx="917374" cy="181679"/>
          </a:xfrm>
          <a:prstGeom prst="rect">
            <a:avLst/>
          </a:prstGeom>
        </p:spPr>
        <p:txBody>
          <a:bodyPr vert="horz" wrap="square" lIns="0" tIns="5487" rIns="0" bIns="0" rtlCol="0">
            <a:spAutoFit/>
          </a:bodyPr>
          <a:lstStyle/>
          <a:p>
            <a:pPr marL="35522" marR="2310" indent="-35811" defTabSz="456918">
              <a:lnSpc>
                <a:spcPct val="109400"/>
              </a:lnSpc>
              <a:spcBef>
                <a:spcPts val="43"/>
              </a:spcBef>
            </a:pPr>
            <a:r>
              <a:rPr sz="546" b="1" spc="-5">
                <a:solidFill>
                  <a:srgbClr val="FFFFFF"/>
                </a:solidFill>
                <a:cs typeface="Arial"/>
              </a:rPr>
              <a:t>Customized </a:t>
            </a:r>
            <a:br>
              <a:rPr lang="en-US" sz="546" b="1" spc="-5">
                <a:solidFill>
                  <a:srgbClr val="FFFFFF"/>
                </a:solidFill>
                <a:cs typeface="Arial"/>
              </a:rPr>
            </a:br>
            <a:r>
              <a:rPr sz="546" b="1" spc="-5">
                <a:solidFill>
                  <a:srgbClr val="FFFFFF"/>
                </a:solidFill>
                <a:cs typeface="Arial"/>
              </a:rPr>
              <a:t>Software</a:t>
            </a:r>
            <a:endParaRPr sz="546">
              <a:solidFill>
                <a:prstClr val="black"/>
              </a:solidFill>
              <a:cs typeface="Arial"/>
            </a:endParaRPr>
          </a:p>
        </p:txBody>
      </p:sp>
      <p:pic>
        <p:nvPicPr>
          <p:cNvPr id="47" name="Picture 46">
            <a:extLst>
              <a:ext uri="{FF2B5EF4-FFF2-40B4-BE49-F238E27FC236}">
                <a16:creationId xmlns:a16="http://schemas.microsoft.com/office/drawing/2014/main" id="{34717243-D87E-52F6-5D19-A28398C38A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3270" y="3510330"/>
            <a:ext cx="282479" cy="290325"/>
          </a:xfrm>
          <a:prstGeom prst="rect">
            <a:avLst/>
          </a:prstGeom>
        </p:spPr>
      </p:pic>
      <p:pic>
        <p:nvPicPr>
          <p:cNvPr id="48" name="Picture 47">
            <a:extLst>
              <a:ext uri="{FF2B5EF4-FFF2-40B4-BE49-F238E27FC236}">
                <a16:creationId xmlns:a16="http://schemas.microsoft.com/office/drawing/2014/main" id="{7FF95B3C-B924-FC1C-FFB7-69DEA0B236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3796" y="3551418"/>
            <a:ext cx="386635" cy="245365"/>
          </a:xfrm>
          <a:prstGeom prst="rect">
            <a:avLst/>
          </a:prstGeom>
        </p:spPr>
      </p:pic>
      <p:pic>
        <p:nvPicPr>
          <p:cNvPr id="49" name="Picture 48">
            <a:extLst>
              <a:ext uri="{FF2B5EF4-FFF2-40B4-BE49-F238E27FC236}">
                <a16:creationId xmlns:a16="http://schemas.microsoft.com/office/drawing/2014/main" id="{12D43438-8B81-055C-9759-798E118880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6008" y="3568352"/>
            <a:ext cx="403495" cy="228393"/>
          </a:xfrm>
          <a:prstGeom prst="rect">
            <a:avLst/>
          </a:prstGeom>
        </p:spPr>
      </p:pic>
      <p:pic>
        <p:nvPicPr>
          <p:cNvPr id="50" name="Picture 49">
            <a:extLst>
              <a:ext uri="{FF2B5EF4-FFF2-40B4-BE49-F238E27FC236}">
                <a16:creationId xmlns:a16="http://schemas.microsoft.com/office/drawing/2014/main" id="{61CB4DFD-D29B-1146-BE30-FBBB7B6768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0405" y="3545345"/>
            <a:ext cx="304279" cy="251030"/>
          </a:xfrm>
          <a:prstGeom prst="rect">
            <a:avLst/>
          </a:prstGeom>
        </p:spPr>
      </p:pic>
      <p:pic>
        <p:nvPicPr>
          <p:cNvPr id="51" name="Picture 50">
            <a:extLst>
              <a:ext uri="{FF2B5EF4-FFF2-40B4-BE49-F238E27FC236}">
                <a16:creationId xmlns:a16="http://schemas.microsoft.com/office/drawing/2014/main" id="{A9902158-DB5B-D44D-34A1-C1579D9E44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94085" y="3598621"/>
            <a:ext cx="311873" cy="194921"/>
          </a:xfrm>
          <a:prstGeom prst="rect">
            <a:avLst/>
          </a:prstGeom>
        </p:spPr>
      </p:pic>
      <p:pic>
        <p:nvPicPr>
          <p:cNvPr id="52" name="Picture 51">
            <a:extLst>
              <a:ext uri="{FF2B5EF4-FFF2-40B4-BE49-F238E27FC236}">
                <a16:creationId xmlns:a16="http://schemas.microsoft.com/office/drawing/2014/main" id="{0C5BB187-987E-6F2B-8D0C-4E819D0CC4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6163" y="3537734"/>
            <a:ext cx="299661" cy="255808"/>
          </a:xfrm>
          <a:prstGeom prst="rect">
            <a:avLst/>
          </a:prstGeom>
        </p:spPr>
      </p:pic>
      <p:pic>
        <p:nvPicPr>
          <p:cNvPr id="53" name="Picture 52">
            <a:extLst>
              <a:ext uri="{FF2B5EF4-FFF2-40B4-BE49-F238E27FC236}">
                <a16:creationId xmlns:a16="http://schemas.microsoft.com/office/drawing/2014/main" id="{EADB02E3-C0A1-6DD4-7EF7-3087889AC3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03071" y="3542643"/>
            <a:ext cx="258086" cy="258086"/>
          </a:xfrm>
          <a:prstGeom prst="rect">
            <a:avLst/>
          </a:prstGeom>
        </p:spPr>
      </p:pic>
      <p:pic>
        <p:nvPicPr>
          <p:cNvPr id="54" name="Picture 53">
            <a:extLst>
              <a:ext uri="{FF2B5EF4-FFF2-40B4-BE49-F238E27FC236}">
                <a16:creationId xmlns:a16="http://schemas.microsoft.com/office/drawing/2014/main" id="{5CB59A49-67B2-64F2-6441-26CAEDCBD1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19501" y="3606035"/>
            <a:ext cx="268092" cy="193622"/>
          </a:xfrm>
          <a:prstGeom prst="rect">
            <a:avLst/>
          </a:prstGeom>
        </p:spPr>
      </p:pic>
      <p:pic>
        <p:nvPicPr>
          <p:cNvPr id="55" name="Picture 54">
            <a:extLst>
              <a:ext uri="{FF2B5EF4-FFF2-40B4-BE49-F238E27FC236}">
                <a16:creationId xmlns:a16="http://schemas.microsoft.com/office/drawing/2014/main" id="{3EF4A0DA-D15A-588C-A7AA-4E05594D2E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9066" y="3536688"/>
            <a:ext cx="237332" cy="267955"/>
          </a:xfrm>
          <a:prstGeom prst="rect">
            <a:avLst/>
          </a:prstGeom>
        </p:spPr>
      </p:pic>
      <p:pic>
        <p:nvPicPr>
          <p:cNvPr id="56" name="Picture 55">
            <a:extLst>
              <a:ext uri="{FF2B5EF4-FFF2-40B4-BE49-F238E27FC236}">
                <a16:creationId xmlns:a16="http://schemas.microsoft.com/office/drawing/2014/main" id="{B286E706-9416-6B46-78DA-8B9E95C9FF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03885" y="3547545"/>
            <a:ext cx="213996" cy="258271"/>
          </a:xfrm>
          <a:prstGeom prst="rect">
            <a:avLst/>
          </a:prstGeom>
        </p:spPr>
      </p:pic>
      <p:pic>
        <p:nvPicPr>
          <p:cNvPr id="57" name="Picture 56">
            <a:extLst>
              <a:ext uri="{FF2B5EF4-FFF2-40B4-BE49-F238E27FC236}">
                <a16:creationId xmlns:a16="http://schemas.microsoft.com/office/drawing/2014/main" id="{D76C53A7-6110-2FB8-D7F7-8A1935105E1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84048" y="3548917"/>
            <a:ext cx="256449" cy="256449"/>
          </a:xfrm>
          <a:prstGeom prst="rect">
            <a:avLst/>
          </a:prstGeom>
        </p:spPr>
      </p:pic>
      <p:pic>
        <p:nvPicPr>
          <p:cNvPr id="58" name="Picture 57">
            <a:extLst>
              <a:ext uri="{FF2B5EF4-FFF2-40B4-BE49-F238E27FC236}">
                <a16:creationId xmlns:a16="http://schemas.microsoft.com/office/drawing/2014/main" id="{C094D045-72A2-0FED-06E0-9C36E23CEE5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6314" y="3535982"/>
            <a:ext cx="275143" cy="275143"/>
          </a:xfrm>
          <a:prstGeom prst="rect">
            <a:avLst/>
          </a:prstGeom>
        </p:spPr>
      </p:pic>
      <p:sp>
        <p:nvSpPr>
          <p:cNvPr id="59" name="Footer Placeholder 3">
            <a:extLst>
              <a:ext uri="{FF2B5EF4-FFF2-40B4-BE49-F238E27FC236}">
                <a16:creationId xmlns:a16="http://schemas.microsoft.com/office/drawing/2014/main" id="{FD63C076-6967-6EDE-D9D9-E56651479EF0}"/>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2016514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2A0160-506C-4465-8590-2E55957A7583}"/>
              </a:ext>
            </a:extLst>
          </p:cNvPr>
          <p:cNvSpPr>
            <a:spLocks noGrp="1"/>
          </p:cNvSpPr>
          <p:nvPr>
            <p:ph type="title"/>
          </p:nvPr>
        </p:nvSpPr>
        <p:spPr/>
        <p:txBody>
          <a:bodyPr/>
          <a:lstStyle/>
          <a:p>
            <a:r>
              <a:rPr lang="en-US" dirty="0" err="1"/>
              <a:t>DCIM</a:t>
            </a:r>
            <a:r>
              <a:rPr lang="en-US" dirty="0"/>
              <a:t> Components</a:t>
            </a:r>
            <a:endParaRPr lang="hr-HR" dirty="0"/>
          </a:p>
        </p:txBody>
      </p:sp>
      <p:sp>
        <p:nvSpPr>
          <p:cNvPr id="8" name="Text Placeholder 7">
            <a:extLst>
              <a:ext uri="{FF2B5EF4-FFF2-40B4-BE49-F238E27FC236}">
                <a16:creationId xmlns:a16="http://schemas.microsoft.com/office/drawing/2014/main" id="{133D45C9-420A-42D6-93F0-1A6DD8D82E02}"/>
              </a:ext>
            </a:extLst>
          </p:cNvPr>
          <p:cNvSpPr>
            <a:spLocks noGrp="1"/>
          </p:cNvSpPr>
          <p:nvPr>
            <p:ph type="body" idx="1"/>
          </p:nvPr>
        </p:nvSpPr>
        <p:spPr>
          <a:xfrm>
            <a:off x="2002208" y="2890767"/>
            <a:ext cx="5915025" cy="1125140"/>
          </a:xfrm>
        </p:spPr>
        <p:txBody>
          <a:bodyPr/>
          <a:lstStyle/>
          <a:p>
            <a:r>
              <a:rPr lang="en-US" dirty="0"/>
              <a:t>Here is what makes up EcoStruxure IT </a:t>
            </a:r>
            <a:r>
              <a:rPr lang="en-US" dirty="0" err="1"/>
              <a:t>DCIM</a:t>
            </a:r>
            <a:r>
              <a:rPr lang="en-US" dirty="0"/>
              <a:t> 3.0</a:t>
            </a:r>
          </a:p>
          <a:p>
            <a:endParaRPr lang="hr-HR" dirty="0"/>
          </a:p>
        </p:txBody>
      </p:sp>
    </p:spTree>
    <p:extLst>
      <p:ext uri="{BB962C8B-B14F-4D97-AF65-F5344CB8AC3E}">
        <p14:creationId xmlns:p14="http://schemas.microsoft.com/office/powerpoint/2010/main" val="3041477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B1039-511F-437E-BCF3-F9CC804FE13C}"/>
              </a:ext>
            </a:extLst>
          </p:cNvPr>
          <p:cNvSpPr>
            <a:spLocks noGrp="1"/>
          </p:cNvSpPr>
          <p:nvPr>
            <p:ph type="title"/>
          </p:nvPr>
        </p:nvSpPr>
        <p:spPr>
          <a:xfrm>
            <a:off x="226575" y="101600"/>
            <a:ext cx="7886700" cy="679464"/>
          </a:xfrm>
        </p:spPr>
        <p:txBody>
          <a:bodyPr/>
          <a:lstStyle/>
          <a:p>
            <a:r>
              <a:rPr lang="en-US" dirty="0"/>
              <a:t>EcoStruxure IT Ecosystem</a:t>
            </a:r>
            <a:br>
              <a:rPr lang="en-US" dirty="0"/>
            </a:br>
            <a:r>
              <a:rPr lang="en-US" b="0" dirty="0" err="1"/>
              <a:t>DCIM</a:t>
            </a:r>
            <a:r>
              <a:rPr lang="en-US" b="0" dirty="0"/>
              <a:t> solution overview</a:t>
            </a:r>
            <a:endParaRPr lang="hr-HR" b="0" dirty="0"/>
          </a:p>
        </p:txBody>
      </p:sp>
      <p:sp>
        <p:nvSpPr>
          <p:cNvPr id="2" name="Rectangle 1">
            <a:extLst>
              <a:ext uri="{FF2B5EF4-FFF2-40B4-BE49-F238E27FC236}">
                <a16:creationId xmlns:a16="http://schemas.microsoft.com/office/drawing/2014/main" id="{A85FCC55-B548-B619-2582-9560EEBBD520}"/>
              </a:ext>
            </a:extLst>
          </p:cNvPr>
          <p:cNvSpPr/>
          <p:nvPr/>
        </p:nvSpPr>
        <p:spPr>
          <a:xfrm>
            <a:off x="582610" y="838263"/>
            <a:ext cx="8096693" cy="2454157"/>
          </a:xfrm>
          <a:prstGeom prst="rect">
            <a:avLst/>
          </a:prstGeom>
          <a:gradFill flip="none" rotWithShape="1">
            <a:gsLst>
              <a:gs pos="0">
                <a:srgbClr val="00B0F0"/>
              </a:gs>
              <a:gs pos="50000">
                <a:srgbClr val="3DCD58">
                  <a:shade val="67500"/>
                  <a:satMod val="115000"/>
                </a:srgbClr>
              </a:gs>
              <a:gs pos="100000">
                <a:srgbClr val="3DCD58">
                  <a:shade val="100000"/>
                  <a:satMod val="115000"/>
                </a:srgbClr>
              </a:gs>
            </a:gsLst>
            <a:lin ang="2700000" scaled="1"/>
            <a:tileRect/>
          </a:gradFill>
          <a:ln w="9525" cap="flat" cmpd="sng" algn="ctr">
            <a:noFill/>
            <a:prstDash val="solid"/>
          </a:ln>
          <a:effectLst/>
        </p:spPr>
        <p:txBody>
          <a:bodyPr rtlCol="0" anchor="t"/>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EcoStruxure IT</a:t>
            </a:r>
          </a:p>
          <a:p>
            <a:pPr marL="0" marR="0" lvl="0" indent="0" algn="r" defTabSz="456918"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a:ea typeface="+mn-ea"/>
                <a:cs typeface="+mn-cs"/>
              </a:rPr>
              <a:t>IT White Space DCIM </a:t>
            </a:r>
          </a:p>
          <a:p>
            <a:pPr marL="0" marR="0" lvl="0" indent="0" algn="r" defTabSz="456918"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a:ea typeface="+mn-ea"/>
                <a:cs typeface="+mn-cs"/>
              </a:rPr>
              <a:t>Management for Single or Multi-Site Operation</a:t>
            </a:r>
          </a:p>
          <a:p>
            <a:pPr marL="0" marR="0" lvl="0" indent="0" algn="r" defTabSz="456918"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Arial"/>
                <a:ea typeface="+mn-ea"/>
                <a:cs typeface="+mn-cs"/>
              </a:rPr>
              <a:t>Run efficient local IT operations and remotely monitor </a:t>
            </a:r>
          </a:p>
          <a:p>
            <a:pPr marL="0" marR="0" lvl="0" indent="0" algn="r" defTabSz="456918"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Arial"/>
                <a:ea typeface="+mn-ea"/>
                <a:cs typeface="+mn-cs"/>
              </a:rPr>
              <a:t>and manage distributed IT with smart applications</a:t>
            </a:r>
          </a:p>
          <a:p>
            <a:pPr marL="0" marR="0" lvl="0" indent="0" defTabSz="456918"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Arial"/>
                <a:ea typeface="+mn-ea"/>
                <a:cs typeface="+mn-cs"/>
              </a:rPr>
              <a:t>Apps, analytics,</a:t>
            </a:r>
            <a:br>
              <a:rPr kumimoji="0" lang="en-US" sz="800" b="0" i="0" u="none" strike="noStrike" kern="0" cap="none" spc="0" normalizeH="0" baseline="0" noProof="0" dirty="0">
                <a:ln>
                  <a:noFill/>
                </a:ln>
                <a:solidFill>
                  <a:prstClr val="white"/>
                </a:solidFill>
                <a:effectLst/>
                <a:uLnTx/>
                <a:uFillTx/>
                <a:latin typeface="Arial"/>
                <a:ea typeface="+mn-ea"/>
                <a:cs typeface="+mn-cs"/>
              </a:rPr>
            </a:br>
            <a:r>
              <a:rPr kumimoji="0" lang="en-US" sz="800" b="0" i="0" u="none" strike="noStrike" kern="0" cap="none" spc="0" normalizeH="0" baseline="0" noProof="0" dirty="0">
                <a:ln>
                  <a:noFill/>
                </a:ln>
                <a:solidFill>
                  <a:prstClr val="white"/>
                </a:solidFill>
                <a:effectLst/>
                <a:uLnTx/>
                <a:uFillTx/>
                <a:latin typeface="Arial"/>
                <a:ea typeface="+mn-ea"/>
                <a:cs typeface="+mn-cs"/>
              </a:rPr>
              <a:t>services</a:t>
            </a:r>
          </a:p>
          <a:p>
            <a:pPr marL="0" marR="0" lvl="0" indent="0" defTabSz="456918"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dirty="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05B7D415-EA3D-7D8F-A702-638C1941D17C}"/>
              </a:ext>
            </a:extLst>
          </p:cNvPr>
          <p:cNvSpPr/>
          <p:nvPr/>
        </p:nvSpPr>
        <p:spPr>
          <a:xfrm>
            <a:off x="582610" y="3331867"/>
            <a:ext cx="8096693" cy="1108485"/>
          </a:xfrm>
          <a:prstGeom prst="rect">
            <a:avLst/>
          </a:prstGeom>
          <a:solidFill>
            <a:srgbClr val="3DCD58"/>
          </a:solidFill>
          <a:ln w="9525" cap="flat" cmpd="sng" algn="ctr">
            <a:noFill/>
            <a:prstDash val="solid"/>
          </a:ln>
          <a:effectLst/>
        </p:spPr>
        <p:txBody>
          <a:bodyPr rtlCol="0" anchor="ct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Arial"/>
                <a:ea typeface="+mn-ea"/>
                <a:cs typeface="+mn-cs"/>
              </a:rPr>
              <a:t>Connected Products</a:t>
            </a:r>
          </a:p>
          <a:p>
            <a:pPr marL="0" marR="0" lvl="0" indent="0" defTabSz="456918"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a:ln>
                  <a:noFill/>
                </a:ln>
                <a:solidFill>
                  <a:prstClr val="white"/>
                </a:solidFill>
                <a:effectLst/>
                <a:uLnTx/>
                <a:uFillTx/>
                <a:latin typeface="Arial"/>
                <a:ea typeface="+mn-ea"/>
                <a:cs typeface="+mn-cs"/>
              </a:rPr>
              <a:t>Smart devices &amp; equipment</a:t>
            </a:r>
            <a:br>
              <a:rPr kumimoji="0" lang="en-US" sz="800" b="0" i="1" u="none" strike="noStrike" kern="0" cap="none" spc="0" normalizeH="0" baseline="0" noProof="0" dirty="0">
                <a:ln>
                  <a:noFill/>
                </a:ln>
                <a:solidFill>
                  <a:prstClr val="white"/>
                </a:solidFill>
                <a:effectLst/>
                <a:uLnTx/>
                <a:uFillTx/>
                <a:latin typeface="Arial"/>
                <a:ea typeface="+mn-ea"/>
                <a:cs typeface="+mn-cs"/>
              </a:rPr>
            </a:br>
            <a:r>
              <a:rPr kumimoji="0" lang="en-US" sz="800" b="0" i="1" u="none" strike="noStrike" kern="0" cap="none" spc="0" normalizeH="0" baseline="0" noProof="0" dirty="0">
                <a:ln>
                  <a:noFill/>
                </a:ln>
                <a:solidFill>
                  <a:prstClr val="white"/>
                </a:solidFill>
                <a:effectLst/>
                <a:uLnTx/>
                <a:uFillTx/>
                <a:latin typeface="Arial"/>
                <a:ea typeface="+mn-ea"/>
                <a:cs typeface="+mn-cs"/>
              </a:rPr>
              <a:t>for power &amp; cooling</a:t>
            </a:r>
          </a:p>
        </p:txBody>
      </p:sp>
      <p:sp>
        <p:nvSpPr>
          <p:cNvPr id="4" name="Rectangle 3">
            <a:extLst>
              <a:ext uri="{FF2B5EF4-FFF2-40B4-BE49-F238E27FC236}">
                <a16:creationId xmlns:a16="http://schemas.microsoft.com/office/drawing/2014/main" id="{4B2D3567-B09C-B3E9-4239-E9FCCCB4851C}"/>
              </a:ext>
            </a:extLst>
          </p:cNvPr>
          <p:cNvSpPr/>
          <p:nvPr/>
        </p:nvSpPr>
        <p:spPr>
          <a:xfrm>
            <a:off x="1999943" y="4105574"/>
            <a:ext cx="1588867" cy="215444"/>
          </a:xfrm>
          <a:prstGeom prst="rect">
            <a:avLst/>
          </a:prstGeom>
        </p:spPr>
        <p:txBody>
          <a:bodyPr wrap="square">
            <a:spAutoFit/>
          </a:bodyPr>
          <a:lstStyle/>
          <a:p>
            <a:pPr algn="ctr" defTabSz="342585">
              <a:defRPr/>
            </a:pPr>
            <a:r>
              <a:rPr lang="en-US" altLang="zh-CN" sz="800" b="1" dirty="0">
                <a:solidFill>
                  <a:prstClr val="white"/>
                </a:solidFill>
                <a:ea typeface="Arial Rounded MT Std" charset="0"/>
                <a:cs typeface="Arial Rounded MT Std" charset="0"/>
              </a:rPr>
              <a:t>Cooling Systems</a:t>
            </a:r>
          </a:p>
        </p:txBody>
      </p:sp>
      <p:sp>
        <p:nvSpPr>
          <p:cNvPr id="7" name="Rectangle 6">
            <a:extLst>
              <a:ext uri="{FF2B5EF4-FFF2-40B4-BE49-F238E27FC236}">
                <a16:creationId xmlns:a16="http://schemas.microsoft.com/office/drawing/2014/main" id="{DC59D4AA-F884-61C7-9ACE-5A0044B94A4C}"/>
              </a:ext>
            </a:extLst>
          </p:cNvPr>
          <p:cNvSpPr/>
          <p:nvPr/>
        </p:nvSpPr>
        <p:spPr>
          <a:xfrm>
            <a:off x="5050228" y="4212757"/>
            <a:ext cx="1437392" cy="215444"/>
          </a:xfrm>
          <a:prstGeom prst="rect">
            <a:avLst/>
          </a:prstGeom>
        </p:spPr>
        <p:txBody>
          <a:bodyPr wrap="square">
            <a:spAutoFit/>
          </a:bodyPr>
          <a:lstStyle/>
          <a:p>
            <a:pPr algn="ctr" defTabSz="342585">
              <a:defRPr/>
            </a:pPr>
            <a:r>
              <a:rPr lang="en-US" altLang="zh-CN" sz="800" b="1" dirty="0">
                <a:solidFill>
                  <a:prstClr val="white"/>
                </a:solidFill>
                <a:ea typeface="Arial Rounded MT Std" charset="0"/>
                <a:cs typeface="Arial Rounded MT Std" charset="0"/>
              </a:rPr>
              <a:t>IT Power and Cooling</a:t>
            </a:r>
          </a:p>
        </p:txBody>
      </p:sp>
      <p:sp>
        <p:nvSpPr>
          <p:cNvPr id="8" name="Rectangle 7">
            <a:extLst>
              <a:ext uri="{FF2B5EF4-FFF2-40B4-BE49-F238E27FC236}">
                <a16:creationId xmlns:a16="http://schemas.microsoft.com/office/drawing/2014/main" id="{AE2A557C-7A47-5408-478D-B1EDFD6ED26F}"/>
              </a:ext>
            </a:extLst>
          </p:cNvPr>
          <p:cNvSpPr/>
          <p:nvPr/>
        </p:nvSpPr>
        <p:spPr>
          <a:xfrm>
            <a:off x="4188144" y="3885448"/>
            <a:ext cx="705115" cy="184666"/>
          </a:xfrm>
          <a:prstGeom prst="rect">
            <a:avLst/>
          </a:prstGeom>
        </p:spPr>
        <p:txBody>
          <a:bodyPr wrap="square">
            <a:spAutoFit/>
          </a:bodyPr>
          <a:lstStyle/>
          <a:p>
            <a:pPr algn="ctr" defTabSz="342585">
              <a:defRPr/>
            </a:pPr>
            <a:r>
              <a:rPr lang="en-US" altLang="zh-CN" sz="600" dirty="0">
                <a:solidFill>
                  <a:prstClr val="white"/>
                </a:solidFill>
                <a:ea typeface="Arial Rounded MT Std" charset="0"/>
                <a:cs typeface="Arial Rounded MT Std" charset="0"/>
              </a:rPr>
              <a:t>UPS</a:t>
            </a:r>
          </a:p>
        </p:txBody>
      </p:sp>
      <p:sp>
        <p:nvSpPr>
          <p:cNvPr id="9" name="Rectangle 8">
            <a:extLst>
              <a:ext uri="{FF2B5EF4-FFF2-40B4-BE49-F238E27FC236}">
                <a16:creationId xmlns:a16="http://schemas.microsoft.com/office/drawing/2014/main" id="{08131F80-CEAF-3930-EC99-E70943E2753B}"/>
              </a:ext>
            </a:extLst>
          </p:cNvPr>
          <p:cNvSpPr/>
          <p:nvPr/>
        </p:nvSpPr>
        <p:spPr>
          <a:xfrm>
            <a:off x="3511735" y="3842290"/>
            <a:ext cx="562236" cy="276999"/>
          </a:xfrm>
          <a:prstGeom prst="rect">
            <a:avLst/>
          </a:prstGeom>
        </p:spPr>
        <p:txBody>
          <a:bodyPr wrap="square">
            <a:spAutoFit/>
          </a:bodyPr>
          <a:lstStyle/>
          <a:p>
            <a:pPr algn="ctr" defTabSz="342585">
              <a:defRPr/>
            </a:pPr>
            <a:r>
              <a:rPr lang="en-US" altLang="zh-CN" sz="600" dirty="0" err="1">
                <a:solidFill>
                  <a:prstClr val="white"/>
                </a:solidFill>
                <a:ea typeface="Arial Rounded MT Std" charset="0"/>
                <a:cs typeface="Arial Rounded MT Std" charset="0"/>
              </a:rPr>
              <a:t>InRow</a:t>
            </a:r>
            <a:br>
              <a:rPr lang="en-US" altLang="zh-CN" sz="600" dirty="0">
                <a:solidFill>
                  <a:prstClr val="white"/>
                </a:solidFill>
                <a:ea typeface="Arial Rounded MT Std" charset="0"/>
                <a:cs typeface="Arial Rounded MT Std" charset="0"/>
              </a:rPr>
            </a:br>
            <a:r>
              <a:rPr lang="en-US" altLang="zh-CN" sz="600" dirty="0">
                <a:solidFill>
                  <a:prstClr val="white"/>
                </a:solidFill>
                <a:ea typeface="Arial Rounded MT Std" charset="0"/>
                <a:cs typeface="Arial Rounded MT Std" charset="0"/>
              </a:rPr>
              <a:t>cooling</a:t>
            </a:r>
          </a:p>
        </p:txBody>
      </p:sp>
      <p:sp>
        <p:nvSpPr>
          <p:cNvPr id="10" name="Rectangle 9">
            <a:extLst>
              <a:ext uri="{FF2B5EF4-FFF2-40B4-BE49-F238E27FC236}">
                <a16:creationId xmlns:a16="http://schemas.microsoft.com/office/drawing/2014/main" id="{497B55E3-AA67-617D-4B30-818D3BC88CEA}"/>
              </a:ext>
            </a:extLst>
          </p:cNvPr>
          <p:cNvSpPr/>
          <p:nvPr/>
        </p:nvSpPr>
        <p:spPr>
          <a:xfrm>
            <a:off x="2130468" y="3925760"/>
            <a:ext cx="449401" cy="184666"/>
          </a:xfrm>
          <a:prstGeom prst="rect">
            <a:avLst/>
          </a:prstGeom>
        </p:spPr>
        <p:txBody>
          <a:bodyPr wrap="square">
            <a:spAutoFit/>
          </a:bodyPr>
          <a:lstStyle/>
          <a:p>
            <a:pPr algn="ctr" defTabSz="342585">
              <a:defRPr/>
            </a:pPr>
            <a:r>
              <a:rPr lang="en-US" altLang="zh-CN" sz="600" dirty="0">
                <a:solidFill>
                  <a:prstClr val="white"/>
                </a:solidFill>
                <a:ea typeface="Arial Rounded MT Std" charset="0"/>
                <a:cs typeface="Arial Rounded MT Std" charset="0"/>
              </a:rPr>
              <a:t>Chillers</a:t>
            </a:r>
          </a:p>
        </p:txBody>
      </p:sp>
      <p:sp>
        <p:nvSpPr>
          <p:cNvPr id="11" name="Rectangle 10">
            <a:extLst>
              <a:ext uri="{FF2B5EF4-FFF2-40B4-BE49-F238E27FC236}">
                <a16:creationId xmlns:a16="http://schemas.microsoft.com/office/drawing/2014/main" id="{CD543F0D-D27E-F16C-0F86-F52A282337B4}"/>
              </a:ext>
            </a:extLst>
          </p:cNvPr>
          <p:cNvSpPr/>
          <p:nvPr/>
        </p:nvSpPr>
        <p:spPr>
          <a:xfrm>
            <a:off x="2583089" y="3932705"/>
            <a:ext cx="843313" cy="184666"/>
          </a:xfrm>
          <a:prstGeom prst="rect">
            <a:avLst/>
          </a:prstGeom>
        </p:spPr>
        <p:txBody>
          <a:bodyPr wrap="square">
            <a:spAutoFit/>
          </a:bodyPr>
          <a:lstStyle/>
          <a:p>
            <a:pPr algn="ctr" defTabSz="342585">
              <a:defRPr/>
            </a:pPr>
            <a:r>
              <a:rPr lang="en-US" altLang="zh-CN" sz="600" dirty="0">
                <a:solidFill>
                  <a:prstClr val="white"/>
                </a:solidFill>
                <a:ea typeface="Arial Rounded MT Std" charset="0"/>
                <a:cs typeface="Arial Rounded MT Std" charset="0"/>
              </a:rPr>
              <a:t>Air Economizers</a:t>
            </a:r>
          </a:p>
        </p:txBody>
      </p:sp>
      <p:pic>
        <p:nvPicPr>
          <p:cNvPr id="12" name="Picture 11">
            <a:extLst>
              <a:ext uri="{FF2B5EF4-FFF2-40B4-BE49-F238E27FC236}">
                <a16:creationId xmlns:a16="http://schemas.microsoft.com/office/drawing/2014/main" id="{314D892D-C05D-C483-6EA0-0E5FC5FE7922}"/>
              </a:ext>
            </a:extLst>
          </p:cNvPr>
          <p:cNvPicPr>
            <a:picLocks noChangeAspect="1"/>
          </p:cNvPicPr>
          <p:nvPr/>
        </p:nvPicPr>
        <p:blipFill>
          <a:blip r:embed="rId2"/>
          <a:stretch>
            <a:fillRect/>
          </a:stretch>
        </p:blipFill>
        <p:spPr>
          <a:xfrm>
            <a:off x="5644117" y="3508163"/>
            <a:ext cx="289799" cy="246662"/>
          </a:xfrm>
          <a:prstGeom prst="rect">
            <a:avLst/>
          </a:prstGeom>
        </p:spPr>
      </p:pic>
      <p:pic>
        <p:nvPicPr>
          <p:cNvPr id="13" name="Picture 12">
            <a:extLst>
              <a:ext uri="{FF2B5EF4-FFF2-40B4-BE49-F238E27FC236}">
                <a16:creationId xmlns:a16="http://schemas.microsoft.com/office/drawing/2014/main" id="{B9BC5CB8-1BE6-0879-668D-C818CE26C4BC}"/>
              </a:ext>
            </a:extLst>
          </p:cNvPr>
          <p:cNvPicPr>
            <a:picLocks noChangeAspect="1"/>
          </p:cNvPicPr>
          <p:nvPr/>
        </p:nvPicPr>
        <p:blipFill>
          <a:blip r:embed="rId3"/>
          <a:stretch>
            <a:fillRect/>
          </a:stretch>
        </p:blipFill>
        <p:spPr>
          <a:xfrm>
            <a:off x="4929307" y="3481473"/>
            <a:ext cx="328978" cy="243300"/>
          </a:xfrm>
          <a:prstGeom prst="rect">
            <a:avLst/>
          </a:prstGeom>
        </p:spPr>
      </p:pic>
      <p:pic>
        <p:nvPicPr>
          <p:cNvPr id="14" name="Picture 13">
            <a:extLst>
              <a:ext uri="{FF2B5EF4-FFF2-40B4-BE49-F238E27FC236}">
                <a16:creationId xmlns:a16="http://schemas.microsoft.com/office/drawing/2014/main" id="{4174B415-081C-DBF9-689D-7F1E643C93F1}"/>
              </a:ext>
            </a:extLst>
          </p:cNvPr>
          <p:cNvPicPr>
            <a:picLocks noChangeAspect="1"/>
          </p:cNvPicPr>
          <p:nvPr/>
        </p:nvPicPr>
        <p:blipFill>
          <a:blip r:embed="rId4"/>
          <a:stretch>
            <a:fillRect/>
          </a:stretch>
        </p:blipFill>
        <p:spPr>
          <a:xfrm>
            <a:off x="5349185" y="3479866"/>
            <a:ext cx="217565" cy="254803"/>
          </a:xfrm>
          <a:prstGeom prst="rect">
            <a:avLst/>
          </a:prstGeom>
        </p:spPr>
      </p:pic>
      <p:sp>
        <p:nvSpPr>
          <p:cNvPr id="15" name="Rectangle 14">
            <a:extLst>
              <a:ext uri="{FF2B5EF4-FFF2-40B4-BE49-F238E27FC236}">
                <a16:creationId xmlns:a16="http://schemas.microsoft.com/office/drawing/2014/main" id="{61B30F2B-1D70-0509-AAC6-6B38CBB9BBE5}"/>
              </a:ext>
            </a:extLst>
          </p:cNvPr>
          <p:cNvSpPr/>
          <p:nvPr/>
        </p:nvSpPr>
        <p:spPr>
          <a:xfrm>
            <a:off x="4727470" y="3795789"/>
            <a:ext cx="1341875" cy="276999"/>
          </a:xfrm>
          <a:prstGeom prst="rect">
            <a:avLst/>
          </a:prstGeom>
        </p:spPr>
        <p:txBody>
          <a:bodyPr wrap="square">
            <a:spAutoFit/>
          </a:bodyPr>
          <a:lstStyle/>
          <a:p>
            <a:pPr algn="ctr" defTabSz="342585">
              <a:defRPr/>
            </a:pPr>
            <a:r>
              <a:rPr lang="en-US" altLang="zh-CN" sz="600" dirty="0">
                <a:solidFill>
                  <a:prstClr val="white"/>
                </a:solidFill>
                <a:ea typeface="Arial Rounded MT Std" charset="0"/>
                <a:cs typeface="Arial Rounded MT Std" charset="0"/>
              </a:rPr>
              <a:t>UPS, Racks, Power, Cooling, </a:t>
            </a:r>
            <a:br>
              <a:rPr lang="en-US" altLang="zh-CN" sz="600" dirty="0">
                <a:solidFill>
                  <a:prstClr val="white"/>
                </a:solidFill>
                <a:ea typeface="Arial Rounded MT Std" charset="0"/>
                <a:cs typeface="Arial Rounded MT Std" charset="0"/>
              </a:rPr>
            </a:br>
            <a:r>
              <a:rPr lang="en-US" altLang="zh-CN" sz="600" dirty="0">
                <a:solidFill>
                  <a:prstClr val="white"/>
                </a:solidFill>
                <a:ea typeface="Arial Rounded MT Std" charset="0"/>
                <a:cs typeface="Arial Rounded MT Std" charset="0"/>
              </a:rPr>
              <a:t>physical / environmental</a:t>
            </a:r>
          </a:p>
        </p:txBody>
      </p:sp>
      <p:pic>
        <p:nvPicPr>
          <p:cNvPr id="16" name="Picture 15">
            <a:extLst>
              <a:ext uri="{FF2B5EF4-FFF2-40B4-BE49-F238E27FC236}">
                <a16:creationId xmlns:a16="http://schemas.microsoft.com/office/drawing/2014/main" id="{4F9B7854-B1FD-9CB3-A0E5-B3447E4EE136}"/>
              </a:ext>
            </a:extLst>
          </p:cNvPr>
          <p:cNvPicPr>
            <a:picLocks noChangeAspect="1"/>
          </p:cNvPicPr>
          <p:nvPr/>
        </p:nvPicPr>
        <p:blipFill>
          <a:blip r:embed="rId4"/>
          <a:stretch>
            <a:fillRect/>
          </a:stretch>
        </p:blipFill>
        <p:spPr>
          <a:xfrm>
            <a:off x="3679565" y="3620936"/>
            <a:ext cx="217565" cy="254803"/>
          </a:xfrm>
          <a:prstGeom prst="rect">
            <a:avLst/>
          </a:prstGeom>
        </p:spPr>
      </p:pic>
      <p:pic>
        <p:nvPicPr>
          <p:cNvPr id="17" name="Picture 16">
            <a:extLst>
              <a:ext uri="{FF2B5EF4-FFF2-40B4-BE49-F238E27FC236}">
                <a16:creationId xmlns:a16="http://schemas.microsoft.com/office/drawing/2014/main" id="{7C73E868-D6E7-2FDC-5A89-C39F6A016EB9}"/>
              </a:ext>
            </a:extLst>
          </p:cNvPr>
          <p:cNvPicPr>
            <a:picLocks noChangeAspect="1"/>
          </p:cNvPicPr>
          <p:nvPr/>
        </p:nvPicPr>
        <p:blipFill>
          <a:blip r:embed="rId5"/>
          <a:stretch>
            <a:fillRect/>
          </a:stretch>
        </p:blipFill>
        <p:spPr>
          <a:xfrm>
            <a:off x="2842339" y="3675278"/>
            <a:ext cx="324815" cy="324815"/>
          </a:xfrm>
          <a:prstGeom prst="rect">
            <a:avLst/>
          </a:prstGeom>
        </p:spPr>
      </p:pic>
      <p:pic>
        <p:nvPicPr>
          <p:cNvPr id="18" name="Picture 17">
            <a:extLst>
              <a:ext uri="{FF2B5EF4-FFF2-40B4-BE49-F238E27FC236}">
                <a16:creationId xmlns:a16="http://schemas.microsoft.com/office/drawing/2014/main" id="{E6717728-8291-B364-3F97-269B669DC50F}"/>
              </a:ext>
            </a:extLst>
          </p:cNvPr>
          <p:cNvPicPr>
            <a:picLocks noChangeAspect="1"/>
          </p:cNvPicPr>
          <p:nvPr/>
        </p:nvPicPr>
        <p:blipFill>
          <a:blip r:embed="rId6"/>
          <a:stretch>
            <a:fillRect/>
          </a:stretch>
        </p:blipFill>
        <p:spPr>
          <a:xfrm>
            <a:off x="2130467" y="3580535"/>
            <a:ext cx="449401" cy="449401"/>
          </a:xfrm>
          <a:prstGeom prst="rect">
            <a:avLst/>
          </a:prstGeom>
        </p:spPr>
      </p:pic>
      <p:sp>
        <p:nvSpPr>
          <p:cNvPr id="19" name="Rectangle 18">
            <a:extLst>
              <a:ext uri="{FF2B5EF4-FFF2-40B4-BE49-F238E27FC236}">
                <a16:creationId xmlns:a16="http://schemas.microsoft.com/office/drawing/2014/main" id="{6F63E40B-A4E0-C87F-8CB6-2515B3B9B1C0}"/>
              </a:ext>
            </a:extLst>
          </p:cNvPr>
          <p:cNvSpPr/>
          <p:nvPr/>
        </p:nvSpPr>
        <p:spPr>
          <a:xfrm>
            <a:off x="839497" y="2854822"/>
            <a:ext cx="1979365" cy="215444"/>
          </a:xfrm>
          <a:prstGeom prst="rect">
            <a:avLst/>
          </a:prstGeom>
        </p:spPr>
        <p:txBody>
          <a:bodyPr wrap="square">
            <a:spAutoFit/>
          </a:bodyPr>
          <a:lstStyle/>
          <a:p>
            <a:pPr algn="ctr" defTabSz="342585">
              <a:defRPr/>
            </a:pPr>
            <a:r>
              <a:rPr lang="en-US" altLang="zh-CN" sz="800" dirty="0">
                <a:solidFill>
                  <a:prstClr val="white"/>
                </a:solidFill>
                <a:ea typeface="Arial Rounded MT Std" charset="0"/>
                <a:cs typeface="Arial Rounded MT Std" charset="0"/>
              </a:rPr>
              <a:t>IT Expert</a:t>
            </a:r>
          </a:p>
        </p:txBody>
      </p:sp>
      <p:pic>
        <p:nvPicPr>
          <p:cNvPr id="20" name="Picture 19">
            <a:extLst>
              <a:ext uri="{FF2B5EF4-FFF2-40B4-BE49-F238E27FC236}">
                <a16:creationId xmlns:a16="http://schemas.microsoft.com/office/drawing/2014/main" id="{E84F3A1F-234E-E2E8-01EE-FB70202AD5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2774"/>
          <a:stretch/>
        </p:blipFill>
        <p:spPr>
          <a:xfrm>
            <a:off x="1521732" y="2332235"/>
            <a:ext cx="631097" cy="550485"/>
          </a:xfrm>
          <a:prstGeom prst="rect">
            <a:avLst/>
          </a:prstGeom>
          <a:effectLst>
            <a:glow rad="101600">
              <a:srgbClr val="9FA0A4">
                <a:satMod val="175000"/>
                <a:alpha val="40000"/>
              </a:srgbClr>
            </a:glow>
          </a:effectLst>
        </p:spPr>
      </p:pic>
      <p:grpSp>
        <p:nvGrpSpPr>
          <p:cNvPr id="21" name="Group 20">
            <a:extLst>
              <a:ext uri="{FF2B5EF4-FFF2-40B4-BE49-F238E27FC236}">
                <a16:creationId xmlns:a16="http://schemas.microsoft.com/office/drawing/2014/main" id="{109DE64D-AD8E-A201-26B6-CA67FFC880C1}"/>
              </a:ext>
            </a:extLst>
          </p:cNvPr>
          <p:cNvGrpSpPr/>
          <p:nvPr/>
        </p:nvGrpSpPr>
        <p:grpSpPr>
          <a:xfrm>
            <a:off x="4095736" y="2249901"/>
            <a:ext cx="943608" cy="1047318"/>
            <a:chOff x="5936186" y="2178124"/>
            <a:chExt cx="943608" cy="1047318"/>
          </a:xfrm>
        </p:grpSpPr>
        <p:sp>
          <p:nvSpPr>
            <p:cNvPr id="22" name="Rectangle 21">
              <a:extLst>
                <a:ext uri="{FF2B5EF4-FFF2-40B4-BE49-F238E27FC236}">
                  <a16:creationId xmlns:a16="http://schemas.microsoft.com/office/drawing/2014/main" id="{7BF8A26A-F69C-A18D-EC09-B143D0055AFE}"/>
                </a:ext>
              </a:extLst>
            </p:cNvPr>
            <p:cNvSpPr/>
            <p:nvPr/>
          </p:nvSpPr>
          <p:spPr>
            <a:xfrm>
              <a:off x="5943201" y="2449670"/>
              <a:ext cx="932559" cy="775772"/>
            </a:xfrm>
            <a:prstGeom prst="rect">
              <a:avLst/>
            </a:prstGeom>
            <a:solidFill>
              <a:srgbClr val="42B4E6"/>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FA73DFDD-B216-506B-9F7C-CC9FC29ECDC6}"/>
                </a:ext>
              </a:extLst>
            </p:cNvPr>
            <p:cNvSpPr txBox="1"/>
            <p:nvPr/>
          </p:nvSpPr>
          <p:spPr>
            <a:xfrm>
              <a:off x="5940220" y="2465136"/>
              <a:ext cx="935541" cy="477054"/>
            </a:xfrm>
            <a:prstGeom prst="rect">
              <a:avLst/>
            </a:prstGeom>
            <a:solidFill>
              <a:srgbClr val="42B4E6"/>
            </a:solid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prstClr val="white"/>
                  </a:solidFill>
                  <a:effectLst/>
                  <a:uLnTx/>
                  <a:uFillTx/>
                </a:rPr>
                <a:t>Combines data sources from DCE &amp; ITA to create automated energy and environmental  customer reporting</a:t>
              </a:r>
            </a:p>
          </p:txBody>
        </p:sp>
        <p:pic>
          <p:nvPicPr>
            <p:cNvPr id="24" name="Picture 23">
              <a:extLst>
                <a:ext uri="{FF2B5EF4-FFF2-40B4-BE49-F238E27FC236}">
                  <a16:creationId xmlns:a16="http://schemas.microsoft.com/office/drawing/2014/main" id="{E7ABBBCD-D7AA-5AB7-7444-05B1EE46E5D4}"/>
                </a:ext>
              </a:extLst>
            </p:cNvPr>
            <p:cNvPicPr>
              <a:picLocks noChangeAspect="1"/>
            </p:cNvPicPr>
            <p:nvPr/>
          </p:nvPicPr>
          <p:blipFill>
            <a:blip r:embed="rId8"/>
            <a:stretch>
              <a:fillRect/>
            </a:stretch>
          </p:blipFill>
          <p:spPr>
            <a:xfrm>
              <a:off x="6280391" y="2938329"/>
              <a:ext cx="242320" cy="256317"/>
            </a:xfrm>
            <a:prstGeom prst="rect">
              <a:avLst/>
            </a:prstGeom>
            <a:solidFill>
              <a:srgbClr val="42B4E6"/>
            </a:solidFill>
          </p:spPr>
        </p:pic>
        <p:sp>
          <p:nvSpPr>
            <p:cNvPr id="25" name="TextBox 24">
              <a:extLst>
                <a:ext uri="{FF2B5EF4-FFF2-40B4-BE49-F238E27FC236}">
                  <a16:creationId xmlns:a16="http://schemas.microsoft.com/office/drawing/2014/main" id="{8F91FC83-BB14-4AED-EE86-B4C6E34F109A}"/>
                </a:ext>
              </a:extLst>
            </p:cNvPr>
            <p:cNvSpPr txBox="1"/>
            <p:nvPr/>
          </p:nvSpPr>
          <p:spPr>
            <a:xfrm>
              <a:off x="5936186" y="2178124"/>
              <a:ext cx="943608" cy="338554"/>
            </a:xfrm>
            <a:prstGeom prst="rect">
              <a:avLst/>
            </a:prstGeom>
            <a:solidFill>
              <a:srgbClr val="42B4E6"/>
            </a:solid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rPr>
                <a:t>EcoStruxure IT</a:t>
              </a:r>
            </a:p>
            <a:p>
              <a:pPr marL="0" marR="0" lvl="0" indent="0" defTabSz="456918"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rPr>
                <a:t>ACS Engine</a:t>
              </a:r>
            </a:p>
          </p:txBody>
        </p:sp>
      </p:grpSp>
      <p:sp>
        <p:nvSpPr>
          <p:cNvPr id="26" name="Rectangle 25">
            <a:extLst>
              <a:ext uri="{FF2B5EF4-FFF2-40B4-BE49-F238E27FC236}">
                <a16:creationId xmlns:a16="http://schemas.microsoft.com/office/drawing/2014/main" id="{85F04E4F-1D8F-979E-B12D-37E724727EF8}"/>
              </a:ext>
            </a:extLst>
          </p:cNvPr>
          <p:cNvSpPr/>
          <p:nvPr/>
        </p:nvSpPr>
        <p:spPr>
          <a:xfrm>
            <a:off x="3167392" y="2855610"/>
            <a:ext cx="821160" cy="215444"/>
          </a:xfrm>
          <a:prstGeom prst="rect">
            <a:avLst/>
          </a:prstGeom>
        </p:spPr>
        <p:txBody>
          <a:bodyPr wrap="square">
            <a:spAutoFit/>
          </a:bodyPr>
          <a:lstStyle/>
          <a:p>
            <a:pPr algn="ctr" defTabSz="342585">
              <a:defRPr/>
            </a:pPr>
            <a:r>
              <a:rPr lang="en-US" altLang="zh-CN" sz="800" dirty="0">
                <a:solidFill>
                  <a:prstClr val="white"/>
                </a:solidFill>
                <a:ea typeface="Arial Rounded MT Std" charset="0"/>
                <a:cs typeface="Arial Rounded MT Std" charset="0"/>
              </a:rPr>
              <a:t>IT Advisor</a:t>
            </a:r>
          </a:p>
        </p:txBody>
      </p:sp>
      <p:pic>
        <p:nvPicPr>
          <p:cNvPr id="27" name="Picture 26">
            <a:extLst>
              <a:ext uri="{FF2B5EF4-FFF2-40B4-BE49-F238E27FC236}">
                <a16:creationId xmlns:a16="http://schemas.microsoft.com/office/drawing/2014/main" id="{8127DD79-6164-15F7-D03C-20B6C926CED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54141" y="3665475"/>
            <a:ext cx="329629" cy="254734"/>
          </a:xfrm>
          <a:prstGeom prst="rect">
            <a:avLst/>
          </a:prstGeom>
        </p:spPr>
      </p:pic>
      <p:pic>
        <p:nvPicPr>
          <p:cNvPr id="28" name="Picture 27">
            <a:extLst>
              <a:ext uri="{FF2B5EF4-FFF2-40B4-BE49-F238E27FC236}">
                <a16:creationId xmlns:a16="http://schemas.microsoft.com/office/drawing/2014/main" id="{88BE07A4-8DB7-C1FF-3F34-E6AE86CF7A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62424" y="2332235"/>
            <a:ext cx="631097" cy="631097"/>
          </a:xfrm>
          <a:prstGeom prst="rect">
            <a:avLst/>
          </a:prstGeom>
        </p:spPr>
      </p:pic>
      <p:sp>
        <p:nvSpPr>
          <p:cNvPr id="29" name="Rectangle 28">
            <a:extLst>
              <a:ext uri="{FF2B5EF4-FFF2-40B4-BE49-F238E27FC236}">
                <a16:creationId xmlns:a16="http://schemas.microsoft.com/office/drawing/2014/main" id="{B95DE0FA-C20D-6B6E-5D4A-AE9C6E479E29}"/>
              </a:ext>
            </a:extLst>
          </p:cNvPr>
          <p:cNvSpPr/>
          <p:nvPr/>
        </p:nvSpPr>
        <p:spPr>
          <a:xfrm>
            <a:off x="6723939" y="2925385"/>
            <a:ext cx="1924282" cy="338554"/>
          </a:xfrm>
          <a:prstGeom prst="rect">
            <a:avLst/>
          </a:prstGeom>
        </p:spPr>
        <p:txBody>
          <a:bodyPr wrap="square">
            <a:spAutoFit/>
          </a:bodyPr>
          <a:lstStyle/>
          <a:p>
            <a:pPr algn="ctr" defTabSz="342585">
              <a:defRPr/>
            </a:pPr>
            <a:r>
              <a:rPr lang="en-US" altLang="zh-CN" sz="800" dirty="0">
                <a:solidFill>
                  <a:prstClr val="white"/>
                </a:solidFill>
                <a:ea typeface="Arial Rounded MT Std" charset="0"/>
                <a:cs typeface="Arial Rounded MT Std" charset="0"/>
              </a:rPr>
              <a:t>PowerChute Network Shutdown</a:t>
            </a:r>
          </a:p>
          <a:p>
            <a:pPr algn="ctr" defTabSz="342585">
              <a:defRPr/>
            </a:pPr>
            <a:r>
              <a:rPr lang="en-US" altLang="zh-CN" sz="800" dirty="0">
                <a:solidFill>
                  <a:prstClr val="white"/>
                </a:solidFill>
                <a:ea typeface="Arial Rounded MT Std" charset="0"/>
                <a:cs typeface="Arial Rounded MT Std" charset="0"/>
              </a:rPr>
              <a:t> </a:t>
            </a:r>
          </a:p>
        </p:txBody>
      </p:sp>
      <p:sp>
        <p:nvSpPr>
          <p:cNvPr id="30" name="Rectangle 29">
            <a:extLst>
              <a:ext uri="{FF2B5EF4-FFF2-40B4-BE49-F238E27FC236}">
                <a16:creationId xmlns:a16="http://schemas.microsoft.com/office/drawing/2014/main" id="{1A0A7193-E18C-AEE6-1266-2C011E7DAD41}"/>
              </a:ext>
            </a:extLst>
          </p:cNvPr>
          <p:cNvSpPr/>
          <p:nvPr/>
        </p:nvSpPr>
        <p:spPr>
          <a:xfrm>
            <a:off x="5999472" y="3744846"/>
            <a:ext cx="746752" cy="160604"/>
          </a:xfrm>
          <a:prstGeom prst="rect">
            <a:avLst/>
          </a:prstGeom>
          <a:solidFill>
            <a:srgbClr val="3DCD58"/>
          </a:solidFill>
          <a:ln w="9525" cap="flat" cmpd="sng" algn="ctr">
            <a:noFill/>
            <a:prstDash val="solid"/>
          </a:ln>
          <a:effectLst/>
        </p:spPr>
        <p:txBody>
          <a:bodyPr rtlCol="0" anchor="t"/>
          <a:lstStyle/>
          <a:p>
            <a:pPr marL="0" marR="0" lvl="0" indent="0" algn="ctr" defTabSz="513755" eaLnBrk="1" fontAlgn="auto" latinLnBrk="0" hangingPunct="1">
              <a:lnSpc>
                <a:spcPct val="80000"/>
              </a:lnSpc>
              <a:spcBef>
                <a:spcPts val="0"/>
              </a:spcBef>
              <a:spcAft>
                <a:spcPts val="0"/>
              </a:spcAft>
              <a:buClrTx/>
              <a:buSzTx/>
              <a:buFontTx/>
              <a:buNone/>
              <a:tabLst/>
              <a:defRPr/>
            </a:pPr>
            <a: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NetBotz</a:t>
            </a:r>
            <a:b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br>
            <a: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Security/</a:t>
            </a:r>
            <a:b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br>
            <a: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Environmental</a:t>
            </a:r>
            <a:b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br>
            <a: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Appliances</a:t>
            </a:r>
          </a:p>
        </p:txBody>
      </p:sp>
      <p:pic>
        <p:nvPicPr>
          <p:cNvPr id="31" name="Picture 30">
            <a:extLst>
              <a:ext uri="{FF2B5EF4-FFF2-40B4-BE49-F238E27FC236}">
                <a16:creationId xmlns:a16="http://schemas.microsoft.com/office/drawing/2014/main" id="{9388B280-C978-A0ED-EAAC-DDA0F865FA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54540" y="3697405"/>
            <a:ext cx="455755" cy="371018"/>
          </a:xfrm>
          <a:prstGeom prst="rect">
            <a:avLst/>
          </a:prstGeom>
        </p:spPr>
      </p:pic>
      <p:pic>
        <p:nvPicPr>
          <p:cNvPr id="32" name="Picture 31">
            <a:extLst>
              <a:ext uri="{FF2B5EF4-FFF2-40B4-BE49-F238E27FC236}">
                <a16:creationId xmlns:a16="http://schemas.microsoft.com/office/drawing/2014/main" id="{0A3BD4B1-940D-D658-1850-9470B924B1F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401" b="89796" l="3385" r="97077">
                        <a14:foregroundMark x1="14000" y1="31973" x2="70462" y2="65533"/>
                        <a14:foregroundMark x1="70462" y1="65533" x2="27846" y2="10658"/>
                        <a14:foregroundMark x1="27846" y1="10658" x2="25846" y2="18367"/>
                        <a14:foregroundMark x1="75692" y1="14512" x2="95385" y2="82313"/>
                        <a14:foregroundMark x1="90154" y1="87982" x2="90154" y2="87982"/>
                        <a14:foregroundMark x1="11692" y1="11338" x2="6923" y2="79592"/>
                        <a14:foregroundMark x1="6154" y1="6803" x2="8462" y2="19501"/>
                        <a14:foregroundMark x1="3846" y1="13605" x2="6154" y2="32880"/>
                        <a14:foregroundMark x1="8462" y1="7937" x2="44308" y2="11338"/>
                        <a14:foregroundMark x1="26308" y1="5215" x2="42000" y2="8617"/>
                        <a14:foregroundMark x1="11692" y1="4762" x2="30769" y2="5669"/>
                        <a14:foregroundMark x1="5077" y1="3628" x2="25231" y2="8617"/>
                        <a14:foregroundMark x1="27538" y1="6803" x2="97077" y2="10204"/>
                        <a14:foregroundMark x1="95538" y1="22222" x2="95231" y2="73696"/>
                        <a14:foregroundMark x1="56615" y1="63039" x2="71231" y2="66440"/>
                        <a14:foregroundMark x1="57385" y1="35601" x2="66000" y2="38776"/>
                        <a14:foregroundMark x1="57692" y1="32200" x2="68308" y2="36735"/>
                        <a14:foregroundMark x1="61077" y1="32880" x2="61077" y2="32880"/>
                        <a14:foregroundMark x1="63385" y1="31066" x2="63385" y2="31066"/>
                        <a14:foregroundMark x1="61846" y1="34921" x2="60769" y2="34014"/>
                      </a14:backgroundRemoval>
                    </a14:imgEffect>
                  </a14:imgLayer>
                </a14:imgProps>
              </a:ext>
            </a:extLst>
          </a:blip>
          <a:stretch>
            <a:fillRect/>
          </a:stretch>
        </p:blipFill>
        <p:spPr>
          <a:xfrm>
            <a:off x="6151806" y="3428711"/>
            <a:ext cx="456924" cy="310005"/>
          </a:xfrm>
          <a:prstGeom prst="rect">
            <a:avLst/>
          </a:prstGeom>
        </p:spPr>
      </p:pic>
      <p:pic>
        <p:nvPicPr>
          <p:cNvPr id="33" name="Picture 32">
            <a:extLst>
              <a:ext uri="{FF2B5EF4-FFF2-40B4-BE49-F238E27FC236}">
                <a16:creationId xmlns:a16="http://schemas.microsoft.com/office/drawing/2014/main" id="{873B64D0-02B5-4E54-8606-413468A9D5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35332" y="3368720"/>
            <a:ext cx="583279" cy="178013"/>
          </a:xfrm>
          <a:prstGeom prst="rect">
            <a:avLst/>
          </a:prstGeom>
        </p:spPr>
      </p:pic>
      <p:pic>
        <p:nvPicPr>
          <p:cNvPr id="34" name="Picture 33">
            <a:extLst>
              <a:ext uri="{FF2B5EF4-FFF2-40B4-BE49-F238E27FC236}">
                <a16:creationId xmlns:a16="http://schemas.microsoft.com/office/drawing/2014/main" id="{535E9E07-F90D-1C8A-828B-5516C732F697}"/>
              </a:ext>
            </a:extLst>
          </p:cNvPr>
          <p:cNvPicPr>
            <a:picLocks noChangeAspect="1"/>
          </p:cNvPicPr>
          <p:nvPr/>
        </p:nvPicPr>
        <p:blipFill rotWithShape="1">
          <a:blip r:embed="rId15"/>
          <a:srcRect l="4506" t="7272" r="4883" b="29512"/>
          <a:stretch/>
        </p:blipFill>
        <p:spPr>
          <a:xfrm>
            <a:off x="7505988" y="3535891"/>
            <a:ext cx="675113" cy="374431"/>
          </a:xfrm>
          <a:prstGeom prst="rect">
            <a:avLst/>
          </a:prstGeom>
        </p:spPr>
      </p:pic>
      <p:sp>
        <p:nvSpPr>
          <p:cNvPr id="35" name="Rectangle 34">
            <a:extLst>
              <a:ext uri="{FF2B5EF4-FFF2-40B4-BE49-F238E27FC236}">
                <a16:creationId xmlns:a16="http://schemas.microsoft.com/office/drawing/2014/main" id="{006429B9-46C8-1061-3AD6-FBFFEA8BD1FE}"/>
              </a:ext>
            </a:extLst>
          </p:cNvPr>
          <p:cNvSpPr/>
          <p:nvPr/>
        </p:nvSpPr>
        <p:spPr>
          <a:xfrm>
            <a:off x="6750349" y="3992367"/>
            <a:ext cx="668262" cy="160604"/>
          </a:xfrm>
          <a:prstGeom prst="rect">
            <a:avLst/>
          </a:prstGeom>
          <a:solidFill>
            <a:srgbClr val="3DCD58"/>
          </a:solidFill>
          <a:ln w="9525" cap="flat" cmpd="sng" algn="ctr">
            <a:noFill/>
            <a:prstDash val="solid"/>
          </a:ln>
          <a:effectLst/>
        </p:spPr>
        <p:txBody>
          <a:bodyPr rtlCol="0" anchor="t"/>
          <a:lstStyle/>
          <a:p>
            <a:pPr marL="0" marR="0" lvl="0" indent="0" algn="ctr" defTabSz="513755" eaLnBrk="1" fontAlgn="auto" latinLnBrk="0" hangingPunct="1">
              <a:lnSpc>
                <a:spcPct val="80000"/>
              </a:lnSpc>
              <a:spcBef>
                <a:spcPts val="0"/>
              </a:spcBef>
              <a:spcAft>
                <a:spcPts val="0"/>
              </a:spcAft>
              <a:buClrTx/>
              <a:buSzTx/>
              <a:buFontTx/>
              <a:buNone/>
              <a:tabLst/>
              <a:defRPr/>
            </a:pPr>
            <a: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Smart-UPS</a:t>
            </a:r>
          </a:p>
        </p:txBody>
      </p:sp>
      <p:sp>
        <p:nvSpPr>
          <p:cNvPr id="36" name="Rectangle 35">
            <a:extLst>
              <a:ext uri="{FF2B5EF4-FFF2-40B4-BE49-F238E27FC236}">
                <a16:creationId xmlns:a16="http://schemas.microsoft.com/office/drawing/2014/main" id="{2D7C88E5-6A89-B19B-0A68-14555D921914}"/>
              </a:ext>
            </a:extLst>
          </p:cNvPr>
          <p:cNvSpPr/>
          <p:nvPr/>
        </p:nvSpPr>
        <p:spPr>
          <a:xfrm>
            <a:off x="6828194" y="3535891"/>
            <a:ext cx="668262" cy="160604"/>
          </a:xfrm>
          <a:prstGeom prst="rect">
            <a:avLst/>
          </a:prstGeom>
          <a:solidFill>
            <a:srgbClr val="3DCD58"/>
          </a:solidFill>
          <a:ln w="9525" cap="flat" cmpd="sng" algn="ctr">
            <a:noFill/>
            <a:prstDash val="solid"/>
          </a:ln>
          <a:effectLst/>
        </p:spPr>
        <p:txBody>
          <a:bodyPr rtlCol="0" anchor="t"/>
          <a:lstStyle/>
          <a:p>
            <a:pPr marL="0" marR="0" lvl="0" indent="0" algn="ctr" defTabSz="513755" eaLnBrk="1" fontAlgn="auto" latinLnBrk="0" hangingPunct="1">
              <a:lnSpc>
                <a:spcPct val="80000"/>
              </a:lnSpc>
              <a:spcBef>
                <a:spcPts val="0"/>
              </a:spcBef>
              <a:spcAft>
                <a:spcPts val="0"/>
              </a:spcAft>
              <a:buClrTx/>
              <a:buSzTx/>
              <a:buFontTx/>
              <a:buNone/>
              <a:tabLst/>
              <a:defRPr/>
            </a:pPr>
            <a: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PDUs</a:t>
            </a:r>
          </a:p>
        </p:txBody>
      </p:sp>
      <p:sp>
        <p:nvSpPr>
          <p:cNvPr id="37" name="Rectangle 36">
            <a:extLst>
              <a:ext uri="{FF2B5EF4-FFF2-40B4-BE49-F238E27FC236}">
                <a16:creationId xmlns:a16="http://schemas.microsoft.com/office/drawing/2014/main" id="{00A199EA-F251-076F-AFE0-7FF4B188B250}"/>
              </a:ext>
            </a:extLst>
          </p:cNvPr>
          <p:cNvSpPr/>
          <p:nvPr/>
        </p:nvSpPr>
        <p:spPr>
          <a:xfrm>
            <a:off x="7498986" y="3944970"/>
            <a:ext cx="668262" cy="160604"/>
          </a:xfrm>
          <a:prstGeom prst="rect">
            <a:avLst/>
          </a:prstGeom>
          <a:solidFill>
            <a:srgbClr val="3DCD58"/>
          </a:solidFill>
          <a:ln w="9525" cap="flat" cmpd="sng" algn="ctr">
            <a:noFill/>
            <a:prstDash val="solid"/>
          </a:ln>
          <a:effectLst/>
        </p:spPr>
        <p:txBody>
          <a:bodyPr rtlCol="0" anchor="t"/>
          <a:lstStyle/>
          <a:p>
            <a:pPr marL="0" marR="0" lvl="0" indent="0" algn="ctr" defTabSz="513755" eaLnBrk="1" fontAlgn="auto" latinLnBrk="0" hangingPunct="1">
              <a:lnSpc>
                <a:spcPct val="80000"/>
              </a:lnSpc>
              <a:spcBef>
                <a:spcPts val="0"/>
              </a:spcBef>
              <a:spcAft>
                <a:spcPts val="0"/>
              </a:spcAft>
              <a:buClrTx/>
              <a:buSzTx/>
              <a:buFontTx/>
              <a:buNone/>
              <a:tabLst/>
              <a:defRPr/>
            </a:pPr>
            <a:r>
              <a:rPr kumimoji="0" lang="en-HK" sz="600" b="0"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NMCs</a:t>
            </a:r>
          </a:p>
        </p:txBody>
      </p:sp>
      <p:grpSp>
        <p:nvGrpSpPr>
          <p:cNvPr id="38" name="Group 37">
            <a:extLst>
              <a:ext uri="{FF2B5EF4-FFF2-40B4-BE49-F238E27FC236}">
                <a16:creationId xmlns:a16="http://schemas.microsoft.com/office/drawing/2014/main" id="{37DE08DE-F641-2EF3-C7EC-13E45BFDDA22}"/>
              </a:ext>
            </a:extLst>
          </p:cNvPr>
          <p:cNvGrpSpPr/>
          <p:nvPr/>
        </p:nvGrpSpPr>
        <p:grpSpPr>
          <a:xfrm>
            <a:off x="7212918" y="2262518"/>
            <a:ext cx="852123" cy="671510"/>
            <a:chOff x="83396" y="2189744"/>
            <a:chExt cx="1458806" cy="1149602"/>
          </a:xfrm>
        </p:grpSpPr>
        <p:pic>
          <p:nvPicPr>
            <p:cNvPr id="39" name="Picture 38">
              <a:extLst>
                <a:ext uri="{FF2B5EF4-FFF2-40B4-BE49-F238E27FC236}">
                  <a16:creationId xmlns:a16="http://schemas.microsoft.com/office/drawing/2014/main" id="{D3B844CD-22DF-625F-1180-716B9A800030}"/>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83396" y="2189744"/>
              <a:ext cx="1458806" cy="1149602"/>
            </a:xfrm>
            <a:prstGeom prst="rect">
              <a:avLst/>
            </a:prstGeom>
          </p:spPr>
        </p:pic>
        <p:pic>
          <p:nvPicPr>
            <p:cNvPr id="40" name="Picture 39">
              <a:extLst>
                <a:ext uri="{FF2B5EF4-FFF2-40B4-BE49-F238E27FC236}">
                  <a16:creationId xmlns:a16="http://schemas.microsoft.com/office/drawing/2014/main" id="{B1CF0E65-4532-4969-7C93-C393F8896277}"/>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336635" y="2431301"/>
              <a:ext cx="925667" cy="527799"/>
            </a:xfrm>
            <a:prstGeom prst="rect">
              <a:avLst/>
            </a:prstGeom>
          </p:spPr>
        </p:pic>
      </p:grpSp>
      <p:pic>
        <p:nvPicPr>
          <p:cNvPr id="41" name="Picture 40" descr="Graphical user interface, text&#10;&#10;Description automatically generated">
            <a:extLst>
              <a:ext uri="{FF2B5EF4-FFF2-40B4-BE49-F238E27FC236}">
                <a16:creationId xmlns:a16="http://schemas.microsoft.com/office/drawing/2014/main" id="{827E2034-2BA7-2F24-49D4-F6051BA164F8}"/>
              </a:ext>
            </a:extLst>
          </p:cNvPr>
          <p:cNvPicPr>
            <a:picLocks noChangeAspect="1"/>
          </p:cNvPicPr>
          <p:nvPr/>
        </p:nvPicPr>
        <p:blipFill rotWithShape="1">
          <a:blip r:embed="rId18"/>
          <a:srcRect l="9559" t="11260" r="8843" b="32365"/>
          <a:stretch/>
        </p:blipFill>
        <p:spPr>
          <a:xfrm>
            <a:off x="7349010" y="2396652"/>
            <a:ext cx="574646" cy="315265"/>
          </a:xfrm>
          <a:prstGeom prst="rect">
            <a:avLst/>
          </a:prstGeom>
        </p:spPr>
      </p:pic>
      <p:pic>
        <p:nvPicPr>
          <p:cNvPr id="42" name="Picture 41">
            <a:extLst>
              <a:ext uri="{FF2B5EF4-FFF2-40B4-BE49-F238E27FC236}">
                <a16:creationId xmlns:a16="http://schemas.microsoft.com/office/drawing/2014/main" id="{8C4272D3-5283-D15F-091C-A754B2497784}"/>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2346676" y="2299881"/>
            <a:ext cx="852123" cy="671510"/>
          </a:xfrm>
          <a:prstGeom prst="rect">
            <a:avLst/>
          </a:prstGeom>
        </p:spPr>
      </p:pic>
      <p:pic>
        <p:nvPicPr>
          <p:cNvPr id="43" name="Picture 42">
            <a:extLst>
              <a:ext uri="{FF2B5EF4-FFF2-40B4-BE49-F238E27FC236}">
                <a16:creationId xmlns:a16="http://schemas.microsoft.com/office/drawing/2014/main" id="{9819B5C3-AB9F-0ECA-C38F-F33C49FA19C2}"/>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2494599" y="2440981"/>
            <a:ext cx="540704" cy="308300"/>
          </a:xfrm>
          <a:prstGeom prst="rect">
            <a:avLst/>
          </a:prstGeom>
        </p:spPr>
      </p:pic>
      <p:sp>
        <p:nvSpPr>
          <p:cNvPr id="44" name="Rectangle 43">
            <a:extLst>
              <a:ext uri="{FF2B5EF4-FFF2-40B4-BE49-F238E27FC236}">
                <a16:creationId xmlns:a16="http://schemas.microsoft.com/office/drawing/2014/main" id="{A960421C-6ED7-6F81-3658-C1F6A21D765D}"/>
              </a:ext>
            </a:extLst>
          </p:cNvPr>
          <p:cNvSpPr/>
          <p:nvPr/>
        </p:nvSpPr>
        <p:spPr>
          <a:xfrm>
            <a:off x="1798831" y="2854822"/>
            <a:ext cx="1979365" cy="338554"/>
          </a:xfrm>
          <a:prstGeom prst="rect">
            <a:avLst/>
          </a:prstGeom>
        </p:spPr>
        <p:txBody>
          <a:bodyPr wrap="square">
            <a:spAutoFit/>
          </a:bodyPr>
          <a:lstStyle/>
          <a:p>
            <a:pPr algn="ctr" defTabSz="342585">
              <a:defRPr/>
            </a:pPr>
            <a:r>
              <a:rPr lang="en-US" altLang="zh-CN" sz="800" dirty="0">
                <a:solidFill>
                  <a:prstClr val="white"/>
                </a:solidFill>
                <a:ea typeface="Arial Rounded MT Std" charset="0"/>
                <a:cs typeface="Arial Rounded MT Std" charset="0"/>
              </a:rPr>
              <a:t>Data Center</a:t>
            </a:r>
            <a:br>
              <a:rPr lang="en-US" altLang="zh-CN" sz="800" dirty="0">
                <a:solidFill>
                  <a:prstClr val="white"/>
                </a:solidFill>
                <a:ea typeface="Arial Rounded MT Std" charset="0"/>
                <a:cs typeface="Arial Rounded MT Std" charset="0"/>
              </a:rPr>
            </a:br>
            <a:r>
              <a:rPr lang="en-US" altLang="zh-CN" sz="800" dirty="0">
                <a:solidFill>
                  <a:prstClr val="white"/>
                </a:solidFill>
                <a:ea typeface="Arial Rounded MT Std" charset="0"/>
                <a:cs typeface="Arial Rounded MT Std" charset="0"/>
              </a:rPr>
              <a:t>Expert</a:t>
            </a:r>
          </a:p>
        </p:txBody>
      </p:sp>
      <p:sp>
        <p:nvSpPr>
          <p:cNvPr id="45" name="Rectangle 44">
            <a:extLst>
              <a:ext uri="{FF2B5EF4-FFF2-40B4-BE49-F238E27FC236}">
                <a16:creationId xmlns:a16="http://schemas.microsoft.com/office/drawing/2014/main" id="{D1017567-6F8B-9F17-CC8F-EB277A10C40E}"/>
              </a:ext>
            </a:extLst>
          </p:cNvPr>
          <p:cNvSpPr/>
          <p:nvPr/>
        </p:nvSpPr>
        <p:spPr>
          <a:xfrm>
            <a:off x="5420724" y="2819988"/>
            <a:ext cx="940241" cy="160604"/>
          </a:xfrm>
          <a:prstGeom prst="rect">
            <a:avLst/>
          </a:prstGeom>
          <a:noFill/>
          <a:ln w="9525" cap="flat" cmpd="sng" algn="ctr">
            <a:noFill/>
            <a:prstDash val="solid"/>
          </a:ln>
          <a:effectLst/>
        </p:spPr>
        <p:txBody>
          <a:bodyPr rtlCol="0" anchor="t"/>
          <a:lstStyle/>
          <a:p>
            <a:pPr marL="0" marR="0" lvl="0" indent="0" algn="ctr" defTabSz="513755" eaLnBrk="1" fontAlgn="auto" latinLnBrk="0" hangingPunct="1">
              <a:lnSpc>
                <a:spcPct val="80000"/>
              </a:lnSpc>
              <a:spcBef>
                <a:spcPts val="0"/>
              </a:spcBef>
              <a:spcAft>
                <a:spcPts val="0"/>
              </a:spcAft>
              <a:buClrTx/>
              <a:buSzTx/>
              <a:buFontTx/>
              <a:buNone/>
              <a:tabLst/>
              <a:defRPr/>
            </a:pPr>
            <a:r>
              <a:rPr kumimoji="0" lang="en-HK" sz="800" b="1"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NetBotz</a:t>
            </a:r>
            <a:br>
              <a:rPr kumimoji="0" lang="en-HK" sz="800" b="1"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br>
            <a:r>
              <a:rPr kumimoji="0" lang="en-HK" sz="800" b="1"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Security/</a:t>
            </a:r>
            <a:br>
              <a:rPr kumimoji="0" lang="en-HK" sz="800" b="1"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br>
            <a:r>
              <a:rPr kumimoji="0" lang="en-HK" sz="800" b="1"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t>Environmental</a:t>
            </a:r>
            <a:br>
              <a:rPr kumimoji="0" lang="en-HK" sz="800" b="1"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rPr>
            </a:br>
            <a:endParaRPr kumimoji="0" lang="en-HK" sz="800" b="1" i="0" u="none" strike="noStrike" kern="0" cap="none" spc="0" normalizeH="0" baseline="0" noProof="0" dirty="0">
              <a:ln>
                <a:noFill/>
              </a:ln>
              <a:solidFill>
                <a:prstClr val="white"/>
              </a:solidFill>
              <a:effectLst/>
              <a:uLnTx/>
              <a:uFillTx/>
              <a:latin typeface="Arial Rounded MT Pro Light" panose="020F0302020102020204" pitchFamily="34" charset="77"/>
              <a:ea typeface="+mn-ea"/>
              <a:cs typeface="+mn-cs"/>
            </a:endParaRPr>
          </a:p>
        </p:txBody>
      </p:sp>
      <p:pic>
        <p:nvPicPr>
          <p:cNvPr id="46" name="Picture 45">
            <a:extLst>
              <a:ext uri="{FF2B5EF4-FFF2-40B4-BE49-F238E27FC236}">
                <a16:creationId xmlns:a16="http://schemas.microsoft.com/office/drawing/2014/main" id="{CD1026DC-26A9-801B-48CD-976C43E6BDC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401" b="89796" l="3385" r="97077">
                        <a14:foregroundMark x1="14000" y1="31973" x2="70462" y2="65533"/>
                        <a14:foregroundMark x1="70462" y1="65533" x2="27846" y2="10658"/>
                        <a14:foregroundMark x1="27846" y1="10658" x2="25846" y2="18367"/>
                        <a14:foregroundMark x1="75692" y1="14512" x2="95385" y2="82313"/>
                        <a14:foregroundMark x1="90154" y1="87982" x2="90154" y2="87982"/>
                        <a14:foregroundMark x1="11692" y1="11338" x2="6923" y2="79592"/>
                        <a14:foregroundMark x1="6154" y1="6803" x2="8462" y2="19501"/>
                        <a14:foregroundMark x1="3846" y1="13605" x2="6154" y2="32880"/>
                        <a14:foregroundMark x1="8462" y1="7937" x2="44308" y2="11338"/>
                        <a14:foregroundMark x1="26308" y1="5215" x2="42000" y2="8617"/>
                        <a14:foregroundMark x1="11692" y1="4762" x2="30769" y2="5669"/>
                        <a14:foregroundMark x1="5077" y1="3628" x2="25231" y2="8617"/>
                        <a14:foregroundMark x1="27538" y1="6803" x2="97077" y2="10204"/>
                        <a14:foregroundMark x1="95538" y1="22222" x2="95231" y2="73696"/>
                        <a14:foregroundMark x1="56615" y1="63039" x2="71231" y2="66440"/>
                        <a14:foregroundMark x1="57385" y1="35601" x2="66000" y2="38776"/>
                        <a14:foregroundMark x1="57692" y1="32200" x2="68308" y2="36735"/>
                        <a14:foregroundMark x1="61077" y1="32880" x2="61077" y2="32880"/>
                        <a14:foregroundMark x1="63385" y1="31066" x2="63385" y2="31066"/>
                        <a14:foregroundMark x1="61846" y1="34921" x2="60769" y2="34014"/>
                      </a14:backgroundRemoval>
                    </a14:imgEffect>
                  </a14:imgLayer>
                </a14:imgProps>
              </a:ext>
            </a:extLst>
          </a:blip>
          <a:stretch>
            <a:fillRect/>
          </a:stretch>
        </p:blipFill>
        <p:spPr>
          <a:xfrm>
            <a:off x="5363899" y="2503853"/>
            <a:ext cx="456924" cy="310005"/>
          </a:xfrm>
          <a:prstGeom prst="rect">
            <a:avLst/>
          </a:prstGeom>
        </p:spPr>
      </p:pic>
      <p:grpSp>
        <p:nvGrpSpPr>
          <p:cNvPr id="47" name="Group 46">
            <a:extLst>
              <a:ext uri="{FF2B5EF4-FFF2-40B4-BE49-F238E27FC236}">
                <a16:creationId xmlns:a16="http://schemas.microsoft.com/office/drawing/2014/main" id="{C1F2EE6F-0CAA-DF32-6252-51AE0A2758B3}"/>
              </a:ext>
            </a:extLst>
          </p:cNvPr>
          <p:cNvGrpSpPr/>
          <p:nvPr/>
        </p:nvGrpSpPr>
        <p:grpSpPr>
          <a:xfrm>
            <a:off x="5789016" y="2271722"/>
            <a:ext cx="852123" cy="671510"/>
            <a:chOff x="5988275" y="2458728"/>
            <a:chExt cx="852123" cy="671510"/>
          </a:xfrm>
        </p:grpSpPr>
        <p:pic>
          <p:nvPicPr>
            <p:cNvPr id="48" name="Picture 47">
              <a:extLst>
                <a:ext uri="{FF2B5EF4-FFF2-40B4-BE49-F238E27FC236}">
                  <a16:creationId xmlns:a16="http://schemas.microsoft.com/office/drawing/2014/main" id="{660E9AA9-66C7-C261-8767-D0F80B25127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988275" y="2458728"/>
              <a:ext cx="852123" cy="671510"/>
            </a:xfrm>
            <a:prstGeom prst="rect">
              <a:avLst/>
            </a:prstGeom>
          </p:spPr>
        </p:pic>
        <p:pic>
          <p:nvPicPr>
            <p:cNvPr id="49" name="Picture 48">
              <a:extLst>
                <a:ext uri="{FF2B5EF4-FFF2-40B4-BE49-F238E27FC236}">
                  <a16:creationId xmlns:a16="http://schemas.microsoft.com/office/drawing/2014/main" id="{268B5BBD-7C43-15C3-1C75-43F07F371F32}"/>
                </a:ext>
              </a:extLst>
            </p:cNvPr>
            <p:cNvPicPr>
              <a:picLocks noChangeAspect="1"/>
            </p:cNvPicPr>
            <p:nvPr/>
          </p:nvPicPr>
          <p:blipFill>
            <a:blip r:embed="rId19"/>
            <a:stretch>
              <a:fillRect/>
            </a:stretch>
          </p:blipFill>
          <p:spPr>
            <a:xfrm>
              <a:off x="6160124" y="2603816"/>
              <a:ext cx="505605" cy="296704"/>
            </a:xfrm>
            <a:prstGeom prst="rect">
              <a:avLst/>
            </a:prstGeom>
          </p:spPr>
        </p:pic>
      </p:grpSp>
      <p:sp>
        <p:nvSpPr>
          <p:cNvPr id="50" name="Footer Placeholder 3">
            <a:extLst>
              <a:ext uri="{FF2B5EF4-FFF2-40B4-BE49-F238E27FC236}">
                <a16:creationId xmlns:a16="http://schemas.microsoft.com/office/drawing/2014/main" id="{81B02845-DDED-3BE3-F431-C30ED7DE1243}"/>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81901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56BDEE17-B022-4D13-0829-4D56A479DB36}"/>
              </a:ext>
            </a:extLst>
          </p:cNvPr>
          <p:cNvSpPr txBox="1">
            <a:spLocks/>
          </p:cNvSpPr>
          <p:nvPr/>
        </p:nvSpPr>
        <p:spPr>
          <a:xfrm>
            <a:off x="3524041" y="710462"/>
            <a:ext cx="5496014" cy="982847"/>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172934" marR="0" lvl="0" indent="-157072" algn="ctr" defTabSz="456918" rtl="0" eaLnBrk="1" fontAlgn="auto" latinLnBrk="0" hangingPunct="1">
              <a:lnSpc>
                <a:spcPct val="100000"/>
              </a:lnSpc>
              <a:spcBef>
                <a:spcPts val="500"/>
              </a:spcBef>
              <a:spcAft>
                <a:spcPts val="500"/>
              </a:spcAft>
              <a:buClr>
                <a:srgbClr val="3DCD58"/>
              </a:buClr>
              <a:buSzTx/>
              <a:buFontTx/>
              <a:buNone/>
              <a:tabLst/>
              <a:defRPr/>
            </a:pPr>
            <a:r>
              <a:rPr kumimoji="0" lang="en-US" sz="2400" b="0" i="0" u="none" strike="noStrike" kern="1200" cap="none" spc="0" normalizeH="0" baseline="0" noProof="0" dirty="0">
                <a:ln>
                  <a:noFill/>
                </a:ln>
                <a:effectLst/>
                <a:uLnTx/>
                <a:uFillTx/>
                <a:latin typeface="Arial Rounded MT Bold" panose="020F0704030504030204" pitchFamily="34" charset="77"/>
                <a:ea typeface="+mn-ea"/>
                <a:cs typeface="Arial"/>
              </a:rPr>
              <a:t>EcoStruxure Data Center Expert</a:t>
            </a:r>
            <a:br>
              <a:rPr kumimoji="0" lang="en-US" sz="2800" b="0" i="0" u="none" strike="noStrike" kern="1200" cap="none" spc="0" normalizeH="0" baseline="0" noProof="0" dirty="0">
                <a:ln>
                  <a:noFill/>
                </a:ln>
                <a:effectLst/>
                <a:uLnTx/>
                <a:uFillTx/>
                <a:latin typeface="Arial Rounded MT Bold" panose="020F0704030504030204" pitchFamily="34" charset="77"/>
                <a:ea typeface="+mn-ea"/>
                <a:cs typeface="Arial"/>
              </a:rPr>
            </a:br>
            <a:r>
              <a:rPr kumimoji="0" lang="en-US" sz="1500" b="0" i="0" u="none" strike="noStrike" kern="1200" cap="none" spc="0" normalizeH="0" baseline="0" noProof="0" dirty="0">
                <a:ln>
                  <a:noFill/>
                </a:ln>
                <a:effectLst/>
                <a:uLnTx/>
                <a:uFillTx/>
                <a:latin typeface="Arial"/>
                <a:ea typeface="+mn-ea"/>
                <a:cs typeface="Arial"/>
              </a:rPr>
              <a:t>Real-time Monitoring and Centralized Management</a:t>
            </a:r>
            <a:endParaRPr kumimoji="0" lang="en-US" sz="1800" b="0" i="0" u="none" strike="noStrike" kern="1200" cap="none" spc="0" normalizeH="0" baseline="0" noProof="0" dirty="0">
              <a:ln>
                <a:noFill/>
              </a:ln>
              <a:effectLst/>
              <a:uLnTx/>
              <a:uFillTx/>
              <a:latin typeface="Arial"/>
              <a:ea typeface="+mn-ea"/>
              <a:cs typeface="Arial"/>
            </a:endParaRPr>
          </a:p>
        </p:txBody>
      </p:sp>
      <p:sp>
        <p:nvSpPr>
          <p:cNvPr id="4" name="TextBox 3">
            <a:extLst>
              <a:ext uri="{FF2B5EF4-FFF2-40B4-BE49-F238E27FC236}">
                <a16:creationId xmlns:a16="http://schemas.microsoft.com/office/drawing/2014/main" id="{245E450E-1DCE-2F21-8F4A-5E0A4A2B3B1E}"/>
              </a:ext>
            </a:extLst>
          </p:cNvPr>
          <p:cNvSpPr txBox="1"/>
          <p:nvPr/>
        </p:nvSpPr>
        <p:spPr>
          <a:xfrm>
            <a:off x="3688134" y="3789376"/>
            <a:ext cx="966932" cy="415498"/>
          </a:xfrm>
          <a:prstGeom prst="rect">
            <a:avLst/>
          </a:prstGeom>
          <a:noFill/>
        </p:spPr>
        <p:txBody>
          <a:bodyPr wrap="non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Monitoring </a:t>
            </a:r>
          </a:p>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and alarming</a:t>
            </a:r>
          </a:p>
        </p:txBody>
      </p:sp>
      <p:sp>
        <p:nvSpPr>
          <p:cNvPr id="5" name="TextBox 4">
            <a:extLst>
              <a:ext uri="{FF2B5EF4-FFF2-40B4-BE49-F238E27FC236}">
                <a16:creationId xmlns:a16="http://schemas.microsoft.com/office/drawing/2014/main" id="{7AC5D070-A08C-5529-DF0C-A2E9C1E53827}"/>
              </a:ext>
            </a:extLst>
          </p:cNvPr>
          <p:cNvSpPr txBox="1"/>
          <p:nvPr/>
        </p:nvSpPr>
        <p:spPr>
          <a:xfrm>
            <a:off x="4690830" y="3789376"/>
            <a:ext cx="1056278" cy="415498"/>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Device mass configuration</a:t>
            </a:r>
          </a:p>
        </p:txBody>
      </p:sp>
      <p:sp>
        <p:nvSpPr>
          <p:cNvPr id="6" name="TextBox 5">
            <a:extLst>
              <a:ext uri="{FF2B5EF4-FFF2-40B4-BE49-F238E27FC236}">
                <a16:creationId xmlns:a16="http://schemas.microsoft.com/office/drawing/2014/main" id="{8A66FAAD-0660-CA51-EE92-772850875CF3}"/>
              </a:ext>
            </a:extLst>
          </p:cNvPr>
          <p:cNvSpPr txBox="1"/>
          <p:nvPr/>
        </p:nvSpPr>
        <p:spPr>
          <a:xfrm>
            <a:off x="5765272" y="3789376"/>
            <a:ext cx="1013553" cy="415498"/>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Integrated data storage</a:t>
            </a:r>
          </a:p>
        </p:txBody>
      </p:sp>
      <p:sp>
        <p:nvSpPr>
          <p:cNvPr id="7" name="TextBox 6">
            <a:extLst>
              <a:ext uri="{FF2B5EF4-FFF2-40B4-BE49-F238E27FC236}">
                <a16:creationId xmlns:a16="http://schemas.microsoft.com/office/drawing/2014/main" id="{EDC220DA-B526-3DB8-B53F-5103FF922CC8}"/>
              </a:ext>
            </a:extLst>
          </p:cNvPr>
          <p:cNvSpPr txBox="1"/>
          <p:nvPr/>
        </p:nvSpPr>
        <p:spPr>
          <a:xfrm>
            <a:off x="7913895" y="3804558"/>
            <a:ext cx="1013554" cy="415498"/>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Private network</a:t>
            </a:r>
          </a:p>
        </p:txBody>
      </p:sp>
      <p:sp>
        <p:nvSpPr>
          <p:cNvPr id="8" name="TextBox 7">
            <a:extLst>
              <a:ext uri="{FF2B5EF4-FFF2-40B4-BE49-F238E27FC236}">
                <a16:creationId xmlns:a16="http://schemas.microsoft.com/office/drawing/2014/main" id="{41840E33-CFB8-A0BE-B62D-9A7A51429827}"/>
              </a:ext>
            </a:extLst>
          </p:cNvPr>
          <p:cNvSpPr txBox="1"/>
          <p:nvPr/>
        </p:nvSpPr>
        <p:spPr>
          <a:xfrm>
            <a:off x="6764414" y="3805852"/>
            <a:ext cx="1242182" cy="415498"/>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NetBotz physical monitoring</a:t>
            </a:r>
          </a:p>
        </p:txBody>
      </p:sp>
      <p:sp>
        <p:nvSpPr>
          <p:cNvPr id="9" name="Oval 8">
            <a:extLst>
              <a:ext uri="{FF2B5EF4-FFF2-40B4-BE49-F238E27FC236}">
                <a16:creationId xmlns:a16="http://schemas.microsoft.com/office/drawing/2014/main" id="{EA23A0F1-976B-5D08-62F6-5B6969157BFA}"/>
              </a:ext>
            </a:extLst>
          </p:cNvPr>
          <p:cNvSpPr/>
          <p:nvPr/>
        </p:nvSpPr>
        <p:spPr>
          <a:xfrm>
            <a:off x="3895436"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CEF5829-AF7F-F2C8-96F0-B86C0ED1A6AF}"/>
              </a:ext>
            </a:extLst>
          </p:cNvPr>
          <p:cNvGrpSpPr/>
          <p:nvPr/>
        </p:nvGrpSpPr>
        <p:grpSpPr>
          <a:xfrm>
            <a:off x="4942716" y="3247138"/>
            <a:ext cx="534584" cy="534584"/>
            <a:chOff x="2233843" y="2556051"/>
            <a:chExt cx="714329" cy="714329"/>
          </a:xfrm>
        </p:grpSpPr>
        <p:sp>
          <p:nvSpPr>
            <p:cNvPr id="11" name="Oval 10">
              <a:extLst>
                <a:ext uri="{FF2B5EF4-FFF2-40B4-BE49-F238E27FC236}">
                  <a16:creationId xmlns:a16="http://schemas.microsoft.com/office/drawing/2014/main" id="{3ECCB976-292D-DEDF-0F80-6913821D2CA9}"/>
                </a:ext>
              </a:extLst>
            </p:cNvPr>
            <p:cNvSpPr/>
            <p:nvPr/>
          </p:nvSpPr>
          <p:spPr>
            <a:xfrm>
              <a:off x="2233843" y="2556051"/>
              <a:ext cx="714329" cy="714329"/>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E97E693-422F-DCD3-5D8F-71D7D5FA07EC}"/>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331231" y="2653439"/>
              <a:ext cx="519553" cy="519553"/>
            </a:xfrm>
            <a:prstGeom prst="rect">
              <a:avLst/>
            </a:prstGeom>
          </p:spPr>
        </p:pic>
      </p:grpSp>
      <p:sp>
        <p:nvSpPr>
          <p:cNvPr id="13" name="Oval 12">
            <a:extLst>
              <a:ext uri="{FF2B5EF4-FFF2-40B4-BE49-F238E27FC236}">
                <a16:creationId xmlns:a16="http://schemas.microsoft.com/office/drawing/2014/main" id="{533C76FC-CE1C-19CE-BCCC-1F6AEC29E85D}"/>
              </a:ext>
            </a:extLst>
          </p:cNvPr>
          <p:cNvSpPr/>
          <p:nvPr/>
        </p:nvSpPr>
        <p:spPr>
          <a:xfrm>
            <a:off x="8132680" y="3247138"/>
            <a:ext cx="534585"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287D9FBF-3B7C-7EF6-C406-CD7344E45705}"/>
              </a:ext>
            </a:extLst>
          </p:cNvPr>
          <p:cNvGrpSpPr/>
          <p:nvPr/>
        </p:nvGrpSpPr>
        <p:grpSpPr>
          <a:xfrm>
            <a:off x="7125507" y="3247138"/>
            <a:ext cx="534584" cy="534584"/>
            <a:chOff x="5801289" y="2556051"/>
            <a:chExt cx="714329" cy="714329"/>
          </a:xfrm>
        </p:grpSpPr>
        <p:sp>
          <p:nvSpPr>
            <p:cNvPr id="15" name="Oval 14">
              <a:extLst>
                <a:ext uri="{FF2B5EF4-FFF2-40B4-BE49-F238E27FC236}">
                  <a16:creationId xmlns:a16="http://schemas.microsoft.com/office/drawing/2014/main" id="{10F6296D-E5B9-CABE-558D-77C3B5CD82D6}"/>
                </a:ext>
              </a:extLst>
            </p:cNvPr>
            <p:cNvSpPr/>
            <p:nvPr/>
          </p:nvSpPr>
          <p:spPr>
            <a:xfrm>
              <a:off x="5801289" y="2556051"/>
              <a:ext cx="714329" cy="714329"/>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16" name="Picture 30" descr="Security camera">
              <a:extLst>
                <a:ext uri="{FF2B5EF4-FFF2-40B4-BE49-F238E27FC236}">
                  <a16:creationId xmlns:a16="http://schemas.microsoft.com/office/drawing/2014/main" id="{67CDA8A2-687A-C5E0-CA00-5308663E95D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13857" y="2668619"/>
              <a:ext cx="489192" cy="489192"/>
            </a:xfrm>
            <a:prstGeom prst="rect">
              <a:avLst/>
            </a:prstGeom>
          </p:spPr>
        </p:pic>
      </p:grpSp>
      <p:sp>
        <p:nvSpPr>
          <p:cNvPr id="17" name="Oval 16">
            <a:extLst>
              <a:ext uri="{FF2B5EF4-FFF2-40B4-BE49-F238E27FC236}">
                <a16:creationId xmlns:a16="http://schemas.microsoft.com/office/drawing/2014/main" id="{B1255155-392F-CFB0-455F-F56D80FB85A3}"/>
              </a:ext>
            </a:extLst>
          </p:cNvPr>
          <p:cNvSpPr/>
          <p:nvPr/>
        </p:nvSpPr>
        <p:spPr>
          <a:xfrm>
            <a:off x="6025015"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B41928C3-7697-CC0F-EBE0-DC1D52FED572}"/>
              </a:ext>
            </a:extLst>
          </p:cNvPr>
          <p:cNvPicPr>
            <a:picLocks noChangeAspect="1"/>
          </p:cNvPicPr>
          <p:nvPr/>
        </p:nvPicPr>
        <p:blipFill>
          <a:blip r:embed="rId5"/>
          <a:stretch>
            <a:fillRect/>
          </a:stretch>
        </p:blipFill>
        <p:spPr>
          <a:xfrm>
            <a:off x="4005547" y="3356768"/>
            <a:ext cx="315322" cy="315322"/>
          </a:xfrm>
          <a:prstGeom prst="rect">
            <a:avLst/>
          </a:prstGeom>
        </p:spPr>
      </p:pic>
      <p:pic>
        <p:nvPicPr>
          <p:cNvPr id="19" name="Picture 18">
            <a:extLst>
              <a:ext uri="{FF2B5EF4-FFF2-40B4-BE49-F238E27FC236}">
                <a16:creationId xmlns:a16="http://schemas.microsoft.com/office/drawing/2014/main" id="{CCC2AF89-11F2-B325-49D7-3F9A5A7167B0}"/>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8221472" y="3320754"/>
            <a:ext cx="357002" cy="357002"/>
          </a:xfrm>
          <a:prstGeom prst="rect">
            <a:avLst/>
          </a:prstGeom>
        </p:spPr>
      </p:pic>
      <p:pic>
        <p:nvPicPr>
          <p:cNvPr id="20" name="Picture 24" descr="Server">
            <a:extLst>
              <a:ext uri="{FF2B5EF4-FFF2-40B4-BE49-F238E27FC236}">
                <a16:creationId xmlns:a16="http://schemas.microsoft.com/office/drawing/2014/main" id="{C31D1F01-1B58-DCB4-776C-BC88D6AF837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96361" y="3331381"/>
            <a:ext cx="372139" cy="372139"/>
          </a:xfrm>
          <a:prstGeom prst="rect">
            <a:avLst/>
          </a:prstGeom>
          <a:ln>
            <a:noFill/>
          </a:ln>
        </p:spPr>
      </p:pic>
      <p:sp>
        <p:nvSpPr>
          <p:cNvPr id="21" name="TextBox 20">
            <a:extLst>
              <a:ext uri="{FF2B5EF4-FFF2-40B4-BE49-F238E27FC236}">
                <a16:creationId xmlns:a16="http://schemas.microsoft.com/office/drawing/2014/main" id="{295B1270-29B3-F82C-015A-CBB00FEE20F5}"/>
              </a:ext>
            </a:extLst>
          </p:cNvPr>
          <p:cNvSpPr txBox="1"/>
          <p:nvPr/>
        </p:nvSpPr>
        <p:spPr>
          <a:xfrm>
            <a:off x="3947304" y="1824565"/>
            <a:ext cx="4656122" cy="577081"/>
          </a:xfrm>
          <a:prstGeom prst="rect">
            <a:avLst/>
          </a:prstGeom>
          <a:no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a:ln>
                  <a:noFill/>
                </a:ln>
                <a:solidFill>
                  <a:schemeClr val="tx2"/>
                </a:solidFill>
                <a:effectLst/>
                <a:uLnTx/>
                <a:uFillTx/>
              </a:rPr>
              <a:t>On premises</a:t>
            </a:r>
            <a:r>
              <a:rPr kumimoji="0" lang="en-US" sz="1050" b="1" i="0" u="none" strike="noStrike" kern="0" cap="none" spc="0" normalizeH="0" baseline="0" noProof="0" dirty="0">
                <a:ln>
                  <a:noFill/>
                </a:ln>
                <a:solidFill>
                  <a:schemeClr val="tx2"/>
                </a:solidFill>
                <a:effectLst/>
                <a:uLnTx/>
                <a:uFillTx/>
              </a:rPr>
              <a:t>, </a:t>
            </a:r>
            <a:r>
              <a:rPr kumimoji="0" lang="en-US" sz="1050" b="0" i="0" u="none" strike="noStrike" kern="0" cap="none" spc="0" normalizeH="0" baseline="0" noProof="0" dirty="0">
                <a:ln>
                  <a:noFill/>
                </a:ln>
                <a:solidFill>
                  <a:schemeClr val="tx2"/>
                </a:solidFill>
                <a:effectLst/>
                <a:uLnTx/>
                <a:uFillTx/>
              </a:rPr>
              <a:t>enterprise data center software, provides an efficient way for organizations to monitor and manage their company-wide multi-vendor physical infrastructure: power, cooling, security, and environment.”  </a:t>
            </a:r>
          </a:p>
        </p:txBody>
      </p:sp>
      <p:sp>
        <p:nvSpPr>
          <p:cNvPr id="23" name="TextBox 22">
            <a:extLst>
              <a:ext uri="{FF2B5EF4-FFF2-40B4-BE49-F238E27FC236}">
                <a16:creationId xmlns:a16="http://schemas.microsoft.com/office/drawing/2014/main" id="{E38290AC-51C9-D920-55C3-0AD2746A9CEB}"/>
              </a:ext>
            </a:extLst>
          </p:cNvPr>
          <p:cNvSpPr txBox="1"/>
          <p:nvPr/>
        </p:nvSpPr>
        <p:spPr>
          <a:xfrm>
            <a:off x="3810447" y="1529536"/>
            <a:ext cx="396262" cy="646331"/>
          </a:xfrm>
          <a:prstGeom prst="rect">
            <a:avLst/>
          </a:prstGeom>
          <a:noFill/>
        </p:spPr>
        <p:txBody>
          <a:bodyPr wrap="none" rtlCol="0">
            <a:spAutoFit/>
          </a:bodyPr>
          <a:lstStyle/>
          <a:p>
            <a:pPr defTabSz="456918"/>
            <a:r>
              <a:rPr lang="en-US" sz="3600" dirty="0">
                <a:solidFill>
                  <a:schemeClr val="tx2"/>
                </a:solidFill>
                <a:latin typeface="Arial Rounded MT Bold" panose="020F0704030504030204" pitchFamily="34" charset="77"/>
              </a:rPr>
              <a:t>“</a:t>
            </a:r>
          </a:p>
        </p:txBody>
      </p:sp>
      <p:pic>
        <p:nvPicPr>
          <p:cNvPr id="24" name="Picture 23" descr="Graphical user interface, table&#10;&#10;Description automatically generated">
            <a:extLst>
              <a:ext uri="{FF2B5EF4-FFF2-40B4-BE49-F238E27FC236}">
                <a16:creationId xmlns:a16="http://schemas.microsoft.com/office/drawing/2014/main" id="{399579E1-B519-40C7-9AE4-1786AE8BBBB3}"/>
              </a:ext>
            </a:extLst>
          </p:cNvPr>
          <p:cNvPicPr>
            <a:picLocks noChangeAspect="1"/>
          </p:cNvPicPr>
          <p:nvPr/>
        </p:nvPicPr>
        <p:blipFill>
          <a:blip r:embed="rId9"/>
          <a:stretch>
            <a:fillRect/>
          </a:stretch>
        </p:blipFill>
        <p:spPr>
          <a:xfrm>
            <a:off x="191425" y="149765"/>
            <a:ext cx="2289737" cy="1252200"/>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7AC71114-06E7-001B-5272-4240B51DE366}"/>
              </a:ext>
            </a:extLst>
          </p:cNvPr>
          <p:cNvPicPr>
            <a:picLocks noChangeAspect="1"/>
          </p:cNvPicPr>
          <p:nvPr/>
        </p:nvPicPr>
        <p:blipFill>
          <a:blip r:embed="rId10"/>
          <a:stretch>
            <a:fillRect/>
          </a:stretch>
        </p:blipFill>
        <p:spPr>
          <a:xfrm>
            <a:off x="761926" y="1498770"/>
            <a:ext cx="2289737" cy="1252199"/>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A4BA7A20-96AE-4196-904E-5A9B403D21BF}"/>
              </a:ext>
            </a:extLst>
          </p:cNvPr>
          <p:cNvPicPr>
            <a:picLocks noChangeAspect="1"/>
          </p:cNvPicPr>
          <p:nvPr/>
        </p:nvPicPr>
        <p:blipFill>
          <a:blip r:embed="rId11"/>
          <a:stretch>
            <a:fillRect/>
          </a:stretch>
        </p:blipFill>
        <p:spPr>
          <a:xfrm>
            <a:off x="191425" y="2906581"/>
            <a:ext cx="2361639" cy="1328422"/>
          </a:xfrm>
          <a:prstGeom prst="rect">
            <a:avLst/>
          </a:prstGeom>
        </p:spPr>
      </p:pic>
      <p:pic>
        <p:nvPicPr>
          <p:cNvPr id="27" name="Picture 26">
            <a:extLst>
              <a:ext uri="{FF2B5EF4-FFF2-40B4-BE49-F238E27FC236}">
                <a16:creationId xmlns:a16="http://schemas.microsoft.com/office/drawing/2014/main" id="{0CF90585-9DC6-04FC-E187-6316C1EA1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1645" y="149765"/>
            <a:ext cx="494832" cy="348738"/>
          </a:xfrm>
          <a:prstGeom prst="rect">
            <a:avLst/>
          </a:prstGeom>
          <a:solidFill>
            <a:srgbClr val="3DCD58">
              <a:lumMod val="60000"/>
              <a:lumOff val="40000"/>
              <a:alpha val="50000"/>
            </a:srgbClr>
          </a:solidFill>
          <a:ln w="9525" cap="flat" cmpd="sng" algn="ctr">
            <a:noFill/>
            <a:prstDash val="solid"/>
          </a:ln>
          <a:effectLst/>
        </p:spPr>
      </p:pic>
      <p:sp>
        <p:nvSpPr>
          <p:cNvPr id="28" name="TextBox 27">
            <a:extLst>
              <a:ext uri="{FF2B5EF4-FFF2-40B4-BE49-F238E27FC236}">
                <a16:creationId xmlns:a16="http://schemas.microsoft.com/office/drawing/2014/main" id="{D553EF58-9085-EC0A-995B-DFE72EBBDCBE}"/>
              </a:ext>
            </a:extLst>
          </p:cNvPr>
          <p:cNvSpPr txBox="1"/>
          <p:nvPr/>
        </p:nvSpPr>
        <p:spPr>
          <a:xfrm>
            <a:off x="6025015" y="131758"/>
            <a:ext cx="1456324" cy="415498"/>
          </a:xfrm>
          <a:prstGeom prst="rect">
            <a:avLst/>
          </a:prstGeom>
          <a:no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Monitoring &amp;</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Management</a:t>
            </a:r>
          </a:p>
        </p:txBody>
      </p:sp>
      <p:sp>
        <p:nvSpPr>
          <p:cNvPr id="29" name="Footer Placeholder 3">
            <a:extLst>
              <a:ext uri="{FF2B5EF4-FFF2-40B4-BE49-F238E27FC236}">
                <a16:creationId xmlns:a16="http://schemas.microsoft.com/office/drawing/2014/main" id="{7978CE3A-4F2A-8D26-23E3-8B20DA4F4847}"/>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3602848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Placeholder 6">
            <a:extLst>
              <a:ext uri="{FF2B5EF4-FFF2-40B4-BE49-F238E27FC236}">
                <a16:creationId xmlns:a16="http://schemas.microsoft.com/office/drawing/2014/main" id="{28D8CB26-24BD-1163-5D88-09427AE291DE}"/>
              </a:ext>
            </a:extLst>
          </p:cNvPr>
          <p:cNvSpPr txBox="1">
            <a:spLocks/>
          </p:cNvSpPr>
          <p:nvPr/>
        </p:nvSpPr>
        <p:spPr>
          <a:xfrm>
            <a:off x="3597747" y="571386"/>
            <a:ext cx="5496014" cy="982847"/>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172934" marR="0" lvl="0" indent="-157072" algn="ctr" defTabSz="456918" rtl="0" eaLnBrk="1" fontAlgn="auto" latinLnBrk="0" hangingPunct="1">
              <a:lnSpc>
                <a:spcPct val="100000"/>
              </a:lnSpc>
              <a:spcBef>
                <a:spcPts val="500"/>
              </a:spcBef>
              <a:spcAft>
                <a:spcPts val="500"/>
              </a:spcAft>
              <a:buClr>
                <a:srgbClr val="3DCD58"/>
              </a:buClr>
              <a:buSzTx/>
              <a:buFontTx/>
              <a:buNone/>
              <a:tabLst/>
              <a:defRPr/>
            </a:pPr>
            <a:r>
              <a:rPr kumimoji="0" lang="en-US" sz="2400" b="0" i="0" u="none" strike="noStrike" kern="1200" cap="none" spc="0" normalizeH="0" baseline="0" noProof="0" dirty="0">
                <a:ln>
                  <a:noFill/>
                </a:ln>
                <a:effectLst/>
                <a:uLnTx/>
                <a:uFillTx/>
                <a:latin typeface="Arial Rounded MT Bold" panose="020F0704030504030204" pitchFamily="34" charset="77"/>
                <a:ea typeface="+mn-ea"/>
                <a:cs typeface="Arial"/>
              </a:rPr>
              <a:t>EcoStruxure IT Advisor</a:t>
            </a:r>
            <a:br>
              <a:rPr kumimoji="0" lang="en-US" sz="2800" b="0" i="0" u="none" strike="noStrike" kern="1200" cap="none" spc="0" normalizeH="0" baseline="0" noProof="0" dirty="0">
                <a:ln>
                  <a:noFill/>
                </a:ln>
                <a:effectLst/>
                <a:uLnTx/>
                <a:uFillTx/>
                <a:latin typeface="Arial Rounded MT Bold" panose="020F0704030504030204" pitchFamily="34" charset="77"/>
                <a:ea typeface="+mn-ea"/>
                <a:cs typeface="Arial"/>
              </a:rPr>
            </a:br>
            <a:r>
              <a:rPr kumimoji="0" lang="en-US" sz="1500" b="0" i="0" u="none" strike="noStrike" kern="1200" cap="none" spc="0" normalizeH="0" baseline="0" noProof="0" dirty="0">
                <a:ln>
                  <a:noFill/>
                </a:ln>
                <a:effectLst/>
                <a:uLnTx/>
                <a:uFillTx/>
                <a:latin typeface="Arial"/>
                <a:ea typeface="+mn-ea"/>
                <a:cs typeface="Arial"/>
              </a:rPr>
              <a:t>Data center infrastructure planning and modeling solution</a:t>
            </a:r>
            <a:endParaRPr kumimoji="0" lang="en-US" sz="1800" b="0" i="0" u="none" strike="noStrike" kern="1200" cap="none" spc="0" normalizeH="0" baseline="0" noProof="0" dirty="0">
              <a:ln>
                <a:noFill/>
              </a:ln>
              <a:effectLst/>
              <a:uLnTx/>
              <a:uFillTx/>
              <a:latin typeface="Arial"/>
              <a:ea typeface="+mn-ea"/>
              <a:cs typeface="Arial"/>
            </a:endParaRPr>
          </a:p>
        </p:txBody>
      </p:sp>
      <p:sp>
        <p:nvSpPr>
          <p:cNvPr id="62" name="TextBox 61">
            <a:extLst>
              <a:ext uri="{FF2B5EF4-FFF2-40B4-BE49-F238E27FC236}">
                <a16:creationId xmlns:a16="http://schemas.microsoft.com/office/drawing/2014/main" id="{1C03CDB0-5C9E-5E09-2F65-1AD4A844A38C}"/>
              </a:ext>
            </a:extLst>
          </p:cNvPr>
          <p:cNvSpPr txBox="1"/>
          <p:nvPr/>
        </p:nvSpPr>
        <p:spPr>
          <a:xfrm>
            <a:off x="4206709" y="3789376"/>
            <a:ext cx="859531" cy="253916"/>
          </a:xfrm>
          <a:prstGeom prst="rect">
            <a:avLst/>
          </a:prstGeom>
          <a:noFill/>
        </p:spPr>
        <p:txBody>
          <a:bodyPr wrap="non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Information</a:t>
            </a:r>
          </a:p>
        </p:txBody>
      </p:sp>
      <p:sp>
        <p:nvSpPr>
          <p:cNvPr id="63" name="TextBox 62">
            <a:extLst>
              <a:ext uri="{FF2B5EF4-FFF2-40B4-BE49-F238E27FC236}">
                <a16:creationId xmlns:a16="http://schemas.microsoft.com/office/drawing/2014/main" id="{7B5A5D81-AEA1-7EFF-B661-1C00E6C5E86E}"/>
              </a:ext>
            </a:extLst>
          </p:cNvPr>
          <p:cNvSpPr txBox="1"/>
          <p:nvPr/>
        </p:nvSpPr>
        <p:spPr>
          <a:xfrm>
            <a:off x="5155701" y="3789376"/>
            <a:ext cx="1056278" cy="253916"/>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Profitability</a:t>
            </a:r>
          </a:p>
        </p:txBody>
      </p:sp>
      <p:sp>
        <p:nvSpPr>
          <p:cNvPr id="64" name="TextBox 63">
            <a:extLst>
              <a:ext uri="{FF2B5EF4-FFF2-40B4-BE49-F238E27FC236}">
                <a16:creationId xmlns:a16="http://schemas.microsoft.com/office/drawing/2014/main" id="{728AA525-D460-4A23-B7B9-3E5549EC3B35}"/>
              </a:ext>
            </a:extLst>
          </p:cNvPr>
          <p:cNvSpPr txBox="1"/>
          <p:nvPr/>
        </p:nvSpPr>
        <p:spPr>
          <a:xfrm>
            <a:off x="6230143" y="3789376"/>
            <a:ext cx="1013553" cy="253916"/>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Efficiency</a:t>
            </a:r>
          </a:p>
        </p:txBody>
      </p:sp>
      <p:sp>
        <p:nvSpPr>
          <p:cNvPr id="65" name="TextBox 64">
            <a:extLst>
              <a:ext uri="{FF2B5EF4-FFF2-40B4-BE49-F238E27FC236}">
                <a16:creationId xmlns:a16="http://schemas.microsoft.com/office/drawing/2014/main" id="{CF0B8865-B591-2BF0-71A4-5122BCC084EE}"/>
              </a:ext>
            </a:extLst>
          </p:cNvPr>
          <p:cNvSpPr txBox="1"/>
          <p:nvPr/>
        </p:nvSpPr>
        <p:spPr>
          <a:xfrm>
            <a:off x="7229285" y="3805852"/>
            <a:ext cx="1242182" cy="253916"/>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Availability</a:t>
            </a:r>
          </a:p>
        </p:txBody>
      </p:sp>
      <p:sp>
        <p:nvSpPr>
          <p:cNvPr id="66" name="Oval 65">
            <a:extLst>
              <a:ext uri="{FF2B5EF4-FFF2-40B4-BE49-F238E27FC236}">
                <a16:creationId xmlns:a16="http://schemas.microsoft.com/office/drawing/2014/main" id="{70572D56-C179-9FBC-3A44-D6574B48A8A2}"/>
              </a:ext>
            </a:extLst>
          </p:cNvPr>
          <p:cNvSpPr/>
          <p:nvPr/>
        </p:nvSpPr>
        <p:spPr>
          <a:xfrm>
            <a:off x="4360307"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grpSp>
        <p:nvGrpSpPr>
          <p:cNvPr id="67" name="Group 66">
            <a:extLst>
              <a:ext uri="{FF2B5EF4-FFF2-40B4-BE49-F238E27FC236}">
                <a16:creationId xmlns:a16="http://schemas.microsoft.com/office/drawing/2014/main" id="{1E545BAE-8CD3-29F1-7C66-C298FEB00A44}"/>
              </a:ext>
            </a:extLst>
          </p:cNvPr>
          <p:cNvGrpSpPr/>
          <p:nvPr/>
        </p:nvGrpSpPr>
        <p:grpSpPr>
          <a:xfrm>
            <a:off x="5407587" y="3247138"/>
            <a:ext cx="534584" cy="534584"/>
            <a:chOff x="2233843" y="2556051"/>
            <a:chExt cx="714329" cy="714329"/>
          </a:xfrm>
        </p:grpSpPr>
        <p:sp>
          <p:nvSpPr>
            <p:cNvPr id="68" name="Oval 67">
              <a:extLst>
                <a:ext uri="{FF2B5EF4-FFF2-40B4-BE49-F238E27FC236}">
                  <a16:creationId xmlns:a16="http://schemas.microsoft.com/office/drawing/2014/main" id="{9B4411AE-48D2-10F8-B7FA-B65C9E84EACE}"/>
                </a:ext>
              </a:extLst>
            </p:cNvPr>
            <p:cNvSpPr/>
            <p:nvPr/>
          </p:nvSpPr>
          <p:spPr>
            <a:xfrm>
              <a:off x="2233843" y="2556051"/>
              <a:ext cx="714329" cy="714329"/>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69" name="Picture 68">
              <a:extLst>
                <a:ext uri="{FF2B5EF4-FFF2-40B4-BE49-F238E27FC236}">
                  <a16:creationId xmlns:a16="http://schemas.microsoft.com/office/drawing/2014/main" id="{739AAA0B-4678-01DF-1971-D5FBA1C4222E}"/>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331231" y="2653439"/>
              <a:ext cx="519553" cy="519553"/>
            </a:xfrm>
            <a:prstGeom prst="rect">
              <a:avLst/>
            </a:prstGeom>
          </p:spPr>
        </p:pic>
      </p:grpSp>
      <p:grpSp>
        <p:nvGrpSpPr>
          <p:cNvPr id="70" name="Group 69">
            <a:extLst>
              <a:ext uri="{FF2B5EF4-FFF2-40B4-BE49-F238E27FC236}">
                <a16:creationId xmlns:a16="http://schemas.microsoft.com/office/drawing/2014/main" id="{5D4356E3-4AFD-3DD1-1E09-256E075BBF5D}"/>
              </a:ext>
            </a:extLst>
          </p:cNvPr>
          <p:cNvGrpSpPr/>
          <p:nvPr/>
        </p:nvGrpSpPr>
        <p:grpSpPr>
          <a:xfrm>
            <a:off x="7590378" y="3247138"/>
            <a:ext cx="534584" cy="534584"/>
            <a:chOff x="5801289" y="2556051"/>
            <a:chExt cx="714329" cy="714329"/>
          </a:xfrm>
        </p:grpSpPr>
        <p:sp>
          <p:nvSpPr>
            <p:cNvPr id="71" name="Oval 70">
              <a:extLst>
                <a:ext uri="{FF2B5EF4-FFF2-40B4-BE49-F238E27FC236}">
                  <a16:creationId xmlns:a16="http://schemas.microsoft.com/office/drawing/2014/main" id="{C1140524-366B-40EC-B597-65A086C09119}"/>
                </a:ext>
              </a:extLst>
            </p:cNvPr>
            <p:cNvSpPr/>
            <p:nvPr/>
          </p:nvSpPr>
          <p:spPr>
            <a:xfrm>
              <a:off x="5801289" y="2556051"/>
              <a:ext cx="714329" cy="714329"/>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72" name="Picture 30" descr="Security camera">
              <a:extLst>
                <a:ext uri="{FF2B5EF4-FFF2-40B4-BE49-F238E27FC236}">
                  <a16:creationId xmlns:a16="http://schemas.microsoft.com/office/drawing/2014/main" id="{9A840EA6-ECE9-8F4B-2F65-3E61F0A916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13857" y="2668619"/>
              <a:ext cx="489192" cy="489192"/>
            </a:xfrm>
            <a:prstGeom prst="rect">
              <a:avLst/>
            </a:prstGeom>
          </p:spPr>
        </p:pic>
      </p:grpSp>
      <p:sp>
        <p:nvSpPr>
          <p:cNvPr id="73" name="Oval 72">
            <a:extLst>
              <a:ext uri="{FF2B5EF4-FFF2-40B4-BE49-F238E27FC236}">
                <a16:creationId xmlns:a16="http://schemas.microsoft.com/office/drawing/2014/main" id="{BE2A9C8C-7387-FF0F-0162-4C34685D21F7}"/>
              </a:ext>
            </a:extLst>
          </p:cNvPr>
          <p:cNvSpPr/>
          <p:nvPr/>
        </p:nvSpPr>
        <p:spPr>
          <a:xfrm>
            <a:off x="6489886"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74" name="Picture 73">
            <a:extLst>
              <a:ext uri="{FF2B5EF4-FFF2-40B4-BE49-F238E27FC236}">
                <a16:creationId xmlns:a16="http://schemas.microsoft.com/office/drawing/2014/main" id="{A1D1D2A3-4CA2-D3EE-D849-63448865C25E}"/>
              </a:ext>
            </a:extLst>
          </p:cNvPr>
          <p:cNvPicPr>
            <a:picLocks noChangeAspect="1"/>
          </p:cNvPicPr>
          <p:nvPr/>
        </p:nvPicPr>
        <p:blipFill>
          <a:blip r:embed="rId5"/>
          <a:stretch>
            <a:fillRect/>
          </a:stretch>
        </p:blipFill>
        <p:spPr>
          <a:xfrm>
            <a:off x="4470418" y="3356768"/>
            <a:ext cx="315322" cy="315322"/>
          </a:xfrm>
          <a:prstGeom prst="rect">
            <a:avLst/>
          </a:prstGeom>
        </p:spPr>
      </p:pic>
      <p:pic>
        <p:nvPicPr>
          <p:cNvPr id="75" name="Picture 24" descr="Server">
            <a:extLst>
              <a:ext uri="{FF2B5EF4-FFF2-40B4-BE49-F238E27FC236}">
                <a16:creationId xmlns:a16="http://schemas.microsoft.com/office/drawing/2014/main" id="{368DA029-B71F-3919-F815-4E00D19B339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61232" y="3331381"/>
            <a:ext cx="372139" cy="372139"/>
          </a:xfrm>
          <a:prstGeom prst="rect">
            <a:avLst/>
          </a:prstGeom>
          <a:ln>
            <a:noFill/>
          </a:ln>
        </p:spPr>
      </p:pic>
      <p:sp>
        <p:nvSpPr>
          <p:cNvPr id="76" name="TextBox 75">
            <a:extLst>
              <a:ext uri="{FF2B5EF4-FFF2-40B4-BE49-F238E27FC236}">
                <a16:creationId xmlns:a16="http://schemas.microsoft.com/office/drawing/2014/main" id="{35C19EBD-05E5-B629-FFEF-D5E012E2BED2}"/>
              </a:ext>
            </a:extLst>
          </p:cNvPr>
          <p:cNvSpPr txBox="1"/>
          <p:nvPr/>
        </p:nvSpPr>
        <p:spPr>
          <a:xfrm>
            <a:off x="3947304" y="1473290"/>
            <a:ext cx="4656122" cy="1069524"/>
          </a:xfrm>
          <a:prstGeom prst="rect">
            <a:avLst/>
          </a:prstGeom>
          <a:noFill/>
        </p:spPr>
        <p:txBody>
          <a:bodyPr wrap="square" rtlCol="0">
            <a:spAutoFit/>
          </a:bodyPr>
          <a:lstStyle/>
          <a:p>
            <a:pPr marL="0" marR="0" lvl="0" indent="0" defTabSz="457184" eaLnBrk="1" fontAlgn="auto" latinLnBrk="0" hangingPunct="1">
              <a:lnSpc>
                <a:spcPct val="100000"/>
              </a:lnSpc>
              <a:spcBef>
                <a:spcPct val="20000"/>
              </a:spcBef>
              <a:spcAft>
                <a:spcPts val="0"/>
              </a:spcAft>
              <a:buClr>
                <a:srgbClr val="3DCD58"/>
              </a:buClr>
              <a:buSzTx/>
              <a:buFontTx/>
              <a:buNone/>
              <a:tabLst/>
              <a:defRPr/>
            </a:pPr>
            <a:r>
              <a:rPr kumimoji="0" lang="en-US" sz="1100" b="1" i="0" u="none" strike="noStrike" kern="0" cap="none" spc="0" normalizeH="0" baseline="0" noProof="0" dirty="0">
                <a:ln>
                  <a:noFill/>
                </a:ln>
                <a:solidFill>
                  <a:schemeClr val="tx2"/>
                </a:solidFill>
                <a:effectLst/>
                <a:uLnTx/>
                <a:uFillTx/>
              </a:rPr>
              <a:t>… </a:t>
            </a:r>
            <a:r>
              <a:rPr kumimoji="0" lang="en-US" sz="1050" b="0" i="0" u="none" strike="noStrike" kern="0" cap="none" spc="0" normalizeH="0" baseline="0" noProof="0" dirty="0">
                <a:ln>
                  <a:noFill/>
                </a:ln>
                <a:solidFill>
                  <a:schemeClr val="tx2"/>
                </a:solidFill>
                <a:effectLst/>
                <a:uLnTx/>
                <a:uFillTx/>
              </a:rPr>
              <a:t>IT is complicated, let’s simplify it. Let’s make the most of every square meter and kW with better planning and more visibility. Daily data center infrastructure management made simpler and more efficient with full insights into your data center or colocation infrastructure-from big picture to individual devices. Achieve operational excellence through proper asset tracking, risk management, and capacity optimization</a:t>
            </a:r>
            <a:r>
              <a:rPr kumimoji="0" lang="en-GB" sz="1050" b="0" i="0" u="none" strike="noStrike" kern="0" cap="none" spc="0" normalizeH="0" baseline="0" noProof="0" dirty="0">
                <a:ln>
                  <a:noFill/>
                </a:ln>
                <a:solidFill>
                  <a:schemeClr val="tx2"/>
                </a:solidFill>
                <a:effectLst/>
                <a:uLnTx/>
                <a:uFillTx/>
                <a:cs typeface="Corbel"/>
              </a:rPr>
              <a:t>” </a:t>
            </a:r>
            <a:endParaRPr kumimoji="0" lang="en-US" sz="1050" b="0" i="0" u="none" strike="noStrike" kern="0" cap="none" spc="0" normalizeH="0" baseline="0" noProof="0" dirty="0">
              <a:ln>
                <a:noFill/>
              </a:ln>
              <a:solidFill>
                <a:schemeClr val="tx2"/>
              </a:solidFill>
              <a:effectLst/>
              <a:uLnTx/>
              <a:uFillTx/>
            </a:endParaRPr>
          </a:p>
        </p:txBody>
      </p:sp>
      <p:sp>
        <p:nvSpPr>
          <p:cNvPr id="78" name="TextBox 77">
            <a:extLst>
              <a:ext uri="{FF2B5EF4-FFF2-40B4-BE49-F238E27FC236}">
                <a16:creationId xmlns:a16="http://schemas.microsoft.com/office/drawing/2014/main" id="{A430FB62-AADB-9B51-03EA-FD429F89CFA2}"/>
              </a:ext>
            </a:extLst>
          </p:cNvPr>
          <p:cNvSpPr txBox="1"/>
          <p:nvPr/>
        </p:nvSpPr>
        <p:spPr>
          <a:xfrm>
            <a:off x="3749173" y="1255197"/>
            <a:ext cx="396262" cy="646331"/>
          </a:xfrm>
          <a:prstGeom prst="rect">
            <a:avLst/>
          </a:prstGeom>
          <a:noFill/>
        </p:spPr>
        <p:txBody>
          <a:bodyPr wrap="none" rtlCol="0">
            <a:spAutoFit/>
          </a:bodyPr>
          <a:lstStyle/>
          <a:p>
            <a:pPr defTabSz="456918"/>
            <a:r>
              <a:rPr lang="en-US" sz="3600" dirty="0">
                <a:solidFill>
                  <a:schemeClr val="tx2"/>
                </a:solidFill>
                <a:latin typeface="Arial Rounded MT Bold" panose="020F0704030504030204" pitchFamily="34" charset="77"/>
              </a:rPr>
              <a:t>“</a:t>
            </a:r>
          </a:p>
        </p:txBody>
      </p:sp>
      <p:grpSp>
        <p:nvGrpSpPr>
          <p:cNvPr id="79" name="Group 78">
            <a:extLst>
              <a:ext uri="{FF2B5EF4-FFF2-40B4-BE49-F238E27FC236}">
                <a16:creationId xmlns:a16="http://schemas.microsoft.com/office/drawing/2014/main" id="{70DD290A-90E0-112E-4717-A87CC776E4EA}"/>
              </a:ext>
            </a:extLst>
          </p:cNvPr>
          <p:cNvGrpSpPr/>
          <p:nvPr/>
        </p:nvGrpSpPr>
        <p:grpSpPr>
          <a:xfrm>
            <a:off x="318470" y="1387814"/>
            <a:ext cx="2717605" cy="1505830"/>
            <a:chOff x="4882815" y="1328441"/>
            <a:chExt cx="4012975" cy="2240724"/>
          </a:xfrm>
        </p:grpSpPr>
        <p:pic>
          <p:nvPicPr>
            <p:cNvPr id="80" name="Picture 79" descr="laptop01.png">
              <a:extLst>
                <a:ext uri="{FF2B5EF4-FFF2-40B4-BE49-F238E27FC236}">
                  <a16:creationId xmlns:a16="http://schemas.microsoft.com/office/drawing/2014/main" id="{7E7E4D8A-74E4-E1C4-24B4-D24FAB04713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82815" y="1328441"/>
              <a:ext cx="4012975" cy="2240724"/>
            </a:xfrm>
            <a:prstGeom prst="rect">
              <a:avLst/>
            </a:prstGeom>
          </p:spPr>
        </p:pic>
        <p:pic>
          <p:nvPicPr>
            <p:cNvPr id="81" name="Picture 80">
              <a:extLst>
                <a:ext uri="{FF2B5EF4-FFF2-40B4-BE49-F238E27FC236}">
                  <a16:creationId xmlns:a16="http://schemas.microsoft.com/office/drawing/2014/main" id="{AD47E8B0-D65C-4964-5D68-9EDFE665C9D7}"/>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1" b="91671"/>
            <a:stretch/>
          </p:blipFill>
          <p:spPr>
            <a:xfrm>
              <a:off x="5416648" y="1430397"/>
              <a:ext cx="2954351" cy="162889"/>
            </a:xfrm>
            <a:prstGeom prst="rect">
              <a:avLst/>
            </a:prstGeom>
          </p:spPr>
        </p:pic>
        <p:pic>
          <p:nvPicPr>
            <p:cNvPr id="82" name="Picture 81">
              <a:extLst>
                <a:ext uri="{FF2B5EF4-FFF2-40B4-BE49-F238E27FC236}">
                  <a16:creationId xmlns:a16="http://schemas.microsoft.com/office/drawing/2014/main" id="{9E2F3079-732B-F5B0-C179-9F01EEE33505}"/>
                </a:ext>
              </a:extLst>
            </p:cNvPr>
            <p:cNvPicPr>
              <a:picLocks noChangeAspect="1"/>
            </p:cNvPicPr>
            <p:nvPr/>
          </p:nvPicPr>
          <p:blipFill rotWithShape="1">
            <a:blip r:embed="rId10"/>
            <a:srcRect t="3470" b="5752"/>
            <a:stretch/>
          </p:blipFill>
          <p:spPr>
            <a:xfrm>
              <a:off x="5416648" y="1593287"/>
              <a:ext cx="2952737" cy="1595239"/>
            </a:xfrm>
            <a:prstGeom prst="rect">
              <a:avLst/>
            </a:prstGeom>
          </p:spPr>
        </p:pic>
      </p:grpSp>
      <p:pic>
        <p:nvPicPr>
          <p:cNvPr id="83" name="Picture 82">
            <a:extLst>
              <a:ext uri="{FF2B5EF4-FFF2-40B4-BE49-F238E27FC236}">
                <a16:creationId xmlns:a16="http://schemas.microsoft.com/office/drawing/2014/main" id="{5E7AB45F-D544-8BD5-4AC6-24286E45F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6189" y="162895"/>
            <a:ext cx="277157" cy="345311"/>
          </a:xfrm>
          <a:prstGeom prst="rect">
            <a:avLst/>
          </a:prstGeom>
          <a:solidFill>
            <a:srgbClr val="3DCD58">
              <a:lumMod val="60000"/>
              <a:lumOff val="40000"/>
              <a:alpha val="50000"/>
            </a:srgbClr>
          </a:solidFill>
          <a:ln w="9525" cap="flat" cmpd="sng" algn="ctr">
            <a:noFill/>
            <a:prstDash val="solid"/>
          </a:ln>
          <a:effectLst/>
        </p:spPr>
      </p:pic>
      <p:sp>
        <p:nvSpPr>
          <p:cNvPr id="84" name="TextBox 83">
            <a:extLst>
              <a:ext uri="{FF2B5EF4-FFF2-40B4-BE49-F238E27FC236}">
                <a16:creationId xmlns:a16="http://schemas.microsoft.com/office/drawing/2014/main" id="{88D3642F-8A6A-72E8-3F15-BA2FEAB10E87}"/>
              </a:ext>
            </a:extLst>
          </p:cNvPr>
          <p:cNvSpPr txBox="1"/>
          <p:nvPr/>
        </p:nvSpPr>
        <p:spPr>
          <a:xfrm>
            <a:off x="6230143" y="131758"/>
            <a:ext cx="1251196" cy="415498"/>
          </a:xfrm>
          <a:prstGeom prst="rect">
            <a:avLst/>
          </a:prstGeom>
          <a:no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tx2"/>
                </a:solidFill>
                <a:effectLst/>
                <a:uLnTx/>
                <a:uFillTx/>
              </a:rPr>
              <a:t>Planning &amp;</a:t>
            </a:r>
            <a:br>
              <a:rPr kumimoji="0" lang="en-US" sz="1050" b="0" i="0" u="none" strike="noStrike" kern="0" cap="none" spc="0" normalizeH="0" baseline="0" noProof="0">
                <a:ln>
                  <a:noFill/>
                </a:ln>
                <a:solidFill>
                  <a:schemeClr val="tx2"/>
                </a:solidFill>
                <a:effectLst/>
                <a:uLnTx/>
                <a:uFillTx/>
              </a:rPr>
            </a:br>
            <a:r>
              <a:rPr kumimoji="0" lang="en-US" sz="1050" b="0" i="0" u="none" strike="noStrike" kern="0" cap="none" spc="0" normalizeH="0" baseline="0" noProof="0">
                <a:ln>
                  <a:noFill/>
                </a:ln>
                <a:solidFill>
                  <a:schemeClr val="tx2"/>
                </a:solidFill>
                <a:effectLst/>
                <a:uLnTx/>
                <a:uFillTx/>
              </a:rPr>
              <a:t>Modeling</a:t>
            </a:r>
            <a:endParaRPr kumimoji="0" lang="en-US" sz="1050" b="0" i="0" u="none" strike="noStrike" kern="0" cap="none" spc="0" normalizeH="0" baseline="0" noProof="0" dirty="0">
              <a:ln>
                <a:noFill/>
              </a:ln>
              <a:solidFill>
                <a:schemeClr val="tx2"/>
              </a:solidFill>
              <a:effectLst/>
              <a:uLnTx/>
              <a:uFillTx/>
            </a:endParaRPr>
          </a:p>
        </p:txBody>
      </p:sp>
      <p:sp>
        <p:nvSpPr>
          <p:cNvPr id="85" name="Footer Placeholder 3">
            <a:extLst>
              <a:ext uri="{FF2B5EF4-FFF2-40B4-BE49-F238E27FC236}">
                <a16:creationId xmlns:a16="http://schemas.microsoft.com/office/drawing/2014/main" id="{FB2C1AD2-D3E9-C99D-02C1-F1720D94B322}"/>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3829215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B8A785DD-20EF-035A-A055-6770F9F8E438}"/>
              </a:ext>
            </a:extLst>
          </p:cNvPr>
          <p:cNvSpPr txBox="1">
            <a:spLocks/>
          </p:cNvSpPr>
          <p:nvPr/>
        </p:nvSpPr>
        <p:spPr>
          <a:xfrm>
            <a:off x="3597747" y="571386"/>
            <a:ext cx="5496014" cy="982847"/>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172934" marR="0" lvl="0" indent="-157072" algn="ctr" defTabSz="456918" rtl="0" eaLnBrk="1" fontAlgn="auto" latinLnBrk="0" hangingPunct="1">
              <a:lnSpc>
                <a:spcPct val="100000"/>
              </a:lnSpc>
              <a:spcBef>
                <a:spcPts val="500"/>
              </a:spcBef>
              <a:spcAft>
                <a:spcPts val="500"/>
              </a:spcAft>
              <a:buClr>
                <a:srgbClr val="3DCD58"/>
              </a:buClr>
              <a:buSzTx/>
              <a:buFontTx/>
              <a:buNone/>
              <a:tabLst/>
              <a:defRPr/>
            </a:pPr>
            <a:r>
              <a:rPr kumimoji="0" lang="en-US" sz="2400" b="0" i="0" u="none" strike="noStrike" kern="1200" cap="none" spc="0" normalizeH="0" baseline="0" noProof="0">
                <a:ln>
                  <a:noFill/>
                </a:ln>
                <a:effectLst/>
                <a:uLnTx/>
                <a:uFillTx/>
                <a:latin typeface="Arial Rounded MT Bold" panose="020F0704030504030204" pitchFamily="34" charset="77"/>
                <a:ea typeface="+mn-ea"/>
                <a:cs typeface="Arial"/>
              </a:rPr>
              <a:t>EcoStruxure IT Advisor</a:t>
            </a:r>
            <a:br>
              <a:rPr kumimoji="0" lang="en-US" sz="2800" b="0" i="0" u="none" strike="noStrike" kern="1200" cap="none" spc="0" normalizeH="0" baseline="0" noProof="0">
                <a:ln>
                  <a:noFill/>
                </a:ln>
                <a:effectLst/>
                <a:uLnTx/>
                <a:uFillTx/>
                <a:latin typeface="Arial Rounded MT Bold" panose="020F0704030504030204" pitchFamily="34" charset="77"/>
                <a:ea typeface="+mn-ea"/>
                <a:cs typeface="Arial"/>
              </a:rPr>
            </a:br>
            <a:r>
              <a:rPr kumimoji="0" lang="en-US" sz="1500" b="0" i="0" u="none" strike="noStrike" kern="1200" cap="none" spc="0" normalizeH="0" baseline="0" noProof="0">
                <a:ln>
                  <a:noFill/>
                </a:ln>
                <a:effectLst/>
                <a:uLnTx/>
                <a:uFillTx/>
                <a:latin typeface="Arial"/>
                <a:ea typeface="+mn-ea"/>
                <a:cs typeface="Arial"/>
              </a:rPr>
              <a:t>Energy Efficiency</a:t>
            </a:r>
            <a:endParaRPr kumimoji="0" lang="en-US" sz="1800" b="0" i="0" u="none" strike="noStrike" kern="1200" cap="none" spc="0" normalizeH="0" baseline="0" noProof="0" dirty="0">
              <a:ln>
                <a:noFill/>
              </a:ln>
              <a:effectLst/>
              <a:uLnTx/>
              <a:uFillTx/>
              <a:latin typeface="Arial"/>
              <a:ea typeface="+mn-ea"/>
              <a:cs typeface="Arial"/>
            </a:endParaRPr>
          </a:p>
        </p:txBody>
      </p:sp>
      <p:sp>
        <p:nvSpPr>
          <p:cNvPr id="6" name="TextBox 5">
            <a:extLst>
              <a:ext uri="{FF2B5EF4-FFF2-40B4-BE49-F238E27FC236}">
                <a16:creationId xmlns:a16="http://schemas.microsoft.com/office/drawing/2014/main" id="{4F13FAEA-C053-C400-F33A-D684DC2CB575}"/>
              </a:ext>
            </a:extLst>
          </p:cNvPr>
          <p:cNvSpPr txBox="1"/>
          <p:nvPr/>
        </p:nvSpPr>
        <p:spPr>
          <a:xfrm>
            <a:off x="4134578" y="3789376"/>
            <a:ext cx="1003801" cy="415498"/>
          </a:xfrm>
          <a:prstGeom prst="rect">
            <a:avLst/>
          </a:prstGeom>
          <a:noFill/>
        </p:spPr>
        <p:txBody>
          <a:bodyPr wrap="non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Insight into</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energy usage</a:t>
            </a:r>
          </a:p>
        </p:txBody>
      </p:sp>
      <p:sp>
        <p:nvSpPr>
          <p:cNvPr id="7" name="TextBox 6">
            <a:extLst>
              <a:ext uri="{FF2B5EF4-FFF2-40B4-BE49-F238E27FC236}">
                <a16:creationId xmlns:a16="http://schemas.microsoft.com/office/drawing/2014/main" id="{2992571C-0528-14BB-6A80-CDFFF49D3E2B}"/>
              </a:ext>
            </a:extLst>
          </p:cNvPr>
          <p:cNvSpPr txBox="1"/>
          <p:nvPr/>
        </p:nvSpPr>
        <p:spPr>
          <a:xfrm>
            <a:off x="5155701" y="3789376"/>
            <a:ext cx="1056278" cy="738664"/>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How to</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improve</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energy</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usage</a:t>
            </a:r>
          </a:p>
        </p:txBody>
      </p:sp>
      <p:sp>
        <p:nvSpPr>
          <p:cNvPr id="9" name="TextBox 8">
            <a:extLst>
              <a:ext uri="{FF2B5EF4-FFF2-40B4-BE49-F238E27FC236}">
                <a16:creationId xmlns:a16="http://schemas.microsoft.com/office/drawing/2014/main" id="{FF23FD22-2F92-0B83-3B9C-E567525218C3}"/>
              </a:ext>
            </a:extLst>
          </p:cNvPr>
          <p:cNvSpPr txBox="1"/>
          <p:nvPr/>
        </p:nvSpPr>
        <p:spPr>
          <a:xfrm>
            <a:off x="6230143" y="3789376"/>
            <a:ext cx="1013553" cy="900246"/>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Web-based</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dashboards</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for efficiency data and cost analysis</a:t>
            </a:r>
          </a:p>
        </p:txBody>
      </p:sp>
      <p:sp>
        <p:nvSpPr>
          <p:cNvPr id="10" name="TextBox 9">
            <a:extLst>
              <a:ext uri="{FF2B5EF4-FFF2-40B4-BE49-F238E27FC236}">
                <a16:creationId xmlns:a16="http://schemas.microsoft.com/office/drawing/2014/main" id="{C959CEC2-7657-1B9F-7698-53C377A856C9}"/>
              </a:ext>
            </a:extLst>
          </p:cNvPr>
          <p:cNvSpPr txBox="1"/>
          <p:nvPr/>
        </p:nvSpPr>
        <p:spPr>
          <a:xfrm>
            <a:off x="7229285" y="3805852"/>
            <a:ext cx="1242182" cy="738664"/>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IT Advisor and integration with DCE and other 3</a:t>
            </a:r>
            <a:r>
              <a:rPr kumimoji="0" lang="en-US" sz="1050" b="0" i="0" u="none" strike="noStrike" kern="0" cap="none" spc="0" normalizeH="0" baseline="30000" noProof="0" dirty="0">
                <a:ln>
                  <a:noFill/>
                </a:ln>
                <a:solidFill>
                  <a:schemeClr val="tx2"/>
                </a:solidFill>
                <a:effectLst/>
                <a:uLnTx/>
                <a:uFillTx/>
              </a:rPr>
              <a:t>rd</a:t>
            </a:r>
            <a:r>
              <a:rPr kumimoji="0" lang="en-US" sz="1050" b="0" i="0" u="none" strike="noStrike" kern="0" cap="none" spc="0" normalizeH="0" baseline="0" noProof="0" dirty="0">
                <a:ln>
                  <a:noFill/>
                </a:ln>
                <a:solidFill>
                  <a:schemeClr val="tx2"/>
                </a:solidFill>
                <a:effectLst/>
                <a:uLnTx/>
                <a:uFillTx/>
              </a:rPr>
              <a:t> party systems</a:t>
            </a:r>
          </a:p>
        </p:txBody>
      </p:sp>
      <p:sp>
        <p:nvSpPr>
          <p:cNvPr id="11" name="Oval 10">
            <a:extLst>
              <a:ext uri="{FF2B5EF4-FFF2-40B4-BE49-F238E27FC236}">
                <a16:creationId xmlns:a16="http://schemas.microsoft.com/office/drawing/2014/main" id="{06F20C1E-AC2E-DAA3-5165-11A9979850D9}"/>
              </a:ext>
            </a:extLst>
          </p:cNvPr>
          <p:cNvSpPr/>
          <p:nvPr/>
        </p:nvSpPr>
        <p:spPr>
          <a:xfrm>
            <a:off x="4360307"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sp>
        <p:nvSpPr>
          <p:cNvPr id="12" name="Oval 11">
            <a:extLst>
              <a:ext uri="{FF2B5EF4-FFF2-40B4-BE49-F238E27FC236}">
                <a16:creationId xmlns:a16="http://schemas.microsoft.com/office/drawing/2014/main" id="{0E8655D2-FD89-C8D5-9C1B-F022EDF44BA2}"/>
              </a:ext>
            </a:extLst>
          </p:cNvPr>
          <p:cNvSpPr/>
          <p:nvPr/>
        </p:nvSpPr>
        <p:spPr>
          <a:xfrm>
            <a:off x="5407587"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sp>
        <p:nvSpPr>
          <p:cNvPr id="13" name="Oval 12">
            <a:extLst>
              <a:ext uri="{FF2B5EF4-FFF2-40B4-BE49-F238E27FC236}">
                <a16:creationId xmlns:a16="http://schemas.microsoft.com/office/drawing/2014/main" id="{463F0C76-F1D6-379A-B29C-FFFF5A4D2274}"/>
              </a:ext>
            </a:extLst>
          </p:cNvPr>
          <p:cNvSpPr/>
          <p:nvPr/>
        </p:nvSpPr>
        <p:spPr>
          <a:xfrm>
            <a:off x="7590378"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sp>
        <p:nvSpPr>
          <p:cNvPr id="14" name="Oval 13">
            <a:extLst>
              <a:ext uri="{FF2B5EF4-FFF2-40B4-BE49-F238E27FC236}">
                <a16:creationId xmlns:a16="http://schemas.microsoft.com/office/drawing/2014/main" id="{54E87B60-3808-A3E9-5C2F-B70883E93E89}"/>
              </a:ext>
            </a:extLst>
          </p:cNvPr>
          <p:cNvSpPr/>
          <p:nvPr/>
        </p:nvSpPr>
        <p:spPr>
          <a:xfrm>
            <a:off x="6489886"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sp>
        <p:nvSpPr>
          <p:cNvPr id="15" name="TextBox 14">
            <a:extLst>
              <a:ext uri="{FF2B5EF4-FFF2-40B4-BE49-F238E27FC236}">
                <a16:creationId xmlns:a16="http://schemas.microsoft.com/office/drawing/2014/main" id="{E54CDAD5-7467-AFA5-B9F9-7565AA98D578}"/>
              </a:ext>
            </a:extLst>
          </p:cNvPr>
          <p:cNvSpPr txBox="1"/>
          <p:nvPr/>
        </p:nvSpPr>
        <p:spPr>
          <a:xfrm>
            <a:off x="3947304" y="1513483"/>
            <a:ext cx="4656122" cy="584775"/>
          </a:xfrm>
          <a:prstGeom prst="rect">
            <a:avLst/>
          </a:prstGeom>
          <a:noFill/>
        </p:spPr>
        <p:txBody>
          <a:bodyPr wrap="square" rtlCol="0">
            <a:spAutoFit/>
          </a:bodyPr>
          <a:lstStyle/>
          <a:p>
            <a:pPr marL="0" marR="0" lvl="0" indent="0" defTabSz="457184" eaLnBrk="1" fontAlgn="auto" latinLnBrk="0" hangingPunct="1">
              <a:lnSpc>
                <a:spcPct val="100000"/>
              </a:lnSpc>
              <a:spcBef>
                <a:spcPct val="20000"/>
              </a:spcBef>
              <a:spcAft>
                <a:spcPts val="0"/>
              </a:spcAft>
              <a:buClr>
                <a:srgbClr val="3DCD58"/>
              </a:buClr>
              <a:buSzTx/>
              <a:buFontTx/>
              <a:buNone/>
              <a:tabLst/>
              <a:defRPr/>
            </a:pPr>
            <a:r>
              <a:rPr kumimoji="0" lang="en-US" sz="1100" b="1" i="0" u="none" strike="noStrike" kern="0" cap="none" spc="0" normalizeH="0" baseline="0" noProof="0" dirty="0">
                <a:ln>
                  <a:noFill/>
                </a:ln>
                <a:solidFill>
                  <a:schemeClr val="tx2"/>
                </a:solidFill>
                <a:effectLst/>
                <a:uLnTx/>
                <a:uFillTx/>
              </a:rPr>
              <a:t>… </a:t>
            </a:r>
            <a:r>
              <a:rPr kumimoji="0" lang="en-US" sz="1050" b="0" i="0" u="none" strike="noStrike" kern="0" cap="none" spc="0" normalizeH="0" baseline="0" noProof="0" dirty="0">
                <a:ln>
                  <a:noFill/>
                </a:ln>
                <a:solidFill>
                  <a:schemeClr val="tx2"/>
                </a:solidFill>
                <a:effectLst/>
                <a:uLnTx/>
                <a:uFillTx/>
              </a:rPr>
              <a:t>Full insight into current and historical energy efficiency for facilities, identifying efficiency losses and enabling improved Power Usage Effectiveness (PUE) values at subsystem level</a:t>
            </a:r>
            <a:r>
              <a:rPr kumimoji="0" lang="en-GB" sz="1050" b="0" i="0" u="none" strike="noStrike" kern="0" cap="none" spc="0" normalizeH="0" baseline="0" noProof="0" dirty="0">
                <a:ln>
                  <a:noFill/>
                </a:ln>
                <a:solidFill>
                  <a:schemeClr val="tx2"/>
                </a:solidFill>
                <a:effectLst/>
                <a:uLnTx/>
                <a:uFillTx/>
                <a:cs typeface="Corbel"/>
              </a:rPr>
              <a:t>” </a:t>
            </a:r>
            <a:endParaRPr kumimoji="0" lang="en-US" sz="1050" b="0" i="0" u="none" strike="noStrike" kern="0" cap="none" spc="0" normalizeH="0" baseline="0" noProof="0" dirty="0">
              <a:ln>
                <a:noFill/>
              </a:ln>
              <a:solidFill>
                <a:schemeClr val="tx2"/>
              </a:solidFill>
              <a:effectLst/>
              <a:uLnTx/>
              <a:uFillTx/>
            </a:endParaRPr>
          </a:p>
        </p:txBody>
      </p:sp>
      <p:sp>
        <p:nvSpPr>
          <p:cNvPr id="17" name="TextBox 16">
            <a:extLst>
              <a:ext uri="{FF2B5EF4-FFF2-40B4-BE49-F238E27FC236}">
                <a16:creationId xmlns:a16="http://schemas.microsoft.com/office/drawing/2014/main" id="{D6540439-CDB7-70C5-3392-234849A1F5DF}"/>
              </a:ext>
            </a:extLst>
          </p:cNvPr>
          <p:cNvSpPr txBox="1"/>
          <p:nvPr/>
        </p:nvSpPr>
        <p:spPr>
          <a:xfrm>
            <a:off x="3749173" y="1308708"/>
            <a:ext cx="396262" cy="646331"/>
          </a:xfrm>
          <a:prstGeom prst="rect">
            <a:avLst/>
          </a:prstGeom>
          <a:noFill/>
        </p:spPr>
        <p:txBody>
          <a:bodyPr wrap="none" rtlCol="0">
            <a:spAutoFit/>
          </a:bodyPr>
          <a:lstStyle/>
          <a:p>
            <a:pPr defTabSz="456918"/>
            <a:r>
              <a:rPr lang="en-US" sz="3600" dirty="0">
                <a:solidFill>
                  <a:schemeClr val="tx2"/>
                </a:solidFill>
                <a:latin typeface="Arial Rounded MT Bold" panose="020F0704030504030204" pitchFamily="34" charset="77"/>
              </a:rPr>
              <a:t>“</a:t>
            </a:r>
          </a:p>
        </p:txBody>
      </p:sp>
      <p:pic>
        <p:nvPicPr>
          <p:cNvPr id="18" name="Picture 17">
            <a:extLst>
              <a:ext uri="{FF2B5EF4-FFF2-40B4-BE49-F238E27FC236}">
                <a16:creationId xmlns:a16="http://schemas.microsoft.com/office/drawing/2014/main" id="{E6258EF1-5F40-011F-5954-4191C75D2AB3}"/>
              </a:ext>
            </a:extLst>
          </p:cNvPr>
          <p:cNvPicPr>
            <a:picLocks noChangeAspect="1"/>
          </p:cNvPicPr>
          <p:nvPr/>
        </p:nvPicPr>
        <p:blipFill>
          <a:blip r:embed="rId2"/>
          <a:stretch>
            <a:fillRect/>
          </a:stretch>
        </p:blipFill>
        <p:spPr>
          <a:xfrm>
            <a:off x="488190" y="2256253"/>
            <a:ext cx="2560467" cy="1763877"/>
          </a:xfrm>
          <a:prstGeom prst="rect">
            <a:avLst/>
          </a:prstGeom>
        </p:spPr>
      </p:pic>
      <p:pic>
        <p:nvPicPr>
          <p:cNvPr id="19" name="Graphic 18" descr="Eye with solid fill">
            <a:extLst>
              <a:ext uri="{FF2B5EF4-FFF2-40B4-BE49-F238E27FC236}">
                <a16:creationId xmlns:a16="http://schemas.microsoft.com/office/drawing/2014/main" id="{D6111B23-FA55-D2A5-16BF-CBBDE0EDF5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2673" y="3294225"/>
            <a:ext cx="457199" cy="457199"/>
          </a:xfrm>
          <a:prstGeom prst="rect">
            <a:avLst/>
          </a:prstGeom>
        </p:spPr>
      </p:pic>
      <p:pic>
        <p:nvPicPr>
          <p:cNvPr id="20" name="Graphic 19" descr="Upward trend with solid fill">
            <a:extLst>
              <a:ext uri="{FF2B5EF4-FFF2-40B4-BE49-F238E27FC236}">
                <a16:creationId xmlns:a16="http://schemas.microsoft.com/office/drawing/2014/main" id="{01C80B0C-82F0-03E3-5AB7-846D49DA55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5240" y="3282469"/>
            <a:ext cx="457199" cy="457199"/>
          </a:xfrm>
          <a:prstGeom prst="rect">
            <a:avLst/>
          </a:prstGeom>
        </p:spPr>
      </p:pic>
      <p:pic>
        <p:nvPicPr>
          <p:cNvPr id="21" name="Graphic 20" descr="Pie chart with solid fill">
            <a:extLst>
              <a:ext uri="{FF2B5EF4-FFF2-40B4-BE49-F238E27FC236}">
                <a16:creationId xmlns:a16="http://schemas.microsoft.com/office/drawing/2014/main" id="{47524309-BEE9-51D9-52D8-71BD489FB8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08319" y="3293204"/>
            <a:ext cx="457199" cy="457199"/>
          </a:xfrm>
          <a:prstGeom prst="rect">
            <a:avLst/>
          </a:prstGeom>
        </p:spPr>
      </p:pic>
      <p:pic>
        <p:nvPicPr>
          <p:cNvPr id="22" name="Graphic 21" descr="Ui Ux with solid fill">
            <a:extLst>
              <a:ext uri="{FF2B5EF4-FFF2-40B4-BE49-F238E27FC236}">
                <a16:creationId xmlns:a16="http://schemas.microsoft.com/office/drawing/2014/main" id="{CAD9F7F4-F5C4-4BBB-2859-AAB3714711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3212" y="3325869"/>
            <a:ext cx="394328" cy="394328"/>
          </a:xfrm>
          <a:prstGeom prst="rect">
            <a:avLst/>
          </a:prstGeom>
        </p:spPr>
      </p:pic>
      <p:pic>
        <p:nvPicPr>
          <p:cNvPr id="23" name="Picture 22">
            <a:extLst>
              <a:ext uri="{FF2B5EF4-FFF2-40B4-BE49-F238E27FC236}">
                <a16:creationId xmlns:a16="http://schemas.microsoft.com/office/drawing/2014/main" id="{8F07BBD2-10BD-4333-82BD-522773DEEE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6189" y="162895"/>
            <a:ext cx="277157" cy="345311"/>
          </a:xfrm>
          <a:prstGeom prst="rect">
            <a:avLst/>
          </a:prstGeom>
          <a:solidFill>
            <a:srgbClr val="3DCD58">
              <a:lumMod val="60000"/>
              <a:lumOff val="40000"/>
              <a:alpha val="50000"/>
            </a:srgbClr>
          </a:solidFill>
          <a:ln w="9525" cap="flat" cmpd="sng" algn="ctr">
            <a:noFill/>
            <a:prstDash val="solid"/>
          </a:ln>
          <a:effectLst/>
        </p:spPr>
      </p:pic>
      <p:sp>
        <p:nvSpPr>
          <p:cNvPr id="24" name="TextBox 23">
            <a:extLst>
              <a:ext uri="{FF2B5EF4-FFF2-40B4-BE49-F238E27FC236}">
                <a16:creationId xmlns:a16="http://schemas.microsoft.com/office/drawing/2014/main" id="{5241C4EC-718E-537A-7341-B765E2BBEE01}"/>
              </a:ext>
            </a:extLst>
          </p:cNvPr>
          <p:cNvSpPr txBox="1"/>
          <p:nvPr/>
        </p:nvSpPr>
        <p:spPr>
          <a:xfrm>
            <a:off x="6211979" y="131758"/>
            <a:ext cx="1269360" cy="415498"/>
          </a:xfrm>
          <a:prstGeom prst="rect">
            <a:avLst/>
          </a:prstGeom>
          <a:no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Planning &amp;</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Modeling</a:t>
            </a:r>
          </a:p>
        </p:txBody>
      </p:sp>
      <p:pic>
        <p:nvPicPr>
          <p:cNvPr id="25" name="Picture 24" descr="Graphical user interface, application&#10;&#10;Description automatically generated">
            <a:extLst>
              <a:ext uri="{FF2B5EF4-FFF2-40B4-BE49-F238E27FC236}">
                <a16:creationId xmlns:a16="http://schemas.microsoft.com/office/drawing/2014/main" id="{F7304E86-C771-9F66-2DC4-3FE3DCE9F7AD}"/>
              </a:ext>
            </a:extLst>
          </p:cNvPr>
          <p:cNvPicPr>
            <a:picLocks noChangeAspect="1"/>
          </p:cNvPicPr>
          <p:nvPr/>
        </p:nvPicPr>
        <p:blipFill>
          <a:blip r:embed="rId12"/>
          <a:stretch>
            <a:fillRect/>
          </a:stretch>
        </p:blipFill>
        <p:spPr>
          <a:xfrm>
            <a:off x="791654" y="222286"/>
            <a:ext cx="2005902" cy="1751008"/>
          </a:xfrm>
          <a:prstGeom prst="rect">
            <a:avLst/>
          </a:prstGeom>
        </p:spPr>
      </p:pic>
      <p:sp>
        <p:nvSpPr>
          <p:cNvPr id="26" name="Footer Placeholder 3">
            <a:extLst>
              <a:ext uri="{FF2B5EF4-FFF2-40B4-BE49-F238E27FC236}">
                <a16:creationId xmlns:a16="http://schemas.microsoft.com/office/drawing/2014/main" id="{93977294-9B22-D3C9-143A-5D52DF047520}"/>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583518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30F78984-36A0-E668-47D7-3810CD347C70}"/>
              </a:ext>
            </a:extLst>
          </p:cNvPr>
          <p:cNvSpPr txBox="1">
            <a:spLocks/>
          </p:cNvSpPr>
          <p:nvPr/>
        </p:nvSpPr>
        <p:spPr>
          <a:xfrm>
            <a:off x="3597747" y="548004"/>
            <a:ext cx="5496014" cy="982847"/>
          </a:xfrm>
          <a:prstGeom prst="rect">
            <a:avLst/>
          </a:prstGeom>
        </p:spPr>
        <p:txBody>
          <a:bodyPr vert="horz" lIns="0" tIns="0" rIns="0" bIns="0" rtlCol="0">
            <a:noAutofit/>
          </a:bodyPr>
          <a:lstStyle>
            <a:lvl1pPr marL="172934" indent="-157072" algn="l" defTabSz="456918" rtl="0" eaLnBrk="1" latinLnBrk="0" hangingPunct="1">
              <a:spcBef>
                <a:spcPts val="500"/>
              </a:spcBef>
              <a:spcAft>
                <a:spcPts val="500"/>
              </a:spcAft>
              <a:buClr>
                <a:schemeClr val="bg2"/>
              </a:buClr>
              <a:buFontTx/>
              <a:buNone/>
              <a:defRPr sz="2400" kern="1200">
                <a:solidFill>
                  <a:schemeClr val="tx2"/>
                </a:solidFill>
                <a:latin typeface="Arial"/>
                <a:ea typeface="+mn-ea"/>
                <a:cs typeface="Arial"/>
              </a:defRPr>
            </a:lvl1pPr>
            <a:lvl2pPr marL="361728" indent="-182452" algn="l" defTabSz="447405"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2pPr>
            <a:lvl3pPr marL="537830" indent="-179277" algn="l" defTabSz="456918"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3pPr>
            <a:lvl4pPr marL="718693" indent="-179277" algn="l" defTabSz="456918" rtl="0" eaLnBrk="1" latinLnBrk="0" hangingPunct="1">
              <a:spcBef>
                <a:spcPts val="500"/>
              </a:spcBef>
              <a:spcAft>
                <a:spcPts val="500"/>
              </a:spcAft>
              <a:buClr>
                <a:srgbClr val="36C746"/>
              </a:buClr>
              <a:buFontTx/>
              <a:buNone/>
              <a:defRPr sz="1100" kern="1200">
                <a:solidFill>
                  <a:schemeClr val="accent1"/>
                </a:solidFill>
                <a:latin typeface="Arial"/>
                <a:ea typeface="+mn-ea"/>
                <a:cs typeface="Arial"/>
              </a:defRPr>
            </a:lvl4pPr>
            <a:lvl5pPr marL="896381" indent="-185623" algn="l" defTabSz="456918"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5555" indent="-182769" algn="l" defTabSz="456918"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5555" indent="-182769" algn="l" defTabSz="456918"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6877" indent="-228465" algn="l" defTabSz="456918" rtl="0" eaLnBrk="1" latinLnBrk="0" hangingPunct="1">
              <a:spcBef>
                <a:spcPct val="20000"/>
              </a:spcBef>
              <a:buFont typeface="Arial"/>
              <a:buChar char="•"/>
              <a:defRPr sz="2000" kern="1200">
                <a:solidFill>
                  <a:schemeClr val="tx1"/>
                </a:solidFill>
                <a:latin typeface="+mn-lt"/>
                <a:ea typeface="+mn-ea"/>
                <a:cs typeface="+mn-cs"/>
              </a:defRPr>
            </a:lvl8pPr>
            <a:lvl9pPr marL="3883795" indent="-228465" algn="l" defTabSz="456918" rtl="0" eaLnBrk="1" latinLnBrk="0" hangingPunct="1">
              <a:spcBef>
                <a:spcPct val="20000"/>
              </a:spcBef>
              <a:buFont typeface="Arial"/>
              <a:buChar char="•"/>
              <a:defRPr sz="2000" kern="1200">
                <a:solidFill>
                  <a:schemeClr val="tx1"/>
                </a:solidFill>
                <a:latin typeface="+mn-lt"/>
                <a:ea typeface="+mn-ea"/>
                <a:cs typeface="+mn-cs"/>
              </a:defRPr>
            </a:lvl9pPr>
          </a:lstStyle>
          <a:p>
            <a:pPr marL="172934" marR="0" lvl="0" indent="-157072" algn="ctr" defTabSz="456918" rtl="0" eaLnBrk="1" fontAlgn="auto" latinLnBrk="0" hangingPunct="1">
              <a:lnSpc>
                <a:spcPct val="100000"/>
              </a:lnSpc>
              <a:spcBef>
                <a:spcPts val="500"/>
              </a:spcBef>
              <a:spcAft>
                <a:spcPts val="500"/>
              </a:spcAft>
              <a:buClr>
                <a:srgbClr val="3DCD58"/>
              </a:buClr>
              <a:buSzTx/>
              <a:buFontTx/>
              <a:buNone/>
              <a:tabLst/>
              <a:defRPr/>
            </a:pPr>
            <a:r>
              <a:rPr kumimoji="0" lang="en-US" sz="2400" b="0" i="0" u="none" strike="noStrike" kern="1200" cap="none" spc="0" normalizeH="0" baseline="0" noProof="0">
                <a:ln>
                  <a:noFill/>
                </a:ln>
                <a:effectLst/>
                <a:uLnTx/>
                <a:uFillTx/>
                <a:latin typeface="Arial Rounded MT Bold" panose="020F0704030504030204" pitchFamily="34" charset="77"/>
                <a:ea typeface="+mn-ea"/>
                <a:cs typeface="Arial"/>
              </a:rPr>
              <a:t>EcoStruxure IT Advisor</a:t>
            </a:r>
            <a:br>
              <a:rPr kumimoji="0" lang="en-US" sz="2400" b="0" i="0" u="none" strike="noStrike" kern="1200" cap="none" spc="0" normalizeH="0" baseline="0" noProof="0">
                <a:ln>
                  <a:noFill/>
                </a:ln>
                <a:effectLst/>
                <a:uLnTx/>
                <a:uFillTx/>
                <a:latin typeface="Arial Rounded MT Bold" panose="020F0704030504030204" pitchFamily="34" charset="77"/>
                <a:ea typeface="+mn-ea"/>
                <a:cs typeface="Arial"/>
              </a:rPr>
            </a:br>
            <a:r>
              <a:rPr kumimoji="0" lang="en-US" sz="1500" b="0" i="0" u="none" strike="noStrike" kern="1200" cap="none" spc="0" normalizeH="0" baseline="0" noProof="0">
                <a:ln>
                  <a:noFill/>
                </a:ln>
                <a:effectLst/>
                <a:uLnTx/>
                <a:uFillTx/>
                <a:latin typeface="Arial"/>
                <a:ea typeface="+mn-ea"/>
                <a:cs typeface="Arial"/>
              </a:rPr>
              <a:t>Cooling &amp; Optimize</a:t>
            </a:r>
            <a:br>
              <a:rPr kumimoji="0" lang="en-US" sz="2800" b="0" i="0" u="none" strike="noStrike" kern="1200" cap="none" spc="0" normalizeH="0" baseline="0" noProof="0">
                <a:ln>
                  <a:noFill/>
                </a:ln>
                <a:effectLst/>
                <a:uLnTx/>
                <a:uFillTx/>
                <a:latin typeface="Arial Rounded MT Bold" panose="020F0704030504030204" pitchFamily="34" charset="77"/>
                <a:ea typeface="+mn-ea"/>
                <a:cs typeface="Arial"/>
              </a:rPr>
            </a:br>
            <a:endParaRPr kumimoji="0" lang="en-US" sz="1800" b="0" i="0" u="none" strike="noStrike" kern="1200" cap="none" spc="0" normalizeH="0" baseline="0" noProof="0" dirty="0">
              <a:ln>
                <a:noFill/>
              </a:ln>
              <a:effectLst/>
              <a:uLnTx/>
              <a:uFillTx/>
              <a:ea typeface="+mn-ea"/>
              <a:cs typeface="Arial"/>
            </a:endParaRPr>
          </a:p>
        </p:txBody>
      </p:sp>
      <p:sp>
        <p:nvSpPr>
          <p:cNvPr id="6" name="TextBox 5">
            <a:extLst>
              <a:ext uri="{FF2B5EF4-FFF2-40B4-BE49-F238E27FC236}">
                <a16:creationId xmlns:a16="http://schemas.microsoft.com/office/drawing/2014/main" id="{5813125A-65F9-36AA-E348-3D5744492091}"/>
              </a:ext>
            </a:extLst>
          </p:cNvPr>
          <p:cNvSpPr txBox="1"/>
          <p:nvPr/>
        </p:nvSpPr>
        <p:spPr>
          <a:xfrm>
            <a:off x="3788992" y="3789376"/>
            <a:ext cx="809838" cy="415498"/>
          </a:xfrm>
          <a:prstGeom prst="rect">
            <a:avLst/>
          </a:prstGeom>
          <a:noFill/>
        </p:spPr>
        <p:txBody>
          <a:bodyPr wrap="non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Improved</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availability</a:t>
            </a:r>
          </a:p>
        </p:txBody>
      </p:sp>
      <p:sp>
        <p:nvSpPr>
          <p:cNvPr id="7" name="TextBox 6">
            <a:extLst>
              <a:ext uri="{FF2B5EF4-FFF2-40B4-BE49-F238E27FC236}">
                <a16:creationId xmlns:a16="http://schemas.microsoft.com/office/drawing/2014/main" id="{F2D84787-9117-54D5-AC08-A746880034B0}"/>
              </a:ext>
            </a:extLst>
          </p:cNvPr>
          <p:cNvSpPr txBox="1"/>
          <p:nvPr/>
        </p:nvSpPr>
        <p:spPr>
          <a:xfrm>
            <a:off x="4841678" y="3789376"/>
            <a:ext cx="1056278" cy="415498"/>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Operational</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efficiency</a:t>
            </a:r>
          </a:p>
        </p:txBody>
      </p:sp>
      <p:sp>
        <p:nvSpPr>
          <p:cNvPr id="9" name="TextBox 8">
            <a:extLst>
              <a:ext uri="{FF2B5EF4-FFF2-40B4-BE49-F238E27FC236}">
                <a16:creationId xmlns:a16="http://schemas.microsoft.com/office/drawing/2014/main" id="{A869C18B-88BE-3651-3B8A-14F20ACF8E0C}"/>
              </a:ext>
            </a:extLst>
          </p:cNvPr>
          <p:cNvSpPr txBox="1"/>
          <p:nvPr/>
        </p:nvSpPr>
        <p:spPr>
          <a:xfrm>
            <a:off x="6133075" y="3789376"/>
            <a:ext cx="1130509" cy="577081"/>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Energy</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consumption</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&amp; cost savings</a:t>
            </a:r>
          </a:p>
        </p:txBody>
      </p:sp>
      <p:sp>
        <p:nvSpPr>
          <p:cNvPr id="10" name="Oval 9">
            <a:extLst>
              <a:ext uri="{FF2B5EF4-FFF2-40B4-BE49-F238E27FC236}">
                <a16:creationId xmlns:a16="http://schemas.microsoft.com/office/drawing/2014/main" id="{FD3A1494-6E5D-2666-BC96-E61657C4C59A}"/>
              </a:ext>
            </a:extLst>
          </p:cNvPr>
          <p:cNvSpPr/>
          <p:nvPr/>
        </p:nvSpPr>
        <p:spPr>
          <a:xfrm>
            <a:off x="3917741"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EDC9F680-3A3D-365E-F3EF-A6B96CE960F0}"/>
              </a:ext>
            </a:extLst>
          </p:cNvPr>
          <p:cNvGrpSpPr/>
          <p:nvPr/>
        </p:nvGrpSpPr>
        <p:grpSpPr>
          <a:xfrm>
            <a:off x="5093564" y="3247138"/>
            <a:ext cx="534584" cy="534584"/>
            <a:chOff x="2233843" y="2556051"/>
            <a:chExt cx="714329" cy="714329"/>
          </a:xfrm>
        </p:grpSpPr>
        <p:sp>
          <p:nvSpPr>
            <p:cNvPr id="12" name="Oval 11">
              <a:extLst>
                <a:ext uri="{FF2B5EF4-FFF2-40B4-BE49-F238E27FC236}">
                  <a16:creationId xmlns:a16="http://schemas.microsoft.com/office/drawing/2014/main" id="{13E35216-B657-439C-B2B7-843DECCB62DD}"/>
                </a:ext>
              </a:extLst>
            </p:cNvPr>
            <p:cNvSpPr/>
            <p:nvPr/>
          </p:nvSpPr>
          <p:spPr>
            <a:xfrm>
              <a:off x="2233843" y="2556051"/>
              <a:ext cx="714329" cy="714329"/>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B1B3AFDA-13F7-AA36-CE8A-E98E994C4051}"/>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331231" y="2653439"/>
              <a:ext cx="519553" cy="519553"/>
            </a:xfrm>
            <a:prstGeom prst="rect">
              <a:avLst/>
            </a:prstGeom>
          </p:spPr>
        </p:pic>
      </p:grpSp>
      <p:sp>
        <p:nvSpPr>
          <p:cNvPr id="14" name="Oval 13">
            <a:extLst>
              <a:ext uri="{FF2B5EF4-FFF2-40B4-BE49-F238E27FC236}">
                <a16:creationId xmlns:a16="http://schemas.microsoft.com/office/drawing/2014/main" id="{D2A5CCE9-C7B8-38A6-D617-9AE8C0F1CFAD}"/>
              </a:ext>
            </a:extLst>
          </p:cNvPr>
          <p:cNvSpPr/>
          <p:nvPr/>
        </p:nvSpPr>
        <p:spPr>
          <a:xfrm>
            <a:off x="6434224"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sp>
        <p:nvSpPr>
          <p:cNvPr id="15" name="TextBox 14">
            <a:extLst>
              <a:ext uri="{FF2B5EF4-FFF2-40B4-BE49-F238E27FC236}">
                <a16:creationId xmlns:a16="http://schemas.microsoft.com/office/drawing/2014/main" id="{5B0A0025-D9DA-5DED-B492-5F332ED4253B}"/>
              </a:ext>
            </a:extLst>
          </p:cNvPr>
          <p:cNvSpPr txBox="1"/>
          <p:nvPr/>
        </p:nvSpPr>
        <p:spPr>
          <a:xfrm>
            <a:off x="3947304" y="1579363"/>
            <a:ext cx="4656122" cy="746358"/>
          </a:xfrm>
          <a:prstGeom prst="rect">
            <a:avLst/>
          </a:prstGeom>
          <a:noFill/>
        </p:spPr>
        <p:txBody>
          <a:bodyPr wrap="square" rtlCol="0">
            <a:spAutoFit/>
          </a:bodyPr>
          <a:lstStyle/>
          <a:p>
            <a:pPr marL="0" marR="0" lvl="0" indent="0" defTabSz="457184" eaLnBrk="1" fontAlgn="auto" latinLnBrk="0" hangingPunct="1">
              <a:lnSpc>
                <a:spcPct val="100000"/>
              </a:lnSpc>
              <a:spcBef>
                <a:spcPct val="20000"/>
              </a:spcBef>
              <a:spcAft>
                <a:spcPts val="0"/>
              </a:spcAft>
              <a:buClr>
                <a:srgbClr val="3DCD58"/>
              </a:buClr>
              <a:buSzTx/>
              <a:buFontTx/>
              <a:buNone/>
              <a:tabLst/>
              <a:defRPr/>
            </a:pPr>
            <a:r>
              <a:rPr kumimoji="0" lang="en-US" sz="1100" b="1" i="0" u="none" strike="noStrike" kern="0" cap="none" spc="0" normalizeH="0" baseline="0" noProof="0" dirty="0">
                <a:ln>
                  <a:noFill/>
                </a:ln>
                <a:solidFill>
                  <a:schemeClr val="tx2"/>
                </a:solidFill>
                <a:effectLst/>
                <a:uLnTx/>
                <a:uFillTx/>
              </a:rPr>
              <a:t>… </a:t>
            </a:r>
            <a:r>
              <a:rPr kumimoji="0" lang="en-US" sz="1050" b="0" i="0" u="none" strike="noStrike" kern="0" cap="none" spc="0" normalizeH="0" baseline="0" noProof="0" dirty="0">
                <a:ln>
                  <a:noFill/>
                </a:ln>
                <a:solidFill>
                  <a:schemeClr val="tx2"/>
                </a:solidFill>
                <a:effectLst/>
                <a:uLnTx/>
                <a:uFillTx/>
              </a:rPr>
              <a:t>The challenge is to keep mission-critical devices in a data center optimally cooled while at the same time trying to be more </a:t>
            </a:r>
            <a:r>
              <a:rPr kumimoji="0" lang="en-US" sz="1050" b="1" i="0" u="none" strike="noStrike" kern="0" cap="none" spc="0" normalizeH="0" baseline="0" noProof="0" dirty="0">
                <a:ln>
                  <a:noFill/>
                </a:ln>
                <a:solidFill>
                  <a:schemeClr val="tx2"/>
                </a:solidFill>
                <a:effectLst/>
                <a:uLnTx/>
                <a:uFillTx/>
              </a:rPr>
              <a:t>sustainable</a:t>
            </a:r>
            <a:r>
              <a:rPr kumimoji="0" lang="en-US" sz="1050" b="0" i="0" u="none" strike="noStrike" kern="0" cap="none" spc="0" normalizeH="0" baseline="0" noProof="0" dirty="0">
                <a:ln>
                  <a:noFill/>
                </a:ln>
                <a:solidFill>
                  <a:schemeClr val="tx2"/>
                </a:solidFill>
                <a:effectLst/>
                <a:uLnTx/>
                <a:uFillTx/>
              </a:rPr>
              <a:t> and </a:t>
            </a:r>
            <a:r>
              <a:rPr kumimoji="0" lang="en-US" sz="1050" b="1" i="0" u="none" strike="noStrike" kern="0" cap="none" spc="0" normalizeH="0" baseline="0" noProof="0" dirty="0">
                <a:ln>
                  <a:noFill/>
                </a:ln>
                <a:solidFill>
                  <a:schemeClr val="tx2"/>
                </a:solidFill>
                <a:effectLst/>
                <a:uLnTx/>
                <a:uFillTx/>
              </a:rPr>
              <a:t>save energy cost</a:t>
            </a:r>
            <a:r>
              <a:rPr kumimoji="0" lang="en-US" sz="1050" b="0" i="0" u="none" strike="noStrike" kern="0" cap="none" spc="0" normalizeH="0" baseline="0" noProof="0" dirty="0">
                <a:ln>
                  <a:noFill/>
                </a:ln>
                <a:solidFill>
                  <a:schemeClr val="tx2"/>
                </a:solidFill>
                <a:effectLst/>
                <a:uLnTx/>
                <a:uFillTx/>
              </a:rPr>
              <a:t>. Make your data center more sustainable by dynamically reducing your cooling consumption</a:t>
            </a:r>
            <a:r>
              <a:rPr kumimoji="0" lang="en-GB" sz="1050" b="0" i="0" u="none" strike="noStrike" kern="0" cap="none" spc="0" normalizeH="0" baseline="0" noProof="0" dirty="0">
                <a:ln>
                  <a:noFill/>
                </a:ln>
                <a:solidFill>
                  <a:schemeClr val="tx2"/>
                </a:solidFill>
                <a:effectLst/>
                <a:uLnTx/>
                <a:uFillTx/>
                <a:cs typeface="Corbel"/>
              </a:rPr>
              <a:t>” </a:t>
            </a:r>
            <a:endParaRPr kumimoji="0" lang="en-US" sz="1050" b="0" i="0" u="none" strike="noStrike" kern="0" cap="none" spc="0" normalizeH="0" baseline="0" noProof="0" dirty="0">
              <a:ln>
                <a:noFill/>
              </a:ln>
              <a:solidFill>
                <a:schemeClr val="tx2"/>
              </a:solidFill>
              <a:effectLst/>
              <a:uLnTx/>
              <a:uFillTx/>
            </a:endParaRPr>
          </a:p>
        </p:txBody>
      </p:sp>
      <p:sp>
        <p:nvSpPr>
          <p:cNvPr id="17" name="TextBox 16">
            <a:extLst>
              <a:ext uri="{FF2B5EF4-FFF2-40B4-BE49-F238E27FC236}">
                <a16:creationId xmlns:a16="http://schemas.microsoft.com/office/drawing/2014/main" id="{1A9C62F2-83D4-E989-A679-8EEF27D93408}"/>
              </a:ext>
            </a:extLst>
          </p:cNvPr>
          <p:cNvSpPr txBox="1"/>
          <p:nvPr/>
        </p:nvSpPr>
        <p:spPr>
          <a:xfrm>
            <a:off x="3810447" y="1332095"/>
            <a:ext cx="396262" cy="646331"/>
          </a:xfrm>
          <a:prstGeom prst="rect">
            <a:avLst/>
          </a:prstGeom>
          <a:noFill/>
        </p:spPr>
        <p:txBody>
          <a:bodyPr wrap="none" rtlCol="0">
            <a:spAutoFit/>
          </a:bodyPr>
          <a:lstStyle/>
          <a:p>
            <a:pPr defTabSz="456918"/>
            <a:r>
              <a:rPr lang="en-US" sz="3600" dirty="0">
                <a:solidFill>
                  <a:schemeClr val="tx2"/>
                </a:solidFill>
                <a:latin typeface="Arial Rounded MT Bold" panose="020F0704030504030204" pitchFamily="34" charset="77"/>
              </a:rPr>
              <a:t>“</a:t>
            </a:r>
          </a:p>
        </p:txBody>
      </p:sp>
      <p:grpSp>
        <p:nvGrpSpPr>
          <p:cNvPr id="18" name="Group 17">
            <a:extLst>
              <a:ext uri="{FF2B5EF4-FFF2-40B4-BE49-F238E27FC236}">
                <a16:creationId xmlns:a16="http://schemas.microsoft.com/office/drawing/2014/main" id="{99F9589A-6F6A-F42B-6F4B-208550C32514}"/>
              </a:ext>
            </a:extLst>
          </p:cNvPr>
          <p:cNvGrpSpPr/>
          <p:nvPr/>
        </p:nvGrpSpPr>
        <p:grpSpPr>
          <a:xfrm>
            <a:off x="225022" y="1047088"/>
            <a:ext cx="2779349" cy="2240324"/>
            <a:chOff x="6216838" y="180841"/>
            <a:chExt cx="3179577" cy="2423655"/>
          </a:xfrm>
        </p:grpSpPr>
        <p:grpSp>
          <p:nvGrpSpPr>
            <p:cNvPr id="19" name="Group 18">
              <a:extLst>
                <a:ext uri="{FF2B5EF4-FFF2-40B4-BE49-F238E27FC236}">
                  <a16:creationId xmlns:a16="http://schemas.microsoft.com/office/drawing/2014/main" id="{F119761D-0875-E54C-83DB-F93461C64991}"/>
                </a:ext>
              </a:extLst>
            </p:cNvPr>
            <p:cNvGrpSpPr/>
            <p:nvPr/>
          </p:nvGrpSpPr>
          <p:grpSpPr>
            <a:xfrm>
              <a:off x="6216838" y="180841"/>
              <a:ext cx="3179577" cy="2423655"/>
              <a:chOff x="548513" y="2523781"/>
              <a:chExt cx="3341614" cy="2528488"/>
            </a:xfrm>
          </p:grpSpPr>
          <p:pic>
            <p:nvPicPr>
              <p:cNvPr id="21" name="Picture 20">
                <a:extLst>
                  <a:ext uri="{FF2B5EF4-FFF2-40B4-BE49-F238E27FC236}">
                    <a16:creationId xmlns:a16="http://schemas.microsoft.com/office/drawing/2014/main" id="{16879171-5FBC-D927-8783-BBF991AC08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513" y="2523781"/>
                <a:ext cx="3341614" cy="2528488"/>
              </a:xfrm>
              <a:prstGeom prst="rect">
                <a:avLst/>
              </a:prstGeom>
            </p:spPr>
          </p:pic>
          <p:pic>
            <p:nvPicPr>
              <p:cNvPr id="22" name="Picture 21">
                <a:extLst>
                  <a:ext uri="{FF2B5EF4-FFF2-40B4-BE49-F238E27FC236}">
                    <a16:creationId xmlns:a16="http://schemas.microsoft.com/office/drawing/2014/main" id="{7893131C-3198-D07B-BC99-9D79E72A794D}"/>
                  </a:ext>
                </a:extLst>
              </p:cNvPr>
              <p:cNvPicPr>
                <a:picLocks noChangeAspect="1"/>
              </p:cNvPicPr>
              <p:nvPr/>
            </p:nvPicPr>
            <p:blipFill>
              <a:blip r:embed="rId4"/>
              <a:srcRect/>
              <a:stretch/>
            </p:blipFill>
            <p:spPr>
              <a:xfrm>
                <a:off x="1171472" y="3004251"/>
                <a:ext cx="2118784" cy="1180899"/>
              </a:xfrm>
              <a:prstGeom prst="rect">
                <a:avLst/>
              </a:prstGeom>
            </p:spPr>
          </p:pic>
        </p:grpSp>
        <p:pic>
          <p:nvPicPr>
            <p:cNvPr id="20" name="Picture 19" descr="Graphical user interface&#10;&#10;Description automatically generated">
              <a:extLst>
                <a:ext uri="{FF2B5EF4-FFF2-40B4-BE49-F238E27FC236}">
                  <a16:creationId xmlns:a16="http://schemas.microsoft.com/office/drawing/2014/main" id="{BE5AF570-0266-D5F7-74F7-EB7CAF6F9CDC}"/>
                </a:ext>
              </a:extLst>
            </p:cNvPr>
            <p:cNvPicPr>
              <a:picLocks noChangeAspect="1"/>
            </p:cNvPicPr>
            <p:nvPr/>
          </p:nvPicPr>
          <p:blipFill>
            <a:blip r:embed="rId5"/>
            <a:stretch>
              <a:fillRect/>
            </a:stretch>
          </p:blipFill>
          <p:spPr>
            <a:xfrm>
              <a:off x="6809590" y="640169"/>
              <a:ext cx="2016042" cy="1131937"/>
            </a:xfrm>
            <a:prstGeom prst="rect">
              <a:avLst/>
            </a:prstGeom>
          </p:spPr>
        </p:pic>
      </p:grpSp>
      <p:pic>
        <p:nvPicPr>
          <p:cNvPr id="23" name="Graphic 22" descr="Stopwatch 25% with solid fill">
            <a:extLst>
              <a:ext uri="{FF2B5EF4-FFF2-40B4-BE49-F238E27FC236}">
                <a16:creationId xmlns:a16="http://schemas.microsoft.com/office/drawing/2014/main" id="{2EDA1808-90F5-4924-A82E-9A352F4F59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6968" y="3279751"/>
            <a:ext cx="469356" cy="469356"/>
          </a:xfrm>
          <a:prstGeom prst="rect">
            <a:avLst/>
          </a:prstGeom>
        </p:spPr>
      </p:pic>
      <p:pic>
        <p:nvPicPr>
          <p:cNvPr id="24" name="Picture 23">
            <a:extLst>
              <a:ext uri="{FF2B5EF4-FFF2-40B4-BE49-F238E27FC236}">
                <a16:creationId xmlns:a16="http://schemas.microsoft.com/office/drawing/2014/main" id="{1B54323E-1221-A41D-7E00-BA2931D1BBE0}"/>
              </a:ext>
            </a:extLst>
          </p:cNvPr>
          <p:cNvPicPr>
            <a:picLocks noChangeAspect="1"/>
          </p:cNvPicPr>
          <p:nvPr/>
        </p:nvPicPr>
        <p:blipFill>
          <a:blip r:embed="rId8">
            <a:biLevel thresh="25000"/>
          </a:blip>
          <a:srcRect/>
          <a:stretch/>
        </p:blipFill>
        <p:spPr>
          <a:xfrm>
            <a:off x="6545668" y="3367008"/>
            <a:ext cx="327018" cy="327018"/>
          </a:xfrm>
          <a:prstGeom prst="rect">
            <a:avLst/>
          </a:prstGeom>
        </p:spPr>
      </p:pic>
      <p:sp>
        <p:nvSpPr>
          <p:cNvPr id="25" name="TextBox 24">
            <a:extLst>
              <a:ext uri="{FF2B5EF4-FFF2-40B4-BE49-F238E27FC236}">
                <a16:creationId xmlns:a16="http://schemas.microsoft.com/office/drawing/2014/main" id="{F88B29AC-92C2-00F5-4E27-EC5B478DA185}"/>
              </a:ext>
            </a:extLst>
          </p:cNvPr>
          <p:cNvSpPr txBox="1"/>
          <p:nvPr/>
        </p:nvSpPr>
        <p:spPr>
          <a:xfrm>
            <a:off x="7347381" y="3789376"/>
            <a:ext cx="1227386" cy="577081"/>
          </a:xfrm>
          <a:prstGeom prst="rect">
            <a:avLst/>
          </a:prstGeom>
          <a:noFill/>
        </p:spPr>
        <p:txBody>
          <a:bodyPr wrap="square" rtlCol="0">
            <a:spAutoFit/>
          </a:bodyPr>
          <a:lstStyle/>
          <a:p>
            <a:pPr marL="0" marR="0" lvl="0" indent="0" algn="ctr"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Improving PUE &amp; reducing carbon footprint</a:t>
            </a:r>
          </a:p>
        </p:txBody>
      </p:sp>
      <p:sp>
        <p:nvSpPr>
          <p:cNvPr id="26" name="Oval 25">
            <a:extLst>
              <a:ext uri="{FF2B5EF4-FFF2-40B4-BE49-F238E27FC236}">
                <a16:creationId xmlns:a16="http://schemas.microsoft.com/office/drawing/2014/main" id="{3FDE349A-8D23-9566-3E1F-1C6486A17C50}"/>
              </a:ext>
            </a:extLst>
          </p:cNvPr>
          <p:cNvSpPr/>
          <p:nvPr/>
        </p:nvSpPr>
        <p:spPr>
          <a:xfrm>
            <a:off x="7719157" y="3247138"/>
            <a:ext cx="534584" cy="534584"/>
          </a:xfrm>
          <a:prstGeom prst="ellipse">
            <a:avLst/>
          </a:prstGeom>
          <a:solidFill>
            <a:srgbClr val="3DCD58">
              <a:lumMod val="60000"/>
              <a:lumOff val="40000"/>
              <a:alpha val="50000"/>
            </a:srgbClr>
          </a:solidFill>
          <a:ln w="9525" cap="flat" cmpd="sng" algn="ctr">
            <a:noFill/>
            <a:prstDash val="solid"/>
          </a:ln>
          <a:effectLst/>
        </p:spPr>
        <p:txBody>
          <a:bodyPr rtlCol="0" anchor="ctr"/>
          <a:lstStyle/>
          <a:p>
            <a:pPr marL="0" marR="0" lvl="0" indent="0" algn="ctr" defTabSz="45691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9138CD3B-1226-F4CC-B41C-CEA071BF46F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21288" y="3384807"/>
            <a:ext cx="289803" cy="3240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CDA064C-F5E3-0929-A993-15D8F3062F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6189" y="162895"/>
            <a:ext cx="277157" cy="345311"/>
          </a:xfrm>
          <a:prstGeom prst="rect">
            <a:avLst/>
          </a:prstGeom>
          <a:solidFill>
            <a:srgbClr val="3DCD58">
              <a:lumMod val="60000"/>
              <a:lumOff val="40000"/>
              <a:alpha val="50000"/>
            </a:srgbClr>
          </a:solidFill>
          <a:ln w="9525" cap="flat" cmpd="sng" algn="ctr">
            <a:noFill/>
            <a:prstDash val="solid"/>
          </a:ln>
          <a:effectLst/>
        </p:spPr>
      </p:pic>
      <p:sp>
        <p:nvSpPr>
          <p:cNvPr id="29" name="TextBox 28">
            <a:extLst>
              <a:ext uri="{FF2B5EF4-FFF2-40B4-BE49-F238E27FC236}">
                <a16:creationId xmlns:a16="http://schemas.microsoft.com/office/drawing/2014/main" id="{B25273B2-8F64-4A1F-91C6-839EA710783B}"/>
              </a:ext>
            </a:extLst>
          </p:cNvPr>
          <p:cNvSpPr txBox="1"/>
          <p:nvPr/>
        </p:nvSpPr>
        <p:spPr>
          <a:xfrm>
            <a:off x="6271098" y="131758"/>
            <a:ext cx="1210241" cy="415498"/>
          </a:xfrm>
          <a:prstGeom prst="rect">
            <a:avLst/>
          </a:prstGeom>
          <a:noFill/>
        </p:spPr>
        <p:txBody>
          <a:bodyPr wrap="square" rtlCol="0">
            <a:spAutoFit/>
          </a:bodyPr>
          <a:lstStyle/>
          <a:p>
            <a:pPr marL="0" marR="0" lvl="0" indent="0" defTabSz="45691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2"/>
                </a:solidFill>
                <a:effectLst/>
                <a:uLnTx/>
                <a:uFillTx/>
              </a:rPr>
              <a:t>Planning &amp;</a:t>
            </a:r>
            <a:br>
              <a:rPr kumimoji="0" lang="en-US" sz="1050" b="0" i="0" u="none" strike="noStrike" kern="0" cap="none" spc="0" normalizeH="0" baseline="0" noProof="0" dirty="0">
                <a:ln>
                  <a:noFill/>
                </a:ln>
                <a:solidFill>
                  <a:schemeClr val="tx2"/>
                </a:solidFill>
                <a:effectLst/>
                <a:uLnTx/>
                <a:uFillTx/>
              </a:rPr>
            </a:br>
            <a:r>
              <a:rPr kumimoji="0" lang="en-US" sz="1050" b="0" i="0" u="none" strike="noStrike" kern="0" cap="none" spc="0" normalizeH="0" baseline="0" noProof="0" dirty="0">
                <a:ln>
                  <a:noFill/>
                </a:ln>
                <a:solidFill>
                  <a:schemeClr val="tx2"/>
                </a:solidFill>
                <a:effectLst/>
                <a:uLnTx/>
                <a:uFillTx/>
              </a:rPr>
              <a:t>Modeling</a:t>
            </a:r>
          </a:p>
        </p:txBody>
      </p:sp>
      <p:sp>
        <p:nvSpPr>
          <p:cNvPr id="30" name="Footer Placeholder 3">
            <a:extLst>
              <a:ext uri="{FF2B5EF4-FFF2-40B4-BE49-F238E27FC236}">
                <a16:creationId xmlns:a16="http://schemas.microsoft.com/office/drawing/2014/main" id="{2275F514-FB24-A501-A473-120A6C5E3D8D}"/>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3467270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6B74DE-2604-47BE-B159-A1531EC4AF38}"/>
              </a:ext>
            </a:extLst>
          </p:cNvPr>
          <p:cNvSpPr>
            <a:spLocks noGrp="1"/>
          </p:cNvSpPr>
          <p:nvPr>
            <p:ph type="ftr" sz="quarter" idx="11"/>
          </p:nvPr>
        </p:nvSpPr>
        <p:spPr/>
        <p:txBody>
          <a:bodyPr/>
          <a:lstStyle/>
          <a:p>
            <a:r>
              <a:rPr lang="hr-HR" dirty="0"/>
              <a:t>Data Center Infrastructure Management</a:t>
            </a:r>
            <a:r>
              <a:rPr lang="en-US" dirty="0"/>
              <a:t> (</a:t>
            </a:r>
            <a:r>
              <a:rPr lang="en-US" dirty="0" err="1"/>
              <a:t>DCIM</a:t>
            </a:r>
            <a:r>
              <a:rPr lang="en-US" dirty="0"/>
              <a:t>)</a:t>
            </a:r>
            <a:endParaRPr lang="hr-HR" dirty="0"/>
          </a:p>
        </p:txBody>
      </p:sp>
      <p:sp>
        <p:nvSpPr>
          <p:cNvPr id="3" name="Title 2">
            <a:extLst>
              <a:ext uri="{FF2B5EF4-FFF2-40B4-BE49-F238E27FC236}">
                <a16:creationId xmlns:a16="http://schemas.microsoft.com/office/drawing/2014/main" id="{875F8D6C-F385-3BBF-62C3-D4F0A12DAB55}"/>
              </a:ext>
            </a:extLst>
          </p:cNvPr>
          <p:cNvSpPr>
            <a:spLocks noGrp="1"/>
          </p:cNvSpPr>
          <p:nvPr>
            <p:ph type="title"/>
          </p:nvPr>
        </p:nvSpPr>
        <p:spPr>
          <a:xfrm>
            <a:off x="332796" y="195547"/>
            <a:ext cx="7886700" cy="465624"/>
          </a:xfrm>
        </p:spPr>
        <p:txBody>
          <a:bodyPr/>
          <a:lstStyle/>
          <a:p>
            <a:r>
              <a:rPr lang="hr-HR" dirty="0"/>
              <a:t> </a:t>
            </a:r>
            <a:endParaRPr lang="en-US" dirty="0"/>
          </a:p>
        </p:txBody>
      </p:sp>
      <p:pic>
        <p:nvPicPr>
          <p:cNvPr id="12" name="Picture 11">
            <a:extLst>
              <a:ext uri="{FF2B5EF4-FFF2-40B4-BE49-F238E27FC236}">
                <a16:creationId xmlns:a16="http://schemas.microsoft.com/office/drawing/2014/main" id="{D89BF550-19AE-47F8-F508-6EF3D466C876}"/>
              </a:ext>
            </a:extLst>
          </p:cNvPr>
          <p:cNvPicPr>
            <a:picLocks noChangeAspect="1"/>
          </p:cNvPicPr>
          <p:nvPr/>
        </p:nvPicPr>
        <p:blipFill>
          <a:blip r:embed="rId2"/>
          <a:stretch>
            <a:fillRect/>
          </a:stretch>
        </p:blipFill>
        <p:spPr>
          <a:xfrm>
            <a:off x="1199530" y="544766"/>
            <a:ext cx="6614944" cy="3514408"/>
          </a:xfrm>
          <a:prstGeom prst="rect">
            <a:avLst/>
          </a:prstGeom>
        </p:spPr>
      </p:pic>
      <p:pic>
        <p:nvPicPr>
          <p:cNvPr id="13" name="Picture 12" descr="A black and grey logo&#10;&#10;Description automatically generated">
            <a:extLst>
              <a:ext uri="{FF2B5EF4-FFF2-40B4-BE49-F238E27FC236}">
                <a16:creationId xmlns:a16="http://schemas.microsoft.com/office/drawing/2014/main" id="{53EC4A2D-67E4-5197-D4FD-258D4EAE0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62" y="156124"/>
            <a:ext cx="1198684" cy="311659"/>
          </a:xfrm>
          <a:prstGeom prst="rect">
            <a:avLst/>
          </a:prstGeom>
        </p:spPr>
      </p:pic>
      <p:sp>
        <p:nvSpPr>
          <p:cNvPr id="15" name="TextBox 14">
            <a:extLst>
              <a:ext uri="{FF2B5EF4-FFF2-40B4-BE49-F238E27FC236}">
                <a16:creationId xmlns:a16="http://schemas.microsoft.com/office/drawing/2014/main" id="{6890CD9A-49EA-CF0B-273B-773358C7FC0C}"/>
              </a:ext>
            </a:extLst>
          </p:cNvPr>
          <p:cNvSpPr txBox="1"/>
          <p:nvPr/>
        </p:nvSpPr>
        <p:spPr>
          <a:xfrm>
            <a:off x="3047101" y="3942768"/>
            <a:ext cx="4572000" cy="369332"/>
          </a:xfrm>
          <a:prstGeom prst="rect">
            <a:avLst/>
          </a:prstGeom>
          <a:noFill/>
        </p:spPr>
        <p:txBody>
          <a:bodyPr wrap="square">
            <a:spAutoFit/>
          </a:bodyPr>
          <a:lstStyle/>
          <a:p>
            <a:r>
              <a:rPr lang="hr-HR" sz="1800" b="1" dirty="0">
                <a:solidFill>
                  <a:srgbClr val="0070C0"/>
                </a:solidFill>
                <a:hlinkClick r:id="rId4">
                  <a:extLst>
                    <a:ext uri="{A12FA001-AC4F-418D-AE19-62706E023703}">
                      <ahyp:hlinkClr xmlns:ahyp="http://schemas.microsoft.com/office/drawing/2018/hyperlinkcolor" val="tx"/>
                    </a:ext>
                  </a:extLst>
                </a:hlinkClick>
              </a:rPr>
              <a:t>www.mep.hr</a:t>
            </a:r>
            <a:r>
              <a:rPr lang="hr-HR" sz="1800" b="1" dirty="0">
                <a:solidFill>
                  <a:srgbClr val="0070C0"/>
                </a:solidFill>
              </a:rPr>
              <a:t>  / </a:t>
            </a:r>
            <a:r>
              <a:rPr lang="hr-HR" sz="1800" b="1" dirty="0">
                <a:solidFill>
                  <a:srgbClr val="0070C0"/>
                </a:solidFill>
                <a:hlinkClick r:id="rId5">
                  <a:extLst>
                    <a:ext uri="{A12FA001-AC4F-418D-AE19-62706E023703}">
                      <ahyp:hlinkClr xmlns:ahyp="http://schemas.microsoft.com/office/drawing/2018/hyperlinkcolor" val="tx"/>
                    </a:ext>
                  </a:extLst>
                </a:hlinkClick>
              </a:rPr>
              <a:t>info@mep.hr</a:t>
            </a:r>
            <a:endParaRPr lang="hr-HR" sz="1600" b="1" dirty="0"/>
          </a:p>
        </p:txBody>
      </p:sp>
    </p:spTree>
    <p:extLst>
      <p:ext uri="{BB962C8B-B14F-4D97-AF65-F5344CB8AC3E}">
        <p14:creationId xmlns:p14="http://schemas.microsoft.com/office/powerpoint/2010/main" val="623727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6B74DE-2604-47BE-B159-A1531EC4AF38}"/>
              </a:ext>
            </a:extLst>
          </p:cNvPr>
          <p:cNvSpPr>
            <a:spLocks noGrp="1"/>
          </p:cNvSpPr>
          <p:nvPr>
            <p:ph type="ftr" sz="quarter" idx="11"/>
          </p:nvPr>
        </p:nvSpPr>
        <p:spPr/>
        <p:txBody>
          <a:bodyPr/>
          <a:lstStyle/>
          <a:p>
            <a:r>
              <a:rPr lang="hr-HR" dirty="0"/>
              <a:t>Data Center Infrastructure Management</a:t>
            </a:r>
            <a:r>
              <a:rPr lang="en-US" dirty="0"/>
              <a:t> (</a:t>
            </a:r>
            <a:r>
              <a:rPr lang="en-US" dirty="0" err="1"/>
              <a:t>DCIM</a:t>
            </a:r>
            <a:r>
              <a:rPr lang="en-US" dirty="0"/>
              <a:t>)</a:t>
            </a:r>
            <a:endParaRPr lang="hr-HR" dirty="0"/>
          </a:p>
        </p:txBody>
      </p:sp>
      <p:sp>
        <p:nvSpPr>
          <p:cNvPr id="3" name="Title 2">
            <a:extLst>
              <a:ext uri="{FF2B5EF4-FFF2-40B4-BE49-F238E27FC236}">
                <a16:creationId xmlns:a16="http://schemas.microsoft.com/office/drawing/2014/main" id="{875F8D6C-F385-3BBF-62C3-D4F0A12DAB55}"/>
              </a:ext>
            </a:extLst>
          </p:cNvPr>
          <p:cNvSpPr>
            <a:spLocks noGrp="1"/>
          </p:cNvSpPr>
          <p:nvPr>
            <p:ph type="title"/>
          </p:nvPr>
        </p:nvSpPr>
        <p:spPr>
          <a:xfrm>
            <a:off x="332796" y="195547"/>
            <a:ext cx="7886700" cy="465624"/>
          </a:xfrm>
        </p:spPr>
        <p:txBody>
          <a:bodyPr/>
          <a:lstStyle/>
          <a:p>
            <a:endParaRPr lang="en-US" dirty="0"/>
          </a:p>
        </p:txBody>
      </p:sp>
      <p:sp>
        <p:nvSpPr>
          <p:cNvPr id="22" name="TextBox 21">
            <a:extLst>
              <a:ext uri="{FF2B5EF4-FFF2-40B4-BE49-F238E27FC236}">
                <a16:creationId xmlns:a16="http://schemas.microsoft.com/office/drawing/2014/main" id="{EF3EC3AF-61B1-EE1D-C8B6-8ACBD9F502B7}"/>
              </a:ext>
            </a:extLst>
          </p:cNvPr>
          <p:cNvSpPr txBox="1"/>
          <p:nvPr/>
        </p:nvSpPr>
        <p:spPr>
          <a:xfrm>
            <a:off x="592562" y="591623"/>
            <a:ext cx="3387937" cy="2900794"/>
          </a:xfrm>
          <a:prstGeom prst="rect">
            <a:avLst/>
          </a:prstGeom>
          <a:noFill/>
        </p:spPr>
        <p:txBody>
          <a:bodyPr wrap="square">
            <a:spAutoFit/>
          </a:bodyPr>
          <a:lstStyle/>
          <a:p>
            <a:pPr algn="ctr"/>
            <a:r>
              <a:rPr lang="hr-HR" sz="1800" b="1" dirty="0">
                <a:solidFill>
                  <a:srgbClr val="C00000"/>
                </a:solidFill>
                <a:latin typeface="Century Gothic" panose="020B0502020202020204" pitchFamily="34" charset="0"/>
              </a:rPr>
              <a:t> MISIJA / </a:t>
            </a:r>
            <a:r>
              <a:rPr lang="en-GB" sz="1800" b="1" dirty="0">
                <a:solidFill>
                  <a:srgbClr val="C00000"/>
                </a:solidFill>
                <a:latin typeface="Century Gothic" panose="020B0502020202020204" pitchFamily="34" charset="0"/>
              </a:rPr>
              <a:t>MISSION</a:t>
            </a:r>
          </a:p>
          <a:p>
            <a:pPr algn="ctr"/>
            <a:r>
              <a:rPr lang="hr-HR" sz="1400" dirty="0">
                <a:latin typeface="+mj-lt"/>
              </a:rPr>
              <a:t>Isporuka i implementacija najnaprednijih tehnoloških rješenja i proizvoda uz orijentiranost na inovacije, kvalitetu i pouzdanosti u sustavima napajanja i hlađenja.</a:t>
            </a:r>
            <a:endParaRPr lang="hr-HR" sz="1400" b="1" dirty="0">
              <a:latin typeface="+mj-lt"/>
            </a:endParaRPr>
          </a:p>
          <a:p>
            <a:pPr algn="ctr"/>
            <a:endParaRPr lang="hr-HR" b="1" dirty="0"/>
          </a:p>
          <a:p>
            <a:pPr algn="ctr"/>
            <a:r>
              <a:rPr lang="en-US" b="1" dirty="0"/>
              <a:t>Delivery and implementation of the most advanced technological solutions and products with a commitment to innovation, quality, and reliability in power and cooling systems.</a:t>
            </a:r>
          </a:p>
        </p:txBody>
      </p:sp>
      <p:sp>
        <p:nvSpPr>
          <p:cNvPr id="10" name="TextBox 9">
            <a:extLst>
              <a:ext uri="{FF2B5EF4-FFF2-40B4-BE49-F238E27FC236}">
                <a16:creationId xmlns:a16="http://schemas.microsoft.com/office/drawing/2014/main" id="{E50D81C2-9F78-7E8B-FF16-9BAB40D3FD2A}"/>
              </a:ext>
            </a:extLst>
          </p:cNvPr>
          <p:cNvSpPr txBox="1"/>
          <p:nvPr/>
        </p:nvSpPr>
        <p:spPr>
          <a:xfrm>
            <a:off x="5163503" y="591623"/>
            <a:ext cx="3483608" cy="2900794"/>
          </a:xfrm>
          <a:prstGeom prst="rect">
            <a:avLst/>
          </a:prstGeom>
          <a:noFill/>
        </p:spPr>
        <p:txBody>
          <a:bodyPr wrap="square">
            <a:spAutoFit/>
          </a:bodyPr>
          <a:lstStyle/>
          <a:p>
            <a:pPr algn="ctr"/>
            <a:r>
              <a:rPr lang="hr-HR" sz="1800" b="1" dirty="0">
                <a:solidFill>
                  <a:srgbClr val="C00000"/>
                </a:solidFill>
                <a:latin typeface="Century Gothic" panose="020B0502020202020204" pitchFamily="34" charset="0"/>
              </a:rPr>
              <a:t>VIZIJA / </a:t>
            </a:r>
            <a:r>
              <a:rPr lang="en-GB" sz="1800" b="1" dirty="0">
                <a:solidFill>
                  <a:srgbClr val="C00000"/>
                </a:solidFill>
                <a:latin typeface="Century Gothic" panose="020B0502020202020204" pitchFamily="34" charset="0"/>
              </a:rPr>
              <a:t>VISION </a:t>
            </a:r>
            <a:endParaRPr lang="hr-HR" sz="1800" b="1" dirty="0">
              <a:solidFill>
                <a:srgbClr val="C00000"/>
              </a:solidFill>
              <a:latin typeface="Century Gothic" panose="020B0502020202020204" pitchFamily="34" charset="0"/>
            </a:endParaRPr>
          </a:p>
          <a:p>
            <a:pPr algn="ctr"/>
            <a:r>
              <a:rPr lang="hr-HR" sz="1400" dirty="0"/>
              <a:t>Biti vodeći isporučitelj usluga i proizvoda , a razvojem i održavanjem kvalitetnog i stabilnog partnerstava s vodećim globalnim proizvođačima, te kontinuiranim inoviranjem i ulaganjem u stručnost</a:t>
            </a:r>
            <a:endParaRPr lang="en-GB" sz="1400" b="1" dirty="0">
              <a:solidFill>
                <a:srgbClr val="C00000"/>
              </a:solidFill>
              <a:latin typeface="+mj-lt"/>
            </a:endParaRPr>
          </a:p>
          <a:p>
            <a:pPr algn="ctr"/>
            <a:endParaRPr lang="hr-HR" b="1" dirty="0"/>
          </a:p>
          <a:p>
            <a:pPr algn="ctr"/>
            <a:r>
              <a:rPr lang="en-US" b="1" dirty="0"/>
              <a:t>To be the leading provider of services and products, while developing and maintaining high-quality and stable partnerships with leading global manufacturers, and continuously innovating and investing in expertise.</a:t>
            </a:r>
          </a:p>
        </p:txBody>
      </p:sp>
      <p:pic>
        <p:nvPicPr>
          <p:cNvPr id="11" name="Picture 10" descr="A black and grey logo&#10;&#10;Description automatically generated">
            <a:extLst>
              <a:ext uri="{FF2B5EF4-FFF2-40B4-BE49-F238E27FC236}">
                <a16:creationId xmlns:a16="http://schemas.microsoft.com/office/drawing/2014/main" id="{FD0E3E2B-C70E-39C3-59F8-0FF34047F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4997" y="3947690"/>
            <a:ext cx="2802297" cy="728599"/>
          </a:xfrm>
          <a:prstGeom prst="rect">
            <a:avLst/>
          </a:prstGeom>
        </p:spPr>
      </p:pic>
    </p:spTree>
    <p:extLst>
      <p:ext uri="{BB962C8B-B14F-4D97-AF65-F5344CB8AC3E}">
        <p14:creationId xmlns:p14="http://schemas.microsoft.com/office/powerpoint/2010/main" val="1683890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72914"/>
            <a:ext cx="6858000" cy="1376581"/>
          </a:xfrm>
        </p:spPr>
        <p:txBody>
          <a:bodyPr/>
          <a:lstStyle/>
          <a:p>
            <a:br>
              <a:rPr lang="hr-HR" dirty="0"/>
            </a:br>
            <a:r>
              <a:rPr lang="hr-HR" dirty="0"/>
              <a:t>Vrijeme za Vaša pitanja </a:t>
            </a:r>
            <a:br>
              <a:rPr lang="hr-HR" dirty="0"/>
            </a:br>
            <a:r>
              <a:rPr lang="en-US" dirty="0" err="1"/>
              <a:t>Hvala</a:t>
            </a:r>
            <a:r>
              <a:rPr lang="en-US" dirty="0"/>
              <a:t> </a:t>
            </a:r>
            <a:r>
              <a:rPr lang="en-US" dirty="0" err="1"/>
              <a:t>na</a:t>
            </a:r>
            <a:r>
              <a:rPr lang="en-US" dirty="0"/>
              <a:t> pa</a:t>
            </a:r>
            <a:r>
              <a:rPr lang="sr-Latn-RS" dirty="0"/>
              <a:t>žnji!</a:t>
            </a:r>
            <a:endParaRPr lang="hr-HR" dirty="0"/>
          </a:p>
        </p:txBody>
      </p:sp>
      <p:sp>
        <p:nvSpPr>
          <p:cNvPr id="3" name="Subtitle 2"/>
          <p:cNvSpPr>
            <a:spLocks noGrp="1"/>
          </p:cNvSpPr>
          <p:nvPr>
            <p:ph type="subTitle" idx="4294967295"/>
          </p:nvPr>
        </p:nvSpPr>
        <p:spPr>
          <a:xfrm>
            <a:off x="1143000" y="1959747"/>
            <a:ext cx="6858000" cy="759391"/>
          </a:xfrm>
        </p:spPr>
        <p:txBody>
          <a:bodyPr/>
          <a:lstStyle/>
          <a:p>
            <a:pPr marL="0" indent="0" algn="ctr">
              <a:spcBef>
                <a:spcPts val="750"/>
              </a:spcBef>
              <a:buNone/>
            </a:pPr>
            <a:endParaRPr lang="hr-HR" dirty="0"/>
          </a:p>
        </p:txBody>
      </p:sp>
      <p:sp>
        <p:nvSpPr>
          <p:cNvPr id="5" name="Footer Placeholder 4">
            <a:extLst>
              <a:ext uri="{FF2B5EF4-FFF2-40B4-BE49-F238E27FC236}">
                <a16:creationId xmlns:a16="http://schemas.microsoft.com/office/drawing/2014/main" id="{B676434E-3360-4041-B191-FB7420D03D83}"/>
              </a:ext>
            </a:extLst>
          </p:cNvPr>
          <p:cNvSpPr>
            <a:spLocks noGrp="1"/>
          </p:cNvSpPr>
          <p:nvPr>
            <p:ph type="ftr" sz="quarter" idx="11"/>
          </p:nvPr>
        </p:nvSpPr>
        <p:spPr/>
        <p:txBody>
          <a:bodyPr/>
          <a:lstStyle/>
          <a:p>
            <a:r>
              <a:rPr lang="hr-HR" dirty="0"/>
              <a:t>Naziv prezentacije</a:t>
            </a:r>
          </a:p>
        </p:txBody>
      </p:sp>
    </p:spTree>
    <p:extLst>
      <p:ext uri="{BB962C8B-B14F-4D97-AF65-F5344CB8AC3E}">
        <p14:creationId xmlns:p14="http://schemas.microsoft.com/office/powerpoint/2010/main" val="251854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6B74DE-2604-47BE-B159-A1531EC4AF38}"/>
              </a:ext>
            </a:extLst>
          </p:cNvPr>
          <p:cNvSpPr>
            <a:spLocks noGrp="1"/>
          </p:cNvSpPr>
          <p:nvPr>
            <p:ph type="ftr" sz="quarter" idx="11"/>
          </p:nvPr>
        </p:nvSpPr>
        <p:spPr/>
        <p:txBody>
          <a:bodyPr/>
          <a:lstStyle/>
          <a:p>
            <a:r>
              <a:rPr lang="hr-HR" dirty="0"/>
              <a:t>Data Center Infrastructure Management</a:t>
            </a:r>
            <a:r>
              <a:rPr lang="en-US" dirty="0"/>
              <a:t> (</a:t>
            </a:r>
            <a:r>
              <a:rPr lang="en-US" dirty="0" err="1"/>
              <a:t>DCIM</a:t>
            </a:r>
            <a:r>
              <a:rPr lang="en-US" dirty="0"/>
              <a:t>)</a:t>
            </a:r>
            <a:endParaRPr lang="hr-HR" dirty="0"/>
          </a:p>
        </p:txBody>
      </p:sp>
      <p:sp>
        <p:nvSpPr>
          <p:cNvPr id="3" name="Title 2">
            <a:extLst>
              <a:ext uri="{FF2B5EF4-FFF2-40B4-BE49-F238E27FC236}">
                <a16:creationId xmlns:a16="http://schemas.microsoft.com/office/drawing/2014/main" id="{875F8D6C-F385-3BBF-62C3-D4F0A12DAB55}"/>
              </a:ext>
            </a:extLst>
          </p:cNvPr>
          <p:cNvSpPr>
            <a:spLocks noGrp="1"/>
          </p:cNvSpPr>
          <p:nvPr>
            <p:ph type="title"/>
          </p:nvPr>
        </p:nvSpPr>
        <p:spPr>
          <a:xfrm>
            <a:off x="332796" y="195547"/>
            <a:ext cx="7886700" cy="465624"/>
          </a:xfrm>
        </p:spPr>
        <p:txBody>
          <a:bodyPr/>
          <a:lstStyle/>
          <a:p>
            <a:r>
              <a:rPr lang="hr-HR" dirty="0"/>
              <a:t>MEP d.o.o.</a:t>
            </a:r>
            <a:endParaRPr lang="en-US" dirty="0"/>
          </a:p>
        </p:txBody>
      </p:sp>
      <p:sp>
        <p:nvSpPr>
          <p:cNvPr id="7" name="TextBox 6">
            <a:extLst>
              <a:ext uri="{FF2B5EF4-FFF2-40B4-BE49-F238E27FC236}">
                <a16:creationId xmlns:a16="http://schemas.microsoft.com/office/drawing/2014/main" id="{89E4E39E-9104-B560-E470-47DD9D88CDB4}"/>
              </a:ext>
            </a:extLst>
          </p:cNvPr>
          <p:cNvSpPr txBox="1"/>
          <p:nvPr/>
        </p:nvSpPr>
        <p:spPr>
          <a:xfrm>
            <a:off x="332796" y="595413"/>
            <a:ext cx="8038866" cy="577081"/>
          </a:xfrm>
          <a:prstGeom prst="rect">
            <a:avLst/>
          </a:prstGeom>
          <a:noFill/>
        </p:spPr>
        <p:txBody>
          <a:bodyPr wrap="square">
            <a:spAutoFit/>
          </a:bodyPr>
          <a:lstStyle/>
          <a:p>
            <a:pPr algn="ctr"/>
            <a:r>
              <a:rPr lang="hr-HR" sz="1050" dirty="0"/>
              <a:t>Pružamo tehnološki napredna rješenja i proizvode, te posjedujemo dugogodišnje iskustvo u projektiranju, implementaciji i održavanju energetskih i rashladnih sustava, te specijaliziranih rješenja za industrije, pomorstvo i telekomunikacije. Suradnjom s renomiranim svjetskim proizvođačima stvaramo preduvjete za inovativnost koja omogućuje rast i povećanje konkurentskih prednosti.</a:t>
            </a:r>
          </a:p>
        </p:txBody>
      </p:sp>
      <p:pic>
        <p:nvPicPr>
          <p:cNvPr id="9" name="Picture 8">
            <a:extLst>
              <a:ext uri="{FF2B5EF4-FFF2-40B4-BE49-F238E27FC236}">
                <a16:creationId xmlns:a16="http://schemas.microsoft.com/office/drawing/2014/main" id="{8B5C8B8D-6A67-BAF2-9D3D-11ED89584785}"/>
              </a:ext>
            </a:extLst>
          </p:cNvPr>
          <p:cNvPicPr>
            <a:picLocks noChangeAspect="1"/>
          </p:cNvPicPr>
          <p:nvPr/>
        </p:nvPicPr>
        <p:blipFill>
          <a:blip r:embed="rId2"/>
          <a:stretch>
            <a:fillRect/>
          </a:stretch>
        </p:blipFill>
        <p:spPr>
          <a:xfrm>
            <a:off x="1357575" y="1169894"/>
            <a:ext cx="6205598" cy="3632545"/>
          </a:xfrm>
          <a:prstGeom prst="rect">
            <a:avLst/>
          </a:prstGeom>
        </p:spPr>
      </p:pic>
    </p:spTree>
    <p:extLst>
      <p:ext uri="{BB962C8B-B14F-4D97-AF65-F5344CB8AC3E}">
        <p14:creationId xmlns:p14="http://schemas.microsoft.com/office/powerpoint/2010/main" val="326618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6B74DE-2604-47BE-B159-A1531EC4AF38}"/>
              </a:ext>
            </a:extLst>
          </p:cNvPr>
          <p:cNvSpPr>
            <a:spLocks noGrp="1"/>
          </p:cNvSpPr>
          <p:nvPr>
            <p:ph type="ftr" sz="quarter" idx="11"/>
          </p:nvPr>
        </p:nvSpPr>
        <p:spPr/>
        <p:txBody>
          <a:bodyPr/>
          <a:lstStyle/>
          <a:p>
            <a:r>
              <a:rPr lang="hr-HR" dirty="0"/>
              <a:t>Data Center Infrastructure Management</a:t>
            </a:r>
            <a:r>
              <a:rPr lang="en-US" dirty="0"/>
              <a:t> (</a:t>
            </a:r>
            <a:r>
              <a:rPr lang="en-US" dirty="0" err="1"/>
              <a:t>DCIM</a:t>
            </a:r>
            <a:r>
              <a:rPr lang="en-US" dirty="0"/>
              <a:t>)</a:t>
            </a:r>
            <a:endParaRPr lang="hr-HR" dirty="0"/>
          </a:p>
        </p:txBody>
      </p:sp>
      <p:sp>
        <p:nvSpPr>
          <p:cNvPr id="3" name="Title 2">
            <a:extLst>
              <a:ext uri="{FF2B5EF4-FFF2-40B4-BE49-F238E27FC236}">
                <a16:creationId xmlns:a16="http://schemas.microsoft.com/office/drawing/2014/main" id="{875F8D6C-F385-3BBF-62C3-D4F0A12DAB55}"/>
              </a:ext>
            </a:extLst>
          </p:cNvPr>
          <p:cNvSpPr>
            <a:spLocks noGrp="1"/>
          </p:cNvSpPr>
          <p:nvPr>
            <p:ph type="title"/>
          </p:nvPr>
        </p:nvSpPr>
        <p:spPr>
          <a:xfrm>
            <a:off x="332796" y="195547"/>
            <a:ext cx="7886700" cy="465624"/>
          </a:xfrm>
        </p:spPr>
        <p:txBody>
          <a:bodyPr/>
          <a:lstStyle/>
          <a:p>
            <a:r>
              <a:rPr lang="en-US" dirty="0"/>
              <a:t>About Schneider Electric</a:t>
            </a:r>
          </a:p>
        </p:txBody>
      </p:sp>
      <p:sp>
        <p:nvSpPr>
          <p:cNvPr id="5" name="TextBox 2">
            <a:extLst>
              <a:ext uri="{FF2B5EF4-FFF2-40B4-BE49-F238E27FC236}">
                <a16:creationId xmlns:a16="http://schemas.microsoft.com/office/drawing/2014/main" id="{45D07854-7366-B3D9-C71E-2A552922FAF8}"/>
              </a:ext>
            </a:extLst>
          </p:cNvPr>
          <p:cNvSpPr txBox="1"/>
          <p:nvPr/>
        </p:nvSpPr>
        <p:spPr>
          <a:xfrm>
            <a:off x="776577" y="917708"/>
            <a:ext cx="7590845" cy="3143296"/>
          </a:xfrm>
          <a:prstGeom prst="rect">
            <a:avLst/>
          </a:prstGeom>
          <a:noFill/>
        </p:spPr>
        <p:txBody>
          <a:bodyPr wrap="square" lIns="121920" tIns="60960" rIns="12192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4684">
              <a:lnSpc>
                <a:spcPts val="3500"/>
              </a:lnSpc>
              <a:buClr>
                <a:srgbClr val="3DCD58"/>
              </a:buClr>
              <a:defRPr/>
            </a:pPr>
            <a:r>
              <a:rPr lang="en-HK" sz="2000" b="1" dirty="0">
                <a:solidFill>
                  <a:srgbClr val="626469"/>
                </a:solidFill>
                <a:latin typeface="Arial" panose="020B0604020202020204" pitchFamily="34" charset="0"/>
                <a:cs typeface="Arial" panose="020B0604020202020204" pitchFamily="34" charset="0"/>
                <a:sym typeface="Helvetica Neue"/>
              </a:rPr>
              <a:t>Our purpose is to empower all to </a:t>
            </a:r>
          </a:p>
          <a:p>
            <a:pPr algn="ctr" defTabSz="444684">
              <a:lnSpc>
                <a:spcPts val="3500"/>
              </a:lnSpc>
              <a:buClr>
                <a:srgbClr val="3DCD58"/>
              </a:buClr>
              <a:defRPr/>
            </a:pPr>
            <a:r>
              <a:rPr lang="en-HK" sz="2000" b="1" dirty="0">
                <a:solidFill>
                  <a:srgbClr val="3DCD58"/>
                </a:solidFill>
                <a:latin typeface="Arial" panose="020B0604020202020204" pitchFamily="34" charset="0"/>
                <a:cs typeface="Arial" panose="020B0604020202020204" pitchFamily="34" charset="0"/>
                <a:sym typeface="Helvetica Neue"/>
              </a:rPr>
              <a:t>make the most of our energy and resources,</a:t>
            </a:r>
            <a:endParaRPr lang="en-HK" sz="2000" b="1" dirty="0">
              <a:solidFill>
                <a:srgbClr val="3DCD58"/>
              </a:solidFill>
              <a:latin typeface="Arial" panose="020B0604020202020204" pitchFamily="34" charset="0"/>
              <a:cs typeface="Arial" panose="020B0604020202020204" pitchFamily="34" charset="0"/>
            </a:endParaRPr>
          </a:p>
          <a:p>
            <a:pPr marR="375892" algn="ctr" defTabSz="879071">
              <a:lnSpc>
                <a:spcPts val="3500"/>
              </a:lnSpc>
              <a:defRPr/>
            </a:pPr>
            <a:r>
              <a:rPr lang="en-US" sz="2000" b="1" dirty="0">
                <a:solidFill>
                  <a:srgbClr val="626469"/>
                </a:solidFill>
                <a:latin typeface="Arial" panose="020B0604020202020204" pitchFamily="34" charset="0"/>
                <a:cs typeface="Arial" panose="020B0604020202020204" pitchFamily="34" charset="0"/>
                <a:sym typeface="Helvetica Neue"/>
              </a:rPr>
              <a:t>bridging</a:t>
            </a:r>
            <a:r>
              <a:rPr lang="en-US" sz="2000" b="1" dirty="0">
                <a:solidFill>
                  <a:prstClr val="white"/>
                </a:solidFill>
                <a:latin typeface="Arial" panose="020B0604020202020204" pitchFamily="34" charset="0"/>
                <a:cs typeface="Arial" panose="020B0604020202020204" pitchFamily="34" charset="0"/>
                <a:sym typeface="Helvetica Neue"/>
              </a:rPr>
              <a:t> </a:t>
            </a:r>
            <a:r>
              <a:rPr lang="en-US" sz="2000" b="1" dirty="0">
                <a:solidFill>
                  <a:srgbClr val="3DCD58"/>
                </a:solidFill>
                <a:latin typeface="Arial" panose="020B0604020202020204" pitchFamily="34" charset="0"/>
                <a:cs typeface="Arial" panose="020B0604020202020204" pitchFamily="34" charset="0"/>
                <a:sym typeface="Helvetica Neue"/>
              </a:rPr>
              <a:t>progress and sustainability for all. </a:t>
            </a:r>
            <a:endParaRPr lang="en-US" sz="2000" b="1" dirty="0">
              <a:solidFill>
                <a:srgbClr val="3DCD58"/>
              </a:solidFill>
              <a:latin typeface="Arial" panose="020B0604020202020204" pitchFamily="34" charset="0"/>
              <a:cs typeface="Arial" panose="020B0604020202020204" pitchFamily="34" charset="0"/>
            </a:endParaRPr>
          </a:p>
          <a:p>
            <a:pPr marR="375892" algn="ctr" defTabSz="879071">
              <a:lnSpc>
                <a:spcPts val="3500"/>
              </a:lnSpc>
              <a:defRPr/>
            </a:pPr>
            <a:r>
              <a:rPr lang="en-HK" sz="2000" b="1" dirty="0">
                <a:solidFill>
                  <a:srgbClr val="626469"/>
                </a:solidFill>
                <a:latin typeface="Arial" panose="020B0604020202020204" pitchFamily="34" charset="0"/>
                <a:cs typeface="Arial" panose="020B0604020202020204" pitchFamily="34" charset="0"/>
                <a:sym typeface="Helvetica Neue"/>
              </a:rPr>
              <a:t>At Schneider, we call this </a:t>
            </a:r>
            <a:r>
              <a:rPr lang="en-HK" sz="2000" b="1" dirty="0">
                <a:solidFill>
                  <a:srgbClr val="3DCD58"/>
                </a:solidFill>
                <a:latin typeface="Arial" panose="020B0604020202020204" pitchFamily="34" charset="0"/>
                <a:cs typeface="Arial" panose="020B0604020202020204" pitchFamily="34" charset="0"/>
                <a:sym typeface="Helvetica Neue"/>
              </a:rPr>
              <a:t>Life Is On.</a:t>
            </a:r>
            <a:endParaRPr lang="en-HK" sz="2000" b="1" dirty="0">
              <a:solidFill>
                <a:srgbClr val="3DCD58"/>
              </a:solidFill>
              <a:latin typeface="Arial" panose="020B0604020202020204" pitchFamily="34" charset="0"/>
              <a:cs typeface="Arial" panose="020B0604020202020204" pitchFamily="34" charset="0"/>
            </a:endParaRPr>
          </a:p>
          <a:p>
            <a:pPr algn="ctr" defTabSz="884335">
              <a:defRPr/>
            </a:pPr>
            <a:endParaRPr lang="en-HK" sz="2000" dirty="0">
              <a:solidFill>
                <a:srgbClr val="3ED25A"/>
              </a:solidFill>
              <a:latin typeface="Arial" panose="020B0604020202020204" pitchFamily="34" charset="0"/>
              <a:cs typeface="Arial" panose="020B0604020202020204" pitchFamily="34" charset="0"/>
              <a:sym typeface="Helvetica Neue"/>
            </a:endParaRPr>
          </a:p>
          <a:p>
            <a:pPr algn="ctr" defTabSz="884335">
              <a:lnSpc>
                <a:spcPts val="3500"/>
              </a:lnSpc>
              <a:defRPr/>
            </a:pPr>
            <a:r>
              <a:rPr lang="en-HK" sz="2000" b="1" dirty="0">
                <a:solidFill>
                  <a:srgbClr val="626469"/>
                </a:solidFill>
                <a:latin typeface="Arial" panose="020B0604020202020204" pitchFamily="34" charset="0"/>
                <a:cs typeface="Arial" panose="020B0604020202020204" pitchFamily="34" charset="0"/>
                <a:sym typeface="Helvetica Neue"/>
              </a:rPr>
              <a:t>Our mission is to be </a:t>
            </a:r>
            <a:r>
              <a:rPr lang="en-HK" sz="2000" b="1" dirty="0">
                <a:solidFill>
                  <a:srgbClr val="3ED25A"/>
                </a:solidFill>
                <a:latin typeface="Arial" panose="020B0604020202020204" pitchFamily="34" charset="0"/>
                <a:cs typeface="Arial" panose="020B0604020202020204" pitchFamily="34" charset="0"/>
                <a:sym typeface="Helvetica Neue"/>
              </a:rPr>
              <a:t>y</a:t>
            </a:r>
            <a:r>
              <a:rPr lang="en-US" sz="2000" b="1" dirty="0">
                <a:solidFill>
                  <a:srgbClr val="3ED25A"/>
                </a:solidFill>
                <a:latin typeface="Arial" panose="020B0604020202020204" pitchFamily="34" charset="0"/>
                <a:cs typeface="Arial" panose="020B0604020202020204" pitchFamily="34" charset="0"/>
                <a:sym typeface="Helvetica Neue"/>
              </a:rPr>
              <a:t>our digital partner for </a:t>
            </a:r>
            <a:endParaRPr lang="en-US" sz="2000" b="1" dirty="0">
              <a:solidFill>
                <a:srgbClr val="3ED25A"/>
              </a:solidFill>
              <a:latin typeface="Arial" panose="020B0604020202020204" pitchFamily="34" charset="0"/>
              <a:cs typeface="Arial" panose="020B0604020202020204" pitchFamily="34" charset="0"/>
            </a:endParaRPr>
          </a:p>
          <a:p>
            <a:pPr algn="ctr" defTabSz="884335">
              <a:lnSpc>
                <a:spcPts val="3500"/>
              </a:lnSpc>
              <a:defRPr/>
            </a:pPr>
            <a:r>
              <a:rPr lang="en-US" sz="2000" b="1" dirty="0">
                <a:solidFill>
                  <a:srgbClr val="3ED25A"/>
                </a:solidFill>
                <a:latin typeface="Arial" panose="020B0604020202020204" pitchFamily="34" charset="0"/>
                <a:cs typeface="Arial" panose="020B0604020202020204" pitchFamily="34" charset="0"/>
                <a:sym typeface="Helvetica Neue"/>
              </a:rPr>
              <a:t>Sustainability and </a:t>
            </a:r>
            <a:r>
              <a:rPr lang="en-US" sz="2000" b="1" dirty="0">
                <a:solidFill>
                  <a:srgbClr val="3DCD58"/>
                </a:solidFill>
                <a:latin typeface="Arial" panose="020B0604020202020204" pitchFamily="34" charset="0"/>
                <a:cs typeface="Arial" panose="020B0604020202020204" pitchFamily="34" charset="0"/>
                <a:sym typeface="Helvetica Neue"/>
              </a:rPr>
              <a:t>Efficiency.</a:t>
            </a:r>
            <a:endParaRPr lang="en-HK" sz="1000" dirty="0">
              <a:solidFill>
                <a:srgbClr val="3DCD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415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21" y="5"/>
            <a:ext cx="3514478" cy="4536000"/>
          </a:xfrm>
          <a:prstGeom prst="rect">
            <a:avLst/>
          </a:prstGeom>
        </p:spPr>
      </p:pic>
      <p:pic>
        <p:nvPicPr>
          <p:cNvPr id="4" name="object 4"/>
          <p:cNvPicPr/>
          <p:nvPr/>
        </p:nvPicPr>
        <p:blipFill>
          <a:blip r:embed="rId4" cstate="print"/>
          <a:stretch>
            <a:fillRect/>
          </a:stretch>
        </p:blipFill>
        <p:spPr>
          <a:xfrm>
            <a:off x="6549768" y="1559875"/>
            <a:ext cx="1096416" cy="701054"/>
          </a:xfrm>
          <a:prstGeom prst="rect">
            <a:avLst/>
          </a:prstGeom>
          <a:ln>
            <a:solidFill>
              <a:schemeClr val="bg1">
                <a:lumMod val="85000"/>
              </a:schemeClr>
            </a:solidFill>
          </a:ln>
          <a:effectLst>
            <a:outerShdw blurRad="444500" dist="317500" dir="5400000" sx="90000" sy="90000" algn="ctr" rotWithShape="0">
              <a:srgbClr val="000000">
                <a:alpha val="30000"/>
              </a:srgbClr>
            </a:outerShdw>
          </a:effectLst>
        </p:spPr>
      </p:pic>
      <p:pic>
        <p:nvPicPr>
          <p:cNvPr id="5" name="object 5"/>
          <p:cNvPicPr/>
          <p:nvPr/>
        </p:nvPicPr>
        <p:blipFill>
          <a:blip r:embed="rId5" cstate="print"/>
          <a:stretch>
            <a:fillRect/>
          </a:stretch>
        </p:blipFill>
        <p:spPr>
          <a:xfrm>
            <a:off x="6103646" y="1947085"/>
            <a:ext cx="1305115" cy="713282"/>
          </a:xfrm>
          <a:prstGeom prst="rect">
            <a:avLst/>
          </a:prstGeom>
          <a:ln>
            <a:solidFill>
              <a:schemeClr val="bg1">
                <a:lumMod val="85000"/>
              </a:schemeClr>
            </a:solidFill>
          </a:ln>
          <a:effectLst>
            <a:outerShdw blurRad="444500" dist="317500" dir="5400000" sx="90000" sy="90000" algn="ctr" rotWithShape="0">
              <a:srgbClr val="000000">
                <a:alpha val="30000"/>
              </a:srgbClr>
            </a:outerShdw>
          </a:effectLst>
        </p:spPr>
      </p:pic>
      <p:pic>
        <p:nvPicPr>
          <p:cNvPr id="6" name="object 6"/>
          <p:cNvPicPr/>
          <p:nvPr/>
        </p:nvPicPr>
        <p:blipFill>
          <a:blip r:embed="rId6" cstate="print"/>
          <a:stretch>
            <a:fillRect/>
          </a:stretch>
        </p:blipFill>
        <p:spPr>
          <a:xfrm>
            <a:off x="6772093" y="2151547"/>
            <a:ext cx="1320213" cy="713282"/>
          </a:xfrm>
          <a:prstGeom prst="rect">
            <a:avLst/>
          </a:prstGeom>
          <a:ln>
            <a:solidFill>
              <a:schemeClr val="bg1">
                <a:lumMod val="85000"/>
              </a:schemeClr>
            </a:solidFill>
          </a:ln>
          <a:effectLst>
            <a:outerShdw blurRad="444500" dist="317500" dir="5400000" sx="90000" sy="90000" algn="ctr" rotWithShape="0">
              <a:srgbClr val="000000">
                <a:alpha val="30000"/>
              </a:srgbClr>
            </a:outerShdw>
          </a:effectLst>
        </p:spPr>
      </p:pic>
      <p:pic>
        <p:nvPicPr>
          <p:cNvPr id="7" name="object 7"/>
          <p:cNvPicPr/>
          <p:nvPr/>
        </p:nvPicPr>
        <p:blipFill>
          <a:blip r:embed="rId7" cstate="print"/>
          <a:stretch>
            <a:fillRect/>
          </a:stretch>
        </p:blipFill>
        <p:spPr>
          <a:xfrm>
            <a:off x="5920798" y="2741884"/>
            <a:ext cx="1198313" cy="713281"/>
          </a:xfrm>
          <a:prstGeom prst="rect">
            <a:avLst/>
          </a:prstGeom>
          <a:ln>
            <a:solidFill>
              <a:schemeClr val="bg1">
                <a:lumMod val="85000"/>
              </a:schemeClr>
            </a:solidFill>
          </a:ln>
          <a:effectLst>
            <a:outerShdw blurRad="444500" dist="317500" dir="5400000" sx="90000" sy="90000" algn="ctr" rotWithShape="0">
              <a:srgbClr val="000000">
                <a:alpha val="30000"/>
              </a:srgbClr>
            </a:outerShdw>
          </a:effectLst>
        </p:spPr>
      </p:pic>
      <p:pic>
        <p:nvPicPr>
          <p:cNvPr id="8" name="object 8"/>
          <p:cNvPicPr/>
          <p:nvPr/>
        </p:nvPicPr>
        <p:blipFill>
          <a:blip r:embed="rId8" cstate="print"/>
          <a:stretch>
            <a:fillRect/>
          </a:stretch>
        </p:blipFill>
        <p:spPr>
          <a:xfrm>
            <a:off x="7015234" y="2944689"/>
            <a:ext cx="1259917" cy="713281"/>
          </a:xfrm>
          <a:prstGeom prst="rect">
            <a:avLst/>
          </a:prstGeom>
          <a:ln>
            <a:solidFill>
              <a:schemeClr val="bg1">
                <a:lumMod val="85000"/>
              </a:schemeClr>
            </a:solidFill>
          </a:ln>
          <a:effectLst>
            <a:outerShdw blurRad="444500" dist="317500" dir="5400000" sx="90000" sy="90000" algn="ctr" rotWithShape="0">
              <a:srgbClr val="000000">
                <a:alpha val="30000"/>
              </a:srgbClr>
            </a:outerShdw>
          </a:effectLst>
        </p:spPr>
      </p:pic>
      <p:pic>
        <p:nvPicPr>
          <p:cNvPr id="9" name="object 9"/>
          <p:cNvPicPr/>
          <p:nvPr/>
        </p:nvPicPr>
        <p:blipFill>
          <a:blip r:embed="rId9" cstate="print"/>
          <a:stretch>
            <a:fillRect/>
          </a:stretch>
        </p:blipFill>
        <p:spPr>
          <a:xfrm>
            <a:off x="6393604" y="3303338"/>
            <a:ext cx="1408234" cy="484293"/>
          </a:xfrm>
          <a:prstGeom prst="rect">
            <a:avLst/>
          </a:prstGeom>
        </p:spPr>
      </p:pic>
      <p:sp>
        <p:nvSpPr>
          <p:cNvPr id="10" name="object 10"/>
          <p:cNvSpPr/>
          <p:nvPr/>
        </p:nvSpPr>
        <p:spPr>
          <a:xfrm>
            <a:off x="6398278" y="3308311"/>
            <a:ext cx="1398073" cy="479405"/>
          </a:xfrm>
          <a:custGeom>
            <a:avLst/>
            <a:gdLst/>
            <a:ahLst/>
            <a:cxnLst/>
            <a:rect l="l" t="t" r="r" b="b"/>
            <a:pathLst>
              <a:path w="3074034" h="1054100">
                <a:moveTo>
                  <a:pt x="3007322" y="0"/>
                </a:moveTo>
                <a:lnTo>
                  <a:pt x="66238" y="0"/>
                </a:lnTo>
                <a:lnTo>
                  <a:pt x="40454" y="5205"/>
                </a:lnTo>
                <a:lnTo>
                  <a:pt x="19399" y="19399"/>
                </a:lnTo>
                <a:lnTo>
                  <a:pt x="5205" y="40454"/>
                </a:lnTo>
                <a:lnTo>
                  <a:pt x="0" y="66238"/>
                </a:lnTo>
                <a:lnTo>
                  <a:pt x="0" y="1053913"/>
                </a:lnTo>
                <a:lnTo>
                  <a:pt x="3073560" y="1053913"/>
                </a:lnTo>
                <a:lnTo>
                  <a:pt x="3073560" y="66238"/>
                </a:lnTo>
                <a:lnTo>
                  <a:pt x="3068354" y="40454"/>
                </a:lnTo>
                <a:lnTo>
                  <a:pt x="3054157" y="19399"/>
                </a:lnTo>
                <a:lnTo>
                  <a:pt x="3033101" y="5205"/>
                </a:lnTo>
                <a:lnTo>
                  <a:pt x="3007322" y="0"/>
                </a:lnTo>
                <a:close/>
              </a:path>
            </a:pathLst>
          </a:custGeom>
          <a:solidFill>
            <a:srgbClr val="000000"/>
          </a:solidFill>
        </p:spPr>
        <p:txBody>
          <a:bodyPr wrap="square" lIns="0" tIns="0" rIns="0" bIns="0" rtlCol="0"/>
          <a:lstStyle/>
          <a:p>
            <a:endParaRPr sz="819"/>
          </a:p>
        </p:txBody>
      </p:sp>
      <p:sp>
        <p:nvSpPr>
          <p:cNvPr id="11" name="object 11"/>
          <p:cNvSpPr/>
          <p:nvPr/>
        </p:nvSpPr>
        <p:spPr>
          <a:xfrm>
            <a:off x="6416053" y="3343040"/>
            <a:ext cx="1362551" cy="444750"/>
          </a:xfrm>
          <a:custGeom>
            <a:avLst/>
            <a:gdLst/>
            <a:ahLst/>
            <a:cxnLst/>
            <a:rect l="l" t="t" r="r" b="b"/>
            <a:pathLst>
              <a:path w="2995930" h="977900">
                <a:moveTo>
                  <a:pt x="2995374" y="977551"/>
                </a:moveTo>
                <a:lnTo>
                  <a:pt x="0" y="977551"/>
                </a:lnTo>
                <a:lnTo>
                  <a:pt x="0" y="0"/>
                </a:lnTo>
                <a:lnTo>
                  <a:pt x="2995374" y="0"/>
                </a:lnTo>
                <a:lnTo>
                  <a:pt x="2995374" y="977551"/>
                </a:lnTo>
                <a:close/>
              </a:path>
            </a:pathLst>
          </a:custGeom>
          <a:solidFill>
            <a:srgbClr val="FFFFFF"/>
          </a:solidFill>
        </p:spPr>
        <p:txBody>
          <a:bodyPr wrap="square" lIns="0" tIns="0" rIns="0" bIns="0" rtlCol="0"/>
          <a:lstStyle/>
          <a:p>
            <a:endParaRPr sz="819"/>
          </a:p>
        </p:txBody>
      </p:sp>
      <p:sp>
        <p:nvSpPr>
          <p:cNvPr id="12" name="object 12"/>
          <p:cNvSpPr/>
          <p:nvPr/>
        </p:nvSpPr>
        <p:spPr>
          <a:xfrm>
            <a:off x="6415874" y="3342770"/>
            <a:ext cx="1362840" cy="445038"/>
          </a:xfrm>
          <a:custGeom>
            <a:avLst/>
            <a:gdLst/>
            <a:ahLst/>
            <a:cxnLst/>
            <a:rect l="l" t="t" r="r" b="b"/>
            <a:pathLst>
              <a:path w="2996565" h="978534">
                <a:moveTo>
                  <a:pt x="2996158" y="0"/>
                </a:moveTo>
                <a:lnTo>
                  <a:pt x="0" y="0"/>
                </a:lnTo>
                <a:lnTo>
                  <a:pt x="0" y="1270"/>
                </a:lnTo>
                <a:lnTo>
                  <a:pt x="0" y="977900"/>
                </a:lnTo>
                <a:lnTo>
                  <a:pt x="787" y="977900"/>
                </a:lnTo>
                <a:lnTo>
                  <a:pt x="787" y="1270"/>
                </a:lnTo>
                <a:lnTo>
                  <a:pt x="2995384" y="1270"/>
                </a:lnTo>
                <a:lnTo>
                  <a:pt x="2995384" y="978154"/>
                </a:lnTo>
                <a:lnTo>
                  <a:pt x="2996158" y="978154"/>
                </a:lnTo>
                <a:lnTo>
                  <a:pt x="2996158" y="1270"/>
                </a:lnTo>
                <a:lnTo>
                  <a:pt x="2996158" y="1003"/>
                </a:lnTo>
                <a:lnTo>
                  <a:pt x="2996158" y="0"/>
                </a:lnTo>
                <a:close/>
              </a:path>
            </a:pathLst>
          </a:custGeom>
          <a:solidFill>
            <a:srgbClr val="000000"/>
          </a:solidFill>
        </p:spPr>
        <p:txBody>
          <a:bodyPr wrap="square" lIns="0" tIns="0" rIns="0" bIns="0" rtlCol="0"/>
          <a:lstStyle/>
          <a:p>
            <a:endParaRPr sz="819"/>
          </a:p>
        </p:txBody>
      </p:sp>
      <p:sp>
        <p:nvSpPr>
          <p:cNvPr id="13" name="object 13"/>
          <p:cNvSpPr/>
          <p:nvPr/>
        </p:nvSpPr>
        <p:spPr>
          <a:xfrm>
            <a:off x="7094054" y="3323259"/>
            <a:ext cx="8664" cy="8664"/>
          </a:xfrm>
          <a:custGeom>
            <a:avLst/>
            <a:gdLst/>
            <a:ahLst/>
            <a:cxnLst/>
            <a:rect l="l" t="t" r="r" b="b"/>
            <a:pathLst>
              <a:path w="19050" h="19050">
                <a:moveTo>
                  <a:pt x="14701" y="0"/>
                </a:moveTo>
                <a:lnTo>
                  <a:pt x="4230" y="0"/>
                </a:lnTo>
                <a:lnTo>
                  <a:pt x="0" y="4240"/>
                </a:lnTo>
                <a:lnTo>
                  <a:pt x="0" y="14690"/>
                </a:lnTo>
                <a:lnTo>
                  <a:pt x="4230" y="18931"/>
                </a:lnTo>
                <a:lnTo>
                  <a:pt x="14701" y="18931"/>
                </a:lnTo>
                <a:lnTo>
                  <a:pt x="18941" y="14690"/>
                </a:lnTo>
                <a:lnTo>
                  <a:pt x="18941" y="9465"/>
                </a:lnTo>
                <a:lnTo>
                  <a:pt x="18941" y="4240"/>
                </a:lnTo>
                <a:lnTo>
                  <a:pt x="14701" y="0"/>
                </a:lnTo>
                <a:close/>
              </a:path>
            </a:pathLst>
          </a:custGeom>
          <a:solidFill>
            <a:srgbClr val="121315"/>
          </a:solidFill>
        </p:spPr>
        <p:txBody>
          <a:bodyPr wrap="square" lIns="0" tIns="0" rIns="0" bIns="0" rtlCol="0"/>
          <a:lstStyle/>
          <a:p>
            <a:endParaRPr sz="819"/>
          </a:p>
        </p:txBody>
      </p:sp>
      <p:sp>
        <p:nvSpPr>
          <p:cNvPr id="14" name="object 14"/>
          <p:cNvSpPr/>
          <p:nvPr/>
        </p:nvSpPr>
        <p:spPr>
          <a:xfrm>
            <a:off x="7096408" y="3325611"/>
            <a:ext cx="4043" cy="4043"/>
          </a:xfrm>
          <a:custGeom>
            <a:avLst/>
            <a:gdLst/>
            <a:ahLst/>
            <a:cxnLst/>
            <a:rect l="l" t="t" r="r" b="b"/>
            <a:pathLst>
              <a:path w="8890" h="8890">
                <a:moveTo>
                  <a:pt x="6659" y="0"/>
                </a:moveTo>
                <a:lnTo>
                  <a:pt x="1926" y="0"/>
                </a:lnTo>
                <a:lnTo>
                  <a:pt x="0" y="1926"/>
                </a:lnTo>
                <a:lnTo>
                  <a:pt x="0" y="6659"/>
                </a:lnTo>
                <a:lnTo>
                  <a:pt x="1926" y="8586"/>
                </a:lnTo>
                <a:lnTo>
                  <a:pt x="6659" y="8586"/>
                </a:lnTo>
                <a:lnTo>
                  <a:pt x="8586" y="6659"/>
                </a:lnTo>
                <a:lnTo>
                  <a:pt x="8586" y="4293"/>
                </a:lnTo>
                <a:lnTo>
                  <a:pt x="8586" y="1926"/>
                </a:lnTo>
                <a:lnTo>
                  <a:pt x="6659" y="0"/>
                </a:lnTo>
                <a:close/>
              </a:path>
            </a:pathLst>
          </a:custGeom>
          <a:solidFill>
            <a:srgbClr val="1F2024"/>
          </a:solidFill>
        </p:spPr>
        <p:txBody>
          <a:bodyPr wrap="square" lIns="0" tIns="0" rIns="0" bIns="0" rtlCol="0"/>
          <a:lstStyle/>
          <a:p>
            <a:endParaRPr sz="819"/>
          </a:p>
        </p:txBody>
      </p:sp>
      <p:pic>
        <p:nvPicPr>
          <p:cNvPr id="15" name="object 15"/>
          <p:cNvPicPr/>
          <p:nvPr/>
        </p:nvPicPr>
        <p:blipFill>
          <a:blip r:embed="rId10" cstate="print"/>
          <a:stretch>
            <a:fillRect/>
          </a:stretch>
        </p:blipFill>
        <p:spPr>
          <a:xfrm>
            <a:off x="6393604" y="3543075"/>
            <a:ext cx="1408234" cy="605080"/>
          </a:xfrm>
          <a:prstGeom prst="rect">
            <a:avLst/>
          </a:prstGeom>
        </p:spPr>
      </p:pic>
      <p:sp>
        <p:nvSpPr>
          <p:cNvPr id="16" name="object 16"/>
          <p:cNvSpPr/>
          <p:nvPr/>
        </p:nvSpPr>
        <p:spPr>
          <a:xfrm>
            <a:off x="6398278" y="3543075"/>
            <a:ext cx="1398073" cy="605322"/>
          </a:xfrm>
          <a:custGeom>
            <a:avLst/>
            <a:gdLst/>
            <a:ahLst/>
            <a:cxnLst/>
            <a:rect l="l" t="t" r="r" b="b"/>
            <a:pathLst>
              <a:path w="3074034" h="1330959">
                <a:moveTo>
                  <a:pt x="3073560" y="0"/>
                </a:moveTo>
                <a:lnTo>
                  <a:pt x="0" y="0"/>
                </a:lnTo>
                <a:lnTo>
                  <a:pt x="57" y="1303481"/>
                </a:lnTo>
                <a:lnTo>
                  <a:pt x="2141" y="1313797"/>
                </a:lnTo>
                <a:lnTo>
                  <a:pt x="7980" y="1322454"/>
                </a:lnTo>
                <a:lnTo>
                  <a:pt x="16640" y="1328292"/>
                </a:lnTo>
                <a:lnTo>
                  <a:pt x="27245" y="1330433"/>
                </a:lnTo>
                <a:lnTo>
                  <a:pt x="3046608" y="1330433"/>
                </a:lnTo>
                <a:lnTo>
                  <a:pt x="3057101" y="1328316"/>
                </a:lnTo>
                <a:lnTo>
                  <a:pt x="3065668" y="1322541"/>
                </a:lnTo>
                <a:lnTo>
                  <a:pt x="3071443" y="1313974"/>
                </a:lnTo>
                <a:lnTo>
                  <a:pt x="3073560" y="1303481"/>
                </a:lnTo>
                <a:lnTo>
                  <a:pt x="3073560" y="0"/>
                </a:lnTo>
                <a:close/>
              </a:path>
            </a:pathLst>
          </a:custGeom>
          <a:solidFill>
            <a:srgbClr val="000000"/>
          </a:solidFill>
        </p:spPr>
        <p:txBody>
          <a:bodyPr wrap="square" lIns="0" tIns="0" rIns="0" bIns="0" rtlCol="0"/>
          <a:lstStyle/>
          <a:p>
            <a:endParaRPr sz="819"/>
          </a:p>
        </p:txBody>
      </p:sp>
      <p:sp>
        <p:nvSpPr>
          <p:cNvPr id="17" name="object 17"/>
          <p:cNvSpPr/>
          <p:nvPr/>
        </p:nvSpPr>
        <p:spPr>
          <a:xfrm>
            <a:off x="6416053" y="3543075"/>
            <a:ext cx="1362551" cy="546118"/>
          </a:xfrm>
          <a:custGeom>
            <a:avLst/>
            <a:gdLst/>
            <a:ahLst/>
            <a:cxnLst/>
            <a:rect l="l" t="t" r="r" b="b"/>
            <a:pathLst>
              <a:path w="2995930" h="1200784">
                <a:moveTo>
                  <a:pt x="2995374" y="1200518"/>
                </a:moveTo>
                <a:lnTo>
                  <a:pt x="0" y="1200518"/>
                </a:lnTo>
                <a:lnTo>
                  <a:pt x="0" y="0"/>
                </a:lnTo>
                <a:lnTo>
                  <a:pt x="2995374" y="0"/>
                </a:lnTo>
                <a:lnTo>
                  <a:pt x="2995374" y="1200518"/>
                </a:lnTo>
                <a:close/>
              </a:path>
            </a:pathLst>
          </a:custGeom>
          <a:solidFill>
            <a:srgbClr val="FFFFFF"/>
          </a:solidFill>
        </p:spPr>
        <p:txBody>
          <a:bodyPr wrap="square" lIns="0" tIns="0" rIns="0" bIns="0" rtlCol="0"/>
          <a:lstStyle/>
          <a:p>
            <a:endParaRPr sz="819"/>
          </a:p>
        </p:txBody>
      </p:sp>
      <p:sp>
        <p:nvSpPr>
          <p:cNvPr id="18" name="object 18"/>
          <p:cNvSpPr/>
          <p:nvPr/>
        </p:nvSpPr>
        <p:spPr>
          <a:xfrm>
            <a:off x="6415874" y="3543080"/>
            <a:ext cx="1362840" cy="546118"/>
          </a:xfrm>
          <a:custGeom>
            <a:avLst/>
            <a:gdLst/>
            <a:ahLst/>
            <a:cxnLst/>
            <a:rect l="l" t="t" r="r" b="b"/>
            <a:pathLst>
              <a:path w="2996565" h="1200784">
                <a:moveTo>
                  <a:pt x="787" y="254"/>
                </a:moveTo>
                <a:lnTo>
                  <a:pt x="0" y="254"/>
                </a:lnTo>
                <a:lnTo>
                  <a:pt x="0" y="1200404"/>
                </a:lnTo>
                <a:lnTo>
                  <a:pt x="787" y="1200404"/>
                </a:lnTo>
                <a:lnTo>
                  <a:pt x="787" y="254"/>
                </a:lnTo>
                <a:close/>
              </a:path>
              <a:path w="2996565" h="1200784">
                <a:moveTo>
                  <a:pt x="2996158" y="0"/>
                </a:moveTo>
                <a:lnTo>
                  <a:pt x="2995384" y="0"/>
                </a:lnTo>
                <a:lnTo>
                  <a:pt x="2995384" y="1200111"/>
                </a:lnTo>
                <a:lnTo>
                  <a:pt x="2996158" y="1200111"/>
                </a:lnTo>
                <a:lnTo>
                  <a:pt x="2996158" y="0"/>
                </a:lnTo>
                <a:close/>
              </a:path>
            </a:pathLst>
          </a:custGeom>
          <a:solidFill>
            <a:srgbClr val="000000"/>
          </a:solidFill>
        </p:spPr>
        <p:txBody>
          <a:bodyPr wrap="square" lIns="0" tIns="0" rIns="0" bIns="0" rtlCol="0"/>
          <a:lstStyle/>
          <a:p>
            <a:endParaRPr sz="819"/>
          </a:p>
        </p:txBody>
      </p:sp>
      <p:pic>
        <p:nvPicPr>
          <p:cNvPr id="19" name="object 19"/>
          <p:cNvPicPr/>
          <p:nvPr/>
        </p:nvPicPr>
        <p:blipFill>
          <a:blip r:embed="rId11" cstate="print"/>
          <a:stretch>
            <a:fillRect/>
          </a:stretch>
        </p:blipFill>
        <p:spPr>
          <a:xfrm>
            <a:off x="6255569" y="4178181"/>
            <a:ext cx="1683268" cy="9657"/>
          </a:xfrm>
          <a:prstGeom prst="rect">
            <a:avLst/>
          </a:prstGeom>
        </p:spPr>
      </p:pic>
      <p:pic>
        <p:nvPicPr>
          <p:cNvPr id="20" name="object 20"/>
          <p:cNvPicPr/>
          <p:nvPr/>
        </p:nvPicPr>
        <p:blipFill>
          <a:blip r:embed="rId12" cstate="print"/>
          <a:stretch>
            <a:fillRect/>
          </a:stretch>
        </p:blipFill>
        <p:spPr>
          <a:xfrm>
            <a:off x="6230825" y="4107517"/>
            <a:ext cx="1734276" cy="72231"/>
          </a:xfrm>
          <a:prstGeom prst="rect">
            <a:avLst/>
          </a:prstGeom>
        </p:spPr>
      </p:pic>
      <p:pic>
        <p:nvPicPr>
          <p:cNvPr id="21" name="object 21"/>
          <p:cNvPicPr/>
          <p:nvPr/>
        </p:nvPicPr>
        <p:blipFill>
          <a:blip r:embed="rId13" cstate="print"/>
          <a:stretch>
            <a:fillRect/>
          </a:stretch>
        </p:blipFill>
        <p:spPr>
          <a:xfrm>
            <a:off x="6966512" y="4125293"/>
            <a:ext cx="262410" cy="22863"/>
          </a:xfrm>
          <a:prstGeom prst="rect">
            <a:avLst/>
          </a:prstGeom>
        </p:spPr>
      </p:pic>
      <p:pic>
        <p:nvPicPr>
          <p:cNvPr id="22" name="object 22"/>
          <p:cNvPicPr/>
          <p:nvPr/>
        </p:nvPicPr>
        <p:blipFill>
          <a:blip r:embed="rId14" cstate="print"/>
          <a:stretch>
            <a:fillRect/>
          </a:stretch>
        </p:blipFill>
        <p:spPr>
          <a:xfrm>
            <a:off x="6417933" y="3343357"/>
            <a:ext cx="1361328" cy="744003"/>
          </a:xfrm>
          <a:prstGeom prst="rect">
            <a:avLst/>
          </a:prstGeom>
        </p:spPr>
      </p:pic>
      <p:sp>
        <p:nvSpPr>
          <p:cNvPr id="23" name="object 23"/>
          <p:cNvSpPr txBox="1">
            <a:spLocks noGrp="1"/>
          </p:cNvSpPr>
          <p:nvPr>
            <p:ph type="title"/>
          </p:nvPr>
        </p:nvSpPr>
        <p:spPr>
          <a:xfrm>
            <a:off x="468381" y="302067"/>
            <a:ext cx="1976503" cy="449905"/>
          </a:xfrm>
          <a:prstGeom prst="rect">
            <a:avLst/>
          </a:prstGeom>
        </p:spPr>
        <p:txBody>
          <a:bodyPr vert="horz" wrap="square" lIns="0" tIns="6642" rIns="0" bIns="0" rtlCol="0" anchor="t">
            <a:spAutoFit/>
          </a:bodyPr>
          <a:lstStyle/>
          <a:p>
            <a:pPr marL="5776">
              <a:spcBef>
                <a:spcPts val="52"/>
              </a:spcBef>
            </a:pPr>
            <a:r>
              <a:rPr sz="2800" spc="-70" dirty="0" err="1">
                <a:solidFill>
                  <a:srgbClr val="FFFFFF"/>
                </a:solidFill>
              </a:rPr>
              <a:t>DCIM</a:t>
            </a:r>
            <a:r>
              <a:rPr sz="3200" spc="-70" dirty="0">
                <a:solidFill>
                  <a:srgbClr val="FFFFFF"/>
                </a:solidFill>
              </a:rPr>
              <a:t>:</a:t>
            </a:r>
            <a:endParaRPr sz="3200" dirty="0"/>
          </a:p>
        </p:txBody>
      </p:sp>
      <p:sp>
        <p:nvSpPr>
          <p:cNvPr id="24" name="object 24"/>
          <p:cNvSpPr txBox="1"/>
          <p:nvPr/>
        </p:nvSpPr>
        <p:spPr>
          <a:xfrm>
            <a:off x="4225110" y="379778"/>
            <a:ext cx="4205483" cy="560923"/>
          </a:xfrm>
          <a:prstGeom prst="rect">
            <a:avLst/>
          </a:prstGeom>
        </p:spPr>
        <p:txBody>
          <a:bodyPr vert="horz" wrap="square" lIns="0" tIns="0" rIns="0" bIns="0" rtlCol="0">
            <a:spAutoFit/>
          </a:bodyPr>
          <a:lstStyle/>
          <a:p>
            <a:pPr marL="5776" marR="2888" defTabSz="514337">
              <a:lnSpc>
                <a:spcPct val="90000"/>
              </a:lnSpc>
              <a:spcBef>
                <a:spcPct val="0"/>
              </a:spcBef>
            </a:pPr>
            <a:r>
              <a:rPr sz="2025" b="1" dirty="0">
                <a:solidFill>
                  <a:schemeClr val="tx1">
                    <a:lumMod val="95000"/>
                    <a:lumOff val="5000"/>
                  </a:schemeClr>
                </a:solidFill>
                <a:latin typeface="Arial" panose="020B0604020202020204" pitchFamily="34" charset="0"/>
                <a:ea typeface="+mj-ea"/>
                <a:cs typeface="Arial" panose="020B0604020202020204" pitchFamily="34" charset="0"/>
              </a:rPr>
              <a:t>Data Center Infrastructure Management (</a:t>
            </a:r>
            <a:r>
              <a:rPr sz="2025" b="1" dirty="0" err="1">
                <a:solidFill>
                  <a:schemeClr val="tx1">
                    <a:lumMod val="95000"/>
                    <a:lumOff val="5000"/>
                  </a:schemeClr>
                </a:solidFill>
                <a:latin typeface="Arial" panose="020B0604020202020204" pitchFamily="34" charset="0"/>
                <a:ea typeface="+mj-ea"/>
                <a:cs typeface="Arial" panose="020B0604020202020204" pitchFamily="34" charset="0"/>
              </a:rPr>
              <a:t>DCIM</a:t>
            </a:r>
            <a:r>
              <a:rPr sz="2025" b="1" dirty="0">
                <a:solidFill>
                  <a:schemeClr val="tx1">
                    <a:lumMod val="95000"/>
                    <a:lumOff val="5000"/>
                  </a:schemeClr>
                </a:solidFill>
                <a:latin typeface="Arial" panose="020B0604020202020204" pitchFamily="34" charset="0"/>
                <a:ea typeface="+mj-ea"/>
                <a:cs typeface="Arial" panose="020B0604020202020204" pitchFamily="34" charset="0"/>
              </a:rPr>
              <a:t>) tools to:</a:t>
            </a:r>
          </a:p>
        </p:txBody>
      </p:sp>
      <p:sp>
        <p:nvSpPr>
          <p:cNvPr id="25" name="object 25"/>
          <p:cNvSpPr txBox="1"/>
          <p:nvPr/>
        </p:nvSpPr>
        <p:spPr>
          <a:xfrm>
            <a:off x="4310829" y="1788454"/>
            <a:ext cx="910004" cy="2079201"/>
          </a:xfrm>
          <a:prstGeom prst="rect">
            <a:avLst/>
          </a:prstGeom>
        </p:spPr>
        <p:txBody>
          <a:bodyPr vert="horz" wrap="square" lIns="0" tIns="115231" rIns="0" bIns="0" rtlCol="0">
            <a:spAutoFit/>
          </a:bodyPr>
          <a:lstStyle/>
          <a:p>
            <a:pPr marL="162882" indent="-157395">
              <a:spcBef>
                <a:spcPts val="907"/>
              </a:spcBef>
              <a:buChar char="•"/>
              <a:tabLst>
                <a:tab pos="162882" algn="l"/>
                <a:tab pos="163171" algn="l"/>
              </a:tabLst>
            </a:pPr>
            <a:r>
              <a:rPr sz="1501" spc="-5">
                <a:solidFill>
                  <a:srgbClr val="4D555B"/>
                </a:solidFill>
                <a:latin typeface="Arial"/>
                <a:cs typeface="Arial"/>
              </a:rPr>
              <a:t>Monitor</a:t>
            </a:r>
            <a:endParaRPr sz="1501">
              <a:latin typeface="Arial"/>
              <a:cs typeface="Arial"/>
            </a:endParaRPr>
          </a:p>
          <a:p>
            <a:pPr marL="162882" indent="-157395">
              <a:spcBef>
                <a:spcPts val="859"/>
              </a:spcBef>
              <a:buChar char="•"/>
              <a:tabLst>
                <a:tab pos="162882" algn="l"/>
                <a:tab pos="163171" algn="l"/>
              </a:tabLst>
            </a:pPr>
            <a:r>
              <a:rPr sz="1501" spc="-5">
                <a:solidFill>
                  <a:srgbClr val="4D555B"/>
                </a:solidFill>
                <a:latin typeface="Arial"/>
                <a:cs typeface="Arial"/>
              </a:rPr>
              <a:t>Measure</a:t>
            </a:r>
            <a:endParaRPr sz="1501">
              <a:latin typeface="Arial"/>
              <a:cs typeface="Arial"/>
            </a:endParaRPr>
          </a:p>
          <a:p>
            <a:pPr marL="162882" indent="-157395">
              <a:spcBef>
                <a:spcPts val="862"/>
              </a:spcBef>
              <a:buChar char="•"/>
              <a:tabLst>
                <a:tab pos="162882" algn="l"/>
                <a:tab pos="163171" algn="l"/>
              </a:tabLst>
            </a:pPr>
            <a:r>
              <a:rPr sz="1501" spc="-5">
                <a:solidFill>
                  <a:srgbClr val="4D555B"/>
                </a:solidFill>
                <a:latin typeface="Arial"/>
                <a:cs typeface="Arial"/>
              </a:rPr>
              <a:t>Manage</a:t>
            </a:r>
            <a:endParaRPr sz="1501">
              <a:latin typeface="Arial"/>
              <a:cs typeface="Arial"/>
            </a:endParaRPr>
          </a:p>
          <a:p>
            <a:pPr marL="162882" indent="-157395">
              <a:spcBef>
                <a:spcPts val="862"/>
              </a:spcBef>
              <a:buChar char="•"/>
              <a:tabLst>
                <a:tab pos="162882" algn="l"/>
                <a:tab pos="163171" algn="l"/>
              </a:tabLst>
            </a:pPr>
            <a:r>
              <a:rPr sz="1501" spc="-5">
                <a:solidFill>
                  <a:srgbClr val="4D555B"/>
                </a:solidFill>
                <a:latin typeface="Arial"/>
                <a:cs typeface="Arial"/>
              </a:rPr>
              <a:t>Control</a:t>
            </a:r>
            <a:endParaRPr sz="1501">
              <a:latin typeface="Arial"/>
              <a:cs typeface="Arial"/>
            </a:endParaRPr>
          </a:p>
          <a:p>
            <a:pPr marL="162882" indent="-157395">
              <a:spcBef>
                <a:spcPts val="862"/>
              </a:spcBef>
              <a:buChar char="•"/>
              <a:tabLst>
                <a:tab pos="162882" algn="l"/>
                <a:tab pos="163171" algn="l"/>
              </a:tabLst>
            </a:pPr>
            <a:r>
              <a:rPr sz="1501" spc="-9">
                <a:solidFill>
                  <a:srgbClr val="4D555B"/>
                </a:solidFill>
                <a:latin typeface="Arial"/>
                <a:cs typeface="Arial"/>
              </a:rPr>
              <a:t>Plan</a:t>
            </a:r>
            <a:endParaRPr sz="1501">
              <a:latin typeface="Arial"/>
              <a:cs typeface="Arial"/>
            </a:endParaRPr>
          </a:p>
          <a:p>
            <a:pPr marL="162882" indent="-157395">
              <a:spcBef>
                <a:spcPts val="859"/>
              </a:spcBef>
              <a:buChar char="•"/>
              <a:tabLst>
                <a:tab pos="162882" algn="l"/>
                <a:tab pos="163171" algn="l"/>
              </a:tabLst>
            </a:pPr>
            <a:r>
              <a:rPr sz="1501" spc="-5">
                <a:solidFill>
                  <a:srgbClr val="4D555B"/>
                </a:solidFill>
                <a:latin typeface="Arial"/>
                <a:cs typeface="Arial"/>
              </a:rPr>
              <a:t>Model</a:t>
            </a:r>
            <a:endParaRPr sz="1501">
              <a:latin typeface="Arial"/>
              <a:cs typeface="Arial"/>
            </a:endParaRPr>
          </a:p>
        </p:txBody>
      </p:sp>
      <p:sp>
        <p:nvSpPr>
          <p:cNvPr id="26" name="object 26"/>
          <p:cNvSpPr txBox="1"/>
          <p:nvPr/>
        </p:nvSpPr>
        <p:spPr>
          <a:xfrm>
            <a:off x="468382" y="2637264"/>
            <a:ext cx="1200824" cy="438021"/>
          </a:xfrm>
          <a:prstGeom prst="rect">
            <a:avLst/>
          </a:prstGeom>
        </p:spPr>
        <p:txBody>
          <a:bodyPr vert="horz" wrap="square" lIns="0" tIns="7509" rIns="0" bIns="0" rtlCol="0">
            <a:spAutoFit/>
          </a:bodyPr>
          <a:lstStyle/>
          <a:p>
            <a:pPr marL="5776">
              <a:spcBef>
                <a:spcPts val="59"/>
              </a:spcBef>
            </a:pPr>
            <a:r>
              <a:rPr sz="2797" spc="-39" dirty="0">
                <a:solidFill>
                  <a:srgbClr val="FFFFFF"/>
                </a:solidFill>
                <a:latin typeface="Arial"/>
                <a:cs typeface="Arial"/>
              </a:rPr>
              <a:t>Defined</a:t>
            </a:r>
            <a:endParaRPr sz="2797" dirty="0">
              <a:latin typeface="Arial"/>
              <a:cs typeface="Arial"/>
            </a:endParaRPr>
          </a:p>
        </p:txBody>
      </p:sp>
      <p:sp>
        <p:nvSpPr>
          <p:cNvPr id="28" name="object 28"/>
          <p:cNvSpPr/>
          <p:nvPr/>
        </p:nvSpPr>
        <p:spPr>
          <a:xfrm>
            <a:off x="3229069" y="1"/>
            <a:ext cx="285856" cy="4536000"/>
          </a:xfrm>
          <a:custGeom>
            <a:avLst/>
            <a:gdLst/>
            <a:ahLst/>
            <a:cxnLst/>
            <a:rect l="l" t="t" r="r" b="b"/>
            <a:pathLst>
              <a:path w="628650" h="11305540">
                <a:moveTo>
                  <a:pt x="628253" y="0"/>
                </a:moveTo>
                <a:lnTo>
                  <a:pt x="0" y="0"/>
                </a:lnTo>
                <a:lnTo>
                  <a:pt x="0" y="11305017"/>
                </a:lnTo>
                <a:lnTo>
                  <a:pt x="628253" y="11305017"/>
                </a:lnTo>
                <a:lnTo>
                  <a:pt x="628253" y="0"/>
                </a:lnTo>
                <a:close/>
              </a:path>
            </a:pathLst>
          </a:custGeom>
          <a:solidFill>
            <a:srgbClr val="3CCD57">
              <a:alpha val="69999"/>
            </a:srgbClr>
          </a:solidFill>
        </p:spPr>
        <p:txBody>
          <a:bodyPr wrap="square" lIns="0" tIns="0" rIns="0" bIns="0" rtlCol="0"/>
          <a:lstStyle/>
          <a:p>
            <a:endParaRPr sz="819"/>
          </a:p>
        </p:txBody>
      </p:sp>
      <p:sp>
        <p:nvSpPr>
          <p:cNvPr id="29" name="object 29"/>
          <p:cNvSpPr/>
          <p:nvPr/>
        </p:nvSpPr>
        <p:spPr>
          <a:xfrm>
            <a:off x="3514745" y="5"/>
            <a:ext cx="288000" cy="4536000"/>
          </a:xfrm>
          <a:custGeom>
            <a:avLst/>
            <a:gdLst/>
            <a:ahLst/>
            <a:cxnLst/>
            <a:rect l="l" t="t" r="r" b="b"/>
            <a:pathLst>
              <a:path w="628650" h="11305540">
                <a:moveTo>
                  <a:pt x="628253" y="0"/>
                </a:moveTo>
                <a:lnTo>
                  <a:pt x="0" y="0"/>
                </a:lnTo>
                <a:lnTo>
                  <a:pt x="0" y="11305017"/>
                </a:lnTo>
                <a:lnTo>
                  <a:pt x="628253" y="11305017"/>
                </a:lnTo>
                <a:lnTo>
                  <a:pt x="628253" y="0"/>
                </a:lnTo>
                <a:close/>
              </a:path>
            </a:pathLst>
          </a:custGeom>
          <a:solidFill>
            <a:srgbClr val="3CCD57"/>
          </a:solidFill>
        </p:spPr>
        <p:txBody>
          <a:bodyPr wrap="square" lIns="0" tIns="0" rIns="0" bIns="0" rtlCol="0"/>
          <a:lstStyle/>
          <a:p>
            <a:endParaRPr sz="819"/>
          </a:p>
        </p:txBody>
      </p:sp>
      <p:sp>
        <p:nvSpPr>
          <p:cNvPr id="3" name="Footer Placeholder 3">
            <a:extLst>
              <a:ext uri="{FF2B5EF4-FFF2-40B4-BE49-F238E27FC236}">
                <a16:creationId xmlns:a16="http://schemas.microsoft.com/office/drawing/2014/main" id="{9FC93FFA-F823-EC1E-BE77-8860150E9C09}"/>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0C360B2C-068D-43B5-5EAD-C898E282E3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62366" y="1983640"/>
            <a:ext cx="2252213" cy="1423398"/>
          </a:xfrm>
          <a:prstGeom prst="rect">
            <a:avLst/>
          </a:prstGeom>
        </p:spPr>
      </p:pic>
      <p:grpSp>
        <p:nvGrpSpPr>
          <p:cNvPr id="2" name="object 2"/>
          <p:cNvGrpSpPr/>
          <p:nvPr/>
        </p:nvGrpSpPr>
        <p:grpSpPr>
          <a:xfrm>
            <a:off x="321" y="0"/>
            <a:ext cx="3800299" cy="4536000"/>
            <a:chOff x="0" y="0"/>
            <a:chExt cx="8355965" cy="11305540"/>
          </a:xfrm>
        </p:grpSpPr>
        <p:pic>
          <p:nvPicPr>
            <p:cNvPr id="3" name="object 3"/>
            <p:cNvPicPr/>
            <p:nvPr/>
          </p:nvPicPr>
          <p:blipFill>
            <a:blip r:embed="rId4" cstate="print"/>
            <a:stretch>
              <a:fillRect/>
            </a:stretch>
          </p:blipFill>
          <p:spPr>
            <a:xfrm>
              <a:off x="0" y="10"/>
              <a:ext cx="7727513" cy="11305017"/>
            </a:xfrm>
            <a:prstGeom prst="rect">
              <a:avLst/>
            </a:prstGeom>
          </p:spPr>
        </p:pic>
        <p:sp>
          <p:nvSpPr>
            <p:cNvPr id="4" name="object 4"/>
            <p:cNvSpPr/>
            <p:nvPr/>
          </p:nvSpPr>
          <p:spPr>
            <a:xfrm>
              <a:off x="7099260" y="0"/>
              <a:ext cx="628650" cy="11305540"/>
            </a:xfrm>
            <a:custGeom>
              <a:avLst/>
              <a:gdLst/>
              <a:ahLst/>
              <a:cxnLst/>
              <a:rect l="l" t="t" r="r" b="b"/>
              <a:pathLst>
                <a:path w="628650" h="11305540">
                  <a:moveTo>
                    <a:pt x="628253" y="0"/>
                  </a:moveTo>
                  <a:lnTo>
                    <a:pt x="0" y="0"/>
                  </a:lnTo>
                  <a:lnTo>
                    <a:pt x="0" y="11305017"/>
                  </a:lnTo>
                  <a:lnTo>
                    <a:pt x="628253" y="11305017"/>
                  </a:lnTo>
                  <a:lnTo>
                    <a:pt x="628253" y="0"/>
                  </a:lnTo>
                  <a:close/>
                </a:path>
              </a:pathLst>
            </a:custGeom>
            <a:solidFill>
              <a:srgbClr val="3CCD57">
                <a:alpha val="69999"/>
              </a:srgbClr>
            </a:solidFill>
          </p:spPr>
          <p:txBody>
            <a:bodyPr wrap="square" lIns="0" tIns="0" rIns="0" bIns="0" rtlCol="0"/>
            <a:lstStyle/>
            <a:p>
              <a:endParaRPr sz="819"/>
            </a:p>
          </p:txBody>
        </p:sp>
        <p:sp>
          <p:nvSpPr>
            <p:cNvPr id="5" name="object 5"/>
            <p:cNvSpPr/>
            <p:nvPr/>
          </p:nvSpPr>
          <p:spPr>
            <a:xfrm>
              <a:off x="7727513" y="10"/>
              <a:ext cx="628650" cy="11305540"/>
            </a:xfrm>
            <a:custGeom>
              <a:avLst/>
              <a:gdLst/>
              <a:ahLst/>
              <a:cxnLst/>
              <a:rect l="l" t="t" r="r" b="b"/>
              <a:pathLst>
                <a:path w="628650" h="11305540">
                  <a:moveTo>
                    <a:pt x="628253" y="0"/>
                  </a:moveTo>
                  <a:lnTo>
                    <a:pt x="0" y="0"/>
                  </a:lnTo>
                  <a:lnTo>
                    <a:pt x="0" y="11305017"/>
                  </a:lnTo>
                  <a:lnTo>
                    <a:pt x="628253" y="11305017"/>
                  </a:lnTo>
                  <a:lnTo>
                    <a:pt x="628253" y="0"/>
                  </a:lnTo>
                  <a:close/>
                </a:path>
              </a:pathLst>
            </a:custGeom>
            <a:solidFill>
              <a:srgbClr val="3CCD57"/>
            </a:solidFill>
          </p:spPr>
          <p:txBody>
            <a:bodyPr wrap="square" lIns="0" tIns="0" rIns="0" bIns="0" rtlCol="0"/>
            <a:lstStyle/>
            <a:p>
              <a:endParaRPr sz="819"/>
            </a:p>
          </p:txBody>
        </p:sp>
      </p:grpSp>
      <p:sp>
        <p:nvSpPr>
          <p:cNvPr id="7" name="object 7"/>
          <p:cNvSpPr txBox="1"/>
          <p:nvPr/>
        </p:nvSpPr>
        <p:spPr>
          <a:xfrm>
            <a:off x="4230886" y="3178493"/>
            <a:ext cx="1646151" cy="1004681"/>
          </a:xfrm>
          <a:prstGeom prst="rect">
            <a:avLst/>
          </a:prstGeom>
          <a:solidFill>
            <a:srgbClr val="F3F2F2"/>
          </a:solidFill>
        </p:spPr>
        <p:txBody>
          <a:bodyPr vert="horz" wrap="square" lIns="0" tIns="1444" rIns="0" bIns="0" rtlCol="0">
            <a:spAutoFit/>
          </a:bodyPr>
          <a:lstStyle/>
          <a:p>
            <a:pPr>
              <a:spcBef>
                <a:spcPts val="11"/>
              </a:spcBef>
            </a:pPr>
            <a:endParaRPr sz="819" dirty="0">
              <a:latin typeface="Times New Roman"/>
              <a:cs typeface="Times New Roman"/>
            </a:endParaRPr>
          </a:p>
          <a:p>
            <a:pPr marL="206779" indent="-64402">
              <a:spcBef>
                <a:spcPts val="2"/>
              </a:spcBef>
              <a:buChar char="•"/>
              <a:tabLst>
                <a:tab pos="207068" algn="l"/>
              </a:tabLst>
            </a:pPr>
            <a:r>
              <a:rPr sz="614" spc="-5" dirty="0">
                <a:solidFill>
                  <a:srgbClr val="4D555B"/>
                </a:solidFill>
                <a:latin typeface="Arial"/>
                <a:cs typeface="Arial"/>
              </a:rPr>
              <a:t>Power</a:t>
            </a:r>
            <a:endParaRPr sz="614" dirty="0">
              <a:latin typeface="Arial"/>
              <a:cs typeface="Arial"/>
            </a:endParaRPr>
          </a:p>
          <a:p>
            <a:pPr marL="206779" indent="-64402">
              <a:spcBef>
                <a:spcPts val="273"/>
              </a:spcBef>
              <a:buChar char="•"/>
              <a:tabLst>
                <a:tab pos="207068" algn="l"/>
              </a:tabLst>
            </a:pPr>
            <a:r>
              <a:rPr sz="614" spc="-5" dirty="0">
                <a:solidFill>
                  <a:srgbClr val="4D555B"/>
                </a:solidFill>
                <a:latin typeface="Arial"/>
                <a:cs typeface="Arial"/>
              </a:rPr>
              <a:t>Cooling</a:t>
            </a:r>
            <a:endParaRPr sz="614" dirty="0">
              <a:latin typeface="Arial"/>
              <a:cs typeface="Arial"/>
            </a:endParaRPr>
          </a:p>
          <a:p>
            <a:pPr marL="142666"/>
            <a:endParaRPr lang="en-US" sz="773" b="1" spc="-9" dirty="0">
              <a:solidFill>
                <a:srgbClr val="4D555B"/>
              </a:solidFill>
              <a:latin typeface="Arial"/>
              <a:cs typeface="Arial"/>
            </a:endParaRPr>
          </a:p>
          <a:p>
            <a:pPr marL="142666"/>
            <a:r>
              <a:rPr sz="773" b="1" spc="-9" dirty="0">
                <a:solidFill>
                  <a:srgbClr val="4D555B"/>
                </a:solidFill>
                <a:latin typeface="Arial"/>
                <a:cs typeface="Arial"/>
              </a:rPr>
              <a:t>AND,</a:t>
            </a:r>
            <a:r>
              <a:rPr sz="773" b="1" spc="-45" dirty="0">
                <a:solidFill>
                  <a:srgbClr val="4D555B"/>
                </a:solidFill>
                <a:latin typeface="Arial"/>
                <a:cs typeface="Arial"/>
              </a:rPr>
              <a:t> </a:t>
            </a:r>
            <a:r>
              <a:rPr sz="773" b="1" dirty="0">
                <a:solidFill>
                  <a:srgbClr val="4D555B"/>
                </a:solidFill>
                <a:latin typeface="Arial"/>
                <a:cs typeface="Arial"/>
              </a:rPr>
              <a:t>in</a:t>
            </a:r>
            <a:r>
              <a:rPr sz="773" b="1" spc="-43" dirty="0">
                <a:solidFill>
                  <a:srgbClr val="4D555B"/>
                </a:solidFill>
                <a:latin typeface="Arial"/>
                <a:cs typeface="Arial"/>
              </a:rPr>
              <a:t> </a:t>
            </a:r>
            <a:r>
              <a:rPr sz="773" b="1" spc="-9" dirty="0">
                <a:solidFill>
                  <a:srgbClr val="4D555B"/>
                </a:solidFill>
                <a:latin typeface="Arial"/>
                <a:cs typeface="Arial"/>
              </a:rPr>
              <a:t>some</a:t>
            </a:r>
            <a:r>
              <a:rPr sz="773" b="1" spc="-43" dirty="0">
                <a:solidFill>
                  <a:srgbClr val="4D555B"/>
                </a:solidFill>
                <a:latin typeface="Arial"/>
                <a:cs typeface="Arial"/>
              </a:rPr>
              <a:t> </a:t>
            </a:r>
            <a:r>
              <a:rPr sz="773" b="1" spc="-5" dirty="0">
                <a:solidFill>
                  <a:srgbClr val="4D555B"/>
                </a:solidFill>
                <a:latin typeface="Arial"/>
                <a:cs typeface="Arial"/>
              </a:rPr>
              <a:t>cases:</a:t>
            </a:r>
            <a:endParaRPr sz="773" dirty="0">
              <a:latin typeface="Arial"/>
              <a:cs typeface="Arial"/>
            </a:endParaRPr>
          </a:p>
          <a:p>
            <a:pPr marL="206779" indent="-64402">
              <a:spcBef>
                <a:spcPts val="391"/>
              </a:spcBef>
              <a:buChar char="•"/>
              <a:tabLst>
                <a:tab pos="207068" algn="l"/>
              </a:tabLst>
            </a:pPr>
            <a:r>
              <a:rPr sz="614" spc="-5" dirty="0">
                <a:solidFill>
                  <a:srgbClr val="4D555B"/>
                </a:solidFill>
                <a:latin typeface="Arial"/>
                <a:cs typeface="Arial"/>
              </a:rPr>
              <a:t>Servers</a:t>
            </a:r>
            <a:endParaRPr sz="614" dirty="0">
              <a:latin typeface="Arial"/>
              <a:cs typeface="Arial"/>
            </a:endParaRPr>
          </a:p>
          <a:p>
            <a:pPr marL="206779" indent="-64402">
              <a:spcBef>
                <a:spcPts val="273"/>
              </a:spcBef>
              <a:buChar char="•"/>
              <a:tabLst>
                <a:tab pos="207068" algn="l"/>
              </a:tabLst>
            </a:pPr>
            <a:r>
              <a:rPr sz="614" spc="-5" dirty="0">
                <a:solidFill>
                  <a:srgbClr val="4D555B"/>
                </a:solidFill>
                <a:latin typeface="Arial"/>
                <a:cs typeface="Arial"/>
              </a:rPr>
              <a:t>Storage</a:t>
            </a:r>
            <a:endParaRPr sz="614" dirty="0">
              <a:latin typeface="Arial"/>
              <a:cs typeface="Arial"/>
            </a:endParaRPr>
          </a:p>
          <a:p>
            <a:pPr marL="206779" indent="-64402">
              <a:spcBef>
                <a:spcPts val="273"/>
              </a:spcBef>
              <a:buChar char="•"/>
              <a:tabLst>
                <a:tab pos="207068" algn="l"/>
              </a:tabLst>
            </a:pPr>
            <a:r>
              <a:rPr sz="614" spc="-5" dirty="0">
                <a:solidFill>
                  <a:srgbClr val="4D555B"/>
                </a:solidFill>
                <a:latin typeface="Arial"/>
                <a:cs typeface="Arial"/>
              </a:rPr>
              <a:t>Network</a:t>
            </a:r>
            <a:endParaRPr sz="614" dirty="0">
              <a:latin typeface="Arial"/>
              <a:cs typeface="Arial"/>
            </a:endParaRPr>
          </a:p>
        </p:txBody>
      </p:sp>
      <p:sp>
        <p:nvSpPr>
          <p:cNvPr id="8" name="object 8"/>
          <p:cNvSpPr/>
          <p:nvPr/>
        </p:nvSpPr>
        <p:spPr>
          <a:xfrm>
            <a:off x="4230886" y="2688266"/>
            <a:ext cx="1646151" cy="490380"/>
          </a:xfrm>
          <a:custGeom>
            <a:avLst/>
            <a:gdLst/>
            <a:ahLst/>
            <a:cxnLst/>
            <a:rect l="l" t="t" r="r" b="b"/>
            <a:pathLst>
              <a:path w="3619500" h="1078229">
                <a:moveTo>
                  <a:pt x="3619052" y="0"/>
                </a:moveTo>
                <a:lnTo>
                  <a:pt x="0" y="0"/>
                </a:lnTo>
                <a:lnTo>
                  <a:pt x="0" y="1077893"/>
                </a:lnTo>
                <a:lnTo>
                  <a:pt x="3619052" y="1077893"/>
                </a:lnTo>
                <a:lnTo>
                  <a:pt x="3619052" y="0"/>
                </a:lnTo>
                <a:close/>
              </a:path>
            </a:pathLst>
          </a:custGeom>
          <a:solidFill>
            <a:srgbClr val="3CCD57"/>
          </a:solidFill>
        </p:spPr>
        <p:txBody>
          <a:bodyPr wrap="square" lIns="0" tIns="0" rIns="0" bIns="0" rtlCol="0"/>
          <a:lstStyle/>
          <a:p>
            <a:endParaRPr sz="819"/>
          </a:p>
        </p:txBody>
      </p:sp>
      <p:sp>
        <p:nvSpPr>
          <p:cNvPr id="9" name="object 9"/>
          <p:cNvSpPr txBox="1"/>
          <p:nvPr/>
        </p:nvSpPr>
        <p:spPr>
          <a:xfrm>
            <a:off x="4367975" y="2764575"/>
            <a:ext cx="1324718" cy="298954"/>
          </a:xfrm>
          <a:prstGeom prst="rect">
            <a:avLst/>
          </a:prstGeom>
        </p:spPr>
        <p:txBody>
          <a:bodyPr vert="horz" wrap="square" lIns="0" tIns="5487" rIns="0" bIns="0" rtlCol="0">
            <a:spAutoFit/>
          </a:bodyPr>
          <a:lstStyle/>
          <a:p>
            <a:pPr marL="5776" marR="2310">
              <a:lnSpc>
                <a:spcPct val="112200"/>
              </a:lnSpc>
              <a:spcBef>
                <a:spcPts val="43"/>
              </a:spcBef>
            </a:pPr>
            <a:r>
              <a:rPr sz="887" b="1">
                <a:solidFill>
                  <a:srgbClr val="FFFFFF"/>
                </a:solidFill>
                <a:latin typeface="Arial"/>
                <a:cs typeface="Arial"/>
              </a:rPr>
              <a:t>IT</a:t>
            </a:r>
            <a:r>
              <a:rPr sz="887" b="1" spc="-41">
                <a:solidFill>
                  <a:srgbClr val="FFFFFF"/>
                </a:solidFill>
                <a:latin typeface="Arial"/>
                <a:cs typeface="Arial"/>
              </a:rPr>
              <a:t> </a:t>
            </a:r>
            <a:r>
              <a:rPr sz="887" b="1" spc="-11">
                <a:solidFill>
                  <a:srgbClr val="FFFFFF"/>
                </a:solidFill>
                <a:latin typeface="Arial"/>
                <a:cs typeface="Arial"/>
              </a:rPr>
              <a:t>Physical</a:t>
            </a:r>
            <a:r>
              <a:rPr sz="887" b="1" spc="-39">
                <a:solidFill>
                  <a:srgbClr val="FFFFFF"/>
                </a:solidFill>
                <a:latin typeface="Arial"/>
                <a:cs typeface="Arial"/>
              </a:rPr>
              <a:t> </a:t>
            </a:r>
            <a:r>
              <a:rPr sz="887" b="1" spc="-14">
                <a:solidFill>
                  <a:srgbClr val="FFFFFF"/>
                </a:solidFill>
                <a:latin typeface="Arial"/>
                <a:cs typeface="Arial"/>
              </a:rPr>
              <a:t>Infrastructure </a:t>
            </a:r>
            <a:r>
              <a:rPr sz="887" b="1" spc="-5">
                <a:solidFill>
                  <a:srgbClr val="FFFFFF"/>
                </a:solidFill>
                <a:latin typeface="Arial"/>
                <a:cs typeface="Arial"/>
              </a:rPr>
              <a:t>Components:</a:t>
            </a:r>
            <a:endParaRPr sz="887">
              <a:latin typeface="Arial"/>
              <a:cs typeface="Arial"/>
            </a:endParaRPr>
          </a:p>
        </p:txBody>
      </p:sp>
      <p:sp>
        <p:nvSpPr>
          <p:cNvPr id="10" name="object 10"/>
          <p:cNvSpPr/>
          <p:nvPr/>
        </p:nvSpPr>
        <p:spPr>
          <a:xfrm>
            <a:off x="7400973" y="1390062"/>
            <a:ext cx="1266670" cy="1007040"/>
          </a:xfrm>
          <a:custGeom>
            <a:avLst/>
            <a:gdLst/>
            <a:ahLst/>
            <a:cxnLst/>
            <a:rect l="l" t="t" r="r" b="b"/>
            <a:pathLst>
              <a:path w="2785109" h="2214245">
                <a:moveTo>
                  <a:pt x="2784700" y="0"/>
                </a:moveTo>
                <a:lnTo>
                  <a:pt x="0" y="0"/>
                </a:lnTo>
                <a:lnTo>
                  <a:pt x="0" y="2213838"/>
                </a:lnTo>
                <a:lnTo>
                  <a:pt x="2784700" y="2213838"/>
                </a:lnTo>
                <a:lnTo>
                  <a:pt x="2784700" y="0"/>
                </a:lnTo>
                <a:close/>
              </a:path>
            </a:pathLst>
          </a:custGeom>
          <a:solidFill>
            <a:srgbClr val="F3F2F2"/>
          </a:solidFill>
        </p:spPr>
        <p:txBody>
          <a:bodyPr wrap="square" lIns="0" tIns="0" rIns="0" bIns="0" rtlCol="0"/>
          <a:lstStyle/>
          <a:p>
            <a:endParaRPr sz="819"/>
          </a:p>
        </p:txBody>
      </p:sp>
      <p:sp>
        <p:nvSpPr>
          <p:cNvPr id="11" name="object 11"/>
          <p:cNvSpPr txBox="1"/>
          <p:nvPr/>
        </p:nvSpPr>
        <p:spPr>
          <a:xfrm>
            <a:off x="7400973" y="1390062"/>
            <a:ext cx="1266670" cy="886957"/>
          </a:xfrm>
          <a:prstGeom prst="rect">
            <a:avLst/>
          </a:prstGeom>
        </p:spPr>
        <p:txBody>
          <a:bodyPr vert="horz" wrap="square" lIns="0" tIns="1444" rIns="0" bIns="0" rtlCol="0">
            <a:spAutoFit/>
          </a:bodyPr>
          <a:lstStyle/>
          <a:p>
            <a:pPr>
              <a:spcBef>
                <a:spcPts val="11"/>
              </a:spcBef>
            </a:pPr>
            <a:endParaRPr sz="819">
              <a:latin typeface="Times New Roman"/>
              <a:cs typeface="Times New Roman"/>
            </a:endParaRPr>
          </a:p>
          <a:p>
            <a:pPr marL="206779" indent="-64402">
              <a:spcBef>
                <a:spcPts val="2"/>
              </a:spcBef>
              <a:buChar char="•"/>
              <a:tabLst>
                <a:tab pos="207068" algn="l"/>
              </a:tabLst>
            </a:pPr>
            <a:r>
              <a:rPr sz="614" spc="-5">
                <a:solidFill>
                  <a:srgbClr val="4D555B"/>
                </a:solidFill>
                <a:latin typeface="Arial"/>
                <a:cs typeface="Arial"/>
              </a:rPr>
              <a:t>Chillers</a:t>
            </a:r>
            <a:endParaRPr sz="614">
              <a:latin typeface="Arial"/>
              <a:cs typeface="Arial"/>
            </a:endParaRPr>
          </a:p>
          <a:p>
            <a:pPr marL="206779" indent="-64402">
              <a:spcBef>
                <a:spcPts val="273"/>
              </a:spcBef>
              <a:buChar char="•"/>
              <a:tabLst>
                <a:tab pos="207068" algn="l"/>
              </a:tabLst>
            </a:pPr>
            <a:r>
              <a:rPr sz="614">
                <a:solidFill>
                  <a:srgbClr val="4D555B"/>
                </a:solidFill>
                <a:latin typeface="Arial"/>
                <a:cs typeface="Arial"/>
              </a:rPr>
              <a:t>Air</a:t>
            </a:r>
            <a:r>
              <a:rPr sz="614" spc="-11">
                <a:solidFill>
                  <a:srgbClr val="4D555B"/>
                </a:solidFill>
                <a:latin typeface="Arial"/>
                <a:cs typeface="Arial"/>
              </a:rPr>
              <a:t> </a:t>
            </a:r>
            <a:r>
              <a:rPr sz="614" spc="-5">
                <a:solidFill>
                  <a:srgbClr val="4D555B"/>
                </a:solidFill>
                <a:latin typeface="Arial"/>
                <a:cs typeface="Arial"/>
              </a:rPr>
              <a:t>economizers</a:t>
            </a:r>
            <a:endParaRPr sz="614">
              <a:latin typeface="Arial"/>
              <a:cs typeface="Arial"/>
            </a:endParaRPr>
          </a:p>
          <a:p>
            <a:pPr marL="206779" indent="-64402">
              <a:spcBef>
                <a:spcPts val="271"/>
              </a:spcBef>
              <a:buChar char="•"/>
              <a:tabLst>
                <a:tab pos="207068" algn="l"/>
              </a:tabLst>
            </a:pPr>
            <a:r>
              <a:rPr sz="614">
                <a:solidFill>
                  <a:srgbClr val="4D555B"/>
                </a:solidFill>
                <a:latin typeface="Arial"/>
                <a:cs typeface="Arial"/>
              </a:rPr>
              <a:t>Pump</a:t>
            </a:r>
            <a:r>
              <a:rPr sz="614" spc="-11">
                <a:solidFill>
                  <a:srgbClr val="4D555B"/>
                </a:solidFill>
                <a:latin typeface="Arial"/>
                <a:cs typeface="Arial"/>
              </a:rPr>
              <a:t> </a:t>
            </a:r>
            <a:r>
              <a:rPr sz="614" spc="-5">
                <a:solidFill>
                  <a:srgbClr val="4D555B"/>
                </a:solidFill>
                <a:latin typeface="Arial"/>
                <a:cs typeface="Arial"/>
              </a:rPr>
              <a:t>packages</a:t>
            </a:r>
            <a:r>
              <a:rPr sz="614" spc="-11">
                <a:solidFill>
                  <a:srgbClr val="4D555B"/>
                </a:solidFill>
                <a:latin typeface="Arial"/>
                <a:cs typeface="Arial"/>
              </a:rPr>
              <a:t> </a:t>
            </a:r>
            <a:r>
              <a:rPr sz="614">
                <a:solidFill>
                  <a:srgbClr val="4D555B"/>
                </a:solidFill>
                <a:latin typeface="Arial"/>
                <a:cs typeface="Arial"/>
              </a:rPr>
              <a:t>&amp;</a:t>
            </a:r>
            <a:r>
              <a:rPr sz="614" spc="-11">
                <a:solidFill>
                  <a:srgbClr val="4D555B"/>
                </a:solidFill>
                <a:latin typeface="Arial"/>
                <a:cs typeface="Arial"/>
              </a:rPr>
              <a:t> </a:t>
            </a:r>
            <a:r>
              <a:rPr sz="614" spc="-9">
                <a:solidFill>
                  <a:srgbClr val="4D555B"/>
                </a:solidFill>
                <a:latin typeface="Arial"/>
                <a:cs typeface="Arial"/>
              </a:rPr>
              <a:t>CRAH</a:t>
            </a:r>
            <a:endParaRPr sz="614">
              <a:latin typeface="Arial"/>
              <a:cs typeface="Arial"/>
            </a:endParaRPr>
          </a:p>
          <a:p>
            <a:pPr marL="206779" indent="-64402">
              <a:spcBef>
                <a:spcPts val="273"/>
              </a:spcBef>
              <a:buChar char="•"/>
              <a:tabLst>
                <a:tab pos="207068" algn="l"/>
              </a:tabLst>
            </a:pPr>
            <a:r>
              <a:rPr sz="614" spc="-9">
                <a:solidFill>
                  <a:srgbClr val="4D555B"/>
                </a:solidFill>
                <a:latin typeface="Arial"/>
                <a:cs typeface="Arial"/>
              </a:rPr>
              <a:t>Variable</a:t>
            </a:r>
            <a:r>
              <a:rPr sz="614" spc="-16">
                <a:solidFill>
                  <a:srgbClr val="4D555B"/>
                </a:solidFill>
                <a:latin typeface="Arial"/>
                <a:cs typeface="Arial"/>
              </a:rPr>
              <a:t> </a:t>
            </a:r>
            <a:r>
              <a:rPr sz="614">
                <a:solidFill>
                  <a:srgbClr val="4D555B"/>
                </a:solidFill>
                <a:latin typeface="Arial"/>
                <a:cs typeface="Arial"/>
              </a:rPr>
              <a:t>speed</a:t>
            </a:r>
            <a:r>
              <a:rPr sz="614" spc="-16">
                <a:solidFill>
                  <a:srgbClr val="4D555B"/>
                </a:solidFill>
                <a:latin typeface="Arial"/>
                <a:cs typeface="Arial"/>
              </a:rPr>
              <a:t> </a:t>
            </a:r>
            <a:r>
              <a:rPr sz="614" spc="-5">
                <a:solidFill>
                  <a:srgbClr val="4D555B"/>
                </a:solidFill>
                <a:latin typeface="Arial"/>
                <a:cs typeface="Arial"/>
              </a:rPr>
              <a:t>drives</a:t>
            </a:r>
            <a:endParaRPr sz="614">
              <a:latin typeface="Arial"/>
              <a:cs typeface="Arial"/>
            </a:endParaRPr>
          </a:p>
          <a:p>
            <a:pPr marL="206779" indent="-64402">
              <a:spcBef>
                <a:spcPts val="273"/>
              </a:spcBef>
              <a:buChar char="•"/>
              <a:tabLst>
                <a:tab pos="207068" algn="l"/>
              </a:tabLst>
            </a:pPr>
            <a:r>
              <a:rPr sz="614">
                <a:solidFill>
                  <a:srgbClr val="4D555B"/>
                </a:solidFill>
                <a:latin typeface="Arial"/>
                <a:cs typeface="Arial"/>
              </a:rPr>
              <a:t>Heat</a:t>
            </a:r>
            <a:r>
              <a:rPr sz="614" spc="-23">
                <a:solidFill>
                  <a:srgbClr val="4D555B"/>
                </a:solidFill>
                <a:latin typeface="Arial"/>
                <a:cs typeface="Arial"/>
              </a:rPr>
              <a:t> </a:t>
            </a:r>
            <a:r>
              <a:rPr sz="614" spc="-5">
                <a:solidFill>
                  <a:srgbClr val="4D555B"/>
                </a:solidFill>
                <a:latin typeface="Arial"/>
                <a:cs typeface="Arial"/>
              </a:rPr>
              <a:t>rejection</a:t>
            </a:r>
            <a:endParaRPr sz="614">
              <a:latin typeface="Arial"/>
              <a:cs typeface="Arial"/>
            </a:endParaRPr>
          </a:p>
          <a:p>
            <a:pPr marL="206779" indent="-64402">
              <a:spcBef>
                <a:spcPts val="273"/>
              </a:spcBef>
              <a:buChar char="•"/>
              <a:tabLst>
                <a:tab pos="207068" algn="l"/>
              </a:tabLst>
            </a:pPr>
            <a:r>
              <a:rPr sz="614">
                <a:solidFill>
                  <a:srgbClr val="4D555B"/>
                </a:solidFill>
                <a:latin typeface="Arial"/>
                <a:cs typeface="Arial"/>
              </a:rPr>
              <a:t>Fire</a:t>
            </a:r>
            <a:r>
              <a:rPr sz="614" spc="-16">
                <a:solidFill>
                  <a:srgbClr val="4D555B"/>
                </a:solidFill>
                <a:latin typeface="Arial"/>
                <a:cs typeface="Arial"/>
              </a:rPr>
              <a:t> </a:t>
            </a:r>
            <a:r>
              <a:rPr sz="614">
                <a:solidFill>
                  <a:srgbClr val="4D555B"/>
                </a:solidFill>
                <a:latin typeface="Arial"/>
                <a:cs typeface="Arial"/>
              </a:rPr>
              <a:t>&amp;</a:t>
            </a:r>
            <a:r>
              <a:rPr sz="614" spc="-14">
                <a:solidFill>
                  <a:srgbClr val="4D555B"/>
                </a:solidFill>
                <a:latin typeface="Arial"/>
                <a:cs typeface="Arial"/>
              </a:rPr>
              <a:t> </a:t>
            </a:r>
            <a:r>
              <a:rPr sz="614">
                <a:solidFill>
                  <a:srgbClr val="4D555B"/>
                </a:solidFill>
                <a:latin typeface="Arial"/>
                <a:cs typeface="Arial"/>
              </a:rPr>
              <a:t>security</a:t>
            </a:r>
            <a:r>
              <a:rPr sz="614" spc="-14">
                <a:solidFill>
                  <a:srgbClr val="4D555B"/>
                </a:solidFill>
                <a:latin typeface="Arial"/>
                <a:cs typeface="Arial"/>
              </a:rPr>
              <a:t> </a:t>
            </a:r>
            <a:r>
              <a:rPr sz="614" spc="-5">
                <a:solidFill>
                  <a:srgbClr val="4D555B"/>
                </a:solidFill>
                <a:latin typeface="Arial"/>
                <a:cs typeface="Arial"/>
              </a:rPr>
              <a:t>systems</a:t>
            </a:r>
            <a:endParaRPr sz="614">
              <a:latin typeface="Arial"/>
              <a:cs typeface="Arial"/>
            </a:endParaRPr>
          </a:p>
        </p:txBody>
      </p:sp>
      <p:sp>
        <p:nvSpPr>
          <p:cNvPr id="12" name="object 12"/>
          <p:cNvSpPr txBox="1"/>
          <p:nvPr/>
        </p:nvSpPr>
        <p:spPr>
          <a:xfrm>
            <a:off x="4225110" y="379778"/>
            <a:ext cx="2498395" cy="287460"/>
          </a:xfrm>
          <a:prstGeom prst="rect">
            <a:avLst/>
          </a:prstGeom>
        </p:spPr>
        <p:txBody>
          <a:bodyPr vert="horz" wrap="square" lIns="0" tIns="6931" rIns="0" bIns="0" rtlCol="0">
            <a:spAutoFit/>
          </a:bodyPr>
          <a:lstStyle/>
          <a:p>
            <a:pPr marL="5776" marR="2888" defTabSz="514337">
              <a:lnSpc>
                <a:spcPct val="90000"/>
              </a:lnSpc>
              <a:spcBef>
                <a:spcPct val="0"/>
              </a:spcBef>
            </a:pPr>
            <a:r>
              <a:rPr sz="2025" b="1" dirty="0">
                <a:solidFill>
                  <a:schemeClr val="tx1">
                    <a:lumMod val="95000"/>
                    <a:lumOff val="5000"/>
                  </a:schemeClr>
                </a:solidFill>
                <a:latin typeface="Arial" panose="020B0604020202020204" pitchFamily="34" charset="0"/>
                <a:ea typeface="+mj-ea"/>
                <a:cs typeface="Arial" panose="020B0604020202020204" pitchFamily="34" charset="0"/>
              </a:rPr>
              <a:t>All IT whitespace:</a:t>
            </a:r>
          </a:p>
        </p:txBody>
      </p:sp>
      <p:sp>
        <p:nvSpPr>
          <p:cNvPr id="13" name="object 13"/>
          <p:cNvSpPr txBox="1"/>
          <p:nvPr/>
        </p:nvSpPr>
        <p:spPr>
          <a:xfrm>
            <a:off x="4855419" y="1400266"/>
            <a:ext cx="404029" cy="195087"/>
          </a:xfrm>
          <a:prstGeom prst="rect">
            <a:avLst/>
          </a:prstGeom>
        </p:spPr>
        <p:txBody>
          <a:bodyPr vert="horz" wrap="square" lIns="0" tIns="6065" rIns="0" bIns="0" rtlCol="0">
            <a:spAutoFit/>
          </a:bodyPr>
          <a:lstStyle/>
          <a:p>
            <a:pPr marL="5776">
              <a:spcBef>
                <a:spcPts val="48"/>
              </a:spcBef>
            </a:pPr>
            <a:r>
              <a:rPr sz="1228" spc="-23">
                <a:solidFill>
                  <a:srgbClr val="3CCD57"/>
                </a:solidFill>
                <a:latin typeface="Arial"/>
                <a:cs typeface="Arial"/>
              </a:rPr>
              <a:t>Cloud</a:t>
            </a:r>
            <a:endParaRPr sz="1228">
              <a:latin typeface="Arial"/>
              <a:cs typeface="Arial"/>
            </a:endParaRPr>
          </a:p>
        </p:txBody>
      </p:sp>
      <p:sp>
        <p:nvSpPr>
          <p:cNvPr id="14" name="object 14"/>
          <p:cNvSpPr txBox="1"/>
          <p:nvPr/>
        </p:nvSpPr>
        <p:spPr>
          <a:xfrm>
            <a:off x="4262699" y="1400266"/>
            <a:ext cx="337605" cy="195087"/>
          </a:xfrm>
          <a:prstGeom prst="rect">
            <a:avLst/>
          </a:prstGeom>
        </p:spPr>
        <p:txBody>
          <a:bodyPr vert="horz" wrap="square" lIns="0" tIns="6065" rIns="0" bIns="0" rtlCol="0">
            <a:spAutoFit/>
          </a:bodyPr>
          <a:lstStyle/>
          <a:p>
            <a:pPr marL="5776">
              <a:spcBef>
                <a:spcPts val="48"/>
              </a:spcBef>
            </a:pPr>
            <a:r>
              <a:rPr sz="1228" spc="-20">
                <a:solidFill>
                  <a:srgbClr val="3CCD57"/>
                </a:solidFill>
                <a:latin typeface="Arial"/>
                <a:cs typeface="Arial"/>
              </a:rPr>
              <a:t>Core</a:t>
            </a:r>
            <a:endParaRPr sz="1228">
              <a:latin typeface="Arial"/>
              <a:cs typeface="Arial"/>
            </a:endParaRPr>
          </a:p>
        </p:txBody>
      </p:sp>
      <p:sp>
        <p:nvSpPr>
          <p:cNvPr id="15" name="object 15"/>
          <p:cNvSpPr txBox="1"/>
          <p:nvPr/>
        </p:nvSpPr>
        <p:spPr>
          <a:xfrm>
            <a:off x="5527180" y="1400266"/>
            <a:ext cx="364175" cy="195087"/>
          </a:xfrm>
          <a:prstGeom prst="rect">
            <a:avLst/>
          </a:prstGeom>
        </p:spPr>
        <p:txBody>
          <a:bodyPr vert="horz" wrap="square" lIns="0" tIns="6065" rIns="0" bIns="0" rtlCol="0">
            <a:spAutoFit/>
          </a:bodyPr>
          <a:lstStyle/>
          <a:p>
            <a:pPr marL="5776">
              <a:spcBef>
                <a:spcPts val="48"/>
              </a:spcBef>
            </a:pPr>
            <a:r>
              <a:rPr sz="1228" spc="-20">
                <a:solidFill>
                  <a:srgbClr val="3CCD57"/>
                </a:solidFill>
                <a:latin typeface="Arial"/>
                <a:cs typeface="Arial"/>
              </a:rPr>
              <a:t>Edge</a:t>
            </a:r>
            <a:endParaRPr sz="1228">
              <a:latin typeface="Arial"/>
              <a:cs typeface="Arial"/>
            </a:endParaRPr>
          </a:p>
        </p:txBody>
      </p:sp>
      <p:sp>
        <p:nvSpPr>
          <p:cNvPr id="16" name="object 16"/>
          <p:cNvSpPr/>
          <p:nvPr/>
        </p:nvSpPr>
        <p:spPr>
          <a:xfrm>
            <a:off x="4651772" y="1197301"/>
            <a:ext cx="150175" cy="0"/>
          </a:xfrm>
          <a:custGeom>
            <a:avLst/>
            <a:gdLst/>
            <a:ahLst/>
            <a:cxnLst/>
            <a:rect l="l" t="t" r="r" b="b"/>
            <a:pathLst>
              <a:path w="330200">
                <a:moveTo>
                  <a:pt x="0" y="0"/>
                </a:moveTo>
                <a:lnTo>
                  <a:pt x="329832" y="0"/>
                </a:lnTo>
              </a:path>
            </a:pathLst>
          </a:custGeom>
          <a:ln w="28271">
            <a:solidFill>
              <a:srgbClr val="979EA5"/>
            </a:solidFill>
          </a:ln>
        </p:spPr>
        <p:txBody>
          <a:bodyPr wrap="square" lIns="0" tIns="0" rIns="0" bIns="0" rtlCol="0"/>
          <a:lstStyle/>
          <a:p>
            <a:endParaRPr sz="819"/>
          </a:p>
        </p:txBody>
      </p:sp>
      <p:sp>
        <p:nvSpPr>
          <p:cNvPr id="17" name="object 17"/>
          <p:cNvSpPr/>
          <p:nvPr/>
        </p:nvSpPr>
        <p:spPr>
          <a:xfrm>
            <a:off x="5320576" y="1197301"/>
            <a:ext cx="128804" cy="0"/>
          </a:xfrm>
          <a:custGeom>
            <a:avLst/>
            <a:gdLst/>
            <a:ahLst/>
            <a:cxnLst/>
            <a:rect l="l" t="t" r="r" b="b"/>
            <a:pathLst>
              <a:path w="283209">
                <a:moveTo>
                  <a:pt x="0" y="0"/>
                </a:moveTo>
                <a:lnTo>
                  <a:pt x="282713" y="0"/>
                </a:lnTo>
              </a:path>
            </a:pathLst>
          </a:custGeom>
          <a:ln w="28271">
            <a:solidFill>
              <a:srgbClr val="979EA5"/>
            </a:solidFill>
          </a:ln>
        </p:spPr>
        <p:txBody>
          <a:bodyPr wrap="square" lIns="0" tIns="0" rIns="0" bIns="0" rtlCol="0"/>
          <a:lstStyle/>
          <a:p>
            <a:endParaRPr sz="819"/>
          </a:p>
        </p:txBody>
      </p:sp>
      <p:grpSp>
        <p:nvGrpSpPr>
          <p:cNvPr id="18" name="object 18"/>
          <p:cNvGrpSpPr/>
          <p:nvPr/>
        </p:nvGrpSpPr>
        <p:grpSpPr>
          <a:xfrm>
            <a:off x="5834383" y="2657321"/>
            <a:ext cx="1576261" cy="287354"/>
            <a:chOff x="12827734" y="5842825"/>
            <a:chExt cx="3465829" cy="631825"/>
          </a:xfrm>
        </p:grpSpPr>
        <p:sp>
          <p:nvSpPr>
            <p:cNvPr id="19" name="object 19"/>
            <p:cNvSpPr/>
            <p:nvPr/>
          </p:nvSpPr>
          <p:spPr>
            <a:xfrm>
              <a:off x="13489992" y="5863780"/>
              <a:ext cx="2782570" cy="0"/>
            </a:xfrm>
            <a:custGeom>
              <a:avLst/>
              <a:gdLst/>
              <a:ahLst/>
              <a:cxnLst/>
              <a:rect l="l" t="t" r="r" b="b"/>
              <a:pathLst>
                <a:path w="2782569">
                  <a:moveTo>
                    <a:pt x="2782313" y="0"/>
                  </a:moveTo>
                  <a:lnTo>
                    <a:pt x="0" y="0"/>
                  </a:lnTo>
                </a:path>
              </a:pathLst>
            </a:custGeom>
            <a:ln w="41883">
              <a:solidFill>
                <a:srgbClr val="7D868C"/>
              </a:solidFill>
            </a:ln>
          </p:spPr>
          <p:txBody>
            <a:bodyPr wrap="square" lIns="0" tIns="0" rIns="0" bIns="0" rtlCol="0"/>
            <a:lstStyle/>
            <a:p>
              <a:endParaRPr sz="819"/>
            </a:p>
          </p:txBody>
        </p:sp>
        <p:sp>
          <p:nvSpPr>
            <p:cNvPr id="20" name="object 20"/>
            <p:cNvSpPr/>
            <p:nvPr/>
          </p:nvSpPr>
          <p:spPr>
            <a:xfrm>
              <a:off x="12848689" y="6453500"/>
              <a:ext cx="2009139" cy="0"/>
            </a:xfrm>
            <a:custGeom>
              <a:avLst/>
              <a:gdLst/>
              <a:ahLst/>
              <a:cxnLst/>
              <a:rect l="l" t="t" r="r" b="b"/>
              <a:pathLst>
                <a:path w="2009140">
                  <a:moveTo>
                    <a:pt x="0" y="0"/>
                  </a:moveTo>
                  <a:lnTo>
                    <a:pt x="2008745" y="0"/>
                  </a:lnTo>
                </a:path>
              </a:pathLst>
            </a:custGeom>
            <a:ln w="41883">
              <a:solidFill>
                <a:srgbClr val="3CCD57"/>
              </a:solidFill>
            </a:ln>
          </p:spPr>
          <p:txBody>
            <a:bodyPr wrap="square" lIns="0" tIns="0" rIns="0" bIns="0" rtlCol="0"/>
            <a:lstStyle/>
            <a:p>
              <a:endParaRPr sz="819"/>
            </a:p>
          </p:txBody>
        </p:sp>
      </p:grpSp>
      <p:sp>
        <p:nvSpPr>
          <p:cNvPr id="21" name="object 21"/>
          <p:cNvSpPr txBox="1"/>
          <p:nvPr/>
        </p:nvSpPr>
        <p:spPr>
          <a:xfrm>
            <a:off x="7400973" y="2838327"/>
            <a:ext cx="1266670" cy="1019942"/>
          </a:xfrm>
          <a:prstGeom prst="rect">
            <a:avLst/>
          </a:prstGeom>
          <a:solidFill>
            <a:srgbClr val="F3F2F2"/>
          </a:solidFill>
        </p:spPr>
        <p:txBody>
          <a:bodyPr vert="horz" wrap="square" lIns="0" tIns="1444" rIns="0" bIns="0" rtlCol="0">
            <a:spAutoFit/>
          </a:bodyPr>
          <a:lstStyle/>
          <a:p>
            <a:pPr>
              <a:spcBef>
                <a:spcPts val="11"/>
              </a:spcBef>
            </a:pPr>
            <a:endParaRPr sz="819">
              <a:latin typeface="Times New Roman"/>
              <a:cs typeface="Times New Roman"/>
            </a:endParaRPr>
          </a:p>
          <a:p>
            <a:pPr marL="206779" indent="-64402">
              <a:spcBef>
                <a:spcPts val="2"/>
              </a:spcBef>
              <a:buChar char="•"/>
              <a:tabLst>
                <a:tab pos="207068" algn="l"/>
              </a:tabLst>
            </a:pPr>
            <a:r>
              <a:rPr sz="614" spc="-11">
                <a:solidFill>
                  <a:srgbClr val="4D555B"/>
                </a:solidFill>
                <a:latin typeface="Arial"/>
                <a:cs typeface="Arial"/>
              </a:rPr>
              <a:t>UPS</a:t>
            </a:r>
            <a:endParaRPr sz="614">
              <a:latin typeface="Arial"/>
              <a:cs typeface="Arial"/>
            </a:endParaRPr>
          </a:p>
          <a:p>
            <a:pPr marL="206779" indent="-64402">
              <a:spcBef>
                <a:spcPts val="273"/>
              </a:spcBef>
              <a:buChar char="•"/>
              <a:tabLst>
                <a:tab pos="207068" algn="l"/>
              </a:tabLst>
            </a:pPr>
            <a:r>
              <a:rPr sz="614" spc="-5">
                <a:solidFill>
                  <a:srgbClr val="4D555B"/>
                </a:solidFill>
                <a:latin typeface="Arial"/>
                <a:cs typeface="Arial"/>
              </a:rPr>
              <a:t>Switchboards</a:t>
            </a:r>
            <a:endParaRPr sz="614">
              <a:latin typeface="Arial"/>
              <a:cs typeface="Arial"/>
            </a:endParaRPr>
          </a:p>
          <a:p>
            <a:pPr marL="206779" indent="-64402">
              <a:spcBef>
                <a:spcPts val="271"/>
              </a:spcBef>
              <a:buChar char="•"/>
              <a:tabLst>
                <a:tab pos="207068" algn="l"/>
              </a:tabLst>
            </a:pPr>
            <a:r>
              <a:rPr sz="614">
                <a:solidFill>
                  <a:srgbClr val="4D555B"/>
                </a:solidFill>
                <a:latin typeface="Arial"/>
                <a:cs typeface="Arial"/>
              </a:rPr>
              <a:t>Switchgear</a:t>
            </a:r>
            <a:r>
              <a:rPr sz="614" spc="-32">
                <a:solidFill>
                  <a:srgbClr val="4D555B"/>
                </a:solidFill>
                <a:latin typeface="Arial"/>
                <a:cs typeface="Arial"/>
              </a:rPr>
              <a:t> </a:t>
            </a:r>
            <a:r>
              <a:rPr sz="614" spc="-11">
                <a:solidFill>
                  <a:srgbClr val="4D555B"/>
                </a:solidFill>
                <a:latin typeface="Arial"/>
                <a:cs typeface="Arial"/>
              </a:rPr>
              <a:t>(MV,</a:t>
            </a:r>
            <a:r>
              <a:rPr sz="614" spc="-30">
                <a:solidFill>
                  <a:srgbClr val="4D555B"/>
                </a:solidFill>
                <a:latin typeface="Arial"/>
                <a:cs typeface="Arial"/>
              </a:rPr>
              <a:t> </a:t>
            </a:r>
            <a:r>
              <a:rPr sz="614" spc="-11">
                <a:solidFill>
                  <a:srgbClr val="4D555B"/>
                </a:solidFill>
                <a:latin typeface="Arial"/>
                <a:cs typeface="Arial"/>
              </a:rPr>
              <a:t>LV)</a:t>
            </a:r>
            <a:endParaRPr sz="614">
              <a:latin typeface="Arial"/>
              <a:cs typeface="Arial"/>
            </a:endParaRPr>
          </a:p>
          <a:p>
            <a:pPr marL="206779" indent="-64402">
              <a:spcBef>
                <a:spcPts val="273"/>
              </a:spcBef>
              <a:buChar char="•"/>
              <a:tabLst>
                <a:tab pos="207068" algn="l"/>
              </a:tabLst>
            </a:pPr>
            <a:r>
              <a:rPr sz="614" spc="-5">
                <a:solidFill>
                  <a:srgbClr val="4D555B"/>
                </a:solidFill>
                <a:latin typeface="Arial"/>
                <a:cs typeface="Arial"/>
              </a:rPr>
              <a:t>Busway</a:t>
            </a:r>
            <a:endParaRPr sz="614">
              <a:latin typeface="Arial"/>
              <a:cs typeface="Arial"/>
            </a:endParaRPr>
          </a:p>
          <a:p>
            <a:pPr marL="206779" indent="-64402">
              <a:spcBef>
                <a:spcPts val="273"/>
              </a:spcBef>
              <a:buChar char="•"/>
              <a:tabLst>
                <a:tab pos="207068" algn="l"/>
              </a:tabLst>
            </a:pPr>
            <a:r>
              <a:rPr sz="614">
                <a:solidFill>
                  <a:srgbClr val="4D555B"/>
                </a:solidFill>
                <a:latin typeface="Arial"/>
                <a:cs typeface="Arial"/>
              </a:rPr>
              <a:t>Power</a:t>
            </a:r>
            <a:r>
              <a:rPr sz="614" spc="-16">
                <a:solidFill>
                  <a:srgbClr val="4D555B"/>
                </a:solidFill>
                <a:latin typeface="Arial"/>
                <a:cs typeface="Arial"/>
              </a:rPr>
              <a:t> </a:t>
            </a:r>
            <a:r>
              <a:rPr sz="614">
                <a:solidFill>
                  <a:srgbClr val="4D555B"/>
                </a:solidFill>
                <a:latin typeface="Arial"/>
                <a:cs typeface="Arial"/>
              </a:rPr>
              <a:t>Meters</a:t>
            </a:r>
            <a:r>
              <a:rPr sz="614" spc="-16">
                <a:solidFill>
                  <a:srgbClr val="4D555B"/>
                </a:solidFill>
                <a:latin typeface="Arial"/>
                <a:cs typeface="Arial"/>
              </a:rPr>
              <a:t> </a:t>
            </a:r>
            <a:r>
              <a:rPr sz="614">
                <a:solidFill>
                  <a:srgbClr val="4D555B"/>
                </a:solidFill>
                <a:latin typeface="Arial"/>
                <a:cs typeface="Arial"/>
              </a:rPr>
              <a:t>&amp;</a:t>
            </a:r>
            <a:r>
              <a:rPr sz="614" spc="-16">
                <a:solidFill>
                  <a:srgbClr val="4D555B"/>
                </a:solidFill>
                <a:latin typeface="Arial"/>
                <a:cs typeface="Arial"/>
              </a:rPr>
              <a:t> </a:t>
            </a:r>
            <a:r>
              <a:rPr sz="614" spc="-5">
                <a:solidFill>
                  <a:srgbClr val="4D555B"/>
                </a:solidFill>
                <a:latin typeface="Arial"/>
                <a:cs typeface="Arial"/>
              </a:rPr>
              <a:t>Sensors</a:t>
            </a:r>
            <a:endParaRPr sz="614">
              <a:latin typeface="Arial"/>
              <a:cs typeface="Arial"/>
            </a:endParaRPr>
          </a:p>
          <a:p>
            <a:pPr marL="206779" indent="-64402">
              <a:spcBef>
                <a:spcPts val="273"/>
              </a:spcBef>
              <a:buChar char="•"/>
              <a:tabLst>
                <a:tab pos="207068" algn="l"/>
              </a:tabLst>
            </a:pPr>
            <a:r>
              <a:rPr sz="614" spc="-5">
                <a:solidFill>
                  <a:srgbClr val="4D555B"/>
                </a:solidFill>
                <a:latin typeface="Arial"/>
                <a:cs typeface="Arial"/>
              </a:rPr>
              <a:t>Breakers</a:t>
            </a:r>
            <a:endParaRPr sz="614">
              <a:latin typeface="Arial"/>
              <a:cs typeface="Arial"/>
            </a:endParaRPr>
          </a:p>
          <a:p>
            <a:pPr marL="206779" indent="-64402">
              <a:spcBef>
                <a:spcPts val="273"/>
              </a:spcBef>
              <a:buChar char="•"/>
              <a:tabLst>
                <a:tab pos="207068" algn="l"/>
              </a:tabLst>
            </a:pPr>
            <a:r>
              <a:rPr sz="614" spc="-5">
                <a:solidFill>
                  <a:srgbClr val="4D555B"/>
                </a:solidFill>
                <a:latin typeface="Arial"/>
                <a:cs typeface="Arial"/>
              </a:rPr>
              <a:t>Transformers</a:t>
            </a:r>
            <a:endParaRPr sz="614">
              <a:latin typeface="Arial"/>
              <a:cs typeface="Arial"/>
            </a:endParaRPr>
          </a:p>
        </p:txBody>
      </p:sp>
      <p:sp>
        <p:nvSpPr>
          <p:cNvPr id="22" name="object 22"/>
          <p:cNvSpPr txBox="1"/>
          <p:nvPr/>
        </p:nvSpPr>
        <p:spPr>
          <a:xfrm>
            <a:off x="7400973" y="2495375"/>
            <a:ext cx="1266670" cy="237996"/>
          </a:xfrm>
          <a:prstGeom prst="rect">
            <a:avLst/>
          </a:prstGeom>
          <a:solidFill>
            <a:srgbClr val="7D868C"/>
          </a:solidFill>
        </p:spPr>
        <p:txBody>
          <a:bodyPr vert="horz" wrap="square" lIns="0" tIns="100502" rIns="0" bIns="0" rtlCol="0">
            <a:spAutoFit/>
          </a:bodyPr>
          <a:lstStyle/>
          <a:p>
            <a:pPr marL="142666">
              <a:spcBef>
                <a:spcPts val="791"/>
              </a:spcBef>
            </a:pPr>
            <a:r>
              <a:rPr sz="887" b="1" spc="-5">
                <a:solidFill>
                  <a:srgbClr val="FFFFFF"/>
                </a:solidFill>
                <a:latin typeface="Arial"/>
                <a:cs typeface="Arial"/>
              </a:rPr>
              <a:t>Power:</a:t>
            </a:r>
            <a:endParaRPr sz="887">
              <a:latin typeface="Arial"/>
              <a:cs typeface="Arial"/>
            </a:endParaRPr>
          </a:p>
        </p:txBody>
      </p:sp>
      <p:sp>
        <p:nvSpPr>
          <p:cNvPr id="23" name="object 23"/>
          <p:cNvSpPr/>
          <p:nvPr/>
        </p:nvSpPr>
        <p:spPr>
          <a:xfrm>
            <a:off x="7400973" y="1047109"/>
            <a:ext cx="1266670" cy="343093"/>
          </a:xfrm>
          <a:custGeom>
            <a:avLst/>
            <a:gdLst/>
            <a:ahLst/>
            <a:cxnLst/>
            <a:rect l="l" t="t" r="r" b="b"/>
            <a:pathLst>
              <a:path w="2785109" h="754380">
                <a:moveTo>
                  <a:pt x="2784700" y="0"/>
                </a:moveTo>
                <a:lnTo>
                  <a:pt x="0" y="0"/>
                </a:lnTo>
                <a:lnTo>
                  <a:pt x="0" y="754071"/>
                </a:lnTo>
                <a:lnTo>
                  <a:pt x="2784700" y="754071"/>
                </a:lnTo>
                <a:lnTo>
                  <a:pt x="2784700" y="0"/>
                </a:lnTo>
                <a:close/>
              </a:path>
            </a:pathLst>
          </a:custGeom>
          <a:solidFill>
            <a:srgbClr val="00BDF2"/>
          </a:solidFill>
        </p:spPr>
        <p:txBody>
          <a:bodyPr wrap="square" lIns="0" tIns="0" rIns="0" bIns="0" rtlCol="0"/>
          <a:lstStyle/>
          <a:p>
            <a:endParaRPr sz="819"/>
          </a:p>
        </p:txBody>
      </p:sp>
      <p:sp>
        <p:nvSpPr>
          <p:cNvPr id="24" name="object 24"/>
          <p:cNvSpPr txBox="1"/>
          <p:nvPr/>
        </p:nvSpPr>
        <p:spPr>
          <a:xfrm>
            <a:off x="7538065" y="1140119"/>
            <a:ext cx="486048" cy="143803"/>
          </a:xfrm>
          <a:prstGeom prst="rect">
            <a:avLst/>
          </a:prstGeom>
        </p:spPr>
        <p:txBody>
          <a:bodyPr vert="horz" wrap="square" lIns="0" tIns="7220" rIns="0" bIns="0" rtlCol="0">
            <a:spAutoFit/>
          </a:bodyPr>
          <a:lstStyle/>
          <a:p>
            <a:pPr marL="5776">
              <a:spcBef>
                <a:spcPts val="57"/>
              </a:spcBef>
            </a:pPr>
            <a:r>
              <a:rPr sz="887" b="1" spc="-14">
                <a:solidFill>
                  <a:srgbClr val="FFFFFF"/>
                </a:solidFill>
                <a:latin typeface="Arial"/>
                <a:cs typeface="Arial"/>
              </a:rPr>
              <a:t>Building:</a:t>
            </a:r>
            <a:endParaRPr sz="887">
              <a:latin typeface="Arial"/>
              <a:cs typeface="Arial"/>
            </a:endParaRPr>
          </a:p>
        </p:txBody>
      </p:sp>
      <p:sp>
        <p:nvSpPr>
          <p:cNvPr id="25" name="object 25"/>
          <p:cNvSpPr txBox="1"/>
          <p:nvPr/>
        </p:nvSpPr>
        <p:spPr>
          <a:xfrm>
            <a:off x="468382" y="2422967"/>
            <a:ext cx="1911557" cy="866417"/>
          </a:xfrm>
          <a:prstGeom prst="rect">
            <a:avLst/>
          </a:prstGeom>
        </p:spPr>
        <p:txBody>
          <a:bodyPr vert="horz" wrap="square" lIns="0" tIns="5487" rIns="0" bIns="0" rtlCol="0">
            <a:spAutoFit/>
          </a:bodyPr>
          <a:lstStyle/>
          <a:p>
            <a:pPr marL="5776" marR="3466">
              <a:lnSpc>
                <a:spcPct val="100499"/>
              </a:lnSpc>
              <a:spcBef>
                <a:spcPts val="43"/>
              </a:spcBef>
            </a:pPr>
            <a:r>
              <a:rPr sz="2797" spc="-32" dirty="0">
                <a:solidFill>
                  <a:srgbClr val="FFFFFF"/>
                </a:solidFill>
                <a:latin typeface="Arial"/>
                <a:cs typeface="Arial"/>
              </a:rPr>
              <a:t>Here</a:t>
            </a:r>
            <a:r>
              <a:rPr sz="2797" spc="-168" dirty="0">
                <a:solidFill>
                  <a:srgbClr val="FFFFFF"/>
                </a:solidFill>
                <a:latin typeface="Arial"/>
                <a:cs typeface="Arial"/>
              </a:rPr>
              <a:t> </a:t>
            </a:r>
            <a:r>
              <a:rPr sz="2797" dirty="0">
                <a:solidFill>
                  <a:srgbClr val="FFFFFF"/>
                </a:solidFill>
                <a:latin typeface="Arial"/>
                <a:cs typeface="Arial"/>
              </a:rPr>
              <a:t>is</a:t>
            </a:r>
            <a:r>
              <a:rPr sz="2797" spc="-164" dirty="0">
                <a:solidFill>
                  <a:srgbClr val="FFFFFF"/>
                </a:solidFill>
                <a:latin typeface="Arial"/>
                <a:cs typeface="Arial"/>
              </a:rPr>
              <a:t> </a:t>
            </a:r>
            <a:r>
              <a:rPr sz="2797" spc="-43" dirty="0">
                <a:solidFill>
                  <a:srgbClr val="FFFFFF"/>
                </a:solidFill>
                <a:latin typeface="Arial"/>
                <a:cs typeface="Arial"/>
              </a:rPr>
              <a:t>what </a:t>
            </a:r>
            <a:r>
              <a:rPr sz="2797" dirty="0">
                <a:solidFill>
                  <a:srgbClr val="FFFFFF"/>
                </a:solidFill>
                <a:latin typeface="Arial"/>
                <a:cs typeface="Arial"/>
              </a:rPr>
              <a:t>it</a:t>
            </a:r>
            <a:r>
              <a:rPr sz="2797" spc="-168" dirty="0">
                <a:solidFill>
                  <a:srgbClr val="FFFFFF"/>
                </a:solidFill>
                <a:latin typeface="Arial"/>
                <a:cs typeface="Arial"/>
              </a:rPr>
              <a:t> </a:t>
            </a:r>
            <a:r>
              <a:rPr sz="2797" spc="-5" dirty="0">
                <a:solidFill>
                  <a:srgbClr val="FFFFFF"/>
                </a:solidFill>
                <a:latin typeface="Arial"/>
                <a:cs typeface="Arial"/>
              </a:rPr>
              <a:t>includes</a:t>
            </a:r>
            <a:endParaRPr sz="2797" dirty="0">
              <a:latin typeface="Arial"/>
              <a:cs typeface="Arial"/>
            </a:endParaRPr>
          </a:p>
        </p:txBody>
      </p:sp>
      <p:sp>
        <p:nvSpPr>
          <p:cNvPr id="27" name="object 27"/>
          <p:cNvSpPr/>
          <p:nvPr/>
        </p:nvSpPr>
        <p:spPr>
          <a:xfrm>
            <a:off x="6300703" y="1222618"/>
            <a:ext cx="1130646" cy="1008484"/>
          </a:xfrm>
          <a:custGeom>
            <a:avLst/>
            <a:gdLst/>
            <a:ahLst/>
            <a:cxnLst/>
            <a:rect l="l" t="t" r="r" b="b"/>
            <a:pathLst>
              <a:path w="2486025" h="2217420">
                <a:moveTo>
                  <a:pt x="2485976" y="0"/>
                </a:moveTo>
                <a:lnTo>
                  <a:pt x="1916088" y="0"/>
                </a:lnTo>
                <a:lnTo>
                  <a:pt x="1916088" y="2217241"/>
                </a:lnTo>
                <a:lnTo>
                  <a:pt x="0" y="2217241"/>
                </a:lnTo>
              </a:path>
            </a:pathLst>
          </a:custGeom>
          <a:ln w="41883">
            <a:solidFill>
              <a:srgbClr val="00BDF2"/>
            </a:solidFill>
          </a:ln>
        </p:spPr>
        <p:txBody>
          <a:bodyPr wrap="square" lIns="0" tIns="0" rIns="0" bIns="0" rtlCol="0"/>
          <a:lstStyle/>
          <a:p>
            <a:endParaRPr sz="819"/>
          </a:p>
        </p:txBody>
      </p:sp>
      <p:pic>
        <p:nvPicPr>
          <p:cNvPr id="28" name="object 28"/>
          <p:cNvPicPr/>
          <p:nvPr/>
        </p:nvPicPr>
        <p:blipFill>
          <a:blip r:embed="rId5" cstate="print">
            <a:extLst>
              <a:ext uri="{28A0092B-C50C-407E-A947-70E740481C1C}">
                <a14:useLocalDpi xmlns:a14="http://schemas.microsoft.com/office/drawing/2010/main" val="0"/>
              </a:ext>
            </a:extLst>
          </a:blip>
          <a:srcRect/>
          <a:stretch/>
        </p:blipFill>
        <p:spPr>
          <a:xfrm>
            <a:off x="6247605" y="2177925"/>
            <a:ext cx="106196" cy="106196"/>
          </a:xfrm>
          <a:prstGeom prst="rect">
            <a:avLst/>
          </a:prstGeom>
        </p:spPr>
      </p:pic>
      <p:pic>
        <p:nvPicPr>
          <p:cNvPr id="29" name="object 29"/>
          <p:cNvPicPr/>
          <p:nvPr/>
        </p:nvPicPr>
        <p:blipFill>
          <a:blip r:embed="rId6" cstate="print">
            <a:extLst>
              <a:ext uri="{28A0092B-C50C-407E-A947-70E740481C1C}">
                <a14:useLocalDpi xmlns:a14="http://schemas.microsoft.com/office/drawing/2010/main" val="0"/>
              </a:ext>
            </a:extLst>
          </a:blip>
          <a:srcRect/>
          <a:stretch/>
        </p:blipFill>
        <p:spPr>
          <a:xfrm>
            <a:off x="6731642" y="2884341"/>
            <a:ext cx="101434" cy="101434"/>
          </a:xfrm>
          <a:prstGeom prst="rect">
            <a:avLst/>
          </a:prstGeom>
        </p:spPr>
      </p:pic>
      <p:pic>
        <p:nvPicPr>
          <p:cNvPr id="30" name="object 30"/>
          <p:cNvPicPr/>
          <p:nvPr/>
        </p:nvPicPr>
        <p:blipFill>
          <a:blip r:embed="rId7" cstate="print">
            <a:extLst>
              <a:ext uri="{28A0092B-C50C-407E-A947-70E740481C1C}">
                <a14:useLocalDpi xmlns:a14="http://schemas.microsoft.com/office/drawing/2010/main" val="0"/>
              </a:ext>
            </a:extLst>
          </a:blip>
          <a:srcRect/>
          <a:stretch/>
        </p:blipFill>
        <p:spPr>
          <a:xfrm>
            <a:off x="6072955" y="2616134"/>
            <a:ext cx="101434" cy="101434"/>
          </a:xfrm>
          <a:prstGeom prst="rect">
            <a:avLst/>
          </a:prstGeom>
        </p:spPr>
      </p:pic>
      <p:sp>
        <p:nvSpPr>
          <p:cNvPr id="52" name="object 52"/>
          <p:cNvSpPr txBox="1">
            <a:spLocks noGrp="1"/>
          </p:cNvSpPr>
          <p:nvPr>
            <p:ph type="title"/>
          </p:nvPr>
        </p:nvSpPr>
        <p:spPr>
          <a:xfrm>
            <a:off x="468381" y="302067"/>
            <a:ext cx="1911557" cy="449905"/>
          </a:xfrm>
          <a:prstGeom prst="rect">
            <a:avLst/>
          </a:prstGeom>
        </p:spPr>
        <p:txBody>
          <a:bodyPr vert="horz" wrap="square" lIns="0" tIns="6642" rIns="0" bIns="0" rtlCol="0" anchor="t">
            <a:spAutoFit/>
          </a:bodyPr>
          <a:lstStyle/>
          <a:p>
            <a:pPr marL="5776">
              <a:spcBef>
                <a:spcPts val="52"/>
              </a:spcBef>
            </a:pPr>
            <a:r>
              <a:rPr sz="2800" spc="-70" dirty="0" err="1">
                <a:solidFill>
                  <a:srgbClr val="FFFFFF"/>
                </a:solidFill>
              </a:rPr>
              <a:t>DCIM</a:t>
            </a:r>
            <a:r>
              <a:rPr sz="3200" spc="-70" dirty="0">
                <a:solidFill>
                  <a:srgbClr val="FFFFFF"/>
                </a:solidFill>
              </a:rPr>
              <a:t>:</a:t>
            </a:r>
            <a:endParaRPr sz="3200" dirty="0"/>
          </a:p>
        </p:txBody>
      </p:sp>
      <p:pic>
        <p:nvPicPr>
          <p:cNvPr id="75" name="Picture 74">
            <a:extLst>
              <a:ext uri="{FF2B5EF4-FFF2-40B4-BE49-F238E27FC236}">
                <a16:creationId xmlns:a16="http://schemas.microsoft.com/office/drawing/2014/main" id="{991F6064-5A94-ADCD-6291-2C9E0312C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5592" y="1049409"/>
            <a:ext cx="366199" cy="305166"/>
          </a:xfrm>
          <a:prstGeom prst="rect">
            <a:avLst/>
          </a:prstGeom>
        </p:spPr>
      </p:pic>
      <p:pic>
        <p:nvPicPr>
          <p:cNvPr id="78" name="Picture 77">
            <a:extLst>
              <a:ext uri="{FF2B5EF4-FFF2-40B4-BE49-F238E27FC236}">
                <a16:creationId xmlns:a16="http://schemas.microsoft.com/office/drawing/2014/main" id="{201CD292-298B-5BE8-01C0-8999A40018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8532" y="1051509"/>
            <a:ext cx="373178" cy="298543"/>
          </a:xfrm>
          <a:prstGeom prst="rect">
            <a:avLst/>
          </a:prstGeom>
        </p:spPr>
      </p:pic>
      <p:pic>
        <p:nvPicPr>
          <p:cNvPr id="81" name="Picture 80">
            <a:extLst>
              <a:ext uri="{FF2B5EF4-FFF2-40B4-BE49-F238E27FC236}">
                <a16:creationId xmlns:a16="http://schemas.microsoft.com/office/drawing/2014/main" id="{DF5874F1-98F7-5E8C-09CB-C3873DF571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4973" y="1061522"/>
            <a:ext cx="364175" cy="268339"/>
          </a:xfrm>
          <a:prstGeom prst="rect">
            <a:avLst/>
          </a:prstGeom>
        </p:spPr>
      </p:pic>
      <p:sp>
        <p:nvSpPr>
          <p:cNvPr id="6" name="Footer Placeholder 3">
            <a:extLst>
              <a:ext uri="{FF2B5EF4-FFF2-40B4-BE49-F238E27FC236}">
                <a16:creationId xmlns:a16="http://schemas.microsoft.com/office/drawing/2014/main" id="{A3DC0144-A114-D900-8A33-9F1A146115E8}"/>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1" y="0"/>
            <a:ext cx="3800299" cy="4536000"/>
            <a:chOff x="0" y="0"/>
            <a:chExt cx="8355965" cy="11305540"/>
          </a:xfrm>
        </p:grpSpPr>
        <p:pic>
          <p:nvPicPr>
            <p:cNvPr id="3" name="object 3"/>
            <p:cNvPicPr/>
            <p:nvPr/>
          </p:nvPicPr>
          <p:blipFill>
            <a:blip r:embed="rId3" cstate="print"/>
            <a:stretch>
              <a:fillRect/>
            </a:stretch>
          </p:blipFill>
          <p:spPr>
            <a:xfrm>
              <a:off x="0" y="10"/>
              <a:ext cx="7727513" cy="11305017"/>
            </a:xfrm>
            <a:prstGeom prst="rect">
              <a:avLst/>
            </a:prstGeom>
          </p:spPr>
        </p:pic>
        <p:sp>
          <p:nvSpPr>
            <p:cNvPr id="4" name="object 4"/>
            <p:cNvSpPr/>
            <p:nvPr/>
          </p:nvSpPr>
          <p:spPr>
            <a:xfrm>
              <a:off x="7099260" y="0"/>
              <a:ext cx="628650" cy="11305540"/>
            </a:xfrm>
            <a:custGeom>
              <a:avLst/>
              <a:gdLst/>
              <a:ahLst/>
              <a:cxnLst/>
              <a:rect l="l" t="t" r="r" b="b"/>
              <a:pathLst>
                <a:path w="628650" h="11305540">
                  <a:moveTo>
                    <a:pt x="628253" y="0"/>
                  </a:moveTo>
                  <a:lnTo>
                    <a:pt x="0" y="0"/>
                  </a:lnTo>
                  <a:lnTo>
                    <a:pt x="0" y="11305017"/>
                  </a:lnTo>
                  <a:lnTo>
                    <a:pt x="628253" y="11305017"/>
                  </a:lnTo>
                  <a:lnTo>
                    <a:pt x="628253" y="0"/>
                  </a:lnTo>
                  <a:close/>
                </a:path>
              </a:pathLst>
            </a:custGeom>
            <a:solidFill>
              <a:srgbClr val="3CCD57">
                <a:alpha val="69999"/>
              </a:srgbClr>
            </a:solidFill>
          </p:spPr>
          <p:txBody>
            <a:bodyPr wrap="square" lIns="0" tIns="0" rIns="0" bIns="0" rtlCol="0"/>
            <a:lstStyle/>
            <a:p>
              <a:endParaRPr sz="819"/>
            </a:p>
          </p:txBody>
        </p:sp>
        <p:sp>
          <p:nvSpPr>
            <p:cNvPr id="5" name="object 5"/>
            <p:cNvSpPr/>
            <p:nvPr/>
          </p:nvSpPr>
          <p:spPr>
            <a:xfrm>
              <a:off x="7727513" y="10"/>
              <a:ext cx="628650" cy="11305540"/>
            </a:xfrm>
            <a:custGeom>
              <a:avLst/>
              <a:gdLst/>
              <a:ahLst/>
              <a:cxnLst/>
              <a:rect l="l" t="t" r="r" b="b"/>
              <a:pathLst>
                <a:path w="628650" h="11305540">
                  <a:moveTo>
                    <a:pt x="628253" y="0"/>
                  </a:moveTo>
                  <a:lnTo>
                    <a:pt x="0" y="0"/>
                  </a:lnTo>
                  <a:lnTo>
                    <a:pt x="0" y="11305017"/>
                  </a:lnTo>
                  <a:lnTo>
                    <a:pt x="628253" y="11305017"/>
                  </a:lnTo>
                  <a:lnTo>
                    <a:pt x="628253" y="0"/>
                  </a:lnTo>
                  <a:close/>
                </a:path>
              </a:pathLst>
            </a:custGeom>
            <a:solidFill>
              <a:srgbClr val="3CCD57"/>
            </a:solidFill>
          </p:spPr>
          <p:txBody>
            <a:bodyPr wrap="square" lIns="0" tIns="0" rIns="0" bIns="0" rtlCol="0"/>
            <a:lstStyle/>
            <a:p>
              <a:endParaRPr sz="819"/>
            </a:p>
          </p:txBody>
        </p:sp>
      </p:grpSp>
      <p:pic>
        <p:nvPicPr>
          <p:cNvPr id="6" name="object 6"/>
          <p:cNvPicPr/>
          <p:nvPr/>
        </p:nvPicPr>
        <p:blipFill>
          <a:blip r:embed="rId4" cstate="print"/>
          <a:stretch>
            <a:fillRect/>
          </a:stretch>
        </p:blipFill>
        <p:spPr>
          <a:xfrm>
            <a:off x="4324367" y="1739976"/>
            <a:ext cx="3281094" cy="2426918"/>
          </a:xfrm>
          <a:prstGeom prst="rect">
            <a:avLst/>
          </a:prstGeom>
        </p:spPr>
      </p:pic>
      <p:sp>
        <p:nvSpPr>
          <p:cNvPr id="7" name="object 7"/>
          <p:cNvSpPr txBox="1"/>
          <p:nvPr/>
        </p:nvSpPr>
        <p:spPr>
          <a:xfrm>
            <a:off x="468382" y="1994372"/>
            <a:ext cx="2116315" cy="1729089"/>
          </a:xfrm>
          <a:prstGeom prst="rect">
            <a:avLst/>
          </a:prstGeom>
        </p:spPr>
        <p:txBody>
          <a:bodyPr vert="horz" wrap="square" lIns="0" tIns="5487" rIns="0" bIns="0" rtlCol="0">
            <a:spAutoFit/>
          </a:bodyPr>
          <a:lstStyle/>
          <a:p>
            <a:pPr marL="5776" marR="3466">
              <a:lnSpc>
                <a:spcPct val="100499"/>
              </a:lnSpc>
              <a:spcBef>
                <a:spcPts val="43"/>
              </a:spcBef>
            </a:pPr>
            <a:r>
              <a:rPr sz="2800" spc="-32" dirty="0">
                <a:solidFill>
                  <a:srgbClr val="FFFFFF"/>
                </a:solidFill>
                <a:latin typeface="Arial"/>
                <a:cs typeface="Arial"/>
              </a:rPr>
              <a:t>Here</a:t>
            </a:r>
            <a:r>
              <a:rPr sz="2800" spc="-168" dirty="0">
                <a:solidFill>
                  <a:srgbClr val="FFFFFF"/>
                </a:solidFill>
                <a:latin typeface="Arial"/>
                <a:cs typeface="Arial"/>
              </a:rPr>
              <a:t> </a:t>
            </a:r>
            <a:r>
              <a:rPr sz="2800" dirty="0">
                <a:solidFill>
                  <a:srgbClr val="FFFFFF"/>
                </a:solidFill>
                <a:latin typeface="Arial"/>
                <a:cs typeface="Arial"/>
              </a:rPr>
              <a:t>is</a:t>
            </a:r>
            <a:r>
              <a:rPr sz="2800" spc="-164" dirty="0">
                <a:solidFill>
                  <a:srgbClr val="FFFFFF"/>
                </a:solidFill>
                <a:latin typeface="Arial"/>
                <a:cs typeface="Arial"/>
              </a:rPr>
              <a:t> </a:t>
            </a:r>
            <a:r>
              <a:rPr sz="2800" spc="-9" dirty="0">
                <a:solidFill>
                  <a:srgbClr val="FFFFFF"/>
                </a:solidFill>
                <a:latin typeface="Arial"/>
                <a:cs typeface="Arial"/>
              </a:rPr>
              <a:t>what </a:t>
            </a:r>
            <a:r>
              <a:rPr sz="2800" dirty="0">
                <a:solidFill>
                  <a:srgbClr val="FFFFFF"/>
                </a:solidFill>
                <a:latin typeface="Arial"/>
                <a:cs typeface="Arial"/>
              </a:rPr>
              <a:t>it</a:t>
            </a:r>
            <a:r>
              <a:rPr sz="2800" spc="-168" dirty="0">
                <a:solidFill>
                  <a:srgbClr val="FFFFFF"/>
                </a:solidFill>
                <a:latin typeface="Arial"/>
                <a:cs typeface="Arial"/>
              </a:rPr>
              <a:t> </a:t>
            </a:r>
            <a:r>
              <a:rPr sz="2800" dirty="0">
                <a:solidFill>
                  <a:srgbClr val="FFFFFF"/>
                </a:solidFill>
                <a:latin typeface="Arial"/>
                <a:cs typeface="Arial"/>
              </a:rPr>
              <a:t>is</a:t>
            </a:r>
            <a:r>
              <a:rPr sz="2800" spc="-168" dirty="0">
                <a:solidFill>
                  <a:srgbClr val="FFFFFF"/>
                </a:solidFill>
                <a:latin typeface="Arial"/>
                <a:cs typeface="Arial"/>
              </a:rPr>
              <a:t> </a:t>
            </a:r>
            <a:r>
              <a:rPr sz="2800" spc="-50" dirty="0">
                <a:solidFill>
                  <a:srgbClr val="FFFFFF"/>
                </a:solidFill>
                <a:latin typeface="Arial"/>
                <a:cs typeface="Arial"/>
              </a:rPr>
              <a:t>managing </a:t>
            </a:r>
            <a:r>
              <a:rPr sz="2800" dirty="0">
                <a:solidFill>
                  <a:srgbClr val="FFFFFF"/>
                </a:solidFill>
                <a:latin typeface="Arial"/>
                <a:cs typeface="Arial"/>
              </a:rPr>
              <a:t>in</a:t>
            </a:r>
            <a:r>
              <a:rPr sz="2800" spc="-173" dirty="0">
                <a:solidFill>
                  <a:srgbClr val="FFFFFF"/>
                </a:solidFill>
                <a:latin typeface="Arial"/>
                <a:cs typeface="Arial"/>
              </a:rPr>
              <a:t> </a:t>
            </a:r>
            <a:r>
              <a:rPr sz="2800" spc="-16" dirty="0">
                <a:solidFill>
                  <a:srgbClr val="FFFFFF"/>
                </a:solidFill>
                <a:latin typeface="Arial"/>
                <a:cs typeface="Arial"/>
              </a:rPr>
              <a:t>the</a:t>
            </a:r>
            <a:r>
              <a:rPr sz="2800" spc="-168" dirty="0">
                <a:solidFill>
                  <a:srgbClr val="FFFFFF"/>
                </a:solidFill>
                <a:latin typeface="Arial"/>
                <a:cs typeface="Arial"/>
              </a:rPr>
              <a:t> </a:t>
            </a:r>
            <a:r>
              <a:rPr sz="2800" spc="-11" dirty="0">
                <a:solidFill>
                  <a:srgbClr val="FFFFFF"/>
                </a:solidFill>
                <a:latin typeface="Arial"/>
                <a:cs typeface="Arial"/>
              </a:rPr>
              <a:t>IT </a:t>
            </a:r>
            <a:r>
              <a:rPr sz="2800" spc="-9" dirty="0">
                <a:solidFill>
                  <a:srgbClr val="FFFFFF"/>
                </a:solidFill>
                <a:latin typeface="Arial"/>
                <a:cs typeface="Arial"/>
              </a:rPr>
              <a:t>whitespace</a:t>
            </a:r>
            <a:endParaRPr sz="2800" dirty="0">
              <a:latin typeface="Arial"/>
              <a:cs typeface="Arial"/>
            </a:endParaRPr>
          </a:p>
        </p:txBody>
      </p:sp>
      <p:sp>
        <p:nvSpPr>
          <p:cNvPr id="8" name="object 8"/>
          <p:cNvSpPr txBox="1"/>
          <p:nvPr/>
        </p:nvSpPr>
        <p:spPr>
          <a:xfrm>
            <a:off x="4225110" y="379778"/>
            <a:ext cx="3151946" cy="560923"/>
          </a:xfrm>
          <a:prstGeom prst="rect">
            <a:avLst/>
          </a:prstGeom>
        </p:spPr>
        <p:txBody>
          <a:bodyPr vert="horz" wrap="square" lIns="0" tIns="0" rIns="0" bIns="0" rtlCol="0">
            <a:spAutoFit/>
          </a:bodyPr>
          <a:lstStyle/>
          <a:p>
            <a:pPr marL="5776" marR="2888" defTabSz="514337">
              <a:lnSpc>
                <a:spcPct val="90000"/>
              </a:lnSpc>
              <a:spcBef>
                <a:spcPct val="0"/>
              </a:spcBef>
            </a:pPr>
            <a:r>
              <a:rPr sz="2025" b="1" dirty="0">
                <a:solidFill>
                  <a:schemeClr val="tx1">
                    <a:lumMod val="95000"/>
                    <a:lumOff val="5000"/>
                  </a:schemeClr>
                </a:solidFill>
                <a:latin typeface="Arial" panose="020B0604020202020204" pitchFamily="34" charset="0"/>
                <a:ea typeface="+mj-ea"/>
                <a:cs typeface="Arial" panose="020B0604020202020204" pitchFamily="34" charset="0"/>
              </a:rPr>
              <a:t>Included in IT physical infrastructure:</a:t>
            </a:r>
          </a:p>
        </p:txBody>
      </p:sp>
      <p:sp>
        <p:nvSpPr>
          <p:cNvPr id="9" name="object 9"/>
          <p:cNvSpPr txBox="1">
            <a:spLocks noGrp="1"/>
          </p:cNvSpPr>
          <p:nvPr>
            <p:ph type="title"/>
          </p:nvPr>
        </p:nvSpPr>
        <p:spPr>
          <a:xfrm>
            <a:off x="468382" y="302067"/>
            <a:ext cx="1866596" cy="449905"/>
          </a:xfrm>
          <a:prstGeom prst="rect">
            <a:avLst/>
          </a:prstGeom>
        </p:spPr>
        <p:txBody>
          <a:bodyPr vert="horz" wrap="square" lIns="0" tIns="6642" rIns="0" bIns="0" rtlCol="0" anchor="t">
            <a:spAutoFit/>
          </a:bodyPr>
          <a:lstStyle/>
          <a:p>
            <a:pPr marL="5776">
              <a:spcBef>
                <a:spcPts val="52"/>
              </a:spcBef>
            </a:pPr>
            <a:r>
              <a:rPr sz="2800" spc="-70" dirty="0" err="1">
                <a:solidFill>
                  <a:srgbClr val="FFFFFF"/>
                </a:solidFill>
              </a:rPr>
              <a:t>DCIM</a:t>
            </a:r>
            <a:r>
              <a:rPr sz="3200" spc="-70" dirty="0">
                <a:solidFill>
                  <a:srgbClr val="FFFFFF"/>
                </a:solidFill>
              </a:rPr>
              <a:t>:</a:t>
            </a:r>
            <a:endParaRPr sz="3200" dirty="0"/>
          </a:p>
        </p:txBody>
      </p:sp>
      <p:sp>
        <p:nvSpPr>
          <p:cNvPr id="10" name="object 10"/>
          <p:cNvSpPr txBox="1"/>
          <p:nvPr/>
        </p:nvSpPr>
        <p:spPr>
          <a:xfrm>
            <a:off x="5875425" y="1696051"/>
            <a:ext cx="2036895" cy="132476"/>
          </a:xfrm>
          <a:prstGeom prst="rect">
            <a:avLst/>
          </a:prstGeom>
        </p:spPr>
        <p:txBody>
          <a:bodyPr vert="horz" wrap="square" lIns="0" tIns="6354" rIns="0" bIns="0" rtlCol="0">
            <a:spAutoFit/>
          </a:bodyPr>
          <a:lstStyle/>
          <a:p>
            <a:pPr marL="5776">
              <a:spcBef>
                <a:spcPts val="50"/>
              </a:spcBef>
            </a:pPr>
            <a:r>
              <a:rPr sz="819" b="1" spc="-20">
                <a:solidFill>
                  <a:srgbClr val="979EA5"/>
                </a:solidFill>
                <a:latin typeface="Arial"/>
                <a:cs typeface="Arial"/>
              </a:rPr>
              <a:t>Access</a:t>
            </a:r>
            <a:r>
              <a:rPr sz="819" b="1" spc="-30">
                <a:solidFill>
                  <a:srgbClr val="979EA5"/>
                </a:solidFill>
                <a:latin typeface="Arial"/>
                <a:cs typeface="Arial"/>
              </a:rPr>
              <a:t> </a:t>
            </a:r>
            <a:r>
              <a:rPr sz="819" b="1" spc="-20">
                <a:solidFill>
                  <a:srgbClr val="979EA5"/>
                </a:solidFill>
                <a:latin typeface="Arial"/>
                <a:cs typeface="Arial"/>
              </a:rPr>
              <a:t>Control,</a:t>
            </a:r>
            <a:r>
              <a:rPr sz="819" b="1" spc="-30">
                <a:solidFill>
                  <a:srgbClr val="979EA5"/>
                </a:solidFill>
                <a:latin typeface="Arial"/>
                <a:cs typeface="Arial"/>
              </a:rPr>
              <a:t> </a:t>
            </a:r>
            <a:r>
              <a:rPr sz="819" b="1" spc="-23">
                <a:solidFill>
                  <a:srgbClr val="979EA5"/>
                </a:solidFill>
                <a:latin typeface="Arial"/>
                <a:cs typeface="Arial"/>
              </a:rPr>
              <a:t>Environmental</a:t>
            </a:r>
            <a:r>
              <a:rPr sz="819" b="1" spc="-27">
                <a:solidFill>
                  <a:srgbClr val="979EA5"/>
                </a:solidFill>
                <a:latin typeface="Arial"/>
                <a:cs typeface="Arial"/>
              </a:rPr>
              <a:t> </a:t>
            </a:r>
            <a:r>
              <a:rPr sz="819" b="1" spc="-5">
                <a:solidFill>
                  <a:srgbClr val="979EA5"/>
                </a:solidFill>
                <a:latin typeface="Arial"/>
                <a:cs typeface="Arial"/>
              </a:rPr>
              <a:t>monitoring</a:t>
            </a:r>
            <a:endParaRPr sz="819">
              <a:latin typeface="Arial"/>
              <a:cs typeface="Arial"/>
            </a:endParaRPr>
          </a:p>
        </p:txBody>
      </p:sp>
      <p:sp>
        <p:nvSpPr>
          <p:cNvPr id="11" name="object 11"/>
          <p:cNvSpPr txBox="1"/>
          <p:nvPr/>
        </p:nvSpPr>
        <p:spPr>
          <a:xfrm>
            <a:off x="6292097" y="1882273"/>
            <a:ext cx="2177251" cy="1272461"/>
          </a:xfrm>
          <a:prstGeom prst="rect">
            <a:avLst/>
          </a:prstGeom>
        </p:spPr>
        <p:txBody>
          <a:bodyPr vert="horz" wrap="square" lIns="0" tIns="56893" rIns="0" bIns="0" rtlCol="0">
            <a:spAutoFit/>
          </a:bodyPr>
          <a:lstStyle/>
          <a:p>
            <a:pPr marL="5776">
              <a:spcBef>
                <a:spcPts val="448"/>
              </a:spcBef>
            </a:pPr>
            <a:r>
              <a:rPr sz="819" b="1" spc="-5">
                <a:solidFill>
                  <a:srgbClr val="979EA5"/>
                </a:solidFill>
                <a:latin typeface="Arial"/>
                <a:cs typeface="Arial"/>
              </a:rPr>
              <a:t>Busway</a:t>
            </a:r>
            <a:endParaRPr sz="819">
              <a:latin typeface="Arial"/>
              <a:cs typeface="Arial"/>
            </a:endParaRPr>
          </a:p>
          <a:p>
            <a:pPr marL="289376" marR="883144">
              <a:lnSpc>
                <a:spcPct val="103099"/>
              </a:lnSpc>
              <a:spcBef>
                <a:spcPts val="372"/>
              </a:spcBef>
            </a:pPr>
            <a:r>
              <a:rPr sz="819" b="1" spc="-20">
                <a:solidFill>
                  <a:srgbClr val="979EA5"/>
                </a:solidFill>
                <a:latin typeface="Arial"/>
                <a:cs typeface="Arial"/>
              </a:rPr>
              <a:t>Network</a:t>
            </a:r>
            <a:r>
              <a:rPr sz="819" b="1" spc="-39">
                <a:solidFill>
                  <a:srgbClr val="979EA5"/>
                </a:solidFill>
                <a:latin typeface="Arial"/>
                <a:cs typeface="Arial"/>
              </a:rPr>
              <a:t> </a:t>
            </a:r>
            <a:r>
              <a:rPr sz="819" b="1" spc="-16">
                <a:solidFill>
                  <a:srgbClr val="979EA5"/>
                </a:solidFill>
                <a:latin typeface="Arial"/>
                <a:cs typeface="Arial"/>
              </a:rPr>
              <a:t>connectivity </a:t>
            </a:r>
            <a:r>
              <a:rPr sz="819" b="1">
                <a:solidFill>
                  <a:srgbClr val="979EA5"/>
                </a:solidFill>
                <a:latin typeface="Arial"/>
                <a:cs typeface="Arial"/>
              </a:rPr>
              <a:t>&amp;</a:t>
            </a:r>
            <a:r>
              <a:rPr sz="819" b="1" spc="-41">
                <a:solidFill>
                  <a:srgbClr val="979EA5"/>
                </a:solidFill>
                <a:latin typeface="Arial"/>
                <a:cs typeface="Arial"/>
              </a:rPr>
              <a:t> </a:t>
            </a:r>
            <a:r>
              <a:rPr sz="819" b="1" spc="-18">
                <a:solidFill>
                  <a:srgbClr val="979EA5"/>
                </a:solidFill>
                <a:latin typeface="Arial"/>
                <a:cs typeface="Arial"/>
              </a:rPr>
              <a:t>Cable</a:t>
            </a:r>
            <a:r>
              <a:rPr sz="819" b="1" spc="-41">
                <a:solidFill>
                  <a:srgbClr val="979EA5"/>
                </a:solidFill>
                <a:latin typeface="Arial"/>
                <a:cs typeface="Arial"/>
              </a:rPr>
              <a:t> </a:t>
            </a:r>
            <a:r>
              <a:rPr sz="819" b="1" spc="-5">
                <a:solidFill>
                  <a:srgbClr val="979EA5"/>
                </a:solidFill>
                <a:latin typeface="Arial"/>
                <a:cs typeface="Arial"/>
              </a:rPr>
              <a:t>managment</a:t>
            </a:r>
            <a:endParaRPr sz="819">
              <a:latin typeface="Arial"/>
              <a:cs typeface="Arial"/>
            </a:endParaRPr>
          </a:p>
          <a:p>
            <a:pPr marL="645175">
              <a:spcBef>
                <a:spcPts val="255"/>
              </a:spcBef>
            </a:pPr>
            <a:r>
              <a:rPr sz="819" b="1" spc="-18">
                <a:solidFill>
                  <a:srgbClr val="979EA5"/>
                </a:solidFill>
                <a:latin typeface="Arial"/>
                <a:cs typeface="Arial"/>
              </a:rPr>
              <a:t>Floors,</a:t>
            </a:r>
            <a:r>
              <a:rPr sz="819" b="1" spc="-32">
                <a:solidFill>
                  <a:srgbClr val="979EA5"/>
                </a:solidFill>
                <a:latin typeface="Arial"/>
                <a:cs typeface="Arial"/>
              </a:rPr>
              <a:t> </a:t>
            </a:r>
            <a:r>
              <a:rPr sz="819" b="1" spc="-20">
                <a:solidFill>
                  <a:srgbClr val="979EA5"/>
                </a:solidFill>
                <a:latin typeface="Arial"/>
                <a:cs typeface="Arial"/>
              </a:rPr>
              <a:t>Rack</a:t>
            </a:r>
            <a:r>
              <a:rPr sz="819" b="1" spc="-32">
                <a:solidFill>
                  <a:srgbClr val="979EA5"/>
                </a:solidFill>
                <a:latin typeface="Arial"/>
                <a:cs typeface="Arial"/>
              </a:rPr>
              <a:t> </a:t>
            </a:r>
            <a:r>
              <a:rPr sz="819" b="1" spc="-5">
                <a:solidFill>
                  <a:srgbClr val="979EA5"/>
                </a:solidFill>
                <a:latin typeface="Arial"/>
                <a:cs typeface="Arial"/>
              </a:rPr>
              <a:t>systems</a:t>
            </a:r>
            <a:endParaRPr sz="819">
              <a:latin typeface="Arial"/>
              <a:cs typeface="Arial"/>
            </a:endParaRPr>
          </a:p>
          <a:p>
            <a:pPr marL="941770" marR="319122">
              <a:lnSpc>
                <a:spcPct val="103099"/>
              </a:lnSpc>
              <a:spcBef>
                <a:spcPts val="298"/>
              </a:spcBef>
            </a:pPr>
            <a:r>
              <a:rPr sz="819" b="1" spc="-20">
                <a:solidFill>
                  <a:srgbClr val="979EA5"/>
                </a:solidFill>
                <a:latin typeface="Arial"/>
                <a:cs typeface="Arial"/>
              </a:rPr>
              <a:t>Flexible</a:t>
            </a:r>
            <a:r>
              <a:rPr sz="819" b="1" spc="-50">
                <a:solidFill>
                  <a:srgbClr val="979EA5"/>
                </a:solidFill>
                <a:latin typeface="Arial"/>
                <a:cs typeface="Arial"/>
              </a:rPr>
              <a:t> </a:t>
            </a:r>
            <a:r>
              <a:rPr sz="819" b="1" spc="-11">
                <a:solidFill>
                  <a:srgbClr val="979EA5"/>
                </a:solidFill>
                <a:latin typeface="Arial"/>
                <a:cs typeface="Arial"/>
              </a:rPr>
              <a:t>Air </a:t>
            </a:r>
            <a:r>
              <a:rPr sz="819" b="1" spc="-20">
                <a:solidFill>
                  <a:srgbClr val="979EA5"/>
                </a:solidFill>
                <a:latin typeface="Arial"/>
                <a:cs typeface="Arial"/>
              </a:rPr>
              <a:t>Containment/PODs</a:t>
            </a:r>
            <a:endParaRPr sz="819">
              <a:latin typeface="Arial"/>
              <a:cs typeface="Arial"/>
            </a:endParaRPr>
          </a:p>
          <a:p>
            <a:pPr marL="1348109" marR="2310">
              <a:lnSpc>
                <a:spcPct val="103099"/>
              </a:lnSpc>
              <a:spcBef>
                <a:spcPts val="489"/>
              </a:spcBef>
            </a:pPr>
            <a:r>
              <a:rPr sz="819" b="1" spc="-5">
                <a:solidFill>
                  <a:srgbClr val="979EA5"/>
                </a:solidFill>
                <a:latin typeface="Arial"/>
                <a:cs typeface="Arial"/>
              </a:rPr>
              <a:t>Room/Row/Rack </a:t>
            </a:r>
            <a:r>
              <a:rPr sz="819" b="1" spc="-20">
                <a:solidFill>
                  <a:srgbClr val="979EA5"/>
                </a:solidFill>
                <a:latin typeface="Arial"/>
                <a:cs typeface="Arial"/>
              </a:rPr>
              <a:t>precision </a:t>
            </a:r>
            <a:r>
              <a:rPr sz="819" b="1" spc="-18">
                <a:solidFill>
                  <a:srgbClr val="979EA5"/>
                </a:solidFill>
                <a:latin typeface="Arial"/>
                <a:cs typeface="Arial"/>
              </a:rPr>
              <a:t>cooling</a:t>
            </a:r>
            <a:endParaRPr sz="819">
              <a:latin typeface="Arial"/>
              <a:cs typeface="Arial"/>
            </a:endParaRPr>
          </a:p>
        </p:txBody>
      </p:sp>
      <p:sp>
        <p:nvSpPr>
          <p:cNvPr id="12" name="object 12"/>
          <p:cNvSpPr txBox="1"/>
          <p:nvPr/>
        </p:nvSpPr>
        <p:spPr>
          <a:xfrm>
            <a:off x="4694802" y="3923090"/>
            <a:ext cx="1273312" cy="348305"/>
          </a:xfrm>
          <a:prstGeom prst="rect">
            <a:avLst/>
          </a:prstGeom>
        </p:spPr>
        <p:txBody>
          <a:bodyPr vert="horz" wrap="square" lIns="0" tIns="6354" rIns="0" bIns="0" rtlCol="0">
            <a:spAutoFit/>
          </a:bodyPr>
          <a:lstStyle/>
          <a:p>
            <a:pPr marL="5776">
              <a:spcBef>
                <a:spcPts val="50"/>
              </a:spcBef>
            </a:pPr>
            <a:r>
              <a:rPr sz="819" b="1" spc="-20">
                <a:solidFill>
                  <a:srgbClr val="979EA5"/>
                </a:solidFill>
                <a:latin typeface="Arial"/>
                <a:cs typeface="Arial"/>
              </a:rPr>
              <a:t>Modular</a:t>
            </a:r>
            <a:r>
              <a:rPr sz="819" b="1" spc="-34">
                <a:solidFill>
                  <a:srgbClr val="979EA5"/>
                </a:solidFill>
                <a:latin typeface="Arial"/>
                <a:cs typeface="Arial"/>
              </a:rPr>
              <a:t> </a:t>
            </a:r>
            <a:r>
              <a:rPr sz="819" b="1" spc="-11">
                <a:solidFill>
                  <a:srgbClr val="979EA5"/>
                </a:solidFill>
                <a:latin typeface="Arial"/>
                <a:cs typeface="Arial"/>
              </a:rPr>
              <a:t>PDU</a:t>
            </a:r>
            <a:endParaRPr sz="819">
              <a:latin typeface="Arial"/>
              <a:cs typeface="Arial"/>
            </a:endParaRPr>
          </a:p>
          <a:p>
            <a:pPr marL="348868">
              <a:spcBef>
                <a:spcPts val="669"/>
              </a:spcBef>
            </a:pPr>
            <a:r>
              <a:rPr sz="819" b="1" spc="-18">
                <a:solidFill>
                  <a:srgbClr val="979EA5"/>
                </a:solidFill>
                <a:latin typeface="Arial"/>
                <a:cs typeface="Arial"/>
              </a:rPr>
              <a:t>Row</a:t>
            </a:r>
            <a:r>
              <a:rPr sz="819" b="1" spc="-34">
                <a:solidFill>
                  <a:srgbClr val="979EA5"/>
                </a:solidFill>
                <a:latin typeface="Arial"/>
                <a:cs typeface="Arial"/>
              </a:rPr>
              <a:t> </a:t>
            </a:r>
            <a:r>
              <a:rPr sz="819" b="1" spc="-20">
                <a:solidFill>
                  <a:srgbClr val="979EA5"/>
                </a:solidFill>
                <a:latin typeface="Arial"/>
                <a:cs typeface="Arial"/>
              </a:rPr>
              <a:t>Modular</a:t>
            </a:r>
            <a:r>
              <a:rPr sz="819" b="1" spc="-32">
                <a:solidFill>
                  <a:srgbClr val="979EA5"/>
                </a:solidFill>
                <a:latin typeface="Arial"/>
                <a:cs typeface="Arial"/>
              </a:rPr>
              <a:t> </a:t>
            </a:r>
            <a:r>
              <a:rPr sz="819" b="1" spc="-9">
                <a:solidFill>
                  <a:srgbClr val="979EA5"/>
                </a:solidFill>
                <a:latin typeface="Arial"/>
                <a:cs typeface="Arial"/>
              </a:rPr>
              <a:t>UPSs</a:t>
            </a:r>
            <a:endParaRPr sz="819">
              <a:latin typeface="Arial"/>
              <a:cs typeface="Arial"/>
            </a:endParaRPr>
          </a:p>
        </p:txBody>
      </p:sp>
      <p:sp>
        <p:nvSpPr>
          <p:cNvPr id="13" name="Footer Placeholder 3">
            <a:extLst>
              <a:ext uri="{FF2B5EF4-FFF2-40B4-BE49-F238E27FC236}">
                <a16:creationId xmlns:a16="http://schemas.microsoft.com/office/drawing/2014/main" id="{CD6C05A5-C4C1-0FDE-C699-313F2EC13C61}"/>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00660B-8445-4540-8201-54848F967064}"/>
              </a:ext>
            </a:extLst>
          </p:cNvPr>
          <p:cNvSpPr>
            <a:spLocks noGrp="1"/>
          </p:cNvSpPr>
          <p:nvPr>
            <p:ph type="title"/>
          </p:nvPr>
        </p:nvSpPr>
        <p:spPr>
          <a:xfrm>
            <a:off x="628651" y="273847"/>
            <a:ext cx="7886700" cy="409965"/>
          </a:xfrm>
        </p:spPr>
        <p:txBody>
          <a:bodyPr/>
          <a:lstStyle/>
          <a:p>
            <a:r>
              <a:rPr lang="en-US" dirty="0"/>
              <a:t>3 waves of evolution…</a:t>
            </a:r>
            <a:endParaRPr lang="hr-HR" dirty="0"/>
          </a:p>
        </p:txBody>
      </p:sp>
      <p:graphicFrame>
        <p:nvGraphicFramePr>
          <p:cNvPr id="5" name="Content Placeholder 4">
            <a:extLst>
              <a:ext uri="{FF2B5EF4-FFF2-40B4-BE49-F238E27FC236}">
                <a16:creationId xmlns:a16="http://schemas.microsoft.com/office/drawing/2014/main" id="{4FF52D1A-1DDF-405A-8839-53982FB26F6E}"/>
              </a:ext>
            </a:extLst>
          </p:cNvPr>
          <p:cNvGraphicFramePr>
            <a:graphicFrameLocks noGrp="1"/>
          </p:cNvGraphicFramePr>
          <p:nvPr>
            <p:ph idx="1"/>
          </p:nvPr>
        </p:nvGraphicFramePr>
        <p:xfrm>
          <a:off x="628650" y="1370013"/>
          <a:ext cx="7886700" cy="3262312"/>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angle 22">
            <a:extLst>
              <a:ext uri="{FF2B5EF4-FFF2-40B4-BE49-F238E27FC236}">
                <a16:creationId xmlns:a16="http://schemas.microsoft.com/office/drawing/2014/main" id="{A65E1D79-3E5C-3E37-1009-A9EA4FAAF907}"/>
              </a:ext>
            </a:extLst>
          </p:cNvPr>
          <p:cNvSpPr/>
          <p:nvPr/>
        </p:nvSpPr>
        <p:spPr>
          <a:xfrm>
            <a:off x="456087" y="895350"/>
            <a:ext cx="2629506" cy="2974285"/>
          </a:xfrm>
          <a:prstGeom prst="rect">
            <a:avLst/>
          </a:prstGeom>
          <a:solidFill>
            <a:sysClr val="window" lastClr="FFFFFF"/>
          </a:solidFill>
          <a:ln w="6350" cap="flat" cmpd="sng" algn="ctr">
            <a:solidFill>
              <a:sysClr val="window" lastClr="FFFFFF">
                <a:lumMod val="85000"/>
              </a:sysClr>
            </a:solidFill>
            <a:prstDash val="solid"/>
          </a:ln>
          <a:effectLst>
            <a:outerShdw blurRad="63500" dist="50800" dir="2700000" algn="tl" rotWithShape="0">
              <a:srgbClr val="000000">
                <a:alpha val="15000"/>
              </a:srgbClr>
            </a:outerShdw>
          </a:effectLst>
        </p:spPr>
        <p:txBody>
          <a:bodyPr rtlCol="0" anchor="ctr"/>
          <a:lstStyle/>
          <a:p>
            <a:pPr marL="0" marR="0" lvl="0" indent="0" algn="ctr" defTabSz="45713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36C746"/>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AE30FC6-B7D6-FCBF-4D7E-2AFEB24BC6AE}"/>
              </a:ext>
            </a:extLst>
          </p:cNvPr>
          <p:cNvSpPr/>
          <p:nvPr/>
        </p:nvSpPr>
        <p:spPr>
          <a:xfrm>
            <a:off x="3253378" y="895350"/>
            <a:ext cx="2629506" cy="2974285"/>
          </a:xfrm>
          <a:prstGeom prst="rect">
            <a:avLst/>
          </a:prstGeom>
          <a:solidFill>
            <a:sysClr val="window" lastClr="FFFFFF"/>
          </a:solidFill>
          <a:ln w="6350" cap="flat" cmpd="sng" algn="ctr">
            <a:solidFill>
              <a:sysClr val="window" lastClr="FFFFFF">
                <a:lumMod val="85000"/>
              </a:sysClr>
            </a:solidFill>
            <a:prstDash val="solid"/>
          </a:ln>
          <a:effectLst>
            <a:outerShdw blurRad="63500" dist="50800" dir="2700000" algn="tl" rotWithShape="0">
              <a:srgbClr val="000000">
                <a:alpha val="15000"/>
              </a:srgbClr>
            </a:outerShdw>
          </a:effectLst>
        </p:spPr>
        <p:txBody>
          <a:bodyPr rtlCol="0" anchor="ctr"/>
          <a:lstStyle/>
          <a:p>
            <a:pPr marL="0" marR="0" lvl="0" indent="0" algn="ctr" defTabSz="45713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36C746"/>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24DA997-B287-7925-79D8-5BF17ACFA25C}"/>
              </a:ext>
            </a:extLst>
          </p:cNvPr>
          <p:cNvSpPr/>
          <p:nvPr/>
        </p:nvSpPr>
        <p:spPr>
          <a:xfrm>
            <a:off x="6050668" y="895350"/>
            <a:ext cx="2629506" cy="2974285"/>
          </a:xfrm>
          <a:prstGeom prst="rect">
            <a:avLst/>
          </a:prstGeom>
          <a:solidFill>
            <a:sysClr val="window" lastClr="FFFFFF"/>
          </a:solidFill>
          <a:ln w="6350" cap="flat" cmpd="sng" algn="ctr">
            <a:solidFill>
              <a:sysClr val="window" lastClr="FFFFFF">
                <a:lumMod val="85000"/>
              </a:sysClr>
            </a:solidFill>
            <a:prstDash val="solid"/>
          </a:ln>
          <a:effectLst>
            <a:outerShdw blurRad="63500" dist="50800" dir="2700000" algn="tl" rotWithShape="0">
              <a:srgbClr val="000000">
                <a:alpha val="15000"/>
              </a:srgbClr>
            </a:outerShdw>
          </a:effectLst>
        </p:spPr>
        <p:txBody>
          <a:bodyPr rtlCol="0" anchor="ctr"/>
          <a:lstStyle/>
          <a:p>
            <a:pPr marL="0" marR="0" lvl="0" indent="0" algn="ctr" defTabSz="457136"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36C746"/>
              </a:solidFill>
              <a:effectLst/>
              <a:uLnTx/>
              <a:uFillTx/>
              <a:latin typeface="Arial"/>
              <a:ea typeface="+mn-ea"/>
              <a:cs typeface="+mn-cs"/>
            </a:endParaRPr>
          </a:p>
        </p:txBody>
      </p:sp>
      <p:pic>
        <p:nvPicPr>
          <p:cNvPr id="26" name="Graphic 25" descr="Wave outline">
            <a:extLst>
              <a:ext uri="{FF2B5EF4-FFF2-40B4-BE49-F238E27FC236}">
                <a16:creationId xmlns:a16="http://schemas.microsoft.com/office/drawing/2014/main" id="{E44CC81E-C7B4-9588-A886-F06D6D34A5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982" y="1686094"/>
            <a:ext cx="914400" cy="914400"/>
          </a:xfrm>
          <a:prstGeom prst="rect">
            <a:avLst/>
          </a:prstGeom>
        </p:spPr>
      </p:pic>
      <p:sp>
        <p:nvSpPr>
          <p:cNvPr id="27" name="TextBox 26">
            <a:extLst>
              <a:ext uri="{FF2B5EF4-FFF2-40B4-BE49-F238E27FC236}">
                <a16:creationId xmlns:a16="http://schemas.microsoft.com/office/drawing/2014/main" id="{5385233C-BE6E-8C60-51AA-3D816A3D8D1D}"/>
              </a:ext>
            </a:extLst>
          </p:cNvPr>
          <p:cNvSpPr txBox="1"/>
          <p:nvPr/>
        </p:nvSpPr>
        <p:spPr>
          <a:xfrm>
            <a:off x="498267" y="2425854"/>
            <a:ext cx="2613878" cy="461665"/>
          </a:xfrm>
          <a:prstGeom prst="rect">
            <a:avLst/>
          </a:prstGeom>
          <a:noFill/>
        </p:spPr>
        <p:txBody>
          <a:bodyPr wrap="square">
            <a:spAutoFit/>
          </a:bodyPr>
          <a:lstStyle/>
          <a:p>
            <a:pPr algn="ctr" defTabSz="457200">
              <a:defRPr/>
            </a:pPr>
            <a:r>
              <a:rPr lang="en-US" sz="2400" b="1" dirty="0">
                <a:solidFill>
                  <a:srgbClr val="626469"/>
                </a:solidFill>
                <a:ea typeface="Calibri" panose="020F0502020204030204" pitchFamily="34" charset="0"/>
                <a:cs typeface="Arial" panose="020B0604020202020204" pitchFamily="34" charset="0"/>
              </a:rPr>
              <a:t>1980s</a:t>
            </a:r>
            <a:endParaRPr lang="en-US" sz="2400" b="1" dirty="0">
              <a:solidFill>
                <a:srgbClr val="626469"/>
              </a:solidFill>
              <a:cs typeface="Arial" panose="020B0604020202020204" pitchFamily="34" charset="0"/>
            </a:endParaRPr>
          </a:p>
        </p:txBody>
      </p:sp>
      <p:sp>
        <p:nvSpPr>
          <p:cNvPr id="28" name="TextBox 27">
            <a:extLst>
              <a:ext uri="{FF2B5EF4-FFF2-40B4-BE49-F238E27FC236}">
                <a16:creationId xmlns:a16="http://schemas.microsoft.com/office/drawing/2014/main" id="{849BE92E-1527-3340-8469-CA32CE737FA5}"/>
              </a:ext>
            </a:extLst>
          </p:cNvPr>
          <p:cNvSpPr txBox="1"/>
          <p:nvPr/>
        </p:nvSpPr>
        <p:spPr>
          <a:xfrm>
            <a:off x="566529" y="979561"/>
            <a:ext cx="2454966" cy="480131"/>
          </a:xfrm>
          <a:prstGeom prst="rect">
            <a:avLst/>
          </a:prstGeom>
          <a:noFill/>
        </p:spPr>
        <p:txBody>
          <a:bodyPr wrap="square">
            <a:spAutoFit/>
          </a:bodyPr>
          <a:lstStyle/>
          <a:p>
            <a:pPr algn="ctr" defTabSz="457200">
              <a:lnSpc>
                <a:spcPct val="90000"/>
              </a:lnSpc>
              <a:defRPr/>
            </a:pPr>
            <a:r>
              <a:rPr lang="en-US" sz="1400" dirty="0">
                <a:solidFill>
                  <a:srgbClr val="3DCD58"/>
                </a:solidFill>
                <a:ea typeface="Calibri" panose="020F0502020204030204" pitchFamily="34" charset="0"/>
                <a:cs typeface="Arial" panose="020B0604020202020204" pitchFamily="34" charset="0"/>
              </a:rPr>
              <a:t>The growth of the </a:t>
            </a:r>
          </a:p>
          <a:p>
            <a:pPr algn="ctr" defTabSz="457200">
              <a:lnSpc>
                <a:spcPct val="90000"/>
              </a:lnSpc>
              <a:defRPr/>
            </a:pPr>
            <a:r>
              <a:rPr lang="en-US" sz="1400" b="1" dirty="0">
                <a:solidFill>
                  <a:srgbClr val="3DCD58"/>
                </a:solidFill>
                <a:ea typeface="Calibri" panose="020F0502020204030204" pitchFamily="34" charset="0"/>
                <a:cs typeface="Arial" panose="020B0604020202020204" pitchFamily="34" charset="0"/>
              </a:rPr>
              <a:t>client / server IT model</a:t>
            </a:r>
            <a:endParaRPr lang="en-US" sz="1400" b="1" dirty="0">
              <a:solidFill>
                <a:srgbClr val="3DCD58"/>
              </a:solidFill>
              <a:cs typeface="Arial" panose="020B0604020202020204" pitchFamily="34" charset="0"/>
            </a:endParaRPr>
          </a:p>
        </p:txBody>
      </p:sp>
      <p:sp>
        <p:nvSpPr>
          <p:cNvPr id="29" name="TextBox 28">
            <a:extLst>
              <a:ext uri="{FF2B5EF4-FFF2-40B4-BE49-F238E27FC236}">
                <a16:creationId xmlns:a16="http://schemas.microsoft.com/office/drawing/2014/main" id="{A7A8CEDC-9C22-E0C4-C9AC-BEA47A7D18BE}"/>
              </a:ext>
            </a:extLst>
          </p:cNvPr>
          <p:cNvSpPr txBox="1"/>
          <p:nvPr/>
        </p:nvSpPr>
        <p:spPr>
          <a:xfrm>
            <a:off x="699262" y="2932529"/>
            <a:ext cx="2242721" cy="537070"/>
          </a:xfrm>
          <a:prstGeom prst="rect">
            <a:avLst/>
          </a:prstGeom>
          <a:noFill/>
        </p:spPr>
        <p:txBody>
          <a:bodyPr wrap="square" lIns="0" tIns="0" rIns="0" bIns="0">
            <a:spAutoFit/>
          </a:bodyPr>
          <a:lstStyle/>
          <a:p>
            <a:pPr marL="109728" indent="-109728" defTabSz="457200">
              <a:lnSpc>
                <a:spcPct val="90000"/>
              </a:lnSpc>
              <a:spcAft>
                <a:spcPts val="300"/>
              </a:spcAft>
              <a:buSzPct val="100000"/>
              <a:buFont typeface="Arial" panose="020B0604020202020204" pitchFamily="34" charset="0"/>
              <a:buChar char="•"/>
              <a:defRPr/>
            </a:pPr>
            <a:r>
              <a:rPr lang="en-US" sz="1200" dirty="0">
                <a:solidFill>
                  <a:srgbClr val="626469"/>
                </a:solidFill>
                <a:ea typeface="Calibri" panose="020F0502020204030204" pitchFamily="34" charset="0"/>
                <a:cs typeface="Arial" panose="020B0604020202020204" pitchFamily="34" charset="0"/>
              </a:rPr>
              <a:t>Drove need for small UPSs </a:t>
            </a:r>
          </a:p>
          <a:p>
            <a:pPr marL="109728" indent="-109728" defTabSz="457200">
              <a:lnSpc>
                <a:spcPct val="90000"/>
              </a:lnSpc>
              <a:spcAft>
                <a:spcPts val="300"/>
              </a:spcAft>
              <a:buSzPct val="100000"/>
              <a:buFont typeface="Arial" panose="020B0604020202020204" pitchFamily="34" charset="0"/>
              <a:buChar char="•"/>
              <a:defRPr/>
            </a:pPr>
            <a:r>
              <a:rPr lang="en-US" sz="1200" dirty="0">
                <a:solidFill>
                  <a:srgbClr val="626469"/>
                </a:solidFill>
                <a:ea typeface="Calibri" panose="020F0502020204030204" pitchFamily="34" charset="0"/>
                <a:cs typeface="Arial" panose="020B0604020202020204" pitchFamily="34" charset="0"/>
              </a:rPr>
              <a:t>Subsequent software to manage them</a:t>
            </a:r>
            <a:endParaRPr lang="en-US" sz="1200" dirty="0">
              <a:solidFill>
                <a:srgbClr val="626469"/>
              </a:solidFill>
              <a:cs typeface="Arial" panose="020B0604020202020204" pitchFamily="34" charset="0"/>
            </a:endParaRPr>
          </a:p>
        </p:txBody>
      </p:sp>
      <p:sp>
        <p:nvSpPr>
          <p:cNvPr id="30" name="Oval 29">
            <a:extLst>
              <a:ext uri="{FF2B5EF4-FFF2-40B4-BE49-F238E27FC236}">
                <a16:creationId xmlns:a16="http://schemas.microsoft.com/office/drawing/2014/main" id="{0B5DC5F5-FF30-7A5F-1410-5F1BF3F8D43B}"/>
              </a:ext>
            </a:extLst>
          </p:cNvPr>
          <p:cNvSpPr/>
          <p:nvPr/>
        </p:nvSpPr>
        <p:spPr>
          <a:xfrm>
            <a:off x="342632" y="810868"/>
            <a:ext cx="393192" cy="391885"/>
          </a:xfrm>
          <a:prstGeom prst="ellipse">
            <a:avLst/>
          </a:prstGeom>
          <a:solidFill>
            <a:srgbClr val="00953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1</a:t>
            </a:r>
          </a:p>
        </p:txBody>
      </p:sp>
      <p:sp>
        <p:nvSpPr>
          <p:cNvPr id="31" name="Oval 30">
            <a:extLst>
              <a:ext uri="{FF2B5EF4-FFF2-40B4-BE49-F238E27FC236}">
                <a16:creationId xmlns:a16="http://schemas.microsoft.com/office/drawing/2014/main" id="{2926A9F4-A257-3F56-7070-79A957A0BFFF}"/>
              </a:ext>
            </a:extLst>
          </p:cNvPr>
          <p:cNvSpPr/>
          <p:nvPr/>
        </p:nvSpPr>
        <p:spPr>
          <a:xfrm>
            <a:off x="3173896" y="810868"/>
            <a:ext cx="393192" cy="391885"/>
          </a:xfrm>
          <a:prstGeom prst="ellipse">
            <a:avLst/>
          </a:prstGeom>
          <a:solidFill>
            <a:srgbClr val="00953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2</a:t>
            </a:r>
          </a:p>
        </p:txBody>
      </p:sp>
      <p:sp>
        <p:nvSpPr>
          <p:cNvPr id="32" name="Oval 31">
            <a:extLst>
              <a:ext uri="{FF2B5EF4-FFF2-40B4-BE49-F238E27FC236}">
                <a16:creationId xmlns:a16="http://schemas.microsoft.com/office/drawing/2014/main" id="{533C35C5-2434-90FA-A060-4FE1D0906FCC}"/>
              </a:ext>
            </a:extLst>
          </p:cNvPr>
          <p:cNvSpPr/>
          <p:nvPr/>
        </p:nvSpPr>
        <p:spPr>
          <a:xfrm>
            <a:off x="5970104" y="810868"/>
            <a:ext cx="393192" cy="391885"/>
          </a:xfrm>
          <a:prstGeom prst="ellipse">
            <a:avLst/>
          </a:prstGeom>
          <a:solidFill>
            <a:srgbClr val="00953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rPr>
              <a:t>3</a:t>
            </a:r>
          </a:p>
        </p:txBody>
      </p:sp>
      <p:pic>
        <p:nvPicPr>
          <p:cNvPr id="33" name="Graphic 32" descr="Wave outline">
            <a:extLst>
              <a:ext uri="{FF2B5EF4-FFF2-40B4-BE49-F238E27FC236}">
                <a16:creationId xmlns:a16="http://schemas.microsoft.com/office/drawing/2014/main" id="{CE3A3226-0B24-CC22-079B-79BA1ED1B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7252" y="1686094"/>
            <a:ext cx="914400" cy="914400"/>
          </a:xfrm>
          <a:prstGeom prst="rect">
            <a:avLst/>
          </a:prstGeom>
        </p:spPr>
      </p:pic>
      <p:sp>
        <p:nvSpPr>
          <p:cNvPr id="34" name="TextBox 33">
            <a:extLst>
              <a:ext uri="{FF2B5EF4-FFF2-40B4-BE49-F238E27FC236}">
                <a16:creationId xmlns:a16="http://schemas.microsoft.com/office/drawing/2014/main" id="{4F546017-5657-85AA-D23C-9BF83EB1912E}"/>
              </a:ext>
            </a:extLst>
          </p:cNvPr>
          <p:cNvSpPr txBox="1"/>
          <p:nvPr/>
        </p:nvSpPr>
        <p:spPr>
          <a:xfrm>
            <a:off x="3284537" y="2425854"/>
            <a:ext cx="2613878" cy="461665"/>
          </a:xfrm>
          <a:prstGeom prst="rect">
            <a:avLst/>
          </a:prstGeom>
          <a:noFill/>
        </p:spPr>
        <p:txBody>
          <a:bodyPr wrap="square">
            <a:spAutoFit/>
          </a:bodyPr>
          <a:lstStyle/>
          <a:p>
            <a:pPr algn="ctr" defTabSz="457200">
              <a:defRPr/>
            </a:pPr>
            <a:r>
              <a:rPr lang="en-US" sz="2400" b="1" dirty="0">
                <a:solidFill>
                  <a:srgbClr val="626469"/>
                </a:solidFill>
                <a:ea typeface="Calibri" panose="020F0502020204030204" pitchFamily="34" charset="0"/>
                <a:cs typeface="Arial" panose="020B0604020202020204" pitchFamily="34" charset="0"/>
              </a:rPr>
              <a:t>2000s</a:t>
            </a:r>
            <a:endParaRPr lang="en-US" sz="2400" b="1" dirty="0">
              <a:solidFill>
                <a:srgbClr val="626469"/>
              </a:solidFill>
              <a:cs typeface="Arial" panose="020B0604020202020204" pitchFamily="34" charset="0"/>
            </a:endParaRPr>
          </a:p>
        </p:txBody>
      </p:sp>
      <p:sp>
        <p:nvSpPr>
          <p:cNvPr id="35" name="TextBox 34">
            <a:extLst>
              <a:ext uri="{FF2B5EF4-FFF2-40B4-BE49-F238E27FC236}">
                <a16:creationId xmlns:a16="http://schemas.microsoft.com/office/drawing/2014/main" id="{C6E53889-6EA0-317F-C612-4081B64B6D15}"/>
              </a:ext>
            </a:extLst>
          </p:cNvPr>
          <p:cNvSpPr txBox="1"/>
          <p:nvPr/>
        </p:nvSpPr>
        <p:spPr>
          <a:xfrm>
            <a:off x="3525077" y="979561"/>
            <a:ext cx="2173358" cy="867930"/>
          </a:xfrm>
          <a:prstGeom prst="rect">
            <a:avLst/>
          </a:prstGeom>
          <a:noFill/>
        </p:spPr>
        <p:txBody>
          <a:bodyPr wrap="square">
            <a:spAutoFit/>
          </a:bodyPr>
          <a:lstStyle/>
          <a:p>
            <a:pPr algn="ctr" defTabSz="457200">
              <a:lnSpc>
                <a:spcPct val="90000"/>
              </a:lnSpc>
              <a:defRPr/>
            </a:pPr>
            <a:r>
              <a:rPr lang="en-US" sz="1400" dirty="0">
                <a:solidFill>
                  <a:srgbClr val="3DCD58"/>
                </a:solidFill>
                <a:ea typeface="Calibri" panose="020F0502020204030204" pitchFamily="34" charset="0"/>
                <a:cs typeface="Arial" panose="020B0604020202020204" pitchFamily="34" charset="0"/>
              </a:rPr>
              <a:t>Bursting of the </a:t>
            </a:r>
            <a:r>
              <a:rPr lang="en-US" sz="1400" b="1" dirty="0">
                <a:solidFill>
                  <a:srgbClr val="3DCD58"/>
                </a:solidFill>
                <a:ea typeface="Calibri" panose="020F0502020204030204" pitchFamily="34" charset="0"/>
                <a:cs typeface="Arial" panose="020B0604020202020204" pitchFamily="34" charset="0"/>
              </a:rPr>
              <a:t>dot-com bubble </a:t>
            </a:r>
            <a:r>
              <a:rPr lang="en-US" sz="1400" dirty="0">
                <a:solidFill>
                  <a:srgbClr val="3DCD58"/>
                </a:solidFill>
                <a:ea typeface="Calibri" panose="020F0502020204030204" pitchFamily="34" charset="0"/>
                <a:cs typeface="Arial" panose="020B0604020202020204" pitchFamily="34" charset="0"/>
              </a:rPr>
              <a:t>&amp; </a:t>
            </a:r>
            <a:r>
              <a:rPr lang="en-US" sz="1400" b="1" dirty="0">
                <a:solidFill>
                  <a:srgbClr val="3DCD58"/>
                </a:solidFill>
                <a:ea typeface="Calibri" panose="020F0502020204030204" pitchFamily="34" charset="0"/>
                <a:cs typeface="Arial" panose="020B0604020202020204" pitchFamily="34" charset="0"/>
              </a:rPr>
              <a:t>centralizing IT into data centers </a:t>
            </a:r>
            <a:r>
              <a:rPr lang="en-US" sz="1400" dirty="0">
                <a:solidFill>
                  <a:srgbClr val="3DCD58"/>
                </a:solidFill>
                <a:ea typeface="Calibri" panose="020F0502020204030204" pitchFamily="34" charset="0"/>
                <a:cs typeface="Arial" panose="020B0604020202020204" pitchFamily="34" charset="0"/>
              </a:rPr>
              <a:t>for better control</a:t>
            </a:r>
            <a:endParaRPr lang="en-US" sz="1400" dirty="0">
              <a:solidFill>
                <a:srgbClr val="3DCD58"/>
              </a:solidFill>
              <a:cs typeface="Arial" panose="020B0604020202020204" pitchFamily="34" charset="0"/>
            </a:endParaRPr>
          </a:p>
        </p:txBody>
      </p:sp>
      <p:sp>
        <p:nvSpPr>
          <p:cNvPr id="36" name="TextBox 35">
            <a:extLst>
              <a:ext uri="{FF2B5EF4-FFF2-40B4-BE49-F238E27FC236}">
                <a16:creationId xmlns:a16="http://schemas.microsoft.com/office/drawing/2014/main" id="{62309E54-A510-5926-9028-E3C86937D8E1}"/>
              </a:ext>
            </a:extLst>
          </p:cNvPr>
          <p:cNvSpPr txBox="1"/>
          <p:nvPr/>
        </p:nvSpPr>
        <p:spPr>
          <a:xfrm>
            <a:off x="3419271" y="2932529"/>
            <a:ext cx="2242721" cy="738664"/>
          </a:xfrm>
          <a:prstGeom prst="rect">
            <a:avLst/>
          </a:prstGeom>
          <a:noFill/>
        </p:spPr>
        <p:txBody>
          <a:bodyPr wrap="square" lIns="0" tIns="0" rIns="0" bIns="0">
            <a:spAutoFit/>
          </a:bodyPr>
          <a:lstStyle/>
          <a:p>
            <a:pPr marL="109728" indent="-109728" defTabSz="457200">
              <a:buFont typeface="Arial" panose="020B0604020202020204" pitchFamily="34" charset="0"/>
              <a:buChar char="•"/>
              <a:defRPr/>
            </a:pPr>
            <a:r>
              <a:rPr lang="en-US" sz="1200" dirty="0">
                <a:solidFill>
                  <a:srgbClr val="626469"/>
                </a:solidFill>
                <a:cs typeface="Arial" panose="020B0604020202020204" pitchFamily="34" charset="0"/>
              </a:rPr>
              <a:t>Redefined the data center</a:t>
            </a:r>
          </a:p>
          <a:p>
            <a:pPr marL="109728" indent="-109728" defTabSz="457200">
              <a:buFont typeface="Arial" panose="020B0604020202020204" pitchFamily="34" charset="0"/>
              <a:buChar char="•"/>
              <a:defRPr/>
            </a:pPr>
            <a:r>
              <a:rPr lang="en-US" sz="1200" dirty="0">
                <a:solidFill>
                  <a:srgbClr val="626469"/>
                </a:solidFill>
                <a:cs typeface="Arial" panose="020B0604020202020204" pitchFamily="34" charset="0"/>
              </a:rPr>
              <a:t>Software for IT space planning, PUE, power &amp; cooling challenges</a:t>
            </a:r>
          </a:p>
        </p:txBody>
      </p:sp>
      <p:pic>
        <p:nvPicPr>
          <p:cNvPr id="37" name="Graphic 36" descr="Wave outline">
            <a:extLst>
              <a:ext uri="{FF2B5EF4-FFF2-40B4-BE49-F238E27FC236}">
                <a16:creationId xmlns:a16="http://schemas.microsoft.com/office/drawing/2014/main" id="{B799EA09-2C75-9511-B699-7E33A0E876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9966" y="1686094"/>
            <a:ext cx="914400" cy="914400"/>
          </a:xfrm>
          <a:prstGeom prst="rect">
            <a:avLst/>
          </a:prstGeom>
        </p:spPr>
      </p:pic>
      <p:sp>
        <p:nvSpPr>
          <p:cNvPr id="38" name="TextBox 37">
            <a:extLst>
              <a:ext uri="{FF2B5EF4-FFF2-40B4-BE49-F238E27FC236}">
                <a16:creationId xmlns:a16="http://schemas.microsoft.com/office/drawing/2014/main" id="{79058925-024D-2A1B-BC87-0575C05A35A3}"/>
              </a:ext>
            </a:extLst>
          </p:cNvPr>
          <p:cNvSpPr txBox="1"/>
          <p:nvPr/>
        </p:nvSpPr>
        <p:spPr>
          <a:xfrm>
            <a:off x="6107251" y="2425854"/>
            <a:ext cx="2613878" cy="461665"/>
          </a:xfrm>
          <a:prstGeom prst="rect">
            <a:avLst/>
          </a:prstGeom>
          <a:noFill/>
        </p:spPr>
        <p:txBody>
          <a:bodyPr wrap="square">
            <a:spAutoFit/>
          </a:bodyPr>
          <a:lstStyle/>
          <a:p>
            <a:pPr algn="ctr" defTabSz="457200">
              <a:defRPr/>
            </a:pPr>
            <a:r>
              <a:rPr lang="en-US" sz="2400" b="1" dirty="0">
                <a:solidFill>
                  <a:srgbClr val="626469"/>
                </a:solidFill>
                <a:ea typeface="Calibri" panose="020F0502020204030204" pitchFamily="34" charset="0"/>
                <a:cs typeface="Arial" panose="020B0604020202020204" pitchFamily="34" charset="0"/>
              </a:rPr>
              <a:t>2020s</a:t>
            </a:r>
            <a:endParaRPr lang="en-US" sz="2400" b="1" dirty="0">
              <a:solidFill>
                <a:srgbClr val="626469"/>
              </a:solidFill>
              <a:cs typeface="Arial" panose="020B0604020202020204" pitchFamily="34" charset="0"/>
            </a:endParaRPr>
          </a:p>
        </p:txBody>
      </p:sp>
      <p:sp>
        <p:nvSpPr>
          <p:cNvPr id="39" name="TextBox 38">
            <a:extLst>
              <a:ext uri="{FF2B5EF4-FFF2-40B4-BE49-F238E27FC236}">
                <a16:creationId xmlns:a16="http://schemas.microsoft.com/office/drawing/2014/main" id="{19F4C853-31D4-6BEB-E41E-886A5CD43448}"/>
              </a:ext>
            </a:extLst>
          </p:cNvPr>
          <p:cNvSpPr txBox="1"/>
          <p:nvPr/>
        </p:nvSpPr>
        <p:spPr>
          <a:xfrm>
            <a:off x="6175513" y="979561"/>
            <a:ext cx="2454966" cy="674031"/>
          </a:xfrm>
          <a:prstGeom prst="rect">
            <a:avLst/>
          </a:prstGeom>
          <a:noFill/>
        </p:spPr>
        <p:txBody>
          <a:bodyPr wrap="square">
            <a:spAutoFit/>
          </a:bodyPr>
          <a:lstStyle/>
          <a:p>
            <a:pPr algn="ctr" defTabSz="457200">
              <a:lnSpc>
                <a:spcPct val="90000"/>
              </a:lnSpc>
              <a:defRPr/>
            </a:pPr>
            <a:r>
              <a:rPr lang="en-US" sz="1400" dirty="0">
                <a:solidFill>
                  <a:srgbClr val="3DCD58"/>
                </a:solidFill>
                <a:ea typeface="Calibri" panose="020F0502020204030204" pitchFamily="34" charset="0"/>
                <a:cs typeface="Arial" panose="020B0604020202020204" pitchFamily="34" charset="0"/>
              </a:rPr>
              <a:t>The </a:t>
            </a:r>
            <a:r>
              <a:rPr lang="en-US" sz="1400" b="1" dirty="0">
                <a:solidFill>
                  <a:srgbClr val="3DCD58"/>
                </a:solidFill>
                <a:ea typeface="Calibri" panose="020F0502020204030204" pitchFamily="34" charset="0"/>
                <a:cs typeface="Arial" panose="020B0604020202020204" pitchFamily="34" charset="0"/>
              </a:rPr>
              <a:t>Pandemic</a:t>
            </a:r>
            <a:r>
              <a:rPr lang="en-US" sz="1400" dirty="0">
                <a:solidFill>
                  <a:srgbClr val="3DCD58"/>
                </a:solidFill>
                <a:ea typeface="Calibri" panose="020F0502020204030204" pitchFamily="34" charset="0"/>
                <a:cs typeface="Arial" panose="020B0604020202020204" pitchFamily="34" charset="0"/>
              </a:rPr>
              <a:t> and </a:t>
            </a:r>
            <a:br>
              <a:rPr lang="en-US" sz="1400" dirty="0">
                <a:solidFill>
                  <a:srgbClr val="3DCD58"/>
                </a:solidFill>
                <a:ea typeface="Calibri" panose="020F0502020204030204" pitchFamily="34" charset="0"/>
                <a:cs typeface="Arial" panose="020B0604020202020204" pitchFamily="34" charset="0"/>
              </a:rPr>
            </a:br>
            <a:r>
              <a:rPr lang="en-US" sz="1400" b="1" dirty="0">
                <a:solidFill>
                  <a:srgbClr val="3DCD58"/>
                </a:solidFill>
                <a:ea typeface="Calibri" panose="020F0502020204030204" pitchFamily="34" charset="0"/>
                <a:cs typeface="Arial" panose="020B0604020202020204" pitchFamily="34" charset="0"/>
              </a:rPr>
              <a:t>hybrid work </a:t>
            </a:r>
            <a:r>
              <a:rPr lang="en-US" sz="1400" dirty="0">
                <a:solidFill>
                  <a:srgbClr val="3DCD58"/>
                </a:solidFill>
                <a:ea typeface="Calibri" panose="020F0502020204030204" pitchFamily="34" charset="0"/>
                <a:cs typeface="Arial" panose="020B0604020202020204" pitchFamily="34" charset="0"/>
              </a:rPr>
              <a:t>accelerated </a:t>
            </a:r>
          </a:p>
          <a:p>
            <a:pPr algn="ctr" defTabSz="457200">
              <a:lnSpc>
                <a:spcPct val="90000"/>
              </a:lnSpc>
              <a:defRPr/>
            </a:pPr>
            <a:r>
              <a:rPr lang="en-US" sz="1400" b="1" dirty="0">
                <a:solidFill>
                  <a:srgbClr val="3DCD58"/>
                </a:solidFill>
                <a:ea typeface="Calibri" panose="020F0502020204030204" pitchFamily="34" charset="0"/>
                <a:cs typeface="Arial" panose="020B0604020202020204" pitchFamily="34" charset="0"/>
              </a:rPr>
              <a:t>sprawling</a:t>
            </a:r>
            <a:r>
              <a:rPr lang="en-US" sz="1400" dirty="0">
                <a:solidFill>
                  <a:srgbClr val="3DCD58"/>
                </a:solidFill>
                <a:ea typeface="Calibri" panose="020F0502020204030204" pitchFamily="34" charset="0"/>
                <a:cs typeface="Arial" panose="020B0604020202020204" pitchFamily="34" charset="0"/>
              </a:rPr>
              <a:t> data centers</a:t>
            </a:r>
            <a:endParaRPr lang="en-US" sz="1400" dirty="0">
              <a:solidFill>
                <a:srgbClr val="3DCD58"/>
              </a:solidFill>
              <a:cs typeface="Arial" panose="020B0604020202020204" pitchFamily="34" charset="0"/>
            </a:endParaRPr>
          </a:p>
        </p:txBody>
      </p:sp>
      <p:sp>
        <p:nvSpPr>
          <p:cNvPr id="40" name="TextBox 39">
            <a:extLst>
              <a:ext uri="{FF2B5EF4-FFF2-40B4-BE49-F238E27FC236}">
                <a16:creationId xmlns:a16="http://schemas.microsoft.com/office/drawing/2014/main" id="{CF6A809A-3035-C6E3-0770-16B41BC7FA6E}"/>
              </a:ext>
            </a:extLst>
          </p:cNvPr>
          <p:cNvSpPr txBox="1"/>
          <p:nvPr/>
        </p:nvSpPr>
        <p:spPr>
          <a:xfrm>
            <a:off x="6241985" y="2932529"/>
            <a:ext cx="2242721" cy="369332"/>
          </a:xfrm>
          <a:prstGeom prst="rect">
            <a:avLst/>
          </a:prstGeom>
          <a:noFill/>
        </p:spPr>
        <p:txBody>
          <a:bodyPr wrap="square" lIns="0" tIns="0" rIns="0" bIns="0">
            <a:spAutoFit/>
          </a:bodyPr>
          <a:lstStyle/>
          <a:p>
            <a:pPr marL="109728" indent="-109728" defTabSz="457200">
              <a:buFont typeface="Arial" panose="020B0604020202020204" pitchFamily="34" charset="0"/>
              <a:buChar char="•"/>
              <a:defRPr/>
            </a:pPr>
            <a:r>
              <a:rPr lang="en-US" sz="1200" dirty="0">
                <a:solidFill>
                  <a:srgbClr val="626469"/>
                </a:solidFill>
                <a:ea typeface="Calibri" panose="020F0502020204030204" pitchFamily="34" charset="0"/>
                <a:cs typeface="Arial" panose="020B0604020202020204" pitchFamily="34" charset="0"/>
              </a:rPr>
              <a:t>Awareness of the need for “infrastructure everywhere”</a:t>
            </a:r>
          </a:p>
        </p:txBody>
      </p:sp>
      <p:sp>
        <p:nvSpPr>
          <p:cNvPr id="41" name="Arrow: Up 5">
            <a:extLst>
              <a:ext uri="{FF2B5EF4-FFF2-40B4-BE49-F238E27FC236}">
                <a16:creationId xmlns:a16="http://schemas.microsoft.com/office/drawing/2014/main" id="{EE99EDAE-AD72-DFE6-FD29-093DDC9EE5D6}"/>
              </a:ext>
            </a:extLst>
          </p:cNvPr>
          <p:cNvSpPr/>
          <p:nvPr/>
        </p:nvSpPr>
        <p:spPr>
          <a:xfrm rot="5400000">
            <a:off x="4094538" y="-172659"/>
            <a:ext cx="597116" cy="8786194"/>
          </a:xfrm>
          <a:prstGeom prst="upArrow">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42" name="TextBox 41">
            <a:extLst>
              <a:ext uri="{FF2B5EF4-FFF2-40B4-BE49-F238E27FC236}">
                <a16:creationId xmlns:a16="http://schemas.microsoft.com/office/drawing/2014/main" id="{B443B9EC-F8F4-ED9D-EFC8-76A244E4AF08}"/>
              </a:ext>
            </a:extLst>
          </p:cNvPr>
          <p:cNvSpPr txBox="1"/>
          <p:nvPr/>
        </p:nvSpPr>
        <p:spPr>
          <a:xfrm>
            <a:off x="1134379" y="4040463"/>
            <a:ext cx="1319330" cy="3539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DCIM 1.0</a:t>
            </a:r>
          </a:p>
        </p:txBody>
      </p:sp>
      <p:sp>
        <p:nvSpPr>
          <p:cNvPr id="43" name="TextBox 42">
            <a:extLst>
              <a:ext uri="{FF2B5EF4-FFF2-40B4-BE49-F238E27FC236}">
                <a16:creationId xmlns:a16="http://schemas.microsoft.com/office/drawing/2014/main" id="{B6C6D0E3-F415-0523-48E9-FF2ABC27E59A}"/>
              </a:ext>
            </a:extLst>
          </p:cNvPr>
          <p:cNvSpPr txBox="1"/>
          <p:nvPr/>
        </p:nvSpPr>
        <p:spPr>
          <a:xfrm>
            <a:off x="3813313" y="4040463"/>
            <a:ext cx="1319330" cy="3539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DCIM 2.0</a:t>
            </a:r>
          </a:p>
        </p:txBody>
      </p:sp>
      <p:sp>
        <p:nvSpPr>
          <p:cNvPr id="44" name="TextBox 43">
            <a:extLst>
              <a:ext uri="{FF2B5EF4-FFF2-40B4-BE49-F238E27FC236}">
                <a16:creationId xmlns:a16="http://schemas.microsoft.com/office/drawing/2014/main" id="{2DD91F0F-9565-4543-BD0A-B3AD4987BD87}"/>
              </a:ext>
            </a:extLst>
          </p:cNvPr>
          <p:cNvSpPr txBox="1"/>
          <p:nvPr/>
        </p:nvSpPr>
        <p:spPr>
          <a:xfrm>
            <a:off x="6718852" y="4040463"/>
            <a:ext cx="1319330" cy="3539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DCIM 3.0</a:t>
            </a:r>
          </a:p>
        </p:txBody>
      </p:sp>
      <p:sp>
        <p:nvSpPr>
          <p:cNvPr id="2" name="Footer Placeholder 3">
            <a:extLst>
              <a:ext uri="{FF2B5EF4-FFF2-40B4-BE49-F238E27FC236}">
                <a16:creationId xmlns:a16="http://schemas.microsoft.com/office/drawing/2014/main" id="{D30E8EAA-62F9-1A34-AAA8-9F60FC01AFA5}"/>
              </a:ext>
            </a:extLst>
          </p:cNvPr>
          <p:cNvSpPr>
            <a:spLocks noGrp="1"/>
          </p:cNvSpPr>
          <p:nvPr>
            <p:ph type="ftr" sz="quarter" idx="11"/>
          </p:nvPr>
        </p:nvSpPr>
        <p:spPr>
          <a:xfrm>
            <a:off x="2063263" y="4767263"/>
            <a:ext cx="5017474" cy="274637"/>
          </a:xfrm>
        </p:spPr>
        <p:txBody>
          <a:bodyPr/>
          <a:lstStyle/>
          <a:p>
            <a:r>
              <a:rPr lang="hr-HR" dirty="0"/>
              <a:t>Data Center Infrastructure Management</a:t>
            </a:r>
            <a:r>
              <a:rPr lang="en-US" dirty="0"/>
              <a:t> (</a:t>
            </a:r>
            <a:r>
              <a:rPr lang="en-US" dirty="0" err="1"/>
              <a:t>DCIM</a:t>
            </a:r>
            <a:r>
              <a:rPr lang="en-US" dirty="0"/>
              <a:t>)</a:t>
            </a:r>
            <a:endParaRPr lang="hr-HR" dirty="0"/>
          </a:p>
        </p:txBody>
      </p:sp>
    </p:spTree>
    <p:extLst>
      <p:ext uri="{BB962C8B-B14F-4D97-AF65-F5344CB8AC3E}">
        <p14:creationId xmlns:p14="http://schemas.microsoft.com/office/powerpoint/2010/main" val="538147571"/>
      </p:ext>
    </p:extLst>
  </p:cSld>
  <p:clrMapOvr>
    <a:masterClrMapping/>
  </p:clrMapOvr>
</p:sld>
</file>

<file path=ppt/theme/theme1.xml><?xml version="1.0" encoding="utf-8"?>
<a:theme xmlns:a="http://schemas.openxmlformats.org/drawingml/2006/main" name="Srce DEI 2024_16x9">
  <a:themeElements>
    <a:clrScheme name="Srce DEI 2024">
      <a:dk1>
        <a:srgbClr val="58585A"/>
      </a:dk1>
      <a:lt1>
        <a:srgbClr val="FFFFFF"/>
      </a:lt1>
      <a:dk2>
        <a:srgbClr val="58585A"/>
      </a:dk2>
      <a:lt2>
        <a:srgbClr val="FFFFFF"/>
      </a:lt2>
      <a:accent1>
        <a:srgbClr val="4CC0AD"/>
      </a:accent1>
      <a:accent2>
        <a:srgbClr val="E39717"/>
      </a:accent2>
      <a:accent3>
        <a:srgbClr val="D71635"/>
      </a:accent3>
      <a:accent4>
        <a:srgbClr val="80C342"/>
      </a:accent4>
      <a:accent5>
        <a:srgbClr val="00AB4E"/>
      </a:accent5>
      <a:accent6>
        <a:srgbClr val="B04C46"/>
      </a:accent6>
      <a:hlink>
        <a:srgbClr val="D71635"/>
      </a:hlink>
      <a:folHlink>
        <a:srgbClr val="D71635"/>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Tema1_16x9" id="{476E04C6-ED46-4774-BC39-1C443F715698}" vid="{90F83EFC-DEE1-42FC-8BFD-555EDA227A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srce-predlozak-4x3-OA-CC-BY-NC-20140919</Template>
  <TotalTime>707</TotalTime>
  <Words>2133</Words>
  <Application>Microsoft Office PowerPoint</Application>
  <PresentationFormat>On-screen Show (16:9)</PresentationFormat>
  <Paragraphs>334</Paragraphs>
  <Slides>30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Rounded MT Bold</vt:lpstr>
      <vt:lpstr>Arial Rounded MT Pro Light</vt:lpstr>
      <vt:lpstr>Calibri</vt:lpstr>
      <vt:lpstr>Century Gothic</vt:lpstr>
      <vt:lpstr>Graphik Web</vt:lpstr>
      <vt:lpstr>Times New Roman</vt:lpstr>
      <vt:lpstr>Srce DEI 2024_16x9</vt:lpstr>
      <vt:lpstr>Data Center Infrastructure Management (DCIM) by Schneider Electric</vt:lpstr>
      <vt:lpstr>         </vt:lpstr>
      <vt:lpstr>PowerPoint Presentation</vt:lpstr>
      <vt:lpstr>MEP d.o.o.</vt:lpstr>
      <vt:lpstr>About Schneider Electric</vt:lpstr>
      <vt:lpstr>DCIM:</vt:lpstr>
      <vt:lpstr>DCIM:</vt:lpstr>
      <vt:lpstr>DCIM:</vt:lpstr>
      <vt:lpstr>3 waves of evolution…</vt:lpstr>
      <vt:lpstr>We continue to see significant growth of connected users globally, putting more pressure on data centers</vt:lpstr>
      <vt:lpstr>The IT data center environment is increasingly complex</vt:lpstr>
      <vt:lpstr>No clear boundaries to the data center</vt:lpstr>
      <vt:lpstr>The DCIM 3.0 Challenge: Make the hybrid environment resilient, secure, sustainable </vt:lpstr>
      <vt:lpstr>DCIM 3.0 enhances resiliency Reduce vulnerability to unplanned downtime</vt:lpstr>
      <vt:lpstr>DCIM 3.0 provides visibility across your entire attack surface Continuous monitoring ensures a secure on- and off-line environment </vt:lpstr>
      <vt:lpstr>DCIM 3.0 reduces cybersecurity threats Maintaining device security policies contributes to a cybersecure environment</vt:lpstr>
      <vt:lpstr>DCIM 3.0 supports sustainability goals Dashboards &amp; Reports for improved transparency</vt:lpstr>
      <vt:lpstr>DCIM 3.0 to meet the distributed IT challenge DCIM of tomorrow needs the following 5 capabilities</vt:lpstr>
      <vt:lpstr>How do we achieve DCIM 3.0?</vt:lpstr>
      <vt:lpstr>To reach DCIM 3.0 you need these 3 elements</vt:lpstr>
      <vt:lpstr>EcoStruxure IT positioned to addresses the challenges of DCIM 3.0 to enable resilient, secure and sustainable IT data centers</vt:lpstr>
      <vt:lpstr>EcoStruxure IT suite of comprehensive capabilities Covering the market shift to hybrid IT data centers to solve customer challenges</vt:lpstr>
      <vt:lpstr>DCIM Components</vt:lpstr>
      <vt:lpstr>EcoStruxure IT Ecosystem DCIM solution overview</vt:lpstr>
      <vt:lpstr>PowerPoint Presentation</vt:lpstr>
      <vt:lpstr>PowerPoint Presentation</vt:lpstr>
      <vt:lpstr>PowerPoint Presentation</vt:lpstr>
      <vt:lpstr>PowerPoint Presentation</vt:lpstr>
      <vt:lpstr> </vt:lpstr>
      <vt:lpstr> Vrijeme za Vaša pitanja  Hvala na pažnji!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Amira Zubovic</dc:creator>
  <cp:lastModifiedBy>Amira Zubović</cp:lastModifiedBy>
  <cp:revision>83</cp:revision>
  <cp:lastPrinted>2014-06-24T07:01:20Z</cp:lastPrinted>
  <dcterms:created xsi:type="dcterms:W3CDTF">2014-09-19T07:16:42Z</dcterms:created>
  <dcterms:modified xsi:type="dcterms:W3CDTF">2024-04-17T11:15:24Z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507802-f8e4-4e38-829c-ac8ea9b241e4_Enabled">
    <vt:lpwstr>true</vt:lpwstr>
  </property>
  <property fmtid="{D5CDD505-2E9C-101B-9397-08002B2CF9AE}" pid="3" name="MSIP_Label_23507802-f8e4-4e38-829c-ac8ea9b241e4_SetDate">
    <vt:lpwstr>2024-04-07T20:58:09Z</vt:lpwstr>
  </property>
  <property fmtid="{D5CDD505-2E9C-101B-9397-08002B2CF9AE}" pid="4" name="MSIP_Label_23507802-f8e4-4e38-829c-ac8ea9b241e4_Method">
    <vt:lpwstr>Privileged</vt:lpwstr>
  </property>
  <property fmtid="{D5CDD505-2E9C-101B-9397-08002B2CF9AE}" pid="5" name="MSIP_Label_23507802-f8e4-4e38-829c-ac8ea9b241e4_Name">
    <vt:lpwstr>Public v2</vt:lpwstr>
  </property>
  <property fmtid="{D5CDD505-2E9C-101B-9397-08002B2CF9AE}" pid="6" name="MSIP_Label_23507802-f8e4-4e38-829c-ac8ea9b241e4_SiteId">
    <vt:lpwstr>6e51e1ad-c54b-4b39-b598-0ffe9ae68fef</vt:lpwstr>
  </property>
  <property fmtid="{D5CDD505-2E9C-101B-9397-08002B2CF9AE}" pid="7" name="MSIP_Label_23507802-f8e4-4e38-829c-ac8ea9b241e4_ActionId">
    <vt:lpwstr>2e4b1d98-a2e2-4051-9335-a709b7b75a9e</vt:lpwstr>
  </property>
  <property fmtid="{D5CDD505-2E9C-101B-9397-08002B2CF9AE}" pid="8" name="MSIP_Label_23507802-f8e4-4e38-829c-ac8ea9b241e4_ContentBits">
    <vt:lpwstr>2</vt:lpwstr>
  </property>
  <property fmtid="{D5CDD505-2E9C-101B-9397-08002B2CF9AE}" pid="9" name="ClassificationContentMarkingFooterLocations">
    <vt:lpwstr>Srce DEI 2024_16x9:3</vt:lpwstr>
  </property>
  <property fmtid="{D5CDD505-2E9C-101B-9397-08002B2CF9AE}" pid="10" name="ClassificationContentMarkingFooterText">
    <vt:lpwstr>Public</vt:lpwstr>
  </property>
</Properties>
</file>