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56" r:id="rId5"/>
    <p:sldId id="266" r:id="rId6"/>
    <p:sldId id="257" r:id="rId7"/>
    <p:sldId id="262" r:id="rId8"/>
    <p:sldId id="263" r:id="rId9"/>
    <p:sldId id="264" r:id="rId10"/>
    <p:sldId id="267" r:id="rId11"/>
    <p:sldId id="265" r:id="rId12"/>
    <p:sldId id="268" r:id="rId13"/>
    <p:sldId id="269" r:id="rId14"/>
    <p:sldId id="270" r:id="rId15"/>
    <p:sldId id="261" r:id="rId1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63B65B8-53DC-4BCB-AEBF-492DC9697251}">
          <p14:sldIdLst>
            <p14:sldId id="256"/>
            <p14:sldId id="266"/>
            <p14:sldId id="257"/>
            <p14:sldId id="262"/>
            <p14:sldId id="263"/>
            <p14:sldId id="264"/>
            <p14:sldId id="267"/>
            <p14:sldId id="265"/>
            <p14:sldId id="268"/>
            <p14:sldId id="269"/>
            <p14:sldId id="270"/>
            <p14:sldId id="26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6" autoAdjust="0"/>
    <p:restoredTop sz="94660"/>
  </p:normalViewPr>
  <p:slideViewPr>
    <p:cSldViewPr snapToGrid="0">
      <p:cViewPr varScale="1">
        <p:scale>
          <a:sx n="66" d="100"/>
          <a:sy n="66" d="100"/>
        </p:scale>
        <p:origin x="52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A0F9FC-077E-4A40-B549-2BBE379B601D}" type="datetimeFigureOut">
              <a:rPr lang="hr-HR" smtClean="0"/>
              <a:t>26.3.2025.</a:t>
            </a:fld>
            <a:endParaRPr lang="hr-H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726E16-B33E-457F-9916-4D5AFE6657DB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3847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://www.srce.unizg.hr/" TargetMode="External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hyperlink" Target="http://www.srce.unizg.hr/otvoreni-pristup" TargetMode="External"/><Relationship Id="rId4" Type="http://schemas.openxmlformats.org/officeDocument/2006/relationships/hyperlink" Target="creativecommons.org/licenses/by/4.0/deed" TargetMode="External"/><Relationship Id="rId9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3E67B-50BF-40DF-8364-28707179A6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4504" y="1510917"/>
            <a:ext cx="7182679" cy="1999045"/>
          </a:xfrm>
        </p:spPr>
        <p:txBody>
          <a:bodyPr anchor="b">
            <a:normAutofit/>
          </a:bodyPr>
          <a:lstStyle>
            <a:lvl1pPr algn="l"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hr-H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3C1D34-1B8E-47C6-80D0-457EE0FB42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4504" y="3602038"/>
            <a:ext cx="7182679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39299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1607E9-90CB-4EC3-BFC9-07EDD0581C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8B1384C-24C7-4CD0-8B92-D90451B66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15876" y="6330241"/>
            <a:ext cx="4623018" cy="365125"/>
          </a:xfrm>
          <a:prstGeom prst="rect">
            <a:avLst/>
          </a:prstGeom>
        </p:spPr>
        <p:txBody>
          <a:bodyPr/>
          <a:lstStyle/>
          <a:p>
            <a:endParaRPr lang="hr-HR" dirty="0"/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7A262905-6F9B-4F86-9E50-E9DA6DFA4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8416" y="365125"/>
            <a:ext cx="982538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21436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ED6D35-CFA6-4B63-BF11-E19CD2DE43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CA56DE-163C-48D3-B4DB-66AA14761E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D871E8D-D6F2-4C79-A882-74BAB8B25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15876" y="6330241"/>
            <a:ext cx="4623018" cy="365125"/>
          </a:xfrm>
          <a:prstGeom prst="rect">
            <a:avLst/>
          </a:prstGeom>
        </p:spPr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518535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adnji slaj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225CFFBB-1656-4BC5-9791-61CE66541E14}"/>
              </a:ext>
            </a:extLst>
          </p:cNvPr>
          <p:cNvGrpSpPr/>
          <p:nvPr userDrawn="1"/>
        </p:nvGrpSpPr>
        <p:grpSpPr>
          <a:xfrm>
            <a:off x="1343270" y="3886724"/>
            <a:ext cx="9659563" cy="1775457"/>
            <a:chOff x="1105091" y="2915042"/>
            <a:chExt cx="7244672" cy="1331593"/>
          </a:xfrm>
        </p:grpSpPr>
        <p:sp>
          <p:nvSpPr>
            <p:cNvPr id="13" name="TextBox 7">
              <a:extLst>
                <a:ext uri="{FF2B5EF4-FFF2-40B4-BE49-F238E27FC236}">
                  <a16:creationId xmlns:a16="http://schemas.microsoft.com/office/drawing/2014/main" id="{AEDFD92A-D570-4044-74DA-54F7B23EEE49}"/>
                </a:ext>
              </a:extLst>
            </p:cNvPr>
            <p:cNvSpPr txBox="1"/>
            <p:nvPr userDrawn="1"/>
          </p:nvSpPr>
          <p:spPr>
            <a:xfrm>
              <a:off x="5801856" y="2915042"/>
              <a:ext cx="2547907" cy="43069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/>
              <a:r>
                <a:rPr lang="hr-HR" sz="933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Srce politikom otvorenog pristupa široj javnosti osigurava dostupnost i korištenje svih rezultata rada Srca, a prvenstveno obrazovnih i stručnih informacija i sadržaja nastalih djelovanjem i radom Srca.</a:t>
              </a:r>
            </a:p>
          </p:txBody>
        </p:sp>
        <p:sp>
          <p:nvSpPr>
            <p:cNvPr id="15" name="TextBox 9">
              <a:extLst>
                <a:ext uri="{FF2B5EF4-FFF2-40B4-BE49-F238E27FC236}">
                  <a16:creationId xmlns:a16="http://schemas.microsoft.com/office/drawing/2014/main" id="{B1EFE6B7-D1D6-47CD-6EA4-D03F00A30F0E}"/>
                </a:ext>
              </a:extLst>
            </p:cNvPr>
            <p:cNvSpPr txBox="1"/>
            <p:nvPr userDrawn="1"/>
          </p:nvSpPr>
          <p:spPr>
            <a:xfrm>
              <a:off x="2731473" y="2918939"/>
              <a:ext cx="2610706" cy="21534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/>
              <a:r>
                <a:rPr lang="pt-BR" sz="933" b="0" kern="120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Ovo djelo je dano na korištenje pod licencom Creative Commons </a:t>
              </a:r>
              <a:r>
                <a:rPr lang="pt-BR" sz="933" b="0" i="1" kern="120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Imenovanje</a:t>
              </a:r>
              <a:r>
                <a:rPr lang="hr-HR" sz="933" b="0" i="1" kern="120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lang="hr-HR" sz="933" b="0" i="0" kern="120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4</a:t>
              </a:r>
              <a:r>
                <a:rPr lang="pt-BR" sz="933" b="0" i="0" kern="120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.0 međunarodna</a:t>
              </a:r>
              <a:r>
                <a:rPr lang="pt-BR" sz="933" b="0" kern="120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.</a:t>
              </a:r>
              <a:endParaRPr lang="hr-HR" sz="933" b="1" u="none" kern="1200" dirty="0">
                <a:solidFill>
                  <a:srgbClr val="CC3C00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6" name="TextBox 12">
              <a:extLst>
                <a:ext uri="{FF2B5EF4-FFF2-40B4-BE49-F238E27FC236}">
                  <a16:creationId xmlns:a16="http://schemas.microsoft.com/office/drawing/2014/main" id="{AAB90880-4F0D-7C1A-B069-4249B48B4087}"/>
                </a:ext>
              </a:extLst>
            </p:cNvPr>
            <p:cNvSpPr txBox="1"/>
            <p:nvPr userDrawn="1"/>
          </p:nvSpPr>
          <p:spPr>
            <a:xfrm>
              <a:off x="1115724" y="3599709"/>
              <a:ext cx="927177" cy="1731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hr-HR" sz="9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3"/>
                </a:rPr>
                <a:t>www.srce.unizg.hr</a:t>
              </a:r>
              <a:r>
                <a:rPr lang="hr-HR" sz="9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17" name="Rectangle 1">
              <a:extLst>
                <a:ext uri="{FF2B5EF4-FFF2-40B4-BE49-F238E27FC236}">
                  <a16:creationId xmlns:a16="http://schemas.microsoft.com/office/drawing/2014/main" id="{0ECCBBAB-08B2-29D2-8D07-A6D32135129A}"/>
                </a:ext>
              </a:extLst>
            </p:cNvPr>
            <p:cNvSpPr/>
            <p:nvPr userDrawn="1"/>
          </p:nvSpPr>
          <p:spPr>
            <a:xfrm>
              <a:off x="2941549" y="3599709"/>
              <a:ext cx="2190554" cy="1731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hr-HR" sz="900" b="1" u="sng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4" action="ppaction://hlinkfile"/>
                </a:rPr>
                <a:t>creativecommons.org/</a:t>
              </a:r>
              <a:r>
                <a:rPr lang="hr-HR" sz="900" b="1" u="sng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4" action="ppaction://hlinkfile"/>
                </a:rPr>
                <a:t>licenses</a:t>
              </a:r>
              <a:r>
                <a:rPr lang="hr-HR" sz="900" b="1" u="sng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4" action="ppaction://hlinkfile"/>
                </a:rPr>
                <a:t>/</a:t>
              </a:r>
              <a:r>
                <a:rPr lang="hr-HR" sz="900" b="1" u="sng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4" action="ppaction://hlinkfile"/>
                </a:rPr>
                <a:t>by</a:t>
              </a:r>
              <a:r>
                <a:rPr lang="hr-HR" sz="900" b="1" u="sng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4" action="ppaction://hlinkfile"/>
                </a:rPr>
                <a:t>/4.0/</a:t>
              </a:r>
              <a:r>
                <a:rPr lang="hr-HR" sz="900" b="1" u="sng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4" action="ppaction://hlinkfile"/>
                </a:rPr>
                <a:t>deed</a:t>
              </a:r>
              <a:r>
                <a:rPr lang="hr-HR" sz="900" b="1" u="sng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hr-HR" sz="900" b="1" u="sng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Rectangle 2">
              <a:extLst>
                <a:ext uri="{FF2B5EF4-FFF2-40B4-BE49-F238E27FC236}">
                  <a16:creationId xmlns:a16="http://schemas.microsoft.com/office/drawing/2014/main" id="{356471A3-9D15-19E7-C3C5-79A39F9FFFDA}"/>
                </a:ext>
              </a:extLst>
            </p:cNvPr>
            <p:cNvSpPr/>
            <p:nvPr userDrawn="1"/>
          </p:nvSpPr>
          <p:spPr>
            <a:xfrm>
              <a:off x="6280399" y="3599709"/>
              <a:ext cx="1590820" cy="17312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hr-HR" sz="9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5"/>
                </a:rPr>
                <a:t>www.srce.unizg.hr/otvoreni-pristup</a:t>
              </a:r>
              <a:endParaRPr lang="hr-HR" sz="9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9" name="Picture 14">
              <a:hlinkClick r:id="rId5"/>
              <a:extLst>
                <a:ext uri="{FF2B5EF4-FFF2-40B4-BE49-F238E27FC236}">
                  <a16:creationId xmlns:a16="http://schemas.microsoft.com/office/drawing/2014/main" id="{113E224B-D696-BF4A-9BF2-F98217CA187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33117" y="3976635"/>
              <a:ext cx="685385" cy="270000"/>
            </a:xfrm>
            <a:prstGeom prst="rect">
              <a:avLst/>
            </a:prstGeom>
          </p:spPr>
        </p:pic>
        <p:pic>
          <p:nvPicPr>
            <p:cNvPr id="20" name="Picture 16">
              <a:hlinkClick r:id="rId3"/>
              <a:extLst>
                <a:ext uri="{FF2B5EF4-FFF2-40B4-BE49-F238E27FC236}">
                  <a16:creationId xmlns:a16="http://schemas.microsoft.com/office/drawing/2014/main" id="{6127FA4B-F666-45C5-680E-5F8CB71DD35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105091" y="2918939"/>
              <a:ext cx="970563" cy="468548"/>
            </a:xfrm>
            <a:prstGeom prst="rect">
              <a:avLst/>
            </a:prstGeom>
          </p:spPr>
        </p:pic>
        <p:pic>
          <p:nvPicPr>
            <p:cNvPr id="21" name="Picture 3">
              <a:extLst>
                <a:ext uri="{FF2B5EF4-FFF2-40B4-BE49-F238E27FC236}">
                  <a16:creationId xmlns:a16="http://schemas.microsoft.com/office/drawing/2014/main" id="{FD7B0D4E-3055-CD93-7A04-A2B4A44891A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72177" y="3983688"/>
              <a:ext cx="729299" cy="255894"/>
            </a:xfrm>
            <a:prstGeom prst="rect">
              <a:avLst/>
            </a:prstGeom>
          </p:spPr>
        </p:pic>
      </p:grp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175A99-3C77-4CF2-A91F-6E58F7A38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Naziv prezentacije</a:t>
            </a:r>
            <a:endParaRPr lang="hr-HR" dirty="0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9B63765A-0810-4DA2-BAA9-86CDB74EB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7447" y="536927"/>
            <a:ext cx="9645386" cy="196790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067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E6CA525B-2D2E-49E5-A9CA-61E7485C54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7447" y="2755191"/>
            <a:ext cx="9645386" cy="80116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867"/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1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4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hr-HR" dirty="0"/>
          </a:p>
        </p:txBody>
      </p:sp>
      <p:pic>
        <p:nvPicPr>
          <p:cNvPr id="24" name="Slika 15">
            <a:extLst>
              <a:ext uri="{FF2B5EF4-FFF2-40B4-BE49-F238E27FC236}">
                <a16:creationId xmlns:a16="http://schemas.microsoft.com/office/drawing/2014/main" id="{79B1ABE9-1BF3-4D79-AFCD-9609CE00B996}"/>
              </a:ext>
            </a:extLst>
          </p:cNvPr>
          <p:cNvPicPr/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37783" y="5311584"/>
            <a:ext cx="1028936" cy="36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6451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4F22F-DC98-4B5C-A47C-6A9E61025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A2AFC-EA56-40CB-A1FC-92A03EDF02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19FF8F-782A-4C94-8833-AFD41A253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15876" y="6330241"/>
            <a:ext cx="4623018" cy="365125"/>
          </a:xfrm>
          <a:prstGeom prst="rect">
            <a:avLst/>
          </a:prstGeom>
        </p:spPr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28840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87771-2B9E-417E-B8DA-1FB73CAFD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165" y="1709738"/>
            <a:ext cx="7178260" cy="2852737"/>
          </a:xfrm>
        </p:spPr>
        <p:txBody>
          <a:bodyPr anchor="b">
            <a:normAutofit/>
          </a:bodyPr>
          <a:lstStyle>
            <a:lvl1pPr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hr-HR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B25B0E-9F5A-4DB6-9497-58E62E886C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9164" y="4589463"/>
            <a:ext cx="717826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ADE33-3ECF-4A51-BF12-67447FA97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15876" y="6330241"/>
            <a:ext cx="462301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61378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67053-C862-47AB-AF3B-0BCCC8C18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32B8A8-C494-4B91-9F99-36B9A88CCE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8416" y="1825625"/>
            <a:ext cx="4567584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E28E9E-54E2-4C0F-A8BD-ED00505ECE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89148" y="1825625"/>
            <a:ext cx="4864652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DEB1797-359A-40A3-9436-0FF9D3D76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15876" y="6330241"/>
            <a:ext cx="4623018" cy="365125"/>
          </a:xfrm>
          <a:prstGeom prst="rect">
            <a:avLst/>
          </a:prstGeom>
        </p:spPr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71425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5EE616-1350-4900-8A92-573BB5D2E7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06330" y="1681163"/>
            <a:ext cx="46736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B844D2-5F27-4F10-A9F1-CAC874DBD9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06330" y="2505075"/>
            <a:ext cx="467360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EC2B39-63E7-4322-BC52-03CD39DE40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27304" y="1681163"/>
            <a:ext cx="492808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DB891E-40AC-403D-86FB-C19AF0B5BD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27304" y="2505075"/>
            <a:ext cx="4928084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955D426E-1106-4747-A089-EEDEEC06E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15876" y="6330241"/>
            <a:ext cx="4623018" cy="365125"/>
          </a:xfrm>
          <a:prstGeom prst="rect">
            <a:avLst/>
          </a:prstGeom>
        </p:spPr>
        <p:txBody>
          <a:bodyPr/>
          <a:lstStyle/>
          <a:p>
            <a:endParaRPr lang="hr-HR" dirty="0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8C8FE507-285B-4FCA-A767-BC44D221B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8416" y="365125"/>
            <a:ext cx="982538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23104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42A56CA-007D-47AF-B3D1-8C29368DA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15876" y="6330241"/>
            <a:ext cx="4623018" cy="365125"/>
          </a:xfrm>
          <a:prstGeom prst="rect">
            <a:avLst/>
          </a:prstGeom>
        </p:spPr>
        <p:txBody>
          <a:bodyPr/>
          <a:lstStyle/>
          <a:p>
            <a:endParaRPr lang="hr-HR" dirty="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7EE1CB03-7C26-439C-B1D6-AC17697BE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8416" y="365125"/>
            <a:ext cx="982538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65356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2E05B2-314B-47EA-9D2F-25D1A33BF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15876" y="6330241"/>
            <a:ext cx="4623018" cy="365125"/>
          </a:xfrm>
          <a:prstGeom prst="rect">
            <a:avLst/>
          </a:prstGeom>
        </p:spPr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77874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D3201-646E-4991-9C2F-F800236D3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0299" y="457200"/>
            <a:ext cx="411480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324E4B-A260-4E54-9EB6-4CA20527A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4683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40686A-C2A3-4FEC-951D-FE75AE2CF3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80299" y="2057400"/>
            <a:ext cx="41148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C5AE175-ABB3-404B-8D1A-52EA6B613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15876" y="6330241"/>
            <a:ext cx="4623018" cy="365125"/>
          </a:xfrm>
          <a:prstGeom prst="rect">
            <a:avLst/>
          </a:prstGeom>
        </p:spPr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68681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80FBFD-B7B9-4838-A2AE-F4E28DD893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03798" y="1828800"/>
            <a:ext cx="6078478" cy="4032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hr-HR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96F959-D4B5-42B2-9533-DF80582F6C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70990" y="1839154"/>
            <a:ext cx="3980068" cy="40322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37E6853-9EAC-4161-87F9-1A0E7A492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15876" y="6330241"/>
            <a:ext cx="4623018" cy="365125"/>
          </a:xfrm>
          <a:prstGeom prst="rect">
            <a:avLst/>
          </a:prstGeom>
        </p:spPr>
        <p:txBody>
          <a:bodyPr/>
          <a:lstStyle/>
          <a:p>
            <a:endParaRPr lang="hr-HR" dirty="0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31644408-4B23-4481-9706-2C11B5AE3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8416" y="365125"/>
            <a:ext cx="982538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85777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E5C6DB-E731-4161-B08C-37AD479BC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8416" y="365125"/>
            <a:ext cx="982538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A66ED9-513A-4481-8699-22D124684A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8416" y="1825625"/>
            <a:ext cx="982538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DDEDB2-868D-48CC-B9F7-4184495A4A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01009" y="6356350"/>
            <a:ext cx="43864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18446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www.knowledgerights21.org/retainyourrights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femlead.eu/news/?lang=hr#flipbook-df_439/1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books.ffzg.unizg.hr/" TargetMode="External"/><Relationship Id="rId2" Type="http://schemas.openxmlformats.org/officeDocument/2006/relationships/hyperlink" Target="https://web2020.ffzg.unizg.hr/znanost/casopisi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ubmet2025.unizd.hr/conference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hit.repozitorij.ffzg.unizg.hr/" TargetMode="External"/><Relationship Id="rId2" Type="http://schemas.openxmlformats.org/officeDocument/2006/relationships/hyperlink" Target="https://repozitorij.ffzg.unizg.hr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.crossda.hr/" TargetMode="External"/><Relationship Id="rId4" Type="http://schemas.openxmlformats.org/officeDocument/2006/relationships/hyperlink" Target="https://repository.clarin.hr/home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larin.hr/" TargetMode="External"/><Relationship Id="rId7" Type="http://schemas.openxmlformats.org/officeDocument/2006/relationships/hyperlink" Target="https://sparceurope.org/" TargetMode="External"/><Relationship Id="rId2" Type="http://schemas.openxmlformats.org/officeDocument/2006/relationships/hyperlink" Target="https://crossda.h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peras-eu.org/" TargetMode="External"/><Relationship Id="rId5" Type="http://schemas.openxmlformats.org/officeDocument/2006/relationships/hyperlink" Target="https://ehri.hr/" TargetMode="External"/><Relationship Id="rId4" Type="http://schemas.openxmlformats.org/officeDocument/2006/relationships/hyperlink" Target="https://europeansocialsurvey.org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coordinate-network.eu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diamasproject.e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99342-AD10-4F9E-98C9-38D8777FA7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Novosti iz HR-OOZ-a: Sveučilište u Zagrebu Filozofski fakultet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473BA0-782E-4F7C-9F22-FD20652BBD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Iva Melinščak Zlodi</a:t>
            </a:r>
          </a:p>
          <a:p>
            <a:r>
              <a:rPr lang="hr-HR" sz="1800" dirty="0"/>
              <a:t>(imelinsc@ffzg.hr)</a:t>
            </a:r>
          </a:p>
          <a:p>
            <a:r>
              <a:rPr lang="hr-HR" dirty="0"/>
              <a:t>Sveučilište u Zagrebu Filozofski fakultet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1513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6C4A2-F8CA-BDAD-5807-C644EDCE8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Projekt Knowledge Rights 21 - “Retain”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16C1C8-9E9C-5E9F-D56C-37E5D717C7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b="1" u="none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hlinkClick r:id="rId2"/>
              </a:rPr>
              <a:t>Projekt Knowledge Rights 21 - “Retain”</a:t>
            </a:r>
            <a:r>
              <a:rPr lang="en-GB" sz="24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br>
              <a:rPr lang="hr-HR" sz="24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en-GB" sz="24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(</a:t>
            </a:r>
            <a:r>
              <a:rPr lang="en-GB" sz="2400" i="1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Arcadia Foundation - IFLA, LIBER i SPARC Europe) </a:t>
            </a:r>
            <a:endParaRPr lang="hr-HR" sz="24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en-GB" sz="24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projekt</a:t>
            </a:r>
            <a:r>
              <a:rPr lang="en-GB" sz="24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4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kojim</a:t>
            </a:r>
            <a:r>
              <a:rPr lang="en-GB" sz="24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se </a:t>
            </a:r>
            <a:r>
              <a:rPr lang="en-GB" sz="24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potiče</a:t>
            </a:r>
            <a:r>
              <a:rPr lang="en-GB" sz="24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4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usvajanje</a:t>
            </a:r>
            <a:r>
              <a:rPr lang="en-GB" sz="24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4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institucijskih</a:t>
            </a:r>
            <a:r>
              <a:rPr lang="en-GB" sz="24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4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politika</a:t>
            </a:r>
            <a:r>
              <a:rPr lang="en-GB" sz="24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4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otvorene</a:t>
            </a:r>
            <a:r>
              <a:rPr lang="en-GB" sz="24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4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znanosti</a:t>
            </a:r>
            <a:r>
              <a:rPr lang="en-GB" sz="24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u </a:t>
            </a:r>
            <a:r>
              <a:rPr lang="en-GB" sz="24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kojima</a:t>
            </a:r>
            <a:r>
              <a:rPr lang="en-GB" sz="24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se </a:t>
            </a:r>
            <a:r>
              <a:rPr lang="en-GB" sz="24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zagovara</a:t>
            </a:r>
            <a:r>
              <a:rPr lang="en-GB" sz="24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4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zadržavanje</a:t>
            </a:r>
            <a:r>
              <a:rPr lang="en-GB" sz="24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4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autorskih</a:t>
            </a:r>
            <a:r>
              <a:rPr lang="en-GB" sz="24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4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prava</a:t>
            </a:r>
            <a:r>
              <a:rPr lang="en-GB" sz="24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za </a:t>
            </a:r>
            <a:r>
              <a:rPr lang="en-GB" sz="24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znanstvena</a:t>
            </a:r>
            <a:r>
              <a:rPr lang="en-GB" sz="24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4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djela</a:t>
            </a:r>
            <a:r>
              <a:rPr lang="en-GB" sz="24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 </a:t>
            </a:r>
            <a:r>
              <a:rPr lang="en-GB" sz="24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korištenje</a:t>
            </a:r>
            <a:r>
              <a:rPr lang="en-GB" sz="24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4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otvorenih</a:t>
            </a:r>
            <a:r>
              <a:rPr lang="en-GB" sz="24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4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licencija</a:t>
            </a:r>
            <a:r>
              <a:rPr lang="en-GB" sz="24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endParaRPr lang="hr-HR" sz="2400" i="1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en-GB" sz="2400" i="1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400" i="1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provodi</a:t>
            </a:r>
            <a:r>
              <a:rPr lang="en-GB" sz="2400" i="1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400" i="1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Knjižnica</a:t>
            </a:r>
            <a:endParaRPr lang="en-GB" sz="24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3074" name="Picture 2" descr="Knowledge Rights 21">
            <a:extLst>
              <a:ext uri="{FF2B5EF4-FFF2-40B4-BE49-F238E27FC236}">
                <a16:creationId xmlns:a16="http://schemas.microsoft.com/office/drawing/2014/main" id="{BD424459-7F27-AB70-6EAF-ABB07FDF1A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4218" y="4449931"/>
            <a:ext cx="2987156" cy="1171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220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08369-B168-CC99-50E9-FD4550356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/>
              <a:t>FEMLEAD - Fostering </a:t>
            </a:r>
            <a:r>
              <a:rPr lang="en-GB" sz="3600" dirty="0" err="1"/>
              <a:t>FEMale</a:t>
            </a:r>
            <a:r>
              <a:rPr lang="en-GB" sz="3600" dirty="0"/>
              <a:t> participation and </a:t>
            </a:r>
            <a:r>
              <a:rPr lang="en-GB" sz="3600" dirty="0" err="1"/>
              <a:t>LEADership</a:t>
            </a:r>
            <a:r>
              <a:rPr lang="en-GB" sz="3600" dirty="0"/>
              <a:t> in open science initiatives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779B6-9406-B3C7-4538-D6F27218BF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b="1" u="none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hlinkClick r:id="rId2"/>
              </a:rPr>
              <a:t>FEMLEAD</a:t>
            </a:r>
            <a:r>
              <a:rPr lang="en-GB" sz="2000" b="1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000" i="1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(Erasmus+)</a:t>
            </a:r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endParaRPr lang="hr-HR" sz="20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Projekt </a:t>
            </a:r>
            <a:r>
              <a:rPr lang="en-GB" sz="20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ima</a:t>
            </a:r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za </a:t>
            </a:r>
            <a:r>
              <a:rPr lang="en-GB" sz="20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cilj</a:t>
            </a:r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0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uspostaviti</a:t>
            </a:r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 </a:t>
            </a:r>
            <a:r>
              <a:rPr lang="en-GB" sz="20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održavati</a:t>
            </a:r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0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suradničke</a:t>
            </a:r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0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mreže</a:t>
            </a:r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za </a:t>
            </a:r>
            <a:r>
              <a:rPr lang="en-GB" sz="20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razmjenu</a:t>
            </a:r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0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najboljih</a:t>
            </a:r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0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praksi</a:t>
            </a:r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0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otvorene</a:t>
            </a:r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0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znanosti</a:t>
            </a:r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0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kroz</a:t>
            </a:r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0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dizajn</a:t>
            </a:r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n-GB" sz="20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razvoj</a:t>
            </a:r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 </a:t>
            </a:r>
            <a:r>
              <a:rPr lang="en-GB" sz="20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provedbu</a:t>
            </a:r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0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rodno</a:t>
            </a:r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0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uravnoteženih</a:t>
            </a:r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0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politika</a:t>
            </a:r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n-GB" sz="20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inicijativa</a:t>
            </a:r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 </a:t>
            </a:r>
            <a:r>
              <a:rPr lang="en-GB" sz="20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praksi</a:t>
            </a:r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u STEM-u i </a:t>
            </a:r>
            <a:r>
              <a:rPr lang="en-GB" sz="20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otvorenoj</a:t>
            </a:r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0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znanosti</a:t>
            </a:r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0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unutar</a:t>
            </a:r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0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visokoobrazovnih</a:t>
            </a:r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0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institucija</a:t>
            </a:r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 </a:t>
            </a:r>
            <a:r>
              <a:rPr lang="en-GB" sz="20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šire</a:t>
            </a:r>
            <a:endParaRPr lang="hr-HR" sz="20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Projekt </a:t>
            </a:r>
            <a:r>
              <a:rPr lang="en-GB" sz="20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unapređuje</a:t>
            </a:r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0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mogućnosti</a:t>
            </a:r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za OS </a:t>
            </a:r>
            <a:r>
              <a:rPr lang="en-GB" sz="20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koje</a:t>
            </a:r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0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vode</a:t>
            </a:r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0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žene</a:t>
            </a:r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0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</a:t>
            </a:r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0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osnažuje</a:t>
            </a:r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0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žene</a:t>
            </a:r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da </a:t>
            </a:r>
            <a:r>
              <a:rPr lang="en-GB" sz="20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osmisle</a:t>
            </a:r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n-GB" sz="20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provedu</a:t>
            </a:r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 </a:t>
            </a:r>
            <a:r>
              <a:rPr lang="en-GB" sz="20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predstave</a:t>
            </a:r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0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takve</a:t>
            </a:r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0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inicijative</a:t>
            </a:r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n-GB" sz="20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uzimajući</a:t>
            </a:r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u </a:t>
            </a:r>
            <a:r>
              <a:rPr lang="en-GB" sz="20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obzir</a:t>
            </a:r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0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intersekcijske</a:t>
            </a:r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0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perspektive</a:t>
            </a:r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n-GB" sz="20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izazove</a:t>
            </a:r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 </a:t>
            </a:r>
            <a:r>
              <a:rPr lang="en-GB" sz="20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prilike</a:t>
            </a:r>
            <a:endParaRPr lang="hr-HR" sz="20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en-GB" sz="20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Primjenjuje</a:t>
            </a:r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0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holistički</a:t>
            </a:r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0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pristup</a:t>
            </a:r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0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kako</a:t>
            </a:r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bi </a:t>
            </a:r>
            <a:r>
              <a:rPr lang="en-GB" sz="20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podržao</a:t>
            </a:r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0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donositelje</a:t>
            </a:r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0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politika</a:t>
            </a:r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u </a:t>
            </a:r>
            <a:br>
              <a:rPr lang="hr-HR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en-GB" sz="20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smanjenju</a:t>
            </a:r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0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rodnog</a:t>
            </a:r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0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jaza</a:t>
            </a:r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u STEM </a:t>
            </a:r>
            <a:r>
              <a:rPr lang="en-GB" sz="20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području</a:t>
            </a:r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endParaRPr lang="hr-HR" sz="20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en-GB" sz="2000" i="1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provode</a:t>
            </a:r>
            <a:r>
              <a:rPr lang="en-GB" sz="2000" i="1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000" i="1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odsjek</a:t>
            </a:r>
            <a:r>
              <a:rPr lang="en-GB" sz="2000" i="1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za </a:t>
            </a:r>
            <a:r>
              <a:rPr lang="en-GB" sz="2000" i="1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Informacijske</a:t>
            </a:r>
            <a:r>
              <a:rPr lang="en-GB" sz="2000" i="1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 </a:t>
            </a:r>
            <a:r>
              <a:rPr lang="en-GB" sz="2000" i="1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komunikacijske</a:t>
            </a:r>
            <a:r>
              <a:rPr lang="en-GB" sz="2000" i="1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000" i="1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znanosti</a:t>
            </a:r>
            <a:r>
              <a:rPr lang="en-GB" sz="2000" i="1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 </a:t>
            </a:r>
            <a:br>
              <a:rPr lang="hr-HR" sz="2000" i="1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en-GB" sz="2000" i="1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Odsjek</a:t>
            </a:r>
            <a:r>
              <a:rPr lang="en-GB" sz="2000" i="1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za </a:t>
            </a:r>
            <a:r>
              <a:rPr lang="en-GB" sz="2000" i="1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sociologiju</a:t>
            </a:r>
            <a:endParaRPr lang="en-GB" sz="20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71DC009A-602B-18E2-24CB-BDD8197DBD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9152" y="4456497"/>
            <a:ext cx="1182743" cy="1391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53692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46F1088-9508-4600-A4F5-B645B2053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Hvala!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9BB22302-95D8-407A-AEA8-9982422641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57059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D5111-C2D8-301E-E1BC-F139EC06B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Aktivnosti, organizacije i infrastrukture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EAA3D1-FB9A-684F-9A8E-5412E52A49B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5026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CAD48-B375-44ED-8389-0D37C9F5D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Podrška otvorenom izdavaštvu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D54CF5-8E60-469E-8AFB-C5A50906DF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</a:pPr>
            <a:r>
              <a:rPr lang="en-GB" sz="22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Fakultet</a:t>
            </a:r>
            <a:r>
              <a:rPr lang="en-GB" sz="22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je </a:t>
            </a:r>
            <a:r>
              <a:rPr lang="en-GB" sz="22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izdavač</a:t>
            </a:r>
            <a:r>
              <a:rPr lang="en-GB" sz="22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2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ili</a:t>
            </a:r>
            <a:r>
              <a:rPr lang="en-GB" sz="22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2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suizdavač</a:t>
            </a:r>
            <a:r>
              <a:rPr lang="en-GB" sz="22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200" b="1" u="none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hlinkClick r:id="rId2"/>
              </a:rPr>
              <a:t>9 </a:t>
            </a:r>
            <a:r>
              <a:rPr lang="en-GB" sz="2200" b="1" u="none" strike="noStrike" dirty="0" err="1">
                <a:solidFill>
                  <a:srgbClr val="1155CC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hlinkClick r:id="rId2"/>
              </a:rPr>
              <a:t>aktivnih</a:t>
            </a:r>
            <a:r>
              <a:rPr lang="en-GB" sz="2200" b="1" u="none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hlinkClick r:id="rId2"/>
              </a:rPr>
              <a:t> </a:t>
            </a:r>
            <a:r>
              <a:rPr lang="en-GB" sz="2200" b="1" u="none" strike="noStrike" dirty="0" err="1">
                <a:solidFill>
                  <a:srgbClr val="1155CC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hlinkClick r:id="rId2"/>
              </a:rPr>
              <a:t>znanstvenih</a:t>
            </a:r>
            <a:r>
              <a:rPr lang="en-GB" sz="2200" b="1" u="none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hlinkClick r:id="rId2"/>
              </a:rPr>
              <a:t> </a:t>
            </a:r>
            <a:r>
              <a:rPr lang="en-GB" sz="2200" b="1" u="none" strike="noStrike" dirty="0" err="1">
                <a:solidFill>
                  <a:srgbClr val="1155CC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hlinkClick r:id="rId2"/>
              </a:rPr>
              <a:t>časopisa</a:t>
            </a:r>
            <a:r>
              <a:rPr lang="en-GB" sz="2200" b="1" u="none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hlinkClick r:id="rId2"/>
              </a:rPr>
              <a:t> u “</a:t>
            </a:r>
            <a:r>
              <a:rPr lang="en-GB" sz="2200" b="1" u="none" strike="noStrike" dirty="0" err="1">
                <a:solidFill>
                  <a:srgbClr val="1155CC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hlinkClick r:id="rId2"/>
              </a:rPr>
              <a:t>dijamantnom</a:t>
            </a:r>
            <a:r>
              <a:rPr lang="en-GB" sz="2200" b="1" u="none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hlinkClick r:id="rId2"/>
              </a:rPr>
              <a:t>” </a:t>
            </a:r>
            <a:r>
              <a:rPr lang="en-GB" sz="2200" b="1" u="none" strike="noStrike" dirty="0" err="1">
                <a:solidFill>
                  <a:srgbClr val="1155CC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hlinkClick r:id="rId2"/>
              </a:rPr>
              <a:t>otvorenom</a:t>
            </a:r>
            <a:r>
              <a:rPr lang="en-GB" sz="2200" b="1" u="none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hlinkClick r:id="rId2"/>
              </a:rPr>
              <a:t> </a:t>
            </a:r>
            <a:r>
              <a:rPr lang="en-GB" sz="2200" b="1" u="none" strike="noStrike" dirty="0" err="1">
                <a:solidFill>
                  <a:srgbClr val="1155CC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hlinkClick r:id="rId2"/>
              </a:rPr>
              <a:t>pristupu</a:t>
            </a:r>
            <a:r>
              <a:rPr lang="en-GB" sz="22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(ne </a:t>
            </a:r>
            <a:r>
              <a:rPr lang="en-GB" sz="22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naplaćuju</a:t>
            </a:r>
            <a:r>
              <a:rPr lang="en-GB" sz="22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2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pristup</a:t>
            </a:r>
            <a:r>
              <a:rPr lang="en-GB" sz="22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2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ni</a:t>
            </a:r>
            <a:r>
              <a:rPr lang="en-GB" sz="22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2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čitateljima</a:t>
            </a:r>
            <a:r>
              <a:rPr lang="en-GB" sz="22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2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ni</a:t>
            </a:r>
            <a:r>
              <a:rPr lang="en-GB" sz="22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2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autorima</a:t>
            </a:r>
            <a:r>
              <a:rPr lang="en-GB" sz="22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)</a:t>
            </a:r>
            <a:endParaRPr lang="hr-HR" sz="22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en-GB" sz="22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Fakultet</a:t>
            </a:r>
            <a:r>
              <a:rPr lang="en-GB" sz="22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je </a:t>
            </a:r>
            <a:r>
              <a:rPr lang="en-GB" sz="22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najveći</a:t>
            </a:r>
            <a:r>
              <a:rPr lang="en-GB" sz="22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2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hrvatski</a:t>
            </a:r>
            <a:r>
              <a:rPr lang="en-GB" sz="22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2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izdavač</a:t>
            </a:r>
            <a:r>
              <a:rPr lang="en-GB" sz="22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2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znanstvenih</a:t>
            </a:r>
            <a:r>
              <a:rPr lang="en-GB" sz="22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2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knjiga</a:t>
            </a:r>
            <a:r>
              <a:rPr lang="en-GB" sz="22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u </a:t>
            </a:r>
            <a:r>
              <a:rPr lang="en-GB" sz="22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otvorenom</a:t>
            </a:r>
            <a:r>
              <a:rPr lang="en-GB" sz="22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2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pristupu</a:t>
            </a:r>
            <a:r>
              <a:rPr lang="en-GB" sz="22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(</a:t>
            </a:r>
            <a:r>
              <a:rPr lang="en-GB" sz="22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</a:t>
            </a:r>
            <a:r>
              <a:rPr lang="en-GB" sz="22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2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platformi</a:t>
            </a:r>
            <a:r>
              <a:rPr lang="en-GB" sz="2200" b="1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200" b="1" u="none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hlinkClick r:id="rId3"/>
              </a:rPr>
              <a:t>FF Open Press</a:t>
            </a:r>
            <a:r>
              <a:rPr lang="en-GB" sz="2200" b="1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2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objavljeno</a:t>
            </a:r>
            <a:r>
              <a:rPr lang="en-GB" sz="22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je </a:t>
            </a:r>
            <a:r>
              <a:rPr lang="en-GB" sz="22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preko</a:t>
            </a:r>
            <a:r>
              <a:rPr lang="en-GB" sz="22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150 </a:t>
            </a:r>
            <a:r>
              <a:rPr lang="en-GB" sz="22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naslova</a:t>
            </a:r>
            <a:r>
              <a:rPr lang="en-GB" sz="22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2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knjiga</a:t>
            </a:r>
            <a:r>
              <a:rPr lang="en-GB" sz="22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)</a:t>
            </a:r>
            <a:endParaRPr lang="hr-HR" sz="22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en-GB" sz="22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Fakultet</a:t>
            </a:r>
            <a:r>
              <a:rPr lang="en-GB" sz="22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je </a:t>
            </a:r>
            <a:r>
              <a:rPr lang="en-GB" sz="22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su-organizator</a:t>
            </a:r>
            <a:r>
              <a:rPr lang="en-GB" sz="22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2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konferencije</a:t>
            </a:r>
            <a:r>
              <a:rPr lang="en-GB" sz="22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“</a:t>
            </a:r>
            <a:r>
              <a:rPr lang="en-GB" sz="2200" b="1" u="none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hlinkClick r:id="rId4"/>
              </a:rPr>
              <a:t>PUBMET</a:t>
            </a:r>
            <a:r>
              <a:rPr lang="en-GB" sz="2200" b="1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- Conference on Scholarly Communication in the Context of Open Science</a:t>
            </a:r>
            <a:r>
              <a:rPr lang="en-GB" sz="22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” </a:t>
            </a:r>
            <a:r>
              <a:rPr lang="en-GB" sz="22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koja</a:t>
            </a:r>
            <a:r>
              <a:rPr lang="en-GB" sz="22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se </a:t>
            </a:r>
            <a:r>
              <a:rPr lang="en-GB" sz="22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ove</a:t>
            </a:r>
            <a:r>
              <a:rPr lang="en-GB" sz="22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2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godine</a:t>
            </a:r>
            <a:r>
              <a:rPr lang="en-GB" sz="22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2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održava</a:t>
            </a:r>
            <a:r>
              <a:rPr lang="en-GB" sz="22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2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već</a:t>
            </a:r>
            <a:r>
              <a:rPr lang="en-GB" sz="22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2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dvanaesti</a:t>
            </a:r>
            <a:r>
              <a:rPr lang="en-GB" sz="22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put</a:t>
            </a:r>
            <a:endParaRPr lang="hr-HR" sz="2200" dirty="0"/>
          </a:p>
        </p:txBody>
      </p:sp>
    </p:spTree>
    <p:extLst>
      <p:ext uri="{BB962C8B-B14F-4D97-AF65-F5344CB8AC3E}">
        <p14:creationId xmlns:p14="http://schemas.microsoft.com/office/powerpoint/2010/main" val="1625117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14885-B121-8770-6381-250182360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Repozitoriji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562C4-EC4F-15BB-AC1C-05A12CC9A4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</a:pPr>
            <a:r>
              <a:rPr lang="en-GB" sz="24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Fakultet</a:t>
            </a:r>
            <a:r>
              <a:rPr lang="en-GB" sz="24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je </a:t>
            </a:r>
            <a:r>
              <a:rPr lang="en-GB" sz="24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jedna</a:t>
            </a:r>
            <a:r>
              <a:rPr lang="en-GB" sz="24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od 5 </a:t>
            </a:r>
            <a:r>
              <a:rPr lang="en-GB" sz="24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ustanova</a:t>
            </a:r>
            <a:r>
              <a:rPr lang="en-GB" sz="24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4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koje</a:t>
            </a:r>
            <a:r>
              <a:rPr lang="en-GB" sz="24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4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su</a:t>
            </a:r>
            <a:r>
              <a:rPr lang="en-GB" sz="24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4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inicirale</a:t>
            </a:r>
            <a:r>
              <a:rPr lang="en-GB" sz="24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 </a:t>
            </a:r>
            <a:r>
              <a:rPr lang="en-GB" sz="24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koordiniraju</a:t>
            </a:r>
            <a:r>
              <a:rPr lang="en-GB" sz="24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4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razvoj</a:t>
            </a:r>
            <a:r>
              <a:rPr lang="en-GB" sz="24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4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sustava</a:t>
            </a:r>
            <a:r>
              <a:rPr lang="en-GB" sz="24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400" b="1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DABAR - </a:t>
            </a:r>
            <a:r>
              <a:rPr lang="en-GB" sz="2400" b="1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digitalni</a:t>
            </a:r>
            <a:r>
              <a:rPr lang="en-GB" sz="2400" b="1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400" b="1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akademski</a:t>
            </a:r>
            <a:r>
              <a:rPr lang="en-GB" sz="2400" b="1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400" b="1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arhivi</a:t>
            </a:r>
            <a:r>
              <a:rPr lang="en-GB" sz="2400" b="1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 </a:t>
            </a:r>
            <a:r>
              <a:rPr lang="en-GB" sz="2400" b="1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repozitoriji</a:t>
            </a:r>
            <a:r>
              <a:rPr lang="en-GB" sz="24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endParaRPr lang="hr-HR" sz="24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lvl="1">
              <a:lnSpc>
                <a:spcPct val="115000"/>
              </a:lnSpc>
            </a:pPr>
            <a:r>
              <a:rPr lang="en-GB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 </a:t>
            </a:r>
            <a:r>
              <a:rPr lang="en-GB" sz="18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okviru</a:t>
            </a:r>
            <a:r>
              <a:rPr lang="en-GB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Dabra je FF </a:t>
            </a:r>
            <a:r>
              <a:rPr lang="en-GB" sz="18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osnovao</a:t>
            </a:r>
            <a:r>
              <a:rPr lang="en-GB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8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vlastiti</a:t>
            </a:r>
            <a:r>
              <a:rPr lang="en-GB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8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institucijski</a:t>
            </a:r>
            <a:r>
              <a:rPr lang="en-GB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8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repozitorij</a:t>
            </a:r>
            <a:r>
              <a:rPr lang="en-GB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800" u="none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hlinkClick r:id="rId2"/>
              </a:rPr>
              <a:t>ODRAZ</a:t>
            </a:r>
            <a:r>
              <a:rPr lang="en-GB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(</a:t>
            </a:r>
            <a:r>
              <a:rPr lang="en-GB" sz="18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jedan</a:t>
            </a:r>
            <a:r>
              <a:rPr lang="en-GB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od 5 </a:t>
            </a:r>
            <a:r>
              <a:rPr lang="en-GB" sz="18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najvećih</a:t>
            </a:r>
            <a:r>
              <a:rPr lang="en-GB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8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institucijskih</a:t>
            </a:r>
            <a:r>
              <a:rPr lang="en-GB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8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repozitorija</a:t>
            </a:r>
            <a:r>
              <a:rPr lang="en-GB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u </a:t>
            </a:r>
            <a:r>
              <a:rPr lang="en-GB" sz="18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Hrvatskoj</a:t>
            </a:r>
            <a:r>
              <a:rPr lang="en-GB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) </a:t>
            </a:r>
            <a:endParaRPr lang="hr-HR" sz="18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lvl="1">
              <a:lnSpc>
                <a:spcPct val="115000"/>
              </a:lnSpc>
            </a:pPr>
            <a:r>
              <a:rPr lang="en-GB" sz="18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jedini</a:t>
            </a:r>
            <a:r>
              <a:rPr lang="en-GB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8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tematski</a:t>
            </a:r>
            <a:r>
              <a:rPr lang="en-GB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8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repozitorij</a:t>
            </a:r>
            <a:r>
              <a:rPr lang="en-GB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u </a:t>
            </a:r>
            <a:r>
              <a:rPr lang="en-GB" sz="18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Dabru</a:t>
            </a:r>
            <a:r>
              <a:rPr lang="en-GB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- “</a:t>
            </a:r>
            <a:r>
              <a:rPr lang="en-GB" sz="1800" u="none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hlinkClick r:id="rId3"/>
              </a:rPr>
              <a:t>Hrvatski </a:t>
            </a:r>
            <a:r>
              <a:rPr lang="en-GB" sz="1800" u="none" strike="noStrike" dirty="0" err="1">
                <a:solidFill>
                  <a:srgbClr val="1155CC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hlinkClick r:id="rId3"/>
              </a:rPr>
              <a:t>iseljenički</a:t>
            </a:r>
            <a:r>
              <a:rPr lang="en-GB" sz="1800" u="none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hlinkClick r:id="rId3"/>
              </a:rPr>
              <a:t> </a:t>
            </a:r>
            <a:r>
              <a:rPr lang="en-GB" sz="1800" u="none" strike="noStrike" dirty="0" err="1">
                <a:solidFill>
                  <a:srgbClr val="1155CC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hlinkClick r:id="rId3"/>
              </a:rPr>
              <a:t>tisak</a:t>
            </a:r>
            <a:r>
              <a:rPr lang="en-GB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”</a:t>
            </a:r>
            <a:endParaRPr lang="hr-HR" sz="18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en-GB" sz="24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Fakultet</a:t>
            </a:r>
            <a:r>
              <a:rPr lang="en-GB" sz="24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je, </a:t>
            </a:r>
            <a:r>
              <a:rPr lang="en-GB" sz="24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kroz</a:t>
            </a:r>
            <a:r>
              <a:rPr lang="en-GB" sz="24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4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sudjelovanje</a:t>
            </a:r>
            <a:r>
              <a:rPr lang="en-GB" sz="24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u </a:t>
            </a:r>
            <a:r>
              <a:rPr lang="en-GB" sz="24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istraživačkim</a:t>
            </a:r>
            <a:r>
              <a:rPr lang="en-GB" sz="24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4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infrastrukturama</a:t>
            </a:r>
            <a:r>
              <a:rPr lang="en-GB" sz="24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n-GB" sz="24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uspostavio</a:t>
            </a:r>
            <a:r>
              <a:rPr lang="en-GB" sz="24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4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dva</a:t>
            </a:r>
            <a:r>
              <a:rPr lang="en-GB" sz="24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4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repozitorija</a:t>
            </a:r>
            <a:r>
              <a:rPr lang="en-GB" sz="24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4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istraživačkih</a:t>
            </a:r>
            <a:r>
              <a:rPr lang="en-GB" sz="24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4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podataka</a:t>
            </a:r>
            <a:r>
              <a:rPr lang="hr-HR" sz="24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4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koji </a:t>
            </a:r>
            <a:r>
              <a:rPr lang="en-GB" sz="24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slijede</a:t>
            </a:r>
            <a:r>
              <a:rPr lang="en-GB" sz="24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4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principe</a:t>
            </a:r>
            <a:r>
              <a:rPr lang="en-GB" sz="24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FAIR : </a:t>
            </a:r>
            <a:endParaRPr lang="hr-HR" sz="24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lvl="1">
              <a:lnSpc>
                <a:spcPct val="115000"/>
              </a:lnSpc>
            </a:pPr>
            <a:r>
              <a:rPr lang="en-GB" sz="2000" u="none" strike="noStrike" dirty="0" err="1">
                <a:solidFill>
                  <a:srgbClr val="1155CC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hlinkClick r:id="rId4"/>
              </a:rPr>
              <a:t>repozitorij</a:t>
            </a:r>
            <a:r>
              <a:rPr lang="en-GB" sz="2000" b="1" u="none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hlinkClick r:id="rId4"/>
              </a:rPr>
              <a:t> CLARIN-HR</a:t>
            </a:r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 </a:t>
            </a:r>
            <a:endParaRPr lang="hr-HR" sz="20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lvl="1">
              <a:lnSpc>
                <a:spcPct val="115000"/>
              </a:lnSpc>
            </a:pPr>
            <a:r>
              <a:rPr lang="en-GB" sz="2000" u="none" strike="noStrike" dirty="0" err="1">
                <a:solidFill>
                  <a:srgbClr val="1155CC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hlinkClick r:id="rId5"/>
              </a:rPr>
              <a:t>repozitorij</a:t>
            </a:r>
            <a:r>
              <a:rPr lang="en-GB" sz="2000" u="none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hlinkClick r:id="rId5"/>
              </a:rPr>
              <a:t> </a:t>
            </a:r>
            <a:r>
              <a:rPr lang="en-GB" sz="2000" u="none" strike="noStrike" dirty="0" err="1">
                <a:solidFill>
                  <a:srgbClr val="1155CC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hlinkClick r:id="rId5"/>
              </a:rPr>
              <a:t>arhiva</a:t>
            </a:r>
            <a:r>
              <a:rPr lang="en-GB" sz="2000" u="none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hlinkClick r:id="rId5"/>
              </a:rPr>
              <a:t> </a:t>
            </a:r>
            <a:r>
              <a:rPr lang="en-GB" sz="2000" b="1" u="none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hlinkClick r:id="rId5"/>
              </a:rPr>
              <a:t>CROSSDA</a:t>
            </a:r>
            <a:endParaRPr lang="en-GB" sz="18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852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73E98-C059-5CC5-1FA2-CA3CA45ED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Edukacija i podrška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81CFD2-FB31-3568-4709-8B9F85CC78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</a:pPr>
            <a:r>
              <a:rPr lang="en-GB" sz="18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Fakultet</a:t>
            </a:r>
            <a:r>
              <a:rPr lang="en-GB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u </a:t>
            </a:r>
            <a:r>
              <a:rPr lang="en-GB" sz="18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ulozi</a:t>
            </a:r>
            <a:r>
              <a:rPr lang="en-GB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8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nacionalnog</a:t>
            </a:r>
            <a:r>
              <a:rPr lang="en-GB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8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predstavnika</a:t>
            </a:r>
            <a:r>
              <a:rPr lang="en-GB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za CESSDA ERIC </a:t>
            </a:r>
            <a:r>
              <a:rPr lang="en-GB" sz="18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kroz</a:t>
            </a:r>
            <a:r>
              <a:rPr lang="en-GB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8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arhiv</a:t>
            </a:r>
            <a:r>
              <a:rPr lang="en-GB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800" b="1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CROSSDA</a:t>
            </a:r>
            <a:r>
              <a:rPr lang="en-GB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n-GB" sz="18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provodi</a:t>
            </a:r>
            <a:r>
              <a:rPr lang="en-GB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8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grupne</a:t>
            </a:r>
            <a:r>
              <a:rPr lang="en-GB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8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radionice</a:t>
            </a:r>
            <a:r>
              <a:rPr lang="en-GB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 </a:t>
            </a:r>
            <a:r>
              <a:rPr lang="en-GB" sz="18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individualnu</a:t>
            </a:r>
            <a:r>
              <a:rPr lang="en-GB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8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podršku</a:t>
            </a:r>
            <a:r>
              <a:rPr lang="en-GB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8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istraživačima</a:t>
            </a:r>
            <a:r>
              <a:rPr lang="en-GB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n-GB" sz="18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nastavnicima</a:t>
            </a:r>
            <a:r>
              <a:rPr lang="en-GB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n-GB" sz="18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suradnicima</a:t>
            </a:r>
            <a:r>
              <a:rPr lang="en-GB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 </a:t>
            </a:r>
            <a:r>
              <a:rPr lang="en-GB" sz="18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studentima</a:t>
            </a:r>
            <a:r>
              <a:rPr lang="en-GB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u </a:t>
            </a:r>
            <a:r>
              <a:rPr lang="en-GB" sz="18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području</a:t>
            </a:r>
            <a:r>
              <a:rPr lang="en-GB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8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društvenih</a:t>
            </a:r>
            <a:r>
              <a:rPr lang="en-GB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8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znanosti</a:t>
            </a:r>
            <a:r>
              <a:rPr lang="en-GB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n-GB" sz="18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</a:t>
            </a:r>
            <a:r>
              <a:rPr lang="en-GB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8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nacionalnoj</a:t>
            </a:r>
            <a:r>
              <a:rPr lang="en-GB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 </a:t>
            </a:r>
            <a:r>
              <a:rPr lang="en-GB" sz="18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međunarodnoj</a:t>
            </a:r>
            <a:r>
              <a:rPr lang="en-GB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8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razini</a:t>
            </a:r>
            <a:r>
              <a:rPr lang="en-GB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n-GB" sz="18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</a:t>
            </a:r>
            <a:r>
              <a:rPr lang="en-GB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8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temu</a:t>
            </a:r>
            <a:r>
              <a:rPr lang="en-GB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8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pronalaženja</a:t>
            </a:r>
            <a:r>
              <a:rPr lang="en-GB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8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podataka</a:t>
            </a:r>
            <a:r>
              <a:rPr lang="en-GB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n-GB" sz="18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upravljanja</a:t>
            </a:r>
            <a:r>
              <a:rPr lang="en-GB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8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podacima</a:t>
            </a:r>
            <a:r>
              <a:rPr lang="en-GB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n-GB" sz="18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njihove</a:t>
            </a:r>
            <a:r>
              <a:rPr lang="en-GB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8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dugoročne</a:t>
            </a:r>
            <a:r>
              <a:rPr lang="en-GB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8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pohrane</a:t>
            </a:r>
            <a:r>
              <a:rPr lang="en-GB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n-GB" sz="18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dijeljenja</a:t>
            </a:r>
            <a:r>
              <a:rPr lang="en-GB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 </a:t>
            </a:r>
            <a:r>
              <a:rPr lang="en-GB" sz="18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ponovne</a:t>
            </a:r>
            <a:r>
              <a:rPr lang="en-GB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8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upotrebe</a:t>
            </a:r>
            <a:endParaRPr lang="hr-HR" sz="18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en-GB" sz="18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Radionice</a:t>
            </a:r>
            <a:r>
              <a:rPr lang="en-GB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o </a:t>
            </a:r>
            <a:r>
              <a:rPr lang="en-GB" sz="18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otvorenoj</a:t>
            </a:r>
            <a:r>
              <a:rPr lang="en-GB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8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znanosti</a:t>
            </a:r>
            <a:r>
              <a:rPr lang="en-GB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 </a:t>
            </a:r>
            <a:r>
              <a:rPr lang="en-GB" sz="18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upravljanju</a:t>
            </a:r>
            <a:r>
              <a:rPr lang="en-GB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8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istraživačkim</a:t>
            </a:r>
            <a:r>
              <a:rPr lang="en-GB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8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podacima</a:t>
            </a:r>
            <a:r>
              <a:rPr lang="en-GB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8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uključene</a:t>
            </a:r>
            <a:r>
              <a:rPr lang="en-GB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8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su</a:t>
            </a:r>
            <a:r>
              <a:rPr lang="en-GB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u </a:t>
            </a:r>
            <a:r>
              <a:rPr lang="en-GB" sz="18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redovne</a:t>
            </a:r>
            <a:r>
              <a:rPr lang="en-GB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8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programe</a:t>
            </a:r>
            <a:r>
              <a:rPr lang="en-GB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8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nekoliko</a:t>
            </a:r>
            <a:r>
              <a:rPr lang="en-GB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800" b="1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doktorskih</a:t>
            </a:r>
            <a:r>
              <a:rPr lang="en-GB" sz="1800" b="1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800" b="1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studija</a:t>
            </a:r>
            <a:endParaRPr lang="hr-HR" sz="1800" b="1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en-GB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 </a:t>
            </a:r>
            <a:r>
              <a:rPr lang="en-GB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Fakultetu</a:t>
            </a:r>
            <a:r>
              <a:rPr lang="en-GB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od </a:t>
            </a:r>
            <a:r>
              <a:rPr lang="en-GB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sljedeće</a:t>
            </a:r>
            <a:r>
              <a:rPr lang="en-GB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akademske</a:t>
            </a:r>
            <a:r>
              <a:rPr lang="en-GB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godine</a:t>
            </a:r>
            <a:r>
              <a:rPr lang="en-GB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započinje</a:t>
            </a:r>
            <a:r>
              <a:rPr lang="en-GB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novi </a:t>
            </a:r>
            <a:r>
              <a:rPr lang="en-GB" sz="1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diplomski</a:t>
            </a:r>
            <a:r>
              <a:rPr lang="en-GB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studij</a:t>
            </a:r>
            <a:r>
              <a:rPr lang="en-GB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Southeast European Studies</a:t>
            </a:r>
            <a:r>
              <a:rPr lang="en-GB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unutar</a:t>
            </a:r>
            <a:r>
              <a:rPr lang="en-GB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kojeg</a:t>
            </a:r>
            <a:r>
              <a:rPr lang="en-GB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će</a:t>
            </a:r>
            <a:r>
              <a:rPr lang="en-GB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se </a:t>
            </a:r>
            <a:r>
              <a:rPr lang="en-GB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izvoditi</a:t>
            </a:r>
            <a:r>
              <a:rPr lang="en-GB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kolegij</a:t>
            </a:r>
            <a:r>
              <a:rPr lang="en-GB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Upravljanja</a:t>
            </a:r>
            <a:r>
              <a:rPr lang="en-GB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podacima</a:t>
            </a:r>
            <a:r>
              <a:rPr lang="en-GB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 </a:t>
            </a:r>
            <a:r>
              <a:rPr lang="en-GB" sz="1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građom</a:t>
            </a:r>
            <a:r>
              <a:rPr lang="en-GB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kao</a:t>
            </a:r>
            <a:r>
              <a:rPr lang="en-GB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jedan</a:t>
            </a:r>
            <a:r>
              <a:rPr lang="en-GB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od </a:t>
            </a:r>
            <a:r>
              <a:rPr lang="en-GB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obaveznih</a:t>
            </a:r>
            <a:r>
              <a:rPr lang="en-GB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kolegija</a:t>
            </a:r>
            <a:r>
              <a:rPr lang="en-GB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5023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E96A0-3678-A068-938B-05B1CF120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Organizacije i infrastrukture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87472-A146-1F73-55CF-CD942358EC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-"/>
            </a:pPr>
            <a:r>
              <a:rPr lang="en-GB" sz="18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Fakultet</a:t>
            </a:r>
            <a:r>
              <a:rPr lang="en-GB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je </a:t>
            </a:r>
            <a:r>
              <a:rPr lang="en-GB" sz="18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nacionalna</a:t>
            </a:r>
            <a:r>
              <a:rPr lang="en-GB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8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koordinacijska</a:t>
            </a:r>
            <a:r>
              <a:rPr lang="en-GB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8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ustanova</a:t>
            </a:r>
            <a:r>
              <a:rPr lang="en-GB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za </a:t>
            </a:r>
            <a:r>
              <a:rPr lang="en-GB" sz="18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četiri</a:t>
            </a:r>
            <a:r>
              <a:rPr lang="en-GB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ESFRI </a:t>
            </a:r>
            <a:r>
              <a:rPr lang="en-GB" sz="18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istraživačke</a:t>
            </a:r>
            <a:r>
              <a:rPr lang="en-GB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8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infrastrukture</a:t>
            </a:r>
            <a:r>
              <a:rPr lang="en-GB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8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sa</a:t>
            </a:r>
            <a:r>
              <a:rPr lang="en-GB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8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statusom</a:t>
            </a:r>
            <a:r>
              <a:rPr lang="en-GB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ERIC </a:t>
            </a:r>
            <a:r>
              <a:rPr lang="en-GB" sz="18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koje</a:t>
            </a:r>
            <a:r>
              <a:rPr lang="en-GB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u </a:t>
            </a:r>
            <a:r>
              <a:rPr lang="en-GB" sz="18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svom</a:t>
            </a:r>
            <a:r>
              <a:rPr lang="en-GB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8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radu</a:t>
            </a:r>
            <a:r>
              <a:rPr lang="en-GB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8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slijede</a:t>
            </a:r>
            <a:r>
              <a:rPr lang="en-GB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8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principe</a:t>
            </a:r>
            <a:r>
              <a:rPr lang="en-GB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8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otvorene</a:t>
            </a:r>
            <a:r>
              <a:rPr lang="en-GB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8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znanosti</a:t>
            </a:r>
            <a:r>
              <a:rPr lang="en-GB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8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kroz</a:t>
            </a:r>
            <a:r>
              <a:rPr lang="en-GB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8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dijeljenje</a:t>
            </a:r>
            <a:r>
              <a:rPr lang="en-GB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8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podataka</a:t>
            </a:r>
            <a:r>
              <a:rPr lang="en-GB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n-GB" sz="18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razvoj</a:t>
            </a:r>
            <a:r>
              <a:rPr lang="en-GB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8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otvorenih</a:t>
            </a:r>
            <a:r>
              <a:rPr lang="en-GB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8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istraživačkih</a:t>
            </a:r>
            <a:r>
              <a:rPr lang="en-GB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8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protokola</a:t>
            </a:r>
            <a:r>
              <a:rPr lang="en-GB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 </a:t>
            </a:r>
            <a:r>
              <a:rPr lang="en-GB" sz="18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drugih</a:t>
            </a:r>
            <a:r>
              <a:rPr lang="en-GB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alata za </a:t>
            </a:r>
            <a:r>
              <a:rPr lang="en-GB" sz="18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istraživanje</a:t>
            </a:r>
            <a:r>
              <a:rPr lang="en-GB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: </a:t>
            </a:r>
            <a:endParaRPr lang="hr-HR" sz="18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800100" lvl="1" indent="-342900">
              <a:lnSpc>
                <a:spcPct val="115000"/>
              </a:lnSpc>
              <a:buFont typeface="Symbol" panose="05050102010706020507" pitchFamily="18" charset="2"/>
              <a:buChar char="-"/>
            </a:pPr>
            <a:r>
              <a:rPr lang="en-GB" sz="1400" b="1" u="none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hlinkClick r:id="rId2"/>
              </a:rPr>
              <a:t>CESSDA</a:t>
            </a:r>
            <a:r>
              <a:rPr lang="en-GB" sz="14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endParaRPr lang="hr-HR" sz="14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800100" lvl="1" indent="-342900">
              <a:lnSpc>
                <a:spcPct val="115000"/>
              </a:lnSpc>
              <a:buFont typeface="Symbol" panose="05050102010706020507" pitchFamily="18" charset="2"/>
              <a:buChar char="-"/>
            </a:pPr>
            <a:r>
              <a:rPr lang="en-GB" sz="1400" b="1" u="none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hlinkClick r:id="rId3"/>
              </a:rPr>
              <a:t>CLARIN</a:t>
            </a:r>
            <a:r>
              <a:rPr lang="en-GB" sz="14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</a:t>
            </a:r>
            <a:r>
              <a:rPr lang="en-GB" sz="1400" b="1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endParaRPr lang="hr-HR" sz="1400" b="1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800100" lvl="1" indent="-342900">
              <a:lnSpc>
                <a:spcPct val="115000"/>
              </a:lnSpc>
              <a:buFont typeface="Symbol" panose="05050102010706020507" pitchFamily="18" charset="2"/>
              <a:buChar char="-"/>
            </a:pPr>
            <a:r>
              <a:rPr lang="en-GB" sz="1400" b="1" u="none" strike="noStrike" dirty="0" err="1">
                <a:solidFill>
                  <a:srgbClr val="1155CC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hlinkClick r:id="rId4"/>
              </a:rPr>
              <a:t>Europsko</a:t>
            </a:r>
            <a:r>
              <a:rPr lang="en-GB" sz="1400" b="1" u="none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hlinkClick r:id="rId4"/>
              </a:rPr>
              <a:t> </a:t>
            </a:r>
            <a:r>
              <a:rPr lang="en-GB" sz="1400" b="1" u="none" strike="noStrike" dirty="0" err="1">
                <a:solidFill>
                  <a:srgbClr val="1155CC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hlinkClick r:id="rId4"/>
              </a:rPr>
              <a:t>društveno</a:t>
            </a:r>
            <a:r>
              <a:rPr lang="en-GB" sz="1400" b="1" u="none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hlinkClick r:id="rId4"/>
              </a:rPr>
              <a:t> </a:t>
            </a:r>
            <a:r>
              <a:rPr lang="en-GB" sz="1400" b="1" u="none" strike="noStrike" dirty="0" err="1">
                <a:solidFill>
                  <a:srgbClr val="1155CC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hlinkClick r:id="rId4"/>
              </a:rPr>
              <a:t>istraživanje</a:t>
            </a:r>
            <a:r>
              <a:rPr lang="en-GB" sz="1400" b="1" u="none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hlinkClick r:id="rId4"/>
              </a:rPr>
              <a:t> (ESS)</a:t>
            </a:r>
            <a:r>
              <a:rPr lang="en-GB" sz="14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 </a:t>
            </a:r>
            <a:endParaRPr lang="hr-HR" sz="14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800100" lvl="1" indent="-342900">
              <a:lnSpc>
                <a:spcPct val="115000"/>
              </a:lnSpc>
              <a:buFont typeface="Symbol" panose="05050102010706020507" pitchFamily="18" charset="2"/>
              <a:buChar char="-"/>
            </a:pPr>
            <a:r>
              <a:rPr lang="en-GB" sz="1400" b="1" u="none" strike="noStrike" dirty="0" err="1">
                <a:solidFill>
                  <a:srgbClr val="1155CC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hlinkClick r:id="rId5"/>
              </a:rPr>
              <a:t>Europska</a:t>
            </a:r>
            <a:r>
              <a:rPr lang="en-GB" sz="1400" b="1" u="none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hlinkClick r:id="rId5"/>
              </a:rPr>
              <a:t> </a:t>
            </a:r>
            <a:r>
              <a:rPr lang="en-GB" sz="1400" b="1" u="none" strike="noStrike" dirty="0" err="1">
                <a:solidFill>
                  <a:srgbClr val="1155CC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hlinkClick r:id="rId5"/>
              </a:rPr>
              <a:t>infrastruktura</a:t>
            </a:r>
            <a:r>
              <a:rPr lang="en-GB" sz="1400" b="1" u="none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hlinkClick r:id="rId5"/>
              </a:rPr>
              <a:t> za </a:t>
            </a:r>
            <a:r>
              <a:rPr lang="en-GB" sz="1400" b="1" u="none" strike="noStrike" dirty="0" err="1">
                <a:solidFill>
                  <a:srgbClr val="1155CC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hlinkClick r:id="rId5"/>
              </a:rPr>
              <a:t>istraživanje</a:t>
            </a:r>
            <a:r>
              <a:rPr lang="en-GB" sz="1400" b="1" u="none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hlinkClick r:id="rId5"/>
              </a:rPr>
              <a:t> </a:t>
            </a:r>
            <a:r>
              <a:rPr lang="en-GB" sz="1400" b="1" u="none" strike="noStrike" dirty="0" err="1">
                <a:solidFill>
                  <a:srgbClr val="1155CC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hlinkClick r:id="rId5"/>
              </a:rPr>
              <a:t>Holokausta</a:t>
            </a:r>
            <a:r>
              <a:rPr lang="en-GB" sz="1400" b="1" u="none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hlinkClick r:id="rId5"/>
              </a:rPr>
              <a:t> – EHRI</a:t>
            </a:r>
            <a:endParaRPr lang="en-GB" sz="14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-"/>
            </a:pPr>
            <a:r>
              <a:rPr lang="en-GB" sz="18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Fakultet</a:t>
            </a:r>
            <a:r>
              <a:rPr lang="en-GB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je </a:t>
            </a:r>
            <a:r>
              <a:rPr lang="en-GB" sz="18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član</a:t>
            </a:r>
            <a:r>
              <a:rPr lang="en-GB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8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europske</a:t>
            </a:r>
            <a:r>
              <a:rPr lang="en-GB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ESFRI </a:t>
            </a:r>
            <a:r>
              <a:rPr lang="en-GB" sz="18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istraživačke</a:t>
            </a:r>
            <a:r>
              <a:rPr lang="en-GB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8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infrastrukture</a:t>
            </a:r>
            <a:r>
              <a:rPr lang="en-GB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800" b="1" u="none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hlinkClick r:id="rId6"/>
              </a:rPr>
              <a:t>OPERAS</a:t>
            </a:r>
            <a:r>
              <a:rPr lang="en-GB" sz="1800" b="1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(European Research Infrastructure for the development of open scholarly communication in the social sciences and humanities)</a:t>
            </a:r>
            <a:r>
              <a:rPr lang="en-GB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u </a:t>
            </a:r>
            <a:r>
              <a:rPr lang="en-GB" sz="18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kojoj</a:t>
            </a:r>
            <a:r>
              <a:rPr lang="en-GB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8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aktivno</a:t>
            </a:r>
            <a:r>
              <a:rPr lang="en-GB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8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djeluje</a:t>
            </a:r>
            <a:r>
              <a:rPr lang="en-GB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u </a:t>
            </a:r>
            <a:r>
              <a:rPr lang="en-GB" sz="18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nekoliko</a:t>
            </a:r>
            <a:r>
              <a:rPr lang="en-GB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8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interesnih</a:t>
            </a:r>
            <a:r>
              <a:rPr lang="en-GB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 </a:t>
            </a:r>
            <a:r>
              <a:rPr lang="en-GB" sz="18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radnih</a:t>
            </a:r>
            <a:r>
              <a:rPr lang="en-GB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8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skupina</a:t>
            </a:r>
            <a:endParaRPr lang="hr-HR" sz="18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-"/>
            </a:pPr>
            <a:r>
              <a:rPr lang="en-GB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Fakultet</a:t>
            </a:r>
            <a:r>
              <a:rPr lang="en-GB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je </a:t>
            </a:r>
            <a:r>
              <a:rPr lang="en-GB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član</a:t>
            </a:r>
            <a:r>
              <a:rPr lang="en-GB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organizacije</a:t>
            </a:r>
            <a:r>
              <a:rPr lang="en-GB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800" b="1" u="sng" dirty="0">
                <a:solidFill>
                  <a:srgbClr val="1155CC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hlinkClick r:id="rId7"/>
              </a:rPr>
              <a:t>SPARC Europe</a:t>
            </a:r>
            <a:r>
              <a:rPr lang="en-GB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n-GB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jedne</a:t>
            </a:r>
            <a:r>
              <a:rPr lang="en-GB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od </a:t>
            </a:r>
            <a:r>
              <a:rPr lang="en-GB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ključnih</a:t>
            </a:r>
            <a:r>
              <a:rPr lang="en-GB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europskih</a:t>
            </a:r>
            <a:r>
              <a:rPr lang="en-GB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organizacija</a:t>
            </a:r>
            <a:r>
              <a:rPr lang="en-GB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koje</a:t>
            </a:r>
            <a:r>
              <a:rPr lang="en-GB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zagovaraju</a:t>
            </a:r>
            <a:r>
              <a:rPr lang="en-GB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otvorenu</a:t>
            </a:r>
            <a:r>
              <a:rPr lang="en-GB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znanost</a:t>
            </a:r>
            <a:r>
              <a:rPr lang="en-GB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 </a:t>
            </a:r>
            <a:r>
              <a:rPr lang="en-GB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otvoreno</a:t>
            </a:r>
            <a:r>
              <a:rPr lang="en-GB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obrazovanje</a:t>
            </a:r>
            <a:r>
              <a:rPr lang="en-GB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(</a:t>
            </a:r>
            <a:r>
              <a:rPr lang="en-GB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trenutno</a:t>
            </a:r>
            <a:r>
              <a:rPr lang="en-GB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predsjed</a:t>
            </a:r>
            <a:r>
              <a:rPr lang="hr-HR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avanje</a:t>
            </a:r>
            <a:r>
              <a:rPr lang="hr-HR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u</a:t>
            </a:r>
            <a:r>
              <a:rPr lang="en-GB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Board of Directors)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0196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60EDCAB-3EF7-98F5-9C21-3C41199B6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Projekti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32B7E9-D822-E5B1-DAC6-C5B1BAE0C30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4279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86CE0-A8A8-C7FC-5337-AD7FE8F1A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/>
              <a:t>COORDINATE - </a:t>
            </a:r>
            <a:r>
              <a:rPr lang="en-GB" sz="3200" dirty="0" err="1"/>
              <a:t>COhort</a:t>
            </a:r>
            <a:r>
              <a:rPr lang="en-GB" sz="3200" dirty="0"/>
              <a:t> </a:t>
            </a:r>
            <a:r>
              <a:rPr lang="en-GB" sz="3200" dirty="0" err="1"/>
              <a:t>cOmmunity</a:t>
            </a:r>
            <a:r>
              <a:rPr lang="en-GB" sz="3200" dirty="0"/>
              <a:t> Research and Development Infrastructure Network for Access Throughout Europe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647B85-CF18-5237-8A98-7C5E5AE05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8416" y="2050181"/>
            <a:ext cx="9825384" cy="4126782"/>
          </a:xfrm>
        </p:spPr>
        <p:txBody>
          <a:bodyPr/>
          <a:lstStyle/>
          <a:p>
            <a:r>
              <a:rPr lang="en-GB" sz="2000" b="1" u="none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hlinkClick r:id="rId2"/>
              </a:rPr>
              <a:t>COORDINATE</a:t>
            </a:r>
            <a:r>
              <a:rPr lang="en-GB" sz="2000" b="1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(</a:t>
            </a:r>
            <a:r>
              <a:rPr lang="en-GB" sz="2000" i="1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Horizon 2020</a:t>
            </a:r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) </a:t>
            </a:r>
            <a:endParaRPr lang="hr-HR" sz="20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 </a:t>
            </a:r>
            <a:r>
              <a:rPr lang="en-GB" sz="20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fokusu</a:t>
            </a:r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0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projekta</a:t>
            </a:r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je </a:t>
            </a:r>
            <a:r>
              <a:rPr lang="en-GB" sz="20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izgradnja</a:t>
            </a:r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0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zajednice</a:t>
            </a:r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0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istraživača</a:t>
            </a:r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koji </a:t>
            </a:r>
            <a:r>
              <a:rPr lang="en-GB" sz="20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sudjeluju</a:t>
            </a:r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u </a:t>
            </a:r>
            <a:r>
              <a:rPr lang="en-GB" sz="20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izgradnji</a:t>
            </a:r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0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nove</a:t>
            </a:r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ESFRI </a:t>
            </a:r>
            <a:r>
              <a:rPr lang="en-GB" sz="20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istraživačke</a:t>
            </a:r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0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infrastrukture</a:t>
            </a:r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GUIDE </a:t>
            </a:r>
            <a:r>
              <a:rPr lang="en-GB" sz="20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koja</a:t>
            </a:r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0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će</a:t>
            </a:r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0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pratiti</a:t>
            </a:r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0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različite</a:t>
            </a:r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0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dobne</a:t>
            </a:r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0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kohorte</a:t>
            </a:r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0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djece</a:t>
            </a:r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 </a:t>
            </a:r>
            <a:r>
              <a:rPr lang="en-GB" sz="20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mladih</a:t>
            </a:r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0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koristeći</a:t>
            </a:r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0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jedinstveni</a:t>
            </a:r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instrument i </a:t>
            </a:r>
            <a:r>
              <a:rPr lang="en-GB" sz="20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usklađeni</a:t>
            </a:r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0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istraživački</a:t>
            </a:r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0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nacrt</a:t>
            </a:r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u </a:t>
            </a:r>
            <a:r>
              <a:rPr lang="en-GB" sz="20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nekoliko</a:t>
            </a:r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0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europskih</a:t>
            </a:r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0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zemalja</a:t>
            </a:r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n-GB" sz="20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</a:t>
            </a:r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n-GB" sz="20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kao</a:t>
            </a:r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 </a:t>
            </a:r>
            <a:r>
              <a:rPr lang="en-GB" sz="20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druge</a:t>
            </a:r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ESFRI </a:t>
            </a:r>
            <a:r>
              <a:rPr lang="en-GB" sz="20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infrastrukture</a:t>
            </a:r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n-GB" sz="20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omogućiti</a:t>
            </a:r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0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pristup</a:t>
            </a:r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0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prikupljenim</a:t>
            </a:r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0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podacima</a:t>
            </a:r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endParaRPr lang="hr-HR" sz="20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en-GB" sz="20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Važan</a:t>
            </a:r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0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fokus</a:t>
            </a:r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0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projekta</a:t>
            </a:r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COORDINATE je </a:t>
            </a:r>
            <a:r>
              <a:rPr lang="en-GB" sz="20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omogućavanje</a:t>
            </a:r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0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pristupa</a:t>
            </a:r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0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postojećim</a:t>
            </a:r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0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podacima</a:t>
            </a:r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o </a:t>
            </a:r>
            <a:r>
              <a:rPr lang="en-GB" sz="20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dobrobiti</a:t>
            </a:r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0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djece</a:t>
            </a:r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 </a:t>
            </a:r>
            <a:r>
              <a:rPr lang="en-GB" sz="20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mladih</a:t>
            </a:r>
            <a:r>
              <a:rPr lang="en-GB" sz="20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endParaRPr lang="hr-HR" sz="2000" i="1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en-GB" sz="2000" i="1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provodi</a:t>
            </a:r>
            <a:r>
              <a:rPr lang="en-GB" sz="2000" i="1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CROSSDA</a:t>
            </a:r>
            <a:endParaRPr lang="en-GB" sz="20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en-GB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8EE3575-0253-6392-4CED-4DDF39CD31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1597" y="4476550"/>
            <a:ext cx="31242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1415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C60E6-F6D2-EE97-C07D-CC1A13865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/>
              <a:t>DIAMAS - Developing Institutional Open Access Publishing Models to Advance Scholarly 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7238D-3C15-BCCB-70B3-422A1971C0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4950" y="1921938"/>
            <a:ext cx="9391209" cy="3324997"/>
          </a:xfrm>
        </p:spPr>
        <p:txBody>
          <a:bodyPr>
            <a:normAutofit/>
          </a:bodyPr>
          <a:lstStyle/>
          <a:p>
            <a:r>
              <a:rPr lang="en-GB" sz="2400" b="1" u="none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hlinkClick r:id="rId2"/>
              </a:rPr>
              <a:t>Projekt DIAMAS</a:t>
            </a:r>
            <a:r>
              <a:rPr lang="en-GB" sz="24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(</a:t>
            </a:r>
            <a:r>
              <a:rPr lang="en-GB" sz="2400" i="1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Horizon Europe</a:t>
            </a:r>
            <a:r>
              <a:rPr lang="en-GB" sz="24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) </a:t>
            </a:r>
            <a:endParaRPr lang="hr-HR" sz="24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en-GB" sz="24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projekt</a:t>
            </a:r>
            <a:r>
              <a:rPr lang="en-GB" sz="24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je </a:t>
            </a:r>
            <a:r>
              <a:rPr lang="en-GB" sz="24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fokusiran</a:t>
            </a:r>
            <a:r>
              <a:rPr lang="en-GB" sz="24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4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</a:t>
            </a:r>
            <a:r>
              <a:rPr lang="en-GB" sz="24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4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istraživanje</a:t>
            </a:r>
            <a:r>
              <a:rPr lang="en-GB" sz="24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 </a:t>
            </a:r>
            <a:r>
              <a:rPr lang="en-GB" sz="24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izgradnju</a:t>
            </a:r>
            <a:r>
              <a:rPr lang="en-GB" sz="24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4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sustava</a:t>
            </a:r>
            <a:r>
              <a:rPr lang="en-GB" sz="24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4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podrške</a:t>
            </a:r>
            <a:r>
              <a:rPr lang="en-GB" sz="24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4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institucijskim</a:t>
            </a:r>
            <a:r>
              <a:rPr lang="en-GB" sz="24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4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izdavačima</a:t>
            </a:r>
            <a:r>
              <a:rPr lang="en-GB" sz="24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u </a:t>
            </a:r>
            <a:r>
              <a:rPr lang="en-GB" sz="24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europskom</a:t>
            </a:r>
            <a:r>
              <a:rPr lang="en-GB" sz="24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4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prostoru</a:t>
            </a:r>
            <a:r>
              <a:rPr lang="en-GB" sz="24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n-GB" sz="24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posebno</a:t>
            </a:r>
            <a:r>
              <a:rPr lang="en-GB" sz="24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4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izdavačima</a:t>
            </a:r>
            <a:r>
              <a:rPr lang="en-GB" sz="24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u </a:t>
            </a:r>
            <a:r>
              <a:rPr lang="en-GB" sz="24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tzv</a:t>
            </a:r>
            <a:r>
              <a:rPr lang="en-GB" sz="24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en-GB" sz="24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Dijamantnom</a:t>
            </a:r>
            <a:r>
              <a:rPr lang="en-GB" sz="24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4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otvorenom</a:t>
            </a:r>
            <a:r>
              <a:rPr lang="en-GB" sz="24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4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pristupu</a:t>
            </a:r>
            <a:r>
              <a:rPr lang="en-GB" sz="24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(</a:t>
            </a:r>
            <a:r>
              <a:rPr lang="en-GB" sz="24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onima</a:t>
            </a:r>
            <a:r>
              <a:rPr lang="en-GB" sz="24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koji ne </a:t>
            </a:r>
            <a:r>
              <a:rPr lang="en-GB" sz="24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naplaćuju</a:t>
            </a:r>
            <a:r>
              <a:rPr lang="en-GB" sz="24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4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čitateljima</a:t>
            </a:r>
            <a:r>
              <a:rPr lang="en-GB" sz="24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4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ni</a:t>
            </a:r>
            <a:r>
              <a:rPr lang="en-GB" sz="24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4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autorima</a:t>
            </a:r>
            <a:r>
              <a:rPr lang="en-GB" sz="24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) </a:t>
            </a:r>
            <a:endParaRPr lang="hr-HR" sz="2400" i="1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en-GB" sz="2400" i="1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provodi</a:t>
            </a:r>
            <a:r>
              <a:rPr lang="en-GB" sz="2400" i="1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2400" i="1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Knjižnica</a:t>
            </a:r>
            <a:endParaRPr lang="en-GB" sz="24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4098" name="Picture 2" descr="Diamas logo">
            <a:extLst>
              <a:ext uri="{FF2B5EF4-FFF2-40B4-BE49-F238E27FC236}">
                <a16:creationId xmlns:a16="http://schemas.microsoft.com/office/drawing/2014/main" id="{4632DA89-FFC2-C5AA-477A-3AA3E654A2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9932" y="3847254"/>
            <a:ext cx="4796589" cy="2158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5386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rce DEI 2025">
      <a:dk1>
        <a:srgbClr val="58585A"/>
      </a:dk1>
      <a:lt1>
        <a:srgbClr val="FFFFFF"/>
      </a:lt1>
      <a:dk2>
        <a:srgbClr val="58585A"/>
      </a:dk2>
      <a:lt2>
        <a:srgbClr val="FFFFFF"/>
      </a:lt2>
      <a:accent1>
        <a:srgbClr val="4CC0AD"/>
      </a:accent1>
      <a:accent2>
        <a:srgbClr val="E39717"/>
      </a:accent2>
      <a:accent3>
        <a:srgbClr val="D71635"/>
      </a:accent3>
      <a:accent4>
        <a:srgbClr val="80C342"/>
      </a:accent4>
      <a:accent5>
        <a:srgbClr val="00AB4E"/>
      </a:accent5>
      <a:accent6>
        <a:srgbClr val="B04C46"/>
      </a:accent6>
      <a:hlink>
        <a:srgbClr val="D71635"/>
      </a:hlink>
      <a:folHlink>
        <a:srgbClr val="D71635"/>
      </a:folHlink>
    </a:clrScheme>
    <a:fontScheme name="Srce DEI 202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ija Srce DEI 2025 - template.potx" id="{BBBB45DD-281A-4CE2-8EDC-F22CF8D79447}" vid="{B79A2DEE-1C44-403F-86B5-DE4AB275864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F28F07E0285F4CB9D1C44A0ED35E7A" ma:contentTypeVersion="16" ma:contentTypeDescription="Create a new document." ma:contentTypeScope="" ma:versionID="e4eb69f52a79c3da25d97bbecaa00603">
  <xsd:schema xmlns:xsd="http://www.w3.org/2001/XMLSchema" xmlns:xs="http://www.w3.org/2001/XMLSchema" xmlns:p="http://schemas.microsoft.com/office/2006/metadata/properties" xmlns:ns3="3f518581-7f74-4349-81e4-56f05cce50ce" xmlns:ns4="050c5aae-2e8f-48d3-8ee4-900b8927379f" targetNamespace="http://schemas.microsoft.com/office/2006/metadata/properties" ma:root="true" ma:fieldsID="6bd373f7e1fc3b0849fa30d773374799" ns3:_="" ns4:_="">
    <xsd:import namespace="3f518581-7f74-4349-81e4-56f05cce50ce"/>
    <xsd:import namespace="050c5aae-2e8f-48d3-8ee4-900b8927379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518581-7f74-4349-81e4-56f05cce50c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_activity" ma:index="17" nillable="true" ma:displayName="_activity" ma:hidden="true" ma:internalName="_activity">
      <xsd:simpleType>
        <xsd:restriction base="dms:Note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2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0c5aae-2e8f-48d3-8ee4-900b8927379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3f518581-7f74-4349-81e4-56f05cce50ce" xsi:nil="true"/>
  </documentManagement>
</p:properties>
</file>

<file path=customXml/itemProps1.xml><?xml version="1.0" encoding="utf-8"?>
<ds:datastoreItem xmlns:ds="http://schemas.openxmlformats.org/officeDocument/2006/customXml" ds:itemID="{E705A0A5-D1EF-4A79-BAC0-D511FBD100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518581-7f74-4349-81e4-56f05cce50ce"/>
    <ds:schemaRef ds:uri="050c5aae-2e8f-48d3-8ee4-900b892737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5157708-CB72-48D9-8D86-008176753C1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E148A4F-E7A0-4399-A656-D85055A6D2C4}">
  <ds:schemaRefs>
    <ds:schemaRef ds:uri="http://schemas.microsoft.com/office/2006/documentManagement/types"/>
    <ds:schemaRef ds:uri="http://schemas.microsoft.com/office/2006/metadata/properties"/>
    <ds:schemaRef ds:uri="3f518581-7f74-4349-81e4-56f05cce50ce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050c5aae-2e8f-48d3-8ee4-900b8927379f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Prezentacija Srce DEI 2025 - template (1)</Template>
  <TotalTime>2078</TotalTime>
  <Words>707</Words>
  <Application>Microsoft Office PowerPoint</Application>
  <PresentationFormat>Widescreen</PresentationFormat>
  <Paragraphs>49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Symbol</vt:lpstr>
      <vt:lpstr>Office Theme</vt:lpstr>
      <vt:lpstr>Novosti iz HR-OOZ-a: Sveučilište u Zagrebu Filozofski fakultet</vt:lpstr>
      <vt:lpstr>Aktivnosti, organizacije i infrastrukture</vt:lpstr>
      <vt:lpstr>Podrška otvorenom izdavaštvu </vt:lpstr>
      <vt:lpstr>Repozitoriji</vt:lpstr>
      <vt:lpstr>Edukacija i podrška</vt:lpstr>
      <vt:lpstr>Organizacije i infrastrukture</vt:lpstr>
      <vt:lpstr>Projekti</vt:lpstr>
      <vt:lpstr>COORDINATE - COhort cOmmunity Research and Development Infrastructure Network for Access Throughout Europe</vt:lpstr>
      <vt:lpstr>DIAMAS - Developing Institutional Open Access Publishing Models to Advance Scholarly Communication</vt:lpstr>
      <vt:lpstr>Projekt Knowledge Rights 21 - “Retain” </vt:lpstr>
      <vt:lpstr>FEMLEAD - Fostering FEMale participation and LEADership in open science initiatives</vt:lpstr>
      <vt:lpstr>Hvala!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-</dc:creator>
  <cp:lastModifiedBy>Iva</cp:lastModifiedBy>
  <cp:revision>6</cp:revision>
  <dcterms:created xsi:type="dcterms:W3CDTF">2025-03-24T12:20:42Z</dcterms:created>
  <dcterms:modified xsi:type="dcterms:W3CDTF">2025-03-26T14:28:59Z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0x0101002FF28F07E0285F4CB9D1C44A0ED35E7A</vt:lpwstr>
  </property>
</Properties>
</file>