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67" r:id="rId4"/>
    <p:sldId id="263" r:id="rId5"/>
    <p:sldId id="264" r:id="rId6"/>
    <p:sldId id="269" r:id="rId7"/>
    <p:sldId id="276" r:id="rId8"/>
    <p:sldId id="280" r:id="rId9"/>
    <p:sldId id="277" r:id="rId10"/>
    <p:sldId id="278" r:id="rId11"/>
    <p:sldId id="279" r:id="rId12"/>
    <p:sldId id="273" r:id="rId13"/>
    <p:sldId id="266" r:id="rId14"/>
    <p:sldId id="265" r:id="rId15"/>
    <p:sldId id="262" r:id="rId16"/>
    <p:sldId id="26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81"/>
            <p14:sldId id="267"/>
            <p14:sldId id="263"/>
            <p14:sldId id="264"/>
            <p14:sldId id="269"/>
            <p14:sldId id="276"/>
            <p14:sldId id="280"/>
            <p14:sldId id="277"/>
            <p14:sldId id="278"/>
            <p14:sldId id="279"/>
            <p14:sldId id="273"/>
            <p14:sldId id="266"/>
            <p14:sldId id="265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1278" autoAdjust="0"/>
  </p:normalViewPr>
  <p:slideViewPr>
    <p:cSldViewPr snapToGrid="0">
      <p:cViewPr>
        <p:scale>
          <a:sx n="75" d="100"/>
          <a:sy n="75" d="100"/>
        </p:scale>
        <p:origin x="75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26.03.2025.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TB: Budućnost dijeljenja rezultata istraživanja: uloga repozitorija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079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11.7.2014. 23 osobe iz 13 ustanova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571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182 repozitorija – 5 koji</a:t>
            </a:r>
            <a:r>
              <a:rPr lang="hr-HR" baseline="0" dirty="0" smtClean="0"/>
              <a:t> nemaju ni jedan objavljeni objekt</a:t>
            </a:r>
            <a:r>
              <a:rPr lang="hr-HR" dirty="0" smtClean="0"/>
              <a:t> = 177 repozitorija</a:t>
            </a:r>
          </a:p>
          <a:p>
            <a:endParaRPr lang="hr-HR" dirty="0" smtClean="0"/>
          </a:p>
          <a:p>
            <a:r>
              <a:rPr lang="hr-HR" dirty="0" smtClean="0"/>
              <a:t>Pozitivan trend:</a:t>
            </a:r>
            <a:r>
              <a:rPr lang="hr-HR" baseline="0" dirty="0" smtClean="0"/>
              <a:t> radovi iz 2025. godine 77,23 u OA, 2,98 u Embargo.</a:t>
            </a:r>
            <a:endParaRPr lang="hr-HR" dirty="0" smtClean="0"/>
          </a:p>
          <a:p>
            <a:endParaRPr lang="hr-HR" dirty="0" smtClean="0"/>
          </a:p>
          <a:p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ožujku 2024.:</a:t>
            </a:r>
            <a:r>
              <a:rPr lang="hr-HR" dirty="0" smtClean="0"/>
              <a:t> </a:t>
            </a:r>
          </a:p>
          <a:p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</a:t>
            </a:r>
            <a:r>
              <a:rPr lang="hr-HR" dirty="0" smtClean="0"/>
              <a:t> 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903</a:t>
            </a:r>
            <a:r>
              <a:rPr lang="hr-HR" dirty="0" smtClean="0"/>
              <a:t> </a:t>
            </a:r>
          </a:p>
          <a:p>
            <a:r>
              <a:rPr lang="hr-H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GradRI</a:t>
            </a:r>
            <a:r>
              <a:rPr lang="hr-HR" dirty="0" smtClean="0"/>
              <a:t> 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868</a:t>
            </a:r>
            <a:r>
              <a:rPr lang="hr-HR" dirty="0" smtClean="0"/>
              <a:t> </a:t>
            </a:r>
          </a:p>
          <a:p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FOOZOS</a:t>
            </a:r>
            <a:r>
              <a:rPr lang="hr-HR" dirty="0" smtClean="0"/>
              <a:t> 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1842</a:t>
            </a:r>
            <a:r>
              <a:rPr lang="hr-HR" dirty="0" smtClean="0"/>
              <a:t> </a:t>
            </a:r>
          </a:p>
          <a:p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Ukupno:</a:t>
            </a:r>
            <a:r>
              <a:rPr lang="hr-H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3613</a:t>
            </a:r>
            <a:r>
              <a:rPr lang="hr-HR" b="1" dirty="0" smtClean="0"/>
              <a:t> </a:t>
            </a:r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432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Završni, diplomski i specijalistički radovi: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u ISVU 25.751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u Dabru 24.882 (84% od ukupnog broja radova u Dabru)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u Dabru 24.882</a:t>
            </a:r>
            <a:r>
              <a:rPr lang="hr-HR" baseline="0" dirty="0" smtClean="0"/>
              <a:t> radova (66,5% OA)</a:t>
            </a:r>
            <a:endParaRPr lang="pl-PL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u Dabru 1.257 radova (93% OA)</a:t>
            </a:r>
          </a:p>
          <a:p>
            <a:r>
              <a:rPr lang="pl-PL" dirty="0" smtClean="0"/>
              <a:t>u Dabru 148 radova (94% OA)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223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 smtClean="0"/>
              <a:t>Uzorak: 2 studenta, 3 istraživača/nastavnika i 4 urednika repozitorija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965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eduGAIN</a:t>
            </a:r>
            <a:r>
              <a:rPr lang="en-US" dirty="0" smtClean="0"/>
              <a:t> is an international </a:t>
            </a:r>
            <a:r>
              <a:rPr lang="en-US" dirty="0" err="1" smtClean="0"/>
              <a:t>interfederation</a:t>
            </a:r>
            <a:r>
              <a:rPr lang="en-US" dirty="0" smtClean="0"/>
              <a:t> service interconnecting research and education identity federations. It enables the secure exchange of information related to identity, authentication and authorization between participating federations.</a:t>
            </a:r>
            <a:r>
              <a:rPr lang="hr-HR" dirty="0" smtClean="0"/>
              <a:t> (https://en.wikipedia.org/wiki/EduGAIN)</a:t>
            </a:r>
          </a:p>
          <a:p>
            <a:endParaRPr lang="hr-HR" dirty="0" smtClean="0"/>
          </a:p>
          <a:p>
            <a:r>
              <a:rPr lang="hr-HR" dirty="0" smtClean="0"/>
              <a:t>Prava</a:t>
            </a:r>
            <a:r>
              <a:rPr lang="hr-HR" baseline="0" dirty="0" smtClean="0"/>
              <a:t> pristupa, prava pohranjivanja, </a:t>
            </a:r>
            <a:r>
              <a:rPr lang="hr-HR" baseline="0" dirty="0" err="1" smtClean="0"/>
              <a:t>autentikacija</a:t>
            </a:r>
            <a:r>
              <a:rPr lang="hr-HR" baseline="0" dirty="0" smtClean="0"/>
              <a:t> za pristup funkcionalnostima sustava, EOSC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313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Pojednostavljen opis npr. skupa/konferencije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327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Projekti samo iz</a:t>
            </a:r>
            <a:r>
              <a:rPr lang="hr-HR" baseline="0" dirty="0" smtClean="0"/>
              <a:t> CroRIS-a (bez slobodnog unosa</a:t>
            </a:r>
            <a:r>
              <a:rPr lang="hr-HR" baseline="0" dirty="0" smtClean="0"/>
              <a:t>)</a:t>
            </a:r>
          </a:p>
          <a:p>
            <a:r>
              <a:rPr lang="hr-HR" baseline="0" dirty="0" smtClean="0"/>
              <a:t>Studijski programi – pojednostavljen odabir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83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Načela otvorene znanosti</a:t>
            </a:r>
            <a:r>
              <a:rPr lang="hr-HR" baseline="0" dirty="0" smtClean="0"/>
              <a:t> … </a:t>
            </a:r>
            <a:r>
              <a:rPr lang="hr-HR" dirty="0" smtClean="0"/>
              <a:t>prepoznavanje značaja sustavne pohrane i dijeljenja svih rezultata rada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196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x/m4V2DQ" TargetMode="External"/><Relationship Id="rId2" Type="http://schemas.openxmlformats.org/officeDocument/2006/relationships/hyperlink" Target="https://wiki.srce.hr/x/rZX0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Novosti i daljnji razvoj Dabra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Draženko Celjak</a:t>
            </a:r>
          </a:p>
          <a:p>
            <a:r>
              <a:rPr lang="hr-HR" dirty="0" smtClean="0"/>
              <a:t>Sveučilište u Zagrebu Sveučilišni računski centar (Srce)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2 – revizija specifikacija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2925908" y="5399643"/>
            <a:ext cx="3067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 smtClean="0"/>
              <a:t>Specifikacije na wiki stranicama: https</a:t>
            </a:r>
            <a:r>
              <a:rPr lang="hr-HR" sz="1200" dirty="0"/>
              <a:t>://</a:t>
            </a:r>
            <a:r>
              <a:rPr lang="hr-HR" sz="1200" dirty="0" smtClean="0"/>
              <a:t>wiki.srce.hr/x/Kw38Cg </a:t>
            </a:r>
            <a:endParaRPr lang="hr-HR" sz="12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298" y="2000054"/>
            <a:ext cx="4253125" cy="335502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 txBox="1">
            <a:spLocks/>
          </p:cNvSpPr>
          <p:nvPr/>
        </p:nvSpPr>
        <p:spPr>
          <a:xfrm>
            <a:off x="6755860" y="1979579"/>
            <a:ext cx="4597940" cy="419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r-HR" sz="1800" dirty="0"/>
              <a:t>Koordinacijski odbor </a:t>
            </a:r>
            <a:r>
              <a:rPr lang="hr-HR" sz="1800" dirty="0" smtClean="0"/>
              <a:t>i radne skupine:</a:t>
            </a:r>
          </a:p>
          <a:p>
            <a:pPr lvl="1"/>
            <a:r>
              <a:rPr lang="hr-HR" sz="1400" dirty="0"/>
              <a:t>n</a:t>
            </a:r>
            <a:r>
              <a:rPr lang="hr-HR" sz="1400" dirty="0" smtClean="0"/>
              <a:t>azivi objekata – usklađivanje s CroRIS-om (Rad u časopisu &gt; Prilog u časopisu)</a:t>
            </a:r>
          </a:p>
          <a:p>
            <a:pPr lvl="1"/>
            <a:r>
              <a:rPr lang="hr-HR" sz="1400" dirty="0" err="1" smtClean="0"/>
              <a:t>metapodatkovni</a:t>
            </a:r>
            <a:r>
              <a:rPr lang="hr-HR" sz="1400" dirty="0" smtClean="0"/>
              <a:t> opisi - ujednačavanje naziva i načina zapisivanja pojedinih „komponenti” sučelja</a:t>
            </a:r>
          </a:p>
          <a:p>
            <a:pPr lvl="1"/>
            <a:r>
              <a:rPr lang="hr-HR" sz="1400" dirty="0"/>
              <a:t>k</a:t>
            </a:r>
            <a:r>
              <a:rPr lang="hr-HR" sz="1400" dirty="0" smtClean="0"/>
              <a:t>ontrolirani rječnici</a:t>
            </a:r>
          </a:p>
          <a:p>
            <a:pPr lvl="1"/>
            <a:r>
              <a:rPr lang="hr-HR" sz="1400" dirty="0"/>
              <a:t>i</a:t>
            </a:r>
            <a:r>
              <a:rPr lang="hr-HR" sz="1400" dirty="0" smtClean="0"/>
              <a:t>zbacivanje suvišnih elemenata opisa</a:t>
            </a:r>
          </a:p>
        </p:txBody>
      </p:sp>
    </p:spTree>
    <p:extLst>
      <p:ext uri="{BB962C8B-B14F-4D97-AF65-F5344CB8AC3E}">
        <p14:creationId xmlns:p14="http://schemas.microsoft.com/office/powerpoint/2010/main" val="23274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2 – integracija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2288579" y="1610981"/>
            <a:ext cx="3925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smtClean="0"/>
              <a:t>Povezivanje s CroRIS-om (projekti, događanja, organizacijske jedinice, publikacije, osobe)</a:t>
            </a:r>
            <a:endParaRPr lang="hr-HR" sz="14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16" y="2137238"/>
            <a:ext cx="4304480" cy="3695554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6846867" y="1610981"/>
            <a:ext cx="4253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smtClean="0"/>
              <a:t>Preuzimanje podataka iz ISVU-a (i o radovima na poslijediplomskim studijima)</a:t>
            </a:r>
            <a:endParaRPr lang="hr-HR" sz="14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226" y="2464245"/>
            <a:ext cx="3914407" cy="32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2 – testiranje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900" dirty="0" smtClean="0"/>
          </a:p>
          <a:p>
            <a:pPr marL="0" indent="0">
              <a:buNone/>
            </a:pPr>
            <a:endParaRPr lang="hr-HR" sz="1900" dirty="0" smtClean="0"/>
          </a:p>
          <a:p>
            <a:pPr marL="0" indent="0">
              <a:buNone/>
            </a:pPr>
            <a:endParaRPr lang="hr-HR" sz="1900" dirty="0" smtClean="0"/>
          </a:p>
          <a:p>
            <a:pPr marL="0" indent="0">
              <a:buNone/>
            </a:pPr>
            <a:r>
              <a:rPr lang="hr-HR" sz="1900" dirty="0" smtClean="0"/>
              <a:t>Srce </a:t>
            </a:r>
            <a:r>
              <a:rPr lang="hr-HR" sz="1900" dirty="0" err="1" smtClean="0"/>
              <a:t>Café</a:t>
            </a:r>
            <a:r>
              <a:rPr lang="hr-HR" sz="1900" dirty="0" smtClean="0"/>
              <a:t>:</a:t>
            </a:r>
          </a:p>
          <a:p>
            <a:pPr lvl="1"/>
            <a:r>
              <a:rPr lang="hr-HR" sz="1900" dirty="0"/>
              <a:t>prikazan dizajn, obrasci, upravljanje korisnicima, upravljanje vijestima, javni prikaz objekata, odluke radnih skupina, odluke o prilozima, izgled obrasca za napredno pretraživanje, način unosa </a:t>
            </a:r>
            <a:r>
              <a:rPr lang="hr-HR" sz="1900" dirty="0" smtClean="0"/>
              <a:t>autora, ...</a:t>
            </a:r>
            <a:endParaRPr lang="hr-HR" sz="1900" dirty="0"/>
          </a:p>
          <a:p>
            <a:pPr lvl="1"/>
            <a:r>
              <a:rPr lang="hr-HR" sz="1900" dirty="0" smtClean="0"/>
              <a:t>10. 7. 2024., 5. 9. 2024., 3. 10. 2024., 7. 11. 2024.</a:t>
            </a:r>
          </a:p>
          <a:p>
            <a:pPr marL="0" indent="0">
              <a:buNone/>
            </a:pPr>
            <a:r>
              <a:rPr lang="hr-HR" sz="1900" dirty="0" smtClean="0"/>
              <a:t>Javna testiranja:</a:t>
            </a:r>
          </a:p>
          <a:p>
            <a:pPr lvl="1"/>
            <a:r>
              <a:rPr lang="hr-HR" sz="1900" dirty="0" smtClean="0"/>
              <a:t>7. 2. 2025. </a:t>
            </a:r>
            <a:r>
              <a:rPr lang="pl-PL" sz="1900" dirty="0"/>
              <a:t>Prilog u časopisu, </a:t>
            </a:r>
            <a:r>
              <a:rPr lang="pl-PL" sz="1900" dirty="0" smtClean="0"/>
              <a:t>Knjiga, </a:t>
            </a:r>
            <a:r>
              <a:rPr lang="pl-PL" sz="1900" strike="sngStrike" dirty="0"/>
              <a:t>Prilog u </a:t>
            </a:r>
            <a:r>
              <a:rPr lang="pl-PL" sz="1900" strike="sngStrike" dirty="0" smtClean="0"/>
              <a:t>knjizi, </a:t>
            </a:r>
            <a:r>
              <a:rPr lang="pl-PL" sz="1900" strike="sngStrike" dirty="0"/>
              <a:t>Prilog sa skupa (u zborniku</a:t>
            </a:r>
            <a:r>
              <a:rPr lang="pl-PL" sz="1900" strike="sngStrike" dirty="0" smtClean="0"/>
              <a:t>), Izlaganje </a:t>
            </a:r>
            <a:r>
              <a:rPr lang="pl-PL" sz="1900" strike="sngStrike" dirty="0"/>
              <a:t>sa </a:t>
            </a:r>
            <a:r>
              <a:rPr lang="pl-PL" sz="1900" strike="sngStrike" dirty="0" smtClean="0"/>
              <a:t>skupa</a:t>
            </a:r>
            <a:r>
              <a:rPr lang="pl-PL" sz="1900" dirty="0" smtClean="0"/>
              <a:t> i </a:t>
            </a:r>
            <a:r>
              <a:rPr lang="pl-PL" sz="1900" dirty="0"/>
              <a:t>Druge vrste </a:t>
            </a:r>
            <a:r>
              <a:rPr lang="pl-PL" sz="1900" dirty="0" smtClean="0"/>
              <a:t>dokumenata (</a:t>
            </a:r>
            <a:r>
              <a:rPr lang="hr-HR" sz="1900" dirty="0" smtClean="0">
                <a:hlinkClick r:id="rId2"/>
              </a:rPr>
              <a:t>https</a:t>
            </a:r>
            <a:r>
              <a:rPr lang="hr-HR" sz="1900" dirty="0">
                <a:hlinkClick r:id="rId2"/>
              </a:rPr>
              <a:t>://</a:t>
            </a:r>
            <a:r>
              <a:rPr lang="hr-HR" sz="1900" dirty="0" smtClean="0">
                <a:hlinkClick r:id="rId2"/>
              </a:rPr>
              <a:t>wiki.srce.hr/x/rZX0D</a:t>
            </a:r>
            <a:r>
              <a:rPr lang="hr-HR" sz="1900" dirty="0" smtClean="0"/>
              <a:t>) </a:t>
            </a:r>
            <a:endParaRPr lang="hr-HR" sz="1900" dirty="0"/>
          </a:p>
          <a:p>
            <a:pPr lvl="1"/>
            <a:r>
              <a:rPr lang="hr-HR" sz="1900" dirty="0" smtClean="0"/>
              <a:t>7. 3. 2025. Obrazovni sadržaj, Plan upravljanja istraživačkim podacima, </a:t>
            </a:r>
            <a:r>
              <a:rPr lang="pl-PL" sz="1900" dirty="0" smtClean="0"/>
              <a:t>Skup </a:t>
            </a:r>
            <a:r>
              <a:rPr lang="pl-PL" sz="1900" dirty="0"/>
              <a:t>podataka / istraživački podaci</a:t>
            </a:r>
            <a:r>
              <a:rPr lang="hr-HR" sz="1900" dirty="0" smtClean="0"/>
              <a:t> (</a:t>
            </a:r>
            <a:r>
              <a:rPr lang="hr-HR" sz="1900" dirty="0" smtClean="0">
                <a:hlinkClick r:id="rId3"/>
              </a:rPr>
              <a:t>https</a:t>
            </a:r>
            <a:r>
              <a:rPr lang="hr-HR" sz="1900" dirty="0">
                <a:hlinkClick r:id="rId3"/>
              </a:rPr>
              <a:t>://</a:t>
            </a:r>
            <a:r>
              <a:rPr lang="hr-HR" sz="1900" dirty="0" smtClean="0">
                <a:hlinkClick r:id="rId3"/>
              </a:rPr>
              <a:t>wiki.srce.hr/x/m4V2DQ</a:t>
            </a:r>
            <a:r>
              <a:rPr lang="hr-HR" sz="1900" dirty="0" smtClean="0"/>
              <a:t>)</a:t>
            </a:r>
          </a:p>
          <a:p>
            <a:pPr lvl="2"/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372" y="914399"/>
            <a:ext cx="4174528" cy="233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2 – sljedeći koraci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hr-HR" dirty="0" smtClean="0"/>
              <a:t>Javno testiranje</a:t>
            </a:r>
          </a:p>
          <a:p>
            <a:pPr lvl="2"/>
            <a:r>
              <a:rPr lang="hr-HR" dirty="0" smtClean="0"/>
              <a:t>10.4.2025. Završni rad, Slikovna građa, Audio građa</a:t>
            </a:r>
          </a:p>
          <a:p>
            <a:pPr lvl="2"/>
            <a:r>
              <a:rPr lang="hr-HR" dirty="0" smtClean="0"/>
              <a:t>Još jedno testiranje početkom svibnja?</a:t>
            </a:r>
          </a:p>
          <a:p>
            <a:pPr lvl="2"/>
            <a:endParaRPr lang="hr-HR" dirty="0" smtClean="0"/>
          </a:p>
          <a:p>
            <a:pPr lvl="1"/>
            <a:r>
              <a:rPr lang="hr-HR" dirty="0" smtClean="0"/>
              <a:t>Testna migracija na uzorku repozitorija početkom svibnja</a:t>
            </a:r>
          </a:p>
          <a:p>
            <a:pPr lvl="1"/>
            <a:endParaRPr lang="hr-HR" dirty="0" smtClean="0"/>
          </a:p>
          <a:p>
            <a:pPr lvl="1"/>
            <a:r>
              <a:rPr lang="hr-HR" dirty="0"/>
              <a:t>Srce </a:t>
            </a:r>
            <a:r>
              <a:rPr lang="hr-HR" dirty="0" err="1"/>
              <a:t>Café</a:t>
            </a:r>
            <a:r>
              <a:rPr lang="hr-HR" dirty="0"/>
              <a:t> </a:t>
            </a:r>
            <a:r>
              <a:rPr lang="hr-HR" dirty="0" smtClean="0"/>
              <a:t>s detaljnim planom migracije</a:t>
            </a:r>
          </a:p>
          <a:p>
            <a:pPr lvl="2"/>
            <a:r>
              <a:rPr lang="hr-HR" dirty="0" smtClean="0"/>
              <a:t>što i kada radi tim Dabra, a što trebaju urednici repozitorija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Ciljani početak migracije je 29. 5. 2025.</a:t>
            </a:r>
          </a:p>
          <a:p>
            <a:pPr lvl="2"/>
            <a:r>
              <a:rPr lang="hr-HR" dirty="0" smtClean="0"/>
              <a:t>očekivano trajanje</a:t>
            </a:r>
          </a:p>
          <a:p>
            <a:pPr lvl="2"/>
            <a:r>
              <a:rPr lang="hr-HR" dirty="0"/>
              <a:t>d</a:t>
            </a:r>
            <a:r>
              <a:rPr lang="hr-HR" dirty="0" smtClean="0"/>
              <a:t>ostupnost sustava</a:t>
            </a:r>
          </a:p>
        </p:txBody>
      </p:sp>
      <p:pic>
        <p:nvPicPr>
          <p:cNvPr id="5122" name="Picture 2" descr="Vector image of target with arr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791" y="4434900"/>
            <a:ext cx="1527773" cy="16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– plan razvoja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2025</a:t>
            </a:r>
          </a:p>
          <a:p>
            <a:pPr lvl="1"/>
            <a:r>
              <a:rPr lang="hr-HR" dirty="0" smtClean="0"/>
              <a:t>Unaprjeđenje (automatizacija) upravljanja poslužiteljskim certifikatima</a:t>
            </a:r>
          </a:p>
          <a:p>
            <a:pPr lvl="1"/>
            <a:r>
              <a:rPr lang="hr-HR" dirty="0" smtClean="0"/>
              <a:t>Unaprjeđenje podrške za Virtualne zbirke</a:t>
            </a:r>
          </a:p>
          <a:p>
            <a:pPr lvl="2"/>
            <a:r>
              <a:rPr lang="hr-HR" dirty="0"/>
              <a:t>dodavanju objekta u virtualnu zbirku prilikom unosa i ažuriranja</a:t>
            </a:r>
          </a:p>
          <a:p>
            <a:pPr lvl="2"/>
            <a:r>
              <a:rPr lang="hr-HR" dirty="0"/>
              <a:t>mogućnost filtriranja i sortiranja objekata unutar (velikih) virtualnih zbirki </a:t>
            </a:r>
          </a:p>
          <a:p>
            <a:pPr marL="914400" lvl="2" indent="0">
              <a:buNone/>
            </a:pPr>
            <a:endParaRPr lang="hr-HR" dirty="0"/>
          </a:p>
          <a:p>
            <a:r>
              <a:rPr lang="hr-HR" dirty="0" smtClean="0"/>
              <a:t>2026+</a:t>
            </a:r>
          </a:p>
          <a:p>
            <a:pPr lvl="1"/>
            <a:r>
              <a:rPr lang="hr-HR" dirty="0" smtClean="0"/>
              <a:t>Novi objekt - </a:t>
            </a:r>
            <a:r>
              <a:rPr lang="hr-HR" dirty="0" err="1" smtClean="0"/>
              <a:t>Preprint</a:t>
            </a:r>
            <a:endParaRPr lang="hr-HR" dirty="0" smtClean="0"/>
          </a:p>
          <a:p>
            <a:pPr lvl="1"/>
            <a:r>
              <a:rPr lang="hr-HR" dirty="0" smtClean="0"/>
              <a:t>Unaprijediti podršku za istraživački softver (programski kod)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30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Budućnost dijeljenja rezultata istraživanja: uloga repozitorija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raznovrsniji sadržaji: podaci, softver i drugi rezultati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umrežavanje </a:t>
            </a:r>
            <a:r>
              <a:rPr lang="hr-HR" dirty="0"/>
              <a:t>i integracija s drugim sustavima</a:t>
            </a:r>
          </a:p>
          <a:p>
            <a:pPr lvl="1"/>
            <a:r>
              <a:rPr lang="hr-HR" dirty="0" smtClean="0"/>
              <a:t>s informacijskim sustavima </a:t>
            </a:r>
            <a:r>
              <a:rPr lang="hr-HR" dirty="0"/>
              <a:t>(CroRIS</a:t>
            </a:r>
            <a:r>
              <a:rPr lang="hr-HR" dirty="0" smtClean="0"/>
              <a:t>) – jasne uloge</a:t>
            </a:r>
          </a:p>
          <a:p>
            <a:pPr lvl="1"/>
            <a:r>
              <a:rPr lang="hr-HR" dirty="0" smtClean="0"/>
              <a:t>s alatima i resursima za analizu i obradu (</a:t>
            </a:r>
            <a:r>
              <a:rPr lang="hr-HR" dirty="0"/>
              <a:t>EOSC Data </a:t>
            </a:r>
            <a:r>
              <a:rPr lang="hr-HR" dirty="0" err="1" smtClean="0"/>
              <a:t>Commons</a:t>
            </a:r>
            <a:r>
              <a:rPr lang="hr-HR" dirty="0" smtClean="0"/>
              <a:t>)</a:t>
            </a:r>
          </a:p>
          <a:p>
            <a:pPr lvl="1"/>
            <a:r>
              <a:rPr lang="hr-HR" dirty="0"/>
              <a:t>sustavima koji produciraju </a:t>
            </a:r>
            <a:r>
              <a:rPr lang="hr-HR" dirty="0" smtClean="0"/>
              <a:t>podatke</a:t>
            </a:r>
          </a:p>
          <a:p>
            <a:endParaRPr lang="hr-HR" dirty="0" smtClean="0"/>
          </a:p>
          <a:p>
            <a:r>
              <a:rPr lang="hr-HR" dirty="0" smtClean="0"/>
              <a:t>korištenje </a:t>
            </a:r>
            <a:r>
              <a:rPr lang="hr-HR" dirty="0"/>
              <a:t>tehnologija UI za naprednije pretraživanje i pronalaženje podataka </a:t>
            </a:r>
            <a:r>
              <a:rPr lang="hr-HR" dirty="0" smtClean="0"/>
              <a:t>(EOSC </a:t>
            </a:r>
            <a:r>
              <a:rPr lang="hr-HR" dirty="0"/>
              <a:t>Data </a:t>
            </a:r>
            <a:r>
              <a:rPr lang="hr-HR" dirty="0" err="1" smtClean="0"/>
              <a:t>Commons</a:t>
            </a:r>
            <a:r>
              <a:rPr lang="hr-HR" smtClean="0"/>
              <a:t>).</a:t>
            </a:r>
            <a:endParaRPr lang="hr-HR" dirty="0"/>
          </a:p>
          <a:p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8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https://dabar.srce.hr/</a:t>
            </a:r>
            <a:br>
              <a:rPr lang="hr-HR" dirty="0"/>
            </a:br>
            <a:r>
              <a:rPr lang="hr-HR" dirty="0"/>
              <a:t>dabar@srce.hr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https://dabar.srce.hr/</a:t>
            </a:r>
            <a:br>
              <a:rPr lang="hr-HR" dirty="0"/>
            </a:br>
            <a:r>
              <a:rPr lang="hr-HR" dirty="0"/>
              <a:t>dabar@srce.hr</a:t>
            </a:r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počelo?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1825625"/>
            <a:ext cx="6306087" cy="435133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5</a:t>
            </a:r>
            <a:r>
              <a:rPr lang="hr-HR" sz="2000" dirty="0" smtClean="0"/>
              <a:t>. 3. 2014. Dan digitalnih repozitorija 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11</a:t>
            </a:r>
            <a:r>
              <a:rPr lang="hr-HR" sz="2000" dirty="0" smtClean="0"/>
              <a:t>. 7. 2014. radni sastanak na kojem je konsenzusom odabrana </a:t>
            </a:r>
            <a:r>
              <a:rPr lang="hr-HR" sz="2000" dirty="0" err="1" smtClean="0"/>
              <a:t>Islandora</a:t>
            </a:r>
            <a:r>
              <a:rPr lang="hr-HR" sz="2000" dirty="0" smtClean="0"/>
              <a:t> (opcije: </a:t>
            </a:r>
            <a:r>
              <a:rPr lang="hr-HR" sz="2000" dirty="0" err="1" smtClean="0"/>
              <a:t>EPrints</a:t>
            </a:r>
            <a:r>
              <a:rPr lang="hr-HR" sz="2000" dirty="0" smtClean="0"/>
              <a:t>, </a:t>
            </a:r>
            <a:r>
              <a:rPr lang="hr-HR" sz="2000" dirty="0" err="1" smtClean="0"/>
              <a:t>Invenio</a:t>
            </a:r>
            <a:r>
              <a:rPr lang="hr-HR" sz="2000" dirty="0" smtClean="0"/>
              <a:t>, </a:t>
            </a:r>
            <a:r>
              <a:rPr lang="hr-HR" sz="2000" dirty="0" err="1" smtClean="0"/>
              <a:t>Islandora</a:t>
            </a:r>
            <a:r>
              <a:rPr lang="hr-HR" sz="2000" dirty="0" smtClean="0"/>
              <a:t>, </a:t>
            </a:r>
            <a:r>
              <a:rPr lang="hr-HR" sz="2000" dirty="0" err="1" smtClean="0"/>
              <a:t>DSpace</a:t>
            </a:r>
            <a:r>
              <a:rPr lang="hr-HR" sz="2000" dirty="0" smtClean="0"/>
              <a:t>)</a:t>
            </a:r>
            <a:endParaRPr lang="hr-HR" sz="2000" dirty="0"/>
          </a:p>
          <a:p>
            <a:endParaRPr lang="hr-HR" sz="2000" dirty="0" smtClean="0"/>
          </a:p>
          <a:p>
            <a:r>
              <a:rPr lang="hr-HR" sz="2000" dirty="0" smtClean="0"/>
              <a:t>17</a:t>
            </a:r>
            <a:r>
              <a:rPr lang="hr-HR" sz="2000" dirty="0" smtClean="0"/>
              <a:t>. 8. 2015</a:t>
            </a:r>
            <a:r>
              <a:rPr lang="hr-HR" sz="2000" dirty="0"/>
              <a:t>. </a:t>
            </a:r>
            <a:r>
              <a:rPr lang="hr-HR" sz="2000" dirty="0" smtClean="0"/>
              <a:t>produkcijski </a:t>
            </a:r>
            <a:r>
              <a:rPr lang="hr-HR" sz="2000" dirty="0"/>
              <a:t>rad Dabra </a:t>
            </a:r>
            <a:r>
              <a:rPr lang="hr-HR" sz="2000" dirty="0" smtClean="0"/>
              <a:t>s podrškom za završne </a:t>
            </a:r>
            <a:r>
              <a:rPr lang="hr-HR" sz="2000" dirty="0" smtClean="0"/>
              <a:t>radove</a:t>
            </a:r>
          </a:p>
          <a:p>
            <a:endParaRPr lang="hr-HR" sz="2000" dirty="0" smtClean="0"/>
          </a:p>
          <a:p>
            <a:r>
              <a:rPr lang="hr-HR" sz="2000" dirty="0" smtClean="0"/>
              <a:t>4</a:t>
            </a:r>
            <a:r>
              <a:rPr lang="hr-HR" sz="2000" dirty="0" smtClean="0"/>
              <a:t>. 3. 2016. </a:t>
            </a:r>
            <a:r>
              <a:rPr lang="pt-BR" sz="2000" dirty="0"/>
              <a:t>Sporazum o suradnji na razvoju i održavanju sustava </a:t>
            </a:r>
            <a:r>
              <a:rPr lang="pt-BR" sz="2000" dirty="0" smtClean="0"/>
              <a:t>Dabar</a:t>
            </a:r>
            <a:r>
              <a:rPr lang="hr-HR" sz="2000" dirty="0" smtClean="0"/>
              <a:t> (FFZG, IRB, MEF, NSK, Srce</a:t>
            </a:r>
            <a:r>
              <a:rPr lang="hr-HR" sz="2000" dirty="0" smtClean="0"/>
              <a:t>)</a:t>
            </a:r>
            <a:endParaRPr lang="hr-HR" sz="2000" dirty="0"/>
          </a:p>
          <a:p>
            <a:endParaRPr lang="hr-HR" sz="2000" dirty="0" smtClean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1579">
            <a:off x="7963824" y="915393"/>
            <a:ext cx="3371647" cy="2246359"/>
          </a:xfrm>
          <a:prstGeom prst="rect">
            <a:avLst/>
          </a:prstGeom>
          <a:ln w="28575"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7800">
            <a:off x="8008473" y="2696868"/>
            <a:ext cx="3370356" cy="1858232"/>
          </a:xfrm>
          <a:prstGeom prst="rect">
            <a:avLst/>
          </a:prstGeom>
        </p:spPr>
      </p:pic>
      <p:pic>
        <p:nvPicPr>
          <p:cNvPr id="1026" name="Picture 2" descr="https://dabar.srce.hr/sites/default/files/field/image/dsc_0098_14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219">
            <a:off x="8479075" y="4158399"/>
            <a:ext cx="2649492" cy="17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7" y="1825625"/>
            <a:ext cx="6127251" cy="4351338"/>
          </a:xfrm>
        </p:spPr>
        <p:txBody>
          <a:bodyPr>
            <a:normAutofit/>
          </a:bodyPr>
          <a:lstStyle/>
          <a:p>
            <a:r>
              <a:rPr lang="hr-HR" sz="2200" dirty="0" smtClean="0"/>
              <a:t>ustanovama </a:t>
            </a:r>
            <a:r>
              <a:rPr lang="hr-HR" sz="2200" dirty="0"/>
              <a:t>i zajednicama iz sustava znanosti i visokog obrazovanja omogućava jednostavnu uspostavu i održavanje pouzdanih i </a:t>
            </a:r>
            <a:r>
              <a:rPr lang="hr-HR" sz="2200" dirty="0" err="1"/>
              <a:t>interoperabilnih</a:t>
            </a:r>
            <a:r>
              <a:rPr lang="hr-HR" sz="2200" dirty="0"/>
              <a:t> institucijskih, tematskih i zbirnih digitalnih </a:t>
            </a:r>
            <a:r>
              <a:rPr lang="hr-HR" sz="2200" dirty="0" smtClean="0"/>
              <a:t>repozitorija</a:t>
            </a:r>
          </a:p>
          <a:p>
            <a:endParaRPr lang="hr-HR" sz="2200" dirty="0"/>
          </a:p>
          <a:p>
            <a:r>
              <a:rPr lang="hr-HR" sz="2200" dirty="0" smtClean="0"/>
              <a:t>funkcionalnosti </a:t>
            </a:r>
            <a:r>
              <a:rPr lang="hr-HR" sz="2200" dirty="0"/>
              <a:t>prikupljanja, </a:t>
            </a:r>
            <a:r>
              <a:rPr lang="hr-HR" sz="2200" b="1" dirty="0"/>
              <a:t>trajne pohrane i diseminacije</a:t>
            </a:r>
            <a:r>
              <a:rPr lang="hr-HR" sz="2200" dirty="0"/>
              <a:t> pohranjenih </a:t>
            </a:r>
            <a:r>
              <a:rPr lang="hr-HR" sz="2200" dirty="0" smtClean="0"/>
              <a:t>objekata</a:t>
            </a:r>
          </a:p>
          <a:p>
            <a:endParaRPr lang="hr-HR" sz="2200" dirty="0"/>
          </a:p>
          <a:p>
            <a:r>
              <a:rPr lang="hr-HR" sz="2200" dirty="0" smtClean="0"/>
              <a:t>omogućiti </a:t>
            </a:r>
            <a:r>
              <a:rPr lang="hr-HR" sz="2200" b="1" dirty="0"/>
              <a:t>otvoreni pristup</a:t>
            </a:r>
            <a:r>
              <a:rPr lang="hr-HR" sz="2200" dirty="0"/>
              <a:t> rezultatima rada ustanova odnosno njihovih djelatnika i </a:t>
            </a:r>
            <a:r>
              <a:rPr lang="hr-HR" sz="2200" dirty="0" smtClean="0"/>
              <a:t>studenata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4" name="Picture 7" descr="final_kocke_napok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990" y="1531179"/>
            <a:ext cx="4089562" cy="20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</a:t>
            </a:r>
            <a:r>
              <a:rPr lang="hr-HR" dirty="0"/>
              <a:t>– </a:t>
            </a:r>
            <a:r>
              <a:rPr lang="hr-HR" dirty="0" smtClean="0"/>
              <a:t>trenutno stanje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182 </a:t>
            </a:r>
            <a:r>
              <a:rPr lang="hr-HR" dirty="0" smtClean="0"/>
              <a:t>repozitorija</a:t>
            </a:r>
          </a:p>
          <a:p>
            <a:r>
              <a:rPr lang="hr-HR" dirty="0" smtClean="0"/>
              <a:t>297.000+ </a:t>
            </a:r>
            <a:r>
              <a:rPr lang="hr-HR" dirty="0" smtClean="0"/>
              <a:t>objekata</a:t>
            </a:r>
            <a:endParaRPr lang="hr-HR" dirty="0" smtClean="0"/>
          </a:p>
          <a:p>
            <a:r>
              <a:rPr lang="hr-HR" dirty="0" smtClean="0"/>
              <a:t>55,3 % otvoreni pristup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566096" y="4829996"/>
            <a:ext cx="545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Vrste pristupa objavljenih objekata** kroz </a:t>
            </a:r>
            <a:r>
              <a:rPr lang="hr-HR" sz="1200" dirty="0" smtClean="0"/>
              <a:t>vrijeme</a:t>
            </a:r>
            <a:r>
              <a:rPr lang="hr-HR" sz="1200" dirty="0"/>
              <a:t>, izvor: https://dabar.srce.hr/reports/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1" y="2741782"/>
            <a:ext cx="6570168" cy="32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Dabar –</a:t>
            </a:r>
            <a:r>
              <a:rPr lang="hr-HR" dirty="0" smtClean="0"/>
              <a:t> </a:t>
            </a:r>
            <a:r>
              <a:rPr lang="hr-HR" dirty="0"/>
              <a:t>trenutno stanje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1825625"/>
            <a:ext cx="10206384" cy="4351338"/>
          </a:xfrm>
        </p:spPr>
        <p:txBody>
          <a:bodyPr>
            <a:normAutofit/>
          </a:bodyPr>
          <a:lstStyle/>
          <a:p>
            <a:r>
              <a:rPr lang="hr-HR" dirty="0"/>
              <a:t>16 različitih vrsta digitalnih </a:t>
            </a:r>
            <a:r>
              <a:rPr lang="hr-HR" dirty="0" smtClean="0"/>
              <a:t>objekata (publikacije, podaci, obrazovni sadržaji, multimedija, …)</a:t>
            </a:r>
            <a:endParaRPr lang="hr-HR" dirty="0"/>
          </a:p>
          <a:p>
            <a:pPr lvl="1"/>
            <a:r>
              <a:rPr lang="pl-PL" dirty="0" smtClean="0"/>
              <a:t>Prilog </a:t>
            </a:r>
            <a:r>
              <a:rPr lang="pl-PL" dirty="0"/>
              <a:t>u časopisu + Prilog sa skupa (u časopisu) </a:t>
            </a:r>
            <a:r>
              <a:rPr lang="pl-PL" dirty="0" smtClean="0"/>
              <a:t>– 2024. godina</a:t>
            </a:r>
          </a:p>
          <a:p>
            <a:pPr lvl="2"/>
            <a:r>
              <a:rPr lang="pl-PL" dirty="0"/>
              <a:t>u CroRIS-u 9.649 </a:t>
            </a:r>
            <a:r>
              <a:rPr lang="pl-PL" dirty="0" smtClean="0"/>
              <a:t>radova</a:t>
            </a:r>
          </a:p>
          <a:p>
            <a:pPr lvl="2"/>
            <a:r>
              <a:rPr lang="pl-PL" dirty="0" smtClean="0"/>
              <a:t>u Dabru 1.257 radova – 13 %</a:t>
            </a:r>
          </a:p>
          <a:p>
            <a:pPr lvl="1"/>
            <a:r>
              <a:rPr lang="pl-PL" dirty="0" smtClean="0"/>
              <a:t>Prilog </a:t>
            </a:r>
            <a:r>
              <a:rPr lang="pl-PL" dirty="0"/>
              <a:t>sa skupa (u zborniku) – 2024. godina</a:t>
            </a:r>
          </a:p>
          <a:p>
            <a:pPr lvl="2"/>
            <a:r>
              <a:rPr lang="pl-PL" dirty="0" smtClean="0"/>
              <a:t>u CroRIS-u 5.845</a:t>
            </a:r>
          </a:p>
          <a:p>
            <a:pPr lvl="2"/>
            <a:r>
              <a:rPr lang="pl-PL" dirty="0"/>
              <a:t>u Dabru 148 </a:t>
            </a:r>
            <a:r>
              <a:rPr lang="pl-PL" dirty="0" smtClean="0"/>
              <a:t>radova </a:t>
            </a:r>
            <a:r>
              <a:rPr lang="pl-PL" dirty="0"/>
              <a:t>–</a:t>
            </a:r>
            <a:r>
              <a:rPr lang="pl-PL" dirty="0" smtClean="0"/>
              <a:t> 2,5 </a:t>
            </a:r>
            <a:r>
              <a:rPr lang="pl-PL" dirty="0" smtClean="0"/>
              <a:t>%</a:t>
            </a:r>
          </a:p>
          <a:p>
            <a:pPr lvl="2"/>
            <a:endParaRPr lang="hr-HR" dirty="0" smtClean="0"/>
          </a:p>
          <a:p>
            <a:pPr marL="0" indent="0">
              <a:buNone/>
            </a:pPr>
            <a:r>
              <a:rPr lang="hr-HR" u="sng" dirty="0"/>
              <a:t>P</a:t>
            </a:r>
            <a:r>
              <a:rPr lang="hr-HR" u="sng" dirty="0" smtClean="0"/>
              <a:t>rikupljanje</a:t>
            </a:r>
            <a:r>
              <a:rPr lang="hr-HR" u="sng" dirty="0" smtClean="0"/>
              <a:t>, trajna pohrana </a:t>
            </a:r>
            <a:r>
              <a:rPr lang="hr-HR" u="sng" dirty="0"/>
              <a:t>i </a:t>
            </a:r>
            <a:r>
              <a:rPr lang="hr-HR" u="sng" dirty="0" smtClean="0"/>
              <a:t>diseminacija svih rezultata </a:t>
            </a:r>
            <a:r>
              <a:rPr lang="hr-HR" u="sng" dirty="0" smtClean="0"/>
              <a:t>rada?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39745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err="1" smtClean="0"/>
              <a:t>CoreTrustSeal</a:t>
            </a:r>
            <a:r>
              <a:rPr lang="hr-HR" dirty="0" smtClean="0"/>
              <a:t> certifikacija repozitorija PMF-a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err="1" smtClean="0"/>
              <a:t>Reimplementacija</a:t>
            </a:r>
            <a:r>
              <a:rPr lang="hr-HR" dirty="0" smtClean="0"/>
              <a:t> sustava Dabar: Dabar 2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1026" name="Picture 2" descr="https://dabar.srce.hr/sites/default/files/field/image/coretrustsea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77" y="1954229"/>
            <a:ext cx="1120437" cy="11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2 – korisničko testiranje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8416" y="1826363"/>
            <a:ext cx="2892027" cy="363523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528416" y="5597269"/>
            <a:ext cx="2990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https</a:t>
            </a:r>
            <a:r>
              <a:rPr lang="hr-HR" sz="1200" dirty="0"/>
              <a:t>://urn.nsk.hr/urn:nbn:hr:102:421497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 txBox="1">
            <a:spLocks/>
          </p:cNvSpPr>
          <p:nvPr/>
        </p:nvSpPr>
        <p:spPr>
          <a:xfrm>
            <a:off x="4348264" y="1979579"/>
            <a:ext cx="7005536" cy="419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hr-HR" sz="1800" dirty="0" smtClean="0"/>
          </a:p>
          <a:p>
            <a:pPr marL="457200" lvl="1" indent="0">
              <a:buNone/>
            </a:pPr>
            <a:r>
              <a:rPr lang="hr-HR" sz="1800" dirty="0" smtClean="0"/>
              <a:t>Izvještaj </a:t>
            </a:r>
            <a:r>
              <a:rPr lang="hr-HR" sz="1800" dirty="0"/>
              <a:t>o rezultatima korisničkog testiranja sustava </a:t>
            </a:r>
            <a:r>
              <a:rPr lang="hr-HR" sz="1800" dirty="0" smtClean="0"/>
              <a:t>Dabar:</a:t>
            </a:r>
            <a:endParaRPr lang="hr-HR" sz="1800" dirty="0"/>
          </a:p>
          <a:p>
            <a:pPr lvl="1"/>
            <a:r>
              <a:rPr lang="hr-HR" sz="1800" dirty="0" smtClean="0"/>
              <a:t>linkovi </a:t>
            </a:r>
            <a:r>
              <a:rPr lang="hr-HR" sz="1800" dirty="0"/>
              <a:t>za pohranu </a:t>
            </a:r>
            <a:r>
              <a:rPr lang="hr-HR" sz="1800" dirty="0" smtClean="0"/>
              <a:t>smješteni u navigaciji pa </a:t>
            </a:r>
            <a:r>
              <a:rPr lang="hr-HR" sz="1800" dirty="0"/>
              <a:t>funkcionalnost preuzimanja nije </a:t>
            </a:r>
            <a:r>
              <a:rPr lang="hr-HR" sz="1800" dirty="0" smtClean="0"/>
              <a:t>dovoljno </a:t>
            </a:r>
            <a:r>
              <a:rPr lang="hr-HR" sz="1800" dirty="0"/>
              <a:t>vidljiva</a:t>
            </a:r>
          </a:p>
          <a:p>
            <a:pPr lvl="1"/>
            <a:r>
              <a:rPr lang="hr-HR" sz="1800" dirty="0"/>
              <a:t>n</a:t>
            </a:r>
            <a:r>
              <a:rPr lang="hr-HR" sz="1800" dirty="0" smtClean="0"/>
              <a:t>eočekivana pozicija </a:t>
            </a:r>
            <a:r>
              <a:rPr lang="hr-HR" sz="1800" dirty="0"/>
              <a:t>login gumba</a:t>
            </a:r>
          </a:p>
          <a:p>
            <a:pPr lvl="1"/>
            <a:r>
              <a:rPr lang="hr-HR" sz="1800" dirty="0" smtClean="0"/>
              <a:t>smisao </a:t>
            </a:r>
            <a:r>
              <a:rPr lang="hr-HR" sz="1800" dirty="0"/>
              <a:t>neobaveznih polja</a:t>
            </a:r>
          </a:p>
          <a:p>
            <a:pPr lvl="1"/>
            <a:r>
              <a:rPr lang="hr-HR" sz="1800" dirty="0" smtClean="0"/>
              <a:t>razumljivost</a:t>
            </a:r>
            <a:r>
              <a:rPr lang="hr-HR" sz="1800" dirty="0" smtClean="0"/>
              <a:t> </a:t>
            </a:r>
            <a:r>
              <a:rPr lang="hr-HR" sz="1800" dirty="0" smtClean="0"/>
              <a:t>opisa </a:t>
            </a:r>
            <a:r>
              <a:rPr lang="hr-HR" sz="1800" dirty="0"/>
              <a:t>nekih </a:t>
            </a:r>
            <a:r>
              <a:rPr lang="hr-HR" sz="1800" dirty="0" smtClean="0"/>
              <a:t>polja</a:t>
            </a:r>
            <a:endParaRPr lang="hr-HR" dirty="0"/>
          </a:p>
          <a:p>
            <a:pPr lvl="1"/>
            <a:r>
              <a:rPr lang="hr-HR" sz="1800" dirty="0" smtClean="0"/>
              <a:t>…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625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2 - novi dizajn</a:t>
            </a:r>
            <a:endParaRPr lang="hr-HR" dirty="0"/>
          </a:p>
        </p:txBody>
      </p:sp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10" y="1616772"/>
            <a:ext cx="3659430" cy="348758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968" y="1237915"/>
            <a:ext cx="3933893" cy="392428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967" y="3063160"/>
            <a:ext cx="4193797" cy="2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10587384" cy="1325563"/>
          </a:xfrm>
        </p:spPr>
        <p:txBody>
          <a:bodyPr/>
          <a:lstStyle/>
          <a:p>
            <a:r>
              <a:rPr lang="hr-HR" dirty="0" smtClean="0"/>
              <a:t>Dabar 2 – </a:t>
            </a:r>
            <a:r>
              <a:rPr lang="hr-HR" dirty="0" err="1" smtClean="0"/>
              <a:t>autentikacija</a:t>
            </a:r>
            <a:r>
              <a:rPr lang="hr-HR" dirty="0" smtClean="0"/>
              <a:t> i nova arhitektura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2954298" y="1706076"/>
            <a:ext cx="2658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err="1" smtClean="0"/>
              <a:t>eduGAIN</a:t>
            </a:r>
            <a:endParaRPr lang="hr-HR" sz="1400" dirty="0"/>
          </a:p>
        </p:txBody>
      </p:sp>
      <p:sp>
        <p:nvSpPr>
          <p:cNvPr id="8" name="Pravokutnik 7"/>
          <p:cNvSpPr/>
          <p:nvPr/>
        </p:nvSpPr>
        <p:spPr>
          <a:xfrm>
            <a:off x="7522788" y="5856724"/>
            <a:ext cx="2813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/>
              <a:t>https://</a:t>
            </a:r>
            <a:r>
              <a:rPr lang="hr-HR" sz="1200" dirty="0" smtClean="0"/>
              <a:t>technical.edugain.org/status </a:t>
            </a:r>
            <a:endParaRPr lang="hr-HR" sz="12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053" y="2071991"/>
            <a:ext cx="4118422" cy="93071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053" y="3060846"/>
            <a:ext cx="4092304" cy="280733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987" y="1396347"/>
            <a:ext cx="2499182" cy="44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</Template>
  <TotalTime>8839</TotalTime>
  <Words>914</Words>
  <Application>Microsoft Office PowerPoint</Application>
  <PresentationFormat>Široki zaslon</PresentationFormat>
  <Paragraphs>147</Paragraphs>
  <Slides>16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sustava Office</vt:lpstr>
      <vt:lpstr>Novosti i daljnji razvoj Dabra</vt:lpstr>
      <vt:lpstr>Kako je počelo?</vt:lpstr>
      <vt:lpstr>Dabar</vt:lpstr>
      <vt:lpstr>Dabar – trenutno stanje</vt:lpstr>
      <vt:lpstr>Dabar – trenutno stanje</vt:lpstr>
      <vt:lpstr>Razvoj</vt:lpstr>
      <vt:lpstr>Dabar 2 – korisničko testiranje</vt:lpstr>
      <vt:lpstr>Dabar 2 - novi dizajn</vt:lpstr>
      <vt:lpstr>Dabar 2 – autentikacija i nova arhitektura</vt:lpstr>
      <vt:lpstr>Dabar 2 – revizija specifikacija</vt:lpstr>
      <vt:lpstr>Dabar 2 – integracija</vt:lpstr>
      <vt:lpstr>Dabar 2 – testiranje</vt:lpstr>
      <vt:lpstr>Dabar 2 – sljedeći koraci</vt:lpstr>
      <vt:lpstr>Dabar – plan razvoja</vt:lpstr>
      <vt:lpstr>Budućnost dijeljenja rezultata istraživanja: uloga repozitorija</vt:lpstr>
      <vt:lpstr>https://dabar.srce.hr/ dabar@srce.hr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Novosti i daljnji razvoj Dabra</dc:title>
  <dc:creator>Draženko Celjak</dc:creator>
  <cp:lastModifiedBy>Draženko Celjak</cp:lastModifiedBy>
  <cp:revision>116</cp:revision>
  <dcterms:created xsi:type="dcterms:W3CDTF">2025-03-19T09:34:55Z</dcterms:created>
  <dcterms:modified xsi:type="dcterms:W3CDTF">2025-03-25T23:23:30Z</dcterms:modified>
</cp:coreProperties>
</file>