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1c4a22bdf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41c4a22bdf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1c4a22bdf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41c4a22bdf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1c4a22bdf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41c4a22bdf_0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1c4a22bdf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41c4a22bdf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1c4a22bdf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1c4a22bdf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41c4a22bdf_0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1c4a22bdf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1c4a22bdf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41c4a22bdf_0_1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1c4a22bdf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1c4a22bdf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41c4a22bdf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1c4a22bdf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1c4a22bdf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41c4a22bdf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1c4a22bdf_0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41c4a22bdf_0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1c4a22bdf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1c4a22bdf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41c4a22bdf_0_1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1c4a22bdf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41c4a22bdf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1c4a22bdf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1c4a22bdf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41c4a22bdf_0_2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1f7955be8_14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41f7955be8_14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41f7955be8_14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1f7955be8_145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1f7955be8_145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41f7955be8_145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1c4a22bdf_0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41c4a22bdf_0_2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41c4a22bdf_0_2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1f7955be8_145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1f7955be8_145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41f7955be8_145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1f7955be8_145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41f7955be8_145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41f7955be8_145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1c4a22bdf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41c4a22bdf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1c4a22bdf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41c4a22bdf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1f7955be8_145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41f7955be8_145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1c4a22bdf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41c4a22bdf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1c4a22bdf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41c4a22bdf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1c4a22bdf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41c4a22bdf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hyperlink" Target="http://www.srce.unizg.hr/" TargetMode="External"/><Relationship Id="rId4" Type="http://schemas.openxmlformats.org/officeDocument/2006/relationships/hyperlink" Target="http://creativecommons.org/licenses/by/4.0/deed" TargetMode="Externa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hyperlink" Target="http://www.srce.unizg.hr/otvoreni-pristup" TargetMode="External"/><Relationship Id="rId6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www.srce.unizg.hr/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534504" y="1510917"/>
            <a:ext cx="7182679" cy="19990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34504" y="3602038"/>
            <a:ext cx="718267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>
            <p:ph idx="2" type="pic"/>
          </p:nvPr>
        </p:nvSpPr>
        <p:spPr>
          <a:xfrm>
            <a:off x="5603798" y="1828800"/>
            <a:ext cx="6078478" cy="403225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470990" y="1839154"/>
            <a:ext cx="3980068" cy="403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 rot="5400000">
            <a:off x="4265439" y="-911398"/>
            <a:ext cx="4351338" cy="9825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99165" y="1709738"/>
            <a:ext cx="717826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99164" y="4589463"/>
            <a:ext cx="717826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2000"/>
              <a:buNone/>
              <a:defRPr sz="2000">
                <a:solidFill>
                  <a:srgbClr val="98989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800"/>
              <a:buNone/>
              <a:defRPr sz="1800">
                <a:solidFill>
                  <a:srgbClr val="98989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dnji slajd">
  <p:cSld name="Zadnji slaj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7"/>
          <p:cNvGrpSpPr/>
          <p:nvPr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31" name="Google Shape;31;p7"/>
            <p:cNvSpPr txBox="1"/>
            <p:nvPr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r-HR" sz="93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/>
            </a:p>
          </p:txBody>
        </p:sp>
        <p:sp>
          <p:nvSpPr>
            <p:cNvPr id="32" name="Google Shape;32;p7"/>
            <p:cNvSpPr txBox="1"/>
            <p:nvPr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hr-HR" sz="93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Ovo djelo je dano na korištenje pod licencom Creative Commons </a:t>
              </a:r>
              <a:r>
                <a:rPr b="0" i="1" lang="hr-HR" sz="93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Imenovanje </a:t>
              </a:r>
              <a:r>
                <a:rPr b="0" i="0" lang="hr-HR" sz="93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4.0 međunarodna.</a:t>
              </a:r>
              <a:endParaRPr b="1" i="0" sz="933" u="none" cap="none" strike="noStrike">
                <a:solidFill>
                  <a:srgbClr val="CC3C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"/>
            <p:cNvSpPr txBox="1"/>
            <p:nvPr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Arial"/>
                <a:buNone/>
              </a:pPr>
              <a:r>
                <a:rPr b="1" i="0" lang="hr-HR" sz="9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www.srce.unizg.hr</a:t>
              </a:r>
              <a:r>
                <a:rPr b="1" i="0" lang="hr-HR" sz="9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900"/>
                <a:buFont typeface="Arial"/>
                <a:buNone/>
              </a:pPr>
              <a:r>
                <a:rPr b="1" i="0" lang="hr-HR" sz="9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creativecommons.org/licenses/by/4.0/deed</a:t>
              </a:r>
              <a:r>
                <a:rPr b="1" i="0" lang="hr-HR" sz="900" u="sng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9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Arial"/>
                <a:buNone/>
              </a:pPr>
              <a:r>
                <a:rPr b="1" i="0" lang="hr-HR" sz="9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www.srce.unizg.hr/otvoreni-pristup</a:t>
              </a:r>
              <a:endParaRPr b="1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" name="Google Shape;36;p7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7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Arial"/>
              <a:buNone/>
              <a:defRPr b="1" sz="3067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1528416" y="1825625"/>
            <a:ext cx="45675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6489148" y="1825625"/>
            <a:ext cx="48646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506330" y="1681163"/>
            <a:ext cx="4673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1506330" y="2505075"/>
            <a:ext cx="46736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3" type="body"/>
          </p:nvPr>
        </p:nvSpPr>
        <p:spPr>
          <a:xfrm>
            <a:off x="6427304" y="1681163"/>
            <a:ext cx="49280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9"/>
          <p:cNvSpPr txBox="1"/>
          <p:nvPr>
            <p:ph idx="4" type="body"/>
          </p:nvPr>
        </p:nvSpPr>
        <p:spPr>
          <a:xfrm>
            <a:off x="6427304" y="2505075"/>
            <a:ext cx="492808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480299" y="4572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664683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480299" y="2057400"/>
            <a:ext cx="411480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8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534500" y="1763475"/>
            <a:ext cx="7182600" cy="24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hr-HR"/>
              <a:t>Korištenje različitih reprezentacija govora i ansambala modela za pretvorbu govora u tekst</a:t>
            </a:r>
            <a:endParaRPr/>
          </a:p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534500" y="4811475"/>
            <a:ext cx="71826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r-HR"/>
              <a:t>Marin Jezidžić, Matej Mihelčić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/>
        </p:nvSpPr>
        <p:spPr>
          <a:xfrm>
            <a:off x="1988225" y="1949800"/>
            <a:ext cx="8731200" cy="1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Temelji se na gammatone filterima koji oponašaju rad pužnice u ljudskom uhu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Svaki filter ima impulsni odziv sličan gama funkciji pomnožen s tonom (sinusoidom)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Posebno koristan za robusno prepoznavanje govora u prisutnosti buke jer bolje izdvaja govorne značajke od pozadinskih zvukova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2122725" y="681950"/>
            <a:ext cx="7107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</a:rPr>
              <a:t>Gammaton Spektrogram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150" y="3842250"/>
            <a:ext cx="625792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1988225" y="1949800"/>
            <a:ext cx="87312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Proširenje diskretne transformacije valićima (DWT) koje omogućuje finiju analizu signala na svim frekvencijskim razinama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WPT dijeli i niskofrekventne i visokofrekventne dijelove signala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Stvara potpuno binarno stablo gdje svaki čvor predstavlja različiti frekvencijski pojas signala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2122725" y="681950"/>
            <a:ext cx="7107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</a:rPr>
              <a:t>Transformacija Paketom Valića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53" name="Google Shape;153;p24" title="wp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250" y="3736325"/>
            <a:ext cx="6185650" cy="21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1518816" y="3843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Sadržaj</a:t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2762125" y="1990637"/>
            <a:ext cx="257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Uvod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2762150" y="2814275"/>
            <a:ext cx="69102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Dvodimenzionalne reprezentacije zvučnog signala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2762125" y="3632000"/>
            <a:ext cx="82932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Metode kombiniranja različitih reprezentacija zvučnog signala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762125" y="4456700"/>
            <a:ext cx="37500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Predloženi pristup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1652075" y="365125"/>
            <a:ext cx="1013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Metode kombiniranja različitih reprezentacija zvučnog signala</a:t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1652075" y="1825625"/>
            <a:ext cx="10133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hr-HR" sz="2300"/>
              <a:t>Dijelimo ih na:</a:t>
            </a:r>
            <a:endParaRPr sz="2300"/>
          </a:p>
          <a:p>
            <a:pPr indent="-3492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hr-HR" sz="1900"/>
              <a:t>Rana fuzija ili fuzija značajki</a:t>
            </a:r>
            <a:endParaRPr sz="1900"/>
          </a:p>
          <a:p>
            <a:pPr indent="-3492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hr-HR" sz="1900"/>
              <a:t>Srednja fuzija ili fuzija višestrukih tokova</a:t>
            </a:r>
            <a:endParaRPr sz="1900"/>
          </a:p>
          <a:p>
            <a:pPr indent="-3492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hr-HR" sz="1900"/>
              <a:t>Kasna fuzija ili kasno spajanje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46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hr-HR" sz="2300"/>
              <a:t>Ideja je izabrati što raznolikije / komplementarnije značajke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1728900" y="374725"/>
            <a:ext cx="9605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/>
              <a:t>Primjer: Rana fuzija</a:t>
            </a:r>
            <a:endParaRPr sz="2800"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875" y="1498624"/>
            <a:ext cx="4832575" cy="432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6934850" y="1921000"/>
            <a:ext cx="4476000" cy="29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Rana fuzija [1]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Troslojni BLSTM kao modul za poboljšanje govora </a:t>
            </a:r>
            <a:r>
              <a:rPr lang="hr-HR" sz="1800">
                <a:solidFill>
                  <a:schemeClr val="dk1"/>
                </a:solidFill>
              </a:rPr>
              <a:t>[2]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Transformer enkoder-dekoder kao bazni model </a:t>
            </a:r>
            <a:r>
              <a:rPr lang="hr-HR" sz="1800">
                <a:solidFill>
                  <a:schemeClr val="dk1"/>
                </a:solidFill>
              </a:rPr>
              <a:t>[3]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6753450" y="5634025"/>
            <a:ext cx="52128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647675" y="4994625"/>
            <a:ext cx="48327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dk1"/>
                </a:solidFill>
              </a:rPr>
              <a:t>[1] </a:t>
            </a:r>
            <a:r>
              <a:rPr lang="hr-HR" sz="1000">
                <a:solidFill>
                  <a:schemeClr val="dk1"/>
                </a:solidFill>
              </a:rPr>
              <a:t>Hao Shi, Longbiao Wang, Sheng Li, Cunhang Fan, Jianwu Dang, Tatsuya Kawahara: Spectrograms Fusion-based End-to-end Robust Automatic Speech Recognition. APSIPA ASC 2021: 438-442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dk1"/>
                </a:solidFill>
              </a:rPr>
              <a:t>[2] Bidirectional recurrent neural networks. IEEE Trans. Signal Process. 45(11): 2673-2681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dk1"/>
                </a:solidFill>
              </a:rPr>
              <a:t>[3] Attention Is All You Need. CoRR abs/1706.03762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 title="Samp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500" y="1991150"/>
            <a:ext cx="102108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550" y="1003350"/>
            <a:ext cx="3807574" cy="512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type="title"/>
          </p:nvPr>
        </p:nvSpPr>
        <p:spPr>
          <a:xfrm>
            <a:off x="1786550" y="365125"/>
            <a:ext cx="9567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/>
              <a:t>Primjer: Srednja fuzija</a:t>
            </a:r>
            <a:endParaRPr sz="2800"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4322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0515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" y="1843225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6627500" y="1852750"/>
            <a:ext cx="4687200" cy="29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Srednja fuzija [4]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Predložili zajednički trening više tipova značajki uz inferenciju zasebnih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4275" y="3939054"/>
            <a:ext cx="3653900" cy="67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6627500" y="5590125"/>
            <a:ext cx="458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dk1"/>
                </a:solidFill>
              </a:rPr>
              <a:t>[4] </a:t>
            </a:r>
            <a:r>
              <a:rPr lang="hr-HR" sz="1000">
                <a:solidFill>
                  <a:schemeClr val="dk1"/>
                </a:solidFill>
              </a:rPr>
              <a:t>Multi-Encoder Learning and Stream Fusion for Transformer-Based End-to-End Automatic Speech Recognition. CoRR abs/2104.00120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1757725" y="365125"/>
            <a:ext cx="9596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/>
              <a:t>Primjer: Kasna fuzija</a:t>
            </a:r>
            <a:endParaRPr sz="2800"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515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843225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6761950" y="1906650"/>
            <a:ext cx="55131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Kasna fuzija [5]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Integrirali veliki jezični model u procesu dekodiranja (beam search) - (eng. Uncertainty Aware Dynamic Fusion)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0600" y="1852750"/>
            <a:ext cx="3972550" cy="31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7338250" y="5436450"/>
            <a:ext cx="360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dk1"/>
                </a:solidFill>
              </a:rPr>
              <a:t>[5] It's Never Too Late: Fusing Acoustic Information into Large Language Models for Automatic Speech Recognition. ICLR 2024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1518816" y="3843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Sadržaj</a:t>
            </a:r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2762125" y="1990637"/>
            <a:ext cx="257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Uvod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2762150" y="2814275"/>
            <a:ext cx="73521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Dvodimenzionalne reprezentacije zvučnog signala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2762125" y="3632000"/>
            <a:ext cx="82836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Metode kombiniranja različitih reprezentacija zvučnog signala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2762125" y="4456700"/>
            <a:ext cx="46530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hr-HR" sz="2200">
                <a:solidFill>
                  <a:schemeClr val="dk1"/>
                </a:solidFill>
              </a:rPr>
              <a:t>Predloženi pristup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Predloženi pristup: Kasna fuzija</a:t>
            </a: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7520750" y="1882600"/>
            <a:ext cx="4591200" cy="1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Metoda </a:t>
            </a:r>
            <a:r>
              <a:rPr b="1" lang="hr-HR" sz="1800">
                <a:solidFill>
                  <a:schemeClr val="dk1"/>
                </a:solidFill>
              </a:rPr>
              <a:t>ne</a:t>
            </a:r>
            <a:r>
              <a:rPr lang="hr-HR" sz="1800">
                <a:solidFill>
                  <a:schemeClr val="dk1"/>
                </a:solidFill>
              </a:rPr>
              <a:t> zahtjeva dotreniravanje za sinkronizaciju izlaza modela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Kombiniranje predikcija hibridnog modela pozornosti i CTC na razini tokena [6]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4100" y="3963950"/>
            <a:ext cx="5157901" cy="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7347875" y="5503675"/>
            <a:ext cx="360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dk1"/>
                </a:solidFill>
              </a:rPr>
              <a:t>[6]</a:t>
            </a:r>
            <a:r>
              <a:rPr lang="hr-HR" sz="1000">
                <a:solidFill>
                  <a:schemeClr val="dk1"/>
                </a:solidFill>
              </a:rPr>
              <a:t> Streaming End-to-End Speech Recognition with Joint CTC-Attention Based Models. ASRU 2019: 936-943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0350" y="1317550"/>
            <a:ext cx="3715775" cy="460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1518816" y="3843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Sadržaj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762125" y="1990637"/>
            <a:ext cx="257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Uvod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762150" y="2814275"/>
            <a:ext cx="69294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Dvodimenzionalne reprezentacije zvučnog signala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762125" y="3632000"/>
            <a:ext cx="85821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Metode kombiniranja različitih reprezentacija zvučnog signala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762125" y="4456700"/>
            <a:ext cx="51525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Predloženi pristup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Predloženi pristup: Srednja fuzija</a:t>
            </a:r>
            <a:endParaRPr/>
          </a:p>
        </p:txBody>
      </p:sp>
      <p:pic>
        <p:nvPicPr>
          <p:cNvPr id="237" name="Google Shape;2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350" y="1497450"/>
            <a:ext cx="2440950" cy="45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 txBox="1"/>
          <p:nvPr/>
        </p:nvSpPr>
        <p:spPr>
          <a:xfrm>
            <a:off x="6396950" y="1853775"/>
            <a:ext cx="4725600" cy="3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Iterativno uvođenje reprezentacija kroz enkoder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Računalno efikasniji pristup od kasne fuzije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Koristimo “gotove” enkodere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Ne mijenjamo im težine tokom treniranja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Postiže bolje rezultate od standardne konkatenacije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/>
              <a:t>Detalji eksperimenta</a:t>
            </a:r>
            <a:endParaRPr sz="2800"/>
          </a:p>
        </p:txBody>
      </p:sp>
      <p:sp>
        <p:nvSpPr>
          <p:cNvPr id="245" name="Google Shape;245;p34"/>
          <p:cNvSpPr txBox="1"/>
          <p:nvPr>
            <p:ph idx="1" type="body"/>
          </p:nvPr>
        </p:nvSpPr>
        <p:spPr>
          <a:xfrm>
            <a:off x="1528425" y="1825625"/>
            <a:ext cx="9825300" cy="314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hr-HR" sz="2300"/>
              <a:t>Koristimo</a:t>
            </a:r>
            <a:r>
              <a:rPr lang="hr-HR" sz="2300"/>
              <a:t> </a:t>
            </a:r>
            <a:r>
              <a:rPr lang="hr-HR" sz="2300"/>
              <a:t>Branchformer [7] kao bazni model</a:t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hr-HR" sz="2300"/>
              <a:t>Hibridni (CTC &amp; CE) gubitak</a:t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hr-HR" sz="2300"/>
              <a:t>Skupovi podataka: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hr-HR" sz="1800"/>
              <a:t>Librispeech</a:t>
            </a:r>
            <a:r>
              <a:rPr lang="hr-HR" sz="1900"/>
              <a:t>- </a:t>
            </a:r>
            <a:r>
              <a:rPr lang="hr-HR" sz="1800"/>
              <a:t>1000h</a:t>
            </a:r>
            <a:endParaRPr sz="18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hr-HR" sz="1800"/>
              <a:t>Gigaspeech</a:t>
            </a:r>
            <a:r>
              <a:rPr lang="hr-HR" sz="1900"/>
              <a:t>- </a:t>
            </a:r>
            <a:r>
              <a:rPr lang="hr-HR" sz="1800"/>
              <a:t>10,000h</a:t>
            </a:r>
            <a:endParaRPr sz="18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hr-HR" sz="1800"/>
              <a:t>Aishell</a:t>
            </a:r>
            <a:r>
              <a:rPr lang="hr-HR" sz="1900"/>
              <a:t>- </a:t>
            </a:r>
            <a:r>
              <a:rPr lang="hr-HR" sz="1800"/>
              <a:t>170h</a:t>
            </a:r>
            <a:endParaRPr sz="18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hr-HR" sz="1800"/>
              <a:t>Tedlium_v2</a:t>
            </a:r>
            <a:r>
              <a:rPr lang="hr-HR" sz="1900"/>
              <a:t>- </a:t>
            </a:r>
            <a:r>
              <a:rPr lang="hr-HR" sz="1800"/>
              <a:t>207h</a:t>
            </a:r>
            <a:endParaRPr sz="1800"/>
          </a:p>
        </p:txBody>
      </p:sp>
      <p:sp>
        <p:nvSpPr>
          <p:cNvPr id="246" name="Google Shape;246;p34"/>
          <p:cNvSpPr txBox="1"/>
          <p:nvPr/>
        </p:nvSpPr>
        <p:spPr>
          <a:xfrm>
            <a:off x="2017050" y="5503675"/>
            <a:ext cx="728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dk1"/>
                </a:solidFill>
              </a:rPr>
              <a:t>[7] </a:t>
            </a:r>
            <a:r>
              <a:rPr lang="hr-HR" sz="1000">
                <a:solidFill>
                  <a:schemeClr val="dk1"/>
                </a:solidFill>
              </a:rPr>
              <a:t>Branchformer with Enhanced merging for speech recognition. CoRR abs/2210.00077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idx="1" type="body"/>
          </p:nvPr>
        </p:nvSpPr>
        <p:spPr>
          <a:xfrm>
            <a:off x="1528416" y="1825625"/>
            <a:ext cx="98253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2675" lvl="0" marL="457200" rtl="0" algn="l">
              <a:spcBef>
                <a:spcPts val="1000"/>
              </a:spcBef>
              <a:spcAft>
                <a:spcPts val="0"/>
              </a:spcAft>
              <a:buSzPts val="2269"/>
              <a:buChar char="•"/>
            </a:pPr>
            <a:r>
              <a:rPr lang="hr-HR" sz="2268"/>
              <a:t>Modeli trenirani između 30 i 80 epoha</a:t>
            </a:r>
            <a:endParaRPr sz="2268"/>
          </a:p>
          <a:p>
            <a:pPr indent="-372675" lvl="0" marL="457200" rtl="0" algn="l">
              <a:spcBef>
                <a:spcPts val="0"/>
              </a:spcBef>
              <a:spcAft>
                <a:spcPts val="0"/>
              </a:spcAft>
              <a:buSzPts val="2269"/>
              <a:buChar char="•"/>
            </a:pPr>
            <a:r>
              <a:rPr lang="hr-HR" sz="2268"/>
              <a:t>Spektralna augmentacija [8]</a:t>
            </a:r>
            <a:endParaRPr sz="2268"/>
          </a:p>
          <a:p>
            <a:pPr indent="-379025" lvl="0" marL="457200" rtl="0" algn="l">
              <a:spcBef>
                <a:spcPts val="0"/>
              </a:spcBef>
              <a:spcAft>
                <a:spcPts val="0"/>
              </a:spcAft>
              <a:buSzPts val="2369"/>
              <a:buChar char="•"/>
            </a:pPr>
            <a:r>
              <a:rPr lang="hr-HR" sz="2368"/>
              <a:t>Optimiziramo:</a:t>
            </a:r>
            <a:endParaRPr sz="2368"/>
          </a:p>
          <a:p>
            <a:pPr indent="-353625" lvl="1" marL="914400" rtl="0" algn="l">
              <a:spcBef>
                <a:spcPts val="0"/>
              </a:spcBef>
              <a:spcAft>
                <a:spcPts val="0"/>
              </a:spcAft>
              <a:buSzPts val="1969"/>
              <a:buChar char="•"/>
            </a:pPr>
            <a:r>
              <a:rPr lang="hr-HR" sz="1968"/>
              <a:t>WER (Word error rate)</a:t>
            </a:r>
            <a:endParaRPr sz="1968"/>
          </a:p>
          <a:p>
            <a:pPr indent="-353625" lvl="1" marL="914400" rtl="0" algn="l">
              <a:spcBef>
                <a:spcPts val="0"/>
              </a:spcBef>
              <a:spcAft>
                <a:spcPts val="0"/>
              </a:spcAft>
              <a:buSzPts val="1969"/>
              <a:buChar char="•"/>
            </a:pPr>
            <a:r>
              <a:rPr lang="hr-HR" sz="1968"/>
              <a:t>CER (Character error rate)</a:t>
            </a:r>
            <a:endParaRPr sz="1968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68"/>
          </a:p>
          <a:p>
            <a:pPr indent="-372675" lvl="0" marL="457200" rtl="0" algn="l">
              <a:spcBef>
                <a:spcPts val="1000"/>
              </a:spcBef>
              <a:spcAft>
                <a:spcPts val="0"/>
              </a:spcAft>
              <a:buSzPts val="2269"/>
              <a:buChar char="•"/>
            </a:pPr>
            <a:r>
              <a:rPr lang="hr-HR" sz="2268"/>
              <a:t>Optimalna kombinacija modela odabrana na temelju ablacijske studije pohlepnim pristupom</a:t>
            </a:r>
            <a:endParaRPr sz="2268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"/>
          <p:cNvSpPr txBox="1"/>
          <p:nvPr/>
        </p:nvSpPr>
        <p:spPr>
          <a:xfrm>
            <a:off x="2017050" y="5503675"/>
            <a:ext cx="728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>
                <a:solidFill>
                  <a:schemeClr val="dk1"/>
                </a:solidFill>
              </a:rPr>
              <a:t>[8] </a:t>
            </a:r>
            <a:r>
              <a:rPr lang="hr-HR" sz="1000">
                <a:solidFill>
                  <a:schemeClr val="dk1"/>
                </a:solidFill>
              </a:rPr>
              <a:t>Data Augmentation Methods for End-to-end Speech Recognition on Distant-Talk Scenarios. CoRR abs/2106.03419 (2021)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1738525" y="365125"/>
            <a:ext cx="9615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/>
              <a:t>Rezultati</a:t>
            </a:r>
            <a:endParaRPr sz="2800"/>
          </a:p>
        </p:txBody>
      </p:sp>
      <p:sp>
        <p:nvSpPr>
          <p:cNvPr id="260" name="Google Shape;260;p36"/>
          <p:cNvSpPr txBox="1"/>
          <p:nvPr/>
        </p:nvSpPr>
        <p:spPr>
          <a:xfrm>
            <a:off x="2093900" y="1844175"/>
            <a:ext cx="8663400" cy="3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hr-HR" sz="2300">
                <a:solidFill>
                  <a:schemeClr val="dk1"/>
                </a:solidFill>
              </a:rPr>
              <a:t>Ansambl pokazuje relativno poboljšanje od oko</a:t>
            </a:r>
            <a:r>
              <a:rPr lang="hr-HR" sz="2800">
                <a:solidFill>
                  <a:schemeClr val="dk1"/>
                </a:solidFill>
              </a:rPr>
              <a:t> </a:t>
            </a:r>
            <a:r>
              <a:rPr b="1" lang="hr-HR" sz="2300">
                <a:solidFill>
                  <a:schemeClr val="dk1"/>
                </a:solidFill>
              </a:rPr>
              <a:t>8-18%</a:t>
            </a:r>
            <a:r>
              <a:rPr lang="hr-HR" sz="2300">
                <a:solidFill>
                  <a:schemeClr val="dk1"/>
                </a:solidFill>
              </a:rPr>
              <a:t> u usporedbi s najboljim pojedinačnim modelima</a:t>
            </a:r>
            <a:endParaRPr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hr-HR" sz="2300">
                <a:solidFill>
                  <a:schemeClr val="dk1"/>
                </a:solidFill>
              </a:rPr>
              <a:t>Značajnija poboljšanja vidimo u </a:t>
            </a:r>
            <a:r>
              <a:rPr lang="hr-HR" sz="2300">
                <a:solidFill>
                  <a:schemeClr val="dk1"/>
                </a:solidFill>
              </a:rPr>
              <a:t>šumovitim</a:t>
            </a:r>
            <a:r>
              <a:rPr lang="hr-HR" sz="2300">
                <a:solidFill>
                  <a:schemeClr val="dk1"/>
                </a:solidFill>
              </a:rPr>
              <a:t> uvjetima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hr-HR" sz="2300">
                <a:solidFill>
                  <a:schemeClr val="dk1"/>
                </a:solidFill>
              </a:rPr>
              <a:t>Dodavanje jezičnog modela u ansambl, slično kao u </a:t>
            </a:r>
            <a:r>
              <a:rPr lang="hr-HR" sz="2300">
                <a:solidFill>
                  <a:schemeClr val="dk1"/>
                </a:solidFill>
              </a:rPr>
              <a:t>[5] dodatno snižava grešku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1680875" y="365125"/>
            <a:ext cx="967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/>
              <a:t>Raznolikost ansambla</a:t>
            </a:r>
            <a:endParaRPr sz="2800"/>
          </a:p>
        </p:txBody>
      </p:sp>
      <p:sp>
        <p:nvSpPr>
          <p:cNvPr id="267" name="Google Shape;267;p37"/>
          <p:cNvSpPr txBox="1"/>
          <p:nvPr/>
        </p:nvSpPr>
        <p:spPr>
          <a:xfrm>
            <a:off x="2026675" y="2065075"/>
            <a:ext cx="8365800" cy="3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hr-HR" sz="2300">
                <a:solidFill>
                  <a:schemeClr val="dk1"/>
                </a:solidFill>
              </a:rPr>
              <a:t>Osnovna metrika za određivanje efikasnosti ansambla</a:t>
            </a:r>
            <a:endParaRPr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hr-HR" sz="2300">
                <a:solidFill>
                  <a:schemeClr val="dk1"/>
                </a:solidFill>
              </a:rPr>
              <a:t>Pokazuje se da predloženi ansambl ostvaruje raznolikost dovoljnu za postizanje rezultata industrijskih sistema treniranih na mnogo više podataka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>
            <p:ph type="title"/>
          </p:nvPr>
        </p:nvSpPr>
        <p:spPr>
          <a:xfrm>
            <a:off x="1680875" y="365125"/>
            <a:ext cx="967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/>
              <a:t>Zaključak i nastavak</a:t>
            </a:r>
            <a:endParaRPr sz="2800"/>
          </a:p>
        </p:txBody>
      </p:sp>
      <p:sp>
        <p:nvSpPr>
          <p:cNvPr id="274" name="Google Shape;274;p38"/>
          <p:cNvSpPr txBox="1"/>
          <p:nvPr>
            <p:ph idx="1" type="body"/>
          </p:nvPr>
        </p:nvSpPr>
        <p:spPr>
          <a:xfrm>
            <a:off x="1528416" y="1825625"/>
            <a:ext cx="98253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hr-HR" sz="2300"/>
              <a:t>Grafovi raznolikosti ansambla pokazuju značajan prostor za napredak u kontekstu performansi, pa su meta klasifikatori logičan idući korak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hr-HR" sz="2300"/>
              <a:t>Zahvala SRCE organizaciji na pristupu računalnim resursima</a:t>
            </a:r>
            <a:endParaRPr sz="2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Arial"/>
              <a:buNone/>
            </a:pPr>
            <a:r>
              <a:rPr lang="hr-HR"/>
              <a:t>Hvala na pažnji!</a:t>
            </a:r>
            <a:endParaRPr/>
          </a:p>
        </p:txBody>
      </p:sp>
      <p:sp>
        <p:nvSpPr>
          <p:cNvPr id="280" name="Google Shape;280;p39"/>
          <p:cNvSpPr txBox="1"/>
          <p:nvPr>
            <p:ph idx="1" type="subTitle"/>
          </p:nvPr>
        </p:nvSpPr>
        <p:spPr>
          <a:xfrm>
            <a:off x="1357447" y="2770566"/>
            <a:ext cx="96453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rPr lang="hr-HR" sz="2467"/>
              <a:t>Pitanja?</a:t>
            </a:r>
            <a:endParaRPr sz="3067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1518816" y="3843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Sadržaj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2762125" y="1990637"/>
            <a:ext cx="257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hr-HR" sz="2200">
                <a:solidFill>
                  <a:schemeClr val="dk1"/>
                </a:solidFill>
              </a:rPr>
              <a:t>Uvod</a:t>
            </a:r>
            <a:endParaRPr b="1" sz="1900">
              <a:solidFill>
                <a:schemeClr val="dk1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762150" y="2814275"/>
            <a:ext cx="73425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Dvodimenzionalne reprezentacije zvučnog signala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762125" y="3632000"/>
            <a:ext cx="83028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Metode kombiniranja različitih reprezentacija zvučnog signala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762125" y="4456700"/>
            <a:ext cx="31449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Predloženi pristup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Uvod</a:t>
            </a:r>
            <a:endParaRPr/>
          </a:p>
        </p:txBody>
      </p:sp>
      <p:pic>
        <p:nvPicPr>
          <p:cNvPr id="102" name="Google Shape;102;p17" title="as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4150" y="489825"/>
            <a:ext cx="5016975" cy="22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849913" y="2228375"/>
            <a:ext cx="9182400" cy="3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hr-HR" sz="2300">
                <a:solidFill>
                  <a:schemeClr val="dk1"/>
                </a:solidFill>
              </a:rPr>
              <a:t>Zadatak je</a:t>
            </a:r>
            <a:r>
              <a:rPr lang="hr-HR" sz="2300">
                <a:solidFill>
                  <a:schemeClr val="dk1"/>
                </a:solidFill>
              </a:rPr>
              <a:t> pretvorba govora u tekst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hr-HR" sz="2300">
                <a:solidFill>
                  <a:schemeClr val="dk1"/>
                </a:solidFill>
              </a:rPr>
              <a:t>Sveobuhvatni problem nazivamo </a:t>
            </a:r>
            <a:r>
              <a:rPr i="1" lang="hr-HR" sz="2300">
                <a:solidFill>
                  <a:schemeClr val="dk1"/>
                </a:solidFill>
              </a:rPr>
              <a:t>automatsko prevođenje govora</a:t>
            </a:r>
            <a:r>
              <a:rPr lang="hr-HR" sz="2300">
                <a:solidFill>
                  <a:schemeClr val="dk1"/>
                </a:solidFill>
              </a:rPr>
              <a:t>, te sadrži sljedeće potprobleme:</a:t>
            </a:r>
            <a:endParaRPr sz="2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hr-HR" sz="1900">
                <a:solidFill>
                  <a:schemeClr val="dk1"/>
                </a:solidFill>
              </a:rPr>
              <a:t>transkripcija govora</a:t>
            </a:r>
            <a:endParaRPr sz="19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hr-HR" sz="1900">
                <a:solidFill>
                  <a:schemeClr val="dk1"/>
                </a:solidFill>
              </a:rPr>
              <a:t>prepoznavanje ključne riječi</a:t>
            </a:r>
            <a:endParaRPr sz="19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hr-HR" sz="1900">
                <a:solidFill>
                  <a:schemeClr val="dk1"/>
                </a:solidFill>
              </a:rPr>
              <a:t>identifikacija govornika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hr-HR" sz="2300">
                <a:solidFill>
                  <a:schemeClr val="dk1"/>
                </a:solidFill>
              </a:rPr>
              <a:t>Ovisno o potproblemu i zahtjevima okruženja, imamo različite arhitekture za njihovo rješavanje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1518816" y="3843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Sadržaj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2762125" y="1990637"/>
            <a:ext cx="257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Uvod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2762150" y="2814275"/>
            <a:ext cx="83220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hr-HR" sz="2200">
                <a:solidFill>
                  <a:schemeClr val="dk1"/>
                </a:solidFill>
              </a:rPr>
              <a:t>Dvodimenzionalne reprezentacije zvučnog signala</a:t>
            </a:r>
            <a:endParaRPr b="1"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762125" y="3632000"/>
            <a:ext cx="83220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Metode kombiniranja različitih reprezentacija zvučnog signala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762125" y="4456700"/>
            <a:ext cx="32700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hr-HR" sz="2200">
                <a:solidFill>
                  <a:schemeClr val="dk1"/>
                </a:solidFill>
              </a:rPr>
              <a:t>Predloženi pristup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Dvodimenzionalne reprezentacije zvučnog signala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849913" y="2228375"/>
            <a:ext cx="9182400" cy="3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hr-HR" sz="2300">
                <a:solidFill>
                  <a:schemeClr val="dk1"/>
                </a:solidFill>
              </a:rPr>
              <a:t>Kako najbolje reprezentirati zvučni signal pitanje je na koje niti dan danas nemamo jasan odgovor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hr-HR" sz="2300">
                <a:solidFill>
                  <a:schemeClr val="dk1"/>
                </a:solidFill>
              </a:rPr>
              <a:t>Neke poznate reprezentacije su:</a:t>
            </a:r>
            <a:endParaRPr sz="23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r-HR" sz="1900">
                <a:solidFill>
                  <a:schemeClr val="dk1"/>
                </a:solidFill>
              </a:rPr>
              <a:t>Mel značajke (eng. Mel spectrogram)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r-HR" sz="1900">
                <a:solidFill>
                  <a:schemeClr val="dk1"/>
                </a:solidFill>
              </a:rPr>
              <a:t>Mfcc značajke (eng. Mel-frequency Cepstral Coefficients )</a:t>
            </a:r>
            <a:endParaRPr sz="20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r-HR" sz="1900">
                <a:solidFill>
                  <a:schemeClr val="dk1"/>
                </a:solidFill>
              </a:rPr>
              <a:t>Modgd značajke (eng. Modified Group Delay spectrogram)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r-HR" sz="1900">
                <a:solidFill>
                  <a:schemeClr val="dk1"/>
                </a:solidFill>
              </a:rPr>
              <a:t>Gammatone značajke (eng. Gammatone spectrogram)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r-HR" sz="1900">
                <a:solidFill>
                  <a:schemeClr val="dk1"/>
                </a:solidFill>
              </a:rPr>
              <a:t>Constant Q transformacija (eng. Constant Q transform)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r-HR" sz="1900">
                <a:solidFill>
                  <a:schemeClr val="dk1"/>
                </a:solidFill>
              </a:rPr>
              <a:t>Transformacija ‘paketom’ valića (eng. Wavelet packet transform)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1978600" y="2218775"/>
            <a:ext cx="8731200" cy="18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Najpoznatije reprezentacije zvuka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Dobar balans frekvencijske i vremenske rezolucije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Brza ekstrakcija / linearno vremensko produljenje u ovisnosti o duljini zvučnog signala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MFCC reprezentacija se dobije iz Mel Spektrograma apliciranjem DCT transformacije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122725" y="681950"/>
            <a:ext cx="7107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</a:rPr>
              <a:t>Mel Spektrogram i MFCC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763" y="3955825"/>
            <a:ext cx="631507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/>
        </p:nvSpPr>
        <p:spPr>
          <a:xfrm>
            <a:off x="1988225" y="1949800"/>
            <a:ext cx="85005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Dobije se iz Group Delay-a spektralnim omekšavanjem i uvođenjem dvaju parametra za kontroliranje dinamičkog dosega</a:t>
            </a:r>
            <a:endParaRPr sz="2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Za razliku od Mel Spektrograma uključuje i faznu informaciju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122725" y="681950"/>
            <a:ext cx="7107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</a:rPr>
              <a:t>Modified Group Delay Spectrogram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975" y="3813225"/>
            <a:ext cx="6156824" cy="19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1988225" y="1949800"/>
            <a:ext cx="8731200" cy="17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Duljina prozora analize mijenja se s frekvencijom: duži prozori za niže frekvencije, kraći za više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Vrsta vremensko-frekvencijske analize gdje je omjer frekvencije i frekvencijske rezolucije (Q) konstantan kroz cijeli spektar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r-HR" sz="1800">
                <a:solidFill>
                  <a:schemeClr val="dk1"/>
                </a:solidFill>
              </a:rPr>
              <a:t>Brza ekstrakcija, no neke optimizacije kao s DFT nisu moguće radi prozora različite veličine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2122725" y="681950"/>
            <a:ext cx="71076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</a:rPr>
              <a:t>Constant Q Transformacija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700" y="3802325"/>
            <a:ext cx="629602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