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sldIdLst>
    <p:sldId id="256" r:id="rId2"/>
    <p:sldId id="296" r:id="rId3"/>
    <p:sldId id="297" r:id="rId4"/>
    <p:sldId id="283" r:id="rId5"/>
    <p:sldId id="277" r:id="rId6"/>
    <p:sldId id="282" r:id="rId7"/>
    <p:sldId id="290" r:id="rId8"/>
    <p:sldId id="291" r:id="rId9"/>
    <p:sldId id="292" r:id="rId10"/>
    <p:sldId id="294" r:id="rId11"/>
    <p:sldId id="298" r:id="rId12"/>
    <p:sldId id="279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7C"/>
    <a:srgbClr val="4771B8"/>
    <a:srgbClr val="C9CACC"/>
    <a:srgbClr val="E6E7E8"/>
    <a:srgbClr val="006AA3"/>
    <a:srgbClr val="18A39B"/>
    <a:srgbClr val="F9A152"/>
    <a:srgbClr val="445469"/>
    <a:srgbClr val="47B587"/>
    <a:srgbClr val="004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0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F25A0B-64B6-4216-94E4-888FBF46E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E04FC7F-D5CD-4479-8C60-58ED89683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F35670A-C59A-4B4E-A4AD-39D32427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21D8-A337-4810-9F18-3FEB5D63EF20}" type="datetimeFigureOut">
              <a:rPr lang="hr-HR" smtClean="0"/>
              <a:t>24.03.2025.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A790835-AE4E-4881-A953-9A2F2E39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96CEC09-EFDE-447F-B1AF-FEF85C50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FF89-54F1-4B69-A242-BACD9ACC9D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2536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9BB19B-8878-4603-96E4-ECFE71417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F1DE64F-EF50-4D3B-AC50-6C0E6BB77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B28E3CA-6E82-4956-A081-DD1C45970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21D8-A337-4810-9F18-3FEB5D63EF20}" type="datetimeFigureOut">
              <a:rPr lang="hr-HR" smtClean="0"/>
              <a:t>24.03.2025.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5AAED7B-E116-4D58-838A-82EC7F94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3DFFCD6-92BC-49E9-80E1-674B37E4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FF89-54F1-4B69-A242-BACD9ACC9D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846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1680232-AD50-4CFA-AD33-84C74835BC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028E7F7-7077-40A3-8507-451BD98BE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FEBBD45-F39D-4B35-9962-959812883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21D8-A337-4810-9F18-3FEB5D63EF20}" type="datetimeFigureOut">
              <a:rPr lang="hr-HR" smtClean="0"/>
              <a:t>24.03.2025.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34948FA-D3C1-4A90-A08F-B41BE458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2442C09-C395-4CB3-9866-1524D10C5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FF89-54F1-4B69-A242-BACD9ACC9D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3354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E8E20F-F2A6-4AE3-B48C-C40F8AB29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B96A5EC-B799-419D-BD20-9A3D5649F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F1FD8ED-4C2B-4FBE-AD73-F0BA39EC4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21D8-A337-4810-9F18-3FEB5D63EF20}" type="datetimeFigureOut">
              <a:rPr lang="hr-HR" smtClean="0"/>
              <a:t>24.03.2025.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8BA9AF0-E274-44B1-96DB-69218F0D5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39A3D60-ECF8-4757-AB9F-871F76C64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FF89-54F1-4B69-A242-BACD9ACC9D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0399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A50C7C-83C9-4D44-B993-6A986E5CF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7B0A0F4-2D72-475C-B861-F1E049E9D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64004CB-362F-4220-B9E8-32F703CDB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21D8-A337-4810-9F18-3FEB5D63EF20}" type="datetimeFigureOut">
              <a:rPr lang="hr-HR" smtClean="0"/>
              <a:t>24.03.2025.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890CA3A-CE1A-4D2F-8171-D5DEEB899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628D300-18BB-4987-996D-92FCEB791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FF89-54F1-4B69-A242-BACD9ACC9D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9045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BBD2E1-4B86-47C5-873D-1283114B7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CEBB27F-9587-4B73-85B1-E0EF4A249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E8EA998-4DC5-4B72-96FE-A69BDFFD1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E8149CC-D233-4A7B-88E4-B528EA90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21D8-A337-4810-9F18-3FEB5D63EF20}" type="datetimeFigureOut">
              <a:rPr lang="hr-HR" smtClean="0"/>
              <a:t>24.03.2025.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F33E2B4-B698-4096-AE5E-BAA8C45E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54F2BFB-D16A-4F91-8F56-EE96B1B41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FF89-54F1-4B69-A242-BACD9ACC9D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745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4475AB-B8F7-4850-9CBD-9609DD80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2DA83BC-FA66-4F65-BC0E-54375E166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1D59FCF-942B-49F2-A073-8569357D1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B977B99-60FF-4810-A906-6961E67592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49CA94E-46F4-416E-AFC4-3D347EA330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52AB3798-C72C-4A01-94B0-B708A0B8A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21D8-A337-4810-9F18-3FEB5D63EF20}" type="datetimeFigureOut">
              <a:rPr lang="hr-HR" smtClean="0"/>
              <a:t>24.03.2025.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B016029-5E6F-4F3F-948A-3DFCE36C9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4DBA770F-E951-443C-B7C2-3B1CE3FA6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FF89-54F1-4B69-A242-BACD9ACC9D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993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EB33BE-EAB2-4EB8-880F-6712B44A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C87DE10-FC26-4B05-A2A9-10AA4FBD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21D8-A337-4810-9F18-3FEB5D63EF20}" type="datetimeFigureOut">
              <a:rPr lang="hr-HR" smtClean="0"/>
              <a:t>24.03.2025.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CE64D85-DAC1-4E74-94CE-C43DA0CFE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3070B799-50BC-45BF-8F35-E4F016128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FF89-54F1-4B69-A242-BACD9ACC9D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89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B3E5244D-637F-4B40-9E82-17EED0BD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21D8-A337-4810-9F18-3FEB5D63EF20}" type="datetimeFigureOut">
              <a:rPr lang="hr-HR" smtClean="0"/>
              <a:t>24.03.2025.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A6172B25-2CF3-4D35-90F8-20C506D47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50B649C-2E42-464B-BC69-71186552B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FF89-54F1-4B69-A242-BACD9ACC9D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2051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D775DE-B56D-499E-9328-5150F1FEE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BD418A8-9B3A-45E3-A0C7-4CF40366D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B4BDEEE-5F43-447E-9D97-AF68969B9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CDBE935-B18C-4DA1-81AA-D51989165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21D8-A337-4810-9F18-3FEB5D63EF20}" type="datetimeFigureOut">
              <a:rPr lang="hr-HR" smtClean="0"/>
              <a:t>24.03.2025.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439DD58-D16F-4B58-9A8D-B5183127F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A001258-58D1-43EF-AB09-EDCEC15F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FF89-54F1-4B69-A242-BACD9ACC9D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102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23E2F5-7A64-46F6-9838-90914DA72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345C860E-9399-4345-A491-3B0C8A7EA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69F3A3B-BBFB-41EB-9393-40E4ED2B0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0F8D7BA-69D7-447C-A33F-D1C2DDA70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21D8-A337-4810-9F18-3FEB5D63EF20}" type="datetimeFigureOut">
              <a:rPr lang="hr-HR" smtClean="0"/>
              <a:t>24.03.2025.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F47F96C-3CF9-476A-9A39-EDE41AC4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C2D4D33-4694-4DA4-B1DE-3AD94F86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FF89-54F1-4B69-A242-BACD9ACC9D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338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00F2C95-705C-4E4D-B75D-1B4C704A3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CACBDB5-FB5D-41E3-9FE5-0D4BF24E5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E02B1E6-4E0C-4890-A15D-57C9211F7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121D8-A337-4810-9F18-3FEB5D63EF20}" type="datetimeFigureOut">
              <a:rPr lang="hr-HR" smtClean="0"/>
              <a:t>24.03.2025.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D32C750-F85B-4D72-AD96-9B87C957B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C749F8D-8300-4AC8-9EF5-CEFA9DA73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7FF89-54F1-4B69-A242-BACD9ACC9D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499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" y="0"/>
            <a:ext cx="12189748" cy="6868149"/>
          </a:xfrm>
          <a:prstGeom prst="rect">
            <a:avLst/>
          </a:prstGeom>
        </p:spPr>
      </p:pic>
      <p:sp>
        <p:nvSpPr>
          <p:cNvPr id="3" name="Podnaslov 2">
            <a:extLst>
              <a:ext uri="{FF2B5EF4-FFF2-40B4-BE49-F238E27FC236}">
                <a16:creationId xmlns:a16="http://schemas.microsoft.com/office/drawing/2014/main" id="{ECE31BE6-AC36-471A-8FD5-6704C9248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0724" y="4815840"/>
            <a:ext cx="4613516" cy="821453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hr-HR" sz="1800" dirty="0">
                <a:solidFill>
                  <a:schemeClr val="bg1"/>
                </a:solidFill>
              </a:rPr>
              <a:t>Povjerenstvo za izradu politike </a:t>
            </a:r>
            <a:r>
              <a:rPr lang="hr-HR" sz="1800" dirty="0" err="1">
                <a:solidFill>
                  <a:schemeClr val="bg1"/>
                </a:solidFill>
              </a:rPr>
              <a:t>kibernetičke</a:t>
            </a:r>
            <a:r>
              <a:rPr lang="hr-HR" sz="1800" dirty="0">
                <a:solidFill>
                  <a:schemeClr val="bg1"/>
                </a:solidFill>
              </a:rPr>
              <a:t> sigurnosti i dvogodišnjeg sveučilišnog diplomskog studija </a:t>
            </a:r>
            <a:r>
              <a:rPr lang="hr-HR" sz="1800" dirty="0" err="1">
                <a:solidFill>
                  <a:schemeClr val="bg1"/>
                </a:solidFill>
              </a:rPr>
              <a:t>Kibernetička</a:t>
            </a:r>
            <a:r>
              <a:rPr lang="hr-HR" sz="1800" dirty="0">
                <a:solidFill>
                  <a:schemeClr val="bg1"/>
                </a:solidFill>
              </a:rPr>
              <a:t> sigurnost</a:t>
            </a:r>
          </a:p>
        </p:txBody>
      </p:sp>
    </p:spTree>
    <p:extLst>
      <p:ext uri="{BB962C8B-B14F-4D97-AF65-F5344CB8AC3E}">
        <p14:creationId xmlns:p14="http://schemas.microsoft.com/office/powerpoint/2010/main" val="376594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63" y="2936360"/>
            <a:ext cx="6592837" cy="659283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4177529-7100-4358-A38F-416B0C6A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400864"/>
            <a:ext cx="10515600" cy="1325563"/>
          </a:xfrm>
        </p:spPr>
        <p:txBody>
          <a:bodyPr/>
          <a:lstStyle/>
          <a:p>
            <a:r>
              <a:rPr lang="hr-HR" altLang="sr-Latn-RS" b="1" dirty="0">
                <a:solidFill>
                  <a:srgbClr val="0044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ZAKLJUČNE ODREDBE</a:t>
            </a:r>
          </a:p>
        </p:txBody>
      </p:sp>
      <p:sp>
        <p:nvSpPr>
          <p:cNvPr id="14" name="Pravokutnik 13"/>
          <p:cNvSpPr/>
          <p:nvPr/>
        </p:nvSpPr>
        <p:spPr>
          <a:xfrm>
            <a:off x="0" y="490389"/>
            <a:ext cx="444450" cy="1045911"/>
          </a:xfrm>
          <a:prstGeom prst="rec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73" y="271442"/>
            <a:ext cx="1093996" cy="792204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694421" y="2110802"/>
            <a:ext cx="9920239" cy="330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90170">
              <a:lnSpc>
                <a:spcPct val="118000"/>
              </a:lnSpc>
              <a:spcAft>
                <a:spcPts val="600"/>
              </a:spcAft>
            </a:pPr>
            <a:r>
              <a:rPr lang="hr-HR" sz="2400" b="1" dirty="0"/>
              <a:t>Pravilnici i upute temeljem ove Politike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/>
              <a:t>Donošenje novih pravilnika / akata / odluka koje proizlaze iz Politike: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b="1" dirty="0">
                <a:solidFill>
                  <a:srgbClr val="4771B8"/>
                </a:solidFill>
              </a:rPr>
              <a:t>Dužnosti, odgovornosti i ovlasti CSO-a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b="1" dirty="0">
                <a:solidFill>
                  <a:srgbClr val="4771B8"/>
                </a:solidFill>
              </a:rPr>
              <a:t>Sadržaj tehničkih mjera za podizanje </a:t>
            </a:r>
            <a:r>
              <a:rPr lang="pl-PL" sz="1500" b="1" dirty="0" err="1">
                <a:solidFill>
                  <a:srgbClr val="4771B8"/>
                </a:solidFill>
              </a:rPr>
              <a:t>otpornosti</a:t>
            </a:r>
            <a:r>
              <a:rPr lang="pl-PL" sz="1500" b="1" dirty="0">
                <a:solidFill>
                  <a:srgbClr val="4771B8"/>
                </a:solidFill>
              </a:rPr>
              <a:t> </a:t>
            </a:r>
            <a:endParaRPr lang="pl-PL" sz="1500" dirty="0"/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b="1" dirty="0">
                <a:solidFill>
                  <a:srgbClr val="4771B8"/>
                </a:solidFill>
              </a:rPr>
              <a:t>Rješavanje sigurnosnih incidenata 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b="1" dirty="0">
                <a:solidFill>
                  <a:srgbClr val="4771B8"/>
                </a:solidFill>
              </a:rPr>
              <a:t>Rukovanje klasificiranim i drugim povjerljivim podacima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b="1" dirty="0">
                <a:solidFill>
                  <a:srgbClr val="4771B8"/>
                </a:solidFill>
              </a:rPr>
              <a:t>Minimalne sigurnosne zahtjeve </a:t>
            </a:r>
            <a:r>
              <a:rPr lang="pl-PL" sz="1500" dirty="0"/>
              <a:t>za vanjske davatelje usluga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dirty="0"/>
              <a:t>Pitanje </a:t>
            </a:r>
            <a:r>
              <a:rPr lang="pl-PL" sz="1500" b="1" dirty="0">
                <a:solidFill>
                  <a:srgbClr val="4771B8"/>
                </a:solidFill>
              </a:rPr>
              <a:t>stegovne odgovornosti djelatnika i studenata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b="1" dirty="0">
                <a:solidFill>
                  <a:srgbClr val="4771B8"/>
                </a:solidFill>
              </a:rPr>
              <a:t>Plan kontinuiteta poslovanja </a:t>
            </a:r>
            <a:r>
              <a:rPr lang="pl-PL" sz="1500" dirty="0"/>
              <a:t>u slučaju incidenata</a:t>
            </a:r>
          </a:p>
        </p:txBody>
      </p:sp>
      <p:sp>
        <p:nvSpPr>
          <p:cNvPr id="11" name="Pravokutnik 10"/>
          <p:cNvSpPr/>
          <p:nvPr/>
        </p:nvSpPr>
        <p:spPr>
          <a:xfrm>
            <a:off x="12093464" y="2110802"/>
            <a:ext cx="197069" cy="3518207"/>
          </a:xfrm>
          <a:prstGeom prst="rect">
            <a:avLst/>
          </a:prstGeom>
          <a:solidFill>
            <a:srgbClr val="005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1545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1B6FC-53CB-94AF-CC2B-200707FE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1FB9F222-DBE8-C639-8B67-A4083B849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63" y="2936360"/>
            <a:ext cx="6592837" cy="659283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C952BAF-5D58-3D63-CC10-5EEE084E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400864"/>
            <a:ext cx="10515600" cy="1325563"/>
          </a:xfrm>
        </p:spPr>
        <p:txBody>
          <a:bodyPr/>
          <a:lstStyle/>
          <a:p>
            <a:r>
              <a:rPr lang="hr-HR" altLang="sr-Latn-RS" b="1" dirty="0">
                <a:solidFill>
                  <a:srgbClr val="0044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ZAKLJUČAK</a:t>
            </a:r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910156FB-612F-B13E-958E-53E287952A5E}"/>
              </a:ext>
            </a:extLst>
          </p:cNvPr>
          <p:cNvSpPr/>
          <p:nvPr/>
        </p:nvSpPr>
        <p:spPr>
          <a:xfrm>
            <a:off x="0" y="490389"/>
            <a:ext cx="444450" cy="1045911"/>
          </a:xfrm>
          <a:prstGeom prst="rec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33ECFCB4-7A1A-4D79-060C-EB9D54FE4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73" y="271442"/>
            <a:ext cx="1093996" cy="792204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08CC867F-88AB-B839-4C76-71F99630C92F}"/>
              </a:ext>
            </a:extLst>
          </p:cNvPr>
          <p:cNvSpPr/>
          <p:nvPr/>
        </p:nvSpPr>
        <p:spPr>
          <a:xfrm>
            <a:off x="694421" y="2110802"/>
            <a:ext cx="9920239" cy="4167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 marR="90170">
              <a:lnSpc>
                <a:spcPct val="118000"/>
              </a:lnSpc>
              <a:spcAft>
                <a:spcPts val="600"/>
              </a:spcAft>
            </a:pPr>
            <a:r>
              <a:rPr lang="hr-HR" sz="2400" b="1" dirty="0"/>
              <a:t>ZKS i UKS obuhvaćaju Sveučilište i sastavnice</a:t>
            </a:r>
          </a:p>
          <a:p>
            <a:pPr marL="241300" marR="9017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Kao i prethodne regulative – npr. GDPR – dodatne obaveze i odgovornosti </a:t>
            </a:r>
          </a:p>
          <a:p>
            <a:pPr marL="241300" marR="9017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Ali: </a:t>
            </a:r>
            <a:r>
              <a:rPr lang="pl-PL" sz="1500" dirty="0">
                <a:solidFill>
                  <a:srgbClr val="4771B8"/>
                </a:solidFill>
              </a:rPr>
              <a:t>dobra </a:t>
            </a:r>
            <a:r>
              <a:rPr lang="pl-PL" sz="1500" dirty="0" err="1">
                <a:solidFill>
                  <a:srgbClr val="4771B8"/>
                </a:solidFill>
              </a:rPr>
              <a:t>motivacija</a:t>
            </a:r>
            <a:r>
              <a:rPr lang="pl-PL" sz="1500" dirty="0">
                <a:solidFill>
                  <a:srgbClr val="4771B8"/>
                </a:solidFill>
              </a:rPr>
              <a:t> za </a:t>
            </a:r>
            <a:r>
              <a:rPr lang="pl-PL" sz="1500" dirty="0" err="1">
                <a:solidFill>
                  <a:srgbClr val="4771B8"/>
                </a:solidFill>
              </a:rPr>
              <a:t>poboljšanje</a:t>
            </a:r>
            <a:r>
              <a:rPr lang="pl-PL" sz="1500" dirty="0">
                <a:solidFill>
                  <a:srgbClr val="4771B8"/>
                </a:solidFill>
              </a:rPr>
              <a:t> </a:t>
            </a:r>
            <a:r>
              <a:rPr lang="pl-PL" sz="1500" dirty="0" err="1">
                <a:solidFill>
                  <a:srgbClr val="4771B8"/>
                </a:solidFill>
              </a:rPr>
              <a:t>stanja</a:t>
            </a:r>
            <a:r>
              <a:rPr lang="pl-PL" sz="1500" dirty="0">
                <a:solidFill>
                  <a:srgbClr val="4771B8"/>
                </a:solidFill>
              </a:rPr>
              <a:t> u </a:t>
            </a:r>
            <a:r>
              <a:rPr lang="pl-PL" sz="1500" dirty="0" err="1">
                <a:solidFill>
                  <a:srgbClr val="4771B8"/>
                </a:solidFill>
              </a:rPr>
              <a:t>akademskoj</a:t>
            </a:r>
            <a:r>
              <a:rPr lang="pl-PL" sz="1500" dirty="0">
                <a:solidFill>
                  <a:srgbClr val="4771B8"/>
                </a:solidFill>
              </a:rPr>
              <a:t> </a:t>
            </a:r>
            <a:r>
              <a:rPr lang="pl-PL" sz="1500" dirty="0" err="1">
                <a:solidFill>
                  <a:srgbClr val="4771B8"/>
                </a:solidFill>
              </a:rPr>
              <a:t>zajednici</a:t>
            </a:r>
            <a:endParaRPr lang="pl-PL" sz="1500" dirty="0">
              <a:solidFill>
                <a:srgbClr val="4771B8"/>
              </a:solidFill>
            </a:endParaRPr>
          </a:p>
          <a:p>
            <a:pPr marL="241300" marR="90170">
              <a:lnSpc>
                <a:spcPct val="118000"/>
              </a:lnSpc>
              <a:spcAft>
                <a:spcPts val="600"/>
              </a:spcAft>
            </a:pPr>
            <a:endParaRPr lang="pl-PL" sz="1500" b="1" dirty="0">
              <a:solidFill>
                <a:srgbClr val="4771B8"/>
              </a:solidFill>
            </a:endParaRPr>
          </a:p>
          <a:p>
            <a:pPr marL="241300" marR="90170">
              <a:lnSpc>
                <a:spcPct val="118000"/>
              </a:lnSpc>
              <a:spcAft>
                <a:spcPts val="600"/>
              </a:spcAft>
            </a:pPr>
            <a:r>
              <a:rPr lang="hr-HR" sz="2400" b="1" dirty="0"/>
              <a:t>Izazovi</a:t>
            </a:r>
          </a:p>
          <a:p>
            <a:pPr marL="241300" marR="9017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CSO – novo zaposlenje ili imenovanje?</a:t>
            </a:r>
          </a:p>
          <a:p>
            <a:pPr marL="241300" marR="9017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Sigurnost je skupa – mrežna oprema, sustavi za sigurnosne kopije, antivirusni programi…</a:t>
            </a:r>
          </a:p>
          <a:p>
            <a:pPr marL="241300" marR="9017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Razumijevanje djelatnika?</a:t>
            </a:r>
          </a:p>
          <a:p>
            <a:pPr marL="698500" marR="90170" lvl="1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zastarjela računala s aktivnim licencama</a:t>
            </a:r>
          </a:p>
          <a:p>
            <a:pPr marL="698500" marR="90170" lvl="1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nova oprema? Npr. MFA</a:t>
            </a:r>
          </a:p>
          <a:p>
            <a:pPr marL="698500" marR="90170" lvl="1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općenito – (nešto) više angažmana za sve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AA3FD82D-E6C4-8259-511B-3FA513ED1626}"/>
              </a:ext>
            </a:extLst>
          </p:cNvPr>
          <p:cNvSpPr/>
          <p:nvPr/>
        </p:nvSpPr>
        <p:spPr>
          <a:xfrm>
            <a:off x="12093464" y="2110802"/>
            <a:ext cx="197069" cy="3518207"/>
          </a:xfrm>
          <a:prstGeom prst="rect">
            <a:avLst/>
          </a:prstGeom>
          <a:solidFill>
            <a:srgbClr val="005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2699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17"/>
            <a:ext cx="12191999" cy="6869418"/>
          </a:xfrm>
          <a:prstGeom prst="rect">
            <a:avLst/>
          </a:prstGeom>
        </p:spPr>
      </p:pic>
      <p:sp>
        <p:nvSpPr>
          <p:cNvPr id="4" name="Podnaslov 2">
            <a:extLst>
              <a:ext uri="{FF2B5EF4-FFF2-40B4-BE49-F238E27FC236}">
                <a16:creationId xmlns:a16="http://schemas.microsoft.com/office/drawing/2014/main" id="{ECE31BE6-AC36-471A-8FD5-6704C9248B37}"/>
              </a:ext>
            </a:extLst>
          </p:cNvPr>
          <p:cNvSpPr txBox="1">
            <a:spLocks/>
          </p:cNvSpPr>
          <p:nvPr/>
        </p:nvSpPr>
        <p:spPr>
          <a:xfrm>
            <a:off x="6679324" y="2620227"/>
            <a:ext cx="9144000" cy="5486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ZAHVALJUJEMO NA PAŽNJI</a:t>
            </a:r>
          </a:p>
        </p:txBody>
      </p:sp>
    </p:spTree>
    <p:extLst>
      <p:ext uri="{BB962C8B-B14F-4D97-AF65-F5344CB8AC3E}">
        <p14:creationId xmlns:p14="http://schemas.microsoft.com/office/powerpoint/2010/main" val="2533447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866D8-9441-6329-81C1-626A30F36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id="{36F983A2-AB86-1896-B34E-F94324A1A2B5}"/>
              </a:ext>
            </a:extLst>
          </p:cNvPr>
          <p:cNvSpPr/>
          <p:nvPr/>
        </p:nvSpPr>
        <p:spPr>
          <a:xfrm>
            <a:off x="0" y="490390"/>
            <a:ext cx="444450" cy="497450"/>
          </a:xfrm>
          <a:prstGeom prst="rec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AA1F6DC8-E3D3-2E42-4302-38B281A29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63" y="2936360"/>
            <a:ext cx="6592837" cy="659283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886101E-BD46-56A7-7C3C-AE3D0CD313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73" y="271442"/>
            <a:ext cx="1093996" cy="792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164260-DA65-F7F4-5AD0-1B7B664FC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45035" y="114719"/>
            <a:ext cx="5146819" cy="6893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F6112C-02C1-F6BD-8630-B9D74D0F4A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417" t="5260" r="32041" b="3274"/>
          <a:stretch/>
        </p:blipFill>
        <p:spPr>
          <a:xfrm>
            <a:off x="939799" y="1090283"/>
            <a:ext cx="3702025" cy="49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16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51978-1738-0E72-66A4-94D37DB77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523A19F2-B305-69D5-7ED9-3046E2037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" y="0"/>
            <a:ext cx="12189748" cy="6868149"/>
          </a:xfrm>
          <a:prstGeom prst="rect">
            <a:avLst/>
          </a:prstGeom>
        </p:spPr>
      </p:pic>
      <p:sp>
        <p:nvSpPr>
          <p:cNvPr id="3" name="Podnaslov 2">
            <a:extLst>
              <a:ext uri="{FF2B5EF4-FFF2-40B4-BE49-F238E27FC236}">
                <a16:creationId xmlns:a16="http://schemas.microsoft.com/office/drawing/2014/main" id="{390567F5-0BB7-BD2F-7058-E33BD162C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0724" y="4815840"/>
            <a:ext cx="4613516" cy="821453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hr-HR" sz="1800" dirty="0">
                <a:solidFill>
                  <a:schemeClr val="bg1"/>
                </a:solidFill>
              </a:rPr>
              <a:t>Izv. prof. dr. sc. Marin Vuković</a:t>
            </a:r>
          </a:p>
          <a:p>
            <a:pPr algn="l">
              <a:spcBef>
                <a:spcPts val="0"/>
              </a:spcBef>
            </a:pPr>
            <a:r>
              <a:rPr lang="hr-HR" sz="1800" dirty="0">
                <a:solidFill>
                  <a:schemeClr val="bg1"/>
                </a:solidFill>
              </a:rPr>
              <a:t>Fakultet elektrotehnike i računarstva</a:t>
            </a:r>
          </a:p>
          <a:p>
            <a:pPr algn="l">
              <a:spcBef>
                <a:spcPts val="0"/>
              </a:spcBef>
            </a:pPr>
            <a:r>
              <a:rPr lang="hr-HR" sz="1800" dirty="0">
                <a:solidFill>
                  <a:schemeClr val="bg1"/>
                </a:solidFill>
              </a:rPr>
              <a:t>Sveučilište u Zagrebu</a:t>
            </a:r>
          </a:p>
        </p:txBody>
      </p:sp>
    </p:spTree>
    <p:extLst>
      <p:ext uri="{BB962C8B-B14F-4D97-AF65-F5344CB8AC3E}">
        <p14:creationId xmlns:p14="http://schemas.microsoft.com/office/powerpoint/2010/main" val="3794970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86" y="3933825"/>
            <a:ext cx="5157222" cy="5157222"/>
          </a:xfrm>
          <a:prstGeom prst="rect">
            <a:avLst/>
          </a:prstGeom>
        </p:spPr>
      </p:pic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6546653" cy="6869419"/>
          </a:xfrm>
        </p:spPr>
      </p:pic>
      <p:sp>
        <p:nvSpPr>
          <p:cNvPr id="5" name="Pravokutnik 4"/>
          <p:cNvSpPr/>
          <p:nvPr/>
        </p:nvSpPr>
        <p:spPr>
          <a:xfrm>
            <a:off x="256725" y="542176"/>
            <a:ext cx="5991676" cy="5326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>
              <a:lnSpc>
                <a:spcPct val="118000"/>
              </a:lnSpc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Koordinator Povjerenstva</a:t>
            </a:r>
          </a:p>
          <a:p>
            <a:pPr marL="266700" marR="90170" indent="-266700">
              <a:lnSpc>
                <a:spcPct val="118000"/>
              </a:lnSpc>
              <a:spcAft>
                <a:spcPts val="600"/>
              </a:spcAft>
            </a:pPr>
            <a:r>
              <a:rPr lang="pl-PL" sz="1400" dirty="0">
                <a:solidFill>
                  <a:schemeClr val="bg1"/>
                </a:solidFill>
              </a:rPr>
              <a:t>●	Prof. dr. sc. Tomislav Bolanča, prorektor za poslovanje i digitalizaciju</a:t>
            </a:r>
          </a:p>
          <a:p>
            <a:pPr marL="431800" marR="90170" indent="-190500">
              <a:lnSpc>
                <a:spcPct val="118000"/>
              </a:lnSpc>
            </a:pPr>
            <a:endParaRPr lang="pl-PL" sz="1400" dirty="0">
              <a:solidFill>
                <a:schemeClr val="bg1"/>
              </a:solidFill>
            </a:endParaRPr>
          </a:p>
          <a:p>
            <a:pPr marR="90170"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Članovi Povjerenstva za izradu politike kibernetičke sigurnosti i dvogodišnjeg sveučilišnog diplomskog studija Kibernetička sigurnost</a:t>
            </a:r>
          </a:p>
          <a:p>
            <a:pPr marL="266700" marR="90170" indent="-266700">
              <a:spcAft>
                <a:spcPts val="300"/>
              </a:spcAft>
            </a:pPr>
            <a:r>
              <a:rPr lang="pl-PL" sz="1400" dirty="0">
                <a:solidFill>
                  <a:schemeClr val="bg1"/>
                </a:solidFill>
              </a:rPr>
              <a:t>●	izv. prof. dr. sc. Marin Vuković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Sveučilište u Zagrebu Fakultet elektrotehnike i računarstva</a:t>
            </a:r>
          </a:p>
          <a:p>
            <a:pPr marL="266700" marR="90170" indent="-266700">
              <a:spcAft>
                <a:spcPts val="300"/>
              </a:spcAft>
            </a:pPr>
            <a:r>
              <a:rPr lang="pl-PL" sz="1400" dirty="0">
                <a:solidFill>
                  <a:schemeClr val="bg1"/>
                </a:solidFill>
              </a:rPr>
              <a:t>●	prof. dr. sc. Katarina Tomičić-Pupek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Sveučilište u Zagrebu Fakultet organizacije i informatike</a:t>
            </a:r>
          </a:p>
          <a:p>
            <a:pPr marL="266700" marR="90170" indent="-266700">
              <a:spcAft>
                <a:spcPts val="300"/>
              </a:spcAft>
            </a:pPr>
            <a:r>
              <a:rPr lang="pl-PL" sz="1400" dirty="0">
                <a:solidFill>
                  <a:schemeClr val="bg1"/>
                </a:solidFill>
              </a:rPr>
              <a:t>●	Ivan Marić, dipl. ing.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Sveučilišni računski centar Sveučilišta u Zagrebu </a:t>
            </a:r>
          </a:p>
          <a:p>
            <a:pPr marL="266700" marR="90170" indent="-266700">
              <a:spcAft>
                <a:spcPts val="300"/>
              </a:spcAft>
            </a:pPr>
            <a:r>
              <a:rPr lang="pl-PL" sz="1400" dirty="0">
                <a:solidFill>
                  <a:schemeClr val="bg1"/>
                </a:solidFill>
              </a:rPr>
              <a:t>●	izv. prof. dr. sc. Tihomir Katulić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Sveučilište u Zagrebu Pravni fakultet</a:t>
            </a:r>
          </a:p>
          <a:p>
            <a:pPr marL="266700" marR="90170" indent="-266700">
              <a:spcAft>
                <a:spcPts val="300"/>
              </a:spcAft>
            </a:pPr>
            <a:r>
              <a:rPr lang="pl-PL" sz="1400" dirty="0">
                <a:solidFill>
                  <a:schemeClr val="bg1"/>
                </a:solidFill>
              </a:rPr>
              <a:t>●	prof. dr. sc. Hrvoje Stančić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Sveučilište u Zagrebu Filozofski fakultet</a:t>
            </a:r>
          </a:p>
          <a:p>
            <a:pPr marL="266700" marR="90170" indent="-266700">
              <a:spcAft>
                <a:spcPts val="300"/>
              </a:spcAft>
            </a:pPr>
            <a:r>
              <a:rPr lang="pl-PL" sz="1400" dirty="0">
                <a:solidFill>
                  <a:schemeClr val="bg1"/>
                </a:solidFill>
              </a:rPr>
              <a:t>●	izv. prof. dr. sc. Robert Mikac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Sveučilište u Zagrebu Fakultet političkih znanosti</a:t>
            </a:r>
          </a:p>
          <a:p>
            <a:pPr marL="266700" marR="90170" indent="-266700">
              <a:spcAft>
                <a:spcPts val="300"/>
              </a:spcAft>
            </a:pPr>
            <a:r>
              <a:rPr lang="pl-PL" sz="1400" dirty="0">
                <a:solidFill>
                  <a:schemeClr val="bg1"/>
                </a:solidFill>
              </a:rPr>
              <a:t>●	prof. dr. sc. Vlatka Bilas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Sveučilište u Zagrebu Ekonomski fakultet</a:t>
            </a:r>
          </a:p>
        </p:txBody>
      </p:sp>
      <p:sp>
        <p:nvSpPr>
          <p:cNvPr id="6" name="Pravokutnik 5"/>
          <p:cNvSpPr/>
          <p:nvPr/>
        </p:nvSpPr>
        <p:spPr>
          <a:xfrm>
            <a:off x="6767287" y="542176"/>
            <a:ext cx="5239201" cy="4601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indent="-190500">
              <a:lnSpc>
                <a:spcPct val="118000"/>
              </a:lnSpc>
              <a:spcAft>
                <a:spcPts val="600"/>
              </a:spcAft>
            </a:pPr>
            <a:r>
              <a:rPr lang="pl-PL" sz="2000" b="1" dirty="0">
                <a:solidFill>
                  <a:srgbClr val="00457C"/>
                </a:solidFill>
              </a:rPr>
              <a:t>Lektura</a:t>
            </a:r>
          </a:p>
          <a:p>
            <a:pPr marL="266700" marR="90170" indent="-266700" algn="just">
              <a:lnSpc>
                <a:spcPct val="118000"/>
              </a:lnSpc>
              <a:spcAft>
                <a:spcPts val="600"/>
              </a:spcAft>
            </a:pPr>
            <a:r>
              <a:rPr lang="pl-PL" sz="1400" dirty="0">
                <a:solidFill>
                  <a:srgbClr val="00457C"/>
                </a:solidFill>
              </a:rPr>
              <a:t>●	Mirjana Štraus, mag.phon. i philol. croat.</a:t>
            </a:r>
          </a:p>
          <a:p>
            <a:pPr marL="266700" marR="90170" indent="-266700" algn="just">
              <a:lnSpc>
                <a:spcPct val="118000"/>
              </a:lnSpc>
              <a:spcAft>
                <a:spcPts val="600"/>
              </a:spcAft>
            </a:pPr>
            <a:endParaRPr lang="pl-PL" sz="1400" dirty="0">
              <a:solidFill>
                <a:srgbClr val="00457C"/>
              </a:solidFill>
            </a:endParaRPr>
          </a:p>
          <a:p>
            <a:pPr marR="90170" indent="-190500">
              <a:lnSpc>
                <a:spcPct val="118000"/>
              </a:lnSpc>
              <a:spcAft>
                <a:spcPts val="600"/>
              </a:spcAft>
            </a:pPr>
            <a:r>
              <a:rPr lang="pl-PL" sz="2000" b="1" dirty="0">
                <a:solidFill>
                  <a:srgbClr val="00457C"/>
                </a:solidFill>
              </a:rPr>
              <a:t>Grafičko oblikovanje</a:t>
            </a:r>
          </a:p>
          <a:p>
            <a:pPr marL="266700" marR="90170" indent="-266700">
              <a:lnSpc>
                <a:spcPct val="118000"/>
              </a:lnSpc>
              <a:spcAft>
                <a:spcPts val="600"/>
              </a:spcAft>
            </a:pPr>
            <a:r>
              <a:rPr lang="pl-PL" sz="1400" dirty="0">
                <a:solidFill>
                  <a:srgbClr val="00457C"/>
                </a:solidFill>
              </a:rPr>
              <a:t>●	Zdenko Blažeković, dipl. ing.</a:t>
            </a:r>
          </a:p>
          <a:p>
            <a:pPr marL="266700" marR="90170" indent="-266700" algn="just">
              <a:lnSpc>
                <a:spcPct val="118000"/>
              </a:lnSpc>
              <a:spcAft>
                <a:spcPts val="600"/>
              </a:spcAft>
            </a:pPr>
            <a:endParaRPr lang="pl-PL" sz="1400" dirty="0">
              <a:solidFill>
                <a:srgbClr val="00457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66700" marR="90170" indent="-266700" algn="just">
              <a:lnSpc>
                <a:spcPct val="118000"/>
              </a:lnSpc>
              <a:spcAft>
                <a:spcPts val="600"/>
              </a:spcAft>
            </a:pPr>
            <a:r>
              <a:rPr lang="hr-HR" sz="2000" b="1" dirty="0">
                <a:solidFill>
                  <a:srgbClr val="00457C"/>
                </a:solidFill>
              </a:rPr>
              <a:t>Nakladnik</a:t>
            </a:r>
          </a:p>
          <a:p>
            <a:pPr marL="266700" marR="90170" indent="-266700" algn="just">
              <a:spcAft>
                <a:spcPts val="300"/>
              </a:spcAft>
            </a:pPr>
            <a:r>
              <a:rPr lang="hr-HR" sz="1400" dirty="0">
                <a:solidFill>
                  <a:srgbClr val="00457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Sveučilište u Zagrebu</a:t>
            </a:r>
          </a:p>
          <a:p>
            <a:pPr marL="266700" marR="90170" indent="-266700" algn="just">
              <a:spcAft>
                <a:spcPts val="300"/>
              </a:spcAft>
            </a:pPr>
            <a:r>
              <a:rPr lang="hr-HR" sz="1400" dirty="0">
                <a:solidFill>
                  <a:srgbClr val="00457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Trg Republike Hrvatske 14</a:t>
            </a:r>
          </a:p>
          <a:p>
            <a:pPr marL="266700" marR="90170" indent="-266700" algn="just">
              <a:lnSpc>
                <a:spcPct val="118000"/>
              </a:lnSpc>
              <a:spcAft>
                <a:spcPts val="600"/>
              </a:spcAft>
            </a:pPr>
            <a:r>
              <a:rPr lang="hr-HR" sz="1400" dirty="0">
                <a:solidFill>
                  <a:srgbClr val="00457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HR-10 000 Zagreb</a:t>
            </a:r>
          </a:p>
          <a:p>
            <a:pPr marL="266700" marR="90170" indent="-266700" algn="just">
              <a:lnSpc>
                <a:spcPct val="118000"/>
              </a:lnSpc>
              <a:spcAft>
                <a:spcPts val="600"/>
              </a:spcAft>
            </a:pPr>
            <a:endParaRPr lang="hr-HR" sz="1400" dirty="0">
              <a:solidFill>
                <a:srgbClr val="00457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66700" marR="90170" indent="-266700" algn="just">
              <a:lnSpc>
                <a:spcPct val="118000"/>
              </a:lnSpc>
              <a:spcAft>
                <a:spcPts val="600"/>
              </a:spcAft>
            </a:pPr>
            <a:r>
              <a:rPr lang="hr-HR" sz="2000" b="1" dirty="0">
                <a:solidFill>
                  <a:srgbClr val="00457C"/>
                </a:solidFill>
              </a:rPr>
              <a:t>Za nakladnika</a:t>
            </a:r>
          </a:p>
          <a:p>
            <a:pPr marL="266700" marR="90170" indent="-266700" algn="just">
              <a:lnSpc>
                <a:spcPct val="118000"/>
              </a:lnSpc>
              <a:spcAft>
                <a:spcPts val="600"/>
              </a:spcAft>
            </a:pPr>
            <a:r>
              <a:rPr lang="pl-PL" sz="1400" dirty="0">
                <a:solidFill>
                  <a:srgbClr val="00457C"/>
                </a:solidFill>
              </a:rPr>
              <a:t>●	</a:t>
            </a:r>
            <a:r>
              <a:rPr lang="hr-HR" sz="1400" dirty="0">
                <a:solidFill>
                  <a:srgbClr val="00457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Prof. dr. sc. Stjepan Lakušić, rektor</a:t>
            </a: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512" y="5679014"/>
            <a:ext cx="1093996" cy="79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88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63" y="2936360"/>
            <a:ext cx="6592837" cy="659283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4177529-7100-4358-A38F-416B0C6A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400864"/>
            <a:ext cx="10515600" cy="1325563"/>
          </a:xfrm>
        </p:spPr>
        <p:txBody>
          <a:bodyPr>
            <a:normAutofit/>
          </a:bodyPr>
          <a:lstStyle/>
          <a:p>
            <a:r>
              <a:rPr lang="hr-HR" altLang="sr-Latn-RS" b="1" dirty="0">
                <a:solidFill>
                  <a:srgbClr val="0044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OPĆE ODREDBE I CILJEVI KIBERNETIČKE SIGURNOSTI</a:t>
            </a:r>
            <a:endParaRPr lang="hr-HR" dirty="0">
              <a:solidFill>
                <a:srgbClr val="00447C"/>
              </a:solidFill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694421" y="1962439"/>
            <a:ext cx="11212748" cy="3391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90170">
              <a:lnSpc>
                <a:spcPct val="118000"/>
              </a:lnSpc>
              <a:spcAft>
                <a:spcPts val="600"/>
              </a:spcAft>
            </a:pPr>
            <a:r>
              <a:rPr lang="hr-HR" sz="2400" b="1" dirty="0"/>
              <a:t>Svrha politike </a:t>
            </a:r>
            <a:r>
              <a:rPr lang="hr-HR" sz="2400" b="1" dirty="0" err="1"/>
              <a:t>kibernetičke</a:t>
            </a:r>
            <a:r>
              <a:rPr lang="hr-HR" sz="2400" b="1" dirty="0"/>
              <a:t> sigurnosti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b="1" dirty="0">
                <a:solidFill>
                  <a:srgbClr val="4771B8"/>
                </a:solidFill>
              </a:rPr>
              <a:t>Osiguranje usklađenosti sa zakonodavstvom </a:t>
            </a:r>
            <a:r>
              <a:rPr lang="pl-PL" sz="1500" dirty="0"/>
              <a:t>iz područja kibernetičke sigurnosti, </a:t>
            </a:r>
            <a:r>
              <a:rPr lang="pl-PL" sz="1500" b="1" dirty="0"/>
              <a:t>najboljim praksama</a:t>
            </a:r>
            <a:r>
              <a:rPr lang="pl-PL" sz="1500" dirty="0"/>
              <a:t>, propisanim industrijskim </a:t>
            </a:r>
            <a:r>
              <a:rPr lang="pl-PL" sz="1500" b="1" dirty="0"/>
              <a:t>standardima</a:t>
            </a:r>
            <a:r>
              <a:rPr lang="pl-PL" sz="1500" dirty="0"/>
              <a:t> i drugim primjenjivim zahtjevima. 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endParaRPr lang="hr-HR" sz="1350" dirty="0"/>
          </a:p>
          <a:p>
            <a:pPr marL="2667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pl-PL" sz="2400" b="1" dirty="0"/>
              <a:t>Ciljevi kibernetičke sigurnosti</a:t>
            </a:r>
            <a:endParaRPr lang="hr-HR" sz="2400" dirty="0"/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00457C"/>
                </a:solidFill>
              </a:rPr>
              <a:t>●</a:t>
            </a:r>
            <a:r>
              <a:rPr lang="hr-HR" sz="1500" dirty="0"/>
              <a:t>	Otkrivanje i odgovor na </a:t>
            </a:r>
            <a:r>
              <a:rPr lang="hr-HR" sz="1500" b="1" dirty="0">
                <a:solidFill>
                  <a:srgbClr val="00457C"/>
                </a:solidFill>
              </a:rPr>
              <a:t>incidente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00457C"/>
                </a:solidFill>
              </a:rPr>
              <a:t>●</a:t>
            </a:r>
            <a:r>
              <a:rPr lang="hr-HR" sz="1500" dirty="0"/>
              <a:t>	</a:t>
            </a:r>
            <a:r>
              <a:rPr lang="hr-HR" sz="1500" b="1" dirty="0">
                <a:solidFill>
                  <a:srgbClr val="00457C"/>
                </a:solidFill>
              </a:rPr>
              <a:t>Osiguranje postupanja s incidentima</a:t>
            </a:r>
            <a:r>
              <a:rPr lang="hr-HR" sz="1500" dirty="0"/>
              <a:t>, uključujući njihovo praćenje, evidentiranje i prijavljivanje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00457C"/>
                </a:solidFill>
              </a:rPr>
              <a:t>●</a:t>
            </a:r>
            <a:r>
              <a:rPr lang="hr-HR" sz="1500" dirty="0"/>
              <a:t>	Osiguranje </a:t>
            </a:r>
            <a:r>
              <a:rPr lang="hr-HR" sz="1500" b="1" dirty="0">
                <a:solidFill>
                  <a:srgbClr val="00457C"/>
                </a:solidFill>
              </a:rPr>
              <a:t>kontinuiteta poslovanja 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00457C"/>
                </a:solidFill>
              </a:rPr>
              <a:t>●</a:t>
            </a:r>
            <a:r>
              <a:rPr lang="hr-HR" sz="1500" dirty="0"/>
              <a:t>	</a:t>
            </a:r>
            <a:r>
              <a:rPr lang="hr-HR" sz="1500" b="1" dirty="0">
                <a:solidFill>
                  <a:srgbClr val="00457C"/>
                </a:solidFill>
              </a:rPr>
              <a:t>Procjena rizika i primjena odgovarajućih mjera zaštite </a:t>
            </a:r>
            <a:r>
              <a:rPr lang="hr-HR" sz="1500" dirty="0"/>
              <a:t>mrežnih i informacijskih sustava i podataka</a:t>
            </a:r>
          </a:p>
        </p:txBody>
      </p:sp>
      <p:grpSp>
        <p:nvGrpSpPr>
          <p:cNvPr id="12" name="Grupa 11"/>
          <p:cNvGrpSpPr/>
          <p:nvPr/>
        </p:nvGrpSpPr>
        <p:grpSpPr>
          <a:xfrm>
            <a:off x="0" y="490389"/>
            <a:ext cx="12290534" cy="5825101"/>
            <a:chOff x="-12093465" y="-187528"/>
            <a:chExt cx="12290534" cy="5825101"/>
          </a:xfrm>
        </p:grpSpPr>
        <p:sp>
          <p:nvSpPr>
            <p:cNvPr id="8" name="Pravokutnik 7"/>
            <p:cNvSpPr/>
            <p:nvPr/>
          </p:nvSpPr>
          <p:spPr>
            <a:xfrm>
              <a:off x="-1" y="1284521"/>
              <a:ext cx="197069" cy="1817081"/>
            </a:xfrm>
            <a:prstGeom prst="rect">
              <a:avLst/>
            </a:prstGeom>
            <a:solidFill>
              <a:srgbClr val="005B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Pravokutnik 13"/>
            <p:cNvSpPr/>
            <p:nvPr/>
          </p:nvSpPr>
          <p:spPr>
            <a:xfrm>
              <a:off x="-12093465" y="-187528"/>
              <a:ext cx="444450" cy="1045911"/>
            </a:xfrm>
            <a:prstGeom prst="rect">
              <a:avLst/>
            </a:prstGeom>
            <a:solidFill>
              <a:srgbClr val="0044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" name="Pravokutnik 14"/>
            <p:cNvSpPr/>
            <p:nvPr/>
          </p:nvSpPr>
          <p:spPr>
            <a:xfrm>
              <a:off x="0" y="3589282"/>
              <a:ext cx="197069" cy="2048291"/>
            </a:xfrm>
            <a:prstGeom prst="rect">
              <a:avLst/>
            </a:prstGeom>
            <a:solidFill>
              <a:srgbClr val="0045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Slika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73" y="271442"/>
            <a:ext cx="1093996" cy="79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4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63" y="2936360"/>
            <a:ext cx="6592837" cy="659283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4177529-7100-4358-A38F-416B0C6A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400864"/>
            <a:ext cx="10515600" cy="1325563"/>
          </a:xfrm>
        </p:spPr>
        <p:txBody>
          <a:bodyPr/>
          <a:lstStyle/>
          <a:p>
            <a:r>
              <a:rPr lang="hr-HR" altLang="sr-Latn-RS" b="1" dirty="0">
                <a:solidFill>
                  <a:srgbClr val="0044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UPRAVLJANJE KIBERNETIČKOM SIGURNOŠĆU</a:t>
            </a:r>
            <a:endParaRPr lang="hr-HR" dirty="0">
              <a:solidFill>
                <a:srgbClr val="00447C"/>
              </a:solidFill>
            </a:endParaRPr>
          </a:p>
        </p:txBody>
      </p:sp>
      <p:sp>
        <p:nvSpPr>
          <p:cNvPr id="14" name="Pravokutnik 13"/>
          <p:cNvSpPr/>
          <p:nvPr/>
        </p:nvSpPr>
        <p:spPr>
          <a:xfrm>
            <a:off x="0" y="490389"/>
            <a:ext cx="444450" cy="1045911"/>
          </a:xfrm>
          <a:prstGeom prst="rec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73" y="271442"/>
            <a:ext cx="1093996" cy="792204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694421" y="1726427"/>
            <a:ext cx="10849879" cy="4900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90170" algn="just">
              <a:lnSpc>
                <a:spcPct val="118000"/>
              </a:lnSpc>
              <a:spcAft>
                <a:spcPts val="600"/>
              </a:spcAft>
            </a:pPr>
            <a:r>
              <a:rPr lang="hr-HR" sz="2400" b="1" dirty="0"/>
              <a:t>Odgovornost za </a:t>
            </a:r>
            <a:r>
              <a:rPr lang="hr-HR" sz="2400" b="1" dirty="0" err="1"/>
              <a:t>kibernetičku</a:t>
            </a:r>
            <a:r>
              <a:rPr lang="hr-HR" sz="2400" b="1" dirty="0"/>
              <a:t> sigurnost</a:t>
            </a:r>
          </a:p>
          <a:p>
            <a:pPr marL="431800" marR="90170" indent="-190500" algn="just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dirty="0"/>
              <a:t>Odgovornost </a:t>
            </a:r>
            <a:r>
              <a:rPr lang="pl-PL" sz="1500" b="1" dirty="0">
                <a:solidFill>
                  <a:srgbClr val="4771B8"/>
                </a:solidFill>
              </a:rPr>
              <a:t>članova uprave Rektorata i sastavnica </a:t>
            </a:r>
            <a:r>
              <a:rPr lang="hr-HR" sz="1500" b="1" dirty="0" err="1">
                <a:solidFill>
                  <a:srgbClr val="4771B8"/>
                </a:solidFill>
              </a:rPr>
              <a:t>SuZG</a:t>
            </a:r>
            <a:endParaRPr lang="hr-HR" sz="1500" b="1" dirty="0">
              <a:solidFill>
                <a:srgbClr val="4771B8"/>
              </a:solidFill>
            </a:endParaRPr>
          </a:p>
          <a:p>
            <a:pPr marL="431800" marR="90170" indent="-190500" algn="just">
              <a:lnSpc>
                <a:spcPct val="118000"/>
              </a:lnSpc>
              <a:spcAft>
                <a:spcPts val="600"/>
              </a:spcAft>
            </a:pPr>
            <a:endParaRPr lang="pl-PL" sz="1000" dirty="0"/>
          </a:p>
          <a:p>
            <a:pPr marL="266700" marR="90170" indent="-190500" algn="just">
              <a:lnSpc>
                <a:spcPct val="118000"/>
              </a:lnSpc>
              <a:spcAft>
                <a:spcPts val="600"/>
              </a:spcAft>
            </a:pPr>
            <a:r>
              <a:rPr lang="pl-PL" sz="2400" b="1" dirty="0"/>
              <a:t>Glavni savjetnik za informacijsku sigurnost</a:t>
            </a:r>
            <a:endParaRPr lang="hr-HR" sz="2400" dirty="0"/>
          </a:p>
          <a:p>
            <a:pPr marL="431800" marR="90170" indent="-190500" algn="just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00457C"/>
                </a:solidFill>
              </a:rPr>
              <a:t>●</a:t>
            </a:r>
            <a:r>
              <a:rPr lang="hr-HR" sz="1500" dirty="0"/>
              <a:t>	Glavni savjetnik za informacijsku sigurnost, CSO (engl. </a:t>
            </a:r>
            <a:r>
              <a:rPr lang="hr-HR" sz="1500" i="1" dirty="0" err="1"/>
              <a:t>Chief</a:t>
            </a:r>
            <a:r>
              <a:rPr lang="hr-HR" sz="1500" i="1" dirty="0"/>
              <a:t> Security </a:t>
            </a:r>
            <a:r>
              <a:rPr lang="hr-HR" sz="1500" i="1" dirty="0" err="1"/>
              <a:t>Officer</a:t>
            </a:r>
            <a:r>
              <a:rPr lang="hr-HR" sz="1500" dirty="0"/>
              <a:t>) odgovoran za:</a:t>
            </a:r>
          </a:p>
          <a:p>
            <a:pPr marL="809625" marR="90170" indent="-361950" algn="just">
              <a:lnSpc>
                <a:spcPct val="118000"/>
              </a:lnSpc>
              <a:spcAft>
                <a:spcPts val="300"/>
              </a:spcAft>
            </a:pPr>
            <a:r>
              <a:rPr lang="hr-HR" sz="1500" b="1" dirty="0">
                <a:solidFill>
                  <a:srgbClr val="00457C"/>
                </a:solidFill>
              </a:rPr>
              <a:t>→ </a:t>
            </a:r>
            <a:r>
              <a:rPr lang="hr-HR" sz="1500" dirty="0"/>
              <a:t>koordinacija informacijske i kibernetičke sigurnosti na sastavnici, izvještavanje članova uprave o stanju</a:t>
            </a:r>
          </a:p>
          <a:p>
            <a:pPr marL="527050" marR="90170" indent="-285750" algn="just">
              <a:lnSpc>
                <a:spcPct val="118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hr-HR" sz="1500" b="1" dirty="0">
                <a:solidFill>
                  <a:srgbClr val="00457C"/>
                </a:solidFill>
              </a:rPr>
              <a:t>CSO ne smije biti pridružen niti jednoj službi</a:t>
            </a:r>
          </a:p>
          <a:p>
            <a:pPr marL="90170" marR="90170">
              <a:lnSpc>
                <a:spcPct val="118000"/>
              </a:lnSpc>
              <a:spcAft>
                <a:spcPts val="600"/>
              </a:spcAft>
            </a:pPr>
            <a:r>
              <a:rPr lang="hr-HR" sz="2400" b="1" dirty="0"/>
              <a:t>Dodatne osobe i tijela u provođenju kibernetičke sigurnost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00457C"/>
                </a:solidFill>
              </a:rPr>
              <a:t>●</a:t>
            </a:r>
            <a:r>
              <a:rPr lang="hr-HR" sz="1500" dirty="0"/>
              <a:t>	Voditelji organizacijskih jedinica (predstojnici zavoda, voditelji službi) po potrebi </a:t>
            </a:r>
            <a:r>
              <a:rPr lang="hr-HR" sz="1500" b="1" dirty="0">
                <a:solidFill>
                  <a:srgbClr val="00457C"/>
                </a:solidFill>
              </a:rPr>
              <a:t>imenuju savjetnike za sigurnost za svoja područja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500" dirty="0"/>
              <a:t>Služba informacijske potpore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500" dirty="0"/>
              <a:t>Povjerenstvo za sigurnost sastavnice</a:t>
            </a:r>
          </a:p>
          <a:p>
            <a:pPr marL="809625" marR="90170" indent="-361950" algn="just">
              <a:lnSpc>
                <a:spcPct val="118000"/>
              </a:lnSpc>
              <a:spcAft>
                <a:spcPts val="600"/>
              </a:spcAft>
            </a:pPr>
            <a:endParaRPr lang="hr-HR" sz="1500" dirty="0"/>
          </a:p>
          <a:p>
            <a:pPr marL="809625" marR="90170" indent="-361950" algn="just">
              <a:lnSpc>
                <a:spcPct val="118000"/>
              </a:lnSpc>
              <a:spcAft>
                <a:spcPts val="600"/>
              </a:spcAft>
            </a:pPr>
            <a:endParaRPr lang="hr-HR" sz="1500" dirty="0"/>
          </a:p>
        </p:txBody>
      </p:sp>
      <p:sp>
        <p:nvSpPr>
          <p:cNvPr id="11" name="Pravokutnik 10"/>
          <p:cNvSpPr/>
          <p:nvPr/>
        </p:nvSpPr>
        <p:spPr>
          <a:xfrm>
            <a:off x="12093464" y="1726427"/>
            <a:ext cx="197069" cy="765313"/>
          </a:xfrm>
          <a:prstGeom prst="rect">
            <a:avLst/>
          </a:prstGeom>
          <a:solidFill>
            <a:srgbClr val="005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Pravokutnik 15"/>
          <p:cNvSpPr/>
          <p:nvPr/>
        </p:nvSpPr>
        <p:spPr>
          <a:xfrm>
            <a:off x="12093465" y="2936360"/>
            <a:ext cx="197069" cy="3731140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2307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63" y="2936360"/>
            <a:ext cx="6592837" cy="659283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4177529-7100-4358-A38F-416B0C6A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400864"/>
            <a:ext cx="10515600" cy="1325563"/>
          </a:xfrm>
        </p:spPr>
        <p:txBody>
          <a:bodyPr/>
          <a:lstStyle/>
          <a:p>
            <a:r>
              <a:rPr lang="hr-HR" altLang="sr-Latn-RS" b="1" dirty="0">
                <a:solidFill>
                  <a:srgbClr val="0044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UPRAVLJANJE RIZICIMA</a:t>
            </a:r>
            <a:endParaRPr lang="hr-HR" dirty="0">
              <a:solidFill>
                <a:srgbClr val="00447C"/>
              </a:solidFill>
            </a:endParaRPr>
          </a:p>
        </p:txBody>
      </p:sp>
      <p:sp>
        <p:nvSpPr>
          <p:cNvPr id="14" name="Pravokutnik 13"/>
          <p:cNvSpPr/>
          <p:nvPr/>
        </p:nvSpPr>
        <p:spPr>
          <a:xfrm>
            <a:off x="0" y="490389"/>
            <a:ext cx="444450" cy="1045911"/>
          </a:xfrm>
          <a:prstGeom prst="rec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73" y="271442"/>
            <a:ext cx="1093996" cy="792204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694421" y="1536300"/>
            <a:ext cx="10849879" cy="5057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90170">
              <a:lnSpc>
                <a:spcPct val="118000"/>
              </a:lnSpc>
              <a:spcAft>
                <a:spcPts val="600"/>
              </a:spcAft>
            </a:pPr>
            <a:r>
              <a:rPr lang="hr-HR" sz="2400" b="1" dirty="0"/>
              <a:t>Pristup temeljen na riziku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dirty="0"/>
              <a:t>Primjena </a:t>
            </a:r>
            <a:r>
              <a:rPr lang="pl-PL" sz="1500" b="1" dirty="0">
                <a:solidFill>
                  <a:srgbClr val="4771B8"/>
                </a:solidFill>
              </a:rPr>
              <a:t>pristupa sigurnosti temeljenog na </a:t>
            </a:r>
            <a:r>
              <a:rPr lang="pl-PL" sz="1500" b="1" dirty="0" err="1">
                <a:solidFill>
                  <a:srgbClr val="4771B8"/>
                </a:solidFill>
              </a:rPr>
              <a:t>procjeni</a:t>
            </a:r>
            <a:r>
              <a:rPr lang="pl-PL" sz="1500" b="1" dirty="0">
                <a:solidFill>
                  <a:srgbClr val="4771B8"/>
                </a:solidFill>
              </a:rPr>
              <a:t> </a:t>
            </a:r>
            <a:r>
              <a:rPr lang="pl-PL" sz="1500" b="1" dirty="0" err="1">
                <a:solidFill>
                  <a:srgbClr val="4771B8"/>
                </a:solidFill>
              </a:rPr>
              <a:t>rizika</a:t>
            </a:r>
            <a:endParaRPr lang="pl-PL" sz="1500" dirty="0"/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dirty="0"/>
              <a:t>Poduzimanje odgovarajućih </a:t>
            </a:r>
            <a:r>
              <a:rPr lang="pl-PL" sz="1500" b="1" dirty="0">
                <a:solidFill>
                  <a:srgbClr val="4771B8"/>
                </a:solidFill>
              </a:rPr>
              <a:t>mjera za smanjenje rizika kibernetičke sigurnosti na prihvatljivu razinu</a:t>
            </a:r>
            <a:r>
              <a:rPr lang="pl-PL" sz="1500" dirty="0"/>
              <a:t>, vodeći računa o načelima </a:t>
            </a:r>
            <a:r>
              <a:rPr lang="pl-PL" sz="1500" b="1" dirty="0"/>
              <a:t>razumnosti, ekonomičnosti i jednostavnosti </a:t>
            </a:r>
            <a:r>
              <a:rPr lang="pl-PL" sz="1500" dirty="0"/>
              <a:t>korištenja.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endParaRPr lang="hr-HR" sz="1000" dirty="0"/>
          </a:p>
          <a:p>
            <a:pPr marL="2667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pl-PL" sz="2400" b="1" dirty="0"/>
              <a:t>Registar informacija</a:t>
            </a:r>
            <a:endParaRPr lang="hr-HR" sz="2400" dirty="0"/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00457C"/>
                </a:solidFill>
              </a:rPr>
              <a:t>●</a:t>
            </a:r>
            <a:r>
              <a:rPr lang="hr-HR" sz="1500" dirty="0"/>
              <a:t>	Vođenje </a:t>
            </a:r>
            <a:r>
              <a:rPr lang="hr-HR" sz="1500" b="1" dirty="0">
                <a:solidFill>
                  <a:srgbClr val="00457C"/>
                </a:solidFill>
              </a:rPr>
              <a:t>registra kritične infrastrukture, podataka, vanjskih davatelja usluga, rizika i provedenih mjera kibernetičke sigurnosti </a:t>
            </a:r>
            <a:r>
              <a:rPr lang="hr-HR" sz="1500" dirty="0"/>
              <a:t>sukladno propisima te odgovarajućim internim aktima.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endParaRPr lang="hr-HR" sz="1500" dirty="0"/>
          </a:p>
          <a:p>
            <a:pPr marL="90170" marR="90170">
              <a:lnSpc>
                <a:spcPct val="118000"/>
              </a:lnSpc>
              <a:spcAft>
                <a:spcPts val="600"/>
              </a:spcAft>
            </a:pPr>
            <a:r>
              <a:rPr lang="pl-PL" sz="2400" b="1" dirty="0" err="1"/>
              <a:t>Eksternalizacija</a:t>
            </a:r>
            <a:r>
              <a:rPr lang="pl-PL" sz="2400" b="1" dirty="0"/>
              <a:t> </a:t>
            </a:r>
            <a:r>
              <a:rPr lang="pl-PL" sz="2400" b="1" dirty="0" err="1"/>
              <a:t>podataka</a:t>
            </a:r>
            <a:r>
              <a:rPr lang="pl-PL" sz="2400" b="1" dirty="0"/>
              <a:t> </a:t>
            </a:r>
            <a:r>
              <a:rPr lang="pl-PL" sz="2400" b="1" dirty="0" err="1"/>
              <a:t>vanjskim</a:t>
            </a:r>
            <a:r>
              <a:rPr lang="pl-PL" sz="2400" b="1" dirty="0"/>
              <a:t> IKT </a:t>
            </a:r>
            <a:r>
              <a:rPr lang="pl-PL" sz="2400" b="1" dirty="0" err="1"/>
              <a:t>uslugama</a:t>
            </a:r>
            <a:endParaRPr lang="hr-HR" sz="2400" b="1" dirty="0"/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00457C"/>
                </a:solidFill>
              </a:rPr>
              <a:t>●</a:t>
            </a:r>
            <a:r>
              <a:rPr lang="hr-HR" sz="1500" dirty="0"/>
              <a:t>	</a:t>
            </a:r>
            <a:r>
              <a:rPr lang="pl-PL" sz="1500" dirty="0"/>
              <a:t>na </a:t>
            </a:r>
            <a:r>
              <a:rPr lang="pl-PL" sz="1500" b="1" dirty="0" err="1">
                <a:solidFill>
                  <a:srgbClr val="00457C"/>
                </a:solidFill>
              </a:rPr>
              <a:t>odgovornost</a:t>
            </a:r>
            <a:r>
              <a:rPr lang="pl-PL" sz="1500" b="1" dirty="0">
                <a:solidFill>
                  <a:srgbClr val="00457C"/>
                </a:solidFill>
              </a:rPr>
              <a:t> </a:t>
            </a:r>
            <a:r>
              <a:rPr lang="pl-PL" sz="1500" b="1" dirty="0" err="1">
                <a:solidFill>
                  <a:srgbClr val="00457C"/>
                </a:solidFill>
              </a:rPr>
              <a:t>vlasnika</a:t>
            </a:r>
            <a:r>
              <a:rPr lang="pl-PL" sz="1500" b="1" dirty="0">
                <a:solidFill>
                  <a:srgbClr val="00457C"/>
                </a:solidFill>
              </a:rPr>
              <a:t> </a:t>
            </a:r>
            <a:r>
              <a:rPr lang="pl-PL" sz="1500" b="1" dirty="0" err="1">
                <a:solidFill>
                  <a:srgbClr val="00457C"/>
                </a:solidFill>
              </a:rPr>
              <a:t>podataka</a:t>
            </a:r>
            <a:endParaRPr lang="pl-PL" sz="1500" b="1" dirty="0">
              <a:solidFill>
                <a:srgbClr val="00457C"/>
              </a:solidFill>
            </a:endParaRP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00457C"/>
                </a:solidFill>
              </a:rPr>
              <a:t>●</a:t>
            </a:r>
            <a:r>
              <a:rPr lang="hr-HR" sz="1500" dirty="0"/>
              <a:t>	</a:t>
            </a:r>
            <a:r>
              <a:rPr lang="hr-HR" sz="1500" b="1" dirty="0">
                <a:solidFill>
                  <a:srgbClr val="00457C"/>
                </a:solidFill>
              </a:rPr>
              <a:t>Procjena rizika</a:t>
            </a:r>
            <a:r>
              <a:rPr lang="hr-HR" sz="1500" dirty="0"/>
              <a:t> prije eksternalizacije obrade podataka vanjskim davateljima usluga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00457C"/>
                </a:solidFill>
              </a:rPr>
              <a:t>●</a:t>
            </a:r>
            <a:r>
              <a:rPr lang="hr-HR" sz="1500" dirty="0"/>
              <a:t>	Najviše upravljačko tijelo može, na temelju preporuka CSO-a, donijeti </a:t>
            </a:r>
            <a:r>
              <a:rPr lang="hr-HR" sz="1500" b="1" dirty="0">
                <a:solidFill>
                  <a:srgbClr val="00457C"/>
                </a:solidFill>
              </a:rPr>
              <a:t>odluku o izuzeću drugih vanjskih davatelja usluge obrade podataka</a:t>
            </a:r>
            <a:endParaRPr lang="hr-HR" sz="1500" dirty="0"/>
          </a:p>
        </p:txBody>
      </p:sp>
      <p:sp>
        <p:nvSpPr>
          <p:cNvPr id="11" name="Pravokutnik 10"/>
          <p:cNvSpPr/>
          <p:nvPr/>
        </p:nvSpPr>
        <p:spPr>
          <a:xfrm>
            <a:off x="12093464" y="1536300"/>
            <a:ext cx="197069" cy="1400060"/>
          </a:xfrm>
          <a:prstGeom prst="rect">
            <a:avLst/>
          </a:prstGeom>
          <a:solidFill>
            <a:srgbClr val="005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Pravokutnik 15"/>
          <p:cNvSpPr/>
          <p:nvPr/>
        </p:nvSpPr>
        <p:spPr>
          <a:xfrm>
            <a:off x="12093465" y="3421380"/>
            <a:ext cx="197069" cy="3108960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1991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63" y="2936360"/>
            <a:ext cx="6592837" cy="659283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4177529-7100-4358-A38F-416B0C6A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400864"/>
            <a:ext cx="10515600" cy="1325563"/>
          </a:xfrm>
        </p:spPr>
        <p:txBody>
          <a:bodyPr/>
          <a:lstStyle/>
          <a:p>
            <a:r>
              <a:rPr lang="hr-HR" altLang="sr-Latn-RS" b="1" dirty="0">
                <a:solidFill>
                  <a:srgbClr val="0044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KLASIFIKACIJA I ZAŠTITA PODATAKA</a:t>
            </a:r>
            <a:endParaRPr lang="hr-HR" dirty="0">
              <a:solidFill>
                <a:srgbClr val="00447C"/>
              </a:solidFill>
            </a:endParaRPr>
          </a:p>
        </p:txBody>
      </p:sp>
      <p:sp>
        <p:nvSpPr>
          <p:cNvPr id="14" name="Pravokutnik 13"/>
          <p:cNvSpPr/>
          <p:nvPr/>
        </p:nvSpPr>
        <p:spPr>
          <a:xfrm>
            <a:off x="0" y="490389"/>
            <a:ext cx="444450" cy="1045911"/>
          </a:xfrm>
          <a:prstGeom prst="rec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73" y="271442"/>
            <a:ext cx="1093996" cy="792204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694421" y="2257304"/>
            <a:ext cx="10849879" cy="2951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90170">
              <a:lnSpc>
                <a:spcPct val="118000"/>
              </a:lnSpc>
              <a:spcAft>
                <a:spcPts val="600"/>
              </a:spcAft>
            </a:pPr>
            <a:r>
              <a:rPr lang="hr-HR" sz="2400" b="1" dirty="0"/>
              <a:t>Klasifikacija podataka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dirty="0"/>
              <a:t>Rektorat / </a:t>
            </a:r>
            <a:r>
              <a:rPr lang="pl-PL" sz="1500" dirty="0" err="1"/>
              <a:t>sastavnice</a:t>
            </a:r>
            <a:r>
              <a:rPr lang="pl-PL" sz="1500" dirty="0"/>
              <a:t> usvajaju </a:t>
            </a:r>
            <a:r>
              <a:rPr lang="pl-PL" sz="1500" b="1" dirty="0">
                <a:solidFill>
                  <a:srgbClr val="4771B8"/>
                </a:solidFill>
              </a:rPr>
              <a:t>vlastita pravila o klasifikaciji podataka </a:t>
            </a:r>
            <a:r>
              <a:rPr lang="pl-PL" sz="1500" dirty="0"/>
              <a:t>i upravljanju klasificiranim podacima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endParaRPr lang="hr-HR" sz="1000" dirty="0"/>
          </a:p>
          <a:p>
            <a:pPr marL="2667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pl-PL" sz="2400" b="1" dirty="0"/>
              <a:t>Odgovorne osobe za klasifikaciju podataka</a:t>
            </a:r>
            <a:endParaRPr lang="hr-HR" sz="2400" dirty="0"/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00457C"/>
                </a:solidFill>
              </a:rPr>
              <a:t>●</a:t>
            </a:r>
            <a:r>
              <a:rPr lang="hr-HR" sz="1500" dirty="0"/>
              <a:t>	Vlasnici podataka odgovorni za </a:t>
            </a:r>
            <a:r>
              <a:rPr lang="hr-HR" sz="1500" b="1" dirty="0">
                <a:solidFill>
                  <a:srgbClr val="00457C"/>
                </a:solidFill>
              </a:rPr>
              <a:t>klasifikaciju podataka 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00457C"/>
                </a:solidFill>
              </a:rPr>
              <a:t>●</a:t>
            </a:r>
            <a:r>
              <a:rPr lang="hr-HR" sz="1500" dirty="0"/>
              <a:t>	Voditelji organizacijskih jedinica  mogu predložiti </a:t>
            </a:r>
            <a:r>
              <a:rPr lang="hr-HR" sz="1500" b="1" dirty="0">
                <a:solidFill>
                  <a:srgbClr val="00457C"/>
                </a:solidFill>
              </a:rPr>
              <a:t>procjenu/pojašnjenje</a:t>
            </a:r>
            <a:r>
              <a:rPr lang="hr-HR" sz="1500" dirty="0"/>
              <a:t> koji se zahtjevi i zakoni primjenjuju na podatke koje posjeduju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00457C"/>
                </a:solidFill>
              </a:rPr>
              <a:t>●</a:t>
            </a:r>
            <a:r>
              <a:rPr lang="hr-HR" sz="1500" dirty="0"/>
              <a:t>	</a:t>
            </a:r>
            <a:r>
              <a:rPr lang="hr-HR" sz="1500" b="1" dirty="0">
                <a:solidFill>
                  <a:srgbClr val="00457C"/>
                </a:solidFill>
              </a:rPr>
              <a:t>Konačnu odluka o klasifikaciji podataka</a:t>
            </a:r>
            <a:r>
              <a:rPr lang="hr-HR" sz="1500" dirty="0"/>
              <a:t> donosi najviše upravljačko tijelo Rektorata / sastavnice</a:t>
            </a:r>
          </a:p>
        </p:txBody>
      </p:sp>
      <p:sp>
        <p:nvSpPr>
          <p:cNvPr id="11" name="Pravokutnik 10"/>
          <p:cNvSpPr/>
          <p:nvPr/>
        </p:nvSpPr>
        <p:spPr>
          <a:xfrm>
            <a:off x="12093464" y="2110802"/>
            <a:ext cx="197069" cy="1318198"/>
          </a:xfrm>
          <a:prstGeom prst="rect">
            <a:avLst/>
          </a:prstGeom>
          <a:solidFill>
            <a:srgbClr val="005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Pravokutnik 15"/>
          <p:cNvSpPr/>
          <p:nvPr/>
        </p:nvSpPr>
        <p:spPr>
          <a:xfrm>
            <a:off x="12093465" y="3762375"/>
            <a:ext cx="197069" cy="1876425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4282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63" y="2936360"/>
            <a:ext cx="6592837" cy="659283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4177529-7100-4358-A38F-416B0C6A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400864"/>
            <a:ext cx="10515600" cy="1325563"/>
          </a:xfrm>
        </p:spPr>
        <p:txBody>
          <a:bodyPr/>
          <a:lstStyle/>
          <a:p>
            <a:r>
              <a:rPr lang="hr-HR" altLang="sr-Latn-RS" b="1" dirty="0">
                <a:solidFill>
                  <a:srgbClr val="0044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MJERE ZA PODIZANJE OTPORNOSTI</a:t>
            </a:r>
          </a:p>
        </p:txBody>
      </p:sp>
      <p:sp>
        <p:nvSpPr>
          <p:cNvPr id="14" name="Pravokutnik 13"/>
          <p:cNvSpPr/>
          <p:nvPr/>
        </p:nvSpPr>
        <p:spPr>
          <a:xfrm>
            <a:off x="0" y="490389"/>
            <a:ext cx="444450" cy="1045911"/>
          </a:xfrm>
          <a:prstGeom prst="rec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73" y="271442"/>
            <a:ext cx="1093996" cy="792204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694421" y="2110802"/>
            <a:ext cx="9920239" cy="451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90170">
              <a:lnSpc>
                <a:spcPct val="118000"/>
              </a:lnSpc>
              <a:spcAft>
                <a:spcPts val="600"/>
              </a:spcAft>
            </a:pPr>
            <a:r>
              <a:rPr lang="hr-HR" sz="2400" b="1" dirty="0"/>
              <a:t>Preporuke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b="1" dirty="0">
                <a:solidFill>
                  <a:srgbClr val="4771B8"/>
                </a:solidFill>
              </a:rPr>
              <a:t>Upravljanje mrežom i mrežnim resursima </a:t>
            </a:r>
            <a:r>
              <a:rPr lang="pl-PL" sz="1500" dirty="0"/>
              <a:t>u smislu kontrole i ograničavanja </a:t>
            </a:r>
            <a:r>
              <a:rPr lang="pl-PL" sz="1500" dirty="0" err="1"/>
              <a:t>pristupa</a:t>
            </a:r>
            <a:r>
              <a:rPr lang="pl-PL" sz="1500" dirty="0"/>
              <a:t> </a:t>
            </a:r>
            <a:r>
              <a:rPr lang="pl-PL" sz="1500" dirty="0" err="1"/>
              <a:t>mreži</a:t>
            </a:r>
            <a:endParaRPr lang="pl-PL" sz="1500" dirty="0"/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b="1" dirty="0" err="1">
                <a:solidFill>
                  <a:srgbClr val="4771B8"/>
                </a:solidFill>
              </a:rPr>
              <a:t>Nadzor</a:t>
            </a:r>
            <a:r>
              <a:rPr lang="pl-PL" sz="1500" b="1" dirty="0">
                <a:solidFill>
                  <a:srgbClr val="4771B8"/>
                </a:solidFill>
              </a:rPr>
              <a:t> </a:t>
            </a:r>
            <a:r>
              <a:rPr lang="pl-PL" sz="1500" b="1" dirty="0" err="1">
                <a:solidFill>
                  <a:srgbClr val="4771B8"/>
                </a:solidFill>
              </a:rPr>
              <a:t>mrežnog</a:t>
            </a:r>
            <a:r>
              <a:rPr lang="pl-PL" sz="1500" b="1" dirty="0">
                <a:solidFill>
                  <a:srgbClr val="4771B8"/>
                </a:solidFill>
              </a:rPr>
              <a:t> </a:t>
            </a:r>
            <a:r>
              <a:rPr lang="pl-PL" sz="1500" b="1" dirty="0" err="1">
                <a:solidFill>
                  <a:srgbClr val="4771B8"/>
                </a:solidFill>
              </a:rPr>
              <a:t>prometa</a:t>
            </a:r>
            <a:r>
              <a:rPr lang="pl-PL" sz="1500" b="1" dirty="0">
                <a:solidFill>
                  <a:srgbClr val="4771B8"/>
                </a:solidFill>
              </a:rPr>
              <a:t> te </a:t>
            </a:r>
            <a:r>
              <a:rPr lang="pl-PL" sz="1500" b="1" dirty="0" err="1">
                <a:solidFill>
                  <a:srgbClr val="4771B8"/>
                </a:solidFill>
              </a:rPr>
              <a:t>mrežnih</a:t>
            </a:r>
            <a:r>
              <a:rPr lang="pl-PL" sz="1500" b="1" dirty="0">
                <a:solidFill>
                  <a:srgbClr val="4771B8"/>
                </a:solidFill>
              </a:rPr>
              <a:t> i informacijskih </a:t>
            </a:r>
            <a:r>
              <a:rPr lang="pl-PL" sz="1500" b="1" dirty="0" err="1">
                <a:solidFill>
                  <a:srgbClr val="4771B8"/>
                </a:solidFill>
              </a:rPr>
              <a:t>sustava</a:t>
            </a:r>
            <a:r>
              <a:rPr lang="pl-PL" sz="1500" b="1" dirty="0">
                <a:solidFill>
                  <a:srgbClr val="4771B8"/>
                </a:solidFill>
              </a:rPr>
              <a:t> 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b="1" dirty="0">
                <a:solidFill>
                  <a:srgbClr val="4771B8"/>
                </a:solidFill>
              </a:rPr>
              <a:t>Mehanizmi za izradu i oporavak sigurnosnih kopija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b="1" dirty="0">
                <a:solidFill>
                  <a:srgbClr val="4771B8"/>
                </a:solidFill>
              </a:rPr>
              <a:t>Zaštita od neželjene elektroničke pošte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b="1" dirty="0">
                <a:solidFill>
                  <a:srgbClr val="4771B8"/>
                </a:solidFill>
              </a:rPr>
              <a:t>Postupci instalacije računalnih programa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4771B8"/>
                </a:solidFill>
              </a:rPr>
              <a:t>● 	</a:t>
            </a:r>
            <a:r>
              <a:rPr lang="pl-PL" sz="1500" b="1" dirty="0">
                <a:solidFill>
                  <a:srgbClr val="4771B8"/>
                </a:solidFill>
              </a:rPr>
              <a:t>Definicija smjernica za složenost i ažuriranje lozinki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endParaRPr lang="hr-HR" sz="1500" dirty="0">
              <a:solidFill>
                <a:srgbClr val="4771B8"/>
              </a:solidFill>
            </a:endParaRPr>
          </a:p>
          <a:p>
            <a:pPr marL="2667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pl-PL" sz="2400" b="1" dirty="0"/>
              <a:t>Kultura </a:t>
            </a:r>
            <a:r>
              <a:rPr lang="pl-PL" sz="2400" b="1" dirty="0" err="1"/>
              <a:t>kibernetičke</a:t>
            </a:r>
            <a:r>
              <a:rPr lang="pl-PL" sz="2400" b="1" dirty="0"/>
              <a:t> </a:t>
            </a:r>
            <a:r>
              <a:rPr lang="pl-PL" sz="2400" b="1" dirty="0" err="1"/>
              <a:t>sigurnosti</a:t>
            </a:r>
            <a:endParaRPr lang="hr-HR" sz="2400" dirty="0"/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00457C"/>
                </a:solidFill>
              </a:rPr>
              <a:t>●</a:t>
            </a:r>
            <a:r>
              <a:rPr lang="hr-HR" sz="1500" dirty="0"/>
              <a:t>	Razvijati </a:t>
            </a:r>
            <a:r>
              <a:rPr lang="hr-HR" sz="1500" b="1" dirty="0">
                <a:solidFill>
                  <a:srgbClr val="00457C"/>
                </a:solidFill>
              </a:rPr>
              <a:t>svijest o kibernetičkoj sigurnosti, osposobljavati zaposlenike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r>
              <a:rPr lang="hr-HR" sz="1500" dirty="0">
                <a:solidFill>
                  <a:srgbClr val="00457C"/>
                </a:solidFill>
              </a:rPr>
              <a:t>●</a:t>
            </a:r>
            <a:r>
              <a:rPr lang="hr-HR" sz="1500" dirty="0"/>
              <a:t>	Donijeti </a:t>
            </a:r>
            <a:r>
              <a:rPr lang="hr-HR" sz="1500" b="1" dirty="0">
                <a:solidFill>
                  <a:srgbClr val="00457C"/>
                </a:solidFill>
              </a:rPr>
              <a:t>pravilnik o stegovnoj odgovornosti djelatnika </a:t>
            </a:r>
            <a:r>
              <a:rPr lang="hr-HR" sz="1500" dirty="0"/>
              <a:t>u slučaju povrede smjernica Politike</a:t>
            </a:r>
          </a:p>
          <a:p>
            <a:pPr marL="431800" marR="90170" indent="-190500">
              <a:lnSpc>
                <a:spcPct val="118000"/>
              </a:lnSpc>
              <a:spcAft>
                <a:spcPts val="600"/>
              </a:spcAft>
            </a:pPr>
            <a:endParaRPr lang="pl-PL" sz="1500" dirty="0"/>
          </a:p>
        </p:txBody>
      </p:sp>
      <p:sp>
        <p:nvSpPr>
          <p:cNvPr id="11" name="Pravokutnik 10"/>
          <p:cNvSpPr/>
          <p:nvPr/>
        </p:nvSpPr>
        <p:spPr>
          <a:xfrm>
            <a:off x="12093464" y="2110802"/>
            <a:ext cx="197069" cy="4267138"/>
          </a:xfrm>
          <a:prstGeom prst="rect">
            <a:avLst/>
          </a:prstGeom>
          <a:solidFill>
            <a:srgbClr val="005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28747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1099</TotalTime>
  <Words>838</Words>
  <Application>Microsoft Macintosh PowerPoint</Application>
  <PresentationFormat>Widescreen</PresentationFormat>
  <Paragraphs>104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Tema sustava Office</vt:lpstr>
      <vt:lpstr>PowerPoint Presentation</vt:lpstr>
      <vt:lpstr>PowerPoint Presentation</vt:lpstr>
      <vt:lpstr>PowerPoint Presentation</vt:lpstr>
      <vt:lpstr>PowerPoint Presentation</vt:lpstr>
      <vt:lpstr>OPĆE ODREDBE I CILJEVI KIBERNETIČKE SIGURNOSTI</vt:lpstr>
      <vt:lpstr>UPRAVLJANJE KIBERNETIČKOM SIGURNOŠĆU</vt:lpstr>
      <vt:lpstr>UPRAVLJANJE RIZICIMA</vt:lpstr>
      <vt:lpstr>KLASIFIKACIJA I ZAŠTITA PODATAKA</vt:lpstr>
      <vt:lpstr>MJERE ZA PODIZANJE OTPORNOSTI</vt:lpstr>
      <vt:lpstr>ZAKLJUČNE ODREDBE</vt:lpstr>
      <vt:lpstr>ZAKLJUČAK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katarina tomicic-pupek</dc:creator>
  <cp:lastModifiedBy>Marin Vuković</cp:lastModifiedBy>
  <cp:revision>84</cp:revision>
  <dcterms:created xsi:type="dcterms:W3CDTF">2023-10-23T05:57:51Z</dcterms:created>
  <dcterms:modified xsi:type="dcterms:W3CDTF">2025-03-24T21:52:04Z</dcterms:modified>
</cp:coreProperties>
</file>