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62" r:id="rId4"/>
    <p:sldId id="326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3" r:id="rId34"/>
    <p:sldId id="294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02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01" r:id="rId59"/>
    <p:sldId id="318" r:id="rId60"/>
    <p:sldId id="295" r:id="rId61"/>
    <p:sldId id="296" r:id="rId62"/>
    <p:sldId id="298" r:id="rId63"/>
    <p:sldId id="297" r:id="rId64"/>
    <p:sldId id="299" r:id="rId65"/>
    <p:sldId id="300" r:id="rId66"/>
    <p:sldId id="259" r:id="rId67"/>
    <p:sldId id="261" r:id="rId68"/>
    <p:sldId id="260" r:id="rId6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3B65B8-53DC-4BCB-AEBF-492DC9697251}">
          <p14:sldIdLst>
            <p14:sldId id="256"/>
            <p14:sldId id="257"/>
            <p14:sldId id="262"/>
            <p14:sldId id="326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8"/>
            <p14:sldId id="289"/>
            <p14:sldId id="290"/>
            <p14:sldId id="291"/>
            <p14:sldId id="293"/>
            <p14:sldId id="294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02"/>
            <p14:sldId id="319"/>
            <p14:sldId id="320"/>
            <p14:sldId id="321"/>
            <p14:sldId id="322"/>
            <p14:sldId id="323"/>
            <p14:sldId id="324"/>
            <p14:sldId id="325"/>
            <p14:sldId id="301"/>
            <p14:sldId id="318"/>
            <p14:sldId id="295"/>
            <p14:sldId id="296"/>
            <p14:sldId id="298"/>
            <p14:sldId id="297"/>
            <p14:sldId id="299"/>
            <p14:sldId id="300"/>
            <p14:sldId id="259"/>
            <p14:sldId id="261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10" d="100"/>
          <a:sy n="110" d="100"/>
        </p:scale>
        <p:origin x="45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0F9FC-077E-4A40-B549-2BBE379B601D}" type="datetimeFigureOut">
              <a:rPr lang="hr-HR" smtClean="0"/>
              <a:t>18.3.2025.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6E16-B33E-457F-9916-4D5AFE6657D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84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www.srce.unizg.hr/otvoreni-pristup" TargetMode="External"/><Relationship Id="rId4" Type="http://schemas.openxmlformats.org/officeDocument/2006/relationships/hyperlink" Target="creativecommons.org/licenses/by/4.0/deed" TargetMode="Externa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67B-50BF-40DF-8364-28707179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1510917"/>
            <a:ext cx="7182679" cy="1999045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C1D34-1B8E-47C6-80D0-457EE0FB4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602038"/>
            <a:ext cx="718267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929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607E9-90CB-4EC3-BFC9-07EDD058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B1384C-24C7-4CD0-8B92-D90451B6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A262905-6F9B-4F86-9E50-E9DA6DFA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14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D6D35-CFA6-4B63-BF11-E19CD2DE4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A56DE-163C-48D3-B4DB-66AA14761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871E8D-D6F2-4C79-A882-74BAB8B2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185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343270" y="3886724"/>
            <a:ext cx="9659563" cy="1775457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933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933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933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933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933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933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933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27177" cy="173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www.srce.unizg.hr</a:t>
              </a: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7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creativecommons.org/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licenses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by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/4.0/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deed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9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80399" y="3599709"/>
              <a:ext cx="1590820" cy="1731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www.srce.unizg.hr/otvoreni-pristup</a:t>
              </a:r>
              <a:endParaRPr lang="hr-HR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5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3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447" y="536927"/>
            <a:ext cx="9645386" cy="19679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447" y="2755191"/>
            <a:ext cx="9645386" cy="801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67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783" y="5311584"/>
            <a:ext cx="1028936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F22F-DC98-4B5C-A47C-6A9E6102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2AFC-EA56-40CB-A1FC-92A03EDF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9FF8F-782A-4C94-8833-AFD41A25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884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771-2B9E-417E-B8DA-1FB73CAF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8"/>
            <a:ext cx="717826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25B0E-9F5A-4DB6-9497-58E62E886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64" y="4589463"/>
            <a:ext cx="71782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DE33-3ECF-4A51-BF12-67447FA9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137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7053-C862-47AB-AF3B-0BCCC8C1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B8A8-C494-4B91-9F99-36B9A88CC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16" y="1825625"/>
            <a:ext cx="456758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28E9E-54E2-4C0F-A8BD-ED00505EC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48" y="1825625"/>
            <a:ext cx="486465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EB1797-359A-40A3-9436-0FF9D3D7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14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EE616-1350-4900-8A92-573BB5D2E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30" y="1681163"/>
            <a:ext cx="4673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844D2-5F27-4F10-A9F1-CAC874DB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6330" y="2505075"/>
            <a:ext cx="46736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C2B39-63E7-4322-BC52-03CD39DE4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304" y="1681163"/>
            <a:ext cx="49280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B891E-40AC-403D-86FB-C19AF0B5B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304" y="2505075"/>
            <a:ext cx="49280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5D426E-1106-4747-A089-EEDEEC06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C8FE507-285B-4FCA-A767-BC44D221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310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A56CA-007D-47AF-B3D1-8C29368D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E1CB03-7C26-439C-B1D6-AC17697B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535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5B2-314B-47EA-9D2F-25D1A33B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787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3201-646E-4991-9C2F-F800236D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299" y="4572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E4B-A260-4E54-9EB6-4CA20527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683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0686A-C2A3-4FEC-951D-FE75AE2CF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299" y="2057400"/>
            <a:ext cx="411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5AE175-ABB3-404B-8D1A-52EA6B61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868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0FBFD-B7B9-4838-A2AE-F4E28DD89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3798" y="1828800"/>
            <a:ext cx="6078478" cy="4032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6F959-D4B5-42B2-9533-DF80582F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0990" y="1839154"/>
            <a:ext cx="3980068" cy="4032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7E6853-9EAC-4161-87F9-1A0E7A49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1644408-4B23-4481-9706-2C11B5AE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77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5C6DB-E731-4161-B08C-37AD479B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66ED9-513A-4481-8699-22D124684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416" y="1825625"/>
            <a:ext cx="98253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DEDB2-868D-48CC-B9F7-4184495A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01009" y="6356350"/>
            <a:ext cx="4386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84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Kvantna komunikacijska mreža: od arhitekture do primjene</a:t>
            </a: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602038"/>
            <a:ext cx="7182679" cy="165576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dr. sc. </a:t>
            </a:r>
            <a:r>
              <a:rPr lang="en-US" dirty="0" err="1"/>
              <a:t>Matko</a:t>
            </a:r>
            <a:r>
              <a:rPr lang="en-US" dirty="0"/>
              <a:t> </a:t>
            </a:r>
            <a:r>
              <a:rPr lang="en-US" dirty="0" err="1"/>
              <a:t>Mužević</a:t>
            </a:r>
            <a:r>
              <a:rPr lang="en-US" dirty="0"/>
              <a:t>, Hrvatska </a:t>
            </a:r>
            <a:r>
              <a:rPr lang="en-US" dirty="0" err="1"/>
              <a:t>akademska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istraživačka</a:t>
            </a:r>
            <a:r>
              <a:rPr lang="en-US" dirty="0"/>
              <a:t> </a:t>
            </a:r>
            <a:r>
              <a:rPr lang="en-US" dirty="0" err="1"/>
              <a:t>mreža</a:t>
            </a:r>
            <a:r>
              <a:rPr lang="en-US" dirty="0"/>
              <a:t> </a:t>
            </a:r>
            <a:r>
              <a:rPr lang="hr-HR" dirty="0"/>
              <a:t>–</a:t>
            </a:r>
            <a:r>
              <a:rPr lang="en-US" dirty="0"/>
              <a:t> CARNET</a:t>
            </a:r>
            <a:endParaRPr lang="hr-HR" dirty="0"/>
          </a:p>
          <a:p>
            <a:r>
              <a:rPr lang="en-US" dirty="0"/>
              <a:t>doc. dr. sc. Ivan </a:t>
            </a:r>
            <a:r>
              <a:rPr lang="en-US" dirty="0" err="1"/>
              <a:t>Cvitić</a:t>
            </a:r>
            <a:r>
              <a:rPr lang="en-US" dirty="0"/>
              <a:t>, </a:t>
            </a:r>
            <a:r>
              <a:rPr lang="en-US" dirty="0" err="1"/>
              <a:t>Sveučilište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r>
              <a:rPr lang="en-US" dirty="0" err="1"/>
              <a:t>Fakultet</a:t>
            </a:r>
            <a:r>
              <a:rPr lang="en-US" dirty="0"/>
              <a:t> </a:t>
            </a:r>
            <a:r>
              <a:rPr lang="en-US" dirty="0" err="1"/>
              <a:t>prometnih</a:t>
            </a:r>
            <a:r>
              <a:rPr lang="en-US" dirty="0"/>
              <a:t> </a:t>
            </a:r>
            <a:r>
              <a:rPr lang="en-US" dirty="0" err="1"/>
              <a:t>znanosti</a:t>
            </a:r>
            <a:endParaRPr lang="hr-HR" dirty="0"/>
          </a:p>
          <a:p>
            <a:r>
              <a:rPr lang="en-US" dirty="0" err="1"/>
              <a:t>Damir</a:t>
            </a:r>
            <a:r>
              <a:rPr lang="en-US" dirty="0"/>
              <a:t> </a:t>
            </a:r>
            <a:r>
              <a:rPr lang="en-US" dirty="0" err="1"/>
              <a:t>Gašperov</a:t>
            </a:r>
            <a:r>
              <a:rPr lang="en-US" dirty="0"/>
              <a:t>, </a:t>
            </a:r>
            <a:r>
              <a:rPr lang="en-US" dirty="0" err="1"/>
              <a:t>Odašiljači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veze</a:t>
            </a:r>
            <a:r>
              <a:rPr lang="en-US" dirty="0"/>
              <a:t> d.o.o.</a:t>
            </a:r>
          </a:p>
          <a:p>
            <a:r>
              <a:rPr lang="en-US" dirty="0" err="1"/>
              <a:t>Dunja</a:t>
            </a:r>
            <a:r>
              <a:rPr lang="en-US" dirty="0"/>
              <a:t> </a:t>
            </a:r>
            <a:r>
              <a:rPr lang="en-US" dirty="0" err="1"/>
              <a:t>Ivković</a:t>
            </a:r>
            <a:r>
              <a:rPr lang="en-US" dirty="0"/>
              <a:t>, Hrvatska </a:t>
            </a:r>
            <a:r>
              <a:rPr lang="en-US" dirty="0" err="1"/>
              <a:t>akademska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istraživačka</a:t>
            </a:r>
            <a:r>
              <a:rPr lang="en-US" dirty="0"/>
              <a:t> </a:t>
            </a:r>
            <a:r>
              <a:rPr lang="en-US" dirty="0" err="1"/>
              <a:t>mreža</a:t>
            </a:r>
            <a:r>
              <a:rPr lang="en-US" dirty="0"/>
              <a:t> </a:t>
            </a:r>
            <a:r>
              <a:rPr lang="hr-HR" dirty="0"/>
              <a:t>-</a:t>
            </a:r>
            <a:r>
              <a:rPr lang="en-US" dirty="0"/>
              <a:t> CARNET</a:t>
            </a:r>
          </a:p>
          <a:p>
            <a:r>
              <a:rPr lang="en-US" dirty="0"/>
              <a:t>Emir </a:t>
            </a:r>
            <a:r>
              <a:rPr lang="en-US" dirty="0" err="1"/>
              <a:t>Imamagić</a:t>
            </a:r>
            <a:r>
              <a:rPr lang="en-US" dirty="0"/>
              <a:t>, </a:t>
            </a:r>
            <a:r>
              <a:rPr lang="en-US" dirty="0" err="1"/>
              <a:t>Sveučilište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r>
              <a:rPr lang="en-US" dirty="0" err="1"/>
              <a:t>Sveučilišni</a:t>
            </a:r>
            <a:r>
              <a:rPr lang="en-US" dirty="0"/>
              <a:t> </a:t>
            </a:r>
            <a:r>
              <a:rPr lang="en-US" dirty="0" err="1"/>
              <a:t>računski</a:t>
            </a:r>
            <a:r>
              <a:rPr lang="en-US" dirty="0"/>
              <a:t> </a:t>
            </a:r>
            <a:r>
              <a:rPr lang="en-US" dirty="0" err="1"/>
              <a:t>centar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Kriptografija u računalnim sustavima</a:t>
            </a:r>
            <a:endParaRPr lang="hr-HR" dirty="0"/>
          </a:p>
        </p:txBody>
      </p:sp>
      <p:pic>
        <p:nvPicPr>
          <p:cNvPr id="4" name="Content Placeholder 3" descr="A diagram of a diagram&#10;&#10;Description automatically generated">
            <a:extLst>
              <a:ext uri="{FF2B5EF4-FFF2-40B4-BE49-F238E27FC236}">
                <a16:creationId xmlns:a16="http://schemas.microsoft.com/office/drawing/2014/main" id="{F30874C6-AE4B-42CC-8B26-FB5CA563B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1620741"/>
            <a:ext cx="9825037" cy="36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Kvantno računalo</a:t>
            </a:r>
            <a:endParaRPr lang="hr-H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6E2BF7-289C-44E4-8F0F-45386F5A9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Asimetrična kriptografija – temeljena na matematičkoj kompleksnosti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Kvantno računalo  - rješava matematičke probleme koje „obična” računala ne mogu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Kada?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6" name="Picture 5" descr="A hand holding a small square device&#10;&#10;AI-generated content may be incorrect.">
            <a:extLst>
              <a:ext uri="{FF2B5EF4-FFF2-40B4-BE49-F238E27FC236}">
                <a16:creationId xmlns:a16="http://schemas.microsoft.com/office/drawing/2014/main" id="{60D10EB0-5661-42EF-BEC3-E4C1FAC0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38" y="3713234"/>
            <a:ext cx="2364117" cy="222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2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Kvantno računalo</a:t>
            </a:r>
            <a:endParaRPr lang="hr-HR" dirty="0"/>
          </a:p>
        </p:txBody>
      </p:sp>
      <p:pic>
        <p:nvPicPr>
          <p:cNvPr id="7" name="Content Placeholder 6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2DAE9D12-D044-40B1-8F22-D3AC78EAD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75" y="1464044"/>
            <a:ext cx="5982450" cy="435133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6FA5E5-AC91-4007-8215-E6C2326502AE}"/>
              </a:ext>
            </a:extLst>
          </p:cNvPr>
          <p:cNvSpPr/>
          <p:nvPr/>
        </p:nvSpPr>
        <p:spPr>
          <a:xfrm>
            <a:off x="5048233" y="5815890"/>
            <a:ext cx="27857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/>
              <a:t>Quantum </a:t>
            </a:r>
            <a:r>
              <a:rPr lang="hr-HR" sz="1200" dirty="0" err="1"/>
              <a:t>Threat</a:t>
            </a:r>
            <a:r>
              <a:rPr lang="hr-HR" sz="1200" dirty="0"/>
              <a:t> </a:t>
            </a:r>
            <a:r>
              <a:rPr lang="hr-HR" sz="1200" dirty="0" err="1"/>
              <a:t>Timeline</a:t>
            </a:r>
            <a:r>
              <a:rPr lang="hr-HR" sz="1200" dirty="0"/>
              <a:t> </a:t>
            </a:r>
            <a:r>
              <a:rPr lang="hr-HR" sz="1200" dirty="0" err="1"/>
              <a:t>Report</a:t>
            </a:r>
            <a:r>
              <a:rPr lang="hr-HR" sz="1200" dirty="0"/>
              <a:t> 2023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447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Kvantna komunikacijska infrastruktura</a:t>
            </a:r>
            <a:endParaRPr lang="hr-H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47D588-849C-4078-BBEE-3D65FB054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QKD – rješava problem ISTOVREMENE razmjene simetričnog ključa koristeći fizikalne fenomene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Kvantna komunikacijska infrastruktura – sve nužno za ostvarenje udaljene, visoko zaštićene komunikacije</a:t>
            </a:r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4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Osnovni elementi QCI mreže</a:t>
            </a:r>
            <a:endParaRPr lang="hr-HR" dirty="0"/>
          </a:p>
        </p:txBody>
      </p:sp>
      <p:pic>
        <p:nvPicPr>
          <p:cNvPr id="6" name="Content Placeholder 2" descr="A diagram of a network&#10;&#10;AI-generated content may be incorrect.">
            <a:extLst>
              <a:ext uri="{FF2B5EF4-FFF2-40B4-BE49-F238E27FC236}">
                <a16:creationId xmlns:a16="http://schemas.microsoft.com/office/drawing/2014/main" id="{64FEBE9C-9D1C-480C-82BA-078A2C2B3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57" y="1521183"/>
            <a:ext cx="4831485" cy="4351338"/>
          </a:xfrm>
        </p:spPr>
      </p:pic>
    </p:spTree>
    <p:extLst>
      <p:ext uri="{BB962C8B-B14F-4D97-AF65-F5344CB8AC3E}">
        <p14:creationId xmlns:p14="http://schemas.microsoft.com/office/powerpoint/2010/main" val="378970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Osnovni elementi QCI mreže</a:t>
            </a:r>
            <a:endParaRPr lang="hr-HR" dirty="0"/>
          </a:p>
        </p:txBody>
      </p:sp>
      <p:pic>
        <p:nvPicPr>
          <p:cNvPr id="7" name="Content Placeholder 6" descr="A diagram of a diagram&#10;&#10;AI-generated content may be incorrect.">
            <a:extLst>
              <a:ext uri="{FF2B5EF4-FFF2-40B4-BE49-F238E27FC236}">
                <a16:creationId xmlns:a16="http://schemas.microsoft.com/office/drawing/2014/main" id="{56E13E0E-1151-4FB1-AC36-AD90F8C1B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1561614"/>
            <a:ext cx="9825037" cy="42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55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Kvantni sloj</a:t>
            </a:r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DA86F-B35A-4192-9345-91727596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Svi uređaji i infrastruktura potrebni za kvantnu komunikaciju i stvaranje kvantnih ključeva: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Izvori fotona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Tamna vlakna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Detektori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Računala za </a:t>
            </a:r>
            <a:r>
              <a:rPr lang="hr-HR" dirty="0" err="1">
                <a:cs typeface="Arial" panose="020B0604020202020204" pitchFamily="34" charset="0"/>
              </a:rPr>
              <a:t>postprocessing</a:t>
            </a:r>
            <a:endParaRPr lang="hr-HR" dirty="0">
              <a:cs typeface="Arial" panose="020B0604020202020204" pitchFamily="34" charset="0"/>
            </a:endParaRPr>
          </a:p>
          <a:p>
            <a:pPr lvl="1"/>
            <a:r>
              <a:rPr lang="hr-HR" dirty="0">
                <a:cs typeface="Arial" panose="020B0604020202020204" pitchFamily="34" charset="0"/>
              </a:rPr>
              <a:t>Kanal za komunikaciju</a:t>
            </a:r>
          </a:p>
        </p:txBody>
      </p:sp>
    </p:spTree>
    <p:extLst>
      <p:ext uri="{BB962C8B-B14F-4D97-AF65-F5344CB8AC3E}">
        <p14:creationId xmlns:p14="http://schemas.microsoft.com/office/powerpoint/2010/main" val="3000308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664"/>
              </a:lnSpc>
            </a:pPr>
            <a:r>
              <a:rPr lang="hr-HR" dirty="0">
                <a:latin typeface="Co Text" panose="020B0603060202020204"/>
              </a:rPr>
              <a:t>CroQCI mreža</a:t>
            </a:r>
            <a:endParaRPr lang="en-US" dirty="0">
              <a:latin typeface="Co Text" panose="020B0603060202020204"/>
            </a:endParaRPr>
          </a:p>
        </p:txBody>
      </p:sp>
      <p:pic>
        <p:nvPicPr>
          <p:cNvPr id="6" name="Content Placeholder 5" descr="A map with blue and red lines&#10;&#10;Description automatically generated">
            <a:extLst>
              <a:ext uri="{FF2B5EF4-FFF2-40B4-BE49-F238E27FC236}">
                <a16:creationId xmlns:a16="http://schemas.microsoft.com/office/drawing/2014/main" id="{3C0D21C1-9773-4203-A971-9D94DDAB9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14" y="1443885"/>
            <a:ext cx="89449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1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„</a:t>
            </a:r>
            <a:r>
              <a:rPr lang="hr-HR" dirty="0" err="1">
                <a:cs typeface="Arial" panose="020B0604020202020204" pitchFamily="34" charset="0"/>
              </a:rPr>
              <a:t>Key</a:t>
            </a:r>
            <a:r>
              <a:rPr lang="hr-HR" dirty="0">
                <a:cs typeface="Arial" panose="020B0604020202020204" pitchFamily="34" charset="0"/>
              </a:rPr>
              <a:t> Management” sloj</a:t>
            </a:r>
            <a:endParaRPr lang="en-US" dirty="0">
              <a:latin typeface="Co Text" panose="020B060306020202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A5D8C-D624-414A-9413-27AD682F8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Preuzimanje ključeva i evidencija u paru s kojim čvorom je kreiran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Skladištenje, upravljanje životom ključa</a:t>
            </a:r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85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Aplikativni sloj</a:t>
            </a:r>
            <a:endParaRPr lang="en-US" dirty="0">
              <a:latin typeface="Co Text" panose="020B060306020202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A5D8C-D624-414A-9413-27AD682F8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Korištenje kvantnih ključeva za komunikaciju između dva kvantna čvora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Uređaji i aplikacije za enkripciju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30C92-E601-4264-8A4D-446B8BFA3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16" y="4237870"/>
            <a:ext cx="9855022" cy="11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1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I</a:t>
            </a:r>
            <a:r>
              <a:rPr lang="en-US" dirty="0" err="1"/>
              <a:t>ntegralni</a:t>
            </a:r>
            <a:r>
              <a:rPr lang="en-US" dirty="0"/>
              <a:t> je 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hr-HR" dirty="0"/>
              <a:t>projekta </a:t>
            </a:r>
            <a:r>
              <a:rPr lang="hr-HR" dirty="0" err="1"/>
              <a:t>EuroQCI</a:t>
            </a:r>
            <a:r>
              <a:rPr lang="hr-HR" dirty="0"/>
              <a:t> </a:t>
            </a:r>
            <a:r>
              <a:rPr lang="en-US" dirty="0" err="1"/>
              <a:t>kojeg</a:t>
            </a:r>
            <a:r>
              <a:rPr lang="en-US" dirty="0"/>
              <a:t> </a:t>
            </a:r>
            <a:r>
              <a:rPr lang="en-US" dirty="0" err="1"/>
              <a:t>provodi</a:t>
            </a:r>
            <a:r>
              <a:rPr lang="en-US" dirty="0"/>
              <a:t> </a:t>
            </a:r>
            <a:r>
              <a:rPr lang="en-US" dirty="0" err="1"/>
              <a:t>svih</a:t>
            </a:r>
            <a:r>
              <a:rPr lang="en-US" dirty="0"/>
              <a:t> 27 </a:t>
            </a:r>
            <a:r>
              <a:rPr lang="hr-HR" dirty="0"/>
              <a:t>članica EU</a:t>
            </a:r>
            <a:r>
              <a:rPr lang="en-US" dirty="0"/>
              <a:t> u </a:t>
            </a:r>
            <a:r>
              <a:rPr lang="en-US" dirty="0" err="1"/>
              <a:t>sklopu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nacionalnih</a:t>
            </a:r>
            <a:r>
              <a:rPr lang="en-US" dirty="0"/>
              <a:t> </a:t>
            </a:r>
            <a:r>
              <a:rPr lang="en-US" dirty="0" err="1"/>
              <a:t>projekata</a:t>
            </a:r>
            <a:r>
              <a:rPr lang="en-US" dirty="0"/>
              <a:t> u </a:t>
            </a:r>
            <a:r>
              <a:rPr lang="en-US" dirty="0" err="1"/>
              <a:t>zemaljskom</a:t>
            </a:r>
            <a:r>
              <a:rPr lang="en-US" dirty="0"/>
              <a:t> </a:t>
            </a:r>
            <a:r>
              <a:rPr lang="en-US" dirty="0" err="1"/>
              <a:t>segmentu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hr-HR" dirty="0"/>
              <a:t>ESA </a:t>
            </a:r>
            <a:r>
              <a:rPr lang="en-US" dirty="0"/>
              <a:t>u </a:t>
            </a:r>
            <a:r>
              <a:rPr lang="en-US" dirty="0" err="1"/>
              <a:t>svemirskom</a:t>
            </a:r>
            <a:r>
              <a:rPr lang="en-US" dirty="0"/>
              <a:t> segment</a:t>
            </a:r>
            <a:r>
              <a:rPr lang="hr-HR" dirty="0"/>
              <a:t>u.</a:t>
            </a:r>
          </a:p>
          <a:p>
            <a:endParaRPr lang="hr-HR" dirty="0"/>
          </a:p>
          <a:p>
            <a:r>
              <a:rPr lang="hr-HR" dirty="0"/>
              <a:t>Cilj</a:t>
            </a:r>
            <a:r>
              <a:rPr lang="en-US" dirty="0"/>
              <a:t> je </a:t>
            </a:r>
            <a:r>
              <a:rPr lang="en-US" dirty="0" err="1"/>
              <a:t>izgraditi</a:t>
            </a:r>
            <a:r>
              <a:rPr lang="en-US" dirty="0"/>
              <a:t> </a:t>
            </a:r>
            <a:r>
              <a:rPr lang="en-US" dirty="0" err="1"/>
              <a:t>sustav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štititi</a:t>
            </a:r>
            <a:r>
              <a:rPr lang="en-US" dirty="0"/>
              <a:t> </a:t>
            </a:r>
            <a:r>
              <a:rPr lang="en-US" dirty="0" err="1"/>
              <a:t>osjetljive</a:t>
            </a:r>
            <a:r>
              <a:rPr lang="en-US" dirty="0"/>
              <a:t> </a:t>
            </a:r>
            <a:r>
              <a:rPr lang="en-US" dirty="0" err="1"/>
              <a:t>podatke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kritične</a:t>
            </a:r>
            <a:r>
              <a:rPr lang="en-US" dirty="0"/>
              <a:t> </a:t>
            </a:r>
            <a:r>
              <a:rPr lang="en-US" dirty="0" err="1"/>
              <a:t>infrastrukture</a:t>
            </a:r>
            <a:r>
              <a:rPr lang="en-US" dirty="0"/>
              <a:t> </a:t>
            </a:r>
            <a:r>
              <a:rPr lang="en-US" dirty="0" err="1"/>
              <a:t>integracijom</a:t>
            </a:r>
            <a:r>
              <a:rPr lang="en-US" dirty="0"/>
              <a:t> </a:t>
            </a:r>
            <a:r>
              <a:rPr lang="en-US" dirty="0" err="1"/>
              <a:t>kvantnih</a:t>
            </a:r>
            <a:r>
              <a:rPr lang="en-US" dirty="0"/>
              <a:t> </a:t>
            </a:r>
            <a:r>
              <a:rPr lang="en-US" dirty="0" err="1"/>
              <a:t>sustava</a:t>
            </a:r>
            <a:r>
              <a:rPr lang="en-US" dirty="0"/>
              <a:t> u </a:t>
            </a:r>
            <a:r>
              <a:rPr lang="en-US" dirty="0" err="1"/>
              <a:t>postojeće</a:t>
            </a:r>
            <a:r>
              <a:rPr lang="en-US" dirty="0"/>
              <a:t> </a:t>
            </a:r>
            <a:r>
              <a:rPr lang="en-US" dirty="0" err="1"/>
              <a:t>komunikacijske</a:t>
            </a:r>
            <a:r>
              <a:rPr lang="en-US" dirty="0"/>
              <a:t> </a:t>
            </a:r>
            <a:r>
              <a:rPr lang="en-US" dirty="0" err="1"/>
              <a:t>infrastrukture</a:t>
            </a:r>
            <a:r>
              <a:rPr lang="en-US" dirty="0"/>
              <a:t>, </a:t>
            </a:r>
            <a:r>
              <a:rPr lang="en-US" dirty="0" err="1"/>
              <a:t>pružajući</a:t>
            </a:r>
            <a:r>
              <a:rPr lang="en-US" dirty="0"/>
              <a:t> </a:t>
            </a:r>
            <a:r>
              <a:rPr lang="en-US" dirty="0" err="1"/>
              <a:t>dodatni</a:t>
            </a:r>
            <a:r>
              <a:rPr lang="en-US" dirty="0"/>
              <a:t> </a:t>
            </a:r>
            <a:r>
              <a:rPr lang="en-US" dirty="0" err="1"/>
              <a:t>sigurnosni</a:t>
            </a:r>
            <a:r>
              <a:rPr lang="en-US" dirty="0"/>
              <a:t> </a:t>
            </a:r>
            <a:r>
              <a:rPr lang="en-US" dirty="0" err="1"/>
              <a:t>sloj</a:t>
            </a:r>
            <a:r>
              <a:rPr lang="en-US" dirty="0"/>
              <a:t> </a:t>
            </a:r>
            <a:r>
              <a:rPr lang="en-US" dirty="0" err="1"/>
              <a:t>temeljen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kvantnoj</a:t>
            </a:r>
            <a:r>
              <a:rPr lang="en-US" dirty="0"/>
              <a:t> </a:t>
            </a:r>
            <a:r>
              <a:rPr lang="en-US" dirty="0" err="1"/>
              <a:t>fizici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3B173-9BC0-4F31-B320-2238E7FEF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2" y="365125"/>
            <a:ext cx="3587904" cy="15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17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CroQCI „</a:t>
            </a:r>
            <a:r>
              <a:rPr lang="hr-HR" dirty="0" err="1">
                <a:cs typeface="Arial" panose="020B0604020202020204" pitchFamily="34" charset="0"/>
              </a:rPr>
              <a:t>Trusted</a:t>
            </a:r>
            <a:r>
              <a:rPr lang="hr-HR" dirty="0">
                <a:cs typeface="Arial" panose="020B0604020202020204" pitchFamily="34" charset="0"/>
              </a:rPr>
              <a:t> </a:t>
            </a:r>
            <a:r>
              <a:rPr lang="hr-HR" dirty="0" err="1">
                <a:cs typeface="Arial" panose="020B0604020202020204" pitchFamily="34" charset="0"/>
              </a:rPr>
              <a:t>node</a:t>
            </a:r>
            <a:r>
              <a:rPr lang="hr-HR" dirty="0">
                <a:cs typeface="Arial" panose="020B0604020202020204" pitchFamily="34" charset="0"/>
              </a:rPr>
              <a:t>”</a:t>
            </a:r>
            <a:endParaRPr lang="en-US" dirty="0">
              <a:latin typeface="Co Text" panose="020B0603060202020204"/>
            </a:endParaRPr>
          </a:p>
        </p:txBody>
      </p:sp>
      <p:pic>
        <p:nvPicPr>
          <p:cNvPr id="6" name="Picture 2" descr="A diagram of a computer server&#10;&#10;Description automatically generated">
            <a:extLst>
              <a:ext uri="{FF2B5EF4-FFF2-40B4-BE49-F238E27FC236}">
                <a16:creationId xmlns:a16="http://schemas.microsoft.com/office/drawing/2014/main" id="{9928D0A7-3889-47FE-AD76-6DD0CA5A10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0" y="1690688"/>
            <a:ext cx="417076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961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CroQCI na logičkoj razini</a:t>
            </a:r>
            <a:endParaRPr lang="en-US" dirty="0">
              <a:latin typeface="Co Text" panose="020B0603060202020204"/>
            </a:endParaRPr>
          </a:p>
        </p:txBody>
      </p:sp>
      <p:pic>
        <p:nvPicPr>
          <p:cNvPr id="7" name="Picture 6" descr="A diagram of a network&#10;&#10;AI-generated content may be incorrect.">
            <a:extLst>
              <a:ext uri="{FF2B5EF4-FFF2-40B4-BE49-F238E27FC236}">
                <a16:creationId xmlns:a16="http://schemas.microsoft.com/office/drawing/2014/main" id="{65043319-5BC6-4FB8-AB7E-77F758B8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57" y="1458922"/>
            <a:ext cx="5861728" cy="4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8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Usmjeravanje ključeva (</a:t>
            </a:r>
            <a:r>
              <a:rPr lang="hr-HR" dirty="0" err="1">
                <a:cs typeface="Arial" panose="020B0604020202020204" pitchFamily="34" charset="0"/>
              </a:rPr>
              <a:t>Routing</a:t>
            </a:r>
            <a:r>
              <a:rPr lang="hr-HR" dirty="0">
                <a:cs typeface="Arial" panose="020B0604020202020204" pitchFamily="34" charset="0"/>
              </a:rPr>
              <a:t>)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5" name="Content Placeholder 4" descr="Diagram of a diagram of a network&#10;&#10;Description automatically generated">
            <a:extLst>
              <a:ext uri="{FF2B5EF4-FFF2-40B4-BE49-F238E27FC236}">
                <a16:creationId xmlns:a16="http://schemas.microsoft.com/office/drawing/2014/main" id="{8A356374-06C7-4653-A614-4C6AAAA05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58" y="1435007"/>
            <a:ext cx="4873498" cy="4351338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58207C89-1A7C-4B58-9523-F01479E4F38E}"/>
              </a:ext>
            </a:extLst>
          </p:cNvPr>
          <p:cNvSpPr txBox="1"/>
          <p:nvPr/>
        </p:nvSpPr>
        <p:spPr>
          <a:xfrm>
            <a:off x="5861092" y="5324621"/>
            <a:ext cx="2130399" cy="66178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294"/>
              </a:lnSpc>
            </a:pPr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o Text" panose="020B0603060202020204"/>
              </a:rPr>
              <a:t>Izvor: Toshiba Global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 Text Light" panose="020B030306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07117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 err="1">
                <a:cs typeface="Arial" panose="020B0604020202020204" pitchFamily="34" charset="0"/>
              </a:rPr>
              <a:t>Interoperabilnost</a:t>
            </a:r>
            <a:r>
              <a:rPr lang="hr-HR" dirty="0">
                <a:cs typeface="Arial" panose="020B0604020202020204" pitchFamily="34" charset="0"/>
              </a:rPr>
              <a:t> i standardizacija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58207C89-1A7C-4B58-9523-F01479E4F38E}"/>
              </a:ext>
            </a:extLst>
          </p:cNvPr>
          <p:cNvSpPr txBox="1"/>
          <p:nvPr/>
        </p:nvSpPr>
        <p:spPr>
          <a:xfrm>
            <a:off x="5861092" y="5324621"/>
            <a:ext cx="2130399" cy="66178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294"/>
              </a:lnSpc>
            </a:pPr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o Text" panose="020B0603060202020204"/>
              </a:rPr>
              <a:t>Izvor: Toshiba Global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 Text Light" panose="020B030306020202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5E5B1-7874-45EE-84F5-C799DFFC0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Kako svi uređaji i slojevi međusobno komuniciraju?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Kako omogućiti modularnost?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Kako omogućiti skalabilnost?</a:t>
            </a:r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74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Upravljanje QCI infrastrukturom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5" name="Content Placeholder 4" descr="A diagram of a network controller&#10;&#10;AI-generated content may be incorrect.">
            <a:extLst>
              <a:ext uri="{FF2B5EF4-FFF2-40B4-BE49-F238E27FC236}">
                <a16:creationId xmlns:a16="http://schemas.microsoft.com/office/drawing/2014/main" id="{6F6F552D-72F6-4442-8BD7-013F4B988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63" y="1376376"/>
            <a:ext cx="7719473" cy="4351338"/>
          </a:xfrm>
        </p:spPr>
      </p:pic>
    </p:spTree>
    <p:extLst>
      <p:ext uri="{BB962C8B-B14F-4D97-AF65-F5344CB8AC3E}">
        <p14:creationId xmlns:p14="http://schemas.microsoft.com/office/powerpoint/2010/main" val="493699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2593996"/>
            <a:ext cx="7182679" cy="1999045"/>
          </a:xfrm>
        </p:spPr>
        <p:txBody>
          <a:bodyPr>
            <a:normAutofit fontScale="90000"/>
          </a:bodyPr>
          <a:lstStyle/>
          <a:p>
            <a:r>
              <a:rPr lang="hr-HR" sz="6000" dirty="0">
                <a:cs typeface="Arial" panose="020B0604020202020204" pitchFamily="34" charset="0"/>
              </a:rPr>
              <a:t>- Infrastruktura tamnih </a:t>
            </a:r>
            <a:br>
              <a:rPr lang="hr-HR" sz="6000" dirty="0">
                <a:cs typeface="Arial" panose="020B0604020202020204" pitchFamily="34" charset="0"/>
              </a:rPr>
            </a:br>
            <a:r>
              <a:rPr lang="hr-HR" sz="6000" dirty="0">
                <a:cs typeface="Arial" panose="020B0604020202020204" pitchFamily="34" charset="0"/>
              </a:rPr>
              <a:t>optičkih vlakana</a:t>
            </a:r>
            <a:br>
              <a:rPr lang="hr-HR" sz="6000" dirty="0">
                <a:cs typeface="Arial" panose="020B0604020202020204" pitchFamily="34" charset="0"/>
              </a:rPr>
            </a:br>
            <a:r>
              <a:rPr lang="hr-HR" sz="6000" dirty="0">
                <a:cs typeface="Arial" panose="020B0604020202020204" pitchFamily="34" charset="0"/>
              </a:rPr>
              <a:t>- Nacionalna QCI arhitektura </a:t>
            </a: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4622969"/>
            <a:ext cx="7182679" cy="1655762"/>
          </a:xfrm>
        </p:spPr>
        <p:txBody>
          <a:bodyPr>
            <a:normAutofit/>
          </a:bodyPr>
          <a:lstStyle/>
          <a:p>
            <a:r>
              <a:rPr lang="en-US" dirty="0"/>
              <a:t>doc. dr. sc. Ivan </a:t>
            </a:r>
            <a:r>
              <a:rPr lang="en-US" dirty="0" err="1"/>
              <a:t>Cvitić</a:t>
            </a:r>
            <a:r>
              <a:rPr lang="en-US" dirty="0"/>
              <a:t>, </a:t>
            </a:r>
            <a:r>
              <a:rPr lang="en-US" dirty="0" err="1"/>
              <a:t>Sveučilište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r>
              <a:rPr lang="en-US" dirty="0" err="1"/>
              <a:t>Fakultet</a:t>
            </a:r>
            <a:r>
              <a:rPr lang="en-US" dirty="0"/>
              <a:t> </a:t>
            </a:r>
            <a:r>
              <a:rPr lang="en-US" dirty="0" err="1"/>
              <a:t>prometnih</a:t>
            </a:r>
            <a:r>
              <a:rPr lang="en-US" dirty="0"/>
              <a:t> </a:t>
            </a:r>
            <a:r>
              <a:rPr lang="en-US" dirty="0" err="1"/>
              <a:t>znanosti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83827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Infrastruktura tamnih optičkih vlakana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547089E-11F0-403E-BAF8-DEA2DC71E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hr-HR" dirty="0">
                <a:solidFill>
                  <a:prstClr val="black"/>
                </a:solidFill>
              </a:rPr>
              <a:t>Tamno vlakno (</a:t>
            </a:r>
            <a:r>
              <a:rPr lang="hr-HR" i="1" dirty="0" err="1">
                <a:solidFill>
                  <a:prstClr val="black"/>
                </a:solidFill>
              </a:rPr>
              <a:t>dark</a:t>
            </a:r>
            <a:r>
              <a:rPr lang="hr-HR" i="1" dirty="0">
                <a:solidFill>
                  <a:prstClr val="black"/>
                </a:solidFill>
              </a:rPr>
              <a:t> </a:t>
            </a:r>
            <a:r>
              <a:rPr lang="hr-HR" i="1" dirty="0" err="1">
                <a:solidFill>
                  <a:prstClr val="black"/>
                </a:solidFill>
              </a:rPr>
              <a:t>fiber</a:t>
            </a:r>
            <a:r>
              <a:rPr lang="hr-HR" dirty="0">
                <a:solidFill>
                  <a:prstClr val="black"/>
                </a:solidFill>
              </a:rPr>
              <a:t>)</a:t>
            </a:r>
          </a:p>
          <a:p>
            <a:pPr marL="800100" lvl="1" indent="-342900">
              <a:defRPr/>
            </a:pPr>
            <a:r>
              <a:rPr lang="hr-HR" dirty="0">
                <a:solidFill>
                  <a:prstClr val="black"/>
                </a:solidFill>
              </a:rPr>
              <a:t>Neaktivna optička vlakna koja nisu aktivno korištena za prijenos podatka</a:t>
            </a:r>
          </a:p>
          <a:p>
            <a:pPr marL="800100" lvl="1" indent="-342900">
              <a:defRPr/>
            </a:pPr>
            <a:r>
              <a:rPr lang="hr-HR" dirty="0">
                <a:solidFill>
                  <a:prstClr val="black"/>
                </a:solidFill>
              </a:rPr>
              <a:t>Krhkost stanja kvantne isprepletenosti fotona</a:t>
            </a:r>
            <a:endParaRPr lang="en-GB" dirty="0">
              <a:solidFill>
                <a:prstClr val="black"/>
              </a:solidFill>
            </a:endParaRPr>
          </a:p>
          <a:p>
            <a:pPr marL="800100" lvl="1" indent="-342900">
              <a:defRPr/>
            </a:pPr>
            <a:endParaRPr lang="hr-HR" sz="2800" dirty="0">
              <a:solidFill>
                <a:prstClr val="black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hr-HR" dirty="0">
                <a:solidFill>
                  <a:prstClr val="black"/>
                </a:solidFill>
              </a:rPr>
              <a:t>U okviru CroQCI implementirana je mrežna tamnih vlakana</a:t>
            </a:r>
          </a:p>
          <a:p>
            <a:pPr marL="800100" lvl="1" indent="-342900">
              <a:defRPr/>
            </a:pPr>
            <a:r>
              <a:rPr lang="hr-HR" dirty="0">
                <a:solidFill>
                  <a:prstClr val="black"/>
                </a:solidFill>
              </a:rPr>
              <a:t>Povezani prethodno definirani QKD čvorovi na području grada Zagreba</a:t>
            </a:r>
          </a:p>
          <a:p>
            <a:pPr marL="800100" lvl="1" indent="-342900">
              <a:defRPr/>
            </a:pPr>
            <a:r>
              <a:rPr lang="hr-HR" dirty="0">
                <a:solidFill>
                  <a:prstClr val="black"/>
                </a:solidFill>
              </a:rPr>
              <a:t>ITU-T G657.A1 – specifične karakteristike</a:t>
            </a:r>
          </a:p>
        </p:txBody>
      </p:sp>
    </p:spTree>
    <p:extLst>
      <p:ext uri="{BB962C8B-B14F-4D97-AF65-F5344CB8AC3E}">
        <p14:creationId xmlns:p14="http://schemas.microsoft.com/office/powerpoint/2010/main" val="203545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Infrastruktura tamnih optičkih vlakana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81914E-1B73-4061-8E77-615CCFB8A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33" y="1506029"/>
            <a:ext cx="69979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02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Infrastruktura tamnih optičkih vlakana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595868-1735-48B6-80FA-48361D95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470" y="1548608"/>
            <a:ext cx="8782114" cy="4324382"/>
          </a:xfrm>
          <a:prstGeom prst="rect">
            <a:avLst/>
          </a:prstGeom>
        </p:spPr>
      </p:pic>
      <p:pic>
        <p:nvPicPr>
          <p:cNvPr id="9" name="Slika 1">
            <a:extLst>
              <a:ext uri="{FF2B5EF4-FFF2-40B4-BE49-F238E27FC236}">
                <a16:creationId xmlns:a16="http://schemas.microsoft.com/office/drawing/2014/main" id="{FA15F89D-CFED-4E77-B165-0BD89AC88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18" y="3429000"/>
            <a:ext cx="4492181" cy="2251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44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AA3CE74-332D-432B-9AD2-63987372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221" y="1825625"/>
            <a:ext cx="3967578" cy="4188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Infrastruktura tamnih optičkih vlakana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B2E6A0-3791-44F8-94EE-C7C414DB5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6088625" cy="4351338"/>
          </a:xfrm>
        </p:spPr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hr-HR" dirty="0">
                <a:solidFill>
                  <a:prstClr val="black"/>
                </a:solidFill>
              </a:rPr>
              <a:t>Karakteristike optičkih vlakana</a:t>
            </a:r>
            <a:r>
              <a:rPr lang="en-GB" dirty="0">
                <a:solidFill>
                  <a:prstClr val="black"/>
                </a:solidFill>
              </a:rPr>
              <a:t> </a:t>
            </a:r>
            <a:endParaRPr lang="hr-HR" dirty="0">
              <a:solidFill>
                <a:prstClr val="black"/>
              </a:solidFill>
            </a:endParaRPr>
          </a:p>
          <a:p>
            <a:pPr marL="800100" lvl="1" indent="-342900">
              <a:defRPr/>
            </a:pPr>
            <a:r>
              <a:rPr lang="hr-HR" sz="2800" dirty="0">
                <a:solidFill>
                  <a:prstClr val="black"/>
                </a:solidFill>
              </a:rPr>
              <a:t>Omogućuju uspostavu QKD sustava</a:t>
            </a:r>
            <a:endParaRPr lang="en-GB" sz="2800" dirty="0">
              <a:solidFill>
                <a:prstClr val="black"/>
              </a:solidFill>
            </a:endParaRPr>
          </a:p>
          <a:p>
            <a:pPr marL="800100" lvl="1" indent="-342900">
              <a:defRPr/>
            </a:pPr>
            <a:r>
              <a:rPr lang="en-GB" sz="2800" dirty="0" err="1">
                <a:solidFill>
                  <a:prstClr val="black"/>
                </a:solidFill>
              </a:rPr>
              <a:t>Udaljenosti</a:t>
            </a:r>
            <a:r>
              <a:rPr lang="en-GB" sz="2800" dirty="0">
                <a:solidFill>
                  <a:prstClr val="black"/>
                </a:solidFill>
              </a:rPr>
              <a:t> </a:t>
            </a:r>
            <a:r>
              <a:rPr lang="en-GB" sz="2800" dirty="0" err="1">
                <a:solidFill>
                  <a:prstClr val="black"/>
                </a:solidFill>
              </a:rPr>
              <a:t>ovise</a:t>
            </a:r>
            <a:r>
              <a:rPr lang="en-GB" sz="2800" dirty="0">
                <a:solidFill>
                  <a:prstClr val="black"/>
                </a:solidFill>
              </a:rPr>
              <a:t> </a:t>
            </a:r>
            <a:r>
              <a:rPr lang="hr-HR" sz="2800" dirty="0">
                <a:solidFill>
                  <a:prstClr val="black"/>
                </a:solidFill>
              </a:rPr>
              <a:t>o opremi koja se nalazi u QKD čvorovima</a:t>
            </a:r>
          </a:p>
          <a:p>
            <a:pPr marL="1200150" lvl="2" indent="-285750">
              <a:defRPr/>
            </a:pPr>
            <a:r>
              <a:rPr lang="hr-HR" sz="2800" dirty="0">
                <a:solidFill>
                  <a:prstClr val="black"/>
                </a:solidFill>
              </a:rPr>
              <a:t>Detektori fotona (</a:t>
            </a:r>
            <a:r>
              <a:rPr lang="hr-HR" sz="2800" i="1" dirty="0">
                <a:solidFill>
                  <a:prstClr val="black"/>
                </a:solidFill>
              </a:rPr>
              <a:t>Single-</a:t>
            </a:r>
            <a:r>
              <a:rPr lang="hr-HR" sz="2800" i="1" dirty="0" err="1">
                <a:solidFill>
                  <a:prstClr val="black"/>
                </a:solidFill>
              </a:rPr>
              <a:t>photone</a:t>
            </a:r>
            <a:r>
              <a:rPr lang="hr-HR" sz="2800" i="1" dirty="0">
                <a:solidFill>
                  <a:prstClr val="black"/>
                </a:solidFill>
              </a:rPr>
              <a:t> </a:t>
            </a:r>
            <a:r>
              <a:rPr lang="hr-HR" sz="2800" i="1" dirty="0" err="1">
                <a:solidFill>
                  <a:prstClr val="black"/>
                </a:solidFill>
              </a:rPr>
              <a:t>detector</a:t>
            </a:r>
            <a:r>
              <a:rPr lang="hr-HR" sz="2800" i="1" dirty="0">
                <a:solidFill>
                  <a:prstClr val="black"/>
                </a:solidFill>
              </a:rPr>
              <a:t>, SPD)</a:t>
            </a:r>
            <a:endParaRPr lang="hr-HR" sz="2800" dirty="0">
              <a:solidFill>
                <a:prstClr val="black"/>
              </a:solidFill>
            </a:endParaRPr>
          </a:p>
          <a:p>
            <a:pPr marL="1657350" lvl="3" indent="-285750">
              <a:defRPr/>
            </a:pPr>
            <a:r>
              <a:rPr lang="hr-HR" sz="2800" dirty="0" err="1">
                <a:solidFill>
                  <a:prstClr val="black"/>
                </a:solidFill>
              </a:rPr>
              <a:t>Nanowire</a:t>
            </a:r>
            <a:endParaRPr lang="hr-HR" sz="2800" dirty="0">
              <a:solidFill>
                <a:prstClr val="black"/>
              </a:solidFill>
            </a:endParaRPr>
          </a:p>
          <a:p>
            <a:pPr marL="1657350" lvl="3" indent="-285750">
              <a:defRPr/>
            </a:pPr>
            <a:r>
              <a:rPr lang="hr-HR" sz="2800" dirty="0" err="1">
                <a:solidFill>
                  <a:prstClr val="black"/>
                </a:solidFill>
              </a:rPr>
              <a:t>InGaAs</a:t>
            </a:r>
            <a:endParaRPr lang="hr-HR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2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K</a:t>
            </a:r>
            <a:r>
              <a:rPr lang="en-US" sz="2400" dirty="0" err="1"/>
              <a:t>onzorcij</a:t>
            </a:r>
            <a:r>
              <a:rPr lang="en-US" sz="2400" dirty="0"/>
              <a:t> </a:t>
            </a:r>
            <a:r>
              <a:rPr lang="en-US" sz="2400" dirty="0" err="1"/>
              <a:t>čini</a:t>
            </a:r>
            <a:r>
              <a:rPr lang="en-US" sz="2400" dirty="0"/>
              <a:t> 8 </a:t>
            </a:r>
            <a:r>
              <a:rPr lang="en-US" sz="2400" dirty="0" err="1"/>
              <a:t>partnera</a:t>
            </a:r>
            <a:r>
              <a:rPr lang="hr-HR" sz="2400" dirty="0"/>
              <a:t>:</a:t>
            </a:r>
          </a:p>
          <a:p>
            <a:pPr lvl="1"/>
            <a:r>
              <a:rPr lang="sv-SE" dirty="0"/>
              <a:t>Hrvatska akademska i istraživačka mreža</a:t>
            </a:r>
            <a:r>
              <a:rPr lang="hr-HR" dirty="0"/>
              <a:t> - </a:t>
            </a:r>
            <a:r>
              <a:rPr lang="sv-SE" dirty="0"/>
              <a:t>CARNET</a:t>
            </a:r>
            <a:r>
              <a:rPr lang="hr-HR" dirty="0"/>
              <a:t> (</a:t>
            </a:r>
            <a:r>
              <a:rPr lang="en-US" dirty="0" err="1"/>
              <a:t>koordinator</a:t>
            </a:r>
            <a:r>
              <a:rPr lang="hr-HR" dirty="0"/>
              <a:t>)</a:t>
            </a:r>
            <a:r>
              <a:rPr lang="en-US" dirty="0"/>
              <a:t>, </a:t>
            </a:r>
            <a:endParaRPr lang="hr-HR" dirty="0"/>
          </a:p>
          <a:p>
            <a:pPr lvl="1"/>
            <a:r>
              <a:rPr lang="hr-HR" dirty="0"/>
              <a:t>Institut Ruđer Bošković (</a:t>
            </a:r>
            <a:r>
              <a:rPr lang="en-US" dirty="0" err="1"/>
              <a:t>znanstveni</a:t>
            </a:r>
            <a:r>
              <a:rPr lang="en-US" dirty="0"/>
              <a:t> </a:t>
            </a:r>
            <a:r>
              <a:rPr lang="en-US" dirty="0" err="1"/>
              <a:t>voditelj</a:t>
            </a:r>
            <a:r>
              <a:rPr lang="hr-HR" dirty="0"/>
              <a:t>)</a:t>
            </a:r>
            <a:r>
              <a:rPr lang="en-US" dirty="0"/>
              <a:t>, </a:t>
            </a:r>
            <a:endParaRPr lang="hr-HR" dirty="0"/>
          </a:p>
          <a:p>
            <a:pPr lvl="1"/>
            <a:r>
              <a:rPr lang="hr-HR" dirty="0"/>
              <a:t>Institut za fiziku</a:t>
            </a:r>
            <a:r>
              <a:rPr lang="en-US" dirty="0"/>
              <a:t>, </a:t>
            </a:r>
            <a:endParaRPr lang="hr-HR" dirty="0"/>
          </a:p>
          <a:p>
            <a:pPr lvl="1"/>
            <a:r>
              <a:rPr lang="en-US" dirty="0" err="1"/>
              <a:t>Sveučilišt</a:t>
            </a:r>
            <a:r>
              <a:rPr lang="hr-HR" dirty="0"/>
              <a:t>e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r>
              <a:rPr lang="en-US" dirty="0" err="1"/>
              <a:t>Fakultet</a:t>
            </a:r>
            <a:r>
              <a:rPr lang="en-US" dirty="0"/>
              <a:t> </a:t>
            </a:r>
            <a:r>
              <a:rPr lang="en-US" dirty="0" err="1"/>
              <a:t>prometnih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hr-HR" dirty="0"/>
              <a:t>, </a:t>
            </a:r>
          </a:p>
          <a:p>
            <a:pPr lvl="1"/>
            <a:r>
              <a:rPr lang="en-US" dirty="0" err="1"/>
              <a:t>Sveučilišt</a:t>
            </a:r>
            <a:r>
              <a:rPr lang="hr-HR" dirty="0"/>
              <a:t>e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r>
              <a:rPr lang="en-US" dirty="0" err="1"/>
              <a:t>Fakultet</a:t>
            </a:r>
            <a:r>
              <a:rPr lang="en-US" dirty="0"/>
              <a:t> </a:t>
            </a:r>
            <a:r>
              <a:rPr lang="hr-HR" dirty="0"/>
              <a:t>elektrotehnike i računarstva, </a:t>
            </a:r>
          </a:p>
          <a:p>
            <a:pPr lvl="1"/>
            <a:r>
              <a:rPr lang="en-US" dirty="0" err="1"/>
              <a:t>Odašiljači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veze</a:t>
            </a:r>
            <a:r>
              <a:rPr lang="en-US" dirty="0"/>
              <a:t> d.o.o.</a:t>
            </a:r>
            <a:r>
              <a:rPr lang="hr-HR" dirty="0"/>
              <a:t>, </a:t>
            </a:r>
          </a:p>
          <a:p>
            <a:pPr lvl="1"/>
            <a:r>
              <a:rPr lang="hr-HR" dirty="0"/>
              <a:t>Ured Vijeća za nacionalnu sigurnost,</a:t>
            </a:r>
          </a:p>
          <a:p>
            <a:pPr lvl="1"/>
            <a:r>
              <a:rPr lang="en-US" dirty="0" err="1"/>
              <a:t>Sveučilišt</a:t>
            </a:r>
            <a:r>
              <a:rPr lang="hr-HR" dirty="0"/>
              <a:t>e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r>
              <a:rPr lang="en-US" dirty="0" err="1"/>
              <a:t>Sveučilišni</a:t>
            </a:r>
            <a:r>
              <a:rPr lang="en-US" dirty="0"/>
              <a:t> </a:t>
            </a:r>
            <a:r>
              <a:rPr lang="en-US" dirty="0" err="1"/>
              <a:t>računski</a:t>
            </a:r>
            <a:r>
              <a:rPr lang="en-US" dirty="0"/>
              <a:t> </a:t>
            </a:r>
            <a:r>
              <a:rPr lang="en-US" dirty="0" err="1"/>
              <a:t>centar</a:t>
            </a:r>
            <a:r>
              <a:rPr lang="hr-HR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B0BAE-4C63-403F-967F-3B64470C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2" y="365125"/>
            <a:ext cx="3587904" cy="15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03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Nacionalna QCI arhitektura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5E5B1-7874-45EE-84F5-C799DFFC0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Geografska pokrivenost - Republika Hrvatska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Krajnji cilj – integracija u </a:t>
            </a:r>
            <a:r>
              <a:rPr lang="hr-HR" dirty="0" err="1">
                <a:cs typeface="Arial" panose="020B0604020202020204" pitchFamily="34" charset="0"/>
              </a:rPr>
              <a:t>EuroQCI</a:t>
            </a:r>
            <a:r>
              <a:rPr lang="hr-HR" dirty="0">
                <a:cs typeface="Arial" panose="020B0604020202020204" pitchFamily="34" charset="0"/>
              </a:rPr>
              <a:t> prostor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Europski prostor </a:t>
            </a:r>
            <a:r>
              <a:rPr lang="hr-HR" dirty="0" err="1">
                <a:cs typeface="Arial" panose="020B0604020202020204" pitchFamily="34" charset="0"/>
              </a:rPr>
              <a:t>ultra</a:t>
            </a:r>
            <a:r>
              <a:rPr lang="hr-HR" dirty="0">
                <a:cs typeface="Arial" panose="020B0604020202020204" pitchFamily="34" charset="0"/>
              </a:rPr>
              <a:t> sigurne digitalne komunikacije temeljene na zakonima kvantne fizike</a:t>
            </a:r>
          </a:p>
        </p:txBody>
      </p:sp>
    </p:spTree>
    <p:extLst>
      <p:ext uri="{BB962C8B-B14F-4D97-AF65-F5344CB8AC3E}">
        <p14:creationId xmlns:p14="http://schemas.microsoft.com/office/powerpoint/2010/main" val="1861059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Nacionalna QCI arhitektura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5E5B1-7874-45EE-84F5-C799DFFC0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9825384" cy="3998126"/>
          </a:xfrm>
        </p:spPr>
        <p:txBody>
          <a:bodyPr>
            <a:normAutofit fontScale="85000" lnSpcReduction="20000"/>
          </a:bodyPr>
          <a:lstStyle/>
          <a:p>
            <a:r>
              <a:rPr lang="hr-HR" dirty="0">
                <a:cs typeface="Arial" panose="020B0604020202020204" pitchFamily="34" charset="0"/>
              </a:rPr>
              <a:t>Koncept arhitekture - kao i use </a:t>
            </a:r>
            <a:r>
              <a:rPr lang="hr-HR" dirty="0" err="1">
                <a:cs typeface="Arial" panose="020B0604020202020204" pitchFamily="34" charset="0"/>
              </a:rPr>
              <a:t>case</a:t>
            </a:r>
            <a:r>
              <a:rPr lang="hr-HR" dirty="0">
                <a:cs typeface="Arial" panose="020B0604020202020204" pitchFamily="34" charset="0"/>
              </a:rPr>
              <a:t> arhitektura u okviru CroQCI mreže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Kvantni sloj - omogućuje generiranje ključa između dva čvora na siguran način,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KM sloj - omogućuje pohranu i upravljanje generiranim ključeva,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Aplikacijski sloj - omogućuje konzumaciju generiranih ključeva i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dirty="0">
                <a:cs typeface="Arial" panose="020B0604020202020204" pitchFamily="34" charset="0"/>
              </a:rPr>
              <a:t>Upravljačko-nadzorni sloj (SDN) – centralizirani nadzor i upravljanje svim funkcionalnostima i procesima unutar QCI mreže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Važnost slojevite arhitekture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cs typeface="Arial" panose="020B0604020202020204" pitchFamily="34" charset="0"/>
              </a:rPr>
              <a:t>Kompleksnost mreže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cs typeface="Arial" panose="020B0604020202020204" pitchFamily="34" charset="0"/>
              </a:rPr>
              <a:t>Bolje razumijevanja pojedinih elemenata, funkcija i funkcionalnosti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cs typeface="Arial" panose="020B0604020202020204" pitchFamily="34" charset="0"/>
              </a:rPr>
              <a:t>Jednostavnije skaliranje i integracija (nacionalna i europska razina)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cs typeface="Arial" panose="020B0604020202020204" pitchFamily="34" charset="0"/>
              </a:rPr>
              <a:t>Jednostavniji razvoj hardverskih i softverskih komponenti</a:t>
            </a:r>
          </a:p>
        </p:txBody>
      </p:sp>
    </p:spTree>
    <p:extLst>
      <p:ext uri="{BB962C8B-B14F-4D97-AF65-F5344CB8AC3E}">
        <p14:creationId xmlns:p14="http://schemas.microsoft.com/office/powerpoint/2010/main" val="404585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network&#10;&#10;Description automatically generated">
            <a:extLst>
              <a:ext uri="{FF2B5EF4-FFF2-40B4-BE49-F238E27FC236}">
                <a16:creationId xmlns:a16="http://schemas.microsoft.com/office/drawing/2014/main" id="{9FADA8A5-5053-4462-A717-3CCA1D9E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963" y="1690688"/>
            <a:ext cx="5250909" cy="3998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Nacionalna QKD mreža - hijerarhija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5E5B1-7874-45EE-84F5-C799DFFC0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5250910" cy="39981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>
                <a:cs typeface="Arial" panose="020B0604020202020204" pitchFamily="34" charset="0"/>
              </a:rPr>
              <a:t>Nacionalna QCI mreža sastoji se od sljedećih ključnih elemenata: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Domene i </a:t>
            </a:r>
            <a:r>
              <a:rPr lang="hr-HR" dirty="0" err="1">
                <a:cs typeface="Arial" panose="020B0604020202020204" pitchFamily="34" charset="0"/>
              </a:rPr>
              <a:t>poddomene</a:t>
            </a:r>
            <a:endParaRPr lang="hr-HR" dirty="0">
              <a:cs typeface="Arial" panose="020B0604020202020204" pitchFamily="34" charset="0"/>
            </a:endParaRPr>
          </a:p>
          <a:p>
            <a:pPr lvl="1"/>
            <a:r>
              <a:rPr lang="hr-HR" dirty="0" err="1">
                <a:cs typeface="Arial" panose="020B0604020202020204" pitchFamily="34" charset="0"/>
              </a:rPr>
              <a:t>Kontroleri</a:t>
            </a:r>
            <a:r>
              <a:rPr lang="hr-HR" dirty="0">
                <a:cs typeface="Arial" panose="020B0604020202020204" pitchFamily="34" charset="0"/>
              </a:rPr>
              <a:t> domena i </a:t>
            </a:r>
            <a:r>
              <a:rPr lang="hr-HR" dirty="0" err="1">
                <a:cs typeface="Arial" panose="020B0604020202020204" pitchFamily="34" charset="0"/>
              </a:rPr>
              <a:t>poddomena</a:t>
            </a:r>
            <a:endParaRPr lang="hr-HR" dirty="0">
              <a:cs typeface="Arial" panose="020B0604020202020204" pitchFamily="34" charset="0"/>
            </a:endParaRPr>
          </a:p>
          <a:p>
            <a:pPr lvl="1"/>
            <a:r>
              <a:rPr lang="hr-HR" dirty="0">
                <a:cs typeface="Arial" panose="020B0604020202020204" pitchFamily="34" charset="0"/>
              </a:rPr>
              <a:t>Korisničke lokacije - gdje se konzumiraju kriptografski ključevi</a:t>
            </a:r>
          </a:p>
          <a:p>
            <a:pPr lvl="1"/>
            <a:r>
              <a:rPr lang="hr-HR" dirty="0">
                <a:cs typeface="Arial" panose="020B0604020202020204" pitchFamily="34" charset="0"/>
              </a:rPr>
              <a:t>Operatorske lokacije - čvorovi koji čine jezgru transportne mreže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endParaRPr lang="hr-H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18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sz="3600" dirty="0" err="1">
                <a:cs typeface="Arial" panose="020B0604020202020204" pitchFamily="34" charset="0"/>
              </a:rPr>
              <a:t>Hijerarhija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upravljanje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domenskim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kontrolerima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00127-065D-4711-97DA-B51767BFB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651475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CroQCI </a:t>
            </a:r>
            <a:r>
              <a:rPr lang="en-US" dirty="0" err="1"/>
              <a:t>domena</a:t>
            </a:r>
            <a:r>
              <a:rPr lang="en-US" dirty="0"/>
              <a:t> </a:t>
            </a:r>
            <a:r>
              <a:rPr lang="hr-HR" dirty="0"/>
              <a:t>-</a:t>
            </a:r>
            <a:r>
              <a:rPr lang="en-US" dirty="0"/>
              <a:t> </a:t>
            </a:r>
            <a:r>
              <a:rPr lang="en-US" dirty="0" err="1"/>
              <a:t>nadležnost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QKD </a:t>
            </a:r>
            <a:r>
              <a:rPr lang="en-US" dirty="0" err="1"/>
              <a:t>mrežom</a:t>
            </a:r>
            <a:r>
              <a:rPr lang="en-US" dirty="0"/>
              <a:t> RH</a:t>
            </a:r>
          </a:p>
          <a:p>
            <a:r>
              <a:rPr lang="en-US" dirty="0" err="1"/>
              <a:t>Poddomene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</a:t>
            </a:r>
            <a:r>
              <a:rPr lang="en-US" dirty="0" err="1"/>
              <a:t>nacionalne</a:t>
            </a:r>
            <a:r>
              <a:rPr lang="en-US" dirty="0"/>
              <a:t> </a:t>
            </a:r>
            <a:r>
              <a:rPr lang="en-US" dirty="0" err="1"/>
              <a:t>domene</a:t>
            </a:r>
            <a:r>
              <a:rPr lang="en-US" dirty="0"/>
              <a:t> </a:t>
            </a:r>
            <a:r>
              <a:rPr lang="en-US" dirty="0" err="1"/>
              <a:t>omogućuju</a:t>
            </a:r>
            <a:r>
              <a:rPr lang="hr-HR" dirty="0"/>
              <a:t>:</a:t>
            </a:r>
            <a:r>
              <a:rPr lang="en-US" dirty="0"/>
              <a:t> </a:t>
            </a:r>
          </a:p>
          <a:p>
            <a:pPr lvl="1"/>
            <a:r>
              <a:rPr lang="hr-HR" dirty="0"/>
              <a:t>B</a:t>
            </a:r>
            <a:r>
              <a:rPr lang="en-US" dirty="0" err="1"/>
              <a:t>olje</a:t>
            </a:r>
            <a:r>
              <a:rPr lang="en-US" dirty="0"/>
              <a:t> </a:t>
            </a:r>
            <a:r>
              <a:rPr lang="en-US" dirty="0" err="1"/>
              <a:t>planiranje</a:t>
            </a:r>
            <a:r>
              <a:rPr lang="en-US" dirty="0"/>
              <a:t> </a:t>
            </a:r>
            <a:r>
              <a:rPr lang="en-US" dirty="0" err="1"/>
              <a:t>kapaciteta</a:t>
            </a:r>
            <a:endParaRPr lang="en-US" dirty="0"/>
          </a:p>
          <a:p>
            <a:pPr lvl="1"/>
            <a:r>
              <a:rPr lang="hr-HR" dirty="0"/>
              <a:t>N</a:t>
            </a:r>
            <a:r>
              <a:rPr lang="en-US" dirty="0" err="1"/>
              <a:t>adzor</a:t>
            </a:r>
            <a:r>
              <a:rPr lang="en-US" dirty="0"/>
              <a:t> </a:t>
            </a:r>
            <a:r>
              <a:rPr lang="en-US" dirty="0" err="1"/>
              <a:t>rada</a:t>
            </a:r>
            <a:r>
              <a:rPr lang="en-US" dirty="0"/>
              <a:t> </a:t>
            </a:r>
            <a:r>
              <a:rPr lang="en-US" dirty="0" err="1"/>
              <a:t>poddomena</a:t>
            </a:r>
            <a:endParaRPr lang="en-US" dirty="0"/>
          </a:p>
          <a:p>
            <a:pPr lvl="1"/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razine</a:t>
            </a:r>
            <a:r>
              <a:rPr lang="en-US" dirty="0"/>
              <a:t> </a:t>
            </a:r>
            <a:r>
              <a:rPr lang="en-US" dirty="0" err="1"/>
              <a:t>sigurnosti</a:t>
            </a:r>
            <a:endParaRPr lang="en-US" dirty="0"/>
          </a:p>
          <a:p>
            <a:pPr lvl="1"/>
            <a:r>
              <a:rPr lang="en-US" dirty="0" err="1"/>
              <a:t>Segmentaciju</a:t>
            </a:r>
            <a:r>
              <a:rPr lang="en-US" dirty="0"/>
              <a:t> </a:t>
            </a:r>
            <a:r>
              <a:rPr lang="en-US" dirty="0" err="1"/>
              <a:t>mreže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različitim</a:t>
            </a:r>
            <a:r>
              <a:rPr lang="en-US" dirty="0"/>
              <a:t> </a:t>
            </a:r>
            <a:r>
              <a:rPr lang="en-US" dirty="0" err="1"/>
              <a:t>kriterijima</a:t>
            </a:r>
            <a:r>
              <a:rPr lang="en-US" dirty="0"/>
              <a:t> </a:t>
            </a:r>
          </a:p>
          <a:p>
            <a:r>
              <a:rPr lang="en-US" dirty="0" err="1"/>
              <a:t>Komunikacija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domena</a:t>
            </a:r>
            <a:endParaRPr lang="en-US" dirty="0"/>
          </a:p>
          <a:p>
            <a:pPr lvl="1"/>
            <a:r>
              <a:rPr lang="en-US" dirty="0" err="1"/>
              <a:t>Kontroler</a:t>
            </a:r>
            <a:r>
              <a:rPr lang="en-US" dirty="0"/>
              <a:t> CroQCI </a:t>
            </a:r>
            <a:r>
              <a:rPr lang="en-US" dirty="0" err="1"/>
              <a:t>domene</a:t>
            </a:r>
            <a:r>
              <a:rPr lang="en-US" dirty="0"/>
              <a:t> - </a:t>
            </a:r>
            <a:r>
              <a:rPr lang="en-US" dirty="0" err="1"/>
              <a:t>orkestrator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05A59-1620-4D2E-978F-78B78E262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855" y="1606858"/>
            <a:ext cx="4128983" cy="40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24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99" y="2808958"/>
            <a:ext cx="7182679" cy="1999045"/>
          </a:xfrm>
        </p:spPr>
        <p:txBody>
          <a:bodyPr>
            <a:normAutofit fontScale="90000"/>
          </a:bodyPr>
          <a:lstStyle/>
          <a:p>
            <a:r>
              <a:rPr lang="hr-HR" sz="7300" dirty="0">
                <a:cs typeface="Arial" panose="020B0604020202020204" pitchFamily="34" charset="0"/>
              </a:rPr>
              <a:t>- </a:t>
            </a:r>
            <a:r>
              <a:rPr lang="hr-HR" sz="6700" dirty="0">
                <a:cs typeface="Arial" panose="020B0604020202020204" pitchFamily="34" charset="0"/>
              </a:rPr>
              <a:t>Uloga </a:t>
            </a:r>
            <a:r>
              <a:rPr lang="hr-HR" sz="6700" dirty="0" err="1">
                <a:cs typeface="Arial" panose="020B0604020202020204" pitchFamily="34" charset="0"/>
              </a:rPr>
              <a:t>ELCrypt</a:t>
            </a:r>
            <a:r>
              <a:rPr lang="hr-HR" sz="6700" dirty="0">
                <a:cs typeface="Arial" panose="020B0604020202020204" pitchFamily="34" charset="0"/>
              </a:rPr>
              <a:t> uređaja u mreži CroQCI</a:t>
            </a:r>
            <a:br>
              <a:rPr lang="hr-HR" sz="6000" dirty="0">
                <a:cs typeface="Arial" panose="020B0604020202020204" pitchFamily="34" charset="0"/>
              </a:rPr>
            </a:b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498" y="4303373"/>
            <a:ext cx="7182679" cy="1655762"/>
          </a:xfrm>
        </p:spPr>
        <p:txBody>
          <a:bodyPr>
            <a:normAutofit/>
          </a:bodyPr>
          <a:lstStyle/>
          <a:p>
            <a:r>
              <a:rPr lang="hr-HR" dirty="0"/>
              <a:t>Damir Gašperov, Odašiljači i veze d.o.o.</a:t>
            </a:r>
          </a:p>
        </p:txBody>
      </p:sp>
    </p:spTree>
    <p:extLst>
      <p:ext uri="{BB962C8B-B14F-4D97-AF65-F5344CB8AC3E}">
        <p14:creationId xmlns:p14="http://schemas.microsoft.com/office/powerpoint/2010/main" val="441002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278F28-B846-4A83-9320-88F5B4BB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944" y="2574525"/>
            <a:ext cx="6026112" cy="3529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sz="3600" dirty="0" err="1">
                <a:cs typeface="Arial" panose="020B0604020202020204" pitchFamily="34" charset="0"/>
              </a:rPr>
              <a:t>Djelokrug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primjene</a:t>
            </a:r>
            <a:r>
              <a:rPr lang="hr-HR" sz="3600" dirty="0">
                <a:cs typeface="Arial" panose="020B0604020202020204" pitchFamily="34" charset="0"/>
              </a:rPr>
              <a:t> </a:t>
            </a:r>
            <a:r>
              <a:rPr lang="hr-HR" sz="3600" dirty="0" err="1">
                <a:cs typeface="Arial" panose="020B0604020202020204" pitchFamily="34" charset="0"/>
              </a:rPr>
              <a:t>ELCrypt</a:t>
            </a:r>
            <a:r>
              <a:rPr lang="hr-HR" sz="3600" dirty="0">
                <a:cs typeface="Arial" panose="020B0604020202020204" pitchFamily="34" charset="0"/>
              </a:rPr>
              <a:t> uređaja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00127-065D-4711-97DA-B51767BFB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684746"/>
            <a:ext cx="9701836" cy="1047566"/>
          </a:xfrm>
        </p:spPr>
        <p:txBody>
          <a:bodyPr>
            <a:normAutofit/>
          </a:bodyPr>
          <a:lstStyle/>
          <a:p>
            <a:r>
              <a:rPr lang="en-US" dirty="0" err="1"/>
              <a:t>Podatkovne</a:t>
            </a:r>
            <a:r>
              <a:rPr lang="en-US" dirty="0"/>
              <a:t> </a:t>
            </a:r>
            <a:r>
              <a:rPr lang="en-US" dirty="0" err="1"/>
              <a:t>komunikacije</a:t>
            </a:r>
            <a:endParaRPr lang="en-US" dirty="0"/>
          </a:p>
          <a:p>
            <a:r>
              <a:rPr lang="en-US" dirty="0" err="1"/>
              <a:t>Kriptografska</a:t>
            </a:r>
            <a:r>
              <a:rPr lang="en-US" dirty="0"/>
              <a:t> </a:t>
            </a:r>
            <a:r>
              <a:rPr lang="en-US" dirty="0" err="1"/>
              <a:t>zaštita</a:t>
            </a:r>
            <a:r>
              <a:rPr lang="en-US" dirty="0"/>
              <a:t> </a:t>
            </a:r>
            <a:r>
              <a:rPr lang="en-US" dirty="0" err="1"/>
              <a:t>podatkovnih</a:t>
            </a:r>
            <a:r>
              <a:rPr lang="en-US" dirty="0"/>
              <a:t> </a:t>
            </a:r>
            <a:r>
              <a:rPr lang="en-US" dirty="0" err="1"/>
              <a:t>komunikacijskih</a:t>
            </a:r>
            <a:r>
              <a:rPr lang="en-US" dirty="0"/>
              <a:t> </a:t>
            </a:r>
            <a:r>
              <a:rPr lang="en-US" dirty="0" err="1"/>
              <a:t>puteva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98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sz="3600" dirty="0" err="1">
                <a:cs typeface="Arial" panose="020B0604020202020204" pitchFamily="34" charset="0"/>
              </a:rPr>
              <a:t>Klasični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kanal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00127-065D-4711-97DA-B51767BFB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684745"/>
            <a:ext cx="9701836" cy="443196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Primarna</a:t>
            </a:r>
            <a:r>
              <a:rPr lang="en-US" dirty="0"/>
              <a:t> </a:t>
            </a:r>
            <a:r>
              <a:rPr lang="en-US" dirty="0" err="1"/>
              <a:t>zadaća</a:t>
            </a:r>
            <a:r>
              <a:rPr lang="en-US" dirty="0"/>
              <a:t> je </a:t>
            </a:r>
            <a:r>
              <a:rPr lang="en-US" dirty="0" err="1"/>
              <a:t>ostvariti</a:t>
            </a:r>
            <a:r>
              <a:rPr lang="en-US" dirty="0"/>
              <a:t> </a:t>
            </a:r>
            <a:r>
              <a:rPr lang="en-US" dirty="0" err="1"/>
              <a:t>zaštićenu</a:t>
            </a:r>
            <a:r>
              <a:rPr lang="en-US" dirty="0"/>
              <a:t> </a:t>
            </a:r>
            <a:r>
              <a:rPr lang="en-US" dirty="0" err="1"/>
              <a:t>komunikaciju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OSI L2 </a:t>
            </a:r>
            <a:r>
              <a:rPr lang="en-US" dirty="0" err="1"/>
              <a:t>razini</a:t>
            </a:r>
            <a:r>
              <a:rPr lang="en-US" dirty="0"/>
              <a:t> u MESH </a:t>
            </a:r>
            <a:r>
              <a:rPr lang="en-US" dirty="0" err="1"/>
              <a:t>mrežnoj</a:t>
            </a:r>
            <a:r>
              <a:rPr lang="en-US" dirty="0"/>
              <a:t> </a:t>
            </a:r>
            <a:r>
              <a:rPr lang="en-US" dirty="0" err="1"/>
              <a:t>topologiji</a:t>
            </a:r>
            <a:r>
              <a:rPr lang="en-US" dirty="0"/>
              <a:t>.</a:t>
            </a:r>
          </a:p>
          <a:p>
            <a:r>
              <a:rPr lang="en-US" dirty="0" err="1"/>
              <a:t>Inicijalna</a:t>
            </a:r>
            <a:r>
              <a:rPr lang="en-US" dirty="0"/>
              <a:t> </a:t>
            </a:r>
            <a:r>
              <a:rPr lang="en-US" dirty="0" err="1"/>
              <a:t>uspostava</a:t>
            </a:r>
            <a:r>
              <a:rPr lang="en-US" dirty="0"/>
              <a:t> </a:t>
            </a:r>
            <a:r>
              <a:rPr lang="en-US" dirty="0" err="1"/>
              <a:t>zaštićenog</a:t>
            </a:r>
            <a:r>
              <a:rPr lang="en-US" dirty="0"/>
              <a:t> </a:t>
            </a:r>
            <a:r>
              <a:rPr lang="en-US" dirty="0" err="1"/>
              <a:t>kanala</a:t>
            </a:r>
            <a:r>
              <a:rPr lang="en-US" dirty="0"/>
              <a:t> </a:t>
            </a:r>
            <a:r>
              <a:rPr lang="en-US" dirty="0" err="1"/>
              <a:t>temelji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prethodno</a:t>
            </a:r>
            <a:r>
              <a:rPr lang="en-US" dirty="0"/>
              <a:t> </a:t>
            </a:r>
            <a:r>
              <a:rPr lang="en-US" dirty="0" err="1"/>
              <a:t>upisanim</a:t>
            </a:r>
            <a:r>
              <a:rPr lang="en-US" dirty="0"/>
              <a:t> </a:t>
            </a:r>
            <a:r>
              <a:rPr lang="en-US" dirty="0" err="1"/>
              <a:t>simetričnim</a:t>
            </a:r>
            <a:r>
              <a:rPr lang="en-US" dirty="0"/>
              <a:t> </a:t>
            </a:r>
            <a:r>
              <a:rPr lang="en-US" dirty="0" err="1"/>
              <a:t>ključevima</a:t>
            </a:r>
            <a:r>
              <a:rPr lang="en-US" dirty="0"/>
              <a:t>.</a:t>
            </a:r>
          </a:p>
          <a:p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uspostavljenog</a:t>
            </a:r>
            <a:r>
              <a:rPr lang="en-US" dirty="0"/>
              <a:t> </a:t>
            </a:r>
            <a:r>
              <a:rPr lang="en-US" dirty="0" err="1"/>
              <a:t>kvantnog</a:t>
            </a:r>
            <a:r>
              <a:rPr lang="en-US" dirty="0"/>
              <a:t> </a:t>
            </a:r>
            <a:r>
              <a:rPr lang="en-US" dirty="0" err="1"/>
              <a:t>kanala</a:t>
            </a:r>
            <a:r>
              <a:rPr lang="en-US" dirty="0"/>
              <a:t> </a:t>
            </a:r>
            <a:r>
              <a:rPr lang="en-US" dirty="0" err="1"/>
              <a:t>uređaj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</a:t>
            </a:r>
            <a:r>
              <a:rPr lang="en-US" dirty="0" err="1"/>
              <a:t>kvantno</a:t>
            </a:r>
            <a:r>
              <a:rPr lang="en-US" dirty="0"/>
              <a:t> </a:t>
            </a:r>
            <a:r>
              <a:rPr lang="en-US" dirty="0" err="1"/>
              <a:t>generirane</a:t>
            </a:r>
            <a:r>
              <a:rPr lang="en-US" dirty="0"/>
              <a:t> </a:t>
            </a:r>
            <a:r>
              <a:rPr lang="en-US" dirty="0" err="1"/>
              <a:t>simetrične</a:t>
            </a:r>
            <a:r>
              <a:rPr lang="en-US" dirty="0"/>
              <a:t> </a:t>
            </a:r>
            <a:r>
              <a:rPr lang="en-US" dirty="0" err="1"/>
              <a:t>ključeve</a:t>
            </a:r>
            <a:r>
              <a:rPr lang="en-US" dirty="0"/>
              <a:t>.</a:t>
            </a:r>
          </a:p>
          <a:p>
            <a:r>
              <a:rPr lang="en-US" dirty="0" err="1"/>
              <a:t>Zaštita</a:t>
            </a:r>
            <a:r>
              <a:rPr lang="en-US" dirty="0"/>
              <a:t> </a:t>
            </a:r>
            <a:r>
              <a:rPr lang="en-US" dirty="0" err="1"/>
              <a:t>prometa</a:t>
            </a:r>
            <a:r>
              <a:rPr lang="en-US" dirty="0"/>
              <a:t> </a:t>
            </a:r>
            <a:r>
              <a:rPr lang="en-US" dirty="0" err="1"/>
              <a:t>obavlja</a:t>
            </a:r>
            <a:r>
              <a:rPr lang="en-US" dirty="0"/>
              <a:t> se AES-256-GCM </a:t>
            </a:r>
            <a:r>
              <a:rPr lang="en-US" dirty="0" err="1"/>
              <a:t>algoritmom</a:t>
            </a:r>
            <a:r>
              <a:rPr lang="en-US" dirty="0"/>
              <a:t>.</a:t>
            </a:r>
          </a:p>
          <a:p>
            <a:r>
              <a:rPr lang="en-US" dirty="0" err="1"/>
              <a:t>Autentifikacija</a:t>
            </a:r>
            <a:r>
              <a:rPr lang="en-US" dirty="0"/>
              <a:t> se </a:t>
            </a:r>
            <a:r>
              <a:rPr lang="en-US" dirty="0" err="1"/>
              <a:t>temelji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privatnim</a:t>
            </a:r>
            <a:r>
              <a:rPr lang="en-US" dirty="0"/>
              <a:t> </a:t>
            </a:r>
            <a:r>
              <a:rPr lang="en-US" dirty="0" err="1"/>
              <a:t>podacima</a:t>
            </a:r>
            <a:r>
              <a:rPr lang="en-US" dirty="0"/>
              <a:t> </a:t>
            </a:r>
            <a:r>
              <a:rPr lang="en-US" dirty="0" err="1"/>
              <a:t>kojim</a:t>
            </a:r>
            <a:r>
              <a:rPr lang="en-US" dirty="0"/>
              <a:t> se </a:t>
            </a:r>
            <a:r>
              <a:rPr lang="en-US" dirty="0" err="1"/>
              <a:t>kreiraju</a:t>
            </a:r>
            <a:r>
              <a:rPr lang="en-US" dirty="0"/>
              <a:t> GCM </a:t>
            </a:r>
            <a:r>
              <a:rPr lang="en-US" dirty="0" err="1"/>
              <a:t>tagovi</a:t>
            </a:r>
            <a:r>
              <a:rPr lang="en-US" dirty="0"/>
              <a:t> za </a:t>
            </a:r>
            <a:r>
              <a:rPr lang="en-US" dirty="0" err="1"/>
              <a:t>svaki</a:t>
            </a:r>
            <a:r>
              <a:rPr lang="en-US" dirty="0"/>
              <a:t> </a:t>
            </a:r>
            <a:r>
              <a:rPr lang="en-US" dirty="0" err="1"/>
              <a:t>poslani</a:t>
            </a:r>
            <a:r>
              <a:rPr lang="en-US" dirty="0"/>
              <a:t> </a:t>
            </a:r>
            <a:r>
              <a:rPr lang="en-US" dirty="0" err="1"/>
              <a:t>paket</a:t>
            </a:r>
            <a:r>
              <a:rPr lang="en-US" dirty="0"/>
              <a:t>.</a:t>
            </a:r>
          </a:p>
          <a:p>
            <a:r>
              <a:rPr lang="en-US" dirty="0" err="1"/>
              <a:t>Uređaj</a:t>
            </a:r>
            <a:r>
              <a:rPr lang="en-US" dirty="0"/>
              <a:t> </a:t>
            </a:r>
            <a:r>
              <a:rPr lang="en-US" dirty="0" err="1"/>
              <a:t>autonomno</a:t>
            </a:r>
            <a:r>
              <a:rPr lang="en-US" dirty="0"/>
              <a:t> </a:t>
            </a:r>
            <a:r>
              <a:rPr lang="en-US" dirty="0" err="1"/>
              <a:t>uspostavlja</a:t>
            </a:r>
            <a:r>
              <a:rPr lang="en-US" dirty="0"/>
              <a:t> </a:t>
            </a:r>
            <a:r>
              <a:rPr lang="en-US" dirty="0" err="1"/>
              <a:t>zaštićene</a:t>
            </a:r>
            <a:r>
              <a:rPr lang="en-US" dirty="0"/>
              <a:t> </a:t>
            </a:r>
            <a:r>
              <a:rPr lang="en-US" dirty="0" err="1"/>
              <a:t>kanale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temelju</a:t>
            </a:r>
            <a:r>
              <a:rPr lang="en-US" dirty="0"/>
              <a:t> </a:t>
            </a:r>
            <a:r>
              <a:rPr lang="en-US" dirty="0" err="1"/>
              <a:t>prethodno</a:t>
            </a:r>
            <a:r>
              <a:rPr lang="en-US" dirty="0"/>
              <a:t> </a:t>
            </a:r>
            <a:r>
              <a:rPr lang="en-US" dirty="0" err="1"/>
              <a:t>upisanih</a:t>
            </a:r>
            <a:r>
              <a:rPr lang="en-US" dirty="0"/>
              <a:t> </a:t>
            </a:r>
            <a:r>
              <a:rPr lang="en-US" dirty="0" err="1"/>
              <a:t>postavki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118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sz="3600" dirty="0" err="1">
                <a:cs typeface="Arial" panose="020B0604020202020204" pitchFamily="34" charset="0"/>
              </a:rPr>
              <a:t>Arhitektura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hr-HR" sz="3600" dirty="0" err="1">
                <a:cs typeface="Arial" panose="020B0604020202020204" pitchFamily="34" charset="0"/>
              </a:rPr>
              <a:t>ELCrypt</a:t>
            </a:r>
            <a:r>
              <a:rPr lang="hr-HR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uređaja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00127-065D-4711-97DA-B51767BFB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684745"/>
            <a:ext cx="9701836" cy="4431969"/>
          </a:xfrm>
        </p:spPr>
        <p:txBody>
          <a:bodyPr>
            <a:normAutofit/>
          </a:bodyPr>
          <a:lstStyle/>
          <a:p>
            <a:r>
              <a:rPr lang="en-US" dirty="0" err="1"/>
              <a:t>Temelji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Zynq </a:t>
            </a:r>
            <a:r>
              <a:rPr lang="en-US" dirty="0" err="1"/>
              <a:t>Ultrascale</a:t>
            </a:r>
            <a:r>
              <a:rPr lang="en-US" dirty="0"/>
              <a:t>+ </a:t>
            </a:r>
            <a:r>
              <a:rPr lang="en-US" dirty="0" err="1"/>
              <a:t>MPSoC</a:t>
            </a:r>
            <a:endParaRPr lang="en-US" dirty="0"/>
          </a:p>
          <a:p>
            <a:r>
              <a:rPr lang="en-US" dirty="0"/>
              <a:t>SFP+ </a:t>
            </a:r>
            <a:r>
              <a:rPr lang="en-US" dirty="0" err="1"/>
              <a:t>komunikacijska</a:t>
            </a:r>
            <a:r>
              <a:rPr lang="en-US" dirty="0"/>
              <a:t> </a:t>
            </a:r>
            <a:r>
              <a:rPr lang="en-US" dirty="0" err="1"/>
              <a:t>sučelja</a:t>
            </a:r>
            <a:endParaRPr lang="en-US" dirty="0"/>
          </a:p>
          <a:p>
            <a:r>
              <a:rPr lang="en-US" dirty="0" err="1"/>
              <a:t>Namjenski</a:t>
            </a:r>
            <a:r>
              <a:rPr lang="en-US" dirty="0"/>
              <a:t> </a:t>
            </a:r>
            <a:r>
              <a:rPr lang="en-US" dirty="0" err="1"/>
              <a:t>dizajniran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proizveden</a:t>
            </a:r>
            <a:r>
              <a:rPr lang="en-US" dirty="0"/>
              <a:t> </a:t>
            </a:r>
            <a:r>
              <a:rPr lang="en-US" dirty="0" err="1"/>
              <a:t>hardver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55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sz="3600" dirty="0">
                <a:cs typeface="Arial" panose="020B0604020202020204" pitchFamily="34" charset="0"/>
              </a:rPr>
              <a:t>Zynq </a:t>
            </a:r>
            <a:r>
              <a:rPr lang="en-US" sz="3600" dirty="0" err="1">
                <a:cs typeface="Arial" panose="020B0604020202020204" pitchFamily="34" charset="0"/>
              </a:rPr>
              <a:t>Ultrascale</a:t>
            </a:r>
            <a:r>
              <a:rPr lang="en-US" sz="3600" dirty="0">
                <a:cs typeface="Arial" panose="020B0604020202020204" pitchFamily="34" charset="0"/>
              </a:rPr>
              <a:t>+</a:t>
            </a:r>
          </a:p>
        </p:txBody>
      </p:sp>
      <p:pic>
        <p:nvPicPr>
          <p:cNvPr id="4" name="Content Placeholder 4" descr="A computer program with many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99AFB257-78BB-46A2-89EA-2A6D88126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69" y="1497906"/>
            <a:ext cx="6277062" cy="4432300"/>
          </a:xfrm>
        </p:spPr>
      </p:pic>
    </p:spTree>
    <p:extLst>
      <p:ext uri="{BB962C8B-B14F-4D97-AF65-F5344CB8AC3E}">
        <p14:creationId xmlns:p14="http://schemas.microsoft.com/office/powerpoint/2010/main" val="192881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0301547-B60F-4103-BBA7-6B2A886D21FA}"/>
              </a:ext>
            </a:extLst>
          </p:cNvPr>
          <p:cNvGrpSpPr/>
          <p:nvPr/>
        </p:nvGrpSpPr>
        <p:grpSpPr>
          <a:xfrm>
            <a:off x="1857979" y="1443789"/>
            <a:ext cx="8476042" cy="4618677"/>
            <a:chOff x="1199134" y="1018349"/>
            <a:chExt cx="9621090" cy="52305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77490A7-A1C4-4AB5-A1EC-807416CD7338}"/>
                </a:ext>
              </a:extLst>
            </p:cNvPr>
            <p:cNvSpPr/>
            <p:nvPr/>
          </p:nvSpPr>
          <p:spPr>
            <a:xfrm>
              <a:off x="4008664" y="3429000"/>
              <a:ext cx="1993108" cy="125514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noProof="0" dirty="0"/>
                <a:t>Processing System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4ACCAE-1184-499C-8656-F94610D57619}"/>
                </a:ext>
              </a:extLst>
            </p:cNvPr>
            <p:cNvSpPr/>
            <p:nvPr/>
          </p:nvSpPr>
          <p:spPr>
            <a:xfrm>
              <a:off x="6388045" y="3429000"/>
              <a:ext cx="1898706" cy="12551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noProof="0" dirty="0" err="1">
                  <a:solidFill>
                    <a:schemeClr val="tx1"/>
                  </a:solidFill>
                </a:rPr>
                <a:t>Programmable</a:t>
              </a:r>
              <a:r>
                <a:rPr lang="hr-HR" noProof="0" dirty="0">
                  <a:solidFill>
                    <a:schemeClr val="tx1"/>
                  </a:solidFill>
                </a:rPr>
                <a:t> </a:t>
              </a:r>
              <a:r>
                <a:rPr lang="hr-HR" noProof="0" dirty="0" err="1">
                  <a:solidFill>
                    <a:schemeClr val="tx1"/>
                  </a:solidFill>
                </a:rPr>
                <a:t>logic</a:t>
              </a:r>
              <a:endParaRPr lang="hr-HR" noProof="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25A799-751F-4D96-A561-8FA72B70BE54}"/>
                </a:ext>
              </a:extLst>
            </p:cNvPr>
            <p:cNvSpPr/>
            <p:nvPr/>
          </p:nvSpPr>
          <p:spPr>
            <a:xfrm>
              <a:off x="4008664" y="4890091"/>
              <a:ext cx="4278086" cy="11738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noProof="0" dirty="0"/>
                <a:t>Sklopovi razvijeni u okviru projekta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174C23-75F7-4178-BF09-A5734EEFABC7}"/>
                </a:ext>
              </a:extLst>
            </p:cNvPr>
            <p:cNvSpPr/>
            <p:nvPr/>
          </p:nvSpPr>
          <p:spPr>
            <a:xfrm>
              <a:off x="4751615" y="5878922"/>
              <a:ext cx="269422" cy="3699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009E22-9878-4AB5-A2FB-5594BBB2C121}"/>
                </a:ext>
              </a:extLst>
            </p:cNvPr>
            <p:cNvSpPr/>
            <p:nvPr/>
          </p:nvSpPr>
          <p:spPr>
            <a:xfrm>
              <a:off x="5527223" y="5878921"/>
              <a:ext cx="269422" cy="3699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C6BB83-2F20-4628-8D5E-C2B8156E54E3}"/>
                </a:ext>
              </a:extLst>
            </p:cNvPr>
            <p:cNvSpPr/>
            <p:nvPr/>
          </p:nvSpPr>
          <p:spPr>
            <a:xfrm>
              <a:off x="6298747" y="5878921"/>
              <a:ext cx="269422" cy="3699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F3A2B4-0405-40A0-9163-A5C9FFD48025}"/>
                </a:ext>
              </a:extLst>
            </p:cNvPr>
            <p:cNvSpPr/>
            <p:nvPr/>
          </p:nvSpPr>
          <p:spPr>
            <a:xfrm>
              <a:off x="7115176" y="5878921"/>
              <a:ext cx="269422" cy="3699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A3D84A-015C-41DD-A4F7-C4101FF97552}"/>
                </a:ext>
              </a:extLst>
            </p:cNvPr>
            <p:cNvCxnSpPr>
              <a:cxnSpLocks/>
              <a:stCxn id="17" idx="2"/>
              <a:endCxn id="6" idx="0"/>
            </p:cNvCxnSpPr>
            <p:nvPr/>
          </p:nvCxnSpPr>
          <p:spPr>
            <a:xfrm flipH="1">
              <a:off x="5005218" y="3153666"/>
              <a:ext cx="996554" cy="2753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4791E9-5E56-4A60-A285-3560FE6412AB}"/>
                </a:ext>
              </a:extLst>
            </p:cNvPr>
            <p:cNvCxnSpPr>
              <a:cxnSpLocks/>
              <a:stCxn id="17" idx="2"/>
              <a:endCxn id="7" idx="0"/>
            </p:cNvCxnSpPr>
            <p:nvPr/>
          </p:nvCxnSpPr>
          <p:spPr>
            <a:xfrm>
              <a:off x="6001772" y="3153666"/>
              <a:ext cx="1335626" cy="2753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1D1440-DEAF-4E2A-A2F2-078141A15D6A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5005218" y="4684147"/>
              <a:ext cx="0" cy="2034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17F625-5E71-41CF-968E-BDFD844FD67B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7337398" y="4684148"/>
              <a:ext cx="0" cy="203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A computer diagram of a computer&#10;&#10;Description automatically generated">
              <a:extLst>
                <a:ext uri="{FF2B5EF4-FFF2-40B4-BE49-F238E27FC236}">
                  <a16:creationId xmlns:a16="http://schemas.microsoft.com/office/drawing/2014/main" id="{B1D9A824-3272-4ABF-BD12-8578A2BE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946" y="1176739"/>
              <a:ext cx="2765652" cy="197692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EC3345-DA0F-4FDB-A7AE-A55648585921}"/>
                </a:ext>
              </a:extLst>
            </p:cNvPr>
            <p:cNvSpPr/>
            <p:nvPr/>
          </p:nvSpPr>
          <p:spPr>
            <a:xfrm>
              <a:off x="3449410" y="1018349"/>
              <a:ext cx="5253713" cy="37904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4C40ACC-57AD-4DE8-8AA5-37876C8DA073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>
              <a:off x="6001772" y="4056574"/>
              <a:ext cx="3862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EB809D-6195-4CD1-A997-D754A29AA99C}"/>
                </a:ext>
              </a:extLst>
            </p:cNvPr>
            <p:cNvSpPr/>
            <p:nvPr/>
          </p:nvSpPr>
          <p:spPr>
            <a:xfrm>
              <a:off x="1199134" y="3788583"/>
              <a:ext cx="1730828" cy="408215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noProof="0" dirty="0" err="1"/>
                <a:t>ElCrypt</a:t>
              </a:r>
              <a:r>
                <a:rPr lang="hr-HR" noProof="0" dirty="0"/>
                <a:t> App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1EA419-B51F-4CF8-A0CF-BDEDFC492360}"/>
                </a:ext>
              </a:extLst>
            </p:cNvPr>
            <p:cNvSpPr/>
            <p:nvPr/>
          </p:nvSpPr>
          <p:spPr>
            <a:xfrm>
              <a:off x="9089396" y="3738164"/>
              <a:ext cx="1730828" cy="40821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noProof="0" dirty="0" err="1"/>
                <a:t>ElCrypt</a:t>
              </a:r>
              <a:r>
                <a:rPr lang="hr-HR" noProof="0" dirty="0"/>
                <a:t> HDL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6F58D9BB-C505-4935-816A-4BA3E8147E71}"/>
                </a:ext>
              </a:extLst>
            </p:cNvPr>
            <p:cNvSpPr/>
            <p:nvPr/>
          </p:nvSpPr>
          <p:spPr>
            <a:xfrm>
              <a:off x="3063137" y="3932839"/>
              <a:ext cx="783772" cy="17961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23" name="Arrow: Left 22">
              <a:extLst>
                <a:ext uri="{FF2B5EF4-FFF2-40B4-BE49-F238E27FC236}">
                  <a16:creationId xmlns:a16="http://schemas.microsoft.com/office/drawing/2014/main" id="{B9FC5161-630E-4E4D-9386-F4E35CB55D47}"/>
                </a:ext>
              </a:extLst>
            </p:cNvPr>
            <p:cNvSpPr/>
            <p:nvPr/>
          </p:nvSpPr>
          <p:spPr>
            <a:xfrm>
              <a:off x="8419926" y="3852465"/>
              <a:ext cx="536295" cy="204108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sz="3600" dirty="0">
                <a:cs typeface="Arial" panose="020B0604020202020204" pitchFamily="34" charset="0"/>
              </a:rPr>
              <a:t>Zynq </a:t>
            </a:r>
            <a:r>
              <a:rPr lang="en-US" sz="3600" dirty="0" err="1">
                <a:cs typeface="Arial" panose="020B0604020202020204" pitchFamily="34" charset="0"/>
              </a:rPr>
              <a:t>Ultrascale</a:t>
            </a:r>
            <a:r>
              <a:rPr lang="en-US" sz="3600" dirty="0">
                <a:cs typeface="Arial" panose="020B0604020202020204" pitchFamily="34" charset="0"/>
              </a:rPr>
              <a:t>+</a:t>
            </a:r>
            <a:r>
              <a:rPr lang="hr-HR" sz="3600" dirty="0">
                <a:cs typeface="Arial" panose="020B0604020202020204" pitchFamily="34" charset="0"/>
              </a:rPr>
              <a:t> na </a:t>
            </a:r>
            <a:r>
              <a:rPr lang="hr-HR" sz="3600" dirty="0" err="1">
                <a:cs typeface="Arial" panose="020B0604020202020204" pitchFamily="34" charset="0"/>
              </a:rPr>
              <a:t>ELCrypt</a:t>
            </a:r>
            <a:r>
              <a:rPr lang="hr-HR" sz="3600" dirty="0">
                <a:cs typeface="Arial" panose="020B0604020202020204" pitchFamily="34" charset="0"/>
              </a:rPr>
              <a:t> uređaju</a:t>
            </a:r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88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9825384" cy="4351338"/>
          </a:xfrm>
        </p:spPr>
        <p:txBody>
          <a:bodyPr>
            <a:normAutofit/>
          </a:bodyPr>
          <a:lstStyle/>
          <a:p>
            <a:r>
              <a:rPr lang="hr-HR" dirty="0"/>
              <a:t>Projekt je podijeljen na 6(8) radnih paketa:</a:t>
            </a:r>
          </a:p>
          <a:p>
            <a:pPr lvl="1"/>
            <a:r>
              <a:rPr lang="hr-HR" dirty="0"/>
              <a:t>WP1 </a:t>
            </a:r>
            <a:r>
              <a:rPr lang="hr-HR" dirty="0" err="1"/>
              <a:t>Gradivni</a:t>
            </a:r>
            <a:r>
              <a:rPr lang="hr-HR" dirty="0"/>
              <a:t> blokovi za kvantnu komunikaciju,</a:t>
            </a:r>
          </a:p>
          <a:p>
            <a:pPr lvl="1"/>
            <a:r>
              <a:rPr lang="hr-HR" dirty="0"/>
              <a:t>WP2 Arhitektura CroQCI mreže,</a:t>
            </a:r>
          </a:p>
          <a:p>
            <a:pPr lvl="1"/>
            <a:r>
              <a:rPr lang="hr-HR" dirty="0"/>
              <a:t>WP3 Zemaljska optička infrastruktura,</a:t>
            </a:r>
          </a:p>
          <a:p>
            <a:pPr lvl="1"/>
            <a:r>
              <a:rPr lang="hr-HR" dirty="0"/>
              <a:t>WP4 Svemirska </a:t>
            </a:r>
            <a:r>
              <a:rPr lang="hr-HR" dirty="0" err="1"/>
              <a:t>povezivost</a:t>
            </a:r>
            <a:r>
              <a:rPr lang="hr-HR" dirty="0"/>
              <a:t>,</a:t>
            </a:r>
          </a:p>
          <a:p>
            <a:pPr lvl="1"/>
            <a:r>
              <a:rPr lang="hr-HR" dirty="0"/>
              <a:t>WP5 Upravljanje ključevima i primjena studija slučajeva,</a:t>
            </a:r>
          </a:p>
          <a:p>
            <a:pPr lvl="1"/>
            <a:r>
              <a:rPr lang="hr-HR" dirty="0"/>
              <a:t>WP6 Obrazovanje</a:t>
            </a:r>
            <a:endParaRPr lang="en-US" dirty="0"/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B0BAE-4C63-403F-967F-3B64470C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2" y="365125"/>
            <a:ext cx="3587904" cy="15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05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sz="3600" dirty="0" err="1">
                <a:cs typeface="Arial" panose="020B0604020202020204" pitchFamily="34" charset="0"/>
              </a:rPr>
              <a:t>ELCrypt</a:t>
            </a:r>
            <a:r>
              <a:rPr lang="hr-HR" sz="3600" dirty="0">
                <a:cs typeface="Arial" panose="020B0604020202020204" pitchFamily="34" charset="0"/>
              </a:rPr>
              <a:t> matična ploča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778C7-9556-4D8C-BDAB-7F5DB836D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Tiskana</a:t>
            </a:r>
            <a:r>
              <a:rPr lang="en-US" dirty="0"/>
              <a:t> </a:t>
            </a:r>
            <a:r>
              <a:rPr lang="en-US" dirty="0" err="1"/>
              <a:t>pločica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6 </a:t>
            </a:r>
            <a:r>
              <a:rPr lang="en-US" dirty="0" err="1"/>
              <a:t>slojeva</a:t>
            </a:r>
            <a:r>
              <a:rPr lang="en-US" dirty="0"/>
              <a:t> </a:t>
            </a:r>
            <a:r>
              <a:rPr lang="en-US" dirty="0" err="1"/>
              <a:t>dizajnirana</a:t>
            </a:r>
            <a:r>
              <a:rPr lang="en-US" dirty="0"/>
              <a:t> za </a:t>
            </a:r>
            <a:r>
              <a:rPr lang="en-US" dirty="0" err="1"/>
              <a:t>ElCrypt</a:t>
            </a:r>
            <a:r>
              <a:rPr lang="en-US" dirty="0"/>
              <a:t> – CroQCI</a:t>
            </a:r>
          </a:p>
          <a:p>
            <a:r>
              <a:rPr lang="en-US" dirty="0" err="1"/>
              <a:t>Sučelja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4 SFP+ Ethernet</a:t>
            </a:r>
          </a:p>
          <a:p>
            <a:pPr lvl="1"/>
            <a:r>
              <a:rPr lang="en-US" dirty="0"/>
              <a:t>2 RJ-45 Ethernet</a:t>
            </a:r>
          </a:p>
          <a:p>
            <a:pPr lvl="1"/>
            <a:r>
              <a:rPr lang="en-US" dirty="0"/>
              <a:t>2 USB </a:t>
            </a:r>
            <a:r>
              <a:rPr lang="en-US" dirty="0" err="1"/>
              <a:t>na</a:t>
            </a:r>
            <a:r>
              <a:rPr lang="en-US" dirty="0"/>
              <a:t> serial</a:t>
            </a:r>
          </a:p>
          <a:p>
            <a:pPr lvl="1"/>
            <a:r>
              <a:rPr lang="en-US" dirty="0"/>
              <a:t>1 USB host</a:t>
            </a:r>
          </a:p>
          <a:p>
            <a:pPr lvl="1"/>
            <a:r>
              <a:rPr lang="en-US" dirty="0"/>
              <a:t>Generator </a:t>
            </a:r>
            <a:r>
              <a:rPr lang="en-US" dirty="0" err="1"/>
              <a:t>slučajnih</a:t>
            </a:r>
            <a:r>
              <a:rPr lang="en-US" dirty="0"/>
              <a:t> </a:t>
            </a:r>
            <a:r>
              <a:rPr lang="en-US" dirty="0" err="1"/>
              <a:t>brojeva</a:t>
            </a:r>
            <a:endParaRPr lang="en-US" dirty="0"/>
          </a:p>
          <a:p>
            <a:pPr lvl="1"/>
            <a:r>
              <a:rPr lang="en-US" dirty="0" err="1"/>
              <a:t>Signalizacijski</a:t>
            </a:r>
            <a:r>
              <a:rPr lang="en-US" dirty="0"/>
              <a:t> panel</a:t>
            </a:r>
          </a:p>
          <a:p>
            <a:pPr lvl="1"/>
            <a:r>
              <a:rPr lang="en-US" dirty="0" err="1"/>
              <a:t>Napajanje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311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sz="3600" dirty="0">
                <a:cs typeface="Arial" panose="020B0604020202020204" pitchFamily="34" charset="0"/>
              </a:rPr>
              <a:t>Klasični kanal - VPN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6BE8-7C3A-41CB-B852-358F0881298F}"/>
              </a:ext>
            </a:extLst>
          </p:cNvPr>
          <p:cNvSpPr txBox="1"/>
          <p:nvPr/>
        </p:nvSpPr>
        <p:spPr>
          <a:xfrm>
            <a:off x="7417137" y="5125703"/>
            <a:ext cx="393666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noProof="0" dirty="0" err="1"/>
              <a:t>Primjer</a:t>
            </a:r>
            <a:r>
              <a:rPr lang="en-US" noProof="0" dirty="0"/>
              <a:t>:</a:t>
            </a:r>
            <a:r>
              <a:rPr lang="hr-HR" noProof="0" dirty="0"/>
              <a:t> računala u LAN 1 mreži komuniciraju s računalima u LAN 7 mreži kao da su u istoj lokalnoj mreži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04B7583-9357-4E4C-8AC5-524F1253B18D}"/>
              </a:ext>
            </a:extLst>
          </p:cNvPr>
          <p:cNvSpPr txBox="1"/>
          <p:nvPr/>
        </p:nvSpPr>
        <p:spPr>
          <a:xfrm>
            <a:off x="7481721" y="1828654"/>
            <a:ext cx="39366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noProof="0" dirty="0"/>
              <a:t>LAN 1-10 nalaze se u istom adresnom području na L2 razini.</a:t>
            </a:r>
            <a:endParaRPr lang="en-US" noProof="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59C19E-A259-48A5-8AE0-844C00790009}"/>
              </a:ext>
            </a:extLst>
          </p:cNvPr>
          <p:cNvGrpSpPr/>
          <p:nvPr/>
        </p:nvGrpSpPr>
        <p:grpSpPr>
          <a:xfrm>
            <a:off x="1528416" y="1537823"/>
            <a:ext cx="9393851" cy="4471939"/>
            <a:chOff x="1526239" y="1597981"/>
            <a:chExt cx="9393851" cy="447193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AD253E-8EDB-41C3-B561-7CEFA49A668D}"/>
                </a:ext>
              </a:extLst>
            </p:cNvPr>
            <p:cNvSpPr/>
            <p:nvPr/>
          </p:nvSpPr>
          <p:spPr>
            <a:xfrm>
              <a:off x="3092604" y="2459280"/>
              <a:ext cx="3500563" cy="2756585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770DACAB-B7F8-403A-A2FD-5C9C47677EC6}"/>
                </a:ext>
              </a:extLst>
            </p:cNvPr>
            <p:cNvSpPr/>
            <p:nvPr/>
          </p:nvSpPr>
          <p:spPr>
            <a:xfrm>
              <a:off x="4269182" y="3257788"/>
              <a:ext cx="1392936" cy="1048474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600" noProof="0" dirty="0"/>
                <a:t>L2 MPLS VPN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24082E0-DAE6-4852-AACA-FE64348F47CC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3697909" y="3108502"/>
              <a:ext cx="765748" cy="343704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DDCA9A-9CC2-402C-B312-F200E56F60D7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632274" y="3782025"/>
              <a:ext cx="641228" cy="204834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4DE648-B8C3-4354-9C14-81B0DD336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055" y="4208185"/>
              <a:ext cx="559117" cy="70042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84D7BA-D59E-4903-BACA-D6D47919B9BE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H="1" flipV="1">
              <a:off x="4965650" y="4305145"/>
              <a:ext cx="17017" cy="610411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BA87104-C28D-41E5-97DE-629FCD43E5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7914" y="4178117"/>
              <a:ext cx="608346" cy="73743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103665-1B24-4F8E-A02E-0C832AA943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37834" y="3948579"/>
              <a:ext cx="494089" cy="506164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D248F98-BF35-4BFC-B758-1212902D4F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19271" y="3568666"/>
              <a:ext cx="412652" cy="3273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7ADB0E-5559-4708-9B43-4F5B0D403303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5485722" y="2809929"/>
              <a:ext cx="493484" cy="525927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92B910-3998-4012-9876-57EE17181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4809" y="2760935"/>
              <a:ext cx="330912" cy="493772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9312DD8-39C4-4177-98AC-4D65E25B4AF5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4327524" y="2757853"/>
              <a:ext cx="459071" cy="558716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9E7CAB-6E26-479C-B5D6-229AC6BFA678}"/>
                </a:ext>
              </a:extLst>
            </p:cNvPr>
            <p:cNvSpPr/>
            <p:nvPr/>
          </p:nvSpPr>
          <p:spPr>
            <a:xfrm>
              <a:off x="1979720" y="2920313"/>
              <a:ext cx="778281" cy="371870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1</a:t>
              </a:r>
              <a:endParaRPr lang="hr-HR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D6AA5A-1ABC-4EDB-9A4F-2F1BBFD65DC4}"/>
                </a:ext>
              </a:extLst>
            </p:cNvPr>
            <p:cNvSpPr/>
            <p:nvPr/>
          </p:nvSpPr>
          <p:spPr>
            <a:xfrm>
              <a:off x="1976122" y="3837573"/>
              <a:ext cx="778281" cy="371870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2</a:t>
              </a:r>
              <a:endParaRPr lang="hr-HR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89C6C25-3E06-4E6B-AE38-082662D36413}"/>
                </a:ext>
              </a:extLst>
            </p:cNvPr>
            <p:cNvSpPr/>
            <p:nvPr/>
          </p:nvSpPr>
          <p:spPr>
            <a:xfrm>
              <a:off x="3576802" y="5484732"/>
              <a:ext cx="765595" cy="371870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3</a:t>
              </a:r>
              <a:endParaRPr lang="hr-HR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667CC21-FBC4-4168-BF70-A15A3496B014}"/>
                </a:ext>
              </a:extLst>
            </p:cNvPr>
            <p:cNvSpPr/>
            <p:nvPr/>
          </p:nvSpPr>
          <p:spPr>
            <a:xfrm>
              <a:off x="4645486" y="5484732"/>
              <a:ext cx="761123" cy="371870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4</a:t>
              </a:r>
              <a:endParaRPr lang="hr-HR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759183C-2103-451D-9DAA-127F467F957D}"/>
                </a:ext>
              </a:extLst>
            </p:cNvPr>
            <p:cNvSpPr/>
            <p:nvPr/>
          </p:nvSpPr>
          <p:spPr>
            <a:xfrm>
              <a:off x="5609695" y="5477789"/>
              <a:ext cx="761122" cy="371870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5</a:t>
              </a:r>
              <a:endParaRPr lang="hr-HR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4B8A518-FFE9-4101-9D3E-91ECC940D060}"/>
                </a:ext>
              </a:extLst>
            </p:cNvPr>
            <p:cNvSpPr/>
            <p:nvPr/>
          </p:nvSpPr>
          <p:spPr>
            <a:xfrm>
              <a:off x="6951427" y="4268808"/>
              <a:ext cx="763266" cy="346042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6</a:t>
              </a:r>
              <a:endParaRPr lang="hr-HR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0002CB8-F344-4E29-B838-A280A9C54AED}"/>
                </a:ext>
              </a:extLst>
            </p:cNvPr>
            <p:cNvSpPr/>
            <p:nvPr/>
          </p:nvSpPr>
          <p:spPr>
            <a:xfrm>
              <a:off x="6951426" y="3382730"/>
              <a:ext cx="763267" cy="390180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7</a:t>
              </a:r>
              <a:endParaRPr lang="hr-HR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17289A6-F33E-4EA2-B146-92ED692A89AF}"/>
                </a:ext>
              </a:extLst>
            </p:cNvPr>
            <p:cNvSpPr/>
            <p:nvPr/>
          </p:nvSpPr>
          <p:spPr>
            <a:xfrm>
              <a:off x="6947173" y="2623992"/>
              <a:ext cx="767521" cy="371870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8</a:t>
              </a:r>
              <a:endParaRPr lang="hr-HR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5BD7841-CA01-4001-BB99-990B9D57883F}"/>
                </a:ext>
              </a:extLst>
            </p:cNvPr>
            <p:cNvSpPr/>
            <p:nvPr/>
          </p:nvSpPr>
          <p:spPr>
            <a:xfrm>
              <a:off x="5084263" y="1846512"/>
              <a:ext cx="762047" cy="341971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9</a:t>
              </a:r>
              <a:endParaRPr lang="hr-HR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E32F150-96DF-4678-A7D7-6CB22F9E6FC2}"/>
                </a:ext>
              </a:extLst>
            </p:cNvPr>
            <p:cNvSpPr/>
            <p:nvPr/>
          </p:nvSpPr>
          <p:spPr>
            <a:xfrm>
              <a:off x="3936865" y="1816613"/>
              <a:ext cx="657342" cy="371870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000" noProof="0" dirty="0"/>
                <a:t>LAN 10</a:t>
              </a:r>
              <a:endParaRPr lang="hr-HR" noProof="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455F822-E73A-4C13-B026-3C9A02FB87AB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754403" y="3108502"/>
              <a:ext cx="33820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7675F5-96EB-479B-BB77-E3E8FAE2C7DF}"/>
                </a:ext>
              </a:extLst>
            </p:cNvPr>
            <p:cNvCxnSpPr>
              <a:cxnSpLocks/>
            </p:cNvCxnSpPr>
            <p:nvPr/>
          </p:nvCxnSpPr>
          <p:spPr>
            <a:xfrm>
              <a:off x="2754403" y="4026882"/>
              <a:ext cx="338201" cy="31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20C3D79-02C1-4382-9E6E-12DC836968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8348" y="5223654"/>
              <a:ext cx="1" cy="2610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F0C09FB-8CCE-44E8-BA39-91FB4C98C577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H="1" flipV="1">
              <a:off x="5022207" y="5223654"/>
              <a:ext cx="3841" cy="2610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BB776D-55F5-42B2-A212-9737DB0CD069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H="1" flipV="1">
              <a:off x="5988338" y="5213175"/>
              <a:ext cx="1918" cy="26461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1A0A99-A7DD-42F5-9DA0-F12FC8CC767B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6593169" y="4454247"/>
              <a:ext cx="353063" cy="13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7868FD3-8A8B-44CC-9BD0-B959C9B131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3168" y="3567363"/>
              <a:ext cx="353064" cy="13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EB5B83C-5699-4BB3-88DF-721CE7C25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0742" y="2804618"/>
              <a:ext cx="353064" cy="13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17FA20-62DF-415B-896B-E7F306FD6288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5465287" y="2204406"/>
              <a:ext cx="10138" cy="2548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000B71B-E6E0-49C1-973E-237DD508EE8D}"/>
                </a:ext>
              </a:extLst>
            </p:cNvPr>
            <p:cNvCxnSpPr>
              <a:cxnSpLocks/>
              <a:stCxn id="36" idx="4"/>
            </p:cNvCxnSpPr>
            <p:nvPr/>
          </p:nvCxnSpPr>
          <p:spPr>
            <a:xfrm>
              <a:off x="4265536" y="2188483"/>
              <a:ext cx="0" cy="2621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D0DC952-1EDF-41CB-9F8A-A905897E8E7E}"/>
                </a:ext>
              </a:extLst>
            </p:cNvPr>
            <p:cNvSpPr/>
            <p:nvPr/>
          </p:nvSpPr>
          <p:spPr>
            <a:xfrm>
              <a:off x="1526239" y="1597981"/>
              <a:ext cx="6721115" cy="4471939"/>
            </a:xfrm>
            <a:prstGeom prst="ellips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6CFE45-0933-43A4-B006-B686A57FB490}"/>
                </a:ext>
              </a:extLst>
            </p:cNvPr>
            <p:cNvSpPr txBox="1"/>
            <p:nvPr/>
          </p:nvSpPr>
          <p:spPr>
            <a:xfrm>
              <a:off x="8143917" y="3442107"/>
              <a:ext cx="702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noProof="0" dirty="0"/>
                <a:t>    </a:t>
              </a:r>
              <a:r>
                <a:rPr lang="hr-HR" sz="3200" noProof="0" dirty="0"/>
                <a:t>=</a:t>
              </a:r>
              <a:endParaRPr lang="hr-HR" noProof="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250E8D-4552-49B7-9C55-3CEC9AEE91E9}"/>
                </a:ext>
              </a:extLst>
            </p:cNvPr>
            <p:cNvSpPr txBox="1"/>
            <p:nvPr/>
          </p:nvSpPr>
          <p:spPr>
            <a:xfrm>
              <a:off x="8975106" y="3564773"/>
              <a:ext cx="194498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hr-HR" noProof="0" dirty="0"/>
                <a:t> ELCRYPT  VPN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1921DF-F450-4242-ABDA-DA777B2D061E}"/>
                </a:ext>
              </a:extLst>
            </p:cNvPr>
            <p:cNvSpPr/>
            <p:nvPr/>
          </p:nvSpPr>
          <p:spPr>
            <a:xfrm>
              <a:off x="3979900" y="2459280"/>
              <a:ext cx="695248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800" noProof="0" dirty="0"/>
            </a:p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10</a:t>
              </a:r>
            </a:p>
            <a:p>
              <a:pPr algn="ctr"/>
              <a:endParaRPr lang="hr-HR" sz="800" noProof="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112315-1B2D-4459-84F2-DAAAEEA54CFF}"/>
                </a:ext>
              </a:extLst>
            </p:cNvPr>
            <p:cNvSpPr/>
            <p:nvPr/>
          </p:nvSpPr>
          <p:spPr>
            <a:xfrm>
              <a:off x="3092605" y="2959215"/>
              <a:ext cx="605304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9986B3-802A-42DC-8E45-9D78D6DE0168}"/>
                </a:ext>
              </a:extLst>
            </p:cNvPr>
            <p:cNvSpPr/>
            <p:nvPr/>
          </p:nvSpPr>
          <p:spPr>
            <a:xfrm>
              <a:off x="3092604" y="3837573"/>
              <a:ext cx="605304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998A8D-D9D7-4117-98A8-8BF66D7AAF04}"/>
                </a:ext>
              </a:extLst>
            </p:cNvPr>
            <p:cNvSpPr/>
            <p:nvPr/>
          </p:nvSpPr>
          <p:spPr>
            <a:xfrm>
              <a:off x="4675148" y="4917293"/>
              <a:ext cx="627681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4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9574F0-6FD3-4F5F-B034-72CAFC65B640}"/>
                </a:ext>
              </a:extLst>
            </p:cNvPr>
            <p:cNvSpPr/>
            <p:nvPr/>
          </p:nvSpPr>
          <p:spPr>
            <a:xfrm>
              <a:off x="3651229" y="4917293"/>
              <a:ext cx="617953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6569C4-DBC5-425E-9E4F-165DA36CBECC}"/>
                </a:ext>
              </a:extLst>
            </p:cNvPr>
            <p:cNvSpPr/>
            <p:nvPr/>
          </p:nvSpPr>
          <p:spPr>
            <a:xfrm>
              <a:off x="5662118" y="4917293"/>
              <a:ext cx="608346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607830-4DF2-46E7-A737-40C9EF596DFA}"/>
                </a:ext>
              </a:extLst>
            </p:cNvPr>
            <p:cNvSpPr/>
            <p:nvPr/>
          </p:nvSpPr>
          <p:spPr>
            <a:xfrm>
              <a:off x="5979207" y="4306262"/>
              <a:ext cx="613962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C86D73-49B4-4074-8D39-DDE3ECB1857C}"/>
                </a:ext>
              </a:extLst>
            </p:cNvPr>
            <p:cNvSpPr/>
            <p:nvPr/>
          </p:nvSpPr>
          <p:spPr>
            <a:xfrm>
              <a:off x="5979206" y="3396658"/>
              <a:ext cx="613962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7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4559F3-6500-405B-8F55-69BBE6F7A0F4}"/>
                </a:ext>
              </a:extLst>
            </p:cNvPr>
            <p:cNvSpPr/>
            <p:nvPr/>
          </p:nvSpPr>
          <p:spPr>
            <a:xfrm>
              <a:off x="5979206" y="2660642"/>
              <a:ext cx="613962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9B4393-0E75-48B7-BA81-F27DA302BFC8}"/>
                </a:ext>
              </a:extLst>
            </p:cNvPr>
            <p:cNvSpPr/>
            <p:nvPr/>
          </p:nvSpPr>
          <p:spPr>
            <a:xfrm>
              <a:off x="5168632" y="2459280"/>
              <a:ext cx="613585" cy="29857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800" noProof="0" dirty="0" err="1"/>
                <a:t>ElCrypt</a:t>
              </a:r>
              <a:r>
                <a:rPr lang="hr-HR" sz="800" noProof="0" dirty="0"/>
                <a:t>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7745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diagram of a software project&#10;&#10;Description automatically generated with medium confidence">
            <a:extLst>
              <a:ext uri="{FF2B5EF4-FFF2-40B4-BE49-F238E27FC236}">
                <a16:creationId xmlns:a16="http://schemas.microsoft.com/office/drawing/2014/main" id="{53875605-DB32-40AB-BDE0-7AAA56A0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87" y="2230776"/>
            <a:ext cx="5476641" cy="3861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sz="3600" dirty="0">
                <a:cs typeface="Arial" panose="020B0604020202020204" pitchFamily="34" charset="0"/>
              </a:rPr>
              <a:t>ETSI GS QKD klijent sučelje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778C7-9556-4D8C-BDAB-7F5DB836D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Omogućava</a:t>
            </a:r>
            <a:r>
              <a:rPr lang="en-US" dirty="0"/>
              <a:t> </a:t>
            </a:r>
            <a:r>
              <a:rPr lang="en-US" dirty="0" err="1"/>
              <a:t>dohvat</a:t>
            </a:r>
            <a:r>
              <a:rPr lang="en-US" dirty="0"/>
              <a:t> </a:t>
            </a:r>
            <a:r>
              <a:rPr lang="en-US" dirty="0" err="1"/>
              <a:t>ključa</a:t>
            </a:r>
            <a:r>
              <a:rPr lang="en-US" dirty="0"/>
              <a:t> </a:t>
            </a:r>
            <a:r>
              <a:rPr lang="en-US" dirty="0" err="1"/>
              <a:t>generiranog</a:t>
            </a:r>
            <a:r>
              <a:rPr lang="en-US" dirty="0"/>
              <a:t> u </a:t>
            </a:r>
            <a:r>
              <a:rPr lang="en-US" dirty="0" err="1"/>
              <a:t>kvantnom</a:t>
            </a:r>
            <a:r>
              <a:rPr lang="en-US" dirty="0"/>
              <a:t> </a:t>
            </a:r>
            <a:r>
              <a:rPr lang="en-US" dirty="0" err="1"/>
              <a:t>sloju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0407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sz="3600" dirty="0">
                <a:cs typeface="Arial" panose="020B0604020202020204" pitchFamily="34" charset="0"/>
              </a:rPr>
              <a:t>Privatni kanal u funkciji ETSI poruka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778C7-9556-4D8C-BDAB-7F5DB836D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ElCrypt</a:t>
            </a:r>
            <a:r>
              <a:rPr lang="en-US" dirty="0"/>
              <a:t> </a:t>
            </a:r>
            <a:r>
              <a:rPr lang="en-US" dirty="0" err="1"/>
              <a:t>poruke</a:t>
            </a:r>
            <a:r>
              <a:rPr lang="en-US" dirty="0"/>
              <a:t> </a:t>
            </a:r>
            <a:r>
              <a:rPr lang="en-US" dirty="0" err="1"/>
              <a:t>šalju</a:t>
            </a:r>
            <a:r>
              <a:rPr lang="en-US" dirty="0"/>
              <a:t> se </a:t>
            </a:r>
            <a:r>
              <a:rPr lang="en-US" dirty="0" err="1"/>
              <a:t>privatnim</a:t>
            </a:r>
            <a:r>
              <a:rPr lang="en-US" dirty="0"/>
              <a:t> </a:t>
            </a:r>
            <a:r>
              <a:rPr lang="en-US" dirty="0" err="1"/>
              <a:t>zaštićenim</a:t>
            </a:r>
            <a:r>
              <a:rPr lang="en-US" dirty="0"/>
              <a:t> </a:t>
            </a:r>
            <a:r>
              <a:rPr lang="en-US" dirty="0" err="1"/>
              <a:t>kanalom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ne </a:t>
            </a:r>
            <a:r>
              <a:rPr lang="en-US" dirty="0" err="1"/>
              <a:t>ometa</a:t>
            </a:r>
            <a:r>
              <a:rPr lang="en-US" dirty="0"/>
              <a:t> </a:t>
            </a:r>
            <a:r>
              <a:rPr lang="en-US" dirty="0" err="1"/>
              <a:t>pakete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klasičnom</a:t>
            </a:r>
            <a:r>
              <a:rPr lang="en-US" dirty="0"/>
              <a:t> </a:t>
            </a:r>
            <a:r>
              <a:rPr lang="en-US" dirty="0" err="1"/>
              <a:t>kanalu</a:t>
            </a:r>
            <a:r>
              <a:rPr lang="en-US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2EFF1A-C7B7-4017-9CBC-3CC5D3AA1B57}"/>
              </a:ext>
            </a:extLst>
          </p:cNvPr>
          <p:cNvGrpSpPr/>
          <p:nvPr/>
        </p:nvGrpSpPr>
        <p:grpSpPr>
          <a:xfrm>
            <a:off x="2131142" y="3240483"/>
            <a:ext cx="8613057" cy="1772872"/>
            <a:chOff x="1094792" y="4774785"/>
            <a:chExt cx="8613057" cy="17728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1A264F-FEFC-4898-A8CD-3F73D9ED76CC}"/>
                </a:ext>
              </a:extLst>
            </p:cNvPr>
            <p:cNvSpPr/>
            <p:nvPr/>
          </p:nvSpPr>
          <p:spPr>
            <a:xfrm>
              <a:off x="2873829" y="5241471"/>
              <a:ext cx="1159328" cy="42771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400" noProof="0" dirty="0"/>
                <a:t>ElCrypt1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62DCB4-247A-4F0C-807F-4812C5DE09BD}"/>
                </a:ext>
              </a:extLst>
            </p:cNvPr>
            <p:cNvSpPr/>
            <p:nvPr/>
          </p:nvSpPr>
          <p:spPr>
            <a:xfrm>
              <a:off x="6678386" y="5241471"/>
              <a:ext cx="1159328" cy="42771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400" noProof="0" dirty="0"/>
                <a:t>ElCrypt2</a:t>
              </a: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8705FA56-6212-47AE-863A-077EFAFDD84B}"/>
                </a:ext>
              </a:extLst>
            </p:cNvPr>
            <p:cNvSpPr/>
            <p:nvPr/>
          </p:nvSpPr>
          <p:spPr>
            <a:xfrm>
              <a:off x="2318541" y="5431630"/>
              <a:ext cx="522514" cy="47399"/>
            </a:xfrm>
            <a:prstGeom prst="leftRight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36F320C-6492-4CB4-9755-5A39B17CA673}"/>
                </a:ext>
              </a:extLst>
            </p:cNvPr>
            <p:cNvSpPr/>
            <p:nvPr/>
          </p:nvSpPr>
          <p:spPr>
            <a:xfrm>
              <a:off x="7897936" y="5432423"/>
              <a:ext cx="522514" cy="47399"/>
            </a:xfrm>
            <a:prstGeom prst="leftRight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F6DAAF78-3DE3-438B-9F8E-C8FCA3EAD393}"/>
                </a:ext>
              </a:extLst>
            </p:cNvPr>
            <p:cNvSpPr/>
            <p:nvPr/>
          </p:nvSpPr>
          <p:spPr>
            <a:xfrm>
              <a:off x="4057650" y="5241471"/>
              <a:ext cx="2620736" cy="453108"/>
            </a:xfrm>
            <a:prstGeom prst="left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2" name="Arrow: Left-Right 11">
              <a:extLst>
                <a:ext uri="{FF2B5EF4-FFF2-40B4-BE49-F238E27FC236}">
                  <a16:creationId xmlns:a16="http://schemas.microsoft.com/office/drawing/2014/main" id="{DCC5EEE7-0819-40B2-9F42-DFB24B5DB8A9}"/>
                </a:ext>
              </a:extLst>
            </p:cNvPr>
            <p:cNvSpPr/>
            <p:nvPr/>
          </p:nvSpPr>
          <p:spPr>
            <a:xfrm>
              <a:off x="4294414" y="5384230"/>
              <a:ext cx="2155372" cy="71099"/>
            </a:xfrm>
            <a:prstGeom prst="left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3" name="Arrow: Left-Right 12">
              <a:extLst>
                <a:ext uri="{FF2B5EF4-FFF2-40B4-BE49-F238E27FC236}">
                  <a16:creationId xmlns:a16="http://schemas.microsoft.com/office/drawing/2014/main" id="{9F223966-5604-40AF-974A-28833C045413}"/>
                </a:ext>
              </a:extLst>
            </p:cNvPr>
            <p:cNvSpPr/>
            <p:nvPr/>
          </p:nvSpPr>
          <p:spPr>
            <a:xfrm>
              <a:off x="4294414" y="5473245"/>
              <a:ext cx="2155372" cy="71099"/>
            </a:xfrm>
            <a:prstGeom prst="leftRight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554EBB-C046-475C-9AC9-0AD1D72E7D2B}"/>
                </a:ext>
              </a:extLst>
            </p:cNvPr>
            <p:cNvSpPr txBox="1"/>
            <p:nvPr/>
          </p:nvSpPr>
          <p:spPr>
            <a:xfrm>
              <a:off x="1094792" y="5294422"/>
              <a:ext cx="13163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noProof="0" dirty="0"/>
                <a:t>Klasični LAN1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1A3555-1FCC-4EE9-84E2-AD115C2D818F}"/>
                </a:ext>
              </a:extLst>
            </p:cNvPr>
            <p:cNvSpPr txBox="1"/>
            <p:nvPr/>
          </p:nvSpPr>
          <p:spPr>
            <a:xfrm>
              <a:off x="8384720" y="5294421"/>
              <a:ext cx="1323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Klasični </a:t>
              </a:r>
              <a:r>
                <a:rPr lang="hr-HR" sz="1400" noProof="0" dirty="0"/>
                <a:t>LAN2</a:t>
              </a: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D3D16B2-D726-4CCD-95AD-3FE12BBA9CFC}"/>
                </a:ext>
              </a:extLst>
            </p:cNvPr>
            <p:cNvSpPr/>
            <p:nvPr/>
          </p:nvSpPr>
          <p:spPr>
            <a:xfrm>
              <a:off x="4882243" y="4774785"/>
              <a:ext cx="1567543" cy="318018"/>
            </a:xfrm>
            <a:prstGeom prst="wedgeEllipseCallout">
              <a:avLst>
                <a:gd name="adj1" fmla="val -32091"/>
                <a:gd name="adj2" fmla="val 12799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200" noProof="0" dirty="0"/>
                <a:t>VPN tunel</a:t>
              </a:r>
            </a:p>
          </p:txBody>
        </p:sp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CB751A06-1163-4CE2-AC59-3DE64ACA513D}"/>
                </a:ext>
              </a:extLst>
            </p:cNvPr>
            <p:cNvSpPr/>
            <p:nvPr/>
          </p:nvSpPr>
          <p:spPr>
            <a:xfrm>
              <a:off x="5684774" y="6119939"/>
              <a:ext cx="1770922" cy="427718"/>
            </a:xfrm>
            <a:prstGeom prst="wedgeEllipseCallout">
              <a:avLst>
                <a:gd name="adj1" fmla="val -19070"/>
                <a:gd name="adj2" fmla="val -21088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200" noProof="0" dirty="0"/>
                <a:t>Klasični LAN promet</a:t>
              </a:r>
            </a:p>
          </p:txBody>
        </p: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21EEB53C-E720-484D-9587-2E931E4B4689}"/>
                </a:ext>
              </a:extLst>
            </p:cNvPr>
            <p:cNvSpPr/>
            <p:nvPr/>
          </p:nvSpPr>
          <p:spPr>
            <a:xfrm>
              <a:off x="3695069" y="6097889"/>
              <a:ext cx="1770922" cy="427718"/>
            </a:xfrm>
            <a:prstGeom prst="wedgeEllipseCallout">
              <a:avLst>
                <a:gd name="adj1" fmla="val 18951"/>
                <a:gd name="adj2" fmla="val -19034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1200" noProof="0" dirty="0" err="1"/>
                <a:t>ElCrypt</a:t>
              </a:r>
              <a:r>
                <a:rPr lang="hr-HR" sz="1200" noProof="0" dirty="0"/>
                <a:t> poruke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500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sz="3600" dirty="0">
                <a:cs typeface="Arial" panose="020B0604020202020204" pitchFamily="34" charset="0"/>
              </a:rPr>
              <a:t>Agilnost kriptografskih algoritama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778C7-9556-4D8C-BDAB-7F5DB836D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Nadogradnja PL i PS logike</a:t>
            </a:r>
          </a:p>
          <a:p>
            <a:pPr lvl="1"/>
            <a:r>
              <a:rPr lang="hr-HR" dirty="0"/>
              <a:t>PS (Processing System)</a:t>
            </a:r>
          </a:p>
          <a:p>
            <a:pPr marL="457200" lvl="1" indent="0">
              <a:buNone/>
            </a:pPr>
            <a:r>
              <a:rPr lang="hr-HR" dirty="0"/>
              <a:t>Standardna Linux aplikacija. Promjena algoritama realizira se razvojem novih softverskih modula primarno korištenjem C++ programskog jezika.</a:t>
            </a:r>
          </a:p>
          <a:p>
            <a:pPr marL="457200" lvl="1" indent="0">
              <a:buNone/>
            </a:pPr>
            <a:endParaRPr lang="hr-HR" dirty="0"/>
          </a:p>
          <a:p>
            <a:pPr lvl="1"/>
            <a:r>
              <a:rPr lang="hr-HR" dirty="0"/>
              <a:t>PL (</a:t>
            </a:r>
            <a:r>
              <a:rPr lang="hr-HR" dirty="0" err="1"/>
              <a:t>Programmable</a:t>
            </a:r>
            <a:r>
              <a:rPr lang="hr-HR" dirty="0"/>
              <a:t> </a:t>
            </a:r>
            <a:r>
              <a:rPr lang="hr-HR" dirty="0" err="1"/>
              <a:t>logic</a:t>
            </a:r>
            <a:r>
              <a:rPr lang="hr-HR" dirty="0"/>
              <a:t>) </a:t>
            </a:r>
          </a:p>
          <a:p>
            <a:pPr marL="457200" lvl="1" indent="0">
              <a:buNone/>
            </a:pPr>
            <a:r>
              <a:rPr lang="hr-HR" dirty="0"/>
              <a:t>Ažurira se na sličan način kao softver PS-a. HDL moduli organizirani su kao IP jezgre. Svaka jezgra ima dobro definirano sučelje (AXI4), što olakšava naknadne promjene. IP jezgra ponaša se slično C++ klasi.</a:t>
            </a:r>
          </a:p>
        </p:txBody>
      </p:sp>
    </p:spTree>
    <p:extLst>
      <p:ext uri="{BB962C8B-B14F-4D97-AF65-F5344CB8AC3E}">
        <p14:creationId xmlns:p14="http://schemas.microsoft.com/office/powerpoint/2010/main" val="2548996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99" y="1958168"/>
            <a:ext cx="7182679" cy="1999045"/>
          </a:xfrm>
        </p:spPr>
        <p:txBody>
          <a:bodyPr>
            <a:normAutofit fontScale="90000"/>
          </a:bodyPr>
          <a:lstStyle/>
          <a:p>
            <a:r>
              <a:rPr lang="hr-HR" sz="7300" dirty="0">
                <a:cs typeface="Arial" panose="020B0604020202020204" pitchFamily="34" charset="0"/>
              </a:rPr>
              <a:t>- </a:t>
            </a:r>
            <a:r>
              <a:rPr lang="hr-HR" sz="6700" dirty="0">
                <a:cs typeface="Arial" panose="020B0604020202020204" pitchFamily="34" charset="0"/>
              </a:rPr>
              <a:t>Sloj za upravljanje ključevima (KMS)</a:t>
            </a:r>
            <a:br>
              <a:rPr lang="hr-HR" sz="6000" dirty="0">
                <a:cs typeface="Arial" panose="020B0604020202020204" pitchFamily="34" charset="0"/>
              </a:rPr>
            </a:b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498" y="3524142"/>
            <a:ext cx="7182679" cy="1655762"/>
          </a:xfrm>
        </p:spPr>
        <p:txBody>
          <a:bodyPr>
            <a:normAutofit/>
          </a:bodyPr>
          <a:lstStyle/>
          <a:p>
            <a:r>
              <a:rPr lang="hr-HR" dirty="0"/>
              <a:t>Dunja </a:t>
            </a:r>
            <a:r>
              <a:rPr lang="hr-HR" dirty="0" err="1"/>
              <a:t>Ivković</a:t>
            </a:r>
            <a:r>
              <a:rPr lang="hr-HR" dirty="0"/>
              <a:t>, Hrvatska akademska i istraživačka mreža - CARNET</a:t>
            </a:r>
          </a:p>
        </p:txBody>
      </p:sp>
    </p:spTree>
    <p:extLst>
      <p:ext uri="{BB962C8B-B14F-4D97-AF65-F5344CB8AC3E}">
        <p14:creationId xmlns:p14="http://schemas.microsoft.com/office/powerpoint/2010/main" val="3607800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sz="3600" dirty="0">
                <a:cs typeface="Arial" panose="020B0604020202020204" pitchFamily="34" charset="0"/>
              </a:rPr>
              <a:t>Sloj za upravljanje ključevima (KMS)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778C7-9556-4D8C-BDAB-7F5DB836D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Sigurna pohrana​</a:t>
            </a:r>
          </a:p>
          <a:p>
            <a:endParaRPr lang="hr-HR" dirty="0"/>
          </a:p>
          <a:p>
            <a:r>
              <a:rPr lang="hr-HR" dirty="0"/>
              <a:t>Praćenje pristupa ​</a:t>
            </a:r>
          </a:p>
          <a:p>
            <a:endParaRPr lang="hr-HR" dirty="0"/>
          </a:p>
          <a:p>
            <a:r>
              <a:rPr lang="hr-HR" dirty="0"/>
              <a:t>Administrativna kontrola​</a:t>
            </a:r>
          </a:p>
          <a:p>
            <a:endParaRPr lang="hr-HR" dirty="0"/>
          </a:p>
          <a:p>
            <a:r>
              <a:rPr lang="hr-HR" dirty="0"/>
              <a:t>Nadzor životnog ciklusa (generiranje, rotacija, brisanje)​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6884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sz="3600" dirty="0">
                <a:cs typeface="Arial" panose="020B0604020202020204" pitchFamily="34" charset="0"/>
              </a:rPr>
              <a:t>Sloj za upravljanje ključevima (KMS)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48EBC85-A1FF-4396-BCA9-FD61A2B47060}"/>
              </a:ext>
            </a:extLst>
          </p:cNvPr>
          <p:cNvSpPr/>
          <p:nvPr/>
        </p:nvSpPr>
        <p:spPr>
          <a:xfrm>
            <a:off x="1528416" y="5532437"/>
            <a:ext cx="2678545" cy="13255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KVANTNI SLOJ</a:t>
            </a:r>
            <a:endParaRPr lang="hr-HR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887E86E-1F29-47A3-AA29-F0DBBAD5165E}"/>
              </a:ext>
            </a:extLst>
          </p:cNvPr>
          <p:cNvSpPr/>
          <p:nvPr/>
        </p:nvSpPr>
        <p:spPr>
          <a:xfrm>
            <a:off x="1528416" y="3544093"/>
            <a:ext cx="2678545" cy="1325563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KMS SLOJ</a:t>
            </a:r>
            <a:endParaRPr lang="hr-HR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C1CDE96-F932-4077-B904-A3A1A8A290C5}"/>
              </a:ext>
            </a:extLst>
          </p:cNvPr>
          <p:cNvSpPr/>
          <p:nvPr/>
        </p:nvSpPr>
        <p:spPr>
          <a:xfrm>
            <a:off x="1528416" y="1555749"/>
            <a:ext cx="2678545" cy="13255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APP SLOJ</a:t>
            </a:r>
            <a:endParaRPr lang="hr-HR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9D5F000-3C6C-43F3-9B20-4FE63B900407}"/>
              </a:ext>
            </a:extLst>
          </p:cNvPr>
          <p:cNvCxnSpPr>
            <a:endCxn id="51" idx="0"/>
          </p:cNvCxnSpPr>
          <p:nvPr/>
        </p:nvCxnSpPr>
        <p:spPr>
          <a:xfrm>
            <a:off x="2867688" y="4869656"/>
            <a:ext cx="1" cy="6627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247480D-B223-435C-9398-6EEE481023EA}"/>
              </a:ext>
            </a:extLst>
          </p:cNvPr>
          <p:cNvSpPr txBox="1"/>
          <p:nvPr/>
        </p:nvSpPr>
        <p:spPr>
          <a:xfrm>
            <a:off x="3181359" y="5024209"/>
            <a:ext cx="10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ETSI 014</a:t>
            </a:r>
            <a:endParaRPr lang="hr-HR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EBD942-5538-466B-BCE8-636554F2ACA5}"/>
              </a:ext>
            </a:extLst>
          </p:cNvPr>
          <p:cNvSpPr txBox="1"/>
          <p:nvPr/>
        </p:nvSpPr>
        <p:spPr>
          <a:xfrm>
            <a:off x="3181359" y="3028036"/>
            <a:ext cx="10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ETSI 014</a:t>
            </a:r>
            <a:endParaRPr lang="hr-HR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F14E168-36E7-4AEB-9E2B-971ADED759FD}"/>
              </a:ext>
            </a:extLst>
          </p:cNvPr>
          <p:cNvCxnSpPr/>
          <p:nvPr/>
        </p:nvCxnSpPr>
        <p:spPr>
          <a:xfrm>
            <a:off x="2867687" y="2890441"/>
            <a:ext cx="1" cy="6627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164DE81-1FE5-46C8-BE3F-7B891CAFF003}"/>
              </a:ext>
            </a:extLst>
          </p:cNvPr>
          <p:cNvSpPr/>
          <p:nvPr/>
        </p:nvSpPr>
        <p:spPr>
          <a:xfrm>
            <a:off x="6262052" y="2361874"/>
            <a:ext cx="5521037" cy="3690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87E12AC-5313-48E2-9C6D-0CB62EA0A61A}"/>
              </a:ext>
            </a:extLst>
          </p:cNvPr>
          <p:cNvSpPr/>
          <p:nvPr/>
        </p:nvSpPr>
        <p:spPr>
          <a:xfrm>
            <a:off x="9249046" y="3544093"/>
            <a:ext cx="2336800" cy="121501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KMS</a:t>
            </a:r>
            <a:endParaRPr lang="hr-HR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0769494-F9FB-4E88-9BC4-45A93A01C8E2}"/>
              </a:ext>
            </a:extLst>
          </p:cNvPr>
          <p:cNvSpPr/>
          <p:nvPr/>
        </p:nvSpPr>
        <p:spPr>
          <a:xfrm>
            <a:off x="6459295" y="3544093"/>
            <a:ext cx="2336800" cy="121501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HSM</a:t>
            </a:r>
            <a:endParaRPr lang="hr-HR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F0C7391-6C3D-482F-80CC-C4CD25E00BAB}"/>
              </a:ext>
            </a:extLst>
          </p:cNvPr>
          <p:cNvCxnSpPr>
            <a:stCxn id="52" idx="3"/>
          </p:cNvCxnSpPr>
          <p:nvPr/>
        </p:nvCxnSpPr>
        <p:spPr>
          <a:xfrm flipV="1">
            <a:off x="4206961" y="4206874"/>
            <a:ext cx="205509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CD6FB8C-D510-415D-BF50-1F618F99A712}"/>
              </a:ext>
            </a:extLst>
          </p:cNvPr>
          <p:cNvSpPr txBox="1"/>
          <p:nvPr/>
        </p:nvSpPr>
        <p:spPr>
          <a:xfrm>
            <a:off x="7077224" y="3193560"/>
            <a:ext cx="11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PKCS#11</a:t>
            </a:r>
            <a:endParaRPr lang="hr-HR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FE1F7DF-2BAF-419E-AB14-00190FB7070F}"/>
              </a:ext>
            </a:extLst>
          </p:cNvPr>
          <p:cNvSpPr txBox="1"/>
          <p:nvPr/>
        </p:nvSpPr>
        <p:spPr>
          <a:xfrm>
            <a:off x="9866975" y="3186615"/>
            <a:ext cx="10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ETSI 014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4141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5" grpId="0"/>
      <p:bldP spid="56" grpId="0"/>
      <p:bldP spid="58" grpId="0" animBg="1"/>
      <p:bldP spid="59" grpId="0" animBg="1"/>
      <p:bldP spid="60" grpId="0" animBg="1"/>
      <p:bldP spid="62" grpId="0"/>
      <p:bldP spid="6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sz="3600" dirty="0">
                <a:cs typeface="Arial" panose="020B0604020202020204" pitchFamily="34" charset="0"/>
              </a:rPr>
              <a:t>Sloj za upravljanje ključevima (KMS)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5652DD-82F9-4AEC-981E-F897067A9580}"/>
              </a:ext>
            </a:extLst>
          </p:cNvPr>
          <p:cNvSpPr/>
          <p:nvPr/>
        </p:nvSpPr>
        <p:spPr>
          <a:xfrm>
            <a:off x="1528415" y="3874367"/>
            <a:ext cx="2003680" cy="6642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KVANTNI SLOJ</a:t>
            </a:r>
            <a:endParaRPr lang="hr-HR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F3EA2C-B9A7-488D-9664-84D22A1D67AD}"/>
              </a:ext>
            </a:extLst>
          </p:cNvPr>
          <p:cNvSpPr/>
          <p:nvPr/>
        </p:nvSpPr>
        <p:spPr>
          <a:xfrm>
            <a:off x="1528417" y="3210138"/>
            <a:ext cx="2003680" cy="66422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KMS SLOJ</a:t>
            </a:r>
            <a:endParaRPr lang="hr-HR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B0174-7318-4212-8981-20E45C0C7AAC}"/>
              </a:ext>
            </a:extLst>
          </p:cNvPr>
          <p:cNvSpPr/>
          <p:nvPr/>
        </p:nvSpPr>
        <p:spPr>
          <a:xfrm>
            <a:off x="1528415" y="2544414"/>
            <a:ext cx="2003680" cy="6642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APP SLOJ</a:t>
            </a:r>
            <a:endParaRPr lang="hr-H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6757DA-795E-46EE-83BA-37D95781EDB5}"/>
              </a:ext>
            </a:extLst>
          </p:cNvPr>
          <p:cNvSpPr txBox="1"/>
          <p:nvPr/>
        </p:nvSpPr>
        <p:spPr>
          <a:xfrm>
            <a:off x="1969813" y="4742445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ČVOR  A​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D5270C5-A9EE-4804-BAD1-47D3921AF69C}"/>
              </a:ext>
            </a:extLst>
          </p:cNvPr>
          <p:cNvSpPr/>
          <p:nvPr/>
        </p:nvSpPr>
        <p:spPr>
          <a:xfrm>
            <a:off x="5094160" y="3874367"/>
            <a:ext cx="2003680" cy="6642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KVANTNI SLOJ</a:t>
            </a:r>
            <a:endParaRPr lang="hr-HR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DE5854-563C-43D4-8F9B-E1C0A2EC5639}"/>
              </a:ext>
            </a:extLst>
          </p:cNvPr>
          <p:cNvSpPr/>
          <p:nvPr/>
        </p:nvSpPr>
        <p:spPr>
          <a:xfrm>
            <a:off x="5094158" y="3210138"/>
            <a:ext cx="2003680" cy="66422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KMS SLOJ</a:t>
            </a:r>
            <a:endParaRPr lang="hr-HR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7F972A-F6A7-4A00-BBB5-691772B64B26}"/>
              </a:ext>
            </a:extLst>
          </p:cNvPr>
          <p:cNvSpPr/>
          <p:nvPr/>
        </p:nvSpPr>
        <p:spPr>
          <a:xfrm>
            <a:off x="5094160" y="2544414"/>
            <a:ext cx="2003680" cy="6642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APP SLOJ</a:t>
            </a:r>
            <a:endParaRPr lang="hr-H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3DFBD-6552-415B-9ABA-D82F00FAC044}"/>
              </a:ext>
            </a:extLst>
          </p:cNvPr>
          <p:cNvSpPr txBox="1"/>
          <p:nvPr/>
        </p:nvSpPr>
        <p:spPr>
          <a:xfrm>
            <a:off x="5535558" y="474244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ČVOR  </a:t>
            </a:r>
            <a:r>
              <a:rPr lang="en-US" dirty="0"/>
              <a:t>B</a:t>
            </a:r>
            <a:r>
              <a:rPr lang="hr-HR" dirty="0"/>
              <a:t>​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B37E141-3AB8-49BD-86D6-62120D48D940}"/>
              </a:ext>
            </a:extLst>
          </p:cNvPr>
          <p:cNvSpPr/>
          <p:nvPr/>
        </p:nvSpPr>
        <p:spPr>
          <a:xfrm>
            <a:off x="8798792" y="3874367"/>
            <a:ext cx="2003680" cy="6642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KVANTNI SLOJ</a:t>
            </a:r>
            <a:endParaRPr lang="hr-HR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241AB9-3848-4AC4-BFD4-1154BE8171D5}"/>
              </a:ext>
            </a:extLst>
          </p:cNvPr>
          <p:cNvSpPr/>
          <p:nvPr/>
        </p:nvSpPr>
        <p:spPr>
          <a:xfrm>
            <a:off x="8798794" y="3210138"/>
            <a:ext cx="2003680" cy="66422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KMS SLOJ</a:t>
            </a:r>
            <a:endParaRPr lang="hr-HR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583FBE-381F-4C39-A442-0F34C4EE461C}"/>
              </a:ext>
            </a:extLst>
          </p:cNvPr>
          <p:cNvSpPr/>
          <p:nvPr/>
        </p:nvSpPr>
        <p:spPr>
          <a:xfrm>
            <a:off x="8798792" y="2544414"/>
            <a:ext cx="2003680" cy="6642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APP SLOJ</a:t>
            </a:r>
            <a:endParaRPr lang="hr-HR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96DE78-270A-446B-BFE8-C3D0F9D8A052}"/>
              </a:ext>
            </a:extLst>
          </p:cNvPr>
          <p:cNvSpPr txBox="1"/>
          <p:nvPr/>
        </p:nvSpPr>
        <p:spPr>
          <a:xfrm>
            <a:off x="9240190" y="474244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ČVOR  </a:t>
            </a:r>
            <a:r>
              <a:rPr lang="en-US" dirty="0"/>
              <a:t>C</a:t>
            </a:r>
            <a:endParaRPr lang="hr-HR" dirty="0"/>
          </a:p>
        </p:txBody>
      </p:sp>
      <p:pic>
        <p:nvPicPr>
          <p:cNvPr id="29" name="Content Placeholder 16" descr="Key with solid fill">
            <a:extLst>
              <a:ext uri="{FF2B5EF4-FFF2-40B4-BE49-F238E27FC236}">
                <a16:creationId xmlns:a16="http://schemas.microsoft.com/office/drawing/2014/main" id="{C7AF4B0A-7551-4684-AB97-54A03B693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090697" y="3872872"/>
            <a:ext cx="665545" cy="665545"/>
          </a:xfrm>
        </p:spPr>
      </p:pic>
      <p:pic>
        <p:nvPicPr>
          <p:cNvPr id="30" name="Content Placeholder 16" descr="Key with solid fill">
            <a:extLst>
              <a:ext uri="{FF2B5EF4-FFF2-40B4-BE49-F238E27FC236}">
                <a16:creationId xmlns:a16="http://schemas.microsoft.com/office/drawing/2014/main" id="{1FBB95BF-85E1-4EBA-A619-C9663DF95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870011" y="3872897"/>
            <a:ext cx="665545" cy="665545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C95CAE-2719-4003-8020-49427BE56110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>
            <a:off x="3532095" y="4206482"/>
            <a:ext cx="1562065" cy="0"/>
          </a:xfrm>
          <a:prstGeom prst="line">
            <a:avLst/>
          </a:prstGeom>
          <a:ln w="28575">
            <a:solidFill>
              <a:srgbClr val="D71F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Content Placeholder 16" descr="Key with solid fill">
            <a:extLst>
              <a:ext uri="{FF2B5EF4-FFF2-40B4-BE49-F238E27FC236}">
                <a16:creationId xmlns:a16="http://schemas.microsoft.com/office/drawing/2014/main" id="{3CAD729D-37F7-4D69-82A7-E9E19BBFE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725885" y="3872872"/>
            <a:ext cx="665545" cy="665545"/>
          </a:xfrm>
          <a:prstGeom prst="rect">
            <a:avLst/>
          </a:prstGeom>
        </p:spPr>
      </p:pic>
      <p:pic>
        <p:nvPicPr>
          <p:cNvPr id="33" name="Content Placeholder 16" descr="Key with solid fill">
            <a:extLst>
              <a:ext uri="{FF2B5EF4-FFF2-40B4-BE49-F238E27FC236}">
                <a16:creationId xmlns:a16="http://schemas.microsoft.com/office/drawing/2014/main" id="{DE965218-A44A-4F8F-B118-2EC833A43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505199" y="3872897"/>
            <a:ext cx="665545" cy="665545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67ED9B-A45A-4937-9B3A-235D576D3BC4}"/>
              </a:ext>
            </a:extLst>
          </p:cNvPr>
          <p:cNvCxnSpPr>
            <a:cxnSpLocks/>
          </p:cNvCxnSpPr>
          <p:nvPr/>
        </p:nvCxnSpPr>
        <p:spPr>
          <a:xfrm>
            <a:off x="7167283" y="4206482"/>
            <a:ext cx="1562065" cy="0"/>
          </a:xfrm>
          <a:prstGeom prst="line">
            <a:avLst/>
          </a:prstGeom>
          <a:ln w="28575">
            <a:solidFill>
              <a:srgbClr val="2540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Content Placeholder 16" descr="Key with solid fill">
            <a:extLst>
              <a:ext uri="{FF2B5EF4-FFF2-40B4-BE49-F238E27FC236}">
                <a16:creationId xmlns:a16="http://schemas.microsoft.com/office/drawing/2014/main" id="{F1308D21-8DB5-4E48-B692-5A5FE1486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013345" y="3207238"/>
            <a:ext cx="665545" cy="665545"/>
          </a:xfrm>
          <a:prstGeom prst="rect">
            <a:avLst/>
          </a:prstGeom>
        </p:spPr>
      </p:pic>
      <p:pic>
        <p:nvPicPr>
          <p:cNvPr id="36" name="Content Placeholder 16" descr="Key with solid fill">
            <a:extLst>
              <a:ext uri="{FF2B5EF4-FFF2-40B4-BE49-F238E27FC236}">
                <a16:creationId xmlns:a16="http://schemas.microsoft.com/office/drawing/2014/main" id="{B1441752-3AB3-4CE9-B1C5-4780E8302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489451" y="3207237"/>
            <a:ext cx="665545" cy="6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02161 -0.09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024 L 0.04141 -0.03611 C 0.05013 -0.04444 0.06302 -0.04861 0.07669 -0.04861 C 0.09219 -0.04861 0.10456 -0.04444 0.11328 -0.03611 L 0.15482 0.00024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245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1 -0.097 L 0.06393 -0.13311 C 0.07266 -0.14121 0.08594 -0.14537 0.09987 -0.14537 C 0.11562 -0.14537 0.12838 -0.14121 0.13711 -0.13311 L 0.17956 -0.097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1862 -0.09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82 0.00024 L 0.23646 -0.04236 C 0.25338 -0.05208 0.27891 -0.05694 0.30573 -0.05694 C 0.3362 -0.05694 0.36068 -0.05208 0.3776 -0.04236 L 0.45937 0.00024 " pathEditMode="relative" rAng="0" ptsTypes="AAAAA">
                                      <p:cBhvr>
                                        <p:cTn id="8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287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62 -0.097 L -0.03711 -0.13866 C -0.02032 -0.14815 0.0052 -0.15301 0.03203 -0.15301 C 0.0625 -0.15301 0.08685 -0.14815 0.10364 -0.13866 L 0.18541 -0.097 " pathEditMode="relative" rAng="0" ptsTypes="AAA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457" y="2524828"/>
            <a:ext cx="7182679" cy="1999045"/>
          </a:xfrm>
        </p:spPr>
        <p:txBody>
          <a:bodyPr>
            <a:normAutofit fontScale="90000"/>
          </a:bodyPr>
          <a:lstStyle/>
          <a:p>
            <a:r>
              <a:rPr lang="hr-HR" sz="6000" dirty="0">
                <a:cs typeface="Arial" panose="020B0604020202020204" pitchFamily="34" charset="0"/>
              </a:rPr>
              <a:t>Studije slučajeva</a:t>
            </a:r>
            <a:br>
              <a:rPr lang="hr-HR" sz="6700" dirty="0">
                <a:cs typeface="Arial" panose="020B0604020202020204" pitchFamily="34" charset="0"/>
              </a:rPr>
            </a:br>
            <a:r>
              <a:rPr lang="hr-HR" sz="6700" dirty="0">
                <a:cs typeface="Arial" panose="020B0604020202020204" pitchFamily="34" charset="0"/>
              </a:rPr>
              <a:t>- </a:t>
            </a:r>
            <a:r>
              <a:rPr lang="hr-HR" dirty="0"/>
              <a:t>Unaprjeđenje sigurnosti distribuirane pohrane</a:t>
            </a:r>
            <a:br>
              <a:rPr lang="hr-HR" dirty="0"/>
            </a:br>
            <a:r>
              <a:rPr lang="hr-HR" dirty="0"/>
              <a:t>- Provjere ranjivosti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899F47-1695-4676-81A7-50EAE947AAA6}"/>
              </a:ext>
            </a:extLst>
          </p:cNvPr>
          <p:cNvSpPr txBox="1">
            <a:spLocks/>
          </p:cNvSpPr>
          <p:nvPr/>
        </p:nvSpPr>
        <p:spPr>
          <a:xfrm>
            <a:off x="595457" y="4525743"/>
            <a:ext cx="718267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Emir </a:t>
            </a:r>
            <a:r>
              <a:rPr lang="en-US" dirty="0" err="1"/>
              <a:t>Imamagić</a:t>
            </a:r>
            <a:r>
              <a:rPr lang="en-US" dirty="0"/>
              <a:t>, </a:t>
            </a:r>
            <a:r>
              <a:rPr lang="en-US" dirty="0" err="1"/>
              <a:t>Sveučilište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r>
              <a:rPr lang="en-US" dirty="0" err="1"/>
              <a:t>Sveučilišni</a:t>
            </a:r>
            <a:r>
              <a:rPr lang="en-US" dirty="0"/>
              <a:t> </a:t>
            </a:r>
            <a:r>
              <a:rPr lang="en-US" dirty="0" err="1"/>
              <a:t>računski</a:t>
            </a:r>
            <a:r>
              <a:rPr lang="en-US" dirty="0"/>
              <a:t> </a:t>
            </a:r>
            <a:r>
              <a:rPr lang="en-US" dirty="0" err="1"/>
              <a:t>centar</a:t>
            </a:r>
            <a:endParaRPr lang="hr-HR" dirty="0"/>
          </a:p>
          <a:p>
            <a:r>
              <a:rPr lang="hr-HR" dirty="0"/>
              <a:t>Dunja </a:t>
            </a:r>
            <a:r>
              <a:rPr lang="hr-HR" dirty="0" err="1"/>
              <a:t>Ivković</a:t>
            </a:r>
            <a:r>
              <a:rPr lang="hr-HR" dirty="0"/>
              <a:t>, Hrvatska akademska i istraživačka mreža - CARNET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6801E4-80E6-40E4-8EEC-3EF6D8ECBCE0}"/>
              </a:ext>
            </a:extLst>
          </p:cNvPr>
          <p:cNvSpPr txBox="1">
            <a:spLocks/>
          </p:cNvSpPr>
          <p:nvPr/>
        </p:nvSpPr>
        <p:spPr>
          <a:xfrm>
            <a:off x="969926" y="5179904"/>
            <a:ext cx="718267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47C3D1-CB2C-43E3-B776-095FA156CBCA}"/>
              </a:ext>
            </a:extLst>
          </p:cNvPr>
          <p:cNvSpPr txBox="1">
            <a:spLocks/>
          </p:cNvSpPr>
          <p:nvPr/>
        </p:nvSpPr>
        <p:spPr>
          <a:xfrm>
            <a:off x="595459" y="3772491"/>
            <a:ext cx="718267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4038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Više informacija o projektu CroQCI</a:t>
            </a:r>
          </a:p>
          <a:p>
            <a:pPr marL="457200" lvl="1" indent="0">
              <a:buNone/>
            </a:pPr>
            <a:endParaRPr lang="hr-HR" b="1" dirty="0"/>
          </a:p>
          <a:p>
            <a:pPr marL="457200" lvl="1" indent="0">
              <a:buNone/>
            </a:pPr>
            <a:r>
              <a:rPr lang="hr-HR" b="1" dirty="0"/>
              <a:t>	</a:t>
            </a:r>
            <a:r>
              <a:rPr lang="en-US" b="1" dirty="0"/>
              <a:t>https://www.carnet.hr/projekt/croqci/</a:t>
            </a:r>
          </a:p>
          <a:p>
            <a:endParaRPr lang="hr-HR" dirty="0"/>
          </a:p>
          <a:p>
            <a:r>
              <a:rPr lang="hr-HR" dirty="0"/>
              <a:t>Obrazovni sadržaji na VLE portalu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hr-HR" b="1" dirty="0"/>
              <a:t>	https://croqci.srce.hr/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B0BAE-4C63-403F-967F-3B64470C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2" y="365125"/>
            <a:ext cx="3587904" cy="15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56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dirty="0" err="1">
                <a:cs typeface="Arial" panose="020B0604020202020204" pitchFamily="34" charset="0"/>
              </a:rPr>
              <a:t>Distribuirana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pohrana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podataka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E9F151-4515-406C-8A37-30071F8F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9825384" cy="4351338"/>
          </a:xfrm>
        </p:spPr>
        <p:txBody>
          <a:bodyPr/>
          <a:lstStyle/>
          <a:p>
            <a:r>
              <a:rPr lang="hr-HR" dirty="0"/>
              <a:t>Podaci pohranjeni na više poslužitelja</a:t>
            </a:r>
          </a:p>
          <a:p>
            <a:pPr lvl="1"/>
            <a:r>
              <a:rPr lang="hr-HR" dirty="0"/>
              <a:t>veća količina prostora ili učinkovitost, </a:t>
            </a:r>
            <a:br>
              <a:rPr lang="hr-HR" dirty="0"/>
            </a:br>
            <a:r>
              <a:rPr lang="hr-HR" dirty="0"/>
              <a:t>udaljeni pristup, visoka dostupnost, </a:t>
            </a:r>
            <a:br>
              <a:rPr lang="hr-HR" dirty="0"/>
            </a:br>
            <a:r>
              <a:rPr lang="hr-HR" dirty="0"/>
              <a:t>zemljopisna lokacija spremišta podataka</a:t>
            </a:r>
          </a:p>
          <a:p>
            <a:r>
              <a:rPr lang="hr-HR" dirty="0" err="1"/>
              <a:t>GlusterFS</a:t>
            </a:r>
            <a:endParaRPr lang="hr-HR" dirty="0"/>
          </a:p>
          <a:p>
            <a:pPr lvl="1"/>
            <a:r>
              <a:rPr lang="hr-HR" dirty="0"/>
              <a:t>spajanje </a:t>
            </a:r>
            <a:r>
              <a:rPr lang="hr-HR" altLang="sr-Latn-RS" dirty="0"/>
              <a:t>poslužitelja u jedinstven podatkovni </a:t>
            </a:r>
            <a:br>
              <a:rPr lang="hr-HR" altLang="sr-Latn-RS" dirty="0"/>
            </a:br>
            <a:r>
              <a:rPr lang="hr-HR" altLang="sr-Latn-RS" dirty="0"/>
              <a:t>prostor</a:t>
            </a:r>
          </a:p>
          <a:p>
            <a:pPr lvl="1"/>
            <a:r>
              <a:rPr lang="hr-HR" dirty="0"/>
              <a:t>podrška za </a:t>
            </a:r>
            <a:r>
              <a:rPr lang="hr-HR" dirty="0" err="1"/>
              <a:t>autentikaciju</a:t>
            </a:r>
            <a:r>
              <a:rPr lang="hr-HR" dirty="0"/>
              <a:t> i zaštitu komunikacije</a:t>
            </a:r>
            <a:br>
              <a:rPr lang="hr-HR" dirty="0"/>
            </a:br>
            <a:r>
              <a:rPr lang="hr-HR" dirty="0"/>
              <a:t>putem knjižnice </a:t>
            </a:r>
            <a:r>
              <a:rPr lang="hr-HR" b="1" dirty="0" err="1"/>
              <a:t>OpenSSL</a:t>
            </a:r>
            <a:endParaRPr lang="hr-HR" b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E32DBEF-4C40-4BF4-BAC0-0E7C860A4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397" y="2001158"/>
            <a:ext cx="3456481" cy="367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428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dirty="0"/>
              <a:t>Scenariji unaprjeđenja sigurnosti sustava </a:t>
            </a:r>
            <a:r>
              <a:rPr lang="hr-HR" dirty="0" err="1"/>
              <a:t>GlusterFS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63F3F-FAA5-4D92-867B-5229CE6B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2219915"/>
            <a:ext cx="9825384" cy="4351338"/>
          </a:xfrm>
        </p:spPr>
        <p:txBody>
          <a:bodyPr/>
          <a:lstStyle/>
          <a:p>
            <a:r>
              <a:rPr lang="en-US" dirty="0" err="1"/>
              <a:t>Postkvantna</a:t>
            </a:r>
            <a:r>
              <a:rPr lang="en-US" dirty="0"/>
              <a:t> </a:t>
            </a:r>
            <a:r>
              <a:rPr lang="en-US" dirty="0" err="1"/>
              <a:t>enkripcija</a:t>
            </a:r>
            <a:endParaRPr lang="en-US" dirty="0"/>
          </a:p>
          <a:p>
            <a:r>
              <a:rPr lang="en-US" dirty="0" err="1"/>
              <a:t>Integracija</a:t>
            </a:r>
            <a:r>
              <a:rPr lang="en-US" dirty="0"/>
              <a:t> s QKD </a:t>
            </a:r>
            <a:r>
              <a:rPr lang="en-US" dirty="0" err="1"/>
              <a:t>infastrukturom</a:t>
            </a:r>
            <a:endParaRPr lang="en-US" dirty="0"/>
          </a:p>
          <a:p>
            <a:r>
              <a:rPr lang="en-US" dirty="0" err="1"/>
              <a:t>Enkripcija</a:t>
            </a:r>
            <a:r>
              <a:rPr lang="en-US" dirty="0"/>
              <a:t> </a:t>
            </a:r>
            <a:r>
              <a:rPr lang="en-US" dirty="0" err="1"/>
              <a:t>pomoću</a:t>
            </a:r>
            <a:r>
              <a:rPr lang="en-US" dirty="0"/>
              <a:t> </a:t>
            </a:r>
            <a:r>
              <a:rPr lang="en-US" dirty="0" err="1"/>
              <a:t>hardverskog</a:t>
            </a:r>
            <a:r>
              <a:rPr lang="en-US" dirty="0"/>
              <a:t> </a:t>
            </a:r>
            <a:r>
              <a:rPr lang="en-US" dirty="0" err="1"/>
              <a:t>uređaja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77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dirty="0" err="1"/>
              <a:t>Postkvantna</a:t>
            </a:r>
            <a:r>
              <a:rPr lang="hr-HR" dirty="0"/>
              <a:t> enkripcija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63F3F-FAA5-4D92-867B-5229CE6BF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Algoritmi otporni na napade kvantnih računala</a:t>
            </a:r>
          </a:p>
          <a:p>
            <a:pPr lvl="1"/>
            <a:r>
              <a:rPr lang="hr-HR" dirty="0"/>
              <a:t>2024. NIST objavio tri standarda za </a:t>
            </a:r>
            <a:r>
              <a:rPr lang="hr-HR" dirty="0" err="1"/>
              <a:t>postkvantne</a:t>
            </a:r>
            <a:r>
              <a:rPr lang="hr-HR" dirty="0"/>
              <a:t> algoritme</a:t>
            </a:r>
          </a:p>
          <a:p>
            <a:r>
              <a:rPr lang="hr-HR" dirty="0"/>
              <a:t>Open Quantum </a:t>
            </a:r>
            <a:r>
              <a:rPr lang="hr-HR" dirty="0" err="1"/>
              <a:t>Safe</a:t>
            </a:r>
            <a:r>
              <a:rPr lang="hr-HR" dirty="0"/>
              <a:t> (OQS)</a:t>
            </a:r>
          </a:p>
          <a:p>
            <a:pPr lvl="1"/>
            <a:r>
              <a:rPr lang="hr-HR" dirty="0" err="1"/>
              <a:t>postkvantni</a:t>
            </a:r>
            <a:r>
              <a:rPr lang="hr-HR" dirty="0"/>
              <a:t> KEM algoritmi i algoritmi digitalnog potpisa</a:t>
            </a:r>
          </a:p>
          <a:p>
            <a:pPr lvl="1"/>
            <a:r>
              <a:rPr lang="hr-HR" dirty="0"/>
              <a:t>integracija s knjižnicom </a:t>
            </a:r>
            <a:r>
              <a:rPr lang="hr-HR" dirty="0" err="1"/>
              <a:t>OpenSSL</a:t>
            </a:r>
            <a:r>
              <a:rPr lang="hr-HR" dirty="0"/>
              <a:t> korištenjem funkcionalnosti </a:t>
            </a:r>
            <a:r>
              <a:rPr lang="hr-HR" i="1" dirty="0" err="1"/>
              <a:t>providera</a:t>
            </a:r>
            <a:endParaRPr lang="hr-HR" dirty="0"/>
          </a:p>
          <a:p>
            <a:r>
              <a:rPr lang="hr-HR" dirty="0" err="1"/>
              <a:t>GlusterFS</a:t>
            </a:r>
            <a:endParaRPr lang="hr-HR" dirty="0"/>
          </a:p>
          <a:p>
            <a:pPr lvl="1"/>
            <a:r>
              <a:rPr lang="hr-HR" dirty="0"/>
              <a:t>transparentna integracija</a:t>
            </a:r>
          </a:p>
          <a:p>
            <a:pPr lvl="1"/>
            <a:r>
              <a:rPr lang="hr-HR" dirty="0"/>
              <a:t>zaštita komunikacije korištenjem certifikata potpisanih </a:t>
            </a:r>
            <a:r>
              <a:rPr lang="hr-HR" dirty="0" err="1"/>
              <a:t>postkvantnim</a:t>
            </a:r>
            <a:r>
              <a:rPr lang="hr-HR" dirty="0"/>
              <a:t> algoritmima</a:t>
            </a:r>
          </a:p>
        </p:txBody>
      </p:sp>
    </p:spTree>
    <p:extLst>
      <p:ext uri="{BB962C8B-B14F-4D97-AF65-F5344CB8AC3E}">
        <p14:creationId xmlns:p14="http://schemas.microsoft.com/office/powerpoint/2010/main" val="2667866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dirty="0" err="1">
                <a:cs typeface="Arial" panose="020B0604020202020204" pitchFamily="34" charset="0"/>
              </a:rPr>
              <a:t>Integracija</a:t>
            </a:r>
            <a:r>
              <a:rPr lang="en-US" dirty="0">
                <a:cs typeface="Arial" panose="020B0604020202020204" pitchFamily="34" charset="0"/>
              </a:rPr>
              <a:t> s QKD </a:t>
            </a:r>
            <a:r>
              <a:rPr lang="en-US" dirty="0" err="1">
                <a:cs typeface="Arial" panose="020B0604020202020204" pitchFamily="34" charset="0"/>
              </a:rPr>
              <a:t>infrastrukturom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63F3F-FAA5-4D92-867B-5229CE6BF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Dohvat ključa izravno od QKD sustava</a:t>
            </a:r>
          </a:p>
          <a:p>
            <a:pPr lvl="1"/>
            <a:r>
              <a:rPr lang="hr-HR" dirty="0"/>
              <a:t>uz pomoć protokola ETSI GS QKD 014</a:t>
            </a:r>
          </a:p>
          <a:p>
            <a:r>
              <a:rPr lang="hr-HR" dirty="0" err="1"/>
              <a:t>OpenSSL</a:t>
            </a:r>
            <a:r>
              <a:rPr lang="hr-HR" dirty="0"/>
              <a:t> funkcionalnost </a:t>
            </a:r>
            <a:r>
              <a:rPr lang="hr-HR" i="1" dirty="0" err="1"/>
              <a:t>provider</a:t>
            </a:r>
            <a:endParaRPr lang="hr-HR" i="1" dirty="0"/>
          </a:p>
          <a:p>
            <a:pPr lvl="1"/>
            <a:r>
              <a:rPr lang="hr-HR" dirty="0"/>
              <a:t>razvijen prototip </a:t>
            </a:r>
            <a:r>
              <a:rPr lang="hr-HR" i="1" dirty="0" err="1"/>
              <a:t>providera</a:t>
            </a:r>
            <a:r>
              <a:rPr lang="hr-HR" i="1" dirty="0"/>
              <a:t> </a:t>
            </a:r>
            <a:r>
              <a:rPr lang="hr-HR" dirty="0"/>
              <a:t>koji radi razmjenu ključa</a:t>
            </a:r>
          </a:p>
          <a:p>
            <a:pPr lvl="1"/>
            <a:r>
              <a:rPr lang="hr-HR" dirty="0"/>
              <a:t>testiranje korištenjem demo QKD, PCE-ovog rješenja</a:t>
            </a:r>
          </a:p>
          <a:p>
            <a:pPr lvl="1"/>
            <a:r>
              <a:rPr lang="hr-HR" dirty="0"/>
              <a:t>konačna integracija s CARNET-ovim QKD sustavom</a:t>
            </a:r>
          </a:p>
          <a:p>
            <a:r>
              <a:rPr lang="hr-HR" dirty="0" err="1"/>
              <a:t>Gluster</a:t>
            </a:r>
            <a:r>
              <a:rPr lang="hr-HR" dirty="0"/>
              <a:t> FS</a:t>
            </a:r>
          </a:p>
          <a:p>
            <a:pPr lvl="1"/>
            <a:r>
              <a:rPr lang="hr-HR" dirty="0"/>
              <a:t>transparentna integracija</a:t>
            </a:r>
          </a:p>
        </p:txBody>
      </p:sp>
    </p:spTree>
    <p:extLst>
      <p:ext uri="{BB962C8B-B14F-4D97-AF65-F5344CB8AC3E}">
        <p14:creationId xmlns:p14="http://schemas.microsoft.com/office/powerpoint/2010/main" val="9689197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dirty="0" err="1">
                <a:cs typeface="Arial" panose="020B0604020202020204" pitchFamily="34" charset="0"/>
              </a:rPr>
              <a:t>Enkripcija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pomoću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hardverskog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uređaja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F16542-D54A-42D6-8944-1EBC9B5D4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9825384" cy="4351338"/>
          </a:xfrm>
        </p:spPr>
        <p:txBody>
          <a:bodyPr/>
          <a:lstStyle/>
          <a:p>
            <a:r>
              <a:rPr lang="hr-HR" dirty="0"/>
              <a:t>Hardverski uređaj osigurava komunikaciju putem QCI</a:t>
            </a:r>
          </a:p>
          <a:p>
            <a:r>
              <a:rPr lang="hr-HR" dirty="0"/>
              <a:t>Instalacija dva fizička poslužitelja</a:t>
            </a:r>
          </a:p>
          <a:p>
            <a:pPr lvl="1"/>
            <a:r>
              <a:rPr lang="hr-HR" dirty="0"/>
              <a:t>smještena u podatkovne centre Srca HR-ZOO ZG1 i HR-ZOO ZG2</a:t>
            </a:r>
          </a:p>
          <a:p>
            <a:pPr lvl="1"/>
            <a:r>
              <a:rPr lang="hr-HR" dirty="0"/>
              <a:t>uređaj se spaja na poslužitelj putem mrežne kartice Ethernet</a:t>
            </a:r>
          </a:p>
          <a:p>
            <a:r>
              <a:rPr lang="hr-HR" dirty="0" err="1"/>
              <a:t>GlusterFS</a:t>
            </a:r>
            <a:endParaRPr lang="hr-HR" dirty="0"/>
          </a:p>
          <a:p>
            <a:pPr lvl="1"/>
            <a:r>
              <a:rPr lang="hr-HR" dirty="0"/>
              <a:t>transparentna integracija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0EF91-A943-4D52-9C49-A15464AC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65" y="4549775"/>
            <a:ext cx="8153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6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hr-HR" dirty="0">
                <a:cs typeface="Arial" panose="020B0604020202020204" pitchFamily="34" charset="0"/>
              </a:rPr>
              <a:t>Studija slučaja Provjera ranjivosti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0D3813-601A-4628-A570-FC25C9A1E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9825384" cy="4351338"/>
          </a:xfrm>
        </p:spPr>
        <p:txBody>
          <a:bodyPr/>
          <a:lstStyle/>
          <a:p>
            <a:r>
              <a:rPr lang="hr-HR" dirty="0"/>
              <a:t>Periodično mrežno skeniranje – izvještaj s pronađenim ranjivostima – osjetljiv sadržaj</a:t>
            </a:r>
            <a:endParaRPr lang="en-US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Izvještaj se šalje kriptiran javnim PGP ključem ovlaštene osobe i potpisan PGP ključem usluge</a:t>
            </a:r>
          </a:p>
        </p:txBody>
      </p:sp>
    </p:spTree>
    <p:extLst>
      <p:ext uri="{BB962C8B-B14F-4D97-AF65-F5344CB8AC3E}">
        <p14:creationId xmlns:p14="http://schemas.microsoft.com/office/powerpoint/2010/main" val="712119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dirty="0">
                <a:cs typeface="Arial" panose="020B0604020202020204" pitchFamily="34" charset="0"/>
              </a:rPr>
              <a:t>PGP – Pretty Good Privacy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1087C6-2B43-45FA-91A8-0E68F5D9126D}"/>
              </a:ext>
            </a:extLst>
          </p:cNvPr>
          <p:cNvSpPr/>
          <p:nvPr/>
        </p:nvSpPr>
        <p:spPr>
          <a:xfrm>
            <a:off x="1865013" y="1891037"/>
            <a:ext cx="2852325" cy="37036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5CD9E-D829-45AC-869B-0B53C201A27F}"/>
              </a:ext>
            </a:extLst>
          </p:cNvPr>
          <p:cNvSpPr txBox="1"/>
          <p:nvPr/>
        </p:nvSpPr>
        <p:spPr>
          <a:xfrm>
            <a:off x="2456502" y="5754452"/>
            <a:ext cx="166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PGP KLJUČ</a:t>
            </a:r>
            <a:endParaRPr lang="hr-HR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407888-C584-4A01-A1D0-58A6D65E9B31}"/>
              </a:ext>
            </a:extLst>
          </p:cNvPr>
          <p:cNvSpPr/>
          <p:nvPr/>
        </p:nvSpPr>
        <p:spPr>
          <a:xfrm>
            <a:off x="2150842" y="2160628"/>
            <a:ext cx="2280665" cy="1330635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POTPISNI KLJUČ</a:t>
            </a:r>
            <a:endParaRPr lang="hr-H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EAAA09-FD6B-49EB-A9E1-279C1C8E1598}"/>
              </a:ext>
            </a:extLst>
          </p:cNvPr>
          <p:cNvSpPr/>
          <p:nvPr/>
        </p:nvSpPr>
        <p:spPr>
          <a:xfrm>
            <a:off x="2123214" y="3834535"/>
            <a:ext cx="2280665" cy="13306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KLJUČ ZA KRIPTIRANJE/ ENKAPSULACIJU</a:t>
            </a:r>
            <a:endParaRPr lang="hr-H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4860DC-B8E4-4D55-9105-F71171C92138}"/>
              </a:ext>
            </a:extLst>
          </p:cNvPr>
          <p:cNvSpPr/>
          <p:nvPr/>
        </p:nvSpPr>
        <p:spPr>
          <a:xfrm>
            <a:off x="7280953" y="1891037"/>
            <a:ext cx="2852325" cy="37036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EA0AC-335F-4A02-836F-4D7BF9323167}"/>
              </a:ext>
            </a:extLst>
          </p:cNvPr>
          <p:cNvSpPr txBox="1"/>
          <p:nvPr/>
        </p:nvSpPr>
        <p:spPr>
          <a:xfrm>
            <a:off x="8066156" y="5754452"/>
            <a:ext cx="193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PGP PORUKA</a:t>
            </a:r>
            <a:endParaRPr lang="hr-HR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91C9A4-6DED-42CF-8129-3EB28578205D}"/>
              </a:ext>
            </a:extLst>
          </p:cNvPr>
          <p:cNvSpPr/>
          <p:nvPr/>
        </p:nvSpPr>
        <p:spPr>
          <a:xfrm>
            <a:off x="7478399" y="2131727"/>
            <a:ext cx="2348631" cy="77814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ENKAPSULIRANI SIMETRIČNI KLJUČ</a:t>
            </a:r>
            <a:endParaRPr lang="hr-H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FF850-D305-4460-BCD6-96A478B9EF5E}"/>
              </a:ext>
            </a:extLst>
          </p:cNvPr>
          <p:cNvSpPr/>
          <p:nvPr/>
        </p:nvSpPr>
        <p:spPr>
          <a:xfrm>
            <a:off x="7478399" y="4515292"/>
            <a:ext cx="2348631" cy="649877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DIGITALNI POTPIS</a:t>
            </a:r>
            <a:endParaRPr lang="hr-H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EAEED8-41C1-4067-A1ED-5F942EF01D90}"/>
              </a:ext>
            </a:extLst>
          </p:cNvPr>
          <p:cNvSpPr/>
          <p:nvPr/>
        </p:nvSpPr>
        <p:spPr>
          <a:xfrm>
            <a:off x="7478399" y="2973100"/>
            <a:ext cx="2348631" cy="150948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PORUKA KRIPTIRANA SIMETRIČNIM KLJUČEM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515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dirty="0">
                <a:cs typeface="Arial" panose="020B0604020202020204" pitchFamily="34" charset="0"/>
              </a:rPr>
              <a:t>PGP</a:t>
            </a:r>
            <a:r>
              <a:rPr lang="hr-HR" dirty="0">
                <a:cs typeface="Arial" panose="020B0604020202020204" pitchFamily="34" charset="0"/>
              </a:rPr>
              <a:t> </a:t>
            </a:r>
            <a:r>
              <a:rPr lang="nn-NO" dirty="0"/>
              <a:t>I PQC I QKD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EC0F028-7D78-45A8-B053-D2D9492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825625"/>
            <a:ext cx="9825384" cy="4351338"/>
          </a:xfrm>
        </p:spPr>
        <p:txBody>
          <a:bodyPr/>
          <a:lstStyle/>
          <a:p>
            <a:r>
              <a:rPr lang="hr-HR" dirty="0"/>
              <a:t>PGP + PQC</a:t>
            </a:r>
            <a:endParaRPr lang="en-US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PGP +QKD</a:t>
            </a:r>
            <a:endParaRPr lang="en-US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PGP + QKD + PQC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9857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3286455"/>
            <a:ext cx="7182679" cy="1999045"/>
          </a:xfrm>
        </p:spPr>
        <p:txBody>
          <a:bodyPr>
            <a:normAutofit fontScale="90000"/>
          </a:bodyPr>
          <a:lstStyle/>
          <a:p>
            <a:r>
              <a:rPr lang="hr-HR" sz="6000" dirty="0">
                <a:cs typeface="Arial" panose="020B0604020202020204" pitchFamily="34" charset="0"/>
              </a:rPr>
              <a:t>- Međunacionalno </a:t>
            </a:r>
            <a:br>
              <a:rPr lang="hr-HR" sz="6000" dirty="0">
                <a:cs typeface="Arial" panose="020B0604020202020204" pitchFamily="34" charset="0"/>
              </a:rPr>
            </a:br>
            <a:r>
              <a:rPr lang="hr-HR" sz="6000" dirty="0">
                <a:cs typeface="Arial" panose="020B0604020202020204" pitchFamily="34" charset="0"/>
              </a:rPr>
              <a:t>povezivanje</a:t>
            </a:r>
            <a:br>
              <a:rPr lang="hr-HR" sz="6000" dirty="0">
                <a:cs typeface="Arial" panose="020B0604020202020204" pitchFamily="34" charset="0"/>
              </a:rPr>
            </a:br>
            <a:r>
              <a:rPr lang="hr-HR" sz="6000" dirty="0">
                <a:cs typeface="Arial" panose="020B0604020202020204" pitchFamily="34" charset="0"/>
              </a:rPr>
              <a:t>- Primjene QKD sustava</a:t>
            </a:r>
            <a:br>
              <a:rPr lang="hr-HR" sz="6000" dirty="0">
                <a:cs typeface="Arial" panose="020B0604020202020204" pitchFamily="34" charset="0"/>
              </a:rPr>
            </a:b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4622969"/>
            <a:ext cx="7182679" cy="1655762"/>
          </a:xfrm>
        </p:spPr>
        <p:txBody>
          <a:bodyPr>
            <a:normAutofit/>
          </a:bodyPr>
          <a:lstStyle/>
          <a:p>
            <a:r>
              <a:rPr lang="en-US" dirty="0"/>
              <a:t>doc. dr. sc. Ivan </a:t>
            </a:r>
            <a:r>
              <a:rPr lang="en-US" dirty="0" err="1"/>
              <a:t>Cvitić</a:t>
            </a:r>
            <a:r>
              <a:rPr lang="en-US" dirty="0"/>
              <a:t>, </a:t>
            </a:r>
            <a:r>
              <a:rPr lang="en-US" dirty="0" err="1"/>
              <a:t>Sveučilište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r>
              <a:rPr lang="en-US" dirty="0" err="1"/>
              <a:t>Fakultet</a:t>
            </a:r>
            <a:r>
              <a:rPr lang="en-US" dirty="0"/>
              <a:t> </a:t>
            </a:r>
            <a:r>
              <a:rPr lang="en-US" dirty="0" err="1"/>
              <a:t>prometnih</a:t>
            </a:r>
            <a:r>
              <a:rPr lang="en-US" dirty="0"/>
              <a:t> </a:t>
            </a:r>
            <a:r>
              <a:rPr lang="en-US" dirty="0" err="1"/>
              <a:t>znanosti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9295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11B3D8-FAF2-45FF-9DC6-1A5BBB75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614" y="1627231"/>
            <a:ext cx="5587293" cy="3930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sz="3600" dirty="0" err="1">
                <a:cs typeface="Arial" panose="020B0604020202020204" pitchFamily="34" charset="0"/>
              </a:rPr>
              <a:t>Povezivanje</a:t>
            </a:r>
            <a:r>
              <a:rPr lang="en-US" sz="3600" dirty="0">
                <a:cs typeface="Arial" panose="020B0604020202020204" pitchFamily="34" charset="0"/>
              </a:rPr>
              <a:t> s </a:t>
            </a:r>
            <a:r>
              <a:rPr lang="en-US" sz="3600" dirty="0" err="1">
                <a:cs typeface="Arial" panose="020B0604020202020204" pitchFamily="34" charset="0"/>
              </a:rPr>
              <a:t>EuroQCI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mrežom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52ED0B-B39F-4C75-95FC-0784DC802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144" y="1675548"/>
            <a:ext cx="5257800" cy="44769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CroQCI </a:t>
            </a:r>
            <a:r>
              <a:rPr lang="en-US" dirty="0" err="1"/>
              <a:t>domenski</a:t>
            </a:r>
            <a:r>
              <a:rPr lang="en-US" dirty="0"/>
              <a:t> </a:t>
            </a:r>
            <a:r>
              <a:rPr lang="en-US" dirty="0" err="1"/>
              <a:t>kontroler</a:t>
            </a:r>
            <a:r>
              <a:rPr lang="en-US" dirty="0"/>
              <a:t> </a:t>
            </a:r>
            <a:r>
              <a:rPr lang="en-US" dirty="0" err="1"/>
              <a:t>komunicira</a:t>
            </a:r>
            <a:r>
              <a:rPr lang="en-US" dirty="0"/>
              <a:t> s </a:t>
            </a:r>
            <a:r>
              <a:rPr lang="en-US" dirty="0" err="1"/>
              <a:t>drugim</a:t>
            </a:r>
            <a:r>
              <a:rPr lang="en-US" dirty="0"/>
              <a:t> </a:t>
            </a:r>
            <a:r>
              <a:rPr lang="en-US" dirty="0" err="1"/>
              <a:t>nacionalnim</a:t>
            </a:r>
            <a:r>
              <a:rPr lang="en-US" dirty="0"/>
              <a:t> </a:t>
            </a:r>
            <a:r>
              <a:rPr lang="en-US" dirty="0" err="1"/>
              <a:t>domenama</a:t>
            </a:r>
            <a:r>
              <a:rPr lang="en-US" dirty="0"/>
              <a:t> </a:t>
            </a:r>
            <a:r>
              <a:rPr lang="en-US" dirty="0" err="1"/>
              <a:t>preko</a:t>
            </a:r>
            <a:r>
              <a:rPr lang="en-US" dirty="0"/>
              <a:t> </a:t>
            </a:r>
            <a:r>
              <a:rPr lang="en-US" dirty="0" err="1"/>
              <a:t>EuroQCI</a:t>
            </a:r>
            <a:r>
              <a:rPr lang="en-US" dirty="0"/>
              <a:t> </a:t>
            </a:r>
            <a:r>
              <a:rPr lang="en-US" dirty="0" err="1"/>
              <a:t>orkestratora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izravne</a:t>
            </a:r>
            <a:r>
              <a:rPr lang="en-US" dirty="0"/>
              <a:t> </a:t>
            </a:r>
            <a:r>
              <a:rPr lang="en-US" dirty="0" err="1"/>
              <a:t>horizontalne</a:t>
            </a:r>
            <a:r>
              <a:rPr lang="en-US" dirty="0"/>
              <a:t> </a:t>
            </a:r>
            <a:r>
              <a:rPr lang="en-US" dirty="0" err="1"/>
              <a:t>komunikacije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nacionalnih</a:t>
            </a:r>
            <a:r>
              <a:rPr lang="en-US" dirty="0"/>
              <a:t> </a:t>
            </a:r>
            <a:r>
              <a:rPr lang="en-US" dirty="0" err="1"/>
              <a:t>domenskih</a:t>
            </a:r>
            <a:r>
              <a:rPr lang="en-US" dirty="0"/>
              <a:t> </a:t>
            </a:r>
            <a:r>
              <a:rPr lang="en-US" dirty="0" err="1"/>
              <a:t>kontrolera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EuroQCI</a:t>
            </a:r>
            <a:r>
              <a:rPr lang="en-US" dirty="0"/>
              <a:t> </a:t>
            </a:r>
            <a:r>
              <a:rPr lang="en-US" dirty="0" err="1"/>
              <a:t>orkestrator</a:t>
            </a:r>
            <a:r>
              <a:rPr lang="en-US" dirty="0"/>
              <a:t> </a:t>
            </a:r>
            <a:r>
              <a:rPr lang="en-US" dirty="0" err="1"/>
              <a:t>omogućuje</a:t>
            </a:r>
            <a:r>
              <a:rPr lang="en-US" dirty="0"/>
              <a:t> </a:t>
            </a:r>
            <a:r>
              <a:rPr lang="en-US" dirty="0" err="1"/>
              <a:t>komunikaciju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različitih</a:t>
            </a:r>
            <a:r>
              <a:rPr lang="en-US" dirty="0"/>
              <a:t> </a:t>
            </a:r>
            <a:r>
              <a:rPr lang="en-US" dirty="0" err="1"/>
              <a:t>nacionalnih</a:t>
            </a:r>
            <a:r>
              <a:rPr lang="en-US" dirty="0"/>
              <a:t> </a:t>
            </a:r>
            <a:r>
              <a:rPr lang="en-US" dirty="0" err="1"/>
              <a:t>domena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1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6600" dirty="0">
                <a:cs typeface="Calibri" panose="020F0502020204030204" pitchFamily="34" charset="0"/>
              </a:rPr>
              <a:t>- Arhitektura QCI mreže</a:t>
            </a: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602038"/>
            <a:ext cx="7182679" cy="1655762"/>
          </a:xfrm>
        </p:spPr>
        <p:txBody>
          <a:bodyPr>
            <a:normAutofit/>
          </a:bodyPr>
          <a:lstStyle/>
          <a:p>
            <a:r>
              <a:rPr lang="en-US" dirty="0"/>
              <a:t>dr. sc. </a:t>
            </a:r>
            <a:r>
              <a:rPr lang="en-US" dirty="0" err="1"/>
              <a:t>Matko</a:t>
            </a:r>
            <a:r>
              <a:rPr lang="en-US" dirty="0"/>
              <a:t> </a:t>
            </a:r>
            <a:r>
              <a:rPr lang="en-US" dirty="0" err="1"/>
              <a:t>Mužević</a:t>
            </a:r>
            <a:r>
              <a:rPr lang="en-US" dirty="0"/>
              <a:t>, Hrvatska </a:t>
            </a:r>
            <a:r>
              <a:rPr lang="en-US" dirty="0" err="1"/>
              <a:t>akademska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istraživačka</a:t>
            </a:r>
            <a:r>
              <a:rPr lang="en-US" dirty="0"/>
              <a:t> </a:t>
            </a:r>
            <a:r>
              <a:rPr lang="en-US" dirty="0" err="1"/>
              <a:t>mreža</a:t>
            </a:r>
            <a:r>
              <a:rPr lang="en-US" dirty="0"/>
              <a:t> </a:t>
            </a:r>
            <a:r>
              <a:rPr lang="hr-HR" dirty="0"/>
              <a:t>–</a:t>
            </a:r>
            <a:r>
              <a:rPr lang="en-US" dirty="0"/>
              <a:t> CARNET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358757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en-US" sz="3200" dirty="0" err="1">
                <a:cs typeface="Arial" panose="020B0604020202020204" pitchFamily="34" charset="0"/>
              </a:rPr>
              <a:t>Prosljeđivanje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i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usmjeravanje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ključeva</a:t>
            </a:r>
            <a:r>
              <a:rPr lang="en-US" sz="3200" dirty="0">
                <a:cs typeface="Arial" panose="020B0604020202020204" pitchFamily="34" charset="0"/>
              </a:rPr>
              <a:t> u </a:t>
            </a:r>
            <a:r>
              <a:rPr lang="en-US" sz="3200" dirty="0" err="1">
                <a:cs typeface="Arial" panose="020B0604020202020204" pitchFamily="34" charset="0"/>
              </a:rPr>
              <a:t>EuroQCI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mreži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5880A-97EB-4B84-B3DC-77DEB2B8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809A9-42F8-4963-A7E0-AAE52762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45" y="1783456"/>
            <a:ext cx="9864096" cy="40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0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it-IT" sz="3600" dirty="0" err="1">
                <a:cs typeface="Arial" panose="020B0604020202020204" pitchFamily="34" charset="0"/>
              </a:rPr>
              <a:t>Povezivanje</a:t>
            </a:r>
            <a:r>
              <a:rPr lang="it-IT" sz="3600" dirty="0">
                <a:cs typeface="Arial" panose="020B0604020202020204" pitchFamily="34" charset="0"/>
              </a:rPr>
              <a:t> </a:t>
            </a:r>
            <a:r>
              <a:rPr lang="it-IT" sz="3600" dirty="0" err="1">
                <a:cs typeface="Arial" panose="020B0604020202020204" pitchFamily="34" charset="0"/>
              </a:rPr>
              <a:t>susjednih</a:t>
            </a:r>
            <a:r>
              <a:rPr lang="it-IT" sz="3600" dirty="0">
                <a:cs typeface="Arial" panose="020B0604020202020204" pitchFamily="34" charset="0"/>
              </a:rPr>
              <a:t> </a:t>
            </a:r>
            <a:r>
              <a:rPr lang="it-IT" sz="3600" dirty="0" err="1">
                <a:cs typeface="Arial" panose="020B0604020202020204" pitchFamily="34" charset="0"/>
              </a:rPr>
              <a:t>država</a:t>
            </a:r>
            <a:r>
              <a:rPr lang="it-IT" sz="3600" dirty="0">
                <a:cs typeface="Arial" panose="020B0604020202020204" pitchFamily="34" charset="0"/>
              </a:rPr>
              <a:t> i </a:t>
            </a:r>
            <a:r>
              <a:rPr lang="it-IT" sz="3600" dirty="0" err="1">
                <a:cs typeface="Arial" panose="020B0604020202020204" pitchFamily="34" charset="0"/>
              </a:rPr>
              <a:t>interoperabilnost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5880A-97EB-4B84-B3DC-77DEB2B8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Interoperabilnost</a:t>
            </a:r>
            <a:endParaRPr lang="en-US" dirty="0"/>
          </a:p>
          <a:p>
            <a:pPr lvl="1"/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izravne</a:t>
            </a:r>
            <a:r>
              <a:rPr lang="en-US" dirty="0"/>
              <a:t> </a:t>
            </a:r>
            <a:r>
              <a:rPr lang="en-US" dirty="0" err="1"/>
              <a:t>horizontalne</a:t>
            </a:r>
            <a:r>
              <a:rPr lang="en-US" dirty="0"/>
              <a:t> </a:t>
            </a:r>
            <a:r>
              <a:rPr lang="en-US" dirty="0" err="1"/>
              <a:t>komunikacije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nacionalnih</a:t>
            </a:r>
            <a:r>
              <a:rPr lang="en-US" dirty="0"/>
              <a:t> </a:t>
            </a:r>
            <a:r>
              <a:rPr lang="en-US" dirty="0" err="1"/>
              <a:t>domenskih</a:t>
            </a:r>
            <a:r>
              <a:rPr lang="en-US" dirty="0"/>
              <a:t> </a:t>
            </a:r>
            <a:r>
              <a:rPr lang="en-US" dirty="0" err="1"/>
              <a:t>kontrolera</a:t>
            </a:r>
            <a:endParaRPr lang="en-US" dirty="0"/>
          </a:p>
          <a:p>
            <a:pPr lvl="1"/>
            <a:r>
              <a:rPr lang="en-US" dirty="0" err="1"/>
              <a:t>Sva</a:t>
            </a:r>
            <a:r>
              <a:rPr lang="en-US" dirty="0"/>
              <a:t> </a:t>
            </a:r>
            <a:r>
              <a:rPr lang="en-US" dirty="0" err="1"/>
              <a:t>komunikacija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razini</a:t>
            </a:r>
            <a:r>
              <a:rPr lang="en-US" dirty="0"/>
              <a:t> </a:t>
            </a:r>
            <a:r>
              <a:rPr lang="en-US" dirty="0" err="1"/>
              <a:t>domenskih</a:t>
            </a:r>
            <a:r>
              <a:rPr lang="en-US" dirty="0"/>
              <a:t> </a:t>
            </a:r>
            <a:r>
              <a:rPr lang="en-US" dirty="0" err="1"/>
              <a:t>kontrolera</a:t>
            </a:r>
            <a:r>
              <a:rPr lang="en-US" dirty="0"/>
              <a:t> </a:t>
            </a:r>
            <a:r>
              <a:rPr lang="en-US" dirty="0" err="1"/>
              <a:t>odvija</a:t>
            </a:r>
            <a:r>
              <a:rPr lang="en-US" dirty="0"/>
              <a:t> se </a:t>
            </a:r>
            <a:r>
              <a:rPr lang="en-US" dirty="0" err="1"/>
              <a:t>preko</a:t>
            </a:r>
            <a:r>
              <a:rPr lang="en-US" dirty="0"/>
              <a:t> </a:t>
            </a:r>
            <a:r>
              <a:rPr lang="en-US" dirty="0" err="1"/>
              <a:t>EuroQCI</a:t>
            </a:r>
            <a:r>
              <a:rPr lang="en-US" dirty="0"/>
              <a:t> </a:t>
            </a:r>
            <a:r>
              <a:rPr lang="en-US" dirty="0" err="1"/>
              <a:t>orkestratora</a:t>
            </a:r>
            <a:endParaRPr lang="en-US" dirty="0"/>
          </a:p>
          <a:p>
            <a:pPr lvl="1"/>
            <a:r>
              <a:rPr lang="en-US" dirty="0" err="1"/>
              <a:t>EuroQCI</a:t>
            </a:r>
            <a:r>
              <a:rPr lang="en-US" dirty="0"/>
              <a:t> </a:t>
            </a:r>
            <a:r>
              <a:rPr lang="en-US" dirty="0" err="1"/>
              <a:t>orkestrator</a:t>
            </a:r>
            <a:r>
              <a:rPr lang="en-US" dirty="0"/>
              <a:t> </a:t>
            </a:r>
            <a:r>
              <a:rPr lang="en-US" dirty="0" err="1"/>
              <a:t>omogućuje</a:t>
            </a:r>
            <a:r>
              <a:rPr lang="en-US" dirty="0"/>
              <a:t> </a:t>
            </a:r>
            <a:r>
              <a:rPr lang="en-US" dirty="0" err="1"/>
              <a:t>indirektnu</a:t>
            </a:r>
            <a:r>
              <a:rPr lang="en-US" dirty="0"/>
              <a:t> </a:t>
            </a:r>
            <a:r>
              <a:rPr lang="en-US" dirty="0" err="1"/>
              <a:t>komunikaciju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nacionalnih</a:t>
            </a:r>
            <a:r>
              <a:rPr lang="en-US" dirty="0"/>
              <a:t> </a:t>
            </a:r>
            <a:r>
              <a:rPr lang="en-US" dirty="0" err="1"/>
              <a:t>domena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25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it-IT" sz="3600" dirty="0" err="1">
                <a:cs typeface="Arial" panose="020B0604020202020204" pitchFamily="34" charset="0"/>
              </a:rPr>
              <a:t>Povezivanje</a:t>
            </a:r>
            <a:r>
              <a:rPr lang="it-IT" sz="3600" dirty="0">
                <a:cs typeface="Arial" panose="020B0604020202020204" pitchFamily="34" charset="0"/>
              </a:rPr>
              <a:t> </a:t>
            </a:r>
            <a:r>
              <a:rPr lang="it-IT" sz="3600" dirty="0" err="1">
                <a:cs typeface="Arial" panose="020B0604020202020204" pitchFamily="34" charset="0"/>
              </a:rPr>
              <a:t>susjednih</a:t>
            </a:r>
            <a:r>
              <a:rPr lang="it-IT" sz="3600" dirty="0">
                <a:cs typeface="Arial" panose="020B0604020202020204" pitchFamily="34" charset="0"/>
              </a:rPr>
              <a:t> </a:t>
            </a:r>
            <a:r>
              <a:rPr lang="it-IT" sz="3600" dirty="0" err="1">
                <a:cs typeface="Arial" panose="020B0604020202020204" pitchFamily="34" charset="0"/>
              </a:rPr>
              <a:t>država</a:t>
            </a:r>
            <a:r>
              <a:rPr lang="it-IT" sz="3600" dirty="0">
                <a:cs typeface="Arial" panose="020B0604020202020204" pitchFamily="34" charset="0"/>
              </a:rPr>
              <a:t> i </a:t>
            </a:r>
            <a:r>
              <a:rPr lang="it-IT" sz="3600" dirty="0" err="1">
                <a:cs typeface="Arial" panose="020B0604020202020204" pitchFamily="34" charset="0"/>
              </a:rPr>
              <a:t>interoperabilnost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5880A-97EB-4B84-B3DC-77DEB2B8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1. scenarij povezivanja nacionalnih domena – Implementacija rubnog čvora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A8B80-61AE-4274-8733-286CD9CEA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75" y="2769164"/>
            <a:ext cx="8249801" cy="2953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450FED-B399-49A3-B186-D442B6C3D65F}"/>
              </a:ext>
            </a:extLst>
          </p:cNvPr>
          <p:cNvSpPr/>
          <p:nvPr/>
        </p:nvSpPr>
        <p:spPr>
          <a:xfrm>
            <a:off x="10014012" y="2769164"/>
            <a:ext cx="375564" cy="65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3ED9FA-294A-48FC-BF90-164B754F9EAC}"/>
              </a:ext>
            </a:extLst>
          </p:cNvPr>
          <p:cNvSpPr/>
          <p:nvPr/>
        </p:nvSpPr>
        <p:spPr>
          <a:xfrm>
            <a:off x="10133491" y="3915827"/>
            <a:ext cx="375564" cy="65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908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it-IT" sz="3600" dirty="0" err="1">
                <a:cs typeface="Arial" panose="020B0604020202020204" pitchFamily="34" charset="0"/>
              </a:rPr>
              <a:t>Povezivanje</a:t>
            </a:r>
            <a:r>
              <a:rPr lang="it-IT" sz="3600" dirty="0">
                <a:cs typeface="Arial" panose="020B0604020202020204" pitchFamily="34" charset="0"/>
              </a:rPr>
              <a:t> </a:t>
            </a:r>
            <a:r>
              <a:rPr lang="it-IT" sz="3600" dirty="0" err="1">
                <a:cs typeface="Arial" panose="020B0604020202020204" pitchFamily="34" charset="0"/>
              </a:rPr>
              <a:t>susjednih</a:t>
            </a:r>
            <a:r>
              <a:rPr lang="it-IT" sz="3600" dirty="0">
                <a:cs typeface="Arial" panose="020B0604020202020204" pitchFamily="34" charset="0"/>
              </a:rPr>
              <a:t> </a:t>
            </a:r>
            <a:r>
              <a:rPr lang="it-IT" sz="3600" dirty="0" err="1">
                <a:cs typeface="Arial" panose="020B0604020202020204" pitchFamily="34" charset="0"/>
              </a:rPr>
              <a:t>država</a:t>
            </a:r>
            <a:r>
              <a:rPr lang="it-IT" sz="3600" dirty="0">
                <a:cs typeface="Arial" panose="020B0604020202020204" pitchFamily="34" charset="0"/>
              </a:rPr>
              <a:t> i </a:t>
            </a:r>
            <a:r>
              <a:rPr lang="it-IT" sz="3600" dirty="0" err="1">
                <a:cs typeface="Arial" panose="020B0604020202020204" pitchFamily="34" charset="0"/>
              </a:rPr>
              <a:t>interoperabilnost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5880A-97EB-4B84-B3DC-77DEB2B8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2. scenarij povezivanja nacionalnih domena – Implementacija pristupnog čvora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50FED-B399-49A3-B186-D442B6C3D65F}"/>
              </a:ext>
            </a:extLst>
          </p:cNvPr>
          <p:cNvSpPr/>
          <p:nvPr/>
        </p:nvSpPr>
        <p:spPr>
          <a:xfrm>
            <a:off x="10014012" y="2769164"/>
            <a:ext cx="375564" cy="65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3ED9FA-294A-48FC-BF90-164B754F9EAC}"/>
              </a:ext>
            </a:extLst>
          </p:cNvPr>
          <p:cNvSpPr/>
          <p:nvPr/>
        </p:nvSpPr>
        <p:spPr>
          <a:xfrm>
            <a:off x="10133491" y="3915827"/>
            <a:ext cx="375564" cy="65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78FDBA-CBF7-4326-A68F-75BE5C326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796" y="3119826"/>
            <a:ext cx="7849695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4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it-IT" sz="3600" dirty="0" err="1">
                <a:cs typeface="Arial" panose="020B0604020202020204" pitchFamily="34" charset="0"/>
              </a:rPr>
              <a:t>Integracija</a:t>
            </a:r>
            <a:r>
              <a:rPr lang="it-IT" sz="3600" dirty="0">
                <a:cs typeface="Arial" panose="020B0604020202020204" pitchFamily="34" charset="0"/>
              </a:rPr>
              <a:t> </a:t>
            </a:r>
            <a:r>
              <a:rPr lang="it-IT" sz="3600" dirty="0" err="1">
                <a:cs typeface="Arial" panose="020B0604020202020204" pitchFamily="34" charset="0"/>
              </a:rPr>
              <a:t>svemirske</a:t>
            </a:r>
            <a:r>
              <a:rPr lang="it-IT" sz="3600" dirty="0">
                <a:cs typeface="Arial" panose="020B0604020202020204" pitchFamily="34" charset="0"/>
              </a:rPr>
              <a:t> </a:t>
            </a:r>
            <a:r>
              <a:rPr lang="it-IT" sz="3600" dirty="0" err="1">
                <a:cs typeface="Arial" panose="020B0604020202020204" pitchFamily="34" charset="0"/>
              </a:rPr>
              <a:t>domene</a:t>
            </a:r>
            <a:endParaRPr lang="it-IT" sz="3600" dirty="0"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5880A-97EB-4B84-B3DC-77DEB2B8D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39" y="1530890"/>
            <a:ext cx="4100744" cy="132556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 err="1"/>
              <a:t>Svemirska</a:t>
            </a:r>
            <a:r>
              <a:rPr lang="en-US" sz="1800" dirty="0"/>
              <a:t> </a:t>
            </a:r>
            <a:r>
              <a:rPr lang="en-US" sz="1800" dirty="0" err="1"/>
              <a:t>domena</a:t>
            </a:r>
            <a:r>
              <a:rPr lang="en-US" sz="1800" dirty="0"/>
              <a:t> </a:t>
            </a:r>
            <a:r>
              <a:rPr lang="en-US" sz="1800" dirty="0" err="1"/>
              <a:t>implementira</a:t>
            </a:r>
            <a:r>
              <a:rPr lang="en-US" sz="1800" dirty="0"/>
              <a:t> se </a:t>
            </a:r>
            <a:r>
              <a:rPr lang="en-US" sz="1800" dirty="0" err="1"/>
              <a:t>kao</a:t>
            </a:r>
            <a:r>
              <a:rPr lang="en-US" sz="1800" dirty="0"/>
              <a:t> </a:t>
            </a:r>
            <a:r>
              <a:rPr lang="en-US" sz="1800" dirty="0" err="1"/>
              <a:t>zasebna</a:t>
            </a:r>
            <a:r>
              <a:rPr lang="en-US" sz="1800" dirty="0"/>
              <a:t> </a:t>
            </a:r>
            <a:r>
              <a:rPr lang="en-US" sz="1800" dirty="0" err="1"/>
              <a:t>domena</a:t>
            </a:r>
            <a:r>
              <a:rPr lang="en-US" sz="1800" dirty="0"/>
              <a:t> </a:t>
            </a:r>
            <a:r>
              <a:rPr lang="en-US" sz="1800" dirty="0" err="1"/>
              <a:t>koja</a:t>
            </a:r>
            <a:r>
              <a:rPr lang="en-US" sz="1800" dirty="0"/>
              <a:t> </a:t>
            </a:r>
            <a:r>
              <a:rPr lang="en-US" sz="1800" dirty="0" err="1"/>
              <a:t>obuhvaća</a:t>
            </a:r>
            <a:r>
              <a:rPr lang="en-US" sz="1800" dirty="0"/>
              <a:t> </a:t>
            </a:r>
            <a:r>
              <a:rPr lang="en-US" sz="1800" dirty="0" err="1"/>
              <a:t>sve</a:t>
            </a:r>
            <a:r>
              <a:rPr lang="en-US" sz="1800" dirty="0"/>
              <a:t> </a:t>
            </a:r>
            <a:r>
              <a:rPr lang="en-US" sz="1800" dirty="0" err="1"/>
              <a:t>zemaljske</a:t>
            </a:r>
            <a:r>
              <a:rPr lang="en-US" sz="1800" dirty="0"/>
              <a:t> </a:t>
            </a:r>
            <a:r>
              <a:rPr lang="en-US" sz="1800" dirty="0" err="1"/>
              <a:t>domene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02218A-15DA-4AF6-87E4-953F6C24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2" y="1690688"/>
            <a:ext cx="8344353" cy="42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4010CB1-A447-46EC-A71A-B986C7854F25}"/>
              </a:ext>
            </a:extLst>
          </p:cNvPr>
          <p:cNvSpPr txBox="1">
            <a:spLocks/>
          </p:cNvSpPr>
          <p:nvPr/>
        </p:nvSpPr>
        <p:spPr>
          <a:xfrm>
            <a:off x="7395839" y="4132047"/>
            <a:ext cx="4517994" cy="1682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err="1"/>
              <a:t>Kontrolno</a:t>
            </a:r>
            <a:r>
              <a:rPr lang="en-US" dirty="0"/>
              <a:t> </a:t>
            </a:r>
            <a:r>
              <a:rPr lang="en-US" dirty="0" err="1"/>
              <a:t>središte</a:t>
            </a:r>
            <a:r>
              <a:rPr lang="en-US" dirty="0"/>
              <a:t> </a:t>
            </a:r>
            <a:r>
              <a:rPr lang="en-US" dirty="0" err="1"/>
              <a:t>služi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domenski</a:t>
            </a:r>
            <a:r>
              <a:rPr lang="en-US" dirty="0"/>
              <a:t> </a:t>
            </a:r>
            <a:r>
              <a:rPr lang="en-US" dirty="0" err="1"/>
              <a:t>kontroler</a:t>
            </a:r>
            <a:r>
              <a:rPr lang="en-US" dirty="0"/>
              <a:t> za </a:t>
            </a:r>
            <a:r>
              <a:rPr lang="en-US" dirty="0" err="1"/>
              <a:t>svemirski</a:t>
            </a:r>
            <a:r>
              <a:rPr lang="en-US" dirty="0"/>
              <a:t> segment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Omogućuje</a:t>
            </a:r>
            <a:r>
              <a:rPr lang="en-US" dirty="0"/>
              <a:t> </a:t>
            </a:r>
            <a:r>
              <a:rPr lang="en-US" dirty="0" err="1"/>
              <a:t>prijenos</a:t>
            </a:r>
            <a:r>
              <a:rPr lang="en-US" dirty="0"/>
              <a:t> </a:t>
            </a:r>
            <a:r>
              <a:rPr lang="en-US" dirty="0" err="1"/>
              <a:t>kriptografskih</a:t>
            </a:r>
            <a:r>
              <a:rPr lang="en-US" dirty="0"/>
              <a:t> </a:t>
            </a:r>
            <a:r>
              <a:rPr lang="en-US" dirty="0" err="1"/>
              <a:t>ključeva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svemirske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odgovarajuće</a:t>
            </a:r>
            <a:r>
              <a:rPr lang="en-US" dirty="0"/>
              <a:t> </a:t>
            </a:r>
            <a:r>
              <a:rPr lang="en-US" dirty="0" err="1"/>
              <a:t>zemaljske</a:t>
            </a:r>
            <a:r>
              <a:rPr lang="en-US" dirty="0"/>
              <a:t> </a:t>
            </a:r>
            <a:r>
              <a:rPr lang="en-US" dirty="0" err="1"/>
              <a:t>domene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571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10385417" cy="1325563"/>
          </a:xfrm>
        </p:spPr>
        <p:txBody>
          <a:bodyPr>
            <a:noAutofit/>
          </a:bodyPr>
          <a:lstStyle/>
          <a:p>
            <a:pPr>
              <a:lnSpc>
                <a:spcPts val="5664"/>
              </a:lnSpc>
            </a:pPr>
            <a:r>
              <a:rPr lang="it-IT" sz="3600" dirty="0" err="1">
                <a:cs typeface="Arial" panose="020B0604020202020204" pitchFamily="34" charset="0"/>
              </a:rPr>
              <a:t>Primjene</a:t>
            </a:r>
            <a:r>
              <a:rPr lang="it-IT" sz="3600" dirty="0">
                <a:cs typeface="Arial" panose="020B0604020202020204" pitchFamily="34" charset="0"/>
              </a:rPr>
              <a:t> QKD </a:t>
            </a:r>
            <a:r>
              <a:rPr lang="it-IT" sz="3600" dirty="0" err="1">
                <a:cs typeface="Arial" panose="020B0604020202020204" pitchFamily="34" charset="0"/>
              </a:rPr>
              <a:t>sustava</a:t>
            </a:r>
            <a:endParaRPr lang="it-IT" sz="3600" dirty="0"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D01ED9-672C-4AF6-A292-F925972B2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QKD </a:t>
            </a:r>
            <a:r>
              <a:rPr lang="en-US" dirty="0" err="1"/>
              <a:t>sustavi</a:t>
            </a:r>
            <a:r>
              <a:rPr lang="en-US" dirty="0"/>
              <a:t>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široku</a:t>
            </a:r>
            <a:r>
              <a:rPr lang="en-US" dirty="0"/>
              <a:t> </a:t>
            </a:r>
            <a:r>
              <a:rPr lang="en-US" dirty="0" err="1"/>
              <a:t>primjenu</a:t>
            </a:r>
            <a:r>
              <a:rPr lang="en-US" dirty="0"/>
              <a:t> u </a:t>
            </a:r>
            <a:r>
              <a:rPr lang="en-US" dirty="0" err="1"/>
              <a:t>različitim</a:t>
            </a:r>
            <a:r>
              <a:rPr lang="en-US" dirty="0"/>
              <a:t> </a:t>
            </a:r>
            <a:r>
              <a:rPr lang="en-US" dirty="0" err="1"/>
              <a:t>sektorima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Kritična</a:t>
            </a:r>
            <a:r>
              <a:rPr lang="en-US" dirty="0"/>
              <a:t> </a:t>
            </a:r>
            <a:r>
              <a:rPr lang="en-US" dirty="0" err="1"/>
              <a:t>infrastruktura</a:t>
            </a:r>
            <a:endParaRPr lang="en-US" dirty="0"/>
          </a:p>
          <a:p>
            <a:pPr lvl="1"/>
            <a:r>
              <a:rPr lang="en-US" dirty="0" err="1"/>
              <a:t>Energetski</a:t>
            </a:r>
            <a:r>
              <a:rPr lang="en-US" dirty="0"/>
              <a:t> </a:t>
            </a:r>
            <a:r>
              <a:rPr lang="en-US" dirty="0" err="1"/>
              <a:t>sektor</a:t>
            </a:r>
            <a:endParaRPr lang="en-US" dirty="0"/>
          </a:p>
          <a:p>
            <a:pPr lvl="1"/>
            <a:r>
              <a:rPr lang="en-US" dirty="0" err="1"/>
              <a:t>Promet</a:t>
            </a:r>
            <a:endParaRPr lang="en-US" dirty="0"/>
          </a:p>
          <a:p>
            <a:pPr lvl="1"/>
            <a:r>
              <a:rPr lang="en-US" dirty="0" err="1"/>
              <a:t>Industrija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Zdravstveni</a:t>
            </a:r>
            <a:r>
              <a:rPr lang="en-US" dirty="0"/>
              <a:t> </a:t>
            </a:r>
            <a:r>
              <a:rPr lang="en-US" dirty="0" err="1"/>
              <a:t>sektor</a:t>
            </a:r>
            <a:endParaRPr lang="en-US" dirty="0"/>
          </a:p>
          <a:p>
            <a:pPr lvl="1"/>
            <a:r>
              <a:rPr lang="en-US" dirty="0" err="1"/>
              <a:t>Financijski</a:t>
            </a:r>
            <a:r>
              <a:rPr lang="en-US" dirty="0"/>
              <a:t> </a:t>
            </a:r>
            <a:r>
              <a:rPr lang="en-US" dirty="0" err="1"/>
              <a:t>sektor</a:t>
            </a:r>
            <a:endParaRPr lang="en-US" dirty="0"/>
          </a:p>
          <a:p>
            <a:pPr lvl="1"/>
            <a:r>
              <a:rPr lang="en-US" dirty="0" err="1"/>
              <a:t>Telekomunikacijske</a:t>
            </a:r>
            <a:r>
              <a:rPr lang="en-US" dirty="0"/>
              <a:t> </a:t>
            </a:r>
            <a:r>
              <a:rPr lang="en-US" dirty="0" err="1"/>
              <a:t>mreže</a:t>
            </a:r>
            <a:endParaRPr lang="en-US" dirty="0"/>
          </a:p>
          <a:p>
            <a:pPr lvl="1"/>
            <a:r>
              <a:rPr lang="en-US" dirty="0" err="1"/>
              <a:t>Podatkovni</a:t>
            </a:r>
            <a:r>
              <a:rPr lang="en-US" dirty="0"/>
              <a:t> </a:t>
            </a:r>
            <a:r>
              <a:rPr lang="en-US" dirty="0" err="1"/>
              <a:t>centri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613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993A8-89C3-4BA1-9593-222D51CDDDE9}"/>
              </a:ext>
            </a:extLst>
          </p:cNvPr>
          <p:cNvSpPr txBox="1">
            <a:spLocks/>
          </p:cNvSpPr>
          <p:nvPr/>
        </p:nvSpPr>
        <p:spPr>
          <a:xfrm>
            <a:off x="6148203" y="2196672"/>
            <a:ext cx="1251857" cy="349897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Pitanja?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27A1C-11FF-48CF-AF85-00DFC3BC8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86" y="4018527"/>
            <a:ext cx="1682081" cy="397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9ED59A-BFE8-4210-AB90-23CFFE41A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37" y="2793491"/>
            <a:ext cx="2229790" cy="965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299392-2E5F-4341-82CB-17450E203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47" y="4002751"/>
            <a:ext cx="1518820" cy="466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D8F3B-17D8-4F4A-8491-A63F8D57D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61" y="4018527"/>
            <a:ext cx="1627810" cy="42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D7A2F-4000-46CF-956D-6FE1F84B4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65" y="4000071"/>
            <a:ext cx="1474457" cy="4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140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6F1088-9508-4600-A4F5-B645B205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BB22302-95D8-407A-AEA8-9982422641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7059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CD1C-760B-4BF7-8E3A-4F0D708B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B3523-CEA4-44C3-8D58-035108E40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2418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Kriptografija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cs typeface="Arial" panose="020B0604020202020204" pitchFamily="34" charset="0"/>
              </a:rPr>
              <a:t>Potreba za sigurnom komunikacijom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Poruka + ključ za šifriranje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Kako prenijeti ključ između dvije strane koje žele sigurno komunicirati? </a:t>
            </a:r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65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Kriptografija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CB90DE7-2378-4563-ACAB-BDC30E369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3822" y="1894874"/>
            <a:ext cx="4735867" cy="1997252"/>
          </a:xfrm>
          <a:prstGeom prst="rect">
            <a:avLst/>
          </a:prstGeom>
        </p:spPr>
      </p:pic>
      <p:pic>
        <p:nvPicPr>
          <p:cNvPr id="5" name="Picture 4" descr="A brown leather roll with letters carved into it&#10;&#10;AI-generated content may be incorrect.">
            <a:extLst>
              <a:ext uri="{FF2B5EF4-FFF2-40B4-BE49-F238E27FC236}">
                <a16:creationId xmlns:a16="http://schemas.microsoft.com/office/drawing/2014/main" id="{67BA1438-AE36-437B-AA97-8772C9FC5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25" y="3558261"/>
            <a:ext cx="3033832" cy="1733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CA95EC-CFD3-40D3-AA19-486B7AF6BCB2}"/>
              </a:ext>
            </a:extLst>
          </p:cNvPr>
          <p:cNvSpPr txBox="1"/>
          <p:nvPr/>
        </p:nvSpPr>
        <p:spPr>
          <a:xfrm>
            <a:off x="6441107" y="5427099"/>
            <a:ext cx="45352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CC BY-SA 3.0, https://commons.wikimedia.org/w/index.php?curid=1698345</a:t>
            </a:r>
          </a:p>
        </p:txBody>
      </p:sp>
    </p:spTree>
    <p:extLst>
      <p:ext uri="{BB962C8B-B14F-4D97-AF65-F5344CB8AC3E}">
        <p14:creationId xmlns:p14="http://schemas.microsoft.com/office/powerpoint/2010/main" val="53486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Arial" panose="020B0604020202020204" pitchFamily="34" charset="0"/>
              </a:rPr>
              <a:t>Kriptografija u računalnim sustavima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cs typeface="Arial" panose="020B0604020202020204" pitchFamily="34" charset="0"/>
              </a:rPr>
              <a:t>Simetrična i asimetrična kriptografija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Asimetrična kriptografija </a:t>
            </a:r>
            <a:r>
              <a:rPr lang="hr-HR" dirty="0" err="1">
                <a:cs typeface="Arial" panose="020B0604020202020204" pitchFamily="34" charset="0"/>
              </a:rPr>
              <a:t>enkapsulira</a:t>
            </a:r>
            <a:r>
              <a:rPr lang="hr-HR" dirty="0">
                <a:cs typeface="Arial" panose="020B0604020202020204" pitchFamily="34" charset="0"/>
              </a:rPr>
              <a:t> simetrični ključ</a:t>
            </a:r>
          </a:p>
          <a:p>
            <a:endParaRPr lang="hr-HR" dirty="0">
              <a:cs typeface="Arial" panose="020B0604020202020204" pitchFamily="34" charset="0"/>
            </a:endParaRPr>
          </a:p>
          <a:p>
            <a:r>
              <a:rPr lang="hr-HR" dirty="0">
                <a:cs typeface="Arial" panose="020B0604020202020204" pitchFamily="34" charset="0"/>
              </a:rPr>
              <a:t>Temelj današnje sigurnosti na internetu i sigurnosti </a:t>
            </a:r>
            <a:r>
              <a:rPr lang="hr-HR" dirty="0" err="1">
                <a:cs typeface="Arial" panose="020B0604020202020204" pitchFamily="34" charset="0"/>
              </a:rPr>
              <a:t>kibernetičkih</a:t>
            </a:r>
            <a:r>
              <a:rPr lang="hr-HR" dirty="0">
                <a:cs typeface="Arial" panose="020B0604020202020204" pitchFamily="34" charset="0"/>
              </a:rPr>
              <a:t> sustava</a:t>
            </a:r>
          </a:p>
        </p:txBody>
      </p:sp>
    </p:spTree>
    <p:extLst>
      <p:ext uri="{BB962C8B-B14F-4D97-AF65-F5344CB8AC3E}">
        <p14:creationId xmlns:p14="http://schemas.microsoft.com/office/powerpoint/2010/main" val="1439592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rce DEI 2025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Srce DEI 20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 Srce DEI 2025 - template.potx" id="{BBBB45DD-281A-4CE2-8EDC-F22CF8D79447}" vid="{B79A2DEE-1C44-403F-86B5-DE4AB2758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rce DEI 2025">
    <a:dk1>
      <a:srgbClr val="58585A"/>
    </a:dk1>
    <a:lt1>
      <a:srgbClr val="FFFFFF"/>
    </a:lt1>
    <a:dk2>
      <a:srgbClr val="58585A"/>
    </a:dk2>
    <a:lt2>
      <a:srgbClr val="FFFFFF"/>
    </a:lt2>
    <a:accent1>
      <a:srgbClr val="4CC0AD"/>
    </a:accent1>
    <a:accent2>
      <a:srgbClr val="E39717"/>
    </a:accent2>
    <a:accent3>
      <a:srgbClr val="D71635"/>
    </a:accent3>
    <a:accent4>
      <a:srgbClr val="80C342"/>
    </a:accent4>
    <a:accent5>
      <a:srgbClr val="00AB4E"/>
    </a:accent5>
    <a:accent6>
      <a:srgbClr val="B04C46"/>
    </a:accent6>
    <a:hlink>
      <a:srgbClr val="D71635"/>
    </a:hlink>
    <a:folHlink>
      <a:srgbClr val="D7163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9754</TotalTime>
  <Words>1812</Words>
  <Application>Microsoft Office PowerPoint</Application>
  <PresentationFormat>Widescreen</PresentationFormat>
  <Paragraphs>343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Co Text</vt:lpstr>
      <vt:lpstr>Co Text Light</vt:lpstr>
      <vt:lpstr>Office Theme</vt:lpstr>
      <vt:lpstr>Kvantna komunikacijska mreža: od arhitekture do primjene</vt:lpstr>
      <vt:lpstr>PowerPoint Presentation</vt:lpstr>
      <vt:lpstr>PowerPoint Presentation</vt:lpstr>
      <vt:lpstr>PowerPoint Presentation</vt:lpstr>
      <vt:lpstr>PowerPoint Presentation</vt:lpstr>
      <vt:lpstr>- Arhitektura QCI mreže</vt:lpstr>
      <vt:lpstr>Kriptografija</vt:lpstr>
      <vt:lpstr>Kriptografija</vt:lpstr>
      <vt:lpstr>Kriptografija u računalnim sustavima</vt:lpstr>
      <vt:lpstr>Kriptografija u računalnim sustavima</vt:lpstr>
      <vt:lpstr>Kvantno računalo</vt:lpstr>
      <vt:lpstr>Kvantno računalo</vt:lpstr>
      <vt:lpstr>Kvantna komunikacijska infrastruktura</vt:lpstr>
      <vt:lpstr>Osnovni elementi QCI mreže</vt:lpstr>
      <vt:lpstr>Osnovni elementi QCI mreže</vt:lpstr>
      <vt:lpstr>Kvantni sloj</vt:lpstr>
      <vt:lpstr>CroQCI mreža</vt:lpstr>
      <vt:lpstr>„Key Management” sloj</vt:lpstr>
      <vt:lpstr>Aplikativni sloj</vt:lpstr>
      <vt:lpstr>CroQCI „Trusted node”</vt:lpstr>
      <vt:lpstr>CroQCI na logičkoj razini</vt:lpstr>
      <vt:lpstr>Usmjeravanje ključeva (Routing)</vt:lpstr>
      <vt:lpstr>Interoperabilnost i standardizacija</vt:lpstr>
      <vt:lpstr>Upravljanje QCI infrastrukturom</vt:lpstr>
      <vt:lpstr>- Infrastruktura tamnih  optičkih vlakana - Nacionalna QCI arhitektura </vt:lpstr>
      <vt:lpstr>Infrastruktura tamnih optičkih vlakana</vt:lpstr>
      <vt:lpstr>Infrastruktura tamnih optičkih vlakana</vt:lpstr>
      <vt:lpstr>Infrastruktura tamnih optičkih vlakana</vt:lpstr>
      <vt:lpstr>Infrastruktura tamnih optičkih vlakana</vt:lpstr>
      <vt:lpstr>Nacionalna QCI arhitektura</vt:lpstr>
      <vt:lpstr>Nacionalna QCI arhitektura</vt:lpstr>
      <vt:lpstr>Nacionalna QKD mreža - hijerarhija</vt:lpstr>
      <vt:lpstr>Hijerarhija i upravljanje domenskim kontrolerima</vt:lpstr>
      <vt:lpstr>- Uloga ELCrypt uređaja u mreži CroQCI </vt:lpstr>
      <vt:lpstr>Djelokrug primjene ELCrypt uređaja</vt:lpstr>
      <vt:lpstr>Klasični kanal</vt:lpstr>
      <vt:lpstr>Arhitektura ELCrypt uređaja</vt:lpstr>
      <vt:lpstr>Zynq Ultrascale+</vt:lpstr>
      <vt:lpstr>Zynq Ultrascale+ na ELCrypt uređaju</vt:lpstr>
      <vt:lpstr>ELCrypt matična ploča</vt:lpstr>
      <vt:lpstr>Klasični kanal - VPN</vt:lpstr>
      <vt:lpstr>ETSI GS QKD klijent sučelje</vt:lpstr>
      <vt:lpstr>Privatni kanal u funkciji ETSI poruka</vt:lpstr>
      <vt:lpstr>Agilnost kriptografskih algoritama</vt:lpstr>
      <vt:lpstr>- Sloj za upravljanje ključevima (KMS) </vt:lpstr>
      <vt:lpstr>Sloj za upravljanje ključevima (KMS)</vt:lpstr>
      <vt:lpstr>Sloj za upravljanje ključevima (KMS)</vt:lpstr>
      <vt:lpstr>Sloj za upravljanje ključevima (KMS)</vt:lpstr>
      <vt:lpstr>Studije slučajeva - Unaprjeđenje sigurnosti distribuirane pohrane - Provjere ranjivosti</vt:lpstr>
      <vt:lpstr>Distribuirana pohrana podataka</vt:lpstr>
      <vt:lpstr>Scenariji unaprjeđenja sigurnosti sustava GlusterFS</vt:lpstr>
      <vt:lpstr>Postkvantna enkripcija</vt:lpstr>
      <vt:lpstr>Integracija s QKD infrastrukturom</vt:lpstr>
      <vt:lpstr>Enkripcija pomoću hardverskog uređaja</vt:lpstr>
      <vt:lpstr>Studija slučaja Provjera ranjivosti</vt:lpstr>
      <vt:lpstr>PGP – Pretty Good Privacy</vt:lpstr>
      <vt:lpstr>PGP I PQC I QKD</vt:lpstr>
      <vt:lpstr>- Međunacionalno  povezivanje - Primjene QKD sustava </vt:lpstr>
      <vt:lpstr>Povezivanje s EuroQCI mrežom</vt:lpstr>
      <vt:lpstr>Prosljeđivanje i usmjeravanje ključeva u EuroQCI mreži</vt:lpstr>
      <vt:lpstr>Povezivanje susjednih država i interoperabilnost</vt:lpstr>
      <vt:lpstr>Povezivanje susjednih država i interoperabilnost</vt:lpstr>
      <vt:lpstr>Povezivanje susjednih država i interoperabilnost</vt:lpstr>
      <vt:lpstr>Integracija svemirske domene</vt:lpstr>
      <vt:lpstr>Primjene QKD sustava</vt:lpstr>
      <vt:lpstr>PowerPoint Presentation</vt:lpstr>
      <vt:lpstr>Hvala.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Kvantna komunikacijska mreža: od arhitekture do primjene</dc:title>
  <dc:creator>Davor Jovanovic</dc:creator>
  <cp:lastModifiedBy>Davor Jovanovic</cp:lastModifiedBy>
  <cp:revision>60</cp:revision>
  <dcterms:created xsi:type="dcterms:W3CDTF">2025-03-18T14:41:18Z</dcterms:created>
  <dcterms:modified xsi:type="dcterms:W3CDTF">2025-03-25T09:15:21Z</dcterms:modified>
</cp:coreProperties>
</file>