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omments/modernComment_325_1AF34A27.xml" ContentType="application/vnd.ms-powerpoint.comments+xml"/>
  <Override PartName="/ppt/comments/modernComment_328_6335BCCE.xml" ContentType="application/vnd.ms-powerpoint.comments+xml"/>
  <Override PartName="/ppt/comments/modernComment_111_A9338D95.xml" ContentType="application/vnd.ms-powerpoint.comments+xml"/>
  <Override PartName="/ppt/comments/modernComment_104_E3F067F4.xml" ContentType="application/vnd.ms-powerpoint.comments+xml"/>
  <Override PartName="/ppt/comments/modernComment_356_6D3E4775.xml" ContentType="application/vnd.ms-powerpoint.comments+xml"/>
  <Override PartName="/ppt/comments/modernComment_35F_EF1F3D60.xml" ContentType="application/vnd.ms-powerpoint.comments+xml"/>
  <Override PartName="/ppt/comments/modernComment_358_C2D565FB.xml" ContentType="application/vnd.ms-powerpoint.comments+xml"/>
  <Override PartName="/ppt/comments/modernComment_35B_F1614CDC.xml" ContentType="application/vnd.ms-powerpoint.comments+xml"/>
  <Override PartName="/ppt/comments/modernComment_35E_26B08CDE.xml" ContentType="application/vnd.ms-powerpoint.comments+xml"/>
  <Override PartName="/ppt/comments/modernComment_32A_1C2B9C31.xml" ContentType="application/vnd.ms-powerpoint.comments+xml"/>
  <Override PartName="/ppt/authors.xml" ContentType="application/vnd.ms-powerpoint.author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5"/>
  </p:notesMasterIdLst>
  <p:sldIdLst>
    <p:sldId id="256" r:id="rId2"/>
    <p:sldId id="401" r:id="rId3"/>
    <p:sldId id="257" r:id="rId4"/>
    <p:sldId id="866" r:id="rId5"/>
    <p:sldId id="282" r:id="rId6"/>
    <p:sldId id="841" r:id="rId7"/>
    <p:sldId id="512" r:id="rId8"/>
    <p:sldId id="805" r:id="rId9"/>
    <p:sldId id="823" r:id="rId10"/>
    <p:sldId id="522" r:id="rId11"/>
    <p:sldId id="469" r:id="rId12"/>
    <p:sldId id="523" r:id="rId13"/>
    <p:sldId id="842" r:id="rId14"/>
    <p:sldId id="826" r:id="rId15"/>
    <p:sldId id="825" r:id="rId16"/>
    <p:sldId id="830" r:id="rId17"/>
    <p:sldId id="837" r:id="rId18"/>
    <p:sldId id="838" r:id="rId19"/>
    <p:sldId id="839" r:id="rId20"/>
    <p:sldId id="843" r:id="rId21"/>
    <p:sldId id="840" r:id="rId22"/>
    <p:sldId id="828" r:id="rId23"/>
    <p:sldId id="808" r:id="rId24"/>
    <p:sldId id="844" r:id="rId25"/>
    <p:sldId id="264" r:id="rId26"/>
    <p:sldId id="259" r:id="rId27"/>
    <p:sldId id="276" r:id="rId28"/>
    <p:sldId id="275" r:id="rId29"/>
    <p:sldId id="278" r:id="rId30"/>
    <p:sldId id="280" r:id="rId31"/>
    <p:sldId id="281" r:id="rId32"/>
    <p:sldId id="271" r:id="rId33"/>
    <p:sldId id="272" r:id="rId34"/>
    <p:sldId id="273" r:id="rId35"/>
    <p:sldId id="274" r:id="rId36"/>
    <p:sldId id="260" r:id="rId37"/>
    <p:sldId id="265" r:id="rId38"/>
    <p:sldId id="854" r:id="rId39"/>
    <p:sldId id="847" r:id="rId40"/>
    <p:sldId id="845" r:id="rId41"/>
    <p:sldId id="846" r:id="rId42"/>
    <p:sldId id="849" r:id="rId43"/>
    <p:sldId id="848" r:id="rId44"/>
    <p:sldId id="266" r:id="rId45"/>
    <p:sldId id="851" r:id="rId46"/>
    <p:sldId id="850" r:id="rId47"/>
    <p:sldId id="852" r:id="rId48"/>
    <p:sldId id="853" r:id="rId49"/>
    <p:sldId id="267" r:id="rId50"/>
    <p:sldId id="861" r:id="rId51"/>
    <p:sldId id="863" r:id="rId52"/>
    <p:sldId id="268" r:id="rId53"/>
    <p:sldId id="855" r:id="rId54"/>
    <p:sldId id="864" r:id="rId55"/>
    <p:sldId id="856" r:id="rId56"/>
    <p:sldId id="270" r:id="rId57"/>
    <p:sldId id="857" r:id="rId58"/>
    <p:sldId id="859" r:id="rId59"/>
    <p:sldId id="860" r:id="rId60"/>
    <p:sldId id="862" r:id="rId61"/>
    <p:sldId id="865" r:id="rId62"/>
    <p:sldId id="810" r:id="rId63"/>
    <p:sldId id="261" r:id="rId64"/>
  </p:sldIdLst>
  <p:sldSz cx="12192000" cy="6858000"/>
  <p:notesSz cx="6858000" cy="9144000"/>
  <p:defaultTextStyle>
    <a:defPPr>
      <a:defRPr lang="sr-Latn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263B65B8-53DC-4BCB-AEBF-492DC9697251}">
          <p14:sldIdLst>
            <p14:sldId id="256"/>
            <p14:sldId id="401"/>
            <p14:sldId id="257"/>
            <p14:sldId id="866"/>
            <p14:sldId id="282"/>
            <p14:sldId id="841"/>
            <p14:sldId id="512"/>
            <p14:sldId id="805"/>
            <p14:sldId id="823"/>
            <p14:sldId id="522"/>
            <p14:sldId id="469"/>
            <p14:sldId id="523"/>
            <p14:sldId id="842"/>
            <p14:sldId id="826"/>
            <p14:sldId id="825"/>
            <p14:sldId id="830"/>
            <p14:sldId id="837"/>
            <p14:sldId id="838"/>
            <p14:sldId id="839"/>
            <p14:sldId id="843"/>
            <p14:sldId id="840"/>
            <p14:sldId id="828"/>
            <p14:sldId id="808"/>
            <p14:sldId id="844"/>
            <p14:sldId id="264"/>
            <p14:sldId id="259"/>
            <p14:sldId id="276"/>
            <p14:sldId id="275"/>
            <p14:sldId id="278"/>
            <p14:sldId id="280"/>
            <p14:sldId id="281"/>
            <p14:sldId id="271"/>
            <p14:sldId id="272"/>
            <p14:sldId id="273"/>
            <p14:sldId id="274"/>
            <p14:sldId id="260"/>
            <p14:sldId id="265"/>
            <p14:sldId id="854"/>
            <p14:sldId id="847"/>
            <p14:sldId id="845"/>
            <p14:sldId id="846"/>
            <p14:sldId id="849"/>
            <p14:sldId id="848"/>
            <p14:sldId id="266"/>
            <p14:sldId id="851"/>
            <p14:sldId id="850"/>
            <p14:sldId id="852"/>
            <p14:sldId id="853"/>
            <p14:sldId id="267"/>
            <p14:sldId id="861"/>
            <p14:sldId id="863"/>
            <p14:sldId id="268"/>
            <p14:sldId id="855"/>
            <p14:sldId id="864"/>
            <p14:sldId id="856"/>
            <p14:sldId id="270"/>
            <p14:sldId id="857"/>
            <p14:sldId id="859"/>
            <p14:sldId id="860"/>
            <p14:sldId id="862"/>
            <p14:sldId id="865"/>
            <p14:sldId id="810"/>
            <p14:sldId id="261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D485EF05-22AC-8825-A67D-332AFF7B3A63}" name="Guest User" initials="GU" userId="S::urn:spo:anon#557c9391b23eb03fd35468a8bd93577b695cf83a6c12671e99c330b3aeeaa6a1::" providerId="AD"/>
  <p188:author id="{4385A720-792D-093D-277D-864DEF22B86E}" name="Petra Udovičić" initials="PU" userId="S::pudovicic@srce.hr::e8be1ccf-9e01-48ec-a882-e5b94a7be5be" providerId="AD"/>
  <p188:author id="{C84907E9-7BBC-3D07-9BAD-60BAF1FF39AD}" name="Ognjen Orel" initials="OO" userId="S::ognjen@srce.hr::96aea6cf-3a80-4fcc-8397-531994f45789" providerId="AD"/>
  <p188:author id="{63816DFE-A59F-9944-AEBF-AB8FC41FB67E}" name="Nadža Milanović" initials="NM" userId="S::nmilanov@srce.hr::ac1de06e-151b-4317-b45e-01eeb9a5cb8c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F213832-6C22-B35E-B627-AB5350A355BA}" v="140" dt="2025-03-24T14:18:09.527"/>
    <p1510:client id="{A4BD4214-8FA5-E034-2745-D2F70EC1EC46}" v="14" dt="2025-03-23T10:35:54.265"/>
    <p1510:client id="{E8B6D265-3585-F3EE-9FF8-C10A1B200872}" v="2" dt="2025-03-24T07:47:29.995"/>
    <p1510:client id="{C2A8D1C5-2565-A822-9D45-3C108C3A76D3}" v="285" dt="2025-03-24T08:18:54.348"/>
    <p1510:client id="{C845A5EA-9829-4F39-BDBB-4B753C0741A3}" v="8" dt="2025-03-23T14:52:43.93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25E5076-3810-47DD-B79F-674D7AD40C01}" styleName="Dark Style 1 - Acc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19" d="100"/>
          <a:sy n="119" d="100"/>
        </p:scale>
        <p:origin x="23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microsoft.com/office/2018/10/relationships/authors" Target="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microsoft.com/office/2015/10/relationships/revisionInfo" Target="revisionInfo.xml"/></Relationships>
</file>

<file path=ppt/comments/modernComment_104_E3F067F4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B2DE1BC0-0878-438E-9DF0-DCA7C9823AF1}" authorId="{C84907E9-7BBC-3D07-9BAD-60BAF1FF39AD}" created="2025-03-23T10:35:32.483">
    <pc:sldMkLst xmlns:pc="http://schemas.microsoft.com/office/powerpoint/2013/main/command">
      <pc:docMk/>
      <pc:sldMk cId="3824183284" sldId="260"/>
    </pc:sldMkLst>
    <p188:replyLst>
      <p188:reply id="{1DB072B8-13FC-435F-9FEE-755063E6CC5C}" authorId="{D485EF05-22AC-8825-A67D-332AFF7B3A63}" created="2025-03-24T07:59:03.644">
        <p188:txBody>
          <a:bodyPr/>
          <a:lstStyle/>
          <a:p>
            <a:r>
              <a:rPr lang="hr-HR"/>
              <a:t>dodao</a:t>
            </a:r>
          </a:p>
        </p188:txBody>
      </p188:reply>
    </p188:replyLst>
    <p188:txBody>
      <a:bodyPr/>
      <a:lstStyle/>
      <a:p>
        <a:r>
          <a:rPr lang="hr-HR"/>
          <a:t>Najprije sam se zabrinuo jer nema Vidre, a onda vidim da je ima... treba ju dodati na sve ove slajdove gdje piše samo ISSP &amp; ISAK, ili ovo promijeniti na Studentski standard... </a:t>
        </a:r>
      </a:p>
    </p188:txBody>
  </p188:cm>
</p188:cmLst>
</file>

<file path=ppt/comments/modernComment_111_A9338D95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DEFF8D3B-E835-45E6-974D-91CA6D54026F}" authorId="{C84907E9-7BBC-3D07-9BAD-60BAF1FF39AD}" created="2025-03-23T10:14:29.443">
    <ac:txMkLst xmlns:ac="http://schemas.microsoft.com/office/drawing/2013/main/command">
      <pc:docMk xmlns:pc="http://schemas.microsoft.com/office/powerpoint/2013/main/command"/>
      <pc:sldMk xmlns:pc="http://schemas.microsoft.com/office/powerpoint/2013/main/command" cId="2838728085" sldId="273"/>
      <ac:spMk id="3" creationId="{C7D73779-EE84-DE52-9CA9-D3CACE4052DA}"/>
      <ac:txMk cp="292" len="17">
        <ac:context len="310" hash="1497959173"/>
      </ac:txMk>
    </ac:txMkLst>
    <p188:pos x="3200400" y="4079630"/>
    <p188:replyLst>
      <p188:reply id="{FDFD1720-B621-4482-A961-3F6674555180}" authorId="{D485EF05-22AC-8825-A67D-332AFF7B3A63}" created="2025-03-24T07:47:29.995">
        <p188:txBody>
          <a:bodyPr/>
          <a:lstStyle/>
          <a:p>
            <a:r>
              <a:rPr lang="en-US"/>
              <a:t>Ok, stavit ću Fina na to</a:t>
            </a:r>
          </a:p>
        </p188:txBody>
      </p188:reply>
    </p188:replyLst>
    <p188:txBody>
      <a:bodyPr/>
      <a:lstStyle/>
      <a:p>
        <a:r>
          <a:rPr lang="hr-HR"/>
          <a:t>Što ovo znači? Moglo bi se krivo shvatiti da ćemo mi napraviti neku mobilnu aplikaciju</a:t>
        </a:r>
      </a:p>
    </p188:txBody>
  </p188:cm>
</p188:cmLst>
</file>

<file path=ppt/comments/modernComment_325_1AF34A27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20D16155-1646-4778-8CF4-1E489DFB8992}" authorId="{C84907E9-7BBC-3D07-9BAD-60BAF1FF39AD}" created="2025-03-23T10:17:48.403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452151847" sldId="805"/>
      <ac:spMk id="17" creationId="{D5D690EC-A879-4761-BA5A-D1DE0F16956F}"/>
    </ac:deMkLst>
    <p188:replyLst>
      <p188:reply id="{603E57C2-D3E0-4FFA-BD8F-CD821F993801}" authorId="{63816DFE-A59F-9944-AEBF-AB8FC41FB67E}" created="2025-03-23T14:50:34.368">
        <p188:txBody>
          <a:bodyPr/>
          <a:lstStyle/>
          <a:p>
            <a:r>
              <a:rPr lang="en-GB"/>
              <a:t>Ovo je iz perspektive evidencija i čemu one služe. Ideja je da podatke onda kasnije ne tražimo u ISVU i drugim sustavima, nego u Evidencijama. To se tako kaže... i pričam ovo cijelo vrijeme, nije ovo novi slajd. Ali možemo se dogovoriti...</a:t>
            </a:r>
          </a:p>
        </p188:txBody>
      </p188:reply>
    </p188:replyLst>
    <p188:txBody>
      <a:bodyPr/>
      <a:lstStyle/>
      <a:p>
        <a:r>
          <a:rPr lang="hr-HR"/>
          <a:t>razumijem poruku, ali brine me je li na ovaj način možda diskreditiramo druge sustave koji su izvor podataka za isevo... možda nešto u smislu "konačni izvor istine za cjelokupno VO" ili nešto slično</a:t>
        </a:r>
      </a:p>
    </p188:txBody>
  </p188:cm>
</p188:cmLst>
</file>

<file path=ppt/comments/modernComment_328_6335BCCE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D96C3EDE-00FA-4AEF-8309-73377DB7485D}" authorId="{C84907E9-7BBC-3D07-9BAD-60BAF1FF39AD}" created="2025-03-23T10:19:59.922">
    <pc:sldMkLst xmlns:pc="http://schemas.microsoft.com/office/powerpoint/2013/main/command">
      <pc:docMk/>
      <pc:sldMk cId="1664466126" sldId="808"/>
    </pc:sldMkLst>
    <p188:replyLst>
      <p188:reply id="{E07886F2-A2EA-48EE-BA6E-5B32C3329A33}" authorId="{63816DFE-A59F-9944-AEBF-AB8FC41FB67E}" created="2025-03-23T14:52:02.278">
        <p188:txBody>
          <a:bodyPr/>
          <a:lstStyle/>
          <a:p>
            <a:r>
              <a:rPr lang="en-GB"/>
              <a:t>Ne sjećam se više.... 
Evo ujednačeno</a:t>
            </a:r>
          </a:p>
        </p188:txBody>
      </p188:reply>
    </p188:replyLst>
    <p188:txBody>
      <a:bodyPr/>
      <a:lstStyle/>
      <a:p>
        <a:r>
          <a:rPr lang="hr-HR"/>
          <a:t>ovdje mi je previše boja ovih kućica... ne znam što predstavljaju? ako su reakreditacije zelene jer je to gotovo a na PU se radi, koja je onda logika da je DRD crveni?</a:t>
        </a:r>
      </a:p>
    </p188:txBody>
  </p188:cm>
</p188:cmLst>
</file>

<file path=ppt/comments/modernComment_32A_1C2B9C31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439D6F7A-EF6D-4BCA-9E4A-72AE3D09BA5E}" authorId="{C84907E9-7BBC-3D07-9BAD-60BAF1FF39AD}" created="2025-03-23T10:16:03.352">
    <ac:txMkLst xmlns:ac="http://schemas.microsoft.com/office/drawing/2013/main/command">
      <pc:docMk xmlns:pc="http://schemas.microsoft.com/office/powerpoint/2013/main/command"/>
      <pc:sldMk xmlns:pc="http://schemas.microsoft.com/office/powerpoint/2013/main/command" cId="472620081" sldId="810"/>
      <ac:spMk id="2" creationId="{00000000-0000-0000-0000-000000000000}"/>
      <ac:txMk cp="0" len="16">
        <ac:context len="17" hash="1819698169"/>
      </ac:txMk>
    </ac:txMkLst>
    <p188:pos x="6107723" y="926123"/>
    <p188:replyLst>
      <p188:reply id="{FC59E50F-B12F-4EDA-B94A-BB8CA6207F9B}" authorId="{63816DFE-A59F-9944-AEBF-AB8FC41FB67E}" created="2025-03-23T14:52:43.938">
        <p188:txBody>
          <a:bodyPr/>
          <a:lstStyle/>
          <a:p>
            <a:r>
              <a:rPr lang="en-GB"/>
              <a:t>Kako god se dogovorimo</a:t>
            </a:r>
          </a:p>
        </p188:txBody>
      </p188:reply>
    </p188:replyLst>
    <p188:txBody>
      <a:bodyPr/>
      <a:lstStyle/>
      <a:p>
        <a:r>
          <a:rPr lang="hr-HR"/>
          <a:t>ja bih imao samo jedan ovakav slajd u prezentaciji, na koji možemo staviti sve linkove i mailove...
također se trebamo dogovoriti hoćemo li imati Q&amp;A na kraju za sve, ili nakon svakog posebno</a:t>
        </a:r>
      </a:p>
    </p188:txBody>
  </p188:cm>
</p188:cmLst>
</file>

<file path=ppt/comments/modernComment_356_6D3E4775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E45E34A7-4315-4FC8-9946-47915B9E93CD}" authorId="{C84907E9-7BBC-3D07-9BAD-60BAF1FF39AD}" created="2025-03-23T10:35:54.265">
    <pc:sldMkLst xmlns:pc="http://schemas.microsoft.com/office/powerpoint/2013/main/command">
      <pc:docMk/>
      <pc:sldMk cId="1832798069" sldId="854"/>
    </pc:sldMkLst>
    <p188:replyLst>
      <p188:reply id="{CF8EB00A-9448-45C2-A388-0ACB0B3D8E26}" authorId="{D485EF05-22AC-8825-A67D-332AFF7B3A63}" created="2025-03-24T08:07:55.250">
        <p188:txBody>
          <a:bodyPr/>
          <a:lstStyle/>
          <a:p>
            <a:r>
              <a:rPr lang="hr-HR"/>
              <a:t>jesam</a:t>
            </a:r>
          </a:p>
        </p188:txBody>
      </p188:reply>
    </p188:replyLst>
    <p188:txBody>
      <a:bodyPr/>
      <a:lstStyle/>
      <a:p>
        <a:r>
          <a:rPr lang="hr-HR"/>
          <a:t>ja bih ovdje stavio i Vidra bullet</a:t>
        </a:r>
      </a:p>
    </p188:txBody>
  </p188:cm>
</p188:cmLst>
</file>

<file path=ppt/comments/modernComment_358_C2D565FB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5368124E-05E1-4EB5-8C8B-59D82A653B23}" authorId="{C84907E9-7BBC-3D07-9BAD-60BAF1FF39AD}" created="2025-03-23T10:33:18.573">
    <pc:sldMkLst xmlns:pc="http://schemas.microsoft.com/office/powerpoint/2013/main/command">
      <pc:docMk/>
      <pc:sldMk cId="3268765179" sldId="856"/>
    </pc:sldMkLst>
    <p188:txBody>
      <a:bodyPr/>
      <a:lstStyle/>
      <a:p>
        <a:r>
          <a:rPr lang="hr-HR"/>
          <a:t>Fali ti prijelaz u 2025 kao kod ostalih</a:t>
        </a:r>
      </a:p>
    </p188:txBody>
    <p188:extLst>
      <p:ext xmlns:p="http://schemas.openxmlformats.org/presentationml/2006/main" uri="{57CB4572-C831-44C2-8A1C-0ADB6CCDFE69}">
        <p223:reactions xmlns:p223="http://schemas.microsoft.com/office/powerpoint/2022/03/main">
          <p223:rxn type="👍">
            <p223:instance time="2025-03-24T11:40:13.944" authorId="{4385A720-792D-093D-277D-864DEF22B86E}"/>
          </p223:rxn>
        </p223:reactions>
      </p:ext>
    </p188:extLst>
  </p188:cm>
  <p188:cm id="{E94B0928-01E8-4C55-A3DB-DC5EFD793E64}" authorId="{C84907E9-7BBC-3D07-9BAD-60BAF1FF39AD}" created="2025-03-23T10:33:51.886">
    <ac:txMkLst xmlns:ac="http://schemas.microsoft.com/office/drawing/2013/main/command">
      <pc:docMk xmlns:pc="http://schemas.microsoft.com/office/powerpoint/2013/main/command"/>
      <pc:sldMk xmlns:pc="http://schemas.microsoft.com/office/powerpoint/2013/main/command" cId="3268765179" sldId="856"/>
      <ac:spMk id="11" creationId="{FD289952-70D4-1F46-EBCC-B177EB9825FA}"/>
      <ac:txMk cp="79">
        <ac:context len="185" hash="47956464"/>
      </ac:txMk>
    </ac:txMkLst>
    <p188:pos x="6705600" y="574430"/>
    <p188:txBody>
      <a:bodyPr/>
      <a:lstStyle/>
      <a:p>
        <a:r>
          <a:rPr lang="hr-HR"/>
          <a:t>ako navodiš imena onda treba biti puno ime MPUDT-a</a:t>
        </a:r>
      </a:p>
    </p188:txBody>
    <p188:extLst>
      <p:ext xmlns:p="http://schemas.openxmlformats.org/presentationml/2006/main" uri="{57CB4572-C831-44C2-8A1C-0ADB6CCDFE69}">
        <p223:reactions xmlns:p223="http://schemas.microsoft.com/office/powerpoint/2022/03/main">
          <p223:rxn type="👍">
            <p223:instance time="2025-03-24T11:37:28.878" authorId="{4385A720-792D-093D-277D-864DEF22B86E}"/>
          </p223:rxn>
        </p223:reactions>
      </p:ext>
    </p188:extLst>
  </p188:cm>
</p188:cmLst>
</file>

<file path=ppt/comments/modernComment_35B_F1614CDC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133685C5-7F0E-4A8D-994C-BACF194EA467}" authorId="{C84907E9-7BBC-3D07-9BAD-60BAF1FF39AD}" created="2025-03-23T10:28:19.438">
    <ac:txMkLst xmlns:ac="http://schemas.microsoft.com/office/drawing/2013/main/command">
      <pc:docMk xmlns:pc="http://schemas.microsoft.com/office/powerpoint/2013/main/command"/>
      <pc:sldMk xmlns:pc="http://schemas.microsoft.com/office/powerpoint/2013/main/command" cId="4049685724" sldId="859"/>
      <ac:spMk id="6" creationId="{B8FBB032-2D24-0146-0E2A-C4CAEA9F37B5}"/>
      <ac:txMk cp="75" len="4">
        <ac:context len="159" hash="3721886249"/>
      </ac:txMk>
    </ac:txMkLst>
    <p188:pos x="2602523" y="1219200"/>
    <p188:txBody>
      <a:bodyPr/>
      <a:lstStyle/>
      <a:p>
        <a:r>
          <a:rPr lang="hr-HR"/>
          <a:t>ne ove riječi.. ni jednu ni drugu :-)</a:t>
        </a:r>
      </a:p>
    </p188:txBody>
    <p188:extLst>
      <p:ext xmlns:p="http://schemas.openxmlformats.org/presentationml/2006/main" uri="{57CB4572-C831-44C2-8A1C-0ADB6CCDFE69}">
        <p223:reactions xmlns:p223="http://schemas.microsoft.com/office/powerpoint/2022/03/main">
          <p223:rxn type="👍">
            <p223:instance time="2025-03-24T11:40:26.569" authorId="{4385A720-792D-093D-277D-864DEF22B86E}"/>
          </p223:rxn>
        </p223:reactions>
      </p:ext>
    </p188:extLst>
  </p188:cm>
  <p188:cm id="{9FC5A2B5-842F-4F26-8522-175C2FDD2634}" authorId="{C84907E9-7BBC-3D07-9BAD-60BAF1FF39AD}" created="2025-03-23T10:29:57.504">
    <ac:txMkLst xmlns:ac="http://schemas.microsoft.com/office/drawing/2013/main/command">
      <pc:docMk xmlns:pc="http://schemas.microsoft.com/office/powerpoint/2013/main/command"/>
      <pc:sldMk xmlns:pc="http://schemas.microsoft.com/office/powerpoint/2013/main/command" cId="4049685724" sldId="859"/>
      <ac:spMk id="5" creationId="{20969A6E-21A5-FF38-37D4-B6F329DD333F}"/>
      <ac:txMk cp="10" len="13">
        <ac:context len="24" hash="2562594628"/>
      </ac:txMk>
    </ac:txMkLst>
    <p188:pos x="3704492" y="668215"/>
    <p188:txBody>
      <a:bodyPr/>
      <a:lstStyle/>
      <a:p>
        <a:r>
          <a:rPr lang="hr-HR"/>
          <a:t>ovdje je claim &amp; match a u naslovu obrnuto?</a:t>
        </a:r>
      </a:p>
    </p188:txBody>
    <p188:extLst>
      <p:ext xmlns:p="http://schemas.openxmlformats.org/presentationml/2006/main" uri="{57CB4572-C831-44C2-8A1C-0ADB6CCDFE69}">
        <p223:reactions xmlns:p223="http://schemas.microsoft.com/office/powerpoint/2022/03/main">
          <p223:rxn type="👍">
            <p223:instance time="2025-03-24T11:40:18.647" authorId="{4385A720-792D-093D-277D-864DEF22B86E}"/>
          </p223:rxn>
        </p223:reactions>
      </p:ext>
    </p188:extLst>
  </p188:cm>
</p188:cmLst>
</file>

<file path=ppt/comments/modernComment_35E_26B08CDE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E16BF331-B12D-4D25-85F0-97AC4633AD46}" authorId="{C84907E9-7BBC-3D07-9BAD-60BAF1FF39AD}" created="2025-03-23T10:32:41.884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649104606" sldId="862"/>
      <ac:spMk id="3" creationId="{B1F559DD-CDD6-18D0-6E5E-7CF86C142872}"/>
    </ac:deMkLst>
    <p188:replyLst>
      <p188:reply id="{B5D7D30D-FFE0-4AAA-BCBA-AFA670F99CE3}" authorId="{4385A720-792D-093D-277D-864DEF22B86E}" created="2025-03-24T11:27:23.149">
        <p188:txBody>
          <a:bodyPr/>
          <a:lstStyle/>
          <a:p>
            <a:r>
              <a:rPr lang="en-US"/>
              <a:t>može ali onda moram stavit link na CroRIS kalendar, a ne na kalendar događanja Srca</a:t>
            </a:r>
          </a:p>
        </p188:txBody>
      </p188:reply>
    </p188:replyLst>
    <p188:txBody>
      <a:bodyPr/>
      <a:lstStyle/>
      <a:p>
        <a:r>
          <a:rPr lang="hr-HR"/>
          <a:t>da li ovdje spomenuti i događanja CZI IRB?</a:t>
        </a:r>
      </a:p>
    </p188:txBody>
  </p188:cm>
</p188:cmLst>
</file>

<file path=ppt/comments/modernComment_35F_EF1F3D60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01F6A7BF-6809-4BF4-BD68-849230AD8321}" authorId="{C84907E9-7BBC-3D07-9BAD-60BAF1FF39AD}" created="2025-03-23T10:31:27.569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4011801952" sldId="863"/>
      <ac:grpSpMk id="9" creationId="{6581E307-43FC-27DF-5B45-E15D36725E5B}"/>
    </ac:deMkLst>
    <p188:txBody>
      <a:bodyPr/>
      <a:lstStyle/>
      <a:p>
        <a:r>
          <a:rPr lang="hr-HR"/>
          <a:t>nešto nije u redu s ovim logoima, spljošteni su</a:t>
        </a:r>
      </a:p>
    </p188:txBody>
    <p188:extLst>
      <p:ext xmlns:p="http://schemas.openxmlformats.org/presentationml/2006/main" uri="{57CB4572-C831-44C2-8A1C-0ADB6CCDFE69}">
        <p223:reactions xmlns:p223="http://schemas.microsoft.com/office/powerpoint/2022/03/main">
          <p223:rxn type="👍">
            <p223:instance time="2025-03-24T11:37:23.894" authorId="{4385A720-792D-093D-277D-864DEF22B86E}"/>
          </p223:rxn>
        </p223:reactions>
      </p:ext>
    </p188:extLst>
  </p188:cm>
</p188:cmLst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C0913F5-E8A6-426A-927D-6A58D35A4EA3}" type="doc">
      <dgm:prSet loTypeId="urn:microsoft.com/office/officeart/2005/8/layout/radial6" loCatId="relationship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hr-HR"/>
        </a:p>
      </dgm:t>
    </dgm:pt>
    <dgm:pt modelId="{7CBCF2E9-C2F5-457D-AA42-A79CA853FBD8}">
      <dgm:prSet phldrT="[Text]" custT="1"/>
      <dgm:spPr/>
      <dgm:t>
        <a:bodyPr/>
        <a:lstStyle/>
        <a:p>
          <a:r>
            <a:rPr lang="hr-HR" sz="800" b="1"/>
            <a:t>Evidencija diploma</a:t>
          </a:r>
        </a:p>
      </dgm:t>
    </dgm:pt>
    <dgm:pt modelId="{AE91D481-48E8-45CD-91F2-2BB746C1B42E}" type="parTrans" cxnId="{FDD1328D-803D-404E-AB72-0BD6B149822C}">
      <dgm:prSet/>
      <dgm:spPr/>
      <dgm:t>
        <a:bodyPr/>
        <a:lstStyle/>
        <a:p>
          <a:endParaRPr lang="hr-HR"/>
        </a:p>
      </dgm:t>
    </dgm:pt>
    <dgm:pt modelId="{6A5CE0C1-1023-4A8D-8037-D14E4CB258C0}" type="sibTrans" cxnId="{FDD1328D-803D-404E-AB72-0BD6B149822C}">
      <dgm:prSet/>
      <dgm:spPr/>
      <dgm:t>
        <a:bodyPr/>
        <a:lstStyle/>
        <a:p>
          <a:endParaRPr lang="hr-HR"/>
        </a:p>
      </dgm:t>
    </dgm:pt>
    <dgm:pt modelId="{BF5769CB-3E99-47CE-B831-7505794FFE0A}">
      <dgm:prSet phldrT="[Text]" custT="1"/>
      <dgm:spPr/>
      <dgm:t>
        <a:bodyPr/>
        <a:lstStyle/>
        <a:p>
          <a:r>
            <a:rPr lang="hr-HR" sz="800" b="1"/>
            <a:t>Upisnik studijskih programa</a:t>
          </a:r>
        </a:p>
      </dgm:t>
    </dgm:pt>
    <dgm:pt modelId="{1BBCEF1E-3B5A-4F4E-90A7-F850E7C8A208}" type="parTrans" cxnId="{5BEFCCCE-DEB1-488D-A789-3B0EFCF21810}">
      <dgm:prSet/>
      <dgm:spPr/>
      <dgm:t>
        <a:bodyPr/>
        <a:lstStyle/>
        <a:p>
          <a:endParaRPr lang="hr-HR"/>
        </a:p>
      </dgm:t>
    </dgm:pt>
    <dgm:pt modelId="{377B8B83-385E-4719-8355-5FA2DE0B210C}" type="sibTrans" cxnId="{5BEFCCCE-DEB1-488D-A789-3B0EFCF21810}">
      <dgm:prSet/>
      <dgm:spPr/>
      <dgm:t>
        <a:bodyPr/>
        <a:lstStyle/>
        <a:p>
          <a:endParaRPr lang="hr-HR"/>
        </a:p>
      </dgm:t>
    </dgm:pt>
    <dgm:pt modelId="{B7CBD6F9-9A2A-44CC-A0F2-6B3314D15B41}">
      <dgm:prSet phldrT="[Text]"/>
      <dgm:spPr/>
      <dgm:t>
        <a:bodyPr/>
        <a:lstStyle/>
        <a:p>
          <a:r>
            <a:rPr lang="hr-HR"/>
            <a:t>Evidencije u visokom obrazovanju</a:t>
          </a:r>
        </a:p>
      </dgm:t>
    </dgm:pt>
    <dgm:pt modelId="{2F1F2677-6D83-4A83-AE4A-ADAA0BAF6998}" type="sibTrans" cxnId="{903A6D69-A818-4EF0-9035-C213AB32C8A8}">
      <dgm:prSet/>
      <dgm:spPr/>
      <dgm:t>
        <a:bodyPr/>
        <a:lstStyle/>
        <a:p>
          <a:endParaRPr lang="hr-HR"/>
        </a:p>
      </dgm:t>
    </dgm:pt>
    <dgm:pt modelId="{D3D4799B-3756-4740-96F7-67261D7F6F3A}" type="parTrans" cxnId="{903A6D69-A818-4EF0-9035-C213AB32C8A8}">
      <dgm:prSet/>
      <dgm:spPr/>
      <dgm:t>
        <a:bodyPr/>
        <a:lstStyle/>
        <a:p>
          <a:endParaRPr lang="hr-HR"/>
        </a:p>
      </dgm:t>
    </dgm:pt>
    <dgm:pt modelId="{14AC0DB6-735F-4C00-9233-2E55B671DA59}">
      <dgm:prSet phldrT="[Text]" custT="1"/>
      <dgm:spPr/>
      <dgm:t>
        <a:bodyPr/>
        <a:lstStyle/>
        <a:p>
          <a:r>
            <a:rPr lang="hr-HR" sz="800" b="1"/>
            <a:t>Evidencija upisnih postupaka</a:t>
          </a:r>
        </a:p>
      </dgm:t>
    </dgm:pt>
    <dgm:pt modelId="{78A93E1F-A532-4E60-9476-2850C00524F6}" type="parTrans" cxnId="{EF29D620-9E61-48B6-A774-450A05C73E87}">
      <dgm:prSet/>
      <dgm:spPr/>
      <dgm:t>
        <a:bodyPr/>
        <a:lstStyle/>
        <a:p>
          <a:endParaRPr lang="hr-HR"/>
        </a:p>
      </dgm:t>
    </dgm:pt>
    <dgm:pt modelId="{0252EBDF-73BD-4137-93D4-ADA57312ED3B}" type="sibTrans" cxnId="{EF29D620-9E61-48B6-A774-450A05C73E87}">
      <dgm:prSet/>
      <dgm:spPr/>
      <dgm:t>
        <a:bodyPr/>
        <a:lstStyle/>
        <a:p>
          <a:endParaRPr lang="hr-HR"/>
        </a:p>
      </dgm:t>
    </dgm:pt>
    <dgm:pt modelId="{35C2D466-94AC-4DC9-9579-4EFFA76776C7}">
      <dgm:prSet phldrT="[Text]"/>
      <dgm:spPr/>
      <dgm:t>
        <a:bodyPr/>
        <a:lstStyle/>
        <a:p>
          <a:r>
            <a:rPr lang="hr-HR" b="1"/>
            <a:t>Evidencija studenata</a:t>
          </a:r>
        </a:p>
      </dgm:t>
    </dgm:pt>
    <dgm:pt modelId="{CD46C008-4076-4C0F-AE4C-517AFA13A3FE}" type="parTrans" cxnId="{B1AB6086-D929-41A3-8B45-2F1622CB83AB}">
      <dgm:prSet/>
      <dgm:spPr/>
      <dgm:t>
        <a:bodyPr/>
        <a:lstStyle/>
        <a:p>
          <a:endParaRPr lang="hr-HR"/>
        </a:p>
      </dgm:t>
    </dgm:pt>
    <dgm:pt modelId="{30CDF0FC-6F35-4632-A24A-7D8BCB28B381}" type="sibTrans" cxnId="{B1AB6086-D929-41A3-8B45-2F1622CB83AB}">
      <dgm:prSet/>
      <dgm:spPr/>
      <dgm:t>
        <a:bodyPr/>
        <a:lstStyle/>
        <a:p>
          <a:endParaRPr lang="hr-HR"/>
        </a:p>
      </dgm:t>
    </dgm:pt>
    <dgm:pt modelId="{94D00FBD-C2A6-481B-A1CF-2136D79C9C6F}">
      <dgm:prSet phldrT="[Text]" custT="1"/>
      <dgm:spPr/>
      <dgm:t>
        <a:bodyPr/>
        <a:lstStyle/>
        <a:p>
          <a:r>
            <a:rPr lang="hr-HR" sz="800" b="1"/>
            <a:t>Evidencija zaposlenika</a:t>
          </a:r>
        </a:p>
      </dgm:t>
    </dgm:pt>
    <dgm:pt modelId="{958991F5-5C73-46AF-81AB-6B341034893C}" type="sibTrans" cxnId="{F2BE9BD4-31AE-4788-9F0F-90B5DCF7A141}">
      <dgm:prSet/>
      <dgm:spPr/>
      <dgm:t>
        <a:bodyPr/>
        <a:lstStyle/>
        <a:p>
          <a:endParaRPr lang="hr-HR"/>
        </a:p>
      </dgm:t>
    </dgm:pt>
    <dgm:pt modelId="{CFC9EEFE-A4CE-4022-BD7B-C9A5E4C1A433}" type="parTrans" cxnId="{F2BE9BD4-31AE-4788-9F0F-90B5DCF7A141}">
      <dgm:prSet/>
      <dgm:spPr/>
      <dgm:t>
        <a:bodyPr/>
        <a:lstStyle/>
        <a:p>
          <a:endParaRPr lang="hr-HR"/>
        </a:p>
      </dgm:t>
    </dgm:pt>
    <dgm:pt modelId="{A730D819-DC78-4714-A1C3-993BA3643E41}">
      <dgm:prSet phldrT="[Text]" custT="1"/>
      <dgm:spPr/>
      <dgm:t>
        <a:bodyPr/>
        <a:lstStyle/>
        <a:p>
          <a:r>
            <a:rPr lang="hr-HR" sz="800" b="1"/>
            <a:t>Upisnik visokih učilišta</a:t>
          </a:r>
        </a:p>
      </dgm:t>
    </dgm:pt>
    <dgm:pt modelId="{2C2C1CF0-D75B-47C3-9A69-4ED379AA2174}" type="parTrans" cxnId="{B6B8A404-E390-4816-8118-7946B38B679B}">
      <dgm:prSet/>
      <dgm:spPr/>
      <dgm:t>
        <a:bodyPr/>
        <a:lstStyle/>
        <a:p>
          <a:endParaRPr lang="en-GB"/>
        </a:p>
      </dgm:t>
    </dgm:pt>
    <dgm:pt modelId="{F1343962-D30A-4923-92A5-A9A5994E2C5A}" type="sibTrans" cxnId="{B6B8A404-E390-4816-8118-7946B38B679B}">
      <dgm:prSet/>
      <dgm:spPr/>
      <dgm:t>
        <a:bodyPr/>
        <a:lstStyle/>
        <a:p>
          <a:endParaRPr lang="en-GB"/>
        </a:p>
      </dgm:t>
    </dgm:pt>
    <dgm:pt modelId="{E70F4E91-71EE-40C4-8877-C5B96344C090}" type="pres">
      <dgm:prSet presAssocID="{2C0913F5-E8A6-426A-927D-6A58D35A4EA3}" presName="Name0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5AD4E923-3DFB-40AD-B498-140C58A47A52}" type="pres">
      <dgm:prSet presAssocID="{B7CBD6F9-9A2A-44CC-A0F2-6B3314D15B41}" presName="centerShape" presStyleLbl="node0" presStyleIdx="0" presStyleCnt="1"/>
      <dgm:spPr/>
    </dgm:pt>
    <dgm:pt modelId="{C8126E07-9A96-4B6C-B739-17386A6FF62E}" type="pres">
      <dgm:prSet presAssocID="{BF5769CB-3E99-47CE-B831-7505794FFE0A}" presName="node" presStyleLbl="node1" presStyleIdx="0" presStyleCnt="6">
        <dgm:presLayoutVars>
          <dgm:bulletEnabled val="1"/>
        </dgm:presLayoutVars>
      </dgm:prSet>
      <dgm:spPr/>
    </dgm:pt>
    <dgm:pt modelId="{BE6EB5D1-E8F1-42E6-933E-BABC2FE2A919}" type="pres">
      <dgm:prSet presAssocID="{BF5769CB-3E99-47CE-B831-7505794FFE0A}" presName="dummy" presStyleCnt="0"/>
      <dgm:spPr/>
    </dgm:pt>
    <dgm:pt modelId="{4D45F813-80A1-403D-81AE-335645B4F8F6}" type="pres">
      <dgm:prSet presAssocID="{377B8B83-385E-4719-8355-5FA2DE0B210C}" presName="sibTrans" presStyleLbl="sibTrans2D1" presStyleIdx="0" presStyleCnt="6"/>
      <dgm:spPr/>
    </dgm:pt>
    <dgm:pt modelId="{4B2AEF3B-EADA-4EFF-9CD5-730040573607}" type="pres">
      <dgm:prSet presAssocID="{14AC0DB6-735F-4C00-9233-2E55B671DA59}" presName="node" presStyleLbl="node1" presStyleIdx="1" presStyleCnt="6">
        <dgm:presLayoutVars>
          <dgm:bulletEnabled val="1"/>
        </dgm:presLayoutVars>
      </dgm:prSet>
      <dgm:spPr/>
    </dgm:pt>
    <dgm:pt modelId="{CB338026-9A00-4A7F-B858-6513492A6B41}" type="pres">
      <dgm:prSet presAssocID="{14AC0DB6-735F-4C00-9233-2E55B671DA59}" presName="dummy" presStyleCnt="0"/>
      <dgm:spPr/>
    </dgm:pt>
    <dgm:pt modelId="{8B8826D8-2B96-4745-849C-93630FE18E2B}" type="pres">
      <dgm:prSet presAssocID="{0252EBDF-73BD-4137-93D4-ADA57312ED3B}" presName="sibTrans" presStyleLbl="sibTrans2D1" presStyleIdx="1" presStyleCnt="6"/>
      <dgm:spPr/>
    </dgm:pt>
    <dgm:pt modelId="{3B37CBBF-42F8-4520-A658-67FD3616D363}" type="pres">
      <dgm:prSet presAssocID="{35C2D466-94AC-4DC9-9579-4EFFA76776C7}" presName="node" presStyleLbl="node1" presStyleIdx="2" presStyleCnt="6">
        <dgm:presLayoutVars>
          <dgm:bulletEnabled val="1"/>
        </dgm:presLayoutVars>
      </dgm:prSet>
      <dgm:spPr/>
    </dgm:pt>
    <dgm:pt modelId="{C947BE32-F0F1-4E13-8ACF-F841464C78D5}" type="pres">
      <dgm:prSet presAssocID="{35C2D466-94AC-4DC9-9579-4EFFA76776C7}" presName="dummy" presStyleCnt="0"/>
      <dgm:spPr/>
    </dgm:pt>
    <dgm:pt modelId="{C13CB4E5-76D8-4B4D-AE8F-142F86198A42}" type="pres">
      <dgm:prSet presAssocID="{30CDF0FC-6F35-4632-A24A-7D8BCB28B381}" presName="sibTrans" presStyleLbl="sibTrans2D1" presStyleIdx="2" presStyleCnt="6"/>
      <dgm:spPr/>
    </dgm:pt>
    <dgm:pt modelId="{62318AD4-54AA-4F5A-A10E-CFB3A7829F7F}" type="pres">
      <dgm:prSet presAssocID="{7CBCF2E9-C2F5-457D-AA42-A79CA853FBD8}" presName="node" presStyleLbl="node1" presStyleIdx="3" presStyleCnt="6">
        <dgm:presLayoutVars>
          <dgm:bulletEnabled val="1"/>
        </dgm:presLayoutVars>
      </dgm:prSet>
      <dgm:spPr/>
    </dgm:pt>
    <dgm:pt modelId="{6F7BE4BA-3DE9-4CCA-B031-6CFB88AADD0A}" type="pres">
      <dgm:prSet presAssocID="{7CBCF2E9-C2F5-457D-AA42-A79CA853FBD8}" presName="dummy" presStyleCnt="0"/>
      <dgm:spPr/>
    </dgm:pt>
    <dgm:pt modelId="{FAFEB4FD-E622-4F32-B01B-1DFEBCF8341C}" type="pres">
      <dgm:prSet presAssocID="{6A5CE0C1-1023-4A8D-8037-D14E4CB258C0}" presName="sibTrans" presStyleLbl="sibTrans2D1" presStyleIdx="3" presStyleCnt="6"/>
      <dgm:spPr/>
    </dgm:pt>
    <dgm:pt modelId="{25F15664-D622-4F44-98F7-41F770DF7EBF}" type="pres">
      <dgm:prSet presAssocID="{94D00FBD-C2A6-481B-A1CF-2136D79C9C6F}" presName="node" presStyleLbl="node1" presStyleIdx="4" presStyleCnt="6">
        <dgm:presLayoutVars>
          <dgm:bulletEnabled val="1"/>
        </dgm:presLayoutVars>
      </dgm:prSet>
      <dgm:spPr/>
    </dgm:pt>
    <dgm:pt modelId="{63721595-D5B7-4E56-92D0-3BCE12D4D980}" type="pres">
      <dgm:prSet presAssocID="{94D00FBD-C2A6-481B-A1CF-2136D79C9C6F}" presName="dummy" presStyleCnt="0"/>
      <dgm:spPr/>
    </dgm:pt>
    <dgm:pt modelId="{6D65E000-9169-4D4D-B051-35E536953FBE}" type="pres">
      <dgm:prSet presAssocID="{958991F5-5C73-46AF-81AB-6B341034893C}" presName="sibTrans" presStyleLbl="sibTrans2D1" presStyleIdx="4" presStyleCnt="6"/>
      <dgm:spPr/>
    </dgm:pt>
    <dgm:pt modelId="{05BDA9F3-2BB7-45DB-9965-6ED3CB63D453}" type="pres">
      <dgm:prSet presAssocID="{A730D819-DC78-4714-A1C3-993BA3643E41}" presName="node" presStyleLbl="node1" presStyleIdx="5" presStyleCnt="6">
        <dgm:presLayoutVars>
          <dgm:bulletEnabled val="1"/>
        </dgm:presLayoutVars>
      </dgm:prSet>
      <dgm:spPr/>
    </dgm:pt>
    <dgm:pt modelId="{AE241725-68E8-415A-91E3-01FFE6F09F2E}" type="pres">
      <dgm:prSet presAssocID="{A730D819-DC78-4714-A1C3-993BA3643E41}" presName="dummy" presStyleCnt="0"/>
      <dgm:spPr/>
    </dgm:pt>
    <dgm:pt modelId="{4CC5D34C-2C67-42C0-86B6-F9C6D9B18371}" type="pres">
      <dgm:prSet presAssocID="{F1343962-D30A-4923-92A5-A9A5994E2C5A}" presName="sibTrans" presStyleLbl="sibTrans2D1" presStyleIdx="5" presStyleCnt="6"/>
      <dgm:spPr/>
    </dgm:pt>
  </dgm:ptLst>
  <dgm:cxnLst>
    <dgm:cxn modelId="{B6B8A404-E390-4816-8118-7946B38B679B}" srcId="{B7CBD6F9-9A2A-44CC-A0F2-6B3314D15B41}" destId="{A730D819-DC78-4714-A1C3-993BA3643E41}" srcOrd="5" destOrd="0" parTransId="{2C2C1CF0-D75B-47C3-9A69-4ED379AA2174}" sibTransId="{F1343962-D30A-4923-92A5-A9A5994E2C5A}"/>
    <dgm:cxn modelId="{F3B9D108-A2E4-40F4-ABDF-A7C1370E7195}" type="presOf" srcId="{6A5CE0C1-1023-4A8D-8037-D14E4CB258C0}" destId="{FAFEB4FD-E622-4F32-B01B-1DFEBCF8341C}" srcOrd="0" destOrd="0" presId="urn:microsoft.com/office/officeart/2005/8/layout/radial6"/>
    <dgm:cxn modelId="{EF29D620-9E61-48B6-A774-450A05C73E87}" srcId="{B7CBD6F9-9A2A-44CC-A0F2-6B3314D15B41}" destId="{14AC0DB6-735F-4C00-9233-2E55B671DA59}" srcOrd="1" destOrd="0" parTransId="{78A93E1F-A532-4E60-9476-2850C00524F6}" sibTransId="{0252EBDF-73BD-4137-93D4-ADA57312ED3B}"/>
    <dgm:cxn modelId="{B19E0429-EBFA-4341-B74C-9B90376D527B}" type="presOf" srcId="{958991F5-5C73-46AF-81AB-6B341034893C}" destId="{6D65E000-9169-4D4D-B051-35E536953FBE}" srcOrd="0" destOrd="0" presId="urn:microsoft.com/office/officeart/2005/8/layout/radial6"/>
    <dgm:cxn modelId="{35787734-FA84-45B3-AFC3-6AF292ECC3E6}" type="presOf" srcId="{377B8B83-385E-4719-8355-5FA2DE0B210C}" destId="{4D45F813-80A1-403D-81AE-335645B4F8F6}" srcOrd="0" destOrd="0" presId="urn:microsoft.com/office/officeart/2005/8/layout/radial6"/>
    <dgm:cxn modelId="{AFE8013A-9A61-4BE1-AED6-E71883CB4A15}" type="presOf" srcId="{2C0913F5-E8A6-426A-927D-6A58D35A4EA3}" destId="{E70F4E91-71EE-40C4-8877-C5B96344C090}" srcOrd="0" destOrd="0" presId="urn:microsoft.com/office/officeart/2005/8/layout/radial6"/>
    <dgm:cxn modelId="{A133845C-6E76-4507-9059-8D2C461D6ECB}" type="presOf" srcId="{0252EBDF-73BD-4137-93D4-ADA57312ED3B}" destId="{8B8826D8-2B96-4745-849C-93630FE18E2B}" srcOrd="0" destOrd="0" presId="urn:microsoft.com/office/officeart/2005/8/layout/radial6"/>
    <dgm:cxn modelId="{90BFA641-519D-4DBA-AAD3-E0E463BEFE82}" type="presOf" srcId="{BF5769CB-3E99-47CE-B831-7505794FFE0A}" destId="{C8126E07-9A96-4B6C-B739-17386A6FF62E}" srcOrd="0" destOrd="0" presId="urn:microsoft.com/office/officeart/2005/8/layout/radial6"/>
    <dgm:cxn modelId="{903A6D69-A818-4EF0-9035-C213AB32C8A8}" srcId="{2C0913F5-E8A6-426A-927D-6A58D35A4EA3}" destId="{B7CBD6F9-9A2A-44CC-A0F2-6B3314D15B41}" srcOrd="0" destOrd="0" parTransId="{D3D4799B-3756-4740-96F7-67261D7F6F3A}" sibTransId="{2F1F2677-6D83-4A83-AE4A-ADAA0BAF6998}"/>
    <dgm:cxn modelId="{4D6F136C-AD91-4204-A8F5-F62211C3862B}" type="presOf" srcId="{7CBCF2E9-C2F5-457D-AA42-A79CA853FBD8}" destId="{62318AD4-54AA-4F5A-A10E-CFB3A7829F7F}" srcOrd="0" destOrd="0" presId="urn:microsoft.com/office/officeart/2005/8/layout/radial6"/>
    <dgm:cxn modelId="{D0E21084-23DC-479E-BAFA-65FD5995ABAC}" type="presOf" srcId="{A730D819-DC78-4714-A1C3-993BA3643E41}" destId="{05BDA9F3-2BB7-45DB-9965-6ED3CB63D453}" srcOrd="0" destOrd="0" presId="urn:microsoft.com/office/officeart/2005/8/layout/radial6"/>
    <dgm:cxn modelId="{B1AB6086-D929-41A3-8B45-2F1622CB83AB}" srcId="{B7CBD6F9-9A2A-44CC-A0F2-6B3314D15B41}" destId="{35C2D466-94AC-4DC9-9579-4EFFA76776C7}" srcOrd="2" destOrd="0" parTransId="{CD46C008-4076-4C0F-AE4C-517AFA13A3FE}" sibTransId="{30CDF0FC-6F35-4632-A24A-7D8BCB28B381}"/>
    <dgm:cxn modelId="{FDD1328D-803D-404E-AB72-0BD6B149822C}" srcId="{B7CBD6F9-9A2A-44CC-A0F2-6B3314D15B41}" destId="{7CBCF2E9-C2F5-457D-AA42-A79CA853FBD8}" srcOrd="3" destOrd="0" parTransId="{AE91D481-48E8-45CD-91F2-2BB746C1B42E}" sibTransId="{6A5CE0C1-1023-4A8D-8037-D14E4CB258C0}"/>
    <dgm:cxn modelId="{7A6E9492-4A88-49BA-90B6-0AD50D415960}" type="presOf" srcId="{94D00FBD-C2A6-481B-A1CF-2136D79C9C6F}" destId="{25F15664-D622-4F44-98F7-41F770DF7EBF}" srcOrd="0" destOrd="0" presId="urn:microsoft.com/office/officeart/2005/8/layout/radial6"/>
    <dgm:cxn modelId="{F6006799-21D8-4F6A-8B20-43D0C7BA2BFC}" type="presOf" srcId="{B7CBD6F9-9A2A-44CC-A0F2-6B3314D15B41}" destId="{5AD4E923-3DFB-40AD-B498-140C58A47A52}" srcOrd="0" destOrd="0" presId="urn:microsoft.com/office/officeart/2005/8/layout/radial6"/>
    <dgm:cxn modelId="{B83823AB-05C0-481B-81B1-93C838172EBF}" type="presOf" srcId="{F1343962-D30A-4923-92A5-A9A5994E2C5A}" destId="{4CC5D34C-2C67-42C0-86B6-F9C6D9B18371}" srcOrd="0" destOrd="0" presId="urn:microsoft.com/office/officeart/2005/8/layout/radial6"/>
    <dgm:cxn modelId="{7C4D5EB8-9538-4093-9A8F-0C5C3F75DCB4}" type="presOf" srcId="{35C2D466-94AC-4DC9-9579-4EFFA76776C7}" destId="{3B37CBBF-42F8-4520-A658-67FD3616D363}" srcOrd="0" destOrd="0" presId="urn:microsoft.com/office/officeart/2005/8/layout/radial6"/>
    <dgm:cxn modelId="{BB78C8C4-150D-4387-BF41-13656D6B6D35}" type="presOf" srcId="{30CDF0FC-6F35-4632-A24A-7D8BCB28B381}" destId="{C13CB4E5-76D8-4B4D-AE8F-142F86198A42}" srcOrd="0" destOrd="0" presId="urn:microsoft.com/office/officeart/2005/8/layout/radial6"/>
    <dgm:cxn modelId="{5BEFCCCE-DEB1-488D-A789-3B0EFCF21810}" srcId="{B7CBD6F9-9A2A-44CC-A0F2-6B3314D15B41}" destId="{BF5769CB-3E99-47CE-B831-7505794FFE0A}" srcOrd="0" destOrd="0" parTransId="{1BBCEF1E-3B5A-4F4E-90A7-F850E7C8A208}" sibTransId="{377B8B83-385E-4719-8355-5FA2DE0B210C}"/>
    <dgm:cxn modelId="{F2BE9BD4-31AE-4788-9F0F-90B5DCF7A141}" srcId="{B7CBD6F9-9A2A-44CC-A0F2-6B3314D15B41}" destId="{94D00FBD-C2A6-481B-A1CF-2136D79C9C6F}" srcOrd="4" destOrd="0" parTransId="{CFC9EEFE-A4CE-4022-BD7B-C9A5E4C1A433}" sibTransId="{958991F5-5C73-46AF-81AB-6B341034893C}"/>
    <dgm:cxn modelId="{AB0116F6-A7F6-4A12-8CB4-4F2568A9A99E}" type="presOf" srcId="{14AC0DB6-735F-4C00-9233-2E55B671DA59}" destId="{4B2AEF3B-EADA-4EFF-9CD5-730040573607}" srcOrd="0" destOrd="0" presId="urn:microsoft.com/office/officeart/2005/8/layout/radial6"/>
    <dgm:cxn modelId="{04E19F26-0540-4ED1-84EF-5399FCAE9C00}" type="presParOf" srcId="{E70F4E91-71EE-40C4-8877-C5B96344C090}" destId="{5AD4E923-3DFB-40AD-B498-140C58A47A52}" srcOrd="0" destOrd="0" presId="urn:microsoft.com/office/officeart/2005/8/layout/radial6"/>
    <dgm:cxn modelId="{94FC14E8-000E-4053-A887-994C41525BE3}" type="presParOf" srcId="{E70F4E91-71EE-40C4-8877-C5B96344C090}" destId="{C8126E07-9A96-4B6C-B739-17386A6FF62E}" srcOrd="1" destOrd="0" presId="urn:microsoft.com/office/officeart/2005/8/layout/radial6"/>
    <dgm:cxn modelId="{F0776595-4F61-4884-BA15-954717BDE1EF}" type="presParOf" srcId="{E70F4E91-71EE-40C4-8877-C5B96344C090}" destId="{BE6EB5D1-E8F1-42E6-933E-BABC2FE2A919}" srcOrd="2" destOrd="0" presId="urn:microsoft.com/office/officeart/2005/8/layout/radial6"/>
    <dgm:cxn modelId="{A7C23B62-AC3B-484E-B130-322C5FC33163}" type="presParOf" srcId="{E70F4E91-71EE-40C4-8877-C5B96344C090}" destId="{4D45F813-80A1-403D-81AE-335645B4F8F6}" srcOrd="3" destOrd="0" presId="urn:microsoft.com/office/officeart/2005/8/layout/radial6"/>
    <dgm:cxn modelId="{F01C23C6-59ED-48CA-958F-6551AC4370F1}" type="presParOf" srcId="{E70F4E91-71EE-40C4-8877-C5B96344C090}" destId="{4B2AEF3B-EADA-4EFF-9CD5-730040573607}" srcOrd="4" destOrd="0" presId="urn:microsoft.com/office/officeart/2005/8/layout/radial6"/>
    <dgm:cxn modelId="{BAE24963-7C13-4713-831B-4663C596994F}" type="presParOf" srcId="{E70F4E91-71EE-40C4-8877-C5B96344C090}" destId="{CB338026-9A00-4A7F-B858-6513492A6B41}" srcOrd="5" destOrd="0" presId="urn:microsoft.com/office/officeart/2005/8/layout/radial6"/>
    <dgm:cxn modelId="{713E83B3-1F90-43F6-BC67-6D70E8E7FF1C}" type="presParOf" srcId="{E70F4E91-71EE-40C4-8877-C5B96344C090}" destId="{8B8826D8-2B96-4745-849C-93630FE18E2B}" srcOrd="6" destOrd="0" presId="urn:microsoft.com/office/officeart/2005/8/layout/radial6"/>
    <dgm:cxn modelId="{53EB0E25-FA60-4604-BD40-D4F30FDA565C}" type="presParOf" srcId="{E70F4E91-71EE-40C4-8877-C5B96344C090}" destId="{3B37CBBF-42F8-4520-A658-67FD3616D363}" srcOrd="7" destOrd="0" presId="urn:microsoft.com/office/officeart/2005/8/layout/radial6"/>
    <dgm:cxn modelId="{DF43D416-2275-4586-8C2E-142F16FB82E8}" type="presParOf" srcId="{E70F4E91-71EE-40C4-8877-C5B96344C090}" destId="{C947BE32-F0F1-4E13-8ACF-F841464C78D5}" srcOrd="8" destOrd="0" presId="urn:microsoft.com/office/officeart/2005/8/layout/radial6"/>
    <dgm:cxn modelId="{6B910288-EC41-413E-97A0-4C5B88855596}" type="presParOf" srcId="{E70F4E91-71EE-40C4-8877-C5B96344C090}" destId="{C13CB4E5-76D8-4B4D-AE8F-142F86198A42}" srcOrd="9" destOrd="0" presId="urn:microsoft.com/office/officeart/2005/8/layout/radial6"/>
    <dgm:cxn modelId="{234F2D53-C08F-48BC-BB8C-5A307E390497}" type="presParOf" srcId="{E70F4E91-71EE-40C4-8877-C5B96344C090}" destId="{62318AD4-54AA-4F5A-A10E-CFB3A7829F7F}" srcOrd="10" destOrd="0" presId="urn:microsoft.com/office/officeart/2005/8/layout/radial6"/>
    <dgm:cxn modelId="{587388A5-D469-41F9-ADC9-6F1A9D1265C9}" type="presParOf" srcId="{E70F4E91-71EE-40C4-8877-C5B96344C090}" destId="{6F7BE4BA-3DE9-4CCA-B031-6CFB88AADD0A}" srcOrd="11" destOrd="0" presId="urn:microsoft.com/office/officeart/2005/8/layout/radial6"/>
    <dgm:cxn modelId="{7D427CD7-E95C-468B-9129-E31CB109D789}" type="presParOf" srcId="{E70F4E91-71EE-40C4-8877-C5B96344C090}" destId="{FAFEB4FD-E622-4F32-B01B-1DFEBCF8341C}" srcOrd="12" destOrd="0" presId="urn:microsoft.com/office/officeart/2005/8/layout/radial6"/>
    <dgm:cxn modelId="{1392B5C4-5727-4F5C-B552-AF35B19D77A0}" type="presParOf" srcId="{E70F4E91-71EE-40C4-8877-C5B96344C090}" destId="{25F15664-D622-4F44-98F7-41F770DF7EBF}" srcOrd="13" destOrd="0" presId="urn:microsoft.com/office/officeart/2005/8/layout/radial6"/>
    <dgm:cxn modelId="{667C4275-065C-47A8-AEFE-777FEBE3BA9D}" type="presParOf" srcId="{E70F4E91-71EE-40C4-8877-C5B96344C090}" destId="{63721595-D5B7-4E56-92D0-3BCE12D4D980}" srcOrd="14" destOrd="0" presId="urn:microsoft.com/office/officeart/2005/8/layout/radial6"/>
    <dgm:cxn modelId="{50726CA0-0702-46A7-9529-2ED3BEC43FEF}" type="presParOf" srcId="{E70F4E91-71EE-40C4-8877-C5B96344C090}" destId="{6D65E000-9169-4D4D-B051-35E536953FBE}" srcOrd="15" destOrd="0" presId="urn:microsoft.com/office/officeart/2005/8/layout/radial6"/>
    <dgm:cxn modelId="{434481D4-5962-4857-87CB-C194EAC44565}" type="presParOf" srcId="{E70F4E91-71EE-40C4-8877-C5B96344C090}" destId="{05BDA9F3-2BB7-45DB-9965-6ED3CB63D453}" srcOrd="16" destOrd="0" presId="urn:microsoft.com/office/officeart/2005/8/layout/radial6"/>
    <dgm:cxn modelId="{9E9D5B1D-2B66-40B0-87DC-EC6B4B6FE446}" type="presParOf" srcId="{E70F4E91-71EE-40C4-8877-C5B96344C090}" destId="{AE241725-68E8-415A-91E3-01FFE6F09F2E}" srcOrd="17" destOrd="0" presId="urn:microsoft.com/office/officeart/2005/8/layout/radial6"/>
    <dgm:cxn modelId="{44C27CF2-264E-405E-A0DB-9A1A13FE8A8C}" type="presParOf" srcId="{E70F4E91-71EE-40C4-8877-C5B96344C090}" destId="{4CC5D34C-2C67-42C0-86B6-F9C6D9B18371}" srcOrd="18" destOrd="0" presId="urn:microsoft.com/office/officeart/2005/8/layout/radial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4A317BC-EC71-48DE-A52C-2225E3EBE077}" type="doc">
      <dgm:prSet loTypeId="urn:microsoft.com/office/officeart/2005/8/layout/hProcess3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FAEE9F0E-C8C5-4E8F-B04D-0B3E45EEAB3C}">
      <dgm:prSet phldrT="[Text]" phldr="0"/>
      <dgm:spPr/>
      <dgm:t>
        <a:bodyPr/>
        <a:lstStyle/>
        <a:p>
          <a:pPr rtl="0"/>
          <a:r>
            <a:rPr lang="en-US">
              <a:latin typeface="Arial"/>
            </a:rPr>
            <a:t> </a:t>
          </a:r>
          <a:endParaRPr lang="en-US"/>
        </a:p>
      </dgm:t>
    </dgm:pt>
    <dgm:pt modelId="{3CE23494-A7FF-4265-B5CB-16281701D7A8}" type="parTrans" cxnId="{63CACC1B-B983-4FBD-8BD5-6D6B345BBC84}">
      <dgm:prSet/>
      <dgm:spPr/>
      <dgm:t>
        <a:bodyPr/>
        <a:lstStyle/>
        <a:p>
          <a:endParaRPr lang="en-US"/>
        </a:p>
      </dgm:t>
    </dgm:pt>
    <dgm:pt modelId="{4FA0BC90-D6F8-4266-AEEB-68F9EF26A4D7}" type="sibTrans" cxnId="{63CACC1B-B983-4FBD-8BD5-6D6B345BBC84}">
      <dgm:prSet/>
      <dgm:spPr/>
      <dgm:t>
        <a:bodyPr/>
        <a:lstStyle/>
        <a:p>
          <a:endParaRPr lang="en-US"/>
        </a:p>
      </dgm:t>
    </dgm:pt>
    <dgm:pt modelId="{7650FC80-19CA-4DDD-BF8D-91D130877918}">
      <dgm:prSet phldrT="[Text]" phldr="0"/>
      <dgm:spPr/>
      <dgm:t>
        <a:bodyPr/>
        <a:lstStyle/>
        <a:p>
          <a:pPr rtl="0"/>
          <a:r>
            <a:rPr lang="en-US" err="1">
              <a:latin typeface="Arial"/>
            </a:rPr>
            <a:t>Evidencija</a:t>
          </a:r>
          <a:r>
            <a:rPr lang="en-US">
              <a:latin typeface="Arial"/>
            </a:rPr>
            <a:t> </a:t>
          </a:r>
          <a:r>
            <a:rPr lang="en-US" err="1">
              <a:latin typeface="Arial"/>
            </a:rPr>
            <a:t>znanstvene</a:t>
          </a:r>
          <a:r>
            <a:rPr lang="en-US">
              <a:latin typeface="Arial"/>
            </a:rPr>
            <a:t> </a:t>
          </a:r>
          <a:r>
            <a:rPr lang="en-US" err="1">
              <a:latin typeface="Arial"/>
            </a:rPr>
            <a:t>aktivnosti</a:t>
          </a:r>
          <a:endParaRPr lang="en-US"/>
        </a:p>
      </dgm:t>
    </dgm:pt>
    <dgm:pt modelId="{36980058-384D-4297-A9BD-84CA263C6D24}" type="parTrans" cxnId="{A4F9E6EB-8C44-46AC-A585-BE5F449BF135}">
      <dgm:prSet/>
      <dgm:spPr/>
      <dgm:t>
        <a:bodyPr/>
        <a:lstStyle/>
        <a:p>
          <a:endParaRPr lang="en-US"/>
        </a:p>
      </dgm:t>
    </dgm:pt>
    <dgm:pt modelId="{10A6DE3A-B41C-4822-BCE7-EE62355EAD68}" type="sibTrans" cxnId="{A4F9E6EB-8C44-46AC-A585-BE5F449BF135}">
      <dgm:prSet/>
      <dgm:spPr/>
      <dgm:t>
        <a:bodyPr/>
        <a:lstStyle/>
        <a:p>
          <a:endParaRPr lang="en-US"/>
        </a:p>
      </dgm:t>
    </dgm:pt>
    <dgm:pt modelId="{A42D7808-CBC3-4364-B630-4636F33676A0}">
      <dgm:prSet phldrT="[Text]" phldr="0"/>
      <dgm:spPr/>
      <dgm:t>
        <a:bodyPr/>
        <a:lstStyle/>
        <a:p>
          <a:pPr rtl="0"/>
          <a:r>
            <a:rPr lang="en-US" err="1">
              <a:latin typeface="Arial"/>
            </a:rPr>
            <a:t>Publikacije</a:t>
          </a:r>
          <a:r>
            <a:rPr lang="en-US">
              <a:latin typeface="Arial"/>
            </a:rPr>
            <a:t>, </a:t>
          </a:r>
          <a:r>
            <a:rPr lang="en-US" err="1">
              <a:latin typeface="Arial"/>
            </a:rPr>
            <a:t>projekti</a:t>
          </a:r>
          <a:r>
            <a:rPr lang="en-US">
              <a:latin typeface="Arial"/>
            </a:rPr>
            <a:t>, </a:t>
          </a:r>
          <a:r>
            <a:rPr lang="en-US" err="1">
              <a:latin typeface="Arial"/>
            </a:rPr>
            <a:t>događanja</a:t>
          </a:r>
          <a:r>
            <a:rPr lang="en-US">
              <a:latin typeface="Arial"/>
            </a:rPr>
            <a:t> </a:t>
          </a:r>
          <a:r>
            <a:rPr lang="en-US" err="1">
              <a:latin typeface="Arial"/>
            </a:rPr>
            <a:t>i</a:t>
          </a:r>
          <a:r>
            <a:rPr lang="en-US">
              <a:latin typeface="Arial"/>
            </a:rPr>
            <a:t> sl.</a:t>
          </a:r>
          <a:endParaRPr lang="en-US"/>
        </a:p>
      </dgm:t>
    </dgm:pt>
    <dgm:pt modelId="{BC812D35-B81B-42C2-BB2F-AD194536769D}" type="parTrans" cxnId="{949CE692-CAD0-4EDD-A0EF-8810E736F1D6}">
      <dgm:prSet/>
      <dgm:spPr/>
      <dgm:t>
        <a:bodyPr/>
        <a:lstStyle/>
        <a:p>
          <a:endParaRPr lang="en-US"/>
        </a:p>
      </dgm:t>
    </dgm:pt>
    <dgm:pt modelId="{5D82D959-1271-45E2-AE6C-7A7D7E68321E}" type="sibTrans" cxnId="{949CE692-CAD0-4EDD-A0EF-8810E736F1D6}">
      <dgm:prSet/>
      <dgm:spPr/>
      <dgm:t>
        <a:bodyPr/>
        <a:lstStyle/>
        <a:p>
          <a:endParaRPr lang="en-US"/>
        </a:p>
      </dgm:t>
    </dgm:pt>
    <dgm:pt modelId="{9607ADAA-5BEE-47A5-8598-D483061FE315}">
      <dgm:prSet phldrT="[Text]" phldr="0"/>
      <dgm:spPr/>
      <dgm:t>
        <a:bodyPr/>
        <a:lstStyle/>
        <a:p>
          <a:pPr rtl="0"/>
          <a:r>
            <a:rPr lang="en-US">
              <a:latin typeface="Arial"/>
            </a:rPr>
            <a:t> </a:t>
          </a:r>
          <a:endParaRPr lang="en-US"/>
        </a:p>
      </dgm:t>
    </dgm:pt>
    <dgm:pt modelId="{96151AD1-63B5-40D2-B3E4-25D3B6F2FDA4}" type="parTrans" cxnId="{04F127DE-9726-4DC6-9E6D-0640869794BD}">
      <dgm:prSet/>
      <dgm:spPr/>
      <dgm:t>
        <a:bodyPr/>
        <a:lstStyle/>
        <a:p>
          <a:endParaRPr lang="en-US"/>
        </a:p>
      </dgm:t>
    </dgm:pt>
    <dgm:pt modelId="{1E049E90-2C37-402E-8467-A67FB0FDD626}" type="sibTrans" cxnId="{04F127DE-9726-4DC6-9E6D-0640869794BD}">
      <dgm:prSet/>
      <dgm:spPr/>
      <dgm:t>
        <a:bodyPr/>
        <a:lstStyle/>
        <a:p>
          <a:endParaRPr lang="en-US"/>
        </a:p>
      </dgm:t>
    </dgm:pt>
    <dgm:pt modelId="{0E3CDFE9-ABAD-4AD0-AE6D-F5AE8E234201}">
      <dgm:prSet phldrT="[Text]" phldr="0"/>
      <dgm:spPr/>
      <dgm:t>
        <a:bodyPr/>
        <a:lstStyle/>
        <a:p>
          <a:pPr rtl="0"/>
          <a:r>
            <a:rPr lang="en-US" err="1">
              <a:latin typeface="Arial"/>
            </a:rPr>
            <a:t>Dohvat</a:t>
          </a:r>
          <a:r>
            <a:rPr lang="en-US">
              <a:latin typeface="Arial"/>
            </a:rPr>
            <a:t> </a:t>
          </a:r>
          <a:r>
            <a:rPr lang="en-US" err="1">
              <a:latin typeface="Arial"/>
            </a:rPr>
            <a:t>znanstvene</a:t>
          </a:r>
          <a:r>
            <a:rPr lang="en-US">
              <a:latin typeface="Arial"/>
            </a:rPr>
            <a:t> </a:t>
          </a:r>
          <a:r>
            <a:rPr lang="en-US" err="1">
              <a:latin typeface="Arial"/>
            </a:rPr>
            <a:t>produktivnosti</a:t>
          </a:r>
          <a:endParaRPr lang="en-US"/>
        </a:p>
      </dgm:t>
    </dgm:pt>
    <dgm:pt modelId="{B9F568C0-B0C0-4998-8137-ADEC8CF6C2C2}" type="parTrans" cxnId="{C5BECB22-84B4-4F3C-B0D3-16BAE25C8B77}">
      <dgm:prSet/>
      <dgm:spPr/>
      <dgm:t>
        <a:bodyPr/>
        <a:lstStyle/>
        <a:p>
          <a:endParaRPr lang="en-US"/>
        </a:p>
      </dgm:t>
    </dgm:pt>
    <dgm:pt modelId="{FD5B29B9-7077-4AEC-ADDA-5CD89073CA76}" type="sibTrans" cxnId="{C5BECB22-84B4-4F3C-B0D3-16BAE25C8B77}">
      <dgm:prSet/>
      <dgm:spPr/>
      <dgm:t>
        <a:bodyPr/>
        <a:lstStyle/>
        <a:p>
          <a:endParaRPr lang="en-US"/>
        </a:p>
      </dgm:t>
    </dgm:pt>
    <dgm:pt modelId="{0E7C5CBA-33C7-424F-9E75-8CAF9542E5C6}">
      <dgm:prSet phldrT="[Text]" phldr="0"/>
      <dgm:spPr/>
      <dgm:t>
        <a:bodyPr/>
        <a:lstStyle/>
        <a:p>
          <a:pPr rtl="0"/>
          <a:r>
            <a:rPr lang="en-US" err="1">
              <a:latin typeface="Arial"/>
            </a:rPr>
            <a:t>Pojednostavljeni</a:t>
          </a:r>
          <a:r>
            <a:rPr lang="en-US">
              <a:latin typeface="Arial"/>
            </a:rPr>
            <a:t> </a:t>
          </a:r>
          <a:r>
            <a:rPr lang="en-US" err="1">
              <a:latin typeface="Arial"/>
            </a:rPr>
            <a:t>postupak</a:t>
          </a:r>
          <a:r>
            <a:rPr lang="en-US">
              <a:latin typeface="Arial"/>
            </a:rPr>
            <a:t> </a:t>
          </a:r>
          <a:r>
            <a:rPr lang="en-US" err="1">
              <a:latin typeface="Arial"/>
            </a:rPr>
            <a:t>evidencije</a:t>
          </a:r>
          <a:r>
            <a:rPr lang="en-US">
              <a:latin typeface="Arial"/>
            </a:rPr>
            <a:t> </a:t>
          </a:r>
          <a:r>
            <a:rPr lang="en-US" err="1">
              <a:latin typeface="Arial"/>
            </a:rPr>
            <a:t>i</a:t>
          </a:r>
          <a:r>
            <a:rPr lang="en-US">
              <a:latin typeface="Arial"/>
            </a:rPr>
            <a:t> </a:t>
          </a:r>
          <a:r>
            <a:rPr lang="en-US" err="1">
              <a:latin typeface="Arial"/>
            </a:rPr>
            <a:t>prizavanja</a:t>
          </a:r>
          <a:r>
            <a:rPr lang="en-US">
              <a:latin typeface="Arial"/>
            </a:rPr>
            <a:t> </a:t>
          </a:r>
          <a:r>
            <a:rPr lang="en-US" err="1">
              <a:latin typeface="Arial"/>
            </a:rPr>
            <a:t>aktivnosti</a:t>
          </a:r>
          <a:endParaRPr lang="en-US"/>
        </a:p>
      </dgm:t>
    </dgm:pt>
    <dgm:pt modelId="{2683D275-B0B4-416B-B904-CFA7FB977C8C}" type="parTrans" cxnId="{674FCE1D-72E3-4DE8-9CEC-E250E91B3089}">
      <dgm:prSet/>
      <dgm:spPr/>
      <dgm:t>
        <a:bodyPr/>
        <a:lstStyle/>
        <a:p>
          <a:endParaRPr lang="en-US"/>
        </a:p>
      </dgm:t>
    </dgm:pt>
    <dgm:pt modelId="{67D9CD54-844F-458C-A184-8DC6D70E2DCF}" type="sibTrans" cxnId="{674FCE1D-72E3-4DE8-9CEC-E250E91B3089}">
      <dgm:prSet/>
      <dgm:spPr/>
      <dgm:t>
        <a:bodyPr/>
        <a:lstStyle/>
        <a:p>
          <a:endParaRPr lang="en-US"/>
        </a:p>
      </dgm:t>
    </dgm:pt>
    <dgm:pt modelId="{44B7EC7C-D64D-4226-AD01-9B303C9E4DE2}" type="pres">
      <dgm:prSet presAssocID="{44A317BC-EC71-48DE-A52C-2225E3EBE077}" presName="Name0" presStyleCnt="0">
        <dgm:presLayoutVars>
          <dgm:dir/>
          <dgm:animLvl val="lvl"/>
          <dgm:resizeHandles val="exact"/>
        </dgm:presLayoutVars>
      </dgm:prSet>
      <dgm:spPr/>
    </dgm:pt>
    <dgm:pt modelId="{65673DE7-3A84-49B4-8717-6E138A3220EC}" type="pres">
      <dgm:prSet presAssocID="{44A317BC-EC71-48DE-A52C-2225E3EBE077}" presName="dummy" presStyleCnt="0"/>
      <dgm:spPr/>
    </dgm:pt>
    <dgm:pt modelId="{4FDEA405-8255-4980-866A-D2887BA8532D}" type="pres">
      <dgm:prSet presAssocID="{44A317BC-EC71-48DE-A52C-2225E3EBE077}" presName="linH" presStyleCnt="0"/>
      <dgm:spPr/>
    </dgm:pt>
    <dgm:pt modelId="{6BC7621C-58C9-494A-936E-F0EBC5D79C61}" type="pres">
      <dgm:prSet presAssocID="{44A317BC-EC71-48DE-A52C-2225E3EBE077}" presName="padding1" presStyleCnt="0"/>
      <dgm:spPr/>
    </dgm:pt>
    <dgm:pt modelId="{904D89F4-E882-44AE-BA18-32BDB06596BC}" type="pres">
      <dgm:prSet presAssocID="{FAEE9F0E-C8C5-4E8F-B04D-0B3E45EEAB3C}" presName="linV" presStyleCnt="0"/>
      <dgm:spPr/>
    </dgm:pt>
    <dgm:pt modelId="{DA95D48A-0232-4DF0-8767-9C666C8BBE21}" type="pres">
      <dgm:prSet presAssocID="{FAEE9F0E-C8C5-4E8F-B04D-0B3E45EEAB3C}" presName="spVertical1" presStyleCnt="0"/>
      <dgm:spPr/>
    </dgm:pt>
    <dgm:pt modelId="{8C7CBB2B-E874-4326-A9FD-344533FF9D76}" type="pres">
      <dgm:prSet presAssocID="{FAEE9F0E-C8C5-4E8F-B04D-0B3E45EEAB3C}" presName="parTx" presStyleLbl="revTx" presStyleIdx="0" presStyleCnt="4">
        <dgm:presLayoutVars>
          <dgm:chMax val="0"/>
          <dgm:chPref val="0"/>
          <dgm:bulletEnabled val="1"/>
        </dgm:presLayoutVars>
      </dgm:prSet>
      <dgm:spPr/>
    </dgm:pt>
    <dgm:pt modelId="{993626A1-B28F-4E09-B5A3-52E3AC7E50D2}" type="pres">
      <dgm:prSet presAssocID="{FAEE9F0E-C8C5-4E8F-B04D-0B3E45EEAB3C}" presName="spVertical2" presStyleCnt="0"/>
      <dgm:spPr/>
    </dgm:pt>
    <dgm:pt modelId="{83C2E9BB-7C8F-4378-BA5E-099DE4C651B3}" type="pres">
      <dgm:prSet presAssocID="{FAEE9F0E-C8C5-4E8F-B04D-0B3E45EEAB3C}" presName="spVertical3" presStyleCnt="0"/>
      <dgm:spPr/>
    </dgm:pt>
    <dgm:pt modelId="{7D626A0D-4C42-4FB6-9A74-8CCF1C8C169E}" type="pres">
      <dgm:prSet presAssocID="{FAEE9F0E-C8C5-4E8F-B04D-0B3E45EEAB3C}" presName="desTx" presStyleLbl="revTx" presStyleIdx="1" presStyleCnt="4">
        <dgm:presLayoutVars>
          <dgm:bulletEnabled val="1"/>
        </dgm:presLayoutVars>
      </dgm:prSet>
      <dgm:spPr/>
    </dgm:pt>
    <dgm:pt modelId="{982046F8-2125-4D42-9163-170407BFE742}" type="pres">
      <dgm:prSet presAssocID="{4FA0BC90-D6F8-4266-AEEB-68F9EF26A4D7}" presName="space" presStyleCnt="0"/>
      <dgm:spPr/>
    </dgm:pt>
    <dgm:pt modelId="{F4079195-E12A-4B56-82DB-C6D13BBD7353}" type="pres">
      <dgm:prSet presAssocID="{9607ADAA-5BEE-47A5-8598-D483061FE315}" presName="linV" presStyleCnt="0"/>
      <dgm:spPr/>
    </dgm:pt>
    <dgm:pt modelId="{BB0A9F6B-A372-4ACF-8373-197E8019651D}" type="pres">
      <dgm:prSet presAssocID="{9607ADAA-5BEE-47A5-8598-D483061FE315}" presName="spVertical1" presStyleCnt="0"/>
      <dgm:spPr/>
    </dgm:pt>
    <dgm:pt modelId="{834A7390-BD04-4528-ABE0-6076FA09172E}" type="pres">
      <dgm:prSet presAssocID="{9607ADAA-5BEE-47A5-8598-D483061FE315}" presName="parTx" presStyleLbl="revTx" presStyleIdx="2" presStyleCnt="4">
        <dgm:presLayoutVars>
          <dgm:chMax val="0"/>
          <dgm:chPref val="0"/>
          <dgm:bulletEnabled val="1"/>
        </dgm:presLayoutVars>
      </dgm:prSet>
      <dgm:spPr/>
    </dgm:pt>
    <dgm:pt modelId="{B6945030-4CB8-47A2-B5FE-4635984CD457}" type="pres">
      <dgm:prSet presAssocID="{9607ADAA-5BEE-47A5-8598-D483061FE315}" presName="spVertical2" presStyleCnt="0"/>
      <dgm:spPr/>
    </dgm:pt>
    <dgm:pt modelId="{2595B510-E940-4631-97EF-53E609CD5B9F}" type="pres">
      <dgm:prSet presAssocID="{9607ADAA-5BEE-47A5-8598-D483061FE315}" presName="spVertical3" presStyleCnt="0"/>
      <dgm:spPr/>
    </dgm:pt>
    <dgm:pt modelId="{C1978A3D-78A9-441D-851E-05D2AC43C7E0}" type="pres">
      <dgm:prSet presAssocID="{9607ADAA-5BEE-47A5-8598-D483061FE315}" presName="desTx" presStyleLbl="revTx" presStyleIdx="3" presStyleCnt="4">
        <dgm:presLayoutVars>
          <dgm:bulletEnabled val="1"/>
        </dgm:presLayoutVars>
      </dgm:prSet>
      <dgm:spPr/>
    </dgm:pt>
    <dgm:pt modelId="{6859E7FF-9435-430B-9FAD-7C77E0200D2C}" type="pres">
      <dgm:prSet presAssocID="{44A317BC-EC71-48DE-A52C-2225E3EBE077}" presName="padding2" presStyleCnt="0"/>
      <dgm:spPr/>
    </dgm:pt>
    <dgm:pt modelId="{479C71EE-0D18-44B0-A0C3-1B8C3027300D}" type="pres">
      <dgm:prSet presAssocID="{44A317BC-EC71-48DE-A52C-2225E3EBE077}" presName="negArrow" presStyleCnt="0"/>
      <dgm:spPr/>
    </dgm:pt>
    <dgm:pt modelId="{DC3FC895-7797-4975-B3E5-4438F4FCB62F}" type="pres">
      <dgm:prSet presAssocID="{44A317BC-EC71-48DE-A52C-2225E3EBE077}" presName="backgroundArrow" presStyleLbl="node1" presStyleIdx="0" presStyleCnt="1"/>
      <dgm:spPr/>
    </dgm:pt>
  </dgm:ptLst>
  <dgm:cxnLst>
    <dgm:cxn modelId="{3E9F6810-FB42-42B5-A6BB-C2C34ADCE07F}" type="presOf" srcId="{0E3CDFE9-ABAD-4AD0-AE6D-F5AE8E234201}" destId="{C1978A3D-78A9-441D-851E-05D2AC43C7E0}" srcOrd="0" destOrd="0" presId="urn:microsoft.com/office/officeart/2005/8/layout/hProcess3"/>
    <dgm:cxn modelId="{89426115-B529-4928-8B0E-43B7D7C483F3}" type="presOf" srcId="{44A317BC-EC71-48DE-A52C-2225E3EBE077}" destId="{44B7EC7C-D64D-4226-AD01-9B303C9E4DE2}" srcOrd="0" destOrd="0" presId="urn:microsoft.com/office/officeart/2005/8/layout/hProcess3"/>
    <dgm:cxn modelId="{63CACC1B-B983-4FBD-8BD5-6D6B345BBC84}" srcId="{44A317BC-EC71-48DE-A52C-2225E3EBE077}" destId="{FAEE9F0E-C8C5-4E8F-B04D-0B3E45EEAB3C}" srcOrd="0" destOrd="0" parTransId="{3CE23494-A7FF-4265-B5CB-16281701D7A8}" sibTransId="{4FA0BC90-D6F8-4266-AEEB-68F9EF26A4D7}"/>
    <dgm:cxn modelId="{674FCE1D-72E3-4DE8-9CEC-E250E91B3089}" srcId="{9607ADAA-5BEE-47A5-8598-D483061FE315}" destId="{0E7C5CBA-33C7-424F-9E75-8CAF9542E5C6}" srcOrd="1" destOrd="0" parTransId="{2683D275-B0B4-416B-B904-CFA7FB977C8C}" sibTransId="{67D9CD54-844F-458C-A184-8DC6D70E2DCF}"/>
    <dgm:cxn modelId="{C5BECB22-84B4-4F3C-B0D3-16BAE25C8B77}" srcId="{9607ADAA-5BEE-47A5-8598-D483061FE315}" destId="{0E3CDFE9-ABAD-4AD0-AE6D-F5AE8E234201}" srcOrd="0" destOrd="0" parTransId="{B9F568C0-B0C0-4998-8137-ADEC8CF6C2C2}" sibTransId="{FD5B29B9-7077-4AEC-ADDA-5CD89073CA76}"/>
    <dgm:cxn modelId="{59F4B530-2739-43A2-87A6-C3DCC3F52CD6}" type="presOf" srcId="{A42D7808-CBC3-4364-B630-4636F33676A0}" destId="{7D626A0D-4C42-4FB6-9A74-8CCF1C8C169E}" srcOrd="0" destOrd="1" presId="urn:microsoft.com/office/officeart/2005/8/layout/hProcess3"/>
    <dgm:cxn modelId="{949CE692-CAD0-4EDD-A0EF-8810E736F1D6}" srcId="{FAEE9F0E-C8C5-4E8F-B04D-0B3E45EEAB3C}" destId="{A42D7808-CBC3-4364-B630-4636F33676A0}" srcOrd="1" destOrd="0" parTransId="{BC812D35-B81B-42C2-BB2F-AD194536769D}" sibTransId="{5D82D959-1271-45E2-AE6C-7A7D7E68321E}"/>
    <dgm:cxn modelId="{08D62D97-5A34-4397-A0D8-8C5E9F791173}" type="presOf" srcId="{0E7C5CBA-33C7-424F-9E75-8CAF9542E5C6}" destId="{C1978A3D-78A9-441D-851E-05D2AC43C7E0}" srcOrd="0" destOrd="1" presId="urn:microsoft.com/office/officeart/2005/8/layout/hProcess3"/>
    <dgm:cxn modelId="{8BB06FA2-3DCD-41F4-BD8D-8BA36B6429DE}" type="presOf" srcId="{FAEE9F0E-C8C5-4E8F-B04D-0B3E45EEAB3C}" destId="{8C7CBB2B-E874-4326-A9FD-344533FF9D76}" srcOrd="0" destOrd="0" presId="urn:microsoft.com/office/officeart/2005/8/layout/hProcess3"/>
    <dgm:cxn modelId="{280ECFB4-333A-42F9-AA29-2AC5DBAFE9F9}" type="presOf" srcId="{7650FC80-19CA-4DDD-BF8D-91D130877918}" destId="{7D626A0D-4C42-4FB6-9A74-8CCF1C8C169E}" srcOrd="0" destOrd="0" presId="urn:microsoft.com/office/officeart/2005/8/layout/hProcess3"/>
    <dgm:cxn modelId="{77B441BE-87DD-4873-ABDB-97738757F128}" type="presOf" srcId="{9607ADAA-5BEE-47A5-8598-D483061FE315}" destId="{834A7390-BD04-4528-ABE0-6076FA09172E}" srcOrd="0" destOrd="0" presId="urn:microsoft.com/office/officeart/2005/8/layout/hProcess3"/>
    <dgm:cxn modelId="{04F127DE-9726-4DC6-9E6D-0640869794BD}" srcId="{44A317BC-EC71-48DE-A52C-2225E3EBE077}" destId="{9607ADAA-5BEE-47A5-8598-D483061FE315}" srcOrd="1" destOrd="0" parTransId="{96151AD1-63B5-40D2-B3E4-25D3B6F2FDA4}" sibTransId="{1E049E90-2C37-402E-8467-A67FB0FDD626}"/>
    <dgm:cxn modelId="{A4F9E6EB-8C44-46AC-A585-BE5F449BF135}" srcId="{FAEE9F0E-C8C5-4E8F-B04D-0B3E45EEAB3C}" destId="{7650FC80-19CA-4DDD-BF8D-91D130877918}" srcOrd="0" destOrd="0" parTransId="{36980058-384D-4297-A9BD-84CA263C6D24}" sibTransId="{10A6DE3A-B41C-4822-BCE7-EE62355EAD68}"/>
    <dgm:cxn modelId="{EE963E5F-CDE1-46AA-A481-2EF5A1B7BE04}" type="presParOf" srcId="{44B7EC7C-D64D-4226-AD01-9B303C9E4DE2}" destId="{65673DE7-3A84-49B4-8717-6E138A3220EC}" srcOrd="0" destOrd="0" presId="urn:microsoft.com/office/officeart/2005/8/layout/hProcess3"/>
    <dgm:cxn modelId="{AD9A54E9-FAD2-4654-ACEE-E667DA794007}" type="presParOf" srcId="{44B7EC7C-D64D-4226-AD01-9B303C9E4DE2}" destId="{4FDEA405-8255-4980-866A-D2887BA8532D}" srcOrd="1" destOrd="0" presId="urn:microsoft.com/office/officeart/2005/8/layout/hProcess3"/>
    <dgm:cxn modelId="{8B727211-EC52-4BAC-B59D-A8E362330D12}" type="presParOf" srcId="{4FDEA405-8255-4980-866A-D2887BA8532D}" destId="{6BC7621C-58C9-494A-936E-F0EBC5D79C61}" srcOrd="0" destOrd="0" presId="urn:microsoft.com/office/officeart/2005/8/layout/hProcess3"/>
    <dgm:cxn modelId="{6173A597-2D0D-406C-9AAC-F918818151A8}" type="presParOf" srcId="{4FDEA405-8255-4980-866A-D2887BA8532D}" destId="{904D89F4-E882-44AE-BA18-32BDB06596BC}" srcOrd="1" destOrd="0" presId="urn:microsoft.com/office/officeart/2005/8/layout/hProcess3"/>
    <dgm:cxn modelId="{A50F6514-E467-4EAD-B5B2-CE298305E246}" type="presParOf" srcId="{904D89F4-E882-44AE-BA18-32BDB06596BC}" destId="{DA95D48A-0232-4DF0-8767-9C666C8BBE21}" srcOrd="0" destOrd="0" presId="urn:microsoft.com/office/officeart/2005/8/layout/hProcess3"/>
    <dgm:cxn modelId="{1E35988E-7159-4CDB-A7CE-111FD4905967}" type="presParOf" srcId="{904D89F4-E882-44AE-BA18-32BDB06596BC}" destId="{8C7CBB2B-E874-4326-A9FD-344533FF9D76}" srcOrd="1" destOrd="0" presId="urn:microsoft.com/office/officeart/2005/8/layout/hProcess3"/>
    <dgm:cxn modelId="{6DD2BC52-046D-441F-AFE3-62C6216BCC99}" type="presParOf" srcId="{904D89F4-E882-44AE-BA18-32BDB06596BC}" destId="{993626A1-B28F-4E09-B5A3-52E3AC7E50D2}" srcOrd="2" destOrd="0" presId="urn:microsoft.com/office/officeart/2005/8/layout/hProcess3"/>
    <dgm:cxn modelId="{ADDEF8EB-66F9-4DFF-A525-79C3C756D084}" type="presParOf" srcId="{904D89F4-E882-44AE-BA18-32BDB06596BC}" destId="{83C2E9BB-7C8F-4378-BA5E-099DE4C651B3}" srcOrd="3" destOrd="0" presId="urn:microsoft.com/office/officeart/2005/8/layout/hProcess3"/>
    <dgm:cxn modelId="{75DDFC88-6A32-471F-AA6F-964FC58C313C}" type="presParOf" srcId="{904D89F4-E882-44AE-BA18-32BDB06596BC}" destId="{7D626A0D-4C42-4FB6-9A74-8CCF1C8C169E}" srcOrd="4" destOrd="0" presId="urn:microsoft.com/office/officeart/2005/8/layout/hProcess3"/>
    <dgm:cxn modelId="{2960752E-1273-474C-A949-151EAD75F44B}" type="presParOf" srcId="{4FDEA405-8255-4980-866A-D2887BA8532D}" destId="{982046F8-2125-4D42-9163-170407BFE742}" srcOrd="2" destOrd="0" presId="urn:microsoft.com/office/officeart/2005/8/layout/hProcess3"/>
    <dgm:cxn modelId="{EA22D35F-8DC1-449C-B7DE-202D1ECBF679}" type="presParOf" srcId="{4FDEA405-8255-4980-866A-D2887BA8532D}" destId="{F4079195-E12A-4B56-82DB-C6D13BBD7353}" srcOrd="3" destOrd="0" presId="urn:microsoft.com/office/officeart/2005/8/layout/hProcess3"/>
    <dgm:cxn modelId="{C7AE8A02-374E-47EB-A9EB-B37197B998B8}" type="presParOf" srcId="{F4079195-E12A-4B56-82DB-C6D13BBD7353}" destId="{BB0A9F6B-A372-4ACF-8373-197E8019651D}" srcOrd="0" destOrd="0" presId="urn:microsoft.com/office/officeart/2005/8/layout/hProcess3"/>
    <dgm:cxn modelId="{68F893B5-ABC9-4F20-A3F6-421EECF812D2}" type="presParOf" srcId="{F4079195-E12A-4B56-82DB-C6D13BBD7353}" destId="{834A7390-BD04-4528-ABE0-6076FA09172E}" srcOrd="1" destOrd="0" presId="urn:microsoft.com/office/officeart/2005/8/layout/hProcess3"/>
    <dgm:cxn modelId="{C09AC8E6-A63F-45FA-B2FE-78098E92D58D}" type="presParOf" srcId="{F4079195-E12A-4B56-82DB-C6D13BBD7353}" destId="{B6945030-4CB8-47A2-B5FE-4635984CD457}" srcOrd="2" destOrd="0" presId="urn:microsoft.com/office/officeart/2005/8/layout/hProcess3"/>
    <dgm:cxn modelId="{D1D5ECD5-50BC-4042-B68A-A8EF8281F48B}" type="presParOf" srcId="{F4079195-E12A-4B56-82DB-C6D13BBD7353}" destId="{2595B510-E940-4631-97EF-53E609CD5B9F}" srcOrd="3" destOrd="0" presId="urn:microsoft.com/office/officeart/2005/8/layout/hProcess3"/>
    <dgm:cxn modelId="{D1AF2950-B8FB-4665-BC51-4B2476542EC7}" type="presParOf" srcId="{F4079195-E12A-4B56-82DB-C6D13BBD7353}" destId="{C1978A3D-78A9-441D-851E-05D2AC43C7E0}" srcOrd="4" destOrd="0" presId="urn:microsoft.com/office/officeart/2005/8/layout/hProcess3"/>
    <dgm:cxn modelId="{8607B732-9BE1-451C-ACE5-249C32FBC530}" type="presParOf" srcId="{4FDEA405-8255-4980-866A-D2887BA8532D}" destId="{6859E7FF-9435-430B-9FAD-7C77E0200D2C}" srcOrd="4" destOrd="0" presId="urn:microsoft.com/office/officeart/2005/8/layout/hProcess3"/>
    <dgm:cxn modelId="{69A3FB9F-1635-4AF5-9EF0-774036F924A4}" type="presParOf" srcId="{4FDEA405-8255-4980-866A-D2887BA8532D}" destId="{479C71EE-0D18-44B0-A0C3-1B8C3027300D}" srcOrd="5" destOrd="0" presId="urn:microsoft.com/office/officeart/2005/8/layout/hProcess3"/>
    <dgm:cxn modelId="{E4C5B0D6-EECC-459F-90D4-0C67296078D3}" type="presParOf" srcId="{4FDEA405-8255-4980-866A-D2887BA8532D}" destId="{DC3FC895-7797-4975-B3E5-4438F4FCB62F}" srcOrd="6" destOrd="0" presId="urn:microsoft.com/office/officeart/2005/8/layout/hProcess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CC5D34C-2C67-42C0-86B6-F9C6D9B18371}">
      <dsp:nvSpPr>
        <dsp:cNvPr id="0" name=""/>
        <dsp:cNvSpPr/>
      </dsp:nvSpPr>
      <dsp:spPr>
        <a:xfrm>
          <a:off x="598042" y="490093"/>
          <a:ext cx="3371151" cy="3371151"/>
        </a:xfrm>
        <a:prstGeom prst="blockArc">
          <a:avLst>
            <a:gd name="adj1" fmla="val 12600000"/>
            <a:gd name="adj2" fmla="val 16200000"/>
            <a:gd name="adj3" fmla="val 4508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D65E000-9169-4D4D-B051-35E536953FBE}">
      <dsp:nvSpPr>
        <dsp:cNvPr id="0" name=""/>
        <dsp:cNvSpPr/>
      </dsp:nvSpPr>
      <dsp:spPr>
        <a:xfrm>
          <a:off x="598042" y="490093"/>
          <a:ext cx="3371151" cy="3371151"/>
        </a:xfrm>
        <a:prstGeom prst="blockArc">
          <a:avLst>
            <a:gd name="adj1" fmla="val 9000000"/>
            <a:gd name="adj2" fmla="val 12600000"/>
            <a:gd name="adj3" fmla="val 4508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AFEB4FD-E622-4F32-B01B-1DFEBCF8341C}">
      <dsp:nvSpPr>
        <dsp:cNvPr id="0" name=""/>
        <dsp:cNvSpPr/>
      </dsp:nvSpPr>
      <dsp:spPr>
        <a:xfrm>
          <a:off x="598042" y="490093"/>
          <a:ext cx="3371151" cy="3371151"/>
        </a:xfrm>
        <a:prstGeom prst="blockArc">
          <a:avLst>
            <a:gd name="adj1" fmla="val 5400000"/>
            <a:gd name="adj2" fmla="val 9000000"/>
            <a:gd name="adj3" fmla="val 4508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13CB4E5-76D8-4B4D-AE8F-142F86198A42}">
      <dsp:nvSpPr>
        <dsp:cNvPr id="0" name=""/>
        <dsp:cNvSpPr/>
      </dsp:nvSpPr>
      <dsp:spPr>
        <a:xfrm>
          <a:off x="598042" y="490093"/>
          <a:ext cx="3371151" cy="3371151"/>
        </a:xfrm>
        <a:prstGeom prst="blockArc">
          <a:avLst>
            <a:gd name="adj1" fmla="val 1800000"/>
            <a:gd name="adj2" fmla="val 5400000"/>
            <a:gd name="adj3" fmla="val 4508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B8826D8-2B96-4745-849C-93630FE18E2B}">
      <dsp:nvSpPr>
        <dsp:cNvPr id="0" name=""/>
        <dsp:cNvSpPr/>
      </dsp:nvSpPr>
      <dsp:spPr>
        <a:xfrm>
          <a:off x="598042" y="490093"/>
          <a:ext cx="3371151" cy="3371151"/>
        </a:xfrm>
        <a:prstGeom prst="blockArc">
          <a:avLst>
            <a:gd name="adj1" fmla="val 19800000"/>
            <a:gd name="adj2" fmla="val 1800000"/>
            <a:gd name="adj3" fmla="val 4508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D45F813-80A1-403D-81AE-335645B4F8F6}">
      <dsp:nvSpPr>
        <dsp:cNvPr id="0" name=""/>
        <dsp:cNvSpPr/>
      </dsp:nvSpPr>
      <dsp:spPr>
        <a:xfrm>
          <a:off x="598042" y="490093"/>
          <a:ext cx="3371151" cy="3371151"/>
        </a:xfrm>
        <a:prstGeom prst="blockArc">
          <a:avLst>
            <a:gd name="adj1" fmla="val 16200000"/>
            <a:gd name="adj2" fmla="val 19800000"/>
            <a:gd name="adj3" fmla="val 4508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AD4E923-3DFB-40AD-B498-140C58A47A52}">
      <dsp:nvSpPr>
        <dsp:cNvPr id="0" name=""/>
        <dsp:cNvSpPr/>
      </dsp:nvSpPr>
      <dsp:spPr>
        <a:xfrm>
          <a:off x="1529845" y="1421896"/>
          <a:ext cx="1507545" cy="1507545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400" kern="1200"/>
            <a:t>Evidencije u visokom obrazovanju</a:t>
          </a:r>
        </a:p>
      </dsp:txBody>
      <dsp:txXfrm>
        <a:off x="1750620" y="1642671"/>
        <a:ext cx="1065995" cy="1065995"/>
      </dsp:txXfrm>
    </dsp:sp>
    <dsp:sp modelId="{C8126E07-9A96-4B6C-B739-17386A6FF62E}">
      <dsp:nvSpPr>
        <dsp:cNvPr id="0" name=""/>
        <dsp:cNvSpPr/>
      </dsp:nvSpPr>
      <dsp:spPr>
        <a:xfrm>
          <a:off x="1755977" y="442"/>
          <a:ext cx="1055281" cy="1055281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800" b="1" kern="1200"/>
            <a:t>Upisnik studijskih programa</a:t>
          </a:r>
        </a:p>
      </dsp:txBody>
      <dsp:txXfrm>
        <a:off x="1910519" y="154984"/>
        <a:ext cx="746197" cy="746197"/>
      </dsp:txXfrm>
    </dsp:sp>
    <dsp:sp modelId="{4B2AEF3B-EADA-4EFF-9CD5-730040573607}">
      <dsp:nvSpPr>
        <dsp:cNvPr id="0" name=""/>
        <dsp:cNvSpPr/>
      </dsp:nvSpPr>
      <dsp:spPr>
        <a:xfrm>
          <a:off x="3182828" y="824235"/>
          <a:ext cx="1055281" cy="1055281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800" b="1" kern="1200"/>
            <a:t>Evidencija upisnih postupaka</a:t>
          </a:r>
        </a:p>
      </dsp:txBody>
      <dsp:txXfrm>
        <a:off x="3337370" y="978777"/>
        <a:ext cx="746197" cy="746197"/>
      </dsp:txXfrm>
    </dsp:sp>
    <dsp:sp modelId="{3B37CBBF-42F8-4520-A658-67FD3616D363}">
      <dsp:nvSpPr>
        <dsp:cNvPr id="0" name=""/>
        <dsp:cNvSpPr/>
      </dsp:nvSpPr>
      <dsp:spPr>
        <a:xfrm>
          <a:off x="3182828" y="2471821"/>
          <a:ext cx="1055281" cy="1055281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100" b="1" kern="1200"/>
            <a:t>Evidencija studenata</a:t>
          </a:r>
        </a:p>
      </dsp:txBody>
      <dsp:txXfrm>
        <a:off x="3337370" y="2626363"/>
        <a:ext cx="746197" cy="746197"/>
      </dsp:txXfrm>
    </dsp:sp>
    <dsp:sp modelId="{62318AD4-54AA-4F5A-A10E-CFB3A7829F7F}">
      <dsp:nvSpPr>
        <dsp:cNvPr id="0" name=""/>
        <dsp:cNvSpPr/>
      </dsp:nvSpPr>
      <dsp:spPr>
        <a:xfrm>
          <a:off x="1755977" y="3295613"/>
          <a:ext cx="1055281" cy="1055281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800" b="1" kern="1200"/>
            <a:t>Evidencija diploma</a:t>
          </a:r>
        </a:p>
      </dsp:txBody>
      <dsp:txXfrm>
        <a:off x="1910519" y="3450155"/>
        <a:ext cx="746197" cy="746197"/>
      </dsp:txXfrm>
    </dsp:sp>
    <dsp:sp modelId="{25F15664-D622-4F44-98F7-41F770DF7EBF}">
      <dsp:nvSpPr>
        <dsp:cNvPr id="0" name=""/>
        <dsp:cNvSpPr/>
      </dsp:nvSpPr>
      <dsp:spPr>
        <a:xfrm>
          <a:off x="329126" y="2471821"/>
          <a:ext cx="1055281" cy="1055281"/>
        </a:xfrm>
        <a:prstGeom prst="ellips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800" b="1" kern="1200"/>
            <a:t>Evidencija zaposlenika</a:t>
          </a:r>
        </a:p>
      </dsp:txBody>
      <dsp:txXfrm>
        <a:off x="483668" y="2626363"/>
        <a:ext cx="746197" cy="746197"/>
      </dsp:txXfrm>
    </dsp:sp>
    <dsp:sp modelId="{05BDA9F3-2BB7-45DB-9965-6ED3CB63D453}">
      <dsp:nvSpPr>
        <dsp:cNvPr id="0" name=""/>
        <dsp:cNvSpPr/>
      </dsp:nvSpPr>
      <dsp:spPr>
        <a:xfrm>
          <a:off x="329126" y="824235"/>
          <a:ext cx="1055281" cy="1055281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800" b="1" kern="1200"/>
            <a:t>Upisnik visokih učilišta</a:t>
          </a:r>
        </a:p>
      </dsp:txBody>
      <dsp:txXfrm>
        <a:off x="483668" y="978777"/>
        <a:ext cx="746197" cy="74619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C3FC895-7797-4975-B3E5-4438F4FCB62F}">
      <dsp:nvSpPr>
        <dsp:cNvPr id="0" name=""/>
        <dsp:cNvSpPr/>
      </dsp:nvSpPr>
      <dsp:spPr>
        <a:xfrm>
          <a:off x="0" y="61940"/>
          <a:ext cx="7343205" cy="1944000"/>
        </a:xfrm>
        <a:prstGeom prst="rightArrow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1978A3D-78A9-441D-851E-05D2AC43C7E0}">
      <dsp:nvSpPr>
        <dsp:cNvPr id="0" name=""/>
        <dsp:cNvSpPr/>
      </dsp:nvSpPr>
      <dsp:spPr>
        <a:xfrm>
          <a:off x="3873110" y="1617140"/>
          <a:ext cx="2735774" cy="13972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228600" lvl="1" indent="-228600" algn="l" defTabSz="9334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100" kern="1200" err="1">
              <a:latin typeface="Arial"/>
            </a:rPr>
            <a:t>Dohvat</a:t>
          </a:r>
          <a:r>
            <a:rPr lang="en-US" sz="2100" kern="1200">
              <a:latin typeface="Arial"/>
            </a:rPr>
            <a:t> </a:t>
          </a:r>
          <a:r>
            <a:rPr lang="en-US" sz="2100" kern="1200" err="1">
              <a:latin typeface="Arial"/>
            </a:rPr>
            <a:t>znanstvene</a:t>
          </a:r>
          <a:r>
            <a:rPr lang="en-US" sz="2100" kern="1200">
              <a:latin typeface="Arial"/>
            </a:rPr>
            <a:t> </a:t>
          </a:r>
          <a:r>
            <a:rPr lang="en-US" sz="2100" kern="1200" err="1">
              <a:latin typeface="Arial"/>
            </a:rPr>
            <a:t>produktivnosti</a:t>
          </a:r>
          <a:endParaRPr lang="en-US" sz="2100" kern="1200"/>
        </a:p>
        <a:p>
          <a:pPr marL="228600" lvl="1" indent="-228600" algn="l" defTabSz="9334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100" kern="1200" err="1">
              <a:latin typeface="Arial"/>
            </a:rPr>
            <a:t>Pojednostavljeni</a:t>
          </a:r>
          <a:r>
            <a:rPr lang="en-US" sz="2100" kern="1200">
              <a:latin typeface="Arial"/>
            </a:rPr>
            <a:t> </a:t>
          </a:r>
          <a:r>
            <a:rPr lang="en-US" sz="2100" kern="1200" err="1">
              <a:latin typeface="Arial"/>
            </a:rPr>
            <a:t>postupak</a:t>
          </a:r>
          <a:r>
            <a:rPr lang="en-US" sz="2100" kern="1200">
              <a:latin typeface="Arial"/>
            </a:rPr>
            <a:t> </a:t>
          </a:r>
          <a:r>
            <a:rPr lang="en-US" sz="2100" kern="1200" err="1">
              <a:latin typeface="Arial"/>
            </a:rPr>
            <a:t>evidencije</a:t>
          </a:r>
          <a:r>
            <a:rPr lang="en-US" sz="2100" kern="1200">
              <a:latin typeface="Arial"/>
            </a:rPr>
            <a:t> </a:t>
          </a:r>
          <a:r>
            <a:rPr lang="en-US" sz="2100" kern="1200" err="1">
              <a:latin typeface="Arial"/>
            </a:rPr>
            <a:t>i</a:t>
          </a:r>
          <a:r>
            <a:rPr lang="en-US" sz="2100" kern="1200">
              <a:latin typeface="Arial"/>
            </a:rPr>
            <a:t> </a:t>
          </a:r>
          <a:r>
            <a:rPr lang="en-US" sz="2100" kern="1200" err="1">
              <a:latin typeface="Arial"/>
            </a:rPr>
            <a:t>prizavanja</a:t>
          </a:r>
          <a:r>
            <a:rPr lang="en-US" sz="2100" kern="1200">
              <a:latin typeface="Arial"/>
            </a:rPr>
            <a:t> </a:t>
          </a:r>
          <a:r>
            <a:rPr lang="en-US" sz="2100" kern="1200" err="1">
              <a:latin typeface="Arial"/>
            </a:rPr>
            <a:t>aktivnosti</a:t>
          </a:r>
          <a:endParaRPr lang="en-US" sz="2100" kern="1200"/>
        </a:p>
      </dsp:txBody>
      <dsp:txXfrm>
        <a:off x="3873110" y="1617140"/>
        <a:ext cx="2735774" cy="1397250"/>
      </dsp:txXfrm>
    </dsp:sp>
    <dsp:sp modelId="{834A7390-BD04-4528-ABE0-6076FA09172E}">
      <dsp:nvSpPr>
        <dsp:cNvPr id="0" name=""/>
        <dsp:cNvSpPr/>
      </dsp:nvSpPr>
      <dsp:spPr>
        <a:xfrm>
          <a:off x="3873110" y="547940"/>
          <a:ext cx="2735774" cy="972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274320" rIns="0" bIns="274320" numCol="1" spcCol="1270" anchor="ctr" anchorCtr="0">
          <a:noAutofit/>
        </a:bodyPr>
        <a:lstStyle/>
        <a:p>
          <a:pPr marL="0" lvl="0" indent="0" algn="l" defTabSz="12001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>
              <a:latin typeface="Arial"/>
            </a:rPr>
            <a:t> </a:t>
          </a:r>
          <a:endParaRPr lang="en-US" sz="2700" kern="1200"/>
        </a:p>
      </dsp:txBody>
      <dsp:txXfrm>
        <a:off x="3873110" y="547940"/>
        <a:ext cx="2735774" cy="972000"/>
      </dsp:txXfrm>
    </dsp:sp>
    <dsp:sp modelId="{7D626A0D-4C42-4FB6-9A74-8CCF1C8C169E}">
      <dsp:nvSpPr>
        <dsp:cNvPr id="0" name=""/>
        <dsp:cNvSpPr/>
      </dsp:nvSpPr>
      <dsp:spPr>
        <a:xfrm>
          <a:off x="590181" y="1617140"/>
          <a:ext cx="2735774" cy="13972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228600" lvl="1" indent="-228600" algn="l" defTabSz="9334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100" kern="1200" err="1">
              <a:latin typeface="Arial"/>
            </a:rPr>
            <a:t>Evidencija</a:t>
          </a:r>
          <a:r>
            <a:rPr lang="en-US" sz="2100" kern="1200">
              <a:latin typeface="Arial"/>
            </a:rPr>
            <a:t> </a:t>
          </a:r>
          <a:r>
            <a:rPr lang="en-US" sz="2100" kern="1200" err="1">
              <a:latin typeface="Arial"/>
            </a:rPr>
            <a:t>znanstvene</a:t>
          </a:r>
          <a:r>
            <a:rPr lang="en-US" sz="2100" kern="1200">
              <a:latin typeface="Arial"/>
            </a:rPr>
            <a:t> </a:t>
          </a:r>
          <a:r>
            <a:rPr lang="en-US" sz="2100" kern="1200" err="1">
              <a:latin typeface="Arial"/>
            </a:rPr>
            <a:t>aktivnosti</a:t>
          </a:r>
          <a:endParaRPr lang="en-US" sz="2100" kern="1200"/>
        </a:p>
        <a:p>
          <a:pPr marL="228600" lvl="1" indent="-228600" algn="l" defTabSz="9334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100" kern="1200" err="1">
              <a:latin typeface="Arial"/>
            </a:rPr>
            <a:t>Publikacije</a:t>
          </a:r>
          <a:r>
            <a:rPr lang="en-US" sz="2100" kern="1200">
              <a:latin typeface="Arial"/>
            </a:rPr>
            <a:t>, </a:t>
          </a:r>
          <a:r>
            <a:rPr lang="en-US" sz="2100" kern="1200" err="1">
              <a:latin typeface="Arial"/>
            </a:rPr>
            <a:t>projekti</a:t>
          </a:r>
          <a:r>
            <a:rPr lang="en-US" sz="2100" kern="1200">
              <a:latin typeface="Arial"/>
            </a:rPr>
            <a:t>, </a:t>
          </a:r>
          <a:r>
            <a:rPr lang="en-US" sz="2100" kern="1200" err="1">
              <a:latin typeface="Arial"/>
            </a:rPr>
            <a:t>događanja</a:t>
          </a:r>
          <a:r>
            <a:rPr lang="en-US" sz="2100" kern="1200">
              <a:latin typeface="Arial"/>
            </a:rPr>
            <a:t> </a:t>
          </a:r>
          <a:r>
            <a:rPr lang="en-US" sz="2100" kern="1200" err="1">
              <a:latin typeface="Arial"/>
            </a:rPr>
            <a:t>i</a:t>
          </a:r>
          <a:r>
            <a:rPr lang="en-US" sz="2100" kern="1200">
              <a:latin typeface="Arial"/>
            </a:rPr>
            <a:t> sl.</a:t>
          </a:r>
          <a:endParaRPr lang="en-US" sz="2100" kern="1200"/>
        </a:p>
      </dsp:txBody>
      <dsp:txXfrm>
        <a:off x="590181" y="1617140"/>
        <a:ext cx="2735774" cy="1397250"/>
      </dsp:txXfrm>
    </dsp:sp>
    <dsp:sp modelId="{8C7CBB2B-E874-4326-A9FD-344533FF9D76}">
      <dsp:nvSpPr>
        <dsp:cNvPr id="0" name=""/>
        <dsp:cNvSpPr/>
      </dsp:nvSpPr>
      <dsp:spPr>
        <a:xfrm>
          <a:off x="590181" y="547940"/>
          <a:ext cx="2735774" cy="972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274320" rIns="0" bIns="274320" numCol="1" spcCol="1270" anchor="ctr" anchorCtr="0">
          <a:noAutofit/>
        </a:bodyPr>
        <a:lstStyle/>
        <a:p>
          <a:pPr marL="0" lvl="0" indent="0" algn="l" defTabSz="12001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>
              <a:latin typeface="Arial"/>
            </a:rPr>
            <a:t> </a:t>
          </a:r>
          <a:endParaRPr lang="en-US" sz="2700" kern="1200"/>
        </a:p>
      </dsp:txBody>
      <dsp:txXfrm>
        <a:off x="590181" y="547940"/>
        <a:ext cx="2735774" cy="9720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Process3">
  <dgm:title val=""/>
  <dgm:desc val=""/>
  <dgm:catLst>
    <dgm:cat type="process" pri="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 chOrder="t">
    <dgm:varLst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dummy" refType="w"/>
      <dgm:constr type="h" for="ch" forName="dummy" refType="h"/>
      <dgm:constr type="h" for="ch" forName="dummy" refType="w" refFor="ch" refForName="dummy" op="lte" fact="0.4"/>
      <dgm:constr type="ctrX" for="ch" forName="dummy" refType="w" fact="0.5"/>
      <dgm:constr type="ctrY" for="ch" forName="dummy" refType="h" fact="0.5"/>
      <dgm:constr type="w" for="ch" forName="linH" refType="w"/>
      <dgm:constr type="h" for="ch" forName="linH" refType="h"/>
      <dgm:constr type="ctrX" for="ch" forName="linH" refType="w" fact="0.5"/>
      <dgm:constr type="ctrY" for="ch" forName="linH" refType="h" fact="0.5"/>
      <dgm:constr type="userP" for="ch" forName="linH" refType="h" refFor="ch" refForName="dummy" fact="0.25"/>
      <dgm:constr type="userT" for="des" forName="parTx" refType="w" refFor="ch" refForName="dummy" fact="0.2"/>
    </dgm:constrLst>
    <dgm:ruleLst/>
    <dgm:layoutNode name="dummy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linH">
      <dgm:choose name="Name1">
        <dgm:if name="Name2" func="var" arg="dir" op="equ" val="norm">
          <dgm:alg type="lin">
            <dgm:param type="linDir" val="fromL"/>
            <dgm:param type="nodeVertAlign" val="t"/>
          </dgm:alg>
        </dgm:if>
        <dgm:else name="Name3">
          <dgm:alg type="lin">
            <dgm:param type="linDir" val="fromR"/>
            <dgm:param type="nodeVertAlign" val="t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primFontSz" for="des" forName="parTx" val="65"/>
        <dgm:constr type="primFontSz" for="des" forName="desTx" refType="primFontSz" refFor="des" refForName="parTx" op="equ"/>
        <dgm:constr type="h" for="des" forName="parTx" refType="primFontSz" refFor="des" refForName="parTx"/>
        <dgm:constr type="h" for="des" forName="desTx" refType="primFontSz" refFor="des" refForName="parTx" fact="0.5"/>
        <dgm:constr type="h" for="des" forName="parTx" op="equ"/>
        <dgm:constr type="h" for="des" forName="desTx" op="equ"/>
        <dgm:constr type="h" for="ch" forName="backgroundArrow" refType="primFontSz" refFor="des" refForName="parTx" fact="2"/>
        <dgm:constr type="h" for="ch" forName="backgroundArrow" refType="h" refFor="des" refForName="parTx" op="lte" fact="2"/>
        <dgm:constr type="h" for="ch" forName="backgroundArrow" refType="h" refFor="des" refForName="parTx" op="gte" fact="2"/>
        <dgm:constr type="h" for="des" forName="spVertical1" refType="primFontSz" refFor="des" refForName="parTx" fact="0.5"/>
        <dgm:constr type="h" for="des" forName="spVertical1" refType="h" refFor="des" refForName="parTx" op="lte" fact="0.5"/>
        <dgm:constr type="h" for="des" forName="spVertical1" refType="h" refFor="des" refForName="parTx" op="gte" fact="0.5"/>
        <dgm:constr type="h" for="des" forName="spVertical2" refType="primFontSz" refFor="des" refForName="parTx" fact="0.5"/>
        <dgm:constr type="h" for="des" forName="spVertical2" refType="h" refFor="des" refForName="parTx" op="lte" fact="0.5"/>
        <dgm:constr type="h" for="des" forName="spVertical2" refType="h" refFor="des" refForName="parTx" op="gte" fact="0.5"/>
        <dgm:constr type="h" for="des" forName="spVertical3" refType="primFontSz" refFor="des" refForName="parTx" fact="-0.4"/>
        <dgm:constr type="h" for="des" forName="spVertical3" refType="h" refFor="des" refForName="parTx" op="lte" fact="-0.4"/>
        <dgm:constr type="h" for="des" forName="spVertical3" refType="h" refFor="des" refForName="parTx" op="gte" fact="-0.4"/>
        <dgm:constr type="w" for="ch" forName="backgroundArrow" refType="w"/>
        <dgm:constr type="w" for="ch" forName="negArrow" refType="w" fact="-1"/>
        <dgm:constr type="w" for="ch" forName="linV" refType="w"/>
        <dgm:constr type="w" for="ch" forName="space" refType="w" refFor="ch" refForName="linV" fact="0.2"/>
        <dgm:constr type="w" for="ch" forName="padding1" refType="w" fact="0.08"/>
        <dgm:constr type="userP"/>
        <dgm:constr type="w" for="ch" forName="padding2" refType="userP"/>
      </dgm:constrLst>
      <dgm:ruleLst>
        <dgm:rule type="w" for="ch" forName="linV" val="0" fact="NaN" max="NaN"/>
        <dgm:rule type="primFontSz" for="des" forName="parTx" val="5" fact="NaN" max="NaN"/>
      </dgm:ruleLst>
      <dgm:layoutNode name="padding1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forEach name="Name4" axis="ch" ptType="node">
        <dgm:layoutNode name="linV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spVertical1" refType="w"/>
            <dgm:constr type="w" for="ch" forName="parTx" refType="w"/>
            <dgm:constr type="w" for="ch" forName="spVertical2" refType="w"/>
            <dgm:constr type="w" for="ch" forName="spVertical3" refType="w"/>
            <dgm:constr type="w" for="ch" forName="desTx" refType="w"/>
          </dgm:constrLst>
          <dgm:ruleLst/>
          <dgm:layoutNode name="spVertical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parTx" styleLbl="revTx">
            <dgm:varLst>
              <dgm:chMax val="0"/>
              <dgm:chPref val="0"/>
              <dgm:bulletEnabled val="1"/>
            </dgm:varLst>
            <dgm:choose name="Name5">
              <dgm:if name="Name6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7">
                <dgm:alg type="tx">
                  <dgm:param type="parTxLTRAlign" val="ctr"/>
                  <dgm:param type="parTxRTLAlign" val="ct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self" ptType="node"/>
            <dgm:choose name="Name8">
              <dgm:if name="Name9" func="var" arg="dir" op="equ" val="norm">
                <dgm:constrLst>
                  <dgm:constr type="userT"/>
                  <dgm:constr type="h" refType="userT" op="lte"/>
                  <dgm:constr type="tMarg" refType="primFontSz" fact="0.8"/>
                  <dgm:constr type="bMarg" refType="tMarg"/>
                  <dgm:constr type="lMarg"/>
                  <dgm:constr type="rMarg"/>
                </dgm:constrLst>
              </dgm:if>
              <dgm:else name="Name10">
                <dgm:constrLst>
                  <dgm:constr type="userT"/>
                  <dgm:constr type="h" refType="userT" op="lte"/>
                  <dgm:constr type="tMarg" refType="primFontSz" fact="0.8"/>
                  <dgm:constr type="bMarg" refType="tMarg"/>
                  <dgm:constr type="lMarg"/>
                  <dgm:constr type="rMarg"/>
                </dgm:constrLst>
              </dgm:else>
            </dgm:choose>
            <dgm:ruleLst>
              <dgm:rule type="h" val="INF" fact="NaN" max="NaN"/>
            </dgm:ruleLst>
          </dgm:layoutNode>
          <dgm:layoutNode name="spVertical2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spVertical3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choose name="Name11">
            <dgm:if name="Name12" axis="ch" ptType="node" func="cnt" op="gte" val="1">
              <dgm:layoutNode name="desTx" styleLbl="revTx">
                <dgm:varLst>
                  <dgm:bulletEnabled val="1"/>
                </dgm:varLst>
                <dgm:alg type="tx">
                  <dgm:param type="stBulletLvl" val="1"/>
                </dgm:alg>
                <dgm:shape xmlns:r="http://schemas.openxmlformats.org/officeDocument/2006/relationships" type="rect" r:blip="">
                  <dgm:adjLst/>
                </dgm:shape>
                <dgm:presOf axis="des" ptType="node"/>
                <dgm:constrLst>
                  <dgm:constr type="tMarg"/>
                  <dgm:constr type="bMarg"/>
                  <dgm:constr type="rMarg"/>
                  <dgm:constr type="lMarg"/>
                </dgm:constrLst>
                <dgm:ruleLst>
                  <dgm:rule type="h" val="INF" fact="NaN" max="NaN"/>
                </dgm:ruleLst>
              </dgm:layoutNode>
            </dgm:if>
            <dgm:else name="Name13"/>
          </dgm:choose>
        </dgm:layoutNode>
        <dgm:forEach name="Name14" axis="followSib" ptType="sibTrans" cnt="1">
          <dgm:layoutNode name="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  <dgm:layoutNode name="padding2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negArrow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backgroundArrow" styleLbl="node1">
        <dgm:alg type="sp"/>
        <dgm:choose name="Name15">
          <dgm:if name="Name16" func="var" arg="dir" op="equ" val="norm">
            <dgm:shape xmlns:r="http://schemas.openxmlformats.org/officeDocument/2006/relationships" type="rightArrow" r:blip="">
              <dgm:adjLst/>
            </dgm:shape>
          </dgm:if>
          <dgm:else name="Name17">
            <dgm:shape xmlns:r="http://schemas.openxmlformats.org/officeDocument/2006/relationships" type="leftArrow" r:blip="">
              <dgm:adjLst/>
            </dgm:shape>
          </dgm:else>
        </dgm:choose>
        <dgm:presOf/>
        <dgm:constrLst/>
        <dgm:ruleLst/>
      </dgm:layoutNode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AA0F9FC-077E-4A40-B549-2BBE379B601D}" type="datetimeFigureOut">
              <a:rPr lang="hr-HR" smtClean="0"/>
              <a:t>25.3.2025.</a:t>
            </a:fld>
            <a:endParaRPr lang="hr-H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r-H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0726E16-B33E-457F-9916-4D5AFE6657DB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438475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095B1D-EC5B-426D-9BEA-45F6C2B62C27}" type="slidenum">
              <a:rPr lang="hr-HR" smtClean="0"/>
              <a:t>2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5933019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710969">
              <a:defRPr/>
            </a:pPr>
            <a:fld id="{57095B1D-EC5B-426D-9BEA-45F6C2B62C27}" type="slidenum">
              <a:rPr lang="hr-HR">
                <a:solidFill>
                  <a:prstClr val="black"/>
                </a:solidFill>
                <a:latin typeface="Calibri" panose="020F0502020204030204"/>
              </a:rPr>
              <a:pPr defTabSz="710969">
                <a:defRPr/>
              </a:pPr>
              <a:t>6</a:t>
            </a:fld>
            <a:endParaRPr lang="hr-HR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2472294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/>
              <a:t>U odnosu na studeni 2024. godine, porast broja digitalnih završnih isprava: 50.000, porast broja isprava u arhivi 50.000</a:t>
            </a:r>
          </a:p>
          <a:p>
            <a:r>
              <a:rPr lang="hr-HR"/>
              <a:t>- Spomenuti da se ovdje broje samo autorizirane isprave u arhivi, oko 36.000 diploma čeka autorizaciju (PMF, Arhitektura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726E16-B33E-457F-9916-4D5AFE6657DB}" type="slidenum">
              <a:rPr lang="hr-HR" smtClean="0"/>
              <a:t>12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60304127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095B1D-EC5B-426D-9BEA-45F6C2B62C27}" type="slidenum">
              <a:rPr lang="hr-HR" smtClean="0"/>
              <a:t>16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61780936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095B1D-EC5B-426D-9BEA-45F6C2B62C27}" type="slidenum">
              <a:rPr lang="hr-HR" smtClean="0"/>
              <a:t>17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44132539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sz="1200">
                <a:latin typeface="Arial"/>
                <a:cs typeface="Arial"/>
              </a:rPr>
              <a:t>Trenutno 16 visokih učilišta aktivni korisnici modula Reakreditacija</a:t>
            </a: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726E16-B33E-457F-9916-4D5AFE6657DB}" type="slidenum">
              <a:rPr lang="hr-HR" smtClean="0"/>
              <a:t>19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64664511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095B1D-EC5B-426D-9BEA-45F6C2B62C27}" type="slidenum">
              <a:rPr lang="hr-HR" smtClean="0"/>
              <a:t>23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79511918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/>
              <a:t>Pojednostavljeni pogled budućeg stanja</a:t>
            </a:r>
          </a:p>
          <a:p>
            <a:pPr marL="176427" indent="-176427">
              <a:buFontTx/>
              <a:buChar char="-"/>
            </a:pPr>
            <a:r>
              <a:rPr lang="hr-HR"/>
              <a:t>Ideja je imati 2 nacionalna infromacijska stustava:</a:t>
            </a:r>
          </a:p>
          <a:p>
            <a:pPr marL="646876" lvl="1" indent="-176427">
              <a:buFontTx/>
              <a:buChar char="-"/>
            </a:pPr>
            <a:r>
              <a:rPr lang="hr-HR"/>
              <a:t>CroRIS za znanost</a:t>
            </a:r>
          </a:p>
          <a:p>
            <a:pPr marL="646876" lvl="1" indent="-176427">
              <a:buFontTx/>
              <a:buChar char="-"/>
            </a:pPr>
            <a:r>
              <a:rPr lang="hr-HR"/>
              <a:t>ISeVO za visoko obrazovanje</a:t>
            </a:r>
          </a:p>
          <a:p>
            <a:pPr marL="176427" indent="-176427">
              <a:buFontTx/>
              <a:buChar char="-"/>
            </a:pPr>
            <a:r>
              <a:rPr lang="hr-HR"/>
              <a:t>Koji će međusobno biti povezani i biti izvor i podloga za razne izvještaje, analize, poslovne procese, odlučivanja… </a:t>
            </a:r>
          </a:p>
          <a:p>
            <a:r>
              <a:rPr lang="hr-HR"/>
              <a:t>npr. </a:t>
            </a:r>
          </a:p>
          <a:p>
            <a:pPr marL="176427" indent="-176427">
              <a:buFontTx/>
              <a:buChar char="-"/>
            </a:pPr>
            <a:r>
              <a:rPr lang="hr-HR"/>
              <a:t>proces reakreditacije bi trebao dohvaćati sve potrebne podatke iz CroRIS-a i ISeVO-a </a:t>
            </a:r>
          </a:p>
          <a:p>
            <a:pPr marL="646876" lvl="1" indent="-176427">
              <a:buFontTx/>
              <a:buChar char="-"/>
            </a:pPr>
            <a:r>
              <a:rPr lang="hr-HR"/>
              <a:t>Izvještaji koji se pripremaju u Mozvagu, nakon dostavljanja podataka, sad bi se pripremali dohvatom podataka iz ova dva sustava</a:t>
            </a:r>
          </a:p>
          <a:p>
            <a:pPr marL="176427" indent="-176427">
              <a:buFontTx/>
              <a:buChar char="-"/>
            </a:pPr>
            <a:endParaRPr lang="hr-HR"/>
          </a:p>
          <a:p>
            <a:pPr marL="176427" indent="-176427">
              <a:buFontTx/>
              <a:buChar char="-"/>
            </a:pPr>
            <a:endParaRPr lang="hr-H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095B1D-EC5B-426D-9BEA-45F6C2B62C27}" type="slidenum">
              <a:rPr lang="hr-HR" smtClean="0"/>
              <a:t>24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6665977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hyperlink" Target="http://www.srce.unizg.hr/" TargetMode="External"/><Relationship Id="rId7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5" Type="http://schemas.openxmlformats.org/officeDocument/2006/relationships/hyperlink" Target="http://www.srce.unizg.hr/otvoreni-pristup" TargetMode="External"/><Relationship Id="rId4" Type="http://schemas.openxmlformats.org/officeDocument/2006/relationships/hyperlink" Target="creativecommons.org/licenses/by/4.0/deed" TargetMode="External"/><Relationship Id="rId9" Type="http://schemas.openxmlformats.org/officeDocument/2006/relationships/image" Target="../media/image6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B3E67B-50BF-40DF-8364-28707179A6A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34504" y="1510917"/>
            <a:ext cx="7182679" cy="1999045"/>
          </a:xfrm>
        </p:spPr>
        <p:txBody>
          <a:bodyPr anchor="b">
            <a:normAutofit/>
          </a:bodyPr>
          <a:lstStyle>
            <a:lvl1pPr algn="l">
              <a:defRPr sz="5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53C1D34-1B8E-47C6-80D0-457EE0FB420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34504" y="3602038"/>
            <a:ext cx="7182679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0392992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11607E9-90CB-4EC3-BFC9-07EDD0581C9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18B1384C-24C7-4CD0-8B92-D90451B666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915876" y="6330241"/>
            <a:ext cx="4623018" cy="365125"/>
          </a:xfrm>
          <a:prstGeom prst="rect">
            <a:avLst/>
          </a:prstGeom>
        </p:spPr>
        <p:txBody>
          <a:bodyPr/>
          <a:lstStyle/>
          <a:p>
            <a:endParaRPr lang="hr-HR"/>
          </a:p>
        </p:txBody>
      </p:sp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7A262905-6F9B-4F86-9E50-E9DA6DFA40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8416" y="365125"/>
            <a:ext cx="982538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6214369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1ED6D35-CFA6-4B63-BF11-E19CD2DE430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5CA56DE-163C-48D3-B4DB-66AA14761E9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BD871E8D-D6F2-4C79-A882-74BAB8B251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915876" y="6330241"/>
            <a:ext cx="4623018" cy="365125"/>
          </a:xfrm>
          <a:prstGeom prst="rect">
            <a:avLst/>
          </a:prstGeom>
        </p:spPr>
        <p:txBody>
          <a:bodyPr/>
          <a:lstStyle/>
          <a:p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85185355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adnji slajd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225CFFBB-1656-4BC5-9791-61CE66541E14}"/>
              </a:ext>
            </a:extLst>
          </p:cNvPr>
          <p:cNvGrpSpPr/>
          <p:nvPr userDrawn="1"/>
        </p:nvGrpSpPr>
        <p:grpSpPr>
          <a:xfrm>
            <a:off x="1343270" y="3886724"/>
            <a:ext cx="9659563" cy="1775457"/>
            <a:chOff x="1105091" y="2915042"/>
            <a:chExt cx="7244672" cy="1331593"/>
          </a:xfrm>
        </p:grpSpPr>
        <p:sp>
          <p:nvSpPr>
            <p:cNvPr id="13" name="TextBox 7">
              <a:extLst>
                <a:ext uri="{FF2B5EF4-FFF2-40B4-BE49-F238E27FC236}">
                  <a16:creationId xmlns:a16="http://schemas.microsoft.com/office/drawing/2014/main" id="{AEDFD92A-D570-4044-74DA-54F7B23EEE49}"/>
                </a:ext>
              </a:extLst>
            </p:cNvPr>
            <p:cNvSpPr txBox="1"/>
            <p:nvPr userDrawn="1"/>
          </p:nvSpPr>
          <p:spPr>
            <a:xfrm>
              <a:off x="5801856" y="2915042"/>
              <a:ext cx="2547907" cy="43069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just"/>
              <a:r>
                <a:rPr lang="hr-HR" sz="933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Srce politikom otvorenog pristupa široj javnosti osigurava dostupnost i korištenje svih rezultata rada Srca, a prvenstveno obrazovnih i stručnih informacija i sadržaja nastalih djelovanjem i radom Srca.</a:t>
              </a:r>
            </a:p>
          </p:txBody>
        </p:sp>
        <p:sp>
          <p:nvSpPr>
            <p:cNvPr id="15" name="TextBox 9">
              <a:extLst>
                <a:ext uri="{FF2B5EF4-FFF2-40B4-BE49-F238E27FC236}">
                  <a16:creationId xmlns:a16="http://schemas.microsoft.com/office/drawing/2014/main" id="{B1EFE6B7-D1D6-47CD-6EA4-D03F00A30F0E}"/>
                </a:ext>
              </a:extLst>
            </p:cNvPr>
            <p:cNvSpPr txBox="1"/>
            <p:nvPr userDrawn="1"/>
          </p:nvSpPr>
          <p:spPr>
            <a:xfrm>
              <a:off x="2731473" y="2918939"/>
              <a:ext cx="2610706" cy="21534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just"/>
              <a:r>
                <a:rPr lang="pt-BR" sz="933" b="0" kern="1200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Ovo djelo je dano na korištenje pod licencom Creative Commons </a:t>
              </a:r>
              <a:r>
                <a:rPr lang="pt-BR" sz="933" b="0" i="1" kern="1200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Imenovanje</a:t>
              </a:r>
              <a:r>
                <a:rPr lang="hr-HR" sz="933" b="0" i="1" kern="1200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lang="hr-HR" sz="933" b="0" i="0" kern="1200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4</a:t>
              </a:r>
              <a:r>
                <a:rPr lang="pt-BR" sz="933" b="0" i="0" kern="1200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.0 međunarodna</a:t>
              </a:r>
              <a:r>
                <a:rPr lang="pt-BR" sz="933" b="0" kern="1200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.</a:t>
              </a:r>
              <a:endParaRPr lang="hr-HR" sz="933" b="1" u="none" kern="1200">
                <a:solidFill>
                  <a:srgbClr val="CC3C00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" name="TextBox 12">
              <a:extLst>
                <a:ext uri="{FF2B5EF4-FFF2-40B4-BE49-F238E27FC236}">
                  <a16:creationId xmlns:a16="http://schemas.microsoft.com/office/drawing/2014/main" id="{AAB90880-4F0D-7C1A-B069-4249B48B4087}"/>
                </a:ext>
              </a:extLst>
            </p:cNvPr>
            <p:cNvSpPr txBox="1"/>
            <p:nvPr userDrawn="1"/>
          </p:nvSpPr>
          <p:spPr>
            <a:xfrm>
              <a:off x="1115724" y="3599709"/>
              <a:ext cx="927177" cy="17312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hr-HR" sz="900" b="1">
                  <a:solidFill>
                    <a:schemeClr val="accent1"/>
                  </a:solidFill>
                  <a:latin typeface="Arial" panose="020B0604020202020204" pitchFamily="34" charset="0"/>
                  <a:cs typeface="Arial" panose="020B0604020202020204" pitchFamily="34" charset="0"/>
                  <a:hlinkClick r:id="rId3"/>
                </a:rPr>
                <a:t>www.srce.unizg.hr</a:t>
              </a:r>
              <a:r>
                <a:rPr lang="hr-HR" sz="900" b="1">
                  <a:solidFill>
                    <a:schemeClr val="accent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</p:txBody>
        </p:sp>
        <p:sp>
          <p:nvSpPr>
            <p:cNvPr id="17" name="Rectangle 1">
              <a:extLst>
                <a:ext uri="{FF2B5EF4-FFF2-40B4-BE49-F238E27FC236}">
                  <a16:creationId xmlns:a16="http://schemas.microsoft.com/office/drawing/2014/main" id="{0ECCBBAB-08B2-29D2-8D07-A6D32135129A}"/>
                </a:ext>
              </a:extLst>
            </p:cNvPr>
            <p:cNvSpPr/>
            <p:nvPr userDrawn="1"/>
          </p:nvSpPr>
          <p:spPr>
            <a:xfrm>
              <a:off x="2941549" y="3599709"/>
              <a:ext cx="2190554" cy="17312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hr-HR" sz="900" b="1" u="sng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  <a:hlinkClick r:id="rId4" action="ppaction://hlinkfile"/>
                </a:rPr>
                <a:t>creativecommons.org/</a:t>
              </a:r>
              <a:r>
                <a:rPr lang="hr-HR" sz="900" b="1" u="sng" err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  <a:hlinkClick r:id="rId4" action="ppaction://hlinkfile"/>
                </a:rPr>
                <a:t>licenses</a:t>
              </a:r>
              <a:r>
                <a:rPr lang="hr-HR" sz="900" b="1" u="sng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  <a:hlinkClick r:id="rId4" action="ppaction://hlinkfile"/>
                </a:rPr>
                <a:t>/</a:t>
              </a:r>
              <a:r>
                <a:rPr lang="hr-HR" sz="900" b="1" u="sng" err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  <a:hlinkClick r:id="rId4" action="ppaction://hlinkfile"/>
                </a:rPr>
                <a:t>by</a:t>
              </a:r>
              <a:r>
                <a:rPr lang="hr-HR" sz="900" b="1" u="sng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  <a:hlinkClick r:id="rId4" action="ppaction://hlinkfile"/>
                </a:rPr>
                <a:t>/4.0/</a:t>
              </a:r>
              <a:r>
                <a:rPr lang="hr-HR" sz="900" b="1" u="sng" err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  <a:hlinkClick r:id="rId4" action="ppaction://hlinkfile"/>
                </a:rPr>
                <a:t>deed</a:t>
              </a:r>
              <a:r>
                <a:rPr lang="hr-HR" sz="900" b="1" u="sng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endParaRPr lang="hr-HR" sz="900" b="1" u="sng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" name="Rectangle 2">
              <a:extLst>
                <a:ext uri="{FF2B5EF4-FFF2-40B4-BE49-F238E27FC236}">
                  <a16:creationId xmlns:a16="http://schemas.microsoft.com/office/drawing/2014/main" id="{356471A3-9D15-19E7-C3C5-79A39F9FFFDA}"/>
                </a:ext>
              </a:extLst>
            </p:cNvPr>
            <p:cNvSpPr/>
            <p:nvPr userDrawn="1"/>
          </p:nvSpPr>
          <p:spPr>
            <a:xfrm>
              <a:off x="6280399" y="3599709"/>
              <a:ext cx="1590820" cy="17312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hr-HR" sz="900" b="1">
                  <a:solidFill>
                    <a:schemeClr val="accent1"/>
                  </a:solidFill>
                  <a:latin typeface="Arial" panose="020B0604020202020204" pitchFamily="34" charset="0"/>
                  <a:cs typeface="Arial" panose="020B0604020202020204" pitchFamily="34" charset="0"/>
                  <a:hlinkClick r:id="rId5"/>
                </a:rPr>
                <a:t>www.srce.unizg.hr/otvoreni-pristup</a:t>
              </a:r>
              <a:endParaRPr lang="hr-HR" sz="900" b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9" name="Picture 14">
              <a:hlinkClick r:id="rId5"/>
              <a:extLst>
                <a:ext uri="{FF2B5EF4-FFF2-40B4-BE49-F238E27FC236}">
                  <a16:creationId xmlns:a16="http://schemas.microsoft.com/office/drawing/2014/main" id="{113E224B-D696-BF4A-9BF2-F98217CA187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33117" y="3976635"/>
              <a:ext cx="685385" cy="270000"/>
            </a:xfrm>
            <a:prstGeom prst="rect">
              <a:avLst/>
            </a:prstGeom>
          </p:spPr>
        </p:pic>
        <p:pic>
          <p:nvPicPr>
            <p:cNvPr id="20" name="Picture 16">
              <a:hlinkClick r:id="rId3"/>
              <a:extLst>
                <a:ext uri="{FF2B5EF4-FFF2-40B4-BE49-F238E27FC236}">
                  <a16:creationId xmlns:a16="http://schemas.microsoft.com/office/drawing/2014/main" id="{6127FA4B-F666-45C5-680E-5F8CB71DD35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05091" y="2918939"/>
              <a:ext cx="970563" cy="468548"/>
            </a:xfrm>
            <a:prstGeom prst="rect">
              <a:avLst/>
            </a:prstGeom>
          </p:spPr>
        </p:pic>
        <p:pic>
          <p:nvPicPr>
            <p:cNvPr id="21" name="Picture 3">
              <a:extLst>
                <a:ext uri="{FF2B5EF4-FFF2-40B4-BE49-F238E27FC236}">
                  <a16:creationId xmlns:a16="http://schemas.microsoft.com/office/drawing/2014/main" id="{FD7B0D4E-3055-CD93-7A04-A2B4A44891A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72177" y="3983688"/>
              <a:ext cx="729299" cy="255894"/>
            </a:xfrm>
            <a:prstGeom prst="rect">
              <a:avLst/>
            </a:prstGeom>
          </p:spPr>
        </p:pic>
      </p:grp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C175A99-3C77-4CF2-A91F-6E58F7A383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r-HR"/>
              <a:t>Naziv prezentacije</a:t>
            </a:r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9B63765A-0810-4DA2-BAA9-86CDB74EB0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57447" y="536927"/>
            <a:ext cx="9645386" cy="1967903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sz="3067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3" name="Subtitle 2">
            <a:extLst>
              <a:ext uri="{FF2B5EF4-FFF2-40B4-BE49-F238E27FC236}">
                <a16:creationId xmlns:a16="http://schemas.microsoft.com/office/drawing/2014/main" id="{E6CA525B-2D2E-49E5-A9CA-61E7485C546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57447" y="2755191"/>
            <a:ext cx="9645386" cy="80116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867"/>
            </a:lvl1pPr>
            <a:lvl2pPr marL="342883" indent="0" algn="ctr">
              <a:buNone/>
              <a:defRPr sz="1500"/>
            </a:lvl2pPr>
            <a:lvl3pPr marL="685766" indent="0" algn="ctr">
              <a:buNone/>
              <a:defRPr sz="1351"/>
            </a:lvl3pPr>
            <a:lvl4pPr marL="1028649" indent="0" algn="ctr">
              <a:buNone/>
              <a:defRPr sz="1200"/>
            </a:lvl4pPr>
            <a:lvl5pPr marL="1371532" indent="0" algn="ctr">
              <a:buNone/>
              <a:defRPr sz="1200"/>
            </a:lvl5pPr>
            <a:lvl6pPr marL="1714414" indent="0" algn="ctr">
              <a:buNone/>
              <a:defRPr sz="1200"/>
            </a:lvl6pPr>
            <a:lvl7pPr marL="2057297" indent="0" algn="ctr">
              <a:buNone/>
              <a:defRPr sz="1200"/>
            </a:lvl7pPr>
            <a:lvl8pPr marL="2400180" indent="0" algn="ctr">
              <a:buNone/>
              <a:defRPr sz="1200"/>
            </a:lvl8pPr>
            <a:lvl9pPr marL="2743063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hr-HR"/>
          </a:p>
        </p:txBody>
      </p:sp>
      <p:pic>
        <p:nvPicPr>
          <p:cNvPr id="24" name="Slika 15">
            <a:extLst>
              <a:ext uri="{FF2B5EF4-FFF2-40B4-BE49-F238E27FC236}">
                <a16:creationId xmlns:a16="http://schemas.microsoft.com/office/drawing/2014/main" id="{79B1ABE9-1BF3-4D79-AFCD-9609CE00B996}"/>
              </a:ext>
            </a:extLst>
          </p:cNvPr>
          <p:cNvPicPr/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37783" y="5311584"/>
            <a:ext cx="1028936" cy="360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645150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9964442" y="6353787"/>
            <a:ext cx="1242953" cy="360000"/>
          </a:xfrm>
          <a:prstGeom prst="rect">
            <a:avLst/>
          </a:prstGeom>
        </p:spPr>
        <p:txBody>
          <a:bodyPr/>
          <a:lstStyle/>
          <a:p>
            <a:endParaRPr lang="hr-H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1353803" y="6355245"/>
            <a:ext cx="838199" cy="360000"/>
          </a:xfrm>
          <a:prstGeom prst="rect">
            <a:avLst/>
          </a:prstGeom>
        </p:spPr>
        <p:txBody>
          <a:bodyPr/>
          <a:lstStyle/>
          <a:p>
            <a:fld id="{8F875A55-2F1E-4FC3-883D-C1990A1E687D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7135691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E4F22F-DC98-4B5C-A47C-6A9E610253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BA2AFC-EA56-40CB-A1FC-92A03EDF021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19FF8F-782A-4C94-8833-AFD41A2532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915876" y="6330241"/>
            <a:ext cx="4623018" cy="365125"/>
          </a:xfrm>
          <a:prstGeom prst="rect">
            <a:avLst/>
          </a:prstGeom>
        </p:spPr>
        <p:txBody>
          <a:bodyPr/>
          <a:lstStyle/>
          <a:p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6288406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F87771-2B9E-417E-B8DA-1FB73CAFDA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9165" y="1709738"/>
            <a:ext cx="7178260" cy="2852737"/>
          </a:xfrm>
        </p:spPr>
        <p:txBody>
          <a:bodyPr anchor="b">
            <a:normAutofit/>
          </a:bodyPr>
          <a:lstStyle>
            <a:lvl1pPr>
              <a:defRPr sz="5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DB25B0E-9F5A-4DB6-9497-58E62E886C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99164" y="4589463"/>
            <a:ext cx="717826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BADE33-3ECF-4A51-BF12-67447FA979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915876" y="6330241"/>
            <a:ext cx="4623018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1613780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E67053-C862-47AB-AF3B-0BCCC8C188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32B8A8-C494-4B91-9F99-36B9A88CCE6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528416" y="1825625"/>
            <a:ext cx="4567584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EE28E9E-54E2-4C0F-A8BD-ED00505ECE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89148" y="1825625"/>
            <a:ext cx="4864652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ADEB1797-359A-40A3-9436-0FF9D3D764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915876" y="6330241"/>
            <a:ext cx="4623018" cy="365125"/>
          </a:xfrm>
          <a:prstGeom prst="rect">
            <a:avLst/>
          </a:prstGeom>
        </p:spPr>
        <p:txBody>
          <a:bodyPr/>
          <a:lstStyle/>
          <a:p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7714257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C5EE616-1350-4900-8A92-573BB5D2E7A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06330" y="1681163"/>
            <a:ext cx="467360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AB844D2-5F27-4F10-A9F1-CAC874DBD96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506330" y="2505075"/>
            <a:ext cx="467360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1EC2B39-63E7-4322-BC52-03CD39DE405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427304" y="1681163"/>
            <a:ext cx="4928084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DDB891E-40AC-403D-86FB-C19AF0B5BD6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427304" y="2505075"/>
            <a:ext cx="4928084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955D426E-1106-4747-A089-EEDEEC06E1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915876" y="6330241"/>
            <a:ext cx="4623018" cy="365125"/>
          </a:xfrm>
          <a:prstGeom prst="rect">
            <a:avLst/>
          </a:prstGeom>
        </p:spPr>
        <p:txBody>
          <a:bodyPr/>
          <a:lstStyle/>
          <a:p>
            <a:endParaRPr lang="hr-HR"/>
          </a:p>
        </p:txBody>
      </p:sp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8C8FE507-285B-4FCA-A767-BC44D221BB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8416" y="365125"/>
            <a:ext cx="982538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0231042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342A56CA-007D-47AF-B3D1-8C29368DA3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915876" y="6330241"/>
            <a:ext cx="4623018" cy="365125"/>
          </a:xfrm>
          <a:prstGeom prst="rect">
            <a:avLst/>
          </a:prstGeom>
        </p:spPr>
        <p:txBody>
          <a:bodyPr/>
          <a:lstStyle/>
          <a:p>
            <a:endParaRPr lang="hr-HR"/>
          </a:p>
        </p:txBody>
      </p:sp>
      <p:sp>
        <p:nvSpPr>
          <p:cNvPr id="4" name="Title Placeholder 1">
            <a:extLst>
              <a:ext uri="{FF2B5EF4-FFF2-40B4-BE49-F238E27FC236}">
                <a16:creationId xmlns:a16="http://schemas.microsoft.com/office/drawing/2014/main" id="{7EE1CB03-7C26-439C-B1D6-AC17697BE7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8416" y="365125"/>
            <a:ext cx="982538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9653560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2E05B2-314B-47EA-9D2F-25D1A33BFC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915876" y="6330241"/>
            <a:ext cx="4623018" cy="365125"/>
          </a:xfrm>
          <a:prstGeom prst="rect">
            <a:avLst/>
          </a:prstGeom>
        </p:spPr>
        <p:txBody>
          <a:bodyPr/>
          <a:lstStyle/>
          <a:p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2778744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FD3201-646E-4991-9C2F-F800236D3F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0299" y="457200"/>
            <a:ext cx="4114800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324E4B-A260-4E54-9EB6-4CA20527AF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64683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540686A-C2A3-4FEC-951D-FE75AE2CF37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480299" y="2057400"/>
            <a:ext cx="4114800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BC5AE175-ABB3-404B-8D1A-52EA6B6130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915876" y="6330241"/>
            <a:ext cx="4623018" cy="365125"/>
          </a:xfrm>
          <a:prstGeom prst="rect">
            <a:avLst/>
          </a:prstGeom>
        </p:spPr>
        <p:txBody>
          <a:bodyPr/>
          <a:lstStyle/>
          <a:p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2686810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D80FBFD-B7B9-4838-A2AE-F4E28DD893A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603798" y="1828800"/>
            <a:ext cx="6078478" cy="40322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hr-HR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E96F959-D4B5-42B2-9533-DF80582F6C5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470990" y="1839154"/>
            <a:ext cx="3980068" cy="403225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B37E6853-9EAC-4161-87F9-1A0E7A492F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915876" y="6330241"/>
            <a:ext cx="4623018" cy="365125"/>
          </a:xfrm>
          <a:prstGeom prst="rect">
            <a:avLst/>
          </a:prstGeom>
        </p:spPr>
        <p:txBody>
          <a:bodyPr/>
          <a:lstStyle/>
          <a:p>
            <a:endParaRPr lang="hr-HR"/>
          </a:p>
        </p:txBody>
      </p:sp>
      <p:sp>
        <p:nvSpPr>
          <p:cNvPr id="6" name="Title Placeholder 1">
            <a:extLst>
              <a:ext uri="{FF2B5EF4-FFF2-40B4-BE49-F238E27FC236}">
                <a16:creationId xmlns:a16="http://schemas.microsoft.com/office/drawing/2014/main" id="{31644408-4B23-4481-9706-2C11B5AE33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8416" y="365125"/>
            <a:ext cx="982538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1857776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3E5C6DB-E731-4161-B08C-37AD479BC4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8416" y="365125"/>
            <a:ext cx="982538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1A66ED9-513A-4481-8699-22D124684A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28416" y="1825625"/>
            <a:ext cx="9825384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DDEDB2-868D-48CC-B9F7-4184495A4AC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01009" y="6356350"/>
            <a:ext cx="438646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5184464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hyperlink" Target="https://visokoobrazovanje.hr/" TargetMode="Externa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iki.srce.hr/display/ISEVO/" TargetMode="External"/><Relationship Id="rId2" Type="http://schemas.openxmlformats.org/officeDocument/2006/relationships/hyperlink" Target="https://visokoobrazovanje.hr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sv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2.svg"/><Relationship Id="rId5" Type="http://schemas.openxmlformats.org/officeDocument/2006/relationships/image" Target="../media/image21.png"/><Relationship Id="rId10" Type="http://schemas.openxmlformats.org/officeDocument/2006/relationships/image" Target="../media/image26.svg"/><Relationship Id="rId4" Type="http://schemas.openxmlformats.org/officeDocument/2006/relationships/image" Target="../media/image20.png"/><Relationship Id="rId9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2.sv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hyperlink" Target="https://ispik.srce.hr/" TargetMode="Externa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9.svg"/><Relationship Id="rId4" Type="http://schemas.openxmlformats.org/officeDocument/2006/relationships/image" Target="../media/image2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svg"/><Relationship Id="rId7" Type="http://schemas.openxmlformats.org/officeDocument/2006/relationships/image" Target="../media/image37.sv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svg"/><Relationship Id="rId4" Type="http://schemas.openxmlformats.org/officeDocument/2006/relationships/image" Target="../media/image34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libreadvice.org/manifest/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5" Type="http://schemas.microsoft.com/office/2018/10/relationships/comments" Target="../comments/modernComment_328_6335BCCE.xml"/><Relationship Id="rId4" Type="http://schemas.openxmlformats.org/officeDocument/2006/relationships/hyperlink" Target="https://creativecommons.org/licenses/by/3.0/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microsoft.com/office/2018/10/relationships/comments" Target="../comments/modernComment_111_A9338D95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microsoft.com/office/2018/10/relationships/comments" Target="../comments/modernComment_104_E3F067F4.xml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microsoft.com/office/2018/10/relationships/comments" Target="../comments/modernComment_356_6D3E4775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hyperlink" Target="https://www.aaiedu.hr/" TargetMode="External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hyperlink" Target="https://vidra.srce.hr/" TargetMode="Externa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0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7" Type="http://schemas.openxmlformats.org/officeDocument/2006/relationships/image" Target="../media/image56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sv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jpeg"/><Relationship Id="rId3" Type="http://schemas.openxmlformats.org/officeDocument/2006/relationships/image" Target="../media/image59.png"/><Relationship Id="rId7" Type="http://schemas.openxmlformats.org/officeDocument/2006/relationships/image" Target="../media/image63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jpeg"/><Relationship Id="rId5" Type="http://schemas.openxmlformats.org/officeDocument/2006/relationships/image" Target="../media/image61.png"/><Relationship Id="rId4" Type="http://schemas.openxmlformats.org/officeDocument/2006/relationships/image" Target="../media/image60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svg"/><Relationship Id="rId7" Type="http://schemas.microsoft.com/office/2018/10/relationships/comments" Target="../comments/modernComment_35F_EF1F3D60.xml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gif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72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sv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4.xml"/><Relationship Id="rId4" Type="http://schemas.microsoft.com/office/2018/10/relationships/comments" Target="../comments/modernComment_358_C2D565FB.xml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3" Type="http://schemas.openxmlformats.org/officeDocument/2006/relationships/diagramLayout" Target="../diagrams/layout2.xml"/><Relationship Id="rId7" Type="http://schemas.openxmlformats.org/officeDocument/2006/relationships/image" Target="../media/image77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microsoft.com/office/2018/10/relationships/comments" Target="../comments/modernComment_35B_F1614CDC.xml"/><Relationship Id="rId1" Type="http://schemas.openxmlformats.org/officeDocument/2006/relationships/slideLayout" Target="../slideLayouts/slideLayout5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7" Type="http://schemas.microsoft.com/office/2018/10/relationships/comments" Target="../comments/modernComment_35E_26B08CDE.xml"/><Relationship Id="rId2" Type="http://schemas.openxmlformats.org/officeDocument/2006/relationships/hyperlink" Target="https://www.srce.unizg.hr/sva-dogadjanja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gif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9.gif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13" Type="http://schemas.openxmlformats.org/officeDocument/2006/relationships/image" Target="../media/image91.svg"/><Relationship Id="rId18" Type="http://schemas.openxmlformats.org/officeDocument/2006/relationships/hyperlink" Target="http://www.isvu.hr/" TargetMode="External"/><Relationship Id="rId3" Type="http://schemas.openxmlformats.org/officeDocument/2006/relationships/hyperlink" Target="mailto:%20reakreditacija@srce.hr" TargetMode="External"/><Relationship Id="rId7" Type="http://schemas.openxmlformats.org/officeDocument/2006/relationships/image" Target="../media/image85.svg"/><Relationship Id="rId12" Type="http://schemas.openxmlformats.org/officeDocument/2006/relationships/image" Target="../media/image90.png"/><Relationship Id="rId17" Type="http://schemas.openxmlformats.org/officeDocument/2006/relationships/hyperlink" Target="mailto:isvu@srce.hr" TargetMode="External"/><Relationship Id="rId2" Type="http://schemas.openxmlformats.org/officeDocument/2006/relationships/hyperlink" Target="mailto:isevo-helpdesk@srce.hr" TargetMode="External"/><Relationship Id="rId16" Type="http://schemas.openxmlformats.org/officeDocument/2006/relationships/hyperlink" Target="http://www.srce.hr/studentski-standard" TargetMode="Externa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4.png"/><Relationship Id="rId11" Type="http://schemas.openxmlformats.org/officeDocument/2006/relationships/image" Target="../media/image89.svg"/><Relationship Id="rId5" Type="http://schemas.openxmlformats.org/officeDocument/2006/relationships/hyperlink" Target="https://ispik.srce.hr/" TargetMode="External"/><Relationship Id="rId15" Type="http://schemas.openxmlformats.org/officeDocument/2006/relationships/hyperlink" Target="mailto:vidra@srce.hr" TargetMode="External"/><Relationship Id="rId10" Type="http://schemas.openxmlformats.org/officeDocument/2006/relationships/image" Target="../media/image88.png"/><Relationship Id="rId19" Type="http://schemas.microsoft.com/office/2018/10/relationships/comments" Target="../comments/modernComment_32A_1C2B9C31.xml"/><Relationship Id="rId4" Type="http://schemas.openxmlformats.org/officeDocument/2006/relationships/hyperlink" Target="https://visokoobrazovanje.hr/" TargetMode="External"/><Relationship Id="rId9" Type="http://schemas.openxmlformats.org/officeDocument/2006/relationships/image" Target="../media/image87.svg"/><Relationship Id="rId14" Type="http://schemas.openxmlformats.org/officeDocument/2006/relationships/hyperlink" Target="mailto:isak@srce.hr" TargetMode="Externa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325_1AF34A27.xm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199342-AD10-4F9E-98C9-38D8777FA74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pl-PL"/>
              <a:t>Novosti u informacijskom krajobrazu znanosti i visokog obrazovanja</a:t>
            </a:r>
            <a:endParaRPr lang="hr-HR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2473BA0-782E-4F7C-9F22-FD20652BBD3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34504" y="5446295"/>
            <a:ext cx="7182679" cy="485274"/>
          </a:xfrm>
        </p:spPr>
        <p:txBody>
          <a:bodyPr/>
          <a:lstStyle/>
          <a:p>
            <a:r>
              <a:rPr lang="hr-HR" dirty="0"/>
              <a:t>dr. sc. Ognjen Orel - moderator</a:t>
            </a:r>
          </a:p>
        </p:txBody>
      </p:sp>
    </p:spTree>
    <p:extLst>
      <p:ext uri="{BB962C8B-B14F-4D97-AF65-F5344CB8AC3E}">
        <p14:creationId xmlns:p14="http://schemas.microsoft.com/office/powerpoint/2010/main" val="1615134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DBD7F9-EA42-4ED6-8E0F-AC0138F945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9165" y="1709739"/>
            <a:ext cx="7178260" cy="1982732"/>
          </a:xfrm>
        </p:spPr>
        <p:txBody>
          <a:bodyPr>
            <a:noAutofit/>
          </a:bodyPr>
          <a:lstStyle/>
          <a:p>
            <a:r>
              <a:rPr lang="hr-HR" sz="4400"/>
              <a:t>Informacijski sustav evidencija u visokom obrazovanju u 2024. godini</a:t>
            </a:r>
            <a:endParaRPr lang="en-GB" sz="440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675D83F-9560-4971-B6F1-82FB5FD55B0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hr-HR" sz="1867" b="1">
                <a:hlinkClick r:id="rId2"/>
              </a:rPr>
              <a:t>visokoobrazovanje.hr</a:t>
            </a:r>
            <a:endParaRPr lang="hr-HR" sz="1867" b="1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84625F3-B8E9-4D77-8C56-2911FCA3E5F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382" y="3820333"/>
            <a:ext cx="2153128" cy="2153128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5E243A73-7AD1-464B-8C5D-AD25FD1A663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391524" y="1466849"/>
            <a:ext cx="2333768" cy="695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926056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8D2C92-C115-4076-A735-59E5C6F6E4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HR" sz="4000"/>
              <a:t>Osnovno o ISeVO-u</a:t>
            </a:r>
            <a:endParaRPr lang="en-GB" sz="400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CF4535-5AEA-493B-8C0C-DC00224A52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54799" y="1740385"/>
            <a:ext cx="4860760" cy="4266582"/>
          </a:xfrm>
        </p:spPr>
        <p:txBody>
          <a:bodyPr>
            <a:noAutofit/>
          </a:bodyPr>
          <a:lstStyle/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hr-HR" sz="1800"/>
              <a:t>Sustav je dostupan na: </a:t>
            </a:r>
          </a:p>
          <a:p>
            <a:pPr marL="685764" lvl="2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hr-HR" sz="1800" b="1">
                <a:hlinkClick r:id="rId2"/>
              </a:rPr>
              <a:t>visokoobrazovanje.hr</a:t>
            </a:r>
            <a:endParaRPr lang="hr-HR" sz="1800" b="1"/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hr-HR" sz="1800"/>
              <a:t>Korisničke upute: </a:t>
            </a:r>
            <a:r>
              <a:rPr lang="hr-HR" sz="1800">
                <a:hlinkClick r:id="rId3"/>
              </a:rPr>
              <a:t>wiki.srce.hr</a:t>
            </a:r>
            <a:r>
              <a:rPr lang="hr-HR" sz="1800"/>
              <a:t> </a:t>
            </a:r>
            <a:endParaRPr lang="en-GB" sz="1800"/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hr-HR" sz="1800"/>
              <a:t>Prijava u sustav: AAI identitetom</a:t>
            </a:r>
          </a:p>
          <a:p>
            <a:pPr lvl="1">
              <a:lnSpc>
                <a:spcPct val="120000"/>
              </a:lnSpc>
              <a:spcBef>
                <a:spcPts val="0"/>
              </a:spcBef>
            </a:pPr>
            <a:r>
              <a:rPr lang="hr-HR" sz="1800"/>
              <a:t>Pristup funkcionalnostima ovisi o dodijeljenoj korisničkoj ulozi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hr-HR" sz="1800"/>
              <a:t>Dostupni moduli:</a:t>
            </a:r>
          </a:p>
          <a:p>
            <a:pPr lvl="1">
              <a:lnSpc>
                <a:spcPct val="120000"/>
              </a:lnSpc>
              <a:spcBef>
                <a:spcPts val="0"/>
              </a:spcBef>
            </a:pPr>
            <a:r>
              <a:rPr lang="hr-HR" sz="1800"/>
              <a:t>Digitalni registar diploma</a:t>
            </a:r>
          </a:p>
          <a:p>
            <a:pPr lvl="1">
              <a:lnSpc>
                <a:spcPct val="120000"/>
              </a:lnSpc>
              <a:spcBef>
                <a:spcPts val="0"/>
              </a:spcBef>
            </a:pPr>
            <a:r>
              <a:rPr lang="hr-HR" sz="1800"/>
              <a:t>Preglednik visokih učilišta</a:t>
            </a:r>
          </a:p>
          <a:p>
            <a:pPr lvl="1">
              <a:lnSpc>
                <a:spcPct val="120000"/>
              </a:lnSpc>
              <a:spcBef>
                <a:spcPts val="0"/>
              </a:spcBef>
            </a:pPr>
            <a:r>
              <a:rPr lang="hr-HR" sz="1800"/>
              <a:t>Preglednik studijskih programa</a:t>
            </a:r>
          </a:p>
          <a:p>
            <a:pPr lvl="1">
              <a:lnSpc>
                <a:spcPct val="120000"/>
              </a:lnSpc>
              <a:spcBef>
                <a:spcPts val="0"/>
              </a:spcBef>
            </a:pPr>
            <a:r>
              <a:rPr lang="hr-HR" sz="1800"/>
              <a:t>Administracija korisnika</a:t>
            </a:r>
          </a:p>
          <a:p>
            <a:pPr lvl="1">
              <a:lnSpc>
                <a:spcPct val="120000"/>
              </a:lnSpc>
              <a:spcBef>
                <a:spcPts val="0"/>
              </a:spcBef>
            </a:pPr>
            <a:r>
              <a:rPr lang="hr-HR" sz="1800"/>
              <a:t>Upravljanje resursima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8B8CE4B-BAF7-4660-A5F1-B611764FAD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80122" y="1690688"/>
            <a:ext cx="6309115" cy="4010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580488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C399B9-FD05-4E88-84DC-7B80563880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hr-HR" sz="4000"/>
              <a:t>Digitalni registar diploma (1)</a:t>
            </a:r>
            <a:endParaRPr lang="en-GB" sz="400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999359E4-56D1-4D62-B466-9AEB608494A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8416" y="1690689"/>
            <a:ext cx="8558073" cy="1173142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6DA12AB-3C45-7B34-5931-FD2B684AC861}"/>
              </a:ext>
            </a:extLst>
          </p:cNvPr>
          <p:cNvSpPr txBox="1"/>
          <p:nvPr/>
        </p:nvSpPr>
        <p:spPr>
          <a:xfrm>
            <a:off x="9484732" y="1646308"/>
            <a:ext cx="2387208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121920" tIns="60960" rIns="121920" bIns="6096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en-US" sz="1400" i="1">
                <a:cs typeface="Arial"/>
              </a:rPr>
              <a:t>Na dan: </a:t>
            </a:r>
            <a:r>
              <a:rPr lang="hr-HR" sz="1400" i="1">
                <a:cs typeface="Arial"/>
              </a:rPr>
              <a:t>19</a:t>
            </a:r>
            <a:r>
              <a:rPr lang="en-US" sz="1400" i="1">
                <a:cs typeface="Arial"/>
              </a:rPr>
              <a:t>. </a:t>
            </a:r>
            <a:r>
              <a:rPr lang="hr-HR" sz="1400" i="1">
                <a:cs typeface="Arial"/>
              </a:rPr>
              <a:t>ožujka </a:t>
            </a:r>
            <a:r>
              <a:rPr lang="en-US" sz="1400" i="1">
                <a:cs typeface="Arial"/>
              </a:rPr>
              <a:t>202</a:t>
            </a:r>
            <a:r>
              <a:rPr lang="hr-HR" sz="1400" i="1">
                <a:cs typeface="Arial"/>
              </a:rPr>
              <a:t>5</a:t>
            </a:r>
            <a:r>
              <a:rPr lang="en-US" sz="1400" i="1">
                <a:cs typeface="Arial"/>
              </a:rPr>
              <a:t>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E90EC91-40C0-46E0-AE76-07FC1C551AF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549" y="3034258"/>
            <a:ext cx="6015126" cy="289384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116C4EA-E43A-4EE5-9C2B-E6D9AF21149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5092" y="3158005"/>
            <a:ext cx="4226848" cy="2545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005143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ntent Placeholder 11">
            <a:extLst>
              <a:ext uri="{FF2B5EF4-FFF2-40B4-BE49-F238E27FC236}">
                <a16:creationId xmlns:a16="http://schemas.microsoft.com/office/drawing/2014/main" id="{E3E1E708-A8C6-46A8-A16B-E97F30F8C882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2"/>
          <a:stretch>
            <a:fillRect/>
          </a:stretch>
        </p:blipFill>
        <p:spPr>
          <a:xfrm>
            <a:off x="6319681" y="2567526"/>
            <a:ext cx="5526322" cy="3333281"/>
          </a:xfrm>
          <a:prstGeom prst="rect">
            <a:avLst/>
          </a:prstGeom>
        </p:spPr>
      </p:pic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9CDEFAA-24D1-464E-A3A0-C13C6056DDC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hr-HR" sz="2000"/>
              <a:t>Javni pregled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hr-HR" sz="2000" b="0"/>
              <a:t>Grafički prikaz, Provjera</a:t>
            </a:r>
            <a:endParaRPr lang="en-GB" sz="2000" b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28C1494B-9856-49AC-8D55-676781A549D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306129" y="1681163"/>
            <a:ext cx="5972918" cy="823912"/>
          </a:xfrm>
        </p:spPr>
        <p:txBody>
          <a:bodyPr>
            <a:noAutofit/>
          </a:bodyPr>
          <a:lstStyle/>
          <a:p>
            <a:r>
              <a:rPr lang="hr-HR" sz="2000"/>
              <a:t>Prijavljeni korisnici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hr-HR" sz="2000" b="0"/>
              <a:t>Pretraživanje, unos i autorizacija, moje isprave</a:t>
            </a:r>
            <a:endParaRPr lang="en-GB" sz="2000" b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ED5805E-1E42-41E3-A26B-3F61392B55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HR" sz="4000"/>
              <a:t>Digitalni registar diploma (2)</a:t>
            </a:r>
            <a:endParaRPr lang="en-GB" sz="400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A056D1E-A9C5-428E-8ABE-581BE4F82EF0}"/>
              </a:ext>
            </a:extLst>
          </p:cNvPr>
          <p:cNvSpPr/>
          <p:nvPr/>
        </p:nvSpPr>
        <p:spPr>
          <a:xfrm>
            <a:off x="7486535" y="4509204"/>
            <a:ext cx="1002453" cy="1066800"/>
          </a:xfrm>
          <a:prstGeom prst="rect">
            <a:avLst/>
          </a:prstGeom>
          <a:solidFill>
            <a:schemeClr val="bg2">
              <a:lumMod val="95000"/>
            </a:schemeClr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49D478A-9BCC-4BB0-AF0B-455F1C12B7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9134" y="2567526"/>
            <a:ext cx="4676514" cy="3333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66459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A41103B8-3A36-4AE5-B23C-E725BB9106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HR" sz="4000"/>
              <a:t>Evidencija upisnih postupaka</a:t>
            </a:r>
            <a:endParaRPr lang="en-GB" sz="200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B9E3C779-6E4C-4F84-B6AE-F44D6E7B47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spcBef>
                <a:spcPts val="800"/>
              </a:spcBef>
              <a:buNone/>
            </a:pPr>
            <a:r>
              <a:rPr lang="en-GB" sz="1800" b="1">
                <a:solidFill>
                  <a:srgbClr val="25408F"/>
                </a:solidFill>
              </a:rPr>
              <a:t>Evidencija osoba prijavljenih za upisni postupak s rezultatima postupka</a:t>
            </a:r>
            <a:endParaRPr lang="hr-HR" sz="1867">
              <a:solidFill>
                <a:srgbClr val="25408F"/>
              </a:solidFill>
            </a:endParaRPr>
          </a:p>
          <a:p>
            <a:pPr>
              <a:lnSpc>
                <a:spcPct val="100000"/>
              </a:lnSpc>
              <a:spcBef>
                <a:spcPts val="800"/>
              </a:spcBef>
            </a:pPr>
            <a:r>
              <a:rPr lang="hr-HR" sz="1867"/>
              <a:t>Grupe podataka u evidenciji:</a:t>
            </a:r>
          </a:p>
          <a:p>
            <a:pPr lvl="1">
              <a:lnSpc>
                <a:spcPct val="100000"/>
              </a:lnSpc>
              <a:spcBef>
                <a:spcPts val="800"/>
              </a:spcBef>
              <a:buFont typeface="Courier New" panose="02070309020205020404" pitchFamily="49" charset="0"/>
              <a:buChar char="o"/>
            </a:pPr>
            <a:r>
              <a:rPr lang="pl-PL" sz="1867"/>
              <a:t>Osnovni podaci o osobi prijavljenoj za upisni postupak</a:t>
            </a:r>
          </a:p>
          <a:p>
            <a:pPr lvl="1">
              <a:lnSpc>
                <a:spcPct val="100000"/>
              </a:lnSpc>
              <a:spcBef>
                <a:spcPts val="800"/>
              </a:spcBef>
              <a:buFont typeface="Courier New" panose="02070309020205020404" pitchFamily="49" charset="0"/>
              <a:buChar char="o"/>
            </a:pPr>
            <a:r>
              <a:rPr lang="pl-PL" sz="1867"/>
              <a:t>Podaci o uspjehu u prethodnom obrazovanju – prosjek ocjena razreda iz srednje škole i rezultati s državne mature</a:t>
            </a:r>
          </a:p>
          <a:p>
            <a:pPr lvl="1">
              <a:lnSpc>
                <a:spcPct val="100000"/>
              </a:lnSpc>
              <a:spcBef>
                <a:spcPts val="800"/>
              </a:spcBef>
              <a:buFont typeface="Courier New" panose="02070309020205020404" pitchFamily="49" charset="0"/>
              <a:buChar char="o"/>
            </a:pPr>
            <a:r>
              <a:rPr lang="pl-PL" sz="1867"/>
              <a:t>Podaci o prijavama za upisne postupke i rezultatima postupaka – prijave na visoko učilište i studijski program, plasman na rang listi, upisni broj za upisane</a:t>
            </a:r>
            <a:endParaRPr lang="hr-HR" sz="1867"/>
          </a:p>
          <a:p>
            <a:pPr>
              <a:lnSpc>
                <a:spcPct val="100000"/>
              </a:lnSpc>
              <a:spcBef>
                <a:spcPts val="800"/>
              </a:spcBef>
            </a:pPr>
            <a:r>
              <a:rPr lang="hr-HR" sz="1867"/>
              <a:t>Izvor podataka: </a:t>
            </a:r>
          </a:p>
          <a:p>
            <a:pPr lvl="1">
              <a:lnSpc>
                <a:spcPct val="100000"/>
              </a:lnSpc>
              <a:spcBef>
                <a:spcPts val="800"/>
              </a:spcBef>
              <a:buFont typeface="Courier New" panose="02070309020205020404" pitchFamily="49" charset="0"/>
              <a:buChar char="o"/>
            </a:pPr>
            <a:r>
              <a:rPr lang="hr-HR" sz="1867"/>
              <a:t>NISpVU – Nacionalni informacijski sustav prijave na visoka učilišta</a:t>
            </a:r>
          </a:p>
          <a:p>
            <a:pPr>
              <a:lnSpc>
                <a:spcPct val="100000"/>
              </a:lnSpc>
              <a:spcBef>
                <a:spcPts val="800"/>
              </a:spcBef>
            </a:pPr>
            <a:r>
              <a:rPr lang="hr-HR" sz="1867"/>
              <a:t>Status: </a:t>
            </a:r>
          </a:p>
          <a:p>
            <a:pPr lvl="1">
              <a:lnSpc>
                <a:spcPct val="100000"/>
              </a:lnSpc>
              <a:spcBef>
                <a:spcPts val="800"/>
              </a:spcBef>
              <a:buFont typeface="Courier New" panose="02070309020205020404" pitchFamily="49" charset="0"/>
              <a:buChar char="o"/>
            </a:pPr>
            <a:r>
              <a:rPr lang="hr-HR" sz="1867"/>
              <a:t>Prva verzija razvijena i testiranje u tijeku</a:t>
            </a:r>
            <a:endParaRPr lang="en-GB" sz="1867"/>
          </a:p>
        </p:txBody>
      </p:sp>
    </p:spTree>
    <p:extLst>
      <p:ext uri="{BB962C8B-B14F-4D97-AF65-F5344CB8AC3E}">
        <p14:creationId xmlns:p14="http://schemas.microsoft.com/office/powerpoint/2010/main" val="274921958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AA67A9-A6B3-4397-B2DC-F7ED49A76E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hr-HR" sz="4000"/>
              <a:t>Evidencija studenata</a:t>
            </a:r>
            <a:endParaRPr lang="en-GB" sz="400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BAF192D-3D3D-4B79-B6A1-00C9DD0D39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8416" y="1608083"/>
            <a:ext cx="9825384" cy="4450380"/>
          </a:xfrm>
        </p:spPr>
        <p:txBody>
          <a:bodyPr vert="horz" lIns="121920" tIns="60960" rIns="121920" bIns="60960" rtlCol="0" anchor="t">
            <a:normAutofit/>
          </a:bodyPr>
          <a:lstStyle/>
          <a:p>
            <a:pPr marL="0" indent="0">
              <a:buNone/>
            </a:pPr>
            <a:r>
              <a:rPr lang="hr-HR" sz="2000"/>
              <a:t>Podaci u evidenciji:</a:t>
            </a:r>
          </a:p>
          <a:p>
            <a:pPr marL="342900" indent="-342900">
              <a:buFontTx/>
              <a:buChar char="-"/>
            </a:pPr>
            <a:r>
              <a:rPr lang="hr-HR" sz="2000"/>
              <a:t>Matični podaci o studentu </a:t>
            </a:r>
          </a:p>
          <a:p>
            <a:pPr marL="342900" indent="-342900">
              <a:buFontTx/>
              <a:buChar char="-"/>
            </a:pPr>
            <a:r>
              <a:rPr lang="hr-HR" sz="2000">
                <a:cs typeface="Arial"/>
              </a:rPr>
              <a:t>Student na studiju – studiranje i napredovanje kroz studij</a:t>
            </a:r>
          </a:p>
          <a:p>
            <a:pPr marL="342900" indent="-342900">
              <a:buFontTx/>
              <a:buChar char="-"/>
            </a:pPr>
            <a:r>
              <a:rPr lang="hr-HR" sz="2000">
                <a:cs typeface="Arial"/>
              </a:rPr>
              <a:t>Mobilnosti studenata – dolazne i odlazne</a:t>
            </a:r>
          </a:p>
          <a:p>
            <a:pPr marL="0" indent="0">
              <a:buNone/>
            </a:pPr>
            <a:endParaRPr lang="hr-HR" sz="2000">
              <a:cs typeface="Arial"/>
            </a:endParaRPr>
          </a:p>
          <a:p>
            <a:pPr marL="0" indent="0">
              <a:buNone/>
            </a:pPr>
            <a:r>
              <a:rPr lang="hr-HR" sz="2000">
                <a:cs typeface="Arial"/>
              </a:rPr>
              <a:t>Pozadinski procesi:</a:t>
            </a:r>
          </a:p>
          <a:p>
            <a:pPr>
              <a:buFontTx/>
              <a:buChar char="-"/>
            </a:pPr>
            <a:r>
              <a:rPr lang="hr-HR" sz="2000">
                <a:cs typeface="Arial"/>
              </a:rPr>
              <a:t>Razmjena podataka ISVU – ISeVO</a:t>
            </a:r>
          </a:p>
          <a:p>
            <a:pPr>
              <a:buFontTx/>
              <a:buChar char="-"/>
            </a:pPr>
            <a:r>
              <a:rPr lang="hr-HR" sz="2000">
                <a:cs typeface="Arial"/>
              </a:rPr>
              <a:t>Izračun studentskih prava na prehranu</a:t>
            </a:r>
          </a:p>
          <a:p>
            <a:pPr>
              <a:buFontTx/>
              <a:buChar char="-"/>
            </a:pPr>
            <a:r>
              <a:rPr lang="hr-HR" sz="2000">
                <a:cs typeface="Arial"/>
              </a:rPr>
              <a:t>Izračun prava na studentski rad</a:t>
            </a:r>
          </a:p>
          <a:p>
            <a:pPr>
              <a:buFontTx/>
              <a:buChar char="-"/>
            </a:pPr>
            <a:r>
              <a:rPr lang="hr-HR" sz="2000"/>
              <a:t>Određivanje statusa zaposlenja prema dobivenim informacijama iz HZMO-a</a:t>
            </a:r>
            <a:endParaRPr lang="en-US" sz="2000"/>
          </a:p>
          <a:p>
            <a:pPr marL="0" indent="0">
              <a:buNone/>
            </a:pPr>
            <a:endParaRPr lang="hr-HR" sz="2000">
              <a:cs typeface="Arial"/>
            </a:endParaRPr>
          </a:p>
          <a:p>
            <a:pPr marL="0" indent="0">
              <a:buNone/>
            </a:pPr>
            <a:endParaRPr lang="hr-HR" sz="2000">
              <a:cs typeface="Arial"/>
            </a:endParaRPr>
          </a:p>
          <a:p>
            <a:pPr marL="0" indent="0">
              <a:buNone/>
            </a:pPr>
            <a:endParaRPr lang="hr-HR" sz="2000">
              <a:cs typeface="Arial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GB" sz="2000" b="1" err="1">
              <a:solidFill>
                <a:srgbClr val="25408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620049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Rectangle 80">
            <a:extLst>
              <a:ext uri="{FF2B5EF4-FFF2-40B4-BE49-F238E27FC236}">
                <a16:creationId xmlns:a16="http://schemas.microsoft.com/office/drawing/2014/main" id="{70ACDB07-E177-4DFE-8E02-7E2390B0FF74}"/>
              </a:ext>
            </a:extLst>
          </p:cNvPr>
          <p:cNvSpPr/>
          <p:nvPr/>
        </p:nvSpPr>
        <p:spPr>
          <a:xfrm>
            <a:off x="6338853" y="1597396"/>
            <a:ext cx="5479848" cy="4037687"/>
          </a:xfrm>
          <a:prstGeom prst="rect">
            <a:avLst/>
          </a:prstGeom>
          <a:solidFill>
            <a:schemeClr val="accent1">
              <a:alpha val="1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/>
          </a:p>
        </p:txBody>
      </p:sp>
      <p:grpSp>
        <p:nvGrpSpPr>
          <p:cNvPr id="1042" name="Group 1041">
            <a:extLst>
              <a:ext uri="{FF2B5EF4-FFF2-40B4-BE49-F238E27FC236}">
                <a16:creationId xmlns:a16="http://schemas.microsoft.com/office/drawing/2014/main" id="{613AE9E9-CF46-444E-B318-B0763E9B1F6E}"/>
              </a:ext>
            </a:extLst>
          </p:cNvPr>
          <p:cNvGrpSpPr/>
          <p:nvPr/>
        </p:nvGrpSpPr>
        <p:grpSpPr>
          <a:xfrm>
            <a:off x="8830502" y="2222070"/>
            <a:ext cx="2754489" cy="3038533"/>
            <a:chOff x="6482078" y="1597824"/>
            <a:chExt cx="2065867" cy="2187120"/>
          </a:xfrm>
          <a:solidFill>
            <a:srgbClr val="F9A619"/>
          </a:solidFill>
        </p:grpSpPr>
        <p:sp>
          <p:nvSpPr>
            <p:cNvPr id="8" name="Cylinder 7">
              <a:extLst>
                <a:ext uri="{FF2B5EF4-FFF2-40B4-BE49-F238E27FC236}">
                  <a16:creationId xmlns:a16="http://schemas.microsoft.com/office/drawing/2014/main" id="{745C2F13-FFC9-4FD6-A2AB-2A5C4936C955}"/>
                </a:ext>
              </a:extLst>
            </p:cNvPr>
            <p:cNvSpPr/>
            <p:nvPr/>
          </p:nvSpPr>
          <p:spPr>
            <a:xfrm>
              <a:off x="6482078" y="1597824"/>
              <a:ext cx="2065867" cy="2187120"/>
            </a:xfrm>
            <a:prstGeom prst="can">
              <a:avLst>
                <a:gd name="adj" fmla="val 27290"/>
              </a:avLst>
            </a:prstGeom>
            <a:grpFill/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 sz="2400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2C08956B-DEFF-4DB1-A630-EE80D4767747}"/>
                </a:ext>
              </a:extLst>
            </p:cNvPr>
            <p:cNvSpPr txBox="1"/>
            <p:nvPr/>
          </p:nvSpPr>
          <p:spPr>
            <a:xfrm>
              <a:off x="6717726" y="2540927"/>
              <a:ext cx="1594570" cy="620300"/>
            </a:xfrm>
            <a:prstGeom prst="rect">
              <a:avLst/>
            </a:prstGeom>
            <a:grpFill/>
            <a:ln>
              <a:noFill/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lIns="121920" tIns="60960" rIns="121920" bIns="60960" rtlCol="0" anchor="t">
              <a:spAutoFit/>
            </a:bodyPr>
            <a:lstStyle/>
            <a:p>
              <a:pPr algn="ctr"/>
              <a:r>
                <a:rPr lang="hr-HR" sz="2400" b="1"/>
                <a:t>Evidencija studenata</a:t>
              </a:r>
              <a:endParaRPr lang="sr-Latn-RS" sz="2800"/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6BC8391C-70D8-47B4-B4CD-9F8E689D1FD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6602" y="1661007"/>
            <a:ext cx="1676397" cy="496711"/>
          </a:xfrm>
          <a:prstGeom prst="rect">
            <a:avLst/>
          </a:prstGeom>
        </p:spPr>
      </p:pic>
      <p:pic>
        <p:nvPicPr>
          <p:cNvPr id="1026" name="Picture 2" descr="https://wiki.srce.hr/download/thumbnails/65405044/isvu.png?version=1&amp;modificationDate=1574944624000&amp;api=v2">
            <a:extLst>
              <a:ext uri="{FF2B5EF4-FFF2-40B4-BE49-F238E27FC236}">
                <a16:creationId xmlns:a16="http://schemas.microsoft.com/office/drawing/2014/main" id="{EA5BC8E1-C6D0-4B7E-A743-065429D867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24" t="12" r="524" b="-1294"/>
          <a:stretch/>
        </p:blipFill>
        <p:spPr bwMode="auto">
          <a:xfrm>
            <a:off x="3833760" y="1667126"/>
            <a:ext cx="881208" cy="836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Graphic 30">
            <a:extLst>
              <a:ext uri="{FF2B5EF4-FFF2-40B4-BE49-F238E27FC236}">
                <a16:creationId xmlns:a16="http://schemas.microsoft.com/office/drawing/2014/main" id="{06768CEB-FD6F-49FE-9849-55FED467DF2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748302" y="2536074"/>
            <a:ext cx="1140369" cy="927129"/>
          </a:xfrm>
          <a:prstGeom prst="rect">
            <a:avLst/>
          </a:prstGeom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61FE33AD-7A53-4B14-986D-B6FE21B01C47}"/>
              </a:ext>
            </a:extLst>
          </p:cNvPr>
          <p:cNvSpPr txBox="1"/>
          <p:nvPr/>
        </p:nvSpPr>
        <p:spPr>
          <a:xfrm>
            <a:off x="3711829" y="2828006"/>
            <a:ext cx="1827598" cy="86177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txBody>
          <a:bodyPr wrap="square" lIns="121920" tIns="60960" rIns="121920" bIns="60960" rtlCol="0" anchor="t">
            <a:spAutoFit/>
          </a:bodyPr>
          <a:lstStyle/>
          <a:p>
            <a:pPr algn="ctr"/>
            <a:r>
              <a:rPr lang="en-US" sz="2400" b="1"/>
              <a:t>ISSP</a:t>
            </a:r>
          </a:p>
          <a:p>
            <a:pPr algn="ctr"/>
            <a:r>
              <a:rPr lang="en-US" sz="1200" b="1" err="1">
                <a:cs typeface="Arial"/>
              </a:rPr>
              <a:t>Informacijski</a:t>
            </a:r>
            <a:r>
              <a:rPr lang="en-US" sz="1200" b="1">
                <a:cs typeface="Arial"/>
              </a:rPr>
              <a:t> </a:t>
            </a:r>
            <a:r>
              <a:rPr lang="en-US" sz="1200" b="1" err="1">
                <a:cs typeface="Arial"/>
              </a:rPr>
              <a:t>sustav</a:t>
            </a:r>
            <a:r>
              <a:rPr lang="en-US" sz="1200" b="1">
                <a:cs typeface="Arial"/>
              </a:rPr>
              <a:t> </a:t>
            </a:r>
            <a:r>
              <a:rPr lang="en-US" sz="1200" b="1" err="1">
                <a:cs typeface="Arial"/>
              </a:rPr>
              <a:t>studentskih</a:t>
            </a:r>
            <a:r>
              <a:rPr lang="en-US" sz="1200" b="1">
                <a:cs typeface="Arial"/>
              </a:rPr>
              <a:t> </a:t>
            </a:r>
            <a:r>
              <a:rPr lang="en-US" sz="1200" b="1" err="1">
                <a:cs typeface="Arial"/>
              </a:rPr>
              <a:t>prava</a:t>
            </a:r>
            <a:endParaRPr lang="en-US" sz="1200" b="1">
              <a:cs typeface="Arial"/>
            </a:endParaRPr>
          </a:p>
        </p:txBody>
      </p:sp>
      <p:cxnSp>
        <p:nvCxnSpPr>
          <p:cNvPr id="114" name="Straight Arrow Connector 113">
            <a:extLst>
              <a:ext uri="{FF2B5EF4-FFF2-40B4-BE49-F238E27FC236}">
                <a16:creationId xmlns:a16="http://schemas.microsoft.com/office/drawing/2014/main" id="{FBB6F50C-91F8-4B91-88C4-9169A51E588A}"/>
              </a:ext>
            </a:extLst>
          </p:cNvPr>
          <p:cNvCxnSpPr>
            <a:cxnSpLocks/>
            <a:stCxn id="40" idx="3"/>
            <a:endCxn id="31" idx="1"/>
          </p:cNvCxnSpPr>
          <p:nvPr/>
        </p:nvCxnSpPr>
        <p:spPr>
          <a:xfrm flipV="1">
            <a:off x="5539427" y="2999639"/>
            <a:ext cx="1208875" cy="259254"/>
          </a:xfrm>
          <a:prstGeom prst="straightConnector1">
            <a:avLst/>
          </a:prstGeom>
          <a:ln w="25400">
            <a:solidFill>
              <a:schemeClr val="tx1">
                <a:lumMod val="75000"/>
                <a:lumOff val="25000"/>
              </a:schemeClr>
            </a:solidFill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7" name="Straight Arrow Connector 116">
            <a:extLst>
              <a:ext uri="{FF2B5EF4-FFF2-40B4-BE49-F238E27FC236}">
                <a16:creationId xmlns:a16="http://schemas.microsoft.com/office/drawing/2014/main" id="{6D4C964D-ED08-4677-B677-DC1CD6A85B9F}"/>
              </a:ext>
            </a:extLst>
          </p:cNvPr>
          <p:cNvCxnSpPr>
            <a:cxnSpLocks/>
            <a:stCxn id="1026" idx="3"/>
          </p:cNvCxnSpPr>
          <p:nvPr/>
        </p:nvCxnSpPr>
        <p:spPr>
          <a:xfrm>
            <a:off x="4714968" y="2085454"/>
            <a:ext cx="2233779" cy="584874"/>
          </a:xfrm>
          <a:prstGeom prst="straightConnector1">
            <a:avLst/>
          </a:prstGeom>
          <a:ln w="25400">
            <a:solidFill>
              <a:schemeClr val="tx1">
                <a:lumMod val="75000"/>
                <a:lumOff val="25000"/>
              </a:schemeClr>
            </a:solidFill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Straight Arrow Connector 121">
            <a:extLst>
              <a:ext uri="{FF2B5EF4-FFF2-40B4-BE49-F238E27FC236}">
                <a16:creationId xmlns:a16="http://schemas.microsoft.com/office/drawing/2014/main" id="{A263DFE1-6FC3-41E7-8DFC-78AAF7D53306}"/>
              </a:ext>
            </a:extLst>
          </p:cNvPr>
          <p:cNvCxnSpPr>
            <a:cxnSpLocks/>
          </p:cNvCxnSpPr>
          <p:nvPr/>
        </p:nvCxnSpPr>
        <p:spPr>
          <a:xfrm>
            <a:off x="7973862" y="2953835"/>
            <a:ext cx="748371" cy="354133"/>
          </a:xfrm>
          <a:prstGeom prst="straightConnector1">
            <a:avLst/>
          </a:prstGeom>
          <a:ln w="25400">
            <a:solidFill>
              <a:schemeClr val="tx1">
                <a:lumMod val="75000"/>
                <a:lumOff val="25000"/>
              </a:schemeClr>
            </a:solidFill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2" name="Group 31">
            <a:extLst>
              <a:ext uri="{FF2B5EF4-FFF2-40B4-BE49-F238E27FC236}">
                <a16:creationId xmlns:a16="http://schemas.microsoft.com/office/drawing/2014/main" id="{7AA5FD5C-8D5D-4A53-BC6F-2D996425E34D}"/>
              </a:ext>
            </a:extLst>
          </p:cNvPr>
          <p:cNvGrpSpPr/>
          <p:nvPr/>
        </p:nvGrpSpPr>
        <p:grpSpPr>
          <a:xfrm>
            <a:off x="6977255" y="4394082"/>
            <a:ext cx="748372" cy="1120769"/>
            <a:chOff x="5007394" y="2239810"/>
            <a:chExt cx="717479" cy="912882"/>
          </a:xfrm>
        </p:grpSpPr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2677BFEE-845E-4304-ABF5-902F408072F6}"/>
                </a:ext>
              </a:extLst>
            </p:cNvPr>
            <p:cNvSpPr txBox="1"/>
            <p:nvPr/>
          </p:nvSpPr>
          <p:spPr>
            <a:xfrm>
              <a:off x="5041697" y="2826797"/>
              <a:ext cx="648873" cy="3258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hr-HR" sz="2000" b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GUI</a:t>
              </a:r>
              <a:endParaRPr lang="en-GB" sz="2000" b="1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pic>
          <p:nvPicPr>
            <p:cNvPr id="34" name="Graphic 33" descr="Web design">
              <a:extLst>
                <a:ext uri="{FF2B5EF4-FFF2-40B4-BE49-F238E27FC236}">
                  <a16:creationId xmlns:a16="http://schemas.microsoft.com/office/drawing/2014/main" id="{62F01408-0FD3-48B8-B6E1-5E9B51D91FE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5007394" y="2239810"/>
              <a:ext cx="717479" cy="717479"/>
            </a:xfrm>
            <a:prstGeom prst="rect">
              <a:avLst/>
            </a:prstGeom>
          </p:spPr>
        </p:pic>
      </p:grpSp>
      <p:pic>
        <p:nvPicPr>
          <p:cNvPr id="35" name="Graphic 34" descr="Programmer">
            <a:extLst>
              <a:ext uri="{FF2B5EF4-FFF2-40B4-BE49-F238E27FC236}">
                <a16:creationId xmlns:a16="http://schemas.microsoft.com/office/drawing/2014/main" id="{670DC4C5-DDFB-410A-9DD1-DB9098BE7FE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4170159" y="5404549"/>
            <a:ext cx="677495" cy="677495"/>
          </a:xfrm>
          <a:prstGeom prst="rect">
            <a:avLst/>
          </a:prstGeom>
        </p:spPr>
      </p:pic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E4D47DA1-1393-41CE-B702-9BA09BCFA6AC}"/>
              </a:ext>
            </a:extLst>
          </p:cNvPr>
          <p:cNvCxnSpPr>
            <a:cxnSpLocks/>
            <a:stCxn id="35" idx="3"/>
            <a:endCxn id="34" idx="1"/>
          </p:cNvCxnSpPr>
          <p:nvPr/>
        </p:nvCxnSpPr>
        <p:spPr>
          <a:xfrm flipV="1">
            <a:off x="4847654" y="4834516"/>
            <a:ext cx="2129601" cy="908781"/>
          </a:xfrm>
          <a:prstGeom prst="straightConnector1">
            <a:avLst/>
          </a:prstGeom>
          <a:ln w="25400">
            <a:solidFill>
              <a:schemeClr val="tx1">
                <a:lumMod val="75000"/>
                <a:lumOff val="25000"/>
              </a:schemeClr>
            </a:solidFill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BEF13D5D-1297-4A9D-8CB0-2766474895F2}"/>
              </a:ext>
            </a:extLst>
          </p:cNvPr>
          <p:cNvCxnSpPr>
            <a:cxnSpLocks/>
            <a:stCxn id="34" idx="3"/>
          </p:cNvCxnSpPr>
          <p:nvPr/>
        </p:nvCxnSpPr>
        <p:spPr>
          <a:xfrm flipV="1">
            <a:off x="7725627" y="4306238"/>
            <a:ext cx="996606" cy="528278"/>
          </a:xfrm>
          <a:prstGeom prst="straightConnector1">
            <a:avLst/>
          </a:prstGeom>
          <a:ln w="25400">
            <a:solidFill>
              <a:schemeClr val="tx1">
                <a:lumMod val="75000"/>
                <a:lumOff val="25000"/>
              </a:schemeClr>
            </a:solidFill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9">
            <a:extLst>
              <a:ext uri="{FF2B5EF4-FFF2-40B4-BE49-F238E27FC236}">
                <a16:creationId xmlns:a16="http://schemas.microsoft.com/office/drawing/2014/main" id="{64679697-F54B-9A11-4DDD-4F0976182BD7}"/>
              </a:ext>
            </a:extLst>
          </p:cNvPr>
          <p:cNvSpPr txBox="1"/>
          <p:nvPr/>
        </p:nvSpPr>
        <p:spPr>
          <a:xfrm>
            <a:off x="3719827" y="4238533"/>
            <a:ext cx="1827598" cy="954107"/>
          </a:xfrm>
          <a:prstGeom prst="rect">
            <a:avLst/>
          </a:prstGeom>
          <a:solidFill>
            <a:srgbClr val="44C0AE">
              <a:alpha val="50000"/>
            </a:srgbClr>
          </a:solidFill>
          <a:ln>
            <a:noFill/>
          </a:ln>
        </p:spPr>
        <p:txBody>
          <a:bodyPr wrap="square" lIns="121920" tIns="60960" rIns="121920" bIns="60960" rtlCol="0" anchor="t">
            <a:spAutoFit/>
          </a:bodyPr>
          <a:lstStyle/>
          <a:p>
            <a:pPr algn="ctr"/>
            <a:r>
              <a:rPr lang="en-US" err="1"/>
              <a:t>Ostali</a:t>
            </a:r>
            <a:r>
              <a:rPr lang="en-US"/>
              <a:t> </a:t>
            </a:r>
            <a:r>
              <a:rPr lang="en-US" err="1"/>
              <a:t>informacijski</a:t>
            </a:r>
            <a:r>
              <a:rPr lang="en-US"/>
              <a:t> </a:t>
            </a:r>
            <a:r>
              <a:rPr lang="en-US" err="1"/>
              <a:t>sustavi</a:t>
            </a:r>
            <a:endParaRPr lang="en-US" err="1">
              <a:cs typeface="Arial"/>
            </a:endParaRPr>
          </a:p>
        </p:txBody>
      </p:sp>
      <p:cxnSp>
        <p:nvCxnSpPr>
          <p:cNvPr id="5" name="Straight Arrow Connector 113">
            <a:extLst>
              <a:ext uri="{FF2B5EF4-FFF2-40B4-BE49-F238E27FC236}">
                <a16:creationId xmlns:a16="http://schemas.microsoft.com/office/drawing/2014/main" id="{8DC83ED1-18F8-C294-3113-C8762C8923F0}"/>
              </a:ext>
            </a:extLst>
          </p:cNvPr>
          <p:cNvCxnSpPr>
            <a:cxnSpLocks/>
            <a:stCxn id="4" idx="3"/>
          </p:cNvCxnSpPr>
          <p:nvPr/>
        </p:nvCxnSpPr>
        <p:spPr>
          <a:xfrm flipV="1">
            <a:off x="5547425" y="3314883"/>
            <a:ext cx="1335267" cy="1400704"/>
          </a:xfrm>
          <a:prstGeom prst="straightConnector1">
            <a:avLst/>
          </a:prstGeom>
          <a:ln w="25400">
            <a:solidFill>
              <a:schemeClr val="tx1">
                <a:lumMod val="75000"/>
                <a:lumOff val="25000"/>
              </a:schemeClr>
            </a:solidFill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8">
            <a:extLst>
              <a:ext uri="{FF2B5EF4-FFF2-40B4-BE49-F238E27FC236}">
                <a16:creationId xmlns:a16="http://schemas.microsoft.com/office/drawing/2014/main" id="{6415FA70-0A3C-46DF-8A51-EB9A14C6F6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HR" sz="4000"/>
              <a:t>Tok podataka u Evidenciju studenata</a:t>
            </a:r>
            <a:endParaRPr lang="en-GB" sz="4000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D74670EE-5AD9-41C0-88CA-68D8CC5BC738}"/>
              </a:ext>
            </a:extLst>
          </p:cNvPr>
          <p:cNvSpPr txBox="1"/>
          <p:nvPr/>
        </p:nvSpPr>
        <p:spPr>
          <a:xfrm>
            <a:off x="1193883" y="2222070"/>
            <a:ext cx="2293162" cy="135421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lIns="121920" tIns="60960" rIns="121920" bIns="60960" rtlCol="0" anchor="t">
            <a:spAutoFit/>
          </a:bodyPr>
          <a:lstStyle/>
          <a:p>
            <a:r>
              <a:rPr lang="hr-HR" sz="1600"/>
              <a:t>Grupe podataka</a:t>
            </a:r>
          </a:p>
          <a:p>
            <a:pPr marL="342900" indent="-342900">
              <a:buFontTx/>
              <a:buChar char="-"/>
            </a:pPr>
            <a:r>
              <a:rPr lang="hr-HR" sz="1600"/>
              <a:t>Matični podaci</a:t>
            </a:r>
          </a:p>
          <a:p>
            <a:pPr marL="342900" indent="-342900">
              <a:buFontTx/>
              <a:buChar char="-"/>
            </a:pPr>
            <a:r>
              <a:rPr lang="hr-HR" sz="1600">
                <a:cs typeface="Arial"/>
              </a:rPr>
              <a:t>Student na studiju</a:t>
            </a:r>
          </a:p>
          <a:p>
            <a:pPr marL="342900" indent="-342900">
              <a:buFontTx/>
              <a:buChar char="-"/>
            </a:pPr>
            <a:r>
              <a:rPr lang="hr-HR" sz="1600">
                <a:cs typeface="Arial"/>
              </a:rPr>
              <a:t>Student na mobilnosti</a:t>
            </a:r>
          </a:p>
        </p:txBody>
      </p:sp>
    </p:spTree>
    <p:extLst>
      <p:ext uri="{BB962C8B-B14F-4D97-AF65-F5344CB8AC3E}">
        <p14:creationId xmlns:p14="http://schemas.microsoft.com/office/powerpoint/2010/main" val="15302137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upa 8">
            <a:extLst>
              <a:ext uri="{FF2B5EF4-FFF2-40B4-BE49-F238E27FC236}">
                <a16:creationId xmlns:a16="http://schemas.microsoft.com/office/drawing/2014/main" id="{8AEFEA09-ABF7-B4F1-6EB4-416A4209CFC2}"/>
              </a:ext>
            </a:extLst>
          </p:cNvPr>
          <p:cNvGrpSpPr/>
          <p:nvPr/>
        </p:nvGrpSpPr>
        <p:grpSpPr>
          <a:xfrm>
            <a:off x="1435484" y="1618530"/>
            <a:ext cx="5479848" cy="4339080"/>
            <a:chOff x="4570364" y="948190"/>
            <a:chExt cx="4109886" cy="3254310"/>
          </a:xfrm>
        </p:grpSpPr>
        <p:sp>
          <p:nvSpPr>
            <p:cNvPr id="81" name="Rectangle 80">
              <a:extLst>
                <a:ext uri="{FF2B5EF4-FFF2-40B4-BE49-F238E27FC236}">
                  <a16:creationId xmlns:a16="http://schemas.microsoft.com/office/drawing/2014/main" id="{70ACDB07-E177-4DFE-8E02-7E2390B0FF74}"/>
                </a:ext>
              </a:extLst>
            </p:cNvPr>
            <p:cNvSpPr/>
            <p:nvPr/>
          </p:nvSpPr>
          <p:spPr>
            <a:xfrm>
              <a:off x="4570364" y="948190"/>
              <a:ext cx="4109886" cy="3254310"/>
            </a:xfrm>
            <a:prstGeom prst="rect">
              <a:avLst/>
            </a:prstGeom>
            <a:solidFill>
              <a:schemeClr val="accent1">
                <a:alpha val="13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400"/>
            </a:p>
          </p:txBody>
        </p:sp>
        <p:grpSp>
          <p:nvGrpSpPr>
            <p:cNvPr id="1042" name="Group 1041">
              <a:extLst>
                <a:ext uri="{FF2B5EF4-FFF2-40B4-BE49-F238E27FC236}">
                  <a16:creationId xmlns:a16="http://schemas.microsoft.com/office/drawing/2014/main" id="{613AE9E9-CF46-444E-B318-B0763E9B1F6E}"/>
                </a:ext>
              </a:extLst>
            </p:cNvPr>
            <p:cNvGrpSpPr/>
            <p:nvPr/>
          </p:nvGrpSpPr>
          <p:grpSpPr>
            <a:xfrm>
              <a:off x="4745786" y="1615023"/>
              <a:ext cx="2065867" cy="2278900"/>
              <a:chOff x="4759640" y="1567353"/>
              <a:chExt cx="2065867" cy="2187120"/>
            </a:xfrm>
            <a:solidFill>
              <a:srgbClr val="F9A619"/>
            </a:solidFill>
          </p:grpSpPr>
          <p:sp>
            <p:nvSpPr>
              <p:cNvPr id="8" name="Cylinder 7">
                <a:extLst>
                  <a:ext uri="{FF2B5EF4-FFF2-40B4-BE49-F238E27FC236}">
                    <a16:creationId xmlns:a16="http://schemas.microsoft.com/office/drawing/2014/main" id="{745C2F13-FFC9-4FD6-A2AB-2A5C4936C955}"/>
                  </a:ext>
                </a:extLst>
              </p:cNvPr>
              <p:cNvSpPr/>
              <p:nvPr/>
            </p:nvSpPr>
            <p:spPr>
              <a:xfrm>
                <a:off x="4759640" y="1567353"/>
                <a:ext cx="2065867" cy="2187120"/>
              </a:xfrm>
              <a:prstGeom prst="can">
                <a:avLst>
                  <a:gd name="adj" fmla="val 27290"/>
                </a:avLst>
              </a:prstGeom>
              <a:grpFill/>
              <a:ln/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GB" sz="2400"/>
              </a:p>
            </p:txBody>
          </p:sp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2C08956B-DEFF-4DB1-A630-EE80D4767747}"/>
                  </a:ext>
                </a:extLst>
              </p:cNvPr>
              <p:cNvSpPr txBox="1"/>
              <p:nvPr/>
            </p:nvSpPr>
            <p:spPr>
              <a:xfrm>
                <a:off x="5201398" y="2551463"/>
                <a:ext cx="1217799" cy="56113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wrap="square" lIns="121920" tIns="60960" rIns="121920" bIns="60960" rtlCol="0" anchor="t">
                <a:spAutoFit/>
              </a:bodyPr>
              <a:lstStyle/>
              <a:p>
                <a:pPr algn="ctr"/>
                <a:r>
                  <a:rPr lang="hr-HR" sz="2133" b="1"/>
                  <a:t>Evidencija studenata</a:t>
                </a:r>
                <a:endParaRPr lang="sr-Latn-RS" sz="2400"/>
              </a:p>
            </p:txBody>
          </p:sp>
        </p:grp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6BC8391C-70D8-47B4-B4CD-9F8E689D1FD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09952" y="998931"/>
              <a:ext cx="1257298" cy="372533"/>
            </a:xfrm>
            <a:prstGeom prst="rect">
              <a:avLst/>
            </a:prstGeom>
          </p:spPr>
        </p:pic>
      </p:grpSp>
      <p:pic>
        <p:nvPicPr>
          <p:cNvPr id="1026" name="Picture 2" descr="https://wiki.srce.hr/download/thumbnails/65405044/isvu.png?version=1&amp;modificationDate=1574944624000&amp;api=v2">
            <a:extLst>
              <a:ext uri="{FF2B5EF4-FFF2-40B4-BE49-F238E27FC236}">
                <a16:creationId xmlns:a16="http://schemas.microsoft.com/office/drawing/2014/main" id="{EA5BC8E1-C6D0-4B7E-A743-065429D867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2375" y="1619418"/>
            <a:ext cx="974220" cy="826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Graphic 30">
            <a:extLst>
              <a:ext uri="{FF2B5EF4-FFF2-40B4-BE49-F238E27FC236}">
                <a16:creationId xmlns:a16="http://schemas.microsoft.com/office/drawing/2014/main" id="{06768CEB-FD6F-49FE-9849-55FED467DF2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263350" y="3408935"/>
            <a:ext cx="1140369" cy="927129"/>
          </a:xfrm>
          <a:prstGeom prst="rect">
            <a:avLst/>
          </a:prstGeom>
        </p:spPr>
      </p:pic>
      <p:sp>
        <p:nvSpPr>
          <p:cNvPr id="1044" name="TextBox 1043">
            <a:extLst>
              <a:ext uri="{FF2B5EF4-FFF2-40B4-BE49-F238E27FC236}">
                <a16:creationId xmlns:a16="http://schemas.microsoft.com/office/drawing/2014/main" id="{3A54E376-A6AE-4D78-97A9-BF0BB7B89C41}"/>
              </a:ext>
            </a:extLst>
          </p:cNvPr>
          <p:cNvSpPr txBox="1"/>
          <p:nvPr/>
        </p:nvSpPr>
        <p:spPr>
          <a:xfrm>
            <a:off x="9418635" y="1546601"/>
            <a:ext cx="2626219" cy="135421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lIns="121920" tIns="60960" rIns="121920" bIns="60960" rtlCol="0" anchor="t">
            <a:spAutoFit/>
          </a:bodyPr>
          <a:lstStyle/>
          <a:p>
            <a:r>
              <a:rPr lang="hr-HR" sz="1600">
                <a:cs typeface="Arial"/>
              </a:rPr>
              <a:t>Grupe podataka:</a:t>
            </a:r>
          </a:p>
          <a:p>
            <a:pPr marL="342900" indent="-342900">
              <a:buFontTx/>
              <a:buChar char="-"/>
            </a:pPr>
            <a:r>
              <a:rPr lang="hr-HR" sz="1600">
                <a:cs typeface="Arial"/>
              </a:rPr>
              <a:t>Podaci o studentu i njegovom studiju</a:t>
            </a:r>
          </a:p>
          <a:p>
            <a:pPr marL="342900" indent="-342900">
              <a:buFontTx/>
              <a:buChar char="-"/>
            </a:pPr>
            <a:r>
              <a:rPr lang="hr-HR" sz="1600">
                <a:cs typeface="Arial"/>
              </a:rPr>
              <a:t>Studentska prava (prehrana, rad)</a:t>
            </a:r>
          </a:p>
        </p:txBody>
      </p:sp>
      <p:cxnSp>
        <p:nvCxnSpPr>
          <p:cNvPr id="117" name="Straight Arrow Connector 116">
            <a:extLst>
              <a:ext uri="{FF2B5EF4-FFF2-40B4-BE49-F238E27FC236}">
                <a16:creationId xmlns:a16="http://schemas.microsoft.com/office/drawing/2014/main" id="{6D4C964D-ED08-4677-B677-DC1CD6A85B9F}"/>
              </a:ext>
            </a:extLst>
          </p:cNvPr>
          <p:cNvCxnSpPr>
            <a:cxnSpLocks/>
            <a:endCxn id="1026" idx="1"/>
          </p:cNvCxnSpPr>
          <p:nvPr/>
        </p:nvCxnSpPr>
        <p:spPr>
          <a:xfrm flipV="1">
            <a:off x="6346747" y="2032450"/>
            <a:ext cx="1145628" cy="1396550"/>
          </a:xfrm>
          <a:prstGeom prst="straightConnector1">
            <a:avLst/>
          </a:prstGeom>
          <a:ln w="25400">
            <a:solidFill>
              <a:schemeClr val="tx1">
                <a:lumMod val="75000"/>
                <a:lumOff val="25000"/>
              </a:schemeClr>
            </a:solidFill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39">
            <a:extLst>
              <a:ext uri="{FF2B5EF4-FFF2-40B4-BE49-F238E27FC236}">
                <a16:creationId xmlns:a16="http://schemas.microsoft.com/office/drawing/2014/main" id="{51471DF4-0C53-40E3-4918-AB9207F5B245}"/>
              </a:ext>
            </a:extLst>
          </p:cNvPr>
          <p:cNvSpPr txBox="1"/>
          <p:nvPr/>
        </p:nvSpPr>
        <p:spPr>
          <a:xfrm>
            <a:off x="7500400" y="2614870"/>
            <a:ext cx="1672877" cy="104644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txBody>
          <a:bodyPr wrap="square" lIns="121920" tIns="60960" rIns="121920" bIns="60960" rtlCol="0" anchor="t">
            <a:spAutoFit/>
          </a:bodyPr>
          <a:lstStyle/>
          <a:p>
            <a:pPr algn="ctr"/>
            <a:r>
              <a:rPr lang="en-US" sz="2400" b="1"/>
              <a:t>ISSP</a:t>
            </a:r>
          </a:p>
          <a:p>
            <a:pPr algn="ctr"/>
            <a:r>
              <a:rPr lang="en-US" sz="1200" b="1" err="1">
                <a:cs typeface="Arial"/>
              </a:rPr>
              <a:t>Informacijski</a:t>
            </a:r>
            <a:r>
              <a:rPr lang="en-US" sz="1200" b="1">
                <a:cs typeface="Arial"/>
              </a:rPr>
              <a:t> </a:t>
            </a:r>
            <a:r>
              <a:rPr lang="en-US" sz="1200" b="1" err="1">
                <a:cs typeface="Arial"/>
              </a:rPr>
              <a:t>sustav</a:t>
            </a:r>
            <a:r>
              <a:rPr lang="en-US" sz="1200" b="1">
                <a:cs typeface="Arial"/>
              </a:rPr>
              <a:t> </a:t>
            </a:r>
            <a:r>
              <a:rPr lang="en-US" sz="1200" b="1" err="1">
                <a:cs typeface="Arial"/>
              </a:rPr>
              <a:t>studentskih</a:t>
            </a:r>
            <a:r>
              <a:rPr lang="en-US" sz="1200" b="1">
                <a:cs typeface="Arial"/>
              </a:rPr>
              <a:t> </a:t>
            </a:r>
            <a:r>
              <a:rPr lang="en-US" sz="1200" b="1" err="1">
                <a:cs typeface="Arial"/>
              </a:rPr>
              <a:t>prava</a:t>
            </a:r>
            <a:endParaRPr lang="en-US" sz="1200" b="1">
              <a:cs typeface="Arial"/>
            </a:endParaRPr>
          </a:p>
        </p:txBody>
      </p:sp>
      <p:cxnSp>
        <p:nvCxnSpPr>
          <p:cNvPr id="10" name="Straight Arrow Connector 116">
            <a:extLst>
              <a:ext uri="{FF2B5EF4-FFF2-40B4-BE49-F238E27FC236}">
                <a16:creationId xmlns:a16="http://schemas.microsoft.com/office/drawing/2014/main" id="{1B9AB033-DC46-17F1-A2F2-9DE086DC200E}"/>
              </a:ext>
            </a:extLst>
          </p:cNvPr>
          <p:cNvCxnSpPr>
            <a:cxnSpLocks/>
          </p:cNvCxnSpPr>
          <p:nvPr/>
        </p:nvCxnSpPr>
        <p:spPr>
          <a:xfrm flipV="1">
            <a:off x="4441244" y="4026341"/>
            <a:ext cx="699645" cy="131452"/>
          </a:xfrm>
          <a:prstGeom prst="straightConnector1">
            <a:avLst/>
          </a:prstGeom>
          <a:ln w="25400">
            <a:solidFill>
              <a:schemeClr val="tx1">
                <a:lumMod val="75000"/>
                <a:lumOff val="25000"/>
              </a:schemeClr>
            </a:solidFill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16">
            <a:extLst>
              <a:ext uri="{FF2B5EF4-FFF2-40B4-BE49-F238E27FC236}">
                <a16:creationId xmlns:a16="http://schemas.microsoft.com/office/drawing/2014/main" id="{404E6199-C7A8-89A6-7A3D-777782209DF2}"/>
              </a:ext>
            </a:extLst>
          </p:cNvPr>
          <p:cNvCxnSpPr>
            <a:cxnSpLocks/>
            <a:endCxn id="5" idx="1"/>
          </p:cNvCxnSpPr>
          <p:nvPr/>
        </p:nvCxnSpPr>
        <p:spPr>
          <a:xfrm flipV="1">
            <a:off x="6526180" y="3138090"/>
            <a:ext cx="974220" cy="614104"/>
          </a:xfrm>
          <a:prstGeom prst="straightConnector1">
            <a:avLst/>
          </a:prstGeom>
          <a:ln w="25400">
            <a:solidFill>
              <a:schemeClr val="tx1">
                <a:lumMod val="75000"/>
                <a:lumOff val="25000"/>
              </a:schemeClr>
            </a:solidFill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39">
            <a:extLst>
              <a:ext uri="{FF2B5EF4-FFF2-40B4-BE49-F238E27FC236}">
                <a16:creationId xmlns:a16="http://schemas.microsoft.com/office/drawing/2014/main" id="{1E9D8714-4863-33EB-5016-4E1931DDB20F}"/>
              </a:ext>
            </a:extLst>
          </p:cNvPr>
          <p:cNvSpPr txBox="1"/>
          <p:nvPr/>
        </p:nvSpPr>
        <p:spPr>
          <a:xfrm>
            <a:off x="7492375" y="3870838"/>
            <a:ext cx="1672877" cy="104644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txBody>
          <a:bodyPr wrap="square" lIns="121920" tIns="60960" rIns="121920" bIns="60960" rtlCol="0" anchor="t">
            <a:spAutoFit/>
          </a:bodyPr>
          <a:lstStyle/>
          <a:p>
            <a:pPr algn="ctr"/>
            <a:r>
              <a:rPr lang="en-US" sz="2400" b="1"/>
              <a:t>ISAK</a:t>
            </a:r>
          </a:p>
          <a:p>
            <a:pPr algn="ctr"/>
            <a:r>
              <a:rPr lang="en-US" sz="1200" b="1" err="1">
                <a:cs typeface="Arial"/>
              </a:rPr>
              <a:t>Informacijski</a:t>
            </a:r>
            <a:r>
              <a:rPr lang="en-US" sz="1200" b="1">
                <a:cs typeface="Arial"/>
              </a:rPr>
              <a:t> </a:t>
            </a:r>
            <a:r>
              <a:rPr lang="en-US" sz="1200" b="1" err="1">
                <a:cs typeface="Arial"/>
              </a:rPr>
              <a:t>sustav</a:t>
            </a:r>
            <a:r>
              <a:rPr lang="en-US" sz="1200" b="1">
                <a:cs typeface="Arial"/>
              </a:rPr>
              <a:t> </a:t>
            </a:r>
            <a:r>
              <a:rPr lang="en-US" sz="1200" b="1" err="1">
                <a:cs typeface="Arial"/>
              </a:rPr>
              <a:t>akademskih</a:t>
            </a:r>
            <a:r>
              <a:rPr lang="en-US" sz="1200" b="1">
                <a:cs typeface="Arial"/>
              </a:rPr>
              <a:t> </a:t>
            </a:r>
            <a:r>
              <a:rPr lang="en-US" sz="1200" b="1" err="1">
                <a:cs typeface="Arial"/>
              </a:rPr>
              <a:t>iskaznica</a:t>
            </a:r>
          </a:p>
        </p:txBody>
      </p:sp>
      <p:cxnSp>
        <p:nvCxnSpPr>
          <p:cNvPr id="13" name="Straight Arrow Connector 116">
            <a:extLst>
              <a:ext uri="{FF2B5EF4-FFF2-40B4-BE49-F238E27FC236}">
                <a16:creationId xmlns:a16="http://schemas.microsoft.com/office/drawing/2014/main" id="{CBAEF716-73F8-112C-FCAC-861C5CC58117}"/>
              </a:ext>
            </a:extLst>
          </p:cNvPr>
          <p:cNvCxnSpPr>
            <a:cxnSpLocks/>
            <a:endCxn id="12" idx="1"/>
          </p:cNvCxnSpPr>
          <p:nvPr/>
        </p:nvCxnSpPr>
        <p:spPr>
          <a:xfrm>
            <a:off x="6483765" y="4157793"/>
            <a:ext cx="1008610" cy="236265"/>
          </a:xfrm>
          <a:prstGeom prst="straightConnector1">
            <a:avLst/>
          </a:prstGeom>
          <a:ln w="25400">
            <a:solidFill>
              <a:schemeClr val="tx1">
                <a:lumMod val="75000"/>
                <a:lumOff val="25000"/>
              </a:schemeClr>
            </a:solidFill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19365DB0-0791-4748-B962-BCCC2ACB75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HR" sz="4000"/>
              <a:t>Tok podataka iz Evidencije studenata</a:t>
            </a:r>
            <a:endParaRPr lang="en-GB" sz="4000"/>
          </a:p>
        </p:txBody>
      </p:sp>
      <p:sp>
        <p:nvSpPr>
          <p:cNvPr id="19" name="TextBox 39">
            <a:extLst>
              <a:ext uri="{FF2B5EF4-FFF2-40B4-BE49-F238E27FC236}">
                <a16:creationId xmlns:a16="http://schemas.microsoft.com/office/drawing/2014/main" id="{DA41F11B-1C0A-4605-B79A-EF6E05287346}"/>
              </a:ext>
            </a:extLst>
          </p:cNvPr>
          <p:cNvSpPr txBox="1"/>
          <p:nvPr/>
        </p:nvSpPr>
        <p:spPr>
          <a:xfrm>
            <a:off x="7492375" y="5035818"/>
            <a:ext cx="1680902" cy="861774"/>
          </a:xfrm>
          <a:prstGeom prst="rect">
            <a:avLst/>
          </a:prstGeom>
          <a:solidFill>
            <a:srgbClr val="44C0AE">
              <a:alpha val="50000"/>
            </a:srgbClr>
          </a:solidFill>
          <a:ln>
            <a:noFill/>
          </a:ln>
        </p:spPr>
        <p:txBody>
          <a:bodyPr wrap="square" lIns="121920" tIns="60960" rIns="121920" bIns="60960" rtlCol="0" anchor="t">
            <a:spAutoFit/>
          </a:bodyPr>
          <a:lstStyle/>
          <a:p>
            <a:pPr algn="ctr"/>
            <a:r>
              <a:rPr lang="en-US" sz="1600" err="1"/>
              <a:t>Ostali</a:t>
            </a:r>
            <a:r>
              <a:rPr lang="en-US" sz="1600"/>
              <a:t> </a:t>
            </a:r>
            <a:r>
              <a:rPr lang="en-US" sz="1600" err="1"/>
              <a:t>informacijski</a:t>
            </a:r>
            <a:r>
              <a:rPr lang="en-US" sz="1600"/>
              <a:t> </a:t>
            </a:r>
            <a:r>
              <a:rPr lang="en-US" sz="1600" err="1"/>
              <a:t>sustavi</a:t>
            </a:r>
            <a:endParaRPr lang="en-US" sz="1600" err="1">
              <a:cs typeface="Arial"/>
            </a:endParaRPr>
          </a:p>
        </p:txBody>
      </p:sp>
      <p:cxnSp>
        <p:nvCxnSpPr>
          <p:cNvPr id="20" name="Straight Arrow Connector 116">
            <a:extLst>
              <a:ext uri="{FF2B5EF4-FFF2-40B4-BE49-F238E27FC236}">
                <a16:creationId xmlns:a16="http://schemas.microsoft.com/office/drawing/2014/main" id="{22E569A2-E1A3-4FB7-995D-F89F83943962}"/>
              </a:ext>
            </a:extLst>
          </p:cNvPr>
          <p:cNvCxnSpPr>
            <a:cxnSpLocks/>
            <a:endCxn id="19" idx="1"/>
          </p:cNvCxnSpPr>
          <p:nvPr/>
        </p:nvCxnSpPr>
        <p:spPr>
          <a:xfrm>
            <a:off x="6346747" y="4336064"/>
            <a:ext cx="1145628" cy="1130641"/>
          </a:xfrm>
          <a:prstGeom prst="straightConnector1">
            <a:avLst/>
          </a:prstGeom>
          <a:ln w="25400">
            <a:solidFill>
              <a:schemeClr val="tx1">
                <a:lumMod val="75000"/>
                <a:lumOff val="25000"/>
              </a:schemeClr>
            </a:solidFill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3546826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8FB013-773D-40BC-91EA-3671DE1A78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9165" y="1709739"/>
            <a:ext cx="7178260" cy="1877524"/>
          </a:xfrm>
        </p:spPr>
        <p:txBody>
          <a:bodyPr>
            <a:noAutofit/>
          </a:bodyPr>
          <a:lstStyle/>
          <a:p>
            <a:r>
              <a:rPr lang="hr-HR" sz="4400"/>
              <a:t>Informacijski sustav pokazatelja i kvalitete</a:t>
            </a:r>
            <a:endParaRPr lang="en-GB" sz="440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52C5301-4EA6-4813-A244-392A7004420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b="1">
                <a:hlinkClick r:id="rId2"/>
              </a:rPr>
              <a:t>https://ispik.srce.hr/</a:t>
            </a:r>
            <a:r>
              <a:rPr lang="hr-HR" b="1"/>
              <a:t> </a:t>
            </a:r>
            <a:endParaRPr lang="en-GB" b="1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47470E7-DE06-4796-BEC8-58FD2D5CC4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164" y="3851560"/>
            <a:ext cx="2160000" cy="2126671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B4F642FD-84E3-42C4-9AA9-F68F487485C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290413" y="1443771"/>
            <a:ext cx="2458209" cy="666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015006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12CF9D-D1BB-47FB-9B80-068EF82BFF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HR" sz="4000"/>
              <a:t>Informacijski sustav pokazatelja i kvalitete</a:t>
            </a:r>
            <a:br>
              <a:rPr lang="hr-HR" sz="4000"/>
            </a:br>
            <a:r>
              <a:rPr lang="hr-HR" sz="4000" b="1">
                <a:solidFill>
                  <a:srgbClr val="25408F"/>
                </a:solidFill>
              </a:rPr>
              <a:t>Reakreditacija</a:t>
            </a:r>
            <a:endParaRPr lang="en-GB" sz="4000" b="1">
              <a:solidFill>
                <a:srgbClr val="25408F"/>
              </a:solidFill>
            </a:endParaRPr>
          </a:p>
        </p:txBody>
      </p:sp>
      <p:pic>
        <p:nvPicPr>
          <p:cNvPr id="11" name="Picture Placeholder 10">
            <a:extLst>
              <a:ext uri="{FF2B5EF4-FFF2-40B4-BE49-F238E27FC236}">
                <a16:creationId xmlns:a16="http://schemas.microsoft.com/office/drawing/2014/main" id="{F564C39E-BB33-40AC-A841-73EE0B62E8F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3"/>
          <a:stretch/>
        </p:blipFill>
        <p:spPr>
          <a:xfrm>
            <a:off x="6320204" y="1269675"/>
            <a:ext cx="4567237" cy="2971677"/>
          </a:xfrm>
          <a:prstGeom prst="rect">
            <a:avLst/>
          </a:prstGeom>
        </p:spPr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B8D021E6-1F10-42DF-90A7-7AC3E5CF5BB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455552" y="1768475"/>
            <a:ext cx="4864652" cy="4258652"/>
          </a:xfrm>
        </p:spPr>
        <p:txBody>
          <a:bodyPr vert="horz" lIns="121920" tIns="60960" rIns="121920" bIns="60960" rtlCol="0" anchor="t">
            <a:noAutofit/>
          </a:bodyPr>
          <a:lstStyle/>
          <a:p>
            <a:pPr marL="380153" indent="-380990">
              <a:lnSpc>
                <a:spcPct val="100000"/>
              </a:lnSpc>
              <a:spcBef>
                <a:spcPts val="800"/>
              </a:spcBef>
            </a:pPr>
            <a:r>
              <a:rPr lang="hr-HR" sz="1867">
                <a:latin typeface="Arial"/>
                <a:cs typeface="Arial"/>
              </a:rPr>
              <a:t>Podrška visokim učilištima u procesu </a:t>
            </a:r>
            <a:r>
              <a:rPr lang="hr-HR" sz="1867" err="1">
                <a:latin typeface="Arial"/>
                <a:cs typeface="Arial"/>
              </a:rPr>
              <a:t>reakreditacije</a:t>
            </a:r>
            <a:r>
              <a:rPr lang="hr-HR" sz="1867">
                <a:latin typeface="Arial"/>
                <a:cs typeface="Arial"/>
              </a:rPr>
              <a:t> </a:t>
            </a:r>
          </a:p>
          <a:p>
            <a:pPr marL="380153" indent="-380990">
              <a:lnSpc>
                <a:spcPct val="100000"/>
              </a:lnSpc>
              <a:spcBef>
                <a:spcPts val="800"/>
              </a:spcBef>
            </a:pPr>
            <a:r>
              <a:rPr lang="hr-HR" sz="1867">
                <a:latin typeface="Arial"/>
                <a:cs typeface="Arial"/>
                <a:sym typeface="Wingdings" panose="05000000000000000000" pitchFamily="2" charset="2"/>
              </a:rPr>
              <a:t>Priprema analitičkog priloga izvješća o samoanalizi</a:t>
            </a:r>
          </a:p>
          <a:p>
            <a:pPr marL="380153" indent="-380990">
              <a:lnSpc>
                <a:spcPct val="100000"/>
              </a:lnSpc>
              <a:spcBef>
                <a:spcPts val="800"/>
              </a:spcBef>
            </a:pPr>
            <a:r>
              <a:rPr lang="hr-HR" sz="1867">
                <a:latin typeface="Arial"/>
                <a:cs typeface="Arial"/>
                <a:sym typeface="Wingdings" panose="05000000000000000000" pitchFamily="2" charset="2"/>
              </a:rPr>
              <a:t>Obavezan dohvat podataka o osobama (nastavnicima), publikacijama, opremi, projektima i događanjima iz CroRIS-a (</a:t>
            </a:r>
            <a:r>
              <a:rPr lang="hr-HR" sz="1867" i="1">
                <a:latin typeface="Arial"/>
                <a:cs typeface="Arial"/>
                <a:sym typeface="Wingdings" panose="05000000000000000000" pitchFamily="2" charset="2"/>
              </a:rPr>
              <a:t>zadnje pripreme na CroRIS-u još u tijeku</a:t>
            </a:r>
            <a:r>
              <a:rPr lang="hr-HR" sz="1867">
                <a:latin typeface="Arial"/>
                <a:cs typeface="Arial"/>
                <a:sym typeface="Wingdings" panose="05000000000000000000" pitchFamily="2" charset="2"/>
              </a:rPr>
              <a:t>)</a:t>
            </a:r>
          </a:p>
          <a:p>
            <a:pPr marL="380153" indent="-380990">
              <a:lnSpc>
                <a:spcPct val="100000"/>
              </a:lnSpc>
              <a:spcBef>
                <a:spcPts val="800"/>
              </a:spcBef>
            </a:pPr>
            <a:r>
              <a:rPr lang="hr-HR" sz="1867">
                <a:latin typeface="Arial"/>
                <a:cs typeface="Arial"/>
              </a:rPr>
              <a:t>Proizvoljan dohvat podataka o predmetima i ishodima učenja iz ISVU-a</a:t>
            </a:r>
          </a:p>
          <a:p>
            <a:pPr marL="380153" indent="-380990">
              <a:lnSpc>
                <a:spcPct val="100000"/>
              </a:lnSpc>
              <a:spcBef>
                <a:spcPts val="800"/>
              </a:spcBef>
            </a:pPr>
            <a:endParaRPr lang="hr-HR" sz="1867" err="1">
              <a:latin typeface="Arial"/>
              <a:cs typeface="Arial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329D2FA-8B59-4BD9-999C-FD8C14F69A8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1863" y="2755514"/>
            <a:ext cx="4404257" cy="3283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79608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Rounded Rectangle 212">
            <a:extLst>
              <a:ext uri="{FF2B5EF4-FFF2-40B4-BE49-F238E27FC236}">
                <a16:creationId xmlns:a16="http://schemas.microsoft.com/office/drawing/2014/main" id="{83D187C6-131A-A94F-8C2F-817791E030B4}"/>
              </a:ext>
            </a:extLst>
          </p:cNvPr>
          <p:cNvSpPr/>
          <p:nvPr/>
        </p:nvSpPr>
        <p:spPr>
          <a:xfrm rot="17954062">
            <a:off x="10037613" y="890809"/>
            <a:ext cx="350491" cy="997685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120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93" name="Rounded Rectangle 92">
            <a:extLst>
              <a:ext uri="{FF2B5EF4-FFF2-40B4-BE49-F238E27FC236}">
                <a16:creationId xmlns:a16="http://schemas.microsoft.com/office/drawing/2014/main" id="{5E410C0A-4238-EC49-98A2-984AF9E10087}"/>
              </a:ext>
            </a:extLst>
          </p:cNvPr>
          <p:cNvSpPr/>
          <p:nvPr/>
        </p:nvSpPr>
        <p:spPr>
          <a:xfrm rot="1961935">
            <a:off x="6750564" y="5366747"/>
            <a:ext cx="400192" cy="1312175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120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80" name="Rounded Rectangle 79">
            <a:extLst>
              <a:ext uri="{FF2B5EF4-FFF2-40B4-BE49-F238E27FC236}">
                <a16:creationId xmlns:a16="http://schemas.microsoft.com/office/drawing/2014/main" id="{583DC2F5-9196-1A43-A1F1-A0E34DB14D90}"/>
              </a:ext>
            </a:extLst>
          </p:cNvPr>
          <p:cNvSpPr/>
          <p:nvPr/>
        </p:nvSpPr>
        <p:spPr>
          <a:xfrm>
            <a:off x="6485570" y="3429001"/>
            <a:ext cx="683941" cy="1533545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120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79" name="Rounded Rectangle 78">
            <a:extLst>
              <a:ext uri="{FF2B5EF4-FFF2-40B4-BE49-F238E27FC236}">
                <a16:creationId xmlns:a16="http://schemas.microsoft.com/office/drawing/2014/main" id="{AC4B33AA-4ED8-5746-B278-C78507564076}"/>
              </a:ext>
            </a:extLst>
          </p:cNvPr>
          <p:cNvSpPr/>
          <p:nvPr/>
        </p:nvSpPr>
        <p:spPr>
          <a:xfrm rot="15470327">
            <a:off x="4506721" y="715379"/>
            <a:ext cx="1019788" cy="2462188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120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71" name="Rounded Rectangle 70">
            <a:extLst>
              <a:ext uri="{FF2B5EF4-FFF2-40B4-BE49-F238E27FC236}">
                <a16:creationId xmlns:a16="http://schemas.microsoft.com/office/drawing/2014/main" id="{D68C8D46-FEB6-AB4B-B1FE-2B8E21C0E59E}"/>
              </a:ext>
            </a:extLst>
          </p:cNvPr>
          <p:cNvSpPr/>
          <p:nvPr/>
        </p:nvSpPr>
        <p:spPr>
          <a:xfrm rot="2931479">
            <a:off x="7718211" y="1338145"/>
            <a:ext cx="431716" cy="2078544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120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67" name="Rounded Rectangle 66">
            <a:extLst>
              <a:ext uri="{FF2B5EF4-FFF2-40B4-BE49-F238E27FC236}">
                <a16:creationId xmlns:a16="http://schemas.microsoft.com/office/drawing/2014/main" id="{0152EEF6-BF8A-D44E-A80E-7E80934E23D4}"/>
              </a:ext>
            </a:extLst>
          </p:cNvPr>
          <p:cNvSpPr/>
          <p:nvPr/>
        </p:nvSpPr>
        <p:spPr>
          <a:xfrm rot="3984460">
            <a:off x="9675443" y="1331856"/>
            <a:ext cx="447825" cy="2338373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120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64" name="Rounded Rectangle 63">
            <a:extLst>
              <a:ext uri="{FF2B5EF4-FFF2-40B4-BE49-F238E27FC236}">
                <a16:creationId xmlns:a16="http://schemas.microsoft.com/office/drawing/2014/main" id="{99C16150-C561-1B41-A949-CF4EEFB74AAF}"/>
              </a:ext>
            </a:extLst>
          </p:cNvPr>
          <p:cNvSpPr/>
          <p:nvPr/>
        </p:nvSpPr>
        <p:spPr>
          <a:xfrm rot="5400000">
            <a:off x="9372897" y="2809359"/>
            <a:ext cx="1115261" cy="2628083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120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59" name="Rounded Rectangle 58">
            <a:extLst>
              <a:ext uri="{FF2B5EF4-FFF2-40B4-BE49-F238E27FC236}">
                <a16:creationId xmlns:a16="http://schemas.microsoft.com/office/drawing/2014/main" id="{0BA3EA54-C66E-F748-AFCE-D452C90963B7}"/>
              </a:ext>
            </a:extLst>
          </p:cNvPr>
          <p:cNvSpPr/>
          <p:nvPr/>
        </p:nvSpPr>
        <p:spPr>
          <a:xfrm rot="16645174">
            <a:off x="9660898" y="4526748"/>
            <a:ext cx="492971" cy="2796948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120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58" name="Rounded Rectangle 57">
            <a:extLst>
              <a:ext uri="{FF2B5EF4-FFF2-40B4-BE49-F238E27FC236}">
                <a16:creationId xmlns:a16="http://schemas.microsoft.com/office/drawing/2014/main" id="{1E0608F1-73D2-9B47-A0C9-45CE6EA8CB73}"/>
              </a:ext>
            </a:extLst>
          </p:cNvPr>
          <p:cNvSpPr/>
          <p:nvPr/>
        </p:nvSpPr>
        <p:spPr>
          <a:xfrm rot="13318720">
            <a:off x="4292880" y="4565472"/>
            <a:ext cx="474852" cy="1688909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120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57" name="Rounded Rectangle 56">
            <a:extLst>
              <a:ext uri="{FF2B5EF4-FFF2-40B4-BE49-F238E27FC236}">
                <a16:creationId xmlns:a16="http://schemas.microsoft.com/office/drawing/2014/main" id="{05F044C8-C6BC-AD4B-9CCF-BBCE9CF6766D}"/>
              </a:ext>
            </a:extLst>
          </p:cNvPr>
          <p:cNvSpPr/>
          <p:nvPr/>
        </p:nvSpPr>
        <p:spPr>
          <a:xfrm rot="15033454">
            <a:off x="3128563" y="2202657"/>
            <a:ext cx="879049" cy="3670739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120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A4145066-6136-BC4A-BAA0-8EDEFEAE3B62}"/>
              </a:ext>
            </a:extLst>
          </p:cNvPr>
          <p:cNvSpPr/>
          <p:nvPr/>
        </p:nvSpPr>
        <p:spPr>
          <a:xfrm rot="19930897">
            <a:off x="2186509" y="1407837"/>
            <a:ext cx="683941" cy="1621484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120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72" name="Rounded Rectangle 71">
            <a:extLst>
              <a:ext uri="{FF2B5EF4-FFF2-40B4-BE49-F238E27FC236}">
                <a16:creationId xmlns:a16="http://schemas.microsoft.com/office/drawing/2014/main" id="{4DAEE03E-45CA-6946-BBE0-7AF044E33284}"/>
              </a:ext>
            </a:extLst>
          </p:cNvPr>
          <p:cNvSpPr/>
          <p:nvPr/>
        </p:nvSpPr>
        <p:spPr>
          <a:xfrm>
            <a:off x="8911622" y="5577252"/>
            <a:ext cx="1370917" cy="314181"/>
          </a:xfrm>
          <a:prstGeom prst="roundRect">
            <a:avLst/>
          </a:prstGeom>
          <a:solidFill>
            <a:srgbClr val="E9827A"/>
          </a:solidFill>
          <a:ln>
            <a:solidFill>
              <a:srgbClr val="DD585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hr-HR" sz="1200" dirty="0">
                <a:solidFill>
                  <a:schemeClr val="tx2">
                    <a:lumMod val="50000"/>
                  </a:schemeClr>
                </a:solidFill>
              </a:rPr>
              <a:t>E-kolegiji</a:t>
            </a:r>
          </a:p>
        </p:txBody>
      </p:sp>
      <p:sp>
        <p:nvSpPr>
          <p:cNvPr id="73" name="Rounded Rectangle 72">
            <a:extLst>
              <a:ext uri="{FF2B5EF4-FFF2-40B4-BE49-F238E27FC236}">
                <a16:creationId xmlns:a16="http://schemas.microsoft.com/office/drawing/2014/main" id="{A8CA4D78-6524-6143-8465-966729B80F95}"/>
              </a:ext>
            </a:extLst>
          </p:cNvPr>
          <p:cNvSpPr/>
          <p:nvPr/>
        </p:nvSpPr>
        <p:spPr>
          <a:xfrm>
            <a:off x="8343877" y="5976187"/>
            <a:ext cx="1370917" cy="314181"/>
          </a:xfrm>
          <a:prstGeom prst="roundRect">
            <a:avLst/>
          </a:prstGeom>
          <a:solidFill>
            <a:srgbClr val="E9827A"/>
          </a:solidFill>
          <a:ln>
            <a:solidFill>
              <a:srgbClr val="DD585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hr-HR" sz="1200" dirty="0">
                <a:solidFill>
                  <a:schemeClr val="tx2">
                    <a:lumMod val="50000"/>
                  </a:schemeClr>
                </a:solidFill>
              </a:rPr>
              <a:t>Nastavni sadržaji</a:t>
            </a:r>
          </a:p>
        </p:txBody>
      </p:sp>
      <p:sp>
        <p:nvSpPr>
          <p:cNvPr id="74" name="Rounded Rectangle 73">
            <a:extLst>
              <a:ext uri="{FF2B5EF4-FFF2-40B4-BE49-F238E27FC236}">
                <a16:creationId xmlns:a16="http://schemas.microsoft.com/office/drawing/2014/main" id="{DDF143A8-3021-2746-9900-C9A19EB092B7}"/>
              </a:ext>
            </a:extLst>
          </p:cNvPr>
          <p:cNvSpPr/>
          <p:nvPr/>
        </p:nvSpPr>
        <p:spPr>
          <a:xfrm>
            <a:off x="10040513" y="5963099"/>
            <a:ext cx="1370917" cy="387135"/>
          </a:xfrm>
          <a:prstGeom prst="roundRect">
            <a:avLst/>
          </a:prstGeom>
          <a:solidFill>
            <a:srgbClr val="E9827A"/>
          </a:solidFill>
          <a:ln>
            <a:solidFill>
              <a:srgbClr val="DD585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hr-HR" sz="1200" dirty="0">
                <a:solidFill>
                  <a:schemeClr val="tx2">
                    <a:lumMod val="50000"/>
                  </a:schemeClr>
                </a:solidFill>
              </a:rPr>
              <a:t>Vrednovanje učenja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42C9423C-3732-EE4F-8062-103FDCA52A4B}"/>
              </a:ext>
            </a:extLst>
          </p:cNvPr>
          <p:cNvSpPr txBox="1"/>
          <p:nvPr/>
        </p:nvSpPr>
        <p:spPr>
          <a:xfrm>
            <a:off x="3381883" y="5194940"/>
            <a:ext cx="47481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1400" dirty="0">
                <a:solidFill>
                  <a:schemeClr val="tx2">
                    <a:lumMod val="50000"/>
                  </a:schemeClr>
                </a:solidFill>
              </a:rPr>
              <a:t>AAI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E5C8EDD1-F64A-9C4F-A6DC-2710865E6B77}"/>
              </a:ext>
            </a:extLst>
          </p:cNvPr>
          <p:cNvSpPr txBox="1"/>
          <p:nvPr/>
        </p:nvSpPr>
        <p:spPr>
          <a:xfrm>
            <a:off x="8631577" y="5172436"/>
            <a:ext cx="67197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1400" dirty="0">
                <a:solidFill>
                  <a:schemeClr val="tx2">
                    <a:lumMod val="50000"/>
                  </a:schemeClr>
                </a:solidFill>
              </a:rPr>
              <a:t>Merlin</a:t>
            </a: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08BF041E-0067-2546-BB9B-1F68297A5AD3}"/>
              </a:ext>
            </a:extLst>
          </p:cNvPr>
          <p:cNvSpPr txBox="1"/>
          <p:nvPr/>
        </p:nvSpPr>
        <p:spPr>
          <a:xfrm>
            <a:off x="9757606" y="4777122"/>
            <a:ext cx="60465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1400" dirty="0">
                <a:solidFill>
                  <a:schemeClr val="tx2">
                    <a:lumMod val="50000"/>
                  </a:schemeClr>
                </a:solidFill>
              </a:rPr>
              <a:t>ISVU</a:t>
            </a: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9EB3F9D9-6822-F44B-BE66-960F98A95337}"/>
              </a:ext>
            </a:extLst>
          </p:cNvPr>
          <p:cNvSpPr txBox="1"/>
          <p:nvPr/>
        </p:nvSpPr>
        <p:spPr>
          <a:xfrm>
            <a:off x="10799611" y="1651737"/>
            <a:ext cx="59503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1400" dirty="0">
                <a:solidFill>
                  <a:schemeClr val="tx2">
                    <a:lumMod val="50000"/>
                  </a:schemeClr>
                </a:solidFill>
              </a:rPr>
              <a:t>ISSP</a:t>
            </a: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57703A86-31A2-9843-B171-B2E0BCF8210A}"/>
              </a:ext>
            </a:extLst>
          </p:cNvPr>
          <p:cNvSpPr txBox="1"/>
          <p:nvPr/>
        </p:nvSpPr>
        <p:spPr>
          <a:xfrm>
            <a:off x="1802885" y="3527248"/>
            <a:ext cx="77296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1400" dirty="0">
                <a:solidFill>
                  <a:schemeClr val="tx2">
                    <a:lumMod val="50000"/>
                  </a:schemeClr>
                </a:solidFill>
              </a:rPr>
              <a:t>CroRIS</a:t>
            </a: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34338D5B-63CD-0E45-920C-B75ADB5A0067}"/>
              </a:ext>
            </a:extLst>
          </p:cNvPr>
          <p:cNvSpPr txBox="1"/>
          <p:nvPr/>
        </p:nvSpPr>
        <p:spPr>
          <a:xfrm>
            <a:off x="2564457" y="1304536"/>
            <a:ext cx="65274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1400" dirty="0">
                <a:solidFill>
                  <a:schemeClr val="tx2">
                    <a:lumMod val="50000"/>
                  </a:schemeClr>
                </a:solidFill>
              </a:rPr>
              <a:t>Hrčak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4E614140-C149-3449-99F4-AF484079FF84}"/>
              </a:ext>
            </a:extLst>
          </p:cNvPr>
          <p:cNvSpPr txBox="1"/>
          <p:nvPr/>
        </p:nvSpPr>
        <p:spPr>
          <a:xfrm>
            <a:off x="3905413" y="1124999"/>
            <a:ext cx="67197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1400" dirty="0">
                <a:solidFill>
                  <a:schemeClr val="tx2">
                    <a:lumMod val="50000"/>
                  </a:schemeClr>
                </a:solidFill>
              </a:rPr>
              <a:t>Dabar</a:t>
            </a: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186D8CC8-A522-E742-89F6-295FD88BDD37}"/>
              </a:ext>
            </a:extLst>
          </p:cNvPr>
          <p:cNvSpPr txBox="1"/>
          <p:nvPr/>
        </p:nvSpPr>
        <p:spPr>
          <a:xfrm>
            <a:off x="7734585" y="1304847"/>
            <a:ext cx="87395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1400" dirty="0">
                <a:solidFill>
                  <a:schemeClr val="tx2">
                    <a:lumMod val="50000"/>
                  </a:schemeClr>
                </a:solidFill>
              </a:rPr>
              <a:t>ISRHKO</a:t>
            </a: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FCB0E0C4-A00A-1E48-B156-343CAB0D278C}"/>
              </a:ext>
            </a:extLst>
          </p:cNvPr>
          <p:cNvSpPr txBox="1"/>
          <p:nvPr/>
        </p:nvSpPr>
        <p:spPr>
          <a:xfrm>
            <a:off x="6035350" y="4901375"/>
            <a:ext cx="71365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1400" dirty="0" err="1">
                <a:solidFill>
                  <a:schemeClr val="tx2">
                    <a:lumMod val="50000"/>
                  </a:schemeClr>
                </a:solidFill>
              </a:rPr>
              <a:t>ISeVO</a:t>
            </a:r>
            <a:endParaRPr lang="hr-HR" sz="1400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F206A5C1-6A0F-5647-9139-6B929DED7C23}"/>
              </a:ext>
            </a:extLst>
          </p:cNvPr>
          <p:cNvSpPr txBox="1"/>
          <p:nvPr/>
        </p:nvSpPr>
        <p:spPr>
          <a:xfrm>
            <a:off x="7418762" y="5310036"/>
            <a:ext cx="59978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1400" dirty="0">
                <a:solidFill>
                  <a:schemeClr val="tx2">
                    <a:lumMod val="50000"/>
                  </a:schemeClr>
                </a:solidFill>
              </a:rPr>
              <a:t>Vidra</a:t>
            </a:r>
          </a:p>
        </p:txBody>
      </p:sp>
      <p:sp>
        <p:nvSpPr>
          <p:cNvPr id="98" name="Rounded Rectangle 97">
            <a:extLst>
              <a:ext uri="{FF2B5EF4-FFF2-40B4-BE49-F238E27FC236}">
                <a16:creationId xmlns:a16="http://schemas.microsoft.com/office/drawing/2014/main" id="{5BE7B6E8-EC2B-2B44-9E89-65F70973FCBF}"/>
              </a:ext>
            </a:extLst>
          </p:cNvPr>
          <p:cNvSpPr/>
          <p:nvPr/>
        </p:nvSpPr>
        <p:spPr>
          <a:xfrm rot="17355449">
            <a:off x="7590193" y="-250076"/>
            <a:ext cx="360003" cy="1749914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120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id="{EE153B6B-8010-3B4D-947B-F1A2290B24F8}"/>
              </a:ext>
            </a:extLst>
          </p:cNvPr>
          <p:cNvSpPr txBox="1"/>
          <p:nvPr/>
        </p:nvSpPr>
        <p:spPr>
          <a:xfrm>
            <a:off x="8028334" y="252034"/>
            <a:ext cx="63511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1400" dirty="0">
                <a:solidFill>
                  <a:schemeClr val="tx2">
                    <a:lumMod val="50000"/>
                  </a:schemeClr>
                </a:solidFill>
              </a:rPr>
              <a:t>ISPiK</a:t>
            </a:r>
          </a:p>
        </p:txBody>
      </p:sp>
      <p:sp>
        <p:nvSpPr>
          <p:cNvPr id="200" name="TextBox 199">
            <a:extLst>
              <a:ext uri="{FF2B5EF4-FFF2-40B4-BE49-F238E27FC236}">
                <a16:creationId xmlns:a16="http://schemas.microsoft.com/office/drawing/2014/main" id="{DCF54F0C-5675-794C-B667-A1E4D0CDADBE}"/>
              </a:ext>
            </a:extLst>
          </p:cNvPr>
          <p:cNvSpPr txBox="1"/>
          <p:nvPr/>
        </p:nvSpPr>
        <p:spPr>
          <a:xfrm>
            <a:off x="9405499" y="979418"/>
            <a:ext cx="59503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1400" dirty="0">
                <a:solidFill>
                  <a:schemeClr val="tx2">
                    <a:lumMod val="50000"/>
                  </a:schemeClr>
                </a:solidFill>
              </a:rPr>
              <a:t>ISAK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A65FF13C-837B-7042-B0FA-89A955C400EE}"/>
              </a:ext>
            </a:extLst>
          </p:cNvPr>
          <p:cNvSpPr/>
          <p:nvPr/>
        </p:nvSpPr>
        <p:spPr>
          <a:xfrm>
            <a:off x="4143049" y="2846149"/>
            <a:ext cx="1658811" cy="314183"/>
          </a:xfrm>
          <a:prstGeom prst="roundRect">
            <a:avLst/>
          </a:prstGeom>
          <a:solidFill>
            <a:srgbClr val="B04C46"/>
          </a:solidFill>
          <a:ln>
            <a:solidFill>
              <a:srgbClr val="E9827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hr-HR" sz="1200" dirty="0"/>
              <a:t>Upisnik znanstvenika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E96C6D18-ED5C-C04F-9F9B-887B2453441A}"/>
              </a:ext>
            </a:extLst>
          </p:cNvPr>
          <p:cNvSpPr/>
          <p:nvPr/>
        </p:nvSpPr>
        <p:spPr>
          <a:xfrm>
            <a:off x="4143049" y="3252649"/>
            <a:ext cx="1658811" cy="314183"/>
          </a:xfrm>
          <a:prstGeom prst="roundRect">
            <a:avLst/>
          </a:prstGeom>
          <a:solidFill>
            <a:srgbClr val="B04C46"/>
          </a:solidFill>
          <a:ln>
            <a:solidFill>
              <a:srgbClr val="E9827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hr-HR" sz="1200" dirty="0" err="1"/>
              <a:t>Up</a:t>
            </a:r>
            <a:r>
              <a:rPr lang="hr-HR" sz="1200" dirty="0"/>
              <a:t>. znan. ustanova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10E06C01-3A27-AB48-90F5-C8E50293DDF8}"/>
              </a:ext>
            </a:extLst>
          </p:cNvPr>
          <p:cNvSpPr/>
          <p:nvPr/>
        </p:nvSpPr>
        <p:spPr>
          <a:xfrm>
            <a:off x="4132705" y="3659587"/>
            <a:ext cx="1658811" cy="314183"/>
          </a:xfrm>
          <a:prstGeom prst="roundRect">
            <a:avLst/>
          </a:prstGeom>
          <a:solidFill>
            <a:srgbClr val="B04C46"/>
          </a:solidFill>
          <a:ln>
            <a:solidFill>
              <a:srgbClr val="E9827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hr-HR" sz="1200" dirty="0" err="1"/>
              <a:t>Up</a:t>
            </a:r>
            <a:r>
              <a:rPr lang="hr-HR" sz="1200" dirty="0"/>
              <a:t>. visokih učilišta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0B5FFAD9-561D-494D-ADD2-FC947701ED36}"/>
              </a:ext>
            </a:extLst>
          </p:cNvPr>
          <p:cNvSpPr/>
          <p:nvPr/>
        </p:nvSpPr>
        <p:spPr>
          <a:xfrm>
            <a:off x="4143049" y="4073139"/>
            <a:ext cx="1658811" cy="446469"/>
          </a:xfrm>
          <a:prstGeom prst="roundRect">
            <a:avLst/>
          </a:prstGeom>
          <a:solidFill>
            <a:srgbClr val="B04C46"/>
          </a:solidFill>
          <a:ln>
            <a:solidFill>
              <a:srgbClr val="E9827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hr-HR" sz="1200" dirty="0" err="1">
                <a:solidFill>
                  <a:schemeClr val="bg1"/>
                </a:solidFill>
              </a:rPr>
              <a:t>Ev</a:t>
            </a:r>
            <a:r>
              <a:rPr lang="hr-HR" sz="1200" dirty="0">
                <a:solidFill>
                  <a:schemeClr val="bg1"/>
                </a:solidFill>
              </a:rPr>
              <a:t>. znan. područja, polja i grana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1937A27A-C95A-E944-8F7F-7AB6841BF54D}"/>
              </a:ext>
            </a:extLst>
          </p:cNvPr>
          <p:cNvSpPr/>
          <p:nvPr/>
        </p:nvSpPr>
        <p:spPr>
          <a:xfrm>
            <a:off x="2655486" y="3411114"/>
            <a:ext cx="1370917" cy="314181"/>
          </a:xfrm>
          <a:prstGeom prst="roundRect">
            <a:avLst/>
          </a:prstGeom>
          <a:solidFill>
            <a:srgbClr val="E9827A"/>
          </a:solidFill>
          <a:ln>
            <a:solidFill>
              <a:srgbClr val="DD585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hr-HR" sz="1200" dirty="0">
                <a:solidFill>
                  <a:schemeClr val="tx2">
                    <a:lumMod val="50000"/>
                  </a:schemeClr>
                </a:solidFill>
              </a:rPr>
              <a:t>Projekti</a:t>
            </a: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406FCA3D-0FF1-E047-A88B-ADC5D134A3EA}"/>
              </a:ext>
            </a:extLst>
          </p:cNvPr>
          <p:cNvSpPr/>
          <p:nvPr/>
        </p:nvSpPr>
        <p:spPr>
          <a:xfrm>
            <a:off x="1125306" y="3973770"/>
            <a:ext cx="1370917" cy="314181"/>
          </a:xfrm>
          <a:prstGeom prst="roundRect">
            <a:avLst/>
          </a:prstGeom>
          <a:solidFill>
            <a:srgbClr val="E9827A"/>
          </a:solidFill>
          <a:ln>
            <a:solidFill>
              <a:srgbClr val="DD585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hr-HR" sz="1200" dirty="0">
                <a:solidFill>
                  <a:schemeClr val="tx2">
                    <a:lumMod val="50000"/>
                  </a:schemeClr>
                </a:solidFill>
              </a:rPr>
              <a:t>Publikacije</a:t>
            </a: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3E812A17-FD6C-0A4D-9549-E7EFE24A421E}"/>
              </a:ext>
            </a:extLst>
          </p:cNvPr>
          <p:cNvSpPr/>
          <p:nvPr/>
        </p:nvSpPr>
        <p:spPr>
          <a:xfrm>
            <a:off x="1125306" y="4760760"/>
            <a:ext cx="1370917" cy="314181"/>
          </a:xfrm>
          <a:prstGeom prst="roundRect">
            <a:avLst/>
          </a:prstGeom>
          <a:solidFill>
            <a:srgbClr val="E9827A"/>
          </a:solidFill>
          <a:ln>
            <a:solidFill>
              <a:srgbClr val="DD585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hr-HR" sz="1200" dirty="0">
                <a:solidFill>
                  <a:schemeClr val="tx2">
                    <a:lumMod val="50000"/>
                  </a:schemeClr>
                </a:solidFill>
              </a:rPr>
              <a:t>Patenti i proizvodi</a:t>
            </a: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5B1C31ED-7519-BD45-B327-DE6FD5EC9133}"/>
              </a:ext>
            </a:extLst>
          </p:cNvPr>
          <p:cNvSpPr/>
          <p:nvPr/>
        </p:nvSpPr>
        <p:spPr>
          <a:xfrm>
            <a:off x="2655486" y="3806315"/>
            <a:ext cx="1370917" cy="314181"/>
          </a:xfrm>
          <a:prstGeom prst="roundRect">
            <a:avLst/>
          </a:prstGeom>
          <a:solidFill>
            <a:srgbClr val="E9827A"/>
          </a:solidFill>
          <a:ln>
            <a:solidFill>
              <a:srgbClr val="DD585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hr-HR" sz="1200" dirty="0">
                <a:solidFill>
                  <a:schemeClr val="tx2">
                    <a:lumMod val="50000"/>
                  </a:schemeClr>
                </a:solidFill>
              </a:rPr>
              <a:t>Oprema i usluge</a:t>
            </a: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52AF8D8F-5443-F84D-9FF1-BA3D3DB9EFDF}"/>
              </a:ext>
            </a:extLst>
          </p:cNvPr>
          <p:cNvSpPr/>
          <p:nvPr/>
        </p:nvSpPr>
        <p:spPr>
          <a:xfrm>
            <a:off x="1125306" y="4370227"/>
            <a:ext cx="1370917" cy="314181"/>
          </a:xfrm>
          <a:prstGeom prst="roundRect">
            <a:avLst/>
          </a:prstGeom>
          <a:solidFill>
            <a:srgbClr val="E9827A"/>
          </a:solidFill>
          <a:ln>
            <a:solidFill>
              <a:srgbClr val="DD585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hr-HR" sz="1200" dirty="0">
                <a:solidFill>
                  <a:schemeClr val="tx2">
                    <a:lumMod val="50000"/>
                  </a:schemeClr>
                </a:solidFill>
              </a:rPr>
              <a:t>Časopisi</a:t>
            </a:r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3C5F2248-CC2A-254F-B561-73E1C52EA178}"/>
              </a:ext>
            </a:extLst>
          </p:cNvPr>
          <p:cNvSpPr/>
          <p:nvPr/>
        </p:nvSpPr>
        <p:spPr>
          <a:xfrm>
            <a:off x="2655486" y="4199053"/>
            <a:ext cx="1370917" cy="314181"/>
          </a:xfrm>
          <a:prstGeom prst="roundRect">
            <a:avLst/>
          </a:prstGeom>
          <a:solidFill>
            <a:srgbClr val="E9827A"/>
          </a:solidFill>
          <a:ln>
            <a:solidFill>
              <a:srgbClr val="DD585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hr-HR" sz="1200" dirty="0">
                <a:solidFill>
                  <a:schemeClr val="tx2">
                    <a:lumMod val="50000"/>
                  </a:schemeClr>
                </a:solidFill>
              </a:rPr>
              <a:t>Događanja</a:t>
            </a:r>
          </a:p>
        </p:txBody>
      </p:sp>
      <p:sp>
        <p:nvSpPr>
          <p:cNvPr id="25" name="Rounded Rectangle 24">
            <a:extLst>
              <a:ext uri="{FF2B5EF4-FFF2-40B4-BE49-F238E27FC236}">
                <a16:creationId xmlns:a16="http://schemas.microsoft.com/office/drawing/2014/main" id="{E66DE84B-208E-8746-B1F7-89D4453406CD}"/>
              </a:ext>
            </a:extLst>
          </p:cNvPr>
          <p:cNvSpPr/>
          <p:nvPr/>
        </p:nvSpPr>
        <p:spPr>
          <a:xfrm>
            <a:off x="6011920" y="2707246"/>
            <a:ext cx="1658811" cy="446469"/>
          </a:xfrm>
          <a:prstGeom prst="roundRect">
            <a:avLst/>
          </a:prstGeom>
          <a:solidFill>
            <a:srgbClr val="B04C46"/>
          </a:solidFill>
          <a:ln>
            <a:solidFill>
              <a:srgbClr val="E9827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hr-HR" sz="1200" dirty="0" err="1"/>
              <a:t>Up</a:t>
            </a:r>
            <a:r>
              <a:rPr lang="hr-HR" sz="1200" dirty="0"/>
              <a:t>. studijskih programa</a:t>
            </a:r>
          </a:p>
        </p:txBody>
      </p:sp>
      <p:sp>
        <p:nvSpPr>
          <p:cNvPr id="27" name="Rounded Rectangle 26">
            <a:extLst>
              <a:ext uri="{FF2B5EF4-FFF2-40B4-BE49-F238E27FC236}">
                <a16:creationId xmlns:a16="http://schemas.microsoft.com/office/drawing/2014/main" id="{6E81173D-17FC-9B49-A0F2-81192C21BABB}"/>
              </a:ext>
            </a:extLst>
          </p:cNvPr>
          <p:cNvSpPr/>
          <p:nvPr/>
        </p:nvSpPr>
        <p:spPr>
          <a:xfrm>
            <a:off x="7245930" y="2233377"/>
            <a:ext cx="1370917" cy="327273"/>
          </a:xfrm>
          <a:prstGeom prst="roundRect">
            <a:avLst/>
          </a:prstGeom>
          <a:solidFill>
            <a:srgbClr val="E9827A"/>
          </a:solidFill>
          <a:ln>
            <a:solidFill>
              <a:srgbClr val="DD585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hr-HR" sz="1200" dirty="0">
                <a:solidFill>
                  <a:schemeClr val="tx2">
                    <a:lumMod val="50000"/>
                  </a:schemeClr>
                </a:solidFill>
              </a:rPr>
              <a:t>Standardi kvalifikacija</a:t>
            </a:r>
          </a:p>
        </p:txBody>
      </p:sp>
      <p:sp>
        <p:nvSpPr>
          <p:cNvPr id="28" name="Rounded Rectangle 27">
            <a:extLst>
              <a:ext uri="{FF2B5EF4-FFF2-40B4-BE49-F238E27FC236}">
                <a16:creationId xmlns:a16="http://schemas.microsoft.com/office/drawing/2014/main" id="{2BDA7CEB-2C70-0246-8B5E-D35C480644CA}"/>
              </a:ext>
            </a:extLst>
          </p:cNvPr>
          <p:cNvSpPr/>
          <p:nvPr/>
        </p:nvSpPr>
        <p:spPr>
          <a:xfrm>
            <a:off x="7681234" y="1767992"/>
            <a:ext cx="1370917" cy="327273"/>
          </a:xfrm>
          <a:prstGeom prst="roundRect">
            <a:avLst/>
          </a:prstGeom>
          <a:solidFill>
            <a:srgbClr val="E9827A"/>
          </a:solidFill>
          <a:ln>
            <a:solidFill>
              <a:srgbClr val="DD585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hr-HR" sz="1200" dirty="0">
                <a:solidFill>
                  <a:schemeClr val="tx2">
                    <a:lumMod val="50000"/>
                  </a:schemeClr>
                </a:solidFill>
              </a:rPr>
              <a:t>Standardi zanimanja</a:t>
            </a:r>
          </a:p>
        </p:txBody>
      </p:sp>
      <p:sp>
        <p:nvSpPr>
          <p:cNvPr id="29" name="Rounded Rectangle 28">
            <a:extLst>
              <a:ext uri="{FF2B5EF4-FFF2-40B4-BE49-F238E27FC236}">
                <a16:creationId xmlns:a16="http://schemas.microsoft.com/office/drawing/2014/main" id="{B1EE88D7-4B3C-8343-A594-BAD5B92C552F}"/>
              </a:ext>
            </a:extLst>
          </p:cNvPr>
          <p:cNvSpPr/>
          <p:nvPr/>
        </p:nvSpPr>
        <p:spPr>
          <a:xfrm>
            <a:off x="5986379" y="3961451"/>
            <a:ext cx="1658811" cy="313260"/>
          </a:xfrm>
          <a:prstGeom prst="roundRect">
            <a:avLst/>
          </a:prstGeom>
          <a:solidFill>
            <a:srgbClr val="B04C46"/>
          </a:solidFill>
          <a:ln>
            <a:solidFill>
              <a:srgbClr val="E9827A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hr-HR" sz="1200" dirty="0" err="1"/>
              <a:t>Ev</a:t>
            </a:r>
            <a:r>
              <a:rPr lang="hr-HR" sz="1200" dirty="0"/>
              <a:t>. prijavljenih</a:t>
            </a:r>
          </a:p>
        </p:txBody>
      </p:sp>
      <p:sp>
        <p:nvSpPr>
          <p:cNvPr id="30" name="Rounded Rectangle 29">
            <a:extLst>
              <a:ext uri="{FF2B5EF4-FFF2-40B4-BE49-F238E27FC236}">
                <a16:creationId xmlns:a16="http://schemas.microsoft.com/office/drawing/2014/main" id="{F6B3F31E-1463-8948-BE92-8FB9E731A1FE}"/>
              </a:ext>
            </a:extLst>
          </p:cNvPr>
          <p:cNvSpPr/>
          <p:nvPr/>
        </p:nvSpPr>
        <p:spPr>
          <a:xfrm>
            <a:off x="6009980" y="3225744"/>
            <a:ext cx="1658811" cy="290833"/>
          </a:xfrm>
          <a:prstGeom prst="roundRect">
            <a:avLst/>
          </a:prstGeom>
          <a:solidFill>
            <a:srgbClr val="B04C46"/>
          </a:solidFill>
          <a:ln>
            <a:solidFill>
              <a:srgbClr val="E9827A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hr-HR" sz="1200" dirty="0"/>
              <a:t>Ev. studenata</a:t>
            </a:r>
          </a:p>
        </p:txBody>
      </p:sp>
      <p:sp>
        <p:nvSpPr>
          <p:cNvPr id="31" name="Rounded Rectangle 30">
            <a:extLst>
              <a:ext uri="{FF2B5EF4-FFF2-40B4-BE49-F238E27FC236}">
                <a16:creationId xmlns:a16="http://schemas.microsoft.com/office/drawing/2014/main" id="{7592493C-6640-AB48-9F91-84BB723A33F8}"/>
              </a:ext>
            </a:extLst>
          </p:cNvPr>
          <p:cNvSpPr/>
          <p:nvPr/>
        </p:nvSpPr>
        <p:spPr>
          <a:xfrm>
            <a:off x="5996411" y="4347170"/>
            <a:ext cx="1658811" cy="445044"/>
          </a:xfrm>
          <a:prstGeom prst="roundRect">
            <a:avLst/>
          </a:prstGeom>
          <a:solidFill>
            <a:srgbClr val="B04C46"/>
          </a:solidFill>
          <a:ln>
            <a:solidFill>
              <a:srgbClr val="E9827A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hr-HR" sz="1200" dirty="0" err="1"/>
              <a:t>Ev</a:t>
            </a:r>
            <a:r>
              <a:rPr lang="hr-HR" sz="1200" dirty="0"/>
              <a:t>. nastavnika i opterećenja</a:t>
            </a:r>
          </a:p>
        </p:txBody>
      </p:sp>
      <p:sp>
        <p:nvSpPr>
          <p:cNvPr id="32" name="Rounded Rectangle 31">
            <a:extLst>
              <a:ext uri="{FF2B5EF4-FFF2-40B4-BE49-F238E27FC236}">
                <a16:creationId xmlns:a16="http://schemas.microsoft.com/office/drawing/2014/main" id="{AC139675-E601-C84E-A977-28101297573E}"/>
              </a:ext>
            </a:extLst>
          </p:cNvPr>
          <p:cNvSpPr/>
          <p:nvPr/>
        </p:nvSpPr>
        <p:spPr>
          <a:xfrm>
            <a:off x="5311924" y="1935806"/>
            <a:ext cx="1370917" cy="327273"/>
          </a:xfrm>
          <a:prstGeom prst="roundRect">
            <a:avLst/>
          </a:prstGeom>
          <a:solidFill>
            <a:srgbClr val="E9827A"/>
          </a:solidFill>
          <a:ln>
            <a:solidFill>
              <a:srgbClr val="DD585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hr-HR" sz="1200" dirty="0" err="1">
                <a:solidFill>
                  <a:schemeClr val="tx2">
                    <a:lumMod val="50000"/>
                  </a:schemeClr>
                </a:solidFill>
              </a:rPr>
              <a:t>Ocjenski</a:t>
            </a:r>
            <a:r>
              <a:rPr lang="hr-HR" sz="1200" dirty="0">
                <a:solidFill>
                  <a:schemeClr val="tx2">
                    <a:lumMod val="50000"/>
                  </a:schemeClr>
                </a:solidFill>
              </a:rPr>
              <a:t> radovi</a:t>
            </a:r>
          </a:p>
        </p:txBody>
      </p:sp>
      <p:sp>
        <p:nvSpPr>
          <p:cNvPr id="33" name="Rounded Rectangle 32">
            <a:extLst>
              <a:ext uri="{FF2B5EF4-FFF2-40B4-BE49-F238E27FC236}">
                <a16:creationId xmlns:a16="http://schemas.microsoft.com/office/drawing/2014/main" id="{B2B07A23-9EBC-0346-BEB4-0A4A12110942}"/>
              </a:ext>
            </a:extLst>
          </p:cNvPr>
          <p:cNvSpPr/>
          <p:nvPr/>
        </p:nvSpPr>
        <p:spPr>
          <a:xfrm>
            <a:off x="3793451" y="1492769"/>
            <a:ext cx="1370917" cy="327273"/>
          </a:xfrm>
          <a:prstGeom prst="roundRect">
            <a:avLst/>
          </a:prstGeom>
          <a:solidFill>
            <a:srgbClr val="E9827A"/>
          </a:solidFill>
          <a:ln>
            <a:solidFill>
              <a:srgbClr val="DD585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hr-HR" sz="1200" dirty="0">
                <a:solidFill>
                  <a:schemeClr val="tx2">
                    <a:lumMod val="50000"/>
                  </a:schemeClr>
                </a:solidFill>
              </a:rPr>
              <a:t>Publikacije</a:t>
            </a:r>
          </a:p>
        </p:txBody>
      </p:sp>
      <p:sp>
        <p:nvSpPr>
          <p:cNvPr id="34" name="Rounded Rectangle 33">
            <a:extLst>
              <a:ext uri="{FF2B5EF4-FFF2-40B4-BE49-F238E27FC236}">
                <a16:creationId xmlns:a16="http://schemas.microsoft.com/office/drawing/2014/main" id="{822ABD88-E786-2642-826D-4C2FF015AC89}"/>
              </a:ext>
            </a:extLst>
          </p:cNvPr>
          <p:cNvSpPr/>
          <p:nvPr/>
        </p:nvSpPr>
        <p:spPr>
          <a:xfrm>
            <a:off x="3785996" y="1911473"/>
            <a:ext cx="1370917" cy="327273"/>
          </a:xfrm>
          <a:prstGeom prst="roundRect">
            <a:avLst/>
          </a:prstGeom>
          <a:solidFill>
            <a:srgbClr val="E9827A"/>
          </a:solidFill>
          <a:ln>
            <a:solidFill>
              <a:srgbClr val="DD585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hr-HR" sz="1200" dirty="0">
                <a:solidFill>
                  <a:schemeClr val="tx2">
                    <a:lumMod val="50000"/>
                  </a:schemeClr>
                </a:solidFill>
              </a:rPr>
              <a:t>Istraživački podaci</a:t>
            </a:r>
          </a:p>
        </p:txBody>
      </p:sp>
      <p:sp>
        <p:nvSpPr>
          <p:cNvPr id="36" name="Rounded Rectangle 35">
            <a:extLst>
              <a:ext uri="{FF2B5EF4-FFF2-40B4-BE49-F238E27FC236}">
                <a16:creationId xmlns:a16="http://schemas.microsoft.com/office/drawing/2014/main" id="{B692BF8A-79BB-1842-A7AA-60A087BF8335}"/>
              </a:ext>
            </a:extLst>
          </p:cNvPr>
          <p:cNvSpPr/>
          <p:nvPr/>
        </p:nvSpPr>
        <p:spPr>
          <a:xfrm>
            <a:off x="5288192" y="1509733"/>
            <a:ext cx="1370917" cy="327273"/>
          </a:xfrm>
          <a:prstGeom prst="roundRect">
            <a:avLst/>
          </a:prstGeom>
          <a:solidFill>
            <a:srgbClr val="E9827A"/>
          </a:solidFill>
          <a:ln>
            <a:solidFill>
              <a:srgbClr val="DD585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hr-HR" sz="1200" dirty="0">
                <a:solidFill>
                  <a:schemeClr val="tx2">
                    <a:lumMod val="50000"/>
                  </a:schemeClr>
                </a:solidFill>
              </a:rPr>
              <a:t>Obrazovni sadržaji</a:t>
            </a:r>
          </a:p>
        </p:txBody>
      </p:sp>
      <p:sp>
        <p:nvSpPr>
          <p:cNvPr id="37" name="Rounded Rectangle 36">
            <a:extLst>
              <a:ext uri="{FF2B5EF4-FFF2-40B4-BE49-F238E27FC236}">
                <a16:creationId xmlns:a16="http://schemas.microsoft.com/office/drawing/2014/main" id="{C811D32E-984E-524B-9105-49BC741724E5}"/>
              </a:ext>
            </a:extLst>
          </p:cNvPr>
          <p:cNvSpPr/>
          <p:nvPr/>
        </p:nvSpPr>
        <p:spPr>
          <a:xfrm>
            <a:off x="8663383" y="4190479"/>
            <a:ext cx="1370917" cy="327273"/>
          </a:xfrm>
          <a:prstGeom prst="roundRect">
            <a:avLst/>
          </a:prstGeom>
          <a:solidFill>
            <a:srgbClr val="E9827A"/>
          </a:solidFill>
          <a:ln>
            <a:solidFill>
              <a:srgbClr val="DD585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hr-HR" sz="1200" dirty="0">
                <a:solidFill>
                  <a:schemeClr val="tx2">
                    <a:lumMod val="50000"/>
                  </a:schemeClr>
                </a:solidFill>
              </a:rPr>
              <a:t>Upisni listovi</a:t>
            </a:r>
          </a:p>
        </p:txBody>
      </p:sp>
      <p:sp>
        <p:nvSpPr>
          <p:cNvPr id="38" name="Rounded Rectangle 37">
            <a:extLst>
              <a:ext uri="{FF2B5EF4-FFF2-40B4-BE49-F238E27FC236}">
                <a16:creationId xmlns:a16="http://schemas.microsoft.com/office/drawing/2014/main" id="{E0CF45F1-9BCD-744C-AF35-0F5CCB82E817}"/>
              </a:ext>
            </a:extLst>
          </p:cNvPr>
          <p:cNvSpPr/>
          <p:nvPr/>
        </p:nvSpPr>
        <p:spPr>
          <a:xfrm>
            <a:off x="8416738" y="4586284"/>
            <a:ext cx="1370917" cy="327273"/>
          </a:xfrm>
          <a:prstGeom prst="roundRect">
            <a:avLst/>
          </a:prstGeom>
          <a:solidFill>
            <a:srgbClr val="E9827A"/>
          </a:solidFill>
          <a:ln>
            <a:solidFill>
              <a:srgbClr val="DD585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hr-HR" sz="1200" dirty="0">
                <a:solidFill>
                  <a:schemeClr val="tx2">
                    <a:lumMod val="50000"/>
                  </a:schemeClr>
                </a:solidFill>
              </a:rPr>
              <a:t>Ispiti i ocjene</a:t>
            </a:r>
          </a:p>
        </p:txBody>
      </p:sp>
      <p:sp>
        <p:nvSpPr>
          <p:cNvPr id="39" name="Rounded Rectangle 38">
            <a:extLst>
              <a:ext uri="{FF2B5EF4-FFF2-40B4-BE49-F238E27FC236}">
                <a16:creationId xmlns:a16="http://schemas.microsoft.com/office/drawing/2014/main" id="{1613698E-C7A3-C84F-A834-7DB5D2340607}"/>
              </a:ext>
            </a:extLst>
          </p:cNvPr>
          <p:cNvSpPr/>
          <p:nvPr/>
        </p:nvSpPr>
        <p:spPr>
          <a:xfrm>
            <a:off x="10131935" y="3773922"/>
            <a:ext cx="1370917" cy="327273"/>
          </a:xfrm>
          <a:prstGeom prst="roundRect">
            <a:avLst/>
          </a:prstGeom>
          <a:solidFill>
            <a:srgbClr val="E9827A"/>
          </a:solidFill>
          <a:ln>
            <a:solidFill>
              <a:srgbClr val="DD585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hr-HR" sz="1200" dirty="0">
                <a:solidFill>
                  <a:schemeClr val="tx2">
                    <a:lumMod val="50000"/>
                  </a:schemeClr>
                </a:solidFill>
              </a:rPr>
              <a:t>Završetak studija</a:t>
            </a:r>
          </a:p>
        </p:txBody>
      </p:sp>
      <p:sp>
        <p:nvSpPr>
          <p:cNvPr id="41" name="Rounded Rectangle 40">
            <a:extLst>
              <a:ext uri="{FF2B5EF4-FFF2-40B4-BE49-F238E27FC236}">
                <a16:creationId xmlns:a16="http://schemas.microsoft.com/office/drawing/2014/main" id="{1B490372-BA41-BB41-8F90-1DA0F9A36351}"/>
              </a:ext>
            </a:extLst>
          </p:cNvPr>
          <p:cNvSpPr/>
          <p:nvPr/>
        </p:nvSpPr>
        <p:spPr>
          <a:xfrm>
            <a:off x="8383195" y="3307872"/>
            <a:ext cx="1370917" cy="381872"/>
          </a:xfrm>
          <a:prstGeom prst="roundRect">
            <a:avLst/>
          </a:prstGeom>
          <a:solidFill>
            <a:srgbClr val="E9827A"/>
          </a:solidFill>
          <a:ln>
            <a:solidFill>
              <a:srgbClr val="DD585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hr-HR" sz="1200" dirty="0">
                <a:solidFill>
                  <a:schemeClr val="tx2">
                    <a:lumMod val="50000"/>
                  </a:schemeClr>
                </a:solidFill>
              </a:rPr>
              <a:t>Nastavni programi</a:t>
            </a:r>
            <a:br>
              <a:rPr lang="hr-HR" sz="1200" dirty="0">
                <a:solidFill>
                  <a:schemeClr val="tx2">
                    <a:lumMod val="50000"/>
                  </a:schemeClr>
                </a:solidFill>
              </a:rPr>
            </a:br>
            <a:r>
              <a:rPr lang="hr-HR" sz="1200" dirty="0">
                <a:solidFill>
                  <a:schemeClr val="tx2">
                    <a:lumMod val="50000"/>
                  </a:schemeClr>
                </a:solidFill>
              </a:rPr>
              <a:t> i plan</a:t>
            </a:r>
          </a:p>
        </p:txBody>
      </p:sp>
      <p:sp>
        <p:nvSpPr>
          <p:cNvPr id="42" name="Rounded Rectangle 41">
            <a:extLst>
              <a:ext uri="{FF2B5EF4-FFF2-40B4-BE49-F238E27FC236}">
                <a16:creationId xmlns:a16="http://schemas.microsoft.com/office/drawing/2014/main" id="{C00D1687-6140-7148-8CE9-1067DB3E1CF7}"/>
              </a:ext>
            </a:extLst>
          </p:cNvPr>
          <p:cNvSpPr/>
          <p:nvPr/>
        </p:nvSpPr>
        <p:spPr>
          <a:xfrm>
            <a:off x="8528438" y="3793334"/>
            <a:ext cx="1370917" cy="327273"/>
          </a:xfrm>
          <a:prstGeom prst="roundRect">
            <a:avLst/>
          </a:prstGeom>
          <a:solidFill>
            <a:srgbClr val="E9827A"/>
          </a:solidFill>
          <a:ln>
            <a:solidFill>
              <a:srgbClr val="DD585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hr-HR" sz="1200" dirty="0">
                <a:solidFill>
                  <a:schemeClr val="tx2">
                    <a:lumMod val="50000"/>
                  </a:schemeClr>
                </a:solidFill>
              </a:rPr>
              <a:t>Studenti</a:t>
            </a:r>
          </a:p>
        </p:txBody>
      </p:sp>
      <p:sp>
        <p:nvSpPr>
          <p:cNvPr id="43" name="Rounded Rectangle 42">
            <a:extLst>
              <a:ext uri="{FF2B5EF4-FFF2-40B4-BE49-F238E27FC236}">
                <a16:creationId xmlns:a16="http://schemas.microsoft.com/office/drawing/2014/main" id="{64743540-EB28-1646-BD74-F0EB3C7DC28A}"/>
              </a:ext>
            </a:extLst>
          </p:cNvPr>
          <p:cNvSpPr/>
          <p:nvPr/>
        </p:nvSpPr>
        <p:spPr>
          <a:xfrm>
            <a:off x="10040356" y="3363612"/>
            <a:ext cx="1370917" cy="327273"/>
          </a:xfrm>
          <a:prstGeom prst="roundRect">
            <a:avLst/>
          </a:prstGeom>
          <a:solidFill>
            <a:srgbClr val="E9827A"/>
          </a:solidFill>
          <a:ln>
            <a:solidFill>
              <a:srgbClr val="DD585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hr-HR" sz="1200" dirty="0">
                <a:solidFill>
                  <a:schemeClr val="tx2">
                    <a:lumMod val="50000"/>
                  </a:schemeClr>
                </a:solidFill>
              </a:rPr>
              <a:t>Održana nastava</a:t>
            </a:r>
          </a:p>
        </p:txBody>
      </p:sp>
      <p:sp>
        <p:nvSpPr>
          <p:cNvPr id="60" name="Rounded Rectangle 59">
            <a:extLst>
              <a:ext uri="{FF2B5EF4-FFF2-40B4-BE49-F238E27FC236}">
                <a16:creationId xmlns:a16="http://schemas.microsoft.com/office/drawing/2014/main" id="{B1A92CC6-F2DF-8444-9164-AA32B9712D52}"/>
              </a:ext>
            </a:extLst>
          </p:cNvPr>
          <p:cNvSpPr/>
          <p:nvPr/>
        </p:nvSpPr>
        <p:spPr>
          <a:xfrm>
            <a:off x="10282539" y="4148469"/>
            <a:ext cx="1370917" cy="387368"/>
          </a:xfrm>
          <a:prstGeom prst="roundRect">
            <a:avLst/>
          </a:prstGeom>
          <a:solidFill>
            <a:srgbClr val="E9827A"/>
          </a:solidFill>
          <a:ln>
            <a:solidFill>
              <a:srgbClr val="DD585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hr-HR" sz="1200" dirty="0">
                <a:solidFill>
                  <a:schemeClr val="tx2">
                    <a:lumMod val="50000"/>
                  </a:schemeClr>
                </a:solidFill>
              </a:rPr>
              <a:t>Mobilnost studenata</a:t>
            </a:r>
          </a:p>
        </p:txBody>
      </p:sp>
      <p:sp>
        <p:nvSpPr>
          <p:cNvPr id="61" name="Rounded Rectangle 60">
            <a:extLst>
              <a:ext uri="{FF2B5EF4-FFF2-40B4-BE49-F238E27FC236}">
                <a16:creationId xmlns:a16="http://schemas.microsoft.com/office/drawing/2014/main" id="{40C00929-1440-8049-AA33-8478D54C52EB}"/>
              </a:ext>
            </a:extLst>
          </p:cNvPr>
          <p:cNvSpPr/>
          <p:nvPr/>
        </p:nvSpPr>
        <p:spPr>
          <a:xfrm>
            <a:off x="3876004" y="5146399"/>
            <a:ext cx="1370917" cy="327273"/>
          </a:xfrm>
          <a:prstGeom prst="roundRect">
            <a:avLst/>
          </a:prstGeom>
          <a:solidFill>
            <a:srgbClr val="E9827A"/>
          </a:solidFill>
          <a:ln>
            <a:solidFill>
              <a:srgbClr val="DD585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hr-HR" sz="1200" dirty="0">
                <a:solidFill>
                  <a:schemeClr val="tx2">
                    <a:lumMod val="50000"/>
                  </a:schemeClr>
                </a:solidFill>
              </a:rPr>
              <a:t>Imenici</a:t>
            </a:r>
          </a:p>
        </p:txBody>
      </p:sp>
      <p:sp>
        <p:nvSpPr>
          <p:cNvPr id="62" name="Rounded Rectangle 61">
            <a:extLst>
              <a:ext uri="{FF2B5EF4-FFF2-40B4-BE49-F238E27FC236}">
                <a16:creationId xmlns:a16="http://schemas.microsoft.com/office/drawing/2014/main" id="{5EDF1E0B-9A5A-3547-BE65-2485000E0B23}"/>
              </a:ext>
            </a:extLst>
          </p:cNvPr>
          <p:cNvSpPr/>
          <p:nvPr/>
        </p:nvSpPr>
        <p:spPr>
          <a:xfrm>
            <a:off x="3478864" y="5564160"/>
            <a:ext cx="1370917" cy="327273"/>
          </a:xfrm>
          <a:prstGeom prst="roundRect">
            <a:avLst/>
          </a:prstGeom>
          <a:solidFill>
            <a:srgbClr val="E9827A"/>
          </a:solidFill>
          <a:ln>
            <a:solidFill>
              <a:srgbClr val="DD585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hr-HR" sz="1200" dirty="0">
                <a:solidFill>
                  <a:schemeClr val="tx2">
                    <a:lumMod val="50000"/>
                  </a:schemeClr>
                </a:solidFill>
              </a:rPr>
              <a:t>Resursi</a:t>
            </a:r>
          </a:p>
        </p:txBody>
      </p:sp>
      <p:sp>
        <p:nvSpPr>
          <p:cNvPr id="63" name="Rounded Rectangle 62">
            <a:extLst>
              <a:ext uri="{FF2B5EF4-FFF2-40B4-BE49-F238E27FC236}">
                <a16:creationId xmlns:a16="http://schemas.microsoft.com/office/drawing/2014/main" id="{FE5FBC57-BD2E-DC4D-8B16-1A7346040F23}"/>
              </a:ext>
            </a:extLst>
          </p:cNvPr>
          <p:cNvSpPr/>
          <p:nvPr/>
        </p:nvSpPr>
        <p:spPr>
          <a:xfrm>
            <a:off x="4154800" y="4722094"/>
            <a:ext cx="1658811" cy="327273"/>
          </a:xfrm>
          <a:prstGeom prst="roundRect">
            <a:avLst/>
          </a:prstGeom>
          <a:solidFill>
            <a:srgbClr val="B04C46"/>
          </a:solidFill>
          <a:ln>
            <a:solidFill>
              <a:srgbClr val="E9827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hr-HR" sz="1200" dirty="0"/>
              <a:t>El. identiteti</a:t>
            </a:r>
          </a:p>
        </p:txBody>
      </p:sp>
      <p:sp>
        <p:nvSpPr>
          <p:cNvPr id="68" name="Rounded Rectangle 67">
            <a:extLst>
              <a:ext uri="{FF2B5EF4-FFF2-40B4-BE49-F238E27FC236}">
                <a16:creationId xmlns:a16="http://schemas.microsoft.com/office/drawing/2014/main" id="{1C6AD8AA-F41B-BD44-B402-AFB0065077B8}"/>
              </a:ext>
            </a:extLst>
          </p:cNvPr>
          <p:cNvSpPr/>
          <p:nvPr/>
        </p:nvSpPr>
        <p:spPr>
          <a:xfrm>
            <a:off x="1604126" y="1670815"/>
            <a:ext cx="1370917" cy="314181"/>
          </a:xfrm>
          <a:prstGeom prst="roundRect">
            <a:avLst/>
          </a:prstGeom>
          <a:solidFill>
            <a:srgbClr val="E9827A"/>
          </a:solidFill>
          <a:ln>
            <a:solidFill>
              <a:srgbClr val="DD585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hr-HR" sz="1200" dirty="0">
                <a:solidFill>
                  <a:schemeClr val="tx2">
                    <a:lumMod val="50000"/>
                  </a:schemeClr>
                </a:solidFill>
              </a:rPr>
              <a:t>Časopisi</a:t>
            </a:r>
          </a:p>
        </p:txBody>
      </p:sp>
      <p:sp>
        <p:nvSpPr>
          <p:cNvPr id="69" name="Rounded Rectangle 68">
            <a:extLst>
              <a:ext uri="{FF2B5EF4-FFF2-40B4-BE49-F238E27FC236}">
                <a16:creationId xmlns:a16="http://schemas.microsoft.com/office/drawing/2014/main" id="{F2E780FF-6A98-5045-8764-032979AB6420}"/>
              </a:ext>
            </a:extLst>
          </p:cNvPr>
          <p:cNvSpPr/>
          <p:nvPr/>
        </p:nvSpPr>
        <p:spPr>
          <a:xfrm>
            <a:off x="2118409" y="2503903"/>
            <a:ext cx="1370917" cy="314181"/>
          </a:xfrm>
          <a:prstGeom prst="roundRect">
            <a:avLst/>
          </a:prstGeom>
          <a:solidFill>
            <a:srgbClr val="E9827A"/>
          </a:solidFill>
          <a:ln>
            <a:solidFill>
              <a:srgbClr val="DD585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hr-HR" sz="1200" dirty="0">
                <a:solidFill>
                  <a:schemeClr val="tx2">
                    <a:lumMod val="50000"/>
                  </a:schemeClr>
                </a:solidFill>
              </a:rPr>
              <a:t>Publikacije</a:t>
            </a:r>
          </a:p>
        </p:txBody>
      </p:sp>
      <p:sp>
        <p:nvSpPr>
          <p:cNvPr id="70" name="Rounded Rectangle 69">
            <a:extLst>
              <a:ext uri="{FF2B5EF4-FFF2-40B4-BE49-F238E27FC236}">
                <a16:creationId xmlns:a16="http://schemas.microsoft.com/office/drawing/2014/main" id="{E32FB15D-E7F6-8F46-B8E8-3C7A50A4276C}"/>
              </a:ext>
            </a:extLst>
          </p:cNvPr>
          <p:cNvSpPr/>
          <p:nvPr/>
        </p:nvSpPr>
        <p:spPr>
          <a:xfrm>
            <a:off x="1863197" y="2094128"/>
            <a:ext cx="1370917" cy="314181"/>
          </a:xfrm>
          <a:prstGeom prst="roundRect">
            <a:avLst/>
          </a:prstGeom>
          <a:solidFill>
            <a:srgbClr val="E9827A"/>
          </a:solidFill>
          <a:ln>
            <a:solidFill>
              <a:srgbClr val="DD585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hr-HR" sz="1200" dirty="0">
                <a:solidFill>
                  <a:schemeClr val="tx2">
                    <a:lumMod val="50000"/>
                  </a:schemeClr>
                </a:solidFill>
              </a:rPr>
              <a:t>Broj (sveščić)</a:t>
            </a:r>
          </a:p>
        </p:txBody>
      </p:sp>
      <p:sp>
        <p:nvSpPr>
          <p:cNvPr id="76" name="Rounded Rectangle 75">
            <a:extLst>
              <a:ext uri="{FF2B5EF4-FFF2-40B4-BE49-F238E27FC236}">
                <a16:creationId xmlns:a16="http://schemas.microsoft.com/office/drawing/2014/main" id="{44C37D32-9896-0244-A5C1-607AC33E2EAF}"/>
              </a:ext>
            </a:extLst>
          </p:cNvPr>
          <p:cNvSpPr/>
          <p:nvPr/>
        </p:nvSpPr>
        <p:spPr>
          <a:xfrm>
            <a:off x="8211758" y="2787209"/>
            <a:ext cx="1508009" cy="314181"/>
          </a:xfrm>
          <a:prstGeom prst="roundRect">
            <a:avLst/>
          </a:prstGeom>
          <a:solidFill>
            <a:srgbClr val="E9827A"/>
          </a:solidFill>
          <a:ln>
            <a:solidFill>
              <a:srgbClr val="DD585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hr-HR" sz="1200" dirty="0">
                <a:solidFill>
                  <a:schemeClr val="tx2">
                    <a:lumMod val="50000"/>
                  </a:schemeClr>
                </a:solidFill>
              </a:rPr>
              <a:t>Studenti s pravima</a:t>
            </a:r>
          </a:p>
        </p:txBody>
      </p:sp>
      <p:sp>
        <p:nvSpPr>
          <p:cNvPr id="77" name="Rounded Rectangle 76">
            <a:extLst>
              <a:ext uri="{FF2B5EF4-FFF2-40B4-BE49-F238E27FC236}">
                <a16:creationId xmlns:a16="http://schemas.microsoft.com/office/drawing/2014/main" id="{C7B6D573-7841-FB40-AAFD-4F688BEA649D}"/>
              </a:ext>
            </a:extLst>
          </p:cNvPr>
          <p:cNvSpPr/>
          <p:nvPr/>
        </p:nvSpPr>
        <p:spPr>
          <a:xfrm>
            <a:off x="9538912" y="1322946"/>
            <a:ext cx="1370917" cy="314181"/>
          </a:xfrm>
          <a:prstGeom prst="roundRect">
            <a:avLst/>
          </a:prstGeom>
          <a:solidFill>
            <a:srgbClr val="E9827A"/>
          </a:solidFill>
          <a:ln>
            <a:solidFill>
              <a:srgbClr val="DD585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hr-HR" sz="1200" dirty="0" err="1">
                <a:solidFill>
                  <a:schemeClr val="tx2">
                    <a:lumMod val="50000"/>
                  </a:schemeClr>
                </a:solidFill>
              </a:rPr>
              <a:t>Iskaznice</a:t>
            </a:r>
            <a:endParaRPr lang="hr-HR" sz="1200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78" name="Rounded Rectangle 77">
            <a:extLst>
              <a:ext uri="{FF2B5EF4-FFF2-40B4-BE49-F238E27FC236}">
                <a16:creationId xmlns:a16="http://schemas.microsoft.com/office/drawing/2014/main" id="{66037319-18E5-704A-A351-D857FA56F572}"/>
              </a:ext>
            </a:extLst>
          </p:cNvPr>
          <p:cNvSpPr/>
          <p:nvPr/>
        </p:nvSpPr>
        <p:spPr>
          <a:xfrm>
            <a:off x="9169284" y="2400796"/>
            <a:ext cx="1370917" cy="314181"/>
          </a:xfrm>
          <a:prstGeom prst="roundRect">
            <a:avLst/>
          </a:prstGeom>
          <a:solidFill>
            <a:srgbClr val="E9827A"/>
          </a:solidFill>
          <a:ln>
            <a:solidFill>
              <a:srgbClr val="DD585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hr-HR" sz="1200" dirty="0">
                <a:solidFill>
                  <a:schemeClr val="tx2">
                    <a:lumMod val="50000"/>
                  </a:schemeClr>
                </a:solidFill>
              </a:rPr>
              <a:t>Prehrana</a:t>
            </a:r>
          </a:p>
        </p:txBody>
      </p:sp>
      <p:sp>
        <p:nvSpPr>
          <p:cNvPr id="91" name="Rounded Rectangle 90">
            <a:extLst>
              <a:ext uri="{FF2B5EF4-FFF2-40B4-BE49-F238E27FC236}">
                <a16:creationId xmlns:a16="http://schemas.microsoft.com/office/drawing/2014/main" id="{57AA262C-1BC8-A141-8535-A9EFAB04E6A4}"/>
              </a:ext>
            </a:extLst>
          </p:cNvPr>
          <p:cNvSpPr/>
          <p:nvPr/>
        </p:nvSpPr>
        <p:spPr>
          <a:xfrm>
            <a:off x="6106956" y="6049532"/>
            <a:ext cx="1370917" cy="314181"/>
          </a:xfrm>
          <a:prstGeom prst="roundRect">
            <a:avLst/>
          </a:prstGeom>
          <a:solidFill>
            <a:srgbClr val="E9827A"/>
          </a:solidFill>
          <a:ln>
            <a:solidFill>
              <a:srgbClr val="DD585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hr-HR" sz="1200" dirty="0">
                <a:solidFill>
                  <a:schemeClr val="tx2">
                    <a:lumMod val="50000"/>
                  </a:schemeClr>
                </a:solidFill>
              </a:rPr>
              <a:t>Natječaji</a:t>
            </a:r>
          </a:p>
        </p:txBody>
      </p:sp>
      <p:sp>
        <p:nvSpPr>
          <p:cNvPr id="99" name="Rounded Rectangle 98">
            <a:extLst>
              <a:ext uri="{FF2B5EF4-FFF2-40B4-BE49-F238E27FC236}">
                <a16:creationId xmlns:a16="http://schemas.microsoft.com/office/drawing/2014/main" id="{4E1CD15E-5B9C-204D-8A35-1AB67C888EC1}"/>
              </a:ext>
            </a:extLst>
          </p:cNvPr>
          <p:cNvSpPr/>
          <p:nvPr/>
        </p:nvSpPr>
        <p:spPr>
          <a:xfrm>
            <a:off x="6515350" y="342757"/>
            <a:ext cx="1370917" cy="330902"/>
          </a:xfrm>
          <a:prstGeom prst="roundRect">
            <a:avLst/>
          </a:prstGeom>
          <a:solidFill>
            <a:srgbClr val="E9827A"/>
          </a:solidFill>
          <a:ln>
            <a:solidFill>
              <a:srgbClr val="DD585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hr-HR" sz="1200" dirty="0">
                <a:solidFill>
                  <a:schemeClr val="tx2">
                    <a:lumMod val="50000"/>
                  </a:schemeClr>
                </a:solidFill>
              </a:rPr>
              <a:t>Reakreditacije</a:t>
            </a:r>
          </a:p>
        </p:txBody>
      </p:sp>
      <p:sp>
        <p:nvSpPr>
          <p:cNvPr id="128" name="Rounded Rectangle 127">
            <a:extLst>
              <a:ext uri="{FF2B5EF4-FFF2-40B4-BE49-F238E27FC236}">
                <a16:creationId xmlns:a16="http://schemas.microsoft.com/office/drawing/2014/main" id="{461AF79E-9255-7D44-9F3E-0D81F8735F2D}"/>
              </a:ext>
            </a:extLst>
          </p:cNvPr>
          <p:cNvSpPr/>
          <p:nvPr/>
        </p:nvSpPr>
        <p:spPr>
          <a:xfrm>
            <a:off x="6317216" y="5643934"/>
            <a:ext cx="1370917" cy="314181"/>
          </a:xfrm>
          <a:prstGeom prst="roundRect">
            <a:avLst/>
          </a:prstGeom>
          <a:solidFill>
            <a:srgbClr val="E9827A"/>
          </a:solidFill>
          <a:ln>
            <a:solidFill>
              <a:srgbClr val="DD585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hr-HR" sz="1200" dirty="0">
                <a:solidFill>
                  <a:schemeClr val="tx2">
                    <a:lumMod val="50000"/>
                  </a:schemeClr>
                </a:solidFill>
              </a:rPr>
              <a:t>Stipendije</a:t>
            </a:r>
          </a:p>
        </p:txBody>
      </p:sp>
      <p:sp>
        <p:nvSpPr>
          <p:cNvPr id="140" name="Rounded Rectangle 139">
            <a:extLst>
              <a:ext uri="{FF2B5EF4-FFF2-40B4-BE49-F238E27FC236}">
                <a16:creationId xmlns:a16="http://schemas.microsoft.com/office/drawing/2014/main" id="{83C8FD1F-FD46-4948-AC66-49608B6358D9}"/>
              </a:ext>
            </a:extLst>
          </p:cNvPr>
          <p:cNvSpPr/>
          <p:nvPr/>
        </p:nvSpPr>
        <p:spPr>
          <a:xfrm>
            <a:off x="3912510" y="2329829"/>
            <a:ext cx="1370917" cy="327273"/>
          </a:xfrm>
          <a:prstGeom prst="roundRect">
            <a:avLst/>
          </a:prstGeom>
          <a:solidFill>
            <a:srgbClr val="E9827A"/>
          </a:solidFill>
          <a:ln>
            <a:solidFill>
              <a:srgbClr val="DD585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hr-HR" sz="1200" dirty="0">
                <a:solidFill>
                  <a:schemeClr val="tx2">
                    <a:lumMod val="50000"/>
                  </a:schemeClr>
                </a:solidFill>
              </a:rPr>
              <a:t>Multimedija</a:t>
            </a:r>
          </a:p>
        </p:txBody>
      </p:sp>
      <p:sp>
        <p:nvSpPr>
          <p:cNvPr id="124" name="Rounded Rectangle 123">
            <a:extLst>
              <a:ext uri="{FF2B5EF4-FFF2-40B4-BE49-F238E27FC236}">
                <a16:creationId xmlns:a16="http://schemas.microsoft.com/office/drawing/2014/main" id="{EE7D2CC4-CDFA-F64E-B886-6E76DDB8F6C1}"/>
              </a:ext>
            </a:extLst>
          </p:cNvPr>
          <p:cNvSpPr/>
          <p:nvPr/>
        </p:nvSpPr>
        <p:spPr>
          <a:xfrm>
            <a:off x="7712295" y="757789"/>
            <a:ext cx="1370917" cy="327273"/>
          </a:xfrm>
          <a:prstGeom prst="roundRect">
            <a:avLst/>
          </a:prstGeom>
          <a:solidFill>
            <a:srgbClr val="E9827A"/>
          </a:solidFill>
          <a:ln>
            <a:solidFill>
              <a:srgbClr val="DD5850"/>
            </a:solidFill>
            <a:prstDash val="dash"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hr-HR" sz="1200" dirty="0">
                <a:solidFill>
                  <a:schemeClr val="tx2">
                    <a:lumMod val="50000"/>
                  </a:schemeClr>
                </a:solidFill>
              </a:rPr>
              <a:t>Programski ugovori</a:t>
            </a:r>
          </a:p>
        </p:txBody>
      </p:sp>
      <p:sp>
        <p:nvSpPr>
          <p:cNvPr id="199" name="Rounded Rectangle 198">
            <a:extLst>
              <a:ext uri="{FF2B5EF4-FFF2-40B4-BE49-F238E27FC236}">
                <a16:creationId xmlns:a16="http://schemas.microsoft.com/office/drawing/2014/main" id="{8A37F8FD-7EC4-E84D-ACDD-D223A79FEB91}"/>
              </a:ext>
            </a:extLst>
          </p:cNvPr>
          <p:cNvSpPr/>
          <p:nvPr/>
        </p:nvSpPr>
        <p:spPr>
          <a:xfrm>
            <a:off x="9951132" y="2021070"/>
            <a:ext cx="1370917" cy="314181"/>
          </a:xfrm>
          <a:prstGeom prst="roundRect">
            <a:avLst/>
          </a:prstGeom>
          <a:solidFill>
            <a:srgbClr val="E9827A"/>
          </a:solidFill>
          <a:ln>
            <a:solidFill>
              <a:srgbClr val="DD585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hr-HR" sz="1200" dirty="0">
                <a:solidFill>
                  <a:schemeClr val="tx2">
                    <a:lumMod val="50000"/>
                  </a:schemeClr>
                </a:solidFill>
              </a:rPr>
              <a:t>Restorani</a:t>
            </a:r>
          </a:p>
        </p:txBody>
      </p:sp>
      <p:sp>
        <p:nvSpPr>
          <p:cNvPr id="143" name="Title 1">
            <a:extLst>
              <a:ext uri="{FF2B5EF4-FFF2-40B4-BE49-F238E27FC236}">
                <a16:creationId xmlns:a16="http://schemas.microsoft.com/office/drawing/2014/main" id="{1B670FD1-297C-C44D-A808-1265CCD8F1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1295" y="-2050"/>
            <a:ext cx="5369439" cy="738776"/>
          </a:xfrm>
        </p:spPr>
        <p:txBody>
          <a:bodyPr>
            <a:noAutofit/>
          </a:bodyPr>
          <a:lstStyle/>
          <a:p>
            <a:r>
              <a:rPr lang="hr-HR" sz="3600" dirty="0">
                <a:solidFill>
                  <a:schemeClr val="tx2">
                    <a:lumMod val="50000"/>
                  </a:schemeClr>
                </a:solidFill>
              </a:rPr>
              <a:t>Informacijski krajobraz</a:t>
            </a:r>
          </a:p>
        </p:txBody>
      </p:sp>
      <p:sp>
        <p:nvSpPr>
          <p:cNvPr id="151" name="Rounded Rectangle 29">
            <a:extLst>
              <a:ext uri="{FF2B5EF4-FFF2-40B4-BE49-F238E27FC236}">
                <a16:creationId xmlns:a16="http://schemas.microsoft.com/office/drawing/2014/main" id="{FDAF5C06-8B39-43CA-8C94-FDFBBB70C26A}"/>
              </a:ext>
            </a:extLst>
          </p:cNvPr>
          <p:cNvSpPr/>
          <p:nvPr/>
        </p:nvSpPr>
        <p:spPr>
          <a:xfrm>
            <a:off x="5998356" y="3610505"/>
            <a:ext cx="1658811" cy="253907"/>
          </a:xfrm>
          <a:prstGeom prst="roundRect">
            <a:avLst/>
          </a:prstGeom>
          <a:solidFill>
            <a:srgbClr val="B04C46"/>
          </a:solidFill>
          <a:ln>
            <a:solidFill>
              <a:srgbClr val="E9827A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hr-HR" sz="1200" dirty="0"/>
              <a:t>Ev. diploma</a:t>
            </a:r>
          </a:p>
        </p:txBody>
      </p:sp>
      <p:sp>
        <p:nvSpPr>
          <p:cNvPr id="92" name="Rounded Rectangle 38">
            <a:extLst>
              <a:ext uri="{FF2B5EF4-FFF2-40B4-BE49-F238E27FC236}">
                <a16:creationId xmlns:a16="http://schemas.microsoft.com/office/drawing/2014/main" id="{53C15BFF-691B-4A1B-85D4-B5A7626B4D35}"/>
              </a:ext>
            </a:extLst>
          </p:cNvPr>
          <p:cNvSpPr/>
          <p:nvPr/>
        </p:nvSpPr>
        <p:spPr>
          <a:xfrm>
            <a:off x="10362259" y="4600962"/>
            <a:ext cx="1370917" cy="327273"/>
          </a:xfrm>
          <a:prstGeom prst="roundRect">
            <a:avLst/>
          </a:prstGeom>
          <a:solidFill>
            <a:srgbClr val="E9827A"/>
          </a:solidFill>
          <a:ln>
            <a:solidFill>
              <a:srgbClr val="DD585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hr-HR" sz="1200" dirty="0">
                <a:solidFill>
                  <a:schemeClr val="tx2">
                    <a:lumMod val="50000"/>
                  </a:schemeClr>
                </a:solidFill>
              </a:rPr>
              <a:t>Diplome</a:t>
            </a:r>
          </a:p>
        </p:txBody>
      </p:sp>
    </p:spTree>
    <p:extLst>
      <p:ext uri="{BB962C8B-B14F-4D97-AF65-F5344CB8AC3E}">
        <p14:creationId xmlns:p14="http://schemas.microsoft.com/office/powerpoint/2010/main" val="307809012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588064F-528A-40B4-A821-E6994059A5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HR" sz="4000"/>
              <a:t>Odnos informacijskih sustava u </a:t>
            </a:r>
            <a:br>
              <a:rPr lang="hr-HR" sz="4000"/>
            </a:br>
            <a:r>
              <a:rPr lang="hr-HR" sz="4000"/>
              <a:t>procesu pripreme analitičkog priloga</a:t>
            </a:r>
            <a:endParaRPr lang="en-GB" sz="4000"/>
          </a:p>
        </p:txBody>
      </p:sp>
      <p:sp>
        <p:nvSpPr>
          <p:cNvPr id="6" name="Parallelogram 5">
            <a:extLst>
              <a:ext uri="{FF2B5EF4-FFF2-40B4-BE49-F238E27FC236}">
                <a16:creationId xmlns:a16="http://schemas.microsoft.com/office/drawing/2014/main" id="{230AC10E-3224-45C7-8489-8502DF05CA32}"/>
              </a:ext>
            </a:extLst>
          </p:cNvPr>
          <p:cNvSpPr/>
          <p:nvPr/>
        </p:nvSpPr>
        <p:spPr>
          <a:xfrm>
            <a:off x="3897046" y="3233386"/>
            <a:ext cx="1340203" cy="643612"/>
          </a:xfrm>
          <a:prstGeom prst="parallelogram">
            <a:avLst/>
          </a:prstGeom>
          <a:ln w="19050">
            <a:solidFill>
              <a:srgbClr val="C0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r-HR" sz="1600"/>
              <a:t>CroRIS</a:t>
            </a:r>
            <a:endParaRPr lang="en-GB" sz="1600"/>
          </a:p>
        </p:txBody>
      </p:sp>
      <p:sp>
        <p:nvSpPr>
          <p:cNvPr id="7" name="Parallelogram 6">
            <a:extLst>
              <a:ext uri="{FF2B5EF4-FFF2-40B4-BE49-F238E27FC236}">
                <a16:creationId xmlns:a16="http://schemas.microsoft.com/office/drawing/2014/main" id="{CCA5A488-FF4E-49BF-AA8F-CC62E079EE9B}"/>
              </a:ext>
            </a:extLst>
          </p:cNvPr>
          <p:cNvSpPr/>
          <p:nvPr/>
        </p:nvSpPr>
        <p:spPr>
          <a:xfrm>
            <a:off x="3880345" y="2010703"/>
            <a:ext cx="1340203" cy="643612"/>
          </a:xfrm>
          <a:prstGeom prst="parallelogram">
            <a:avLst/>
          </a:prstGeom>
          <a:ln w="19050">
            <a:solidFill>
              <a:srgbClr val="C0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r-HR" sz="1600"/>
              <a:t>ISeVO</a:t>
            </a:r>
            <a:endParaRPr lang="en-GB" sz="1600"/>
          </a:p>
        </p:txBody>
      </p:sp>
      <p:sp>
        <p:nvSpPr>
          <p:cNvPr id="8" name="Parallelogram 7">
            <a:extLst>
              <a:ext uri="{FF2B5EF4-FFF2-40B4-BE49-F238E27FC236}">
                <a16:creationId xmlns:a16="http://schemas.microsoft.com/office/drawing/2014/main" id="{AD85CDB0-FEAA-4F73-ABB2-71CF46FA1C27}"/>
              </a:ext>
            </a:extLst>
          </p:cNvPr>
          <p:cNvSpPr/>
          <p:nvPr/>
        </p:nvSpPr>
        <p:spPr>
          <a:xfrm>
            <a:off x="3875415" y="4989086"/>
            <a:ext cx="1340203" cy="643612"/>
          </a:xfrm>
          <a:prstGeom prst="parallelogram">
            <a:avLst/>
          </a:prstGeom>
          <a:ln w="19050">
            <a:solidFill>
              <a:srgbClr val="C0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r-HR" sz="1600"/>
              <a:t>ISVU</a:t>
            </a:r>
            <a:endParaRPr lang="en-GB" sz="1600"/>
          </a:p>
        </p:txBody>
      </p:sp>
      <p:sp>
        <p:nvSpPr>
          <p:cNvPr id="9" name="Parallelogram 8">
            <a:extLst>
              <a:ext uri="{FF2B5EF4-FFF2-40B4-BE49-F238E27FC236}">
                <a16:creationId xmlns:a16="http://schemas.microsoft.com/office/drawing/2014/main" id="{BE91EFAD-BDA3-4D52-A622-3034C94806BE}"/>
              </a:ext>
            </a:extLst>
          </p:cNvPr>
          <p:cNvSpPr/>
          <p:nvPr/>
        </p:nvSpPr>
        <p:spPr>
          <a:xfrm>
            <a:off x="1528416" y="1982803"/>
            <a:ext cx="1622612" cy="703647"/>
          </a:xfrm>
          <a:prstGeom prst="parallelogram">
            <a:avLst/>
          </a:prstGeom>
          <a:ln w="190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r-HR" sz="1400"/>
              <a:t>Upisnik studijskih programa</a:t>
            </a:r>
            <a:endParaRPr lang="en-GB" sz="140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1CA91FD-E57C-4214-B0B7-19CA533A1AB3}"/>
              </a:ext>
            </a:extLst>
          </p:cNvPr>
          <p:cNvSpPr txBox="1"/>
          <p:nvPr/>
        </p:nvSpPr>
        <p:spPr>
          <a:xfrm>
            <a:off x="3868662" y="2654315"/>
            <a:ext cx="159474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200"/>
              <a:t>Studijski programi</a:t>
            </a:r>
            <a:endParaRPr lang="en-GB" sz="120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05E28FF-581D-4B16-A204-3E11E3E67EC7}"/>
              </a:ext>
            </a:extLst>
          </p:cNvPr>
          <p:cNvSpPr txBox="1"/>
          <p:nvPr/>
        </p:nvSpPr>
        <p:spPr>
          <a:xfrm>
            <a:off x="6735547" y="2223236"/>
            <a:ext cx="31737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1600" b="1" cap="all"/>
              <a:t>Informacijski sustav pokazatelja i kvalitete</a:t>
            </a:r>
            <a:endParaRPr lang="en-GB" sz="1600" b="1" cap="all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94EB658-20B7-49D9-AFD1-75860C2E88A9}"/>
              </a:ext>
            </a:extLst>
          </p:cNvPr>
          <p:cNvSpPr/>
          <p:nvPr/>
        </p:nvSpPr>
        <p:spPr>
          <a:xfrm>
            <a:off x="6964607" y="2825533"/>
            <a:ext cx="2748585" cy="1490575"/>
          </a:xfrm>
          <a:prstGeom prst="rect">
            <a:avLst/>
          </a:prstGeom>
          <a:ln w="28575">
            <a:headEnd type="none" w="med" len="med"/>
            <a:tailEnd type="none" w="med" len="med"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sz="240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EA896BA-1BC3-4ECB-82AD-F46EF10B26A5}"/>
              </a:ext>
            </a:extLst>
          </p:cNvPr>
          <p:cNvSpPr/>
          <p:nvPr/>
        </p:nvSpPr>
        <p:spPr>
          <a:xfrm>
            <a:off x="7337949" y="3334141"/>
            <a:ext cx="2001902" cy="830937"/>
          </a:xfrm>
          <a:prstGeom prst="rect">
            <a:avLst/>
          </a:prstGeom>
          <a:solidFill>
            <a:schemeClr val="accent1">
              <a:alpha val="2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45CCAB8-FA06-41DB-A8B7-FD8E86BC17E8}"/>
              </a:ext>
            </a:extLst>
          </p:cNvPr>
          <p:cNvSpPr/>
          <p:nvPr/>
        </p:nvSpPr>
        <p:spPr>
          <a:xfrm>
            <a:off x="7337949" y="2981723"/>
            <a:ext cx="200190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r-HR" sz="1600" cap="all"/>
              <a:t>REakreditacija</a:t>
            </a:r>
            <a:endParaRPr lang="en-GB" sz="1600" cap="all"/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EF39DE9E-B485-4ACC-AE2D-CAEE9841609B}"/>
              </a:ext>
            </a:extLst>
          </p:cNvPr>
          <p:cNvCxnSpPr>
            <a:stCxn id="7" idx="2"/>
          </p:cNvCxnSpPr>
          <p:nvPr/>
        </p:nvCxnSpPr>
        <p:spPr>
          <a:xfrm>
            <a:off x="5140097" y="2332509"/>
            <a:ext cx="1810753" cy="1147617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CBCBF64E-CEB4-4332-8883-BC4AF5813010}"/>
              </a:ext>
            </a:extLst>
          </p:cNvPr>
          <p:cNvCxnSpPr>
            <a:cxnSpLocks/>
            <a:stCxn id="6" idx="2"/>
            <a:endCxn id="12" idx="1"/>
          </p:cNvCxnSpPr>
          <p:nvPr/>
        </p:nvCxnSpPr>
        <p:spPr>
          <a:xfrm>
            <a:off x="5156798" y="3555192"/>
            <a:ext cx="1807809" cy="15629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1712F2AF-BCEC-4DAC-8D38-AD0B2C3853B8}"/>
              </a:ext>
            </a:extLst>
          </p:cNvPr>
          <p:cNvCxnSpPr>
            <a:cxnSpLocks/>
            <a:stCxn id="8" idx="2"/>
          </p:cNvCxnSpPr>
          <p:nvPr/>
        </p:nvCxnSpPr>
        <p:spPr>
          <a:xfrm flipV="1">
            <a:off x="5135167" y="3822768"/>
            <a:ext cx="1810753" cy="1488124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55745286-D94D-4F87-B663-E0D8EFCFD92C}"/>
              </a:ext>
            </a:extLst>
          </p:cNvPr>
          <p:cNvSpPr txBox="1"/>
          <p:nvPr/>
        </p:nvSpPr>
        <p:spPr>
          <a:xfrm>
            <a:off x="5376796" y="3159289"/>
            <a:ext cx="9437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1000"/>
              <a:t>Prijenos podataka</a:t>
            </a:r>
            <a:endParaRPr lang="en-GB" sz="1000"/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DFF16D5C-749E-4DFC-BDEE-12FEFBE364F4}"/>
              </a:ext>
            </a:extLst>
          </p:cNvPr>
          <p:cNvCxnSpPr>
            <a:cxnSpLocks/>
            <a:stCxn id="9" idx="2"/>
            <a:endCxn id="7" idx="5"/>
          </p:cNvCxnSpPr>
          <p:nvPr/>
        </p:nvCxnSpPr>
        <p:spPr>
          <a:xfrm flipV="1">
            <a:off x="3063072" y="2332509"/>
            <a:ext cx="897725" cy="2118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40A28359-59D8-4155-821F-E8F222137DD6}"/>
              </a:ext>
            </a:extLst>
          </p:cNvPr>
          <p:cNvSpPr txBox="1"/>
          <p:nvPr/>
        </p:nvSpPr>
        <p:spPr>
          <a:xfrm>
            <a:off x="3063072" y="1894226"/>
            <a:ext cx="94375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1050"/>
              <a:t>Prijenos podataka</a:t>
            </a:r>
            <a:endParaRPr lang="en-GB" sz="105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EDBB429-F8DC-40F2-B85C-FC67EE8D5677}"/>
              </a:ext>
            </a:extLst>
          </p:cNvPr>
          <p:cNvSpPr txBox="1"/>
          <p:nvPr/>
        </p:nvSpPr>
        <p:spPr>
          <a:xfrm rot="1947699">
            <a:off x="5607019" y="2474932"/>
            <a:ext cx="9437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1000"/>
              <a:t>Prijenos podataka</a:t>
            </a:r>
            <a:endParaRPr lang="en-GB" sz="100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25BEDD6-4A3C-4F7C-B92E-49D1E245A195}"/>
              </a:ext>
            </a:extLst>
          </p:cNvPr>
          <p:cNvSpPr txBox="1"/>
          <p:nvPr/>
        </p:nvSpPr>
        <p:spPr>
          <a:xfrm rot="19240656">
            <a:off x="5295514" y="4323235"/>
            <a:ext cx="9437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1000"/>
              <a:t>Prijenos podataka</a:t>
            </a:r>
            <a:endParaRPr lang="en-GB" sz="100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444DC2D-60A4-46A2-BC96-BE6CF07D0D84}"/>
              </a:ext>
            </a:extLst>
          </p:cNvPr>
          <p:cNvSpPr txBox="1"/>
          <p:nvPr/>
        </p:nvSpPr>
        <p:spPr>
          <a:xfrm>
            <a:off x="2835519" y="3155082"/>
            <a:ext cx="9437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1000"/>
              <a:t>Unos podataka</a:t>
            </a:r>
            <a:endParaRPr lang="en-GB" sz="1000"/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B1B0E945-6257-498D-BC70-26D7A0977B1D}"/>
              </a:ext>
            </a:extLst>
          </p:cNvPr>
          <p:cNvCxnSpPr>
            <a:cxnSpLocks/>
            <a:endCxn id="6" idx="5"/>
          </p:cNvCxnSpPr>
          <p:nvPr/>
        </p:nvCxnSpPr>
        <p:spPr>
          <a:xfrm>
            <a:off x="2710676" y="3555192"/>
            <a:ext cx="1266822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C6A1AAB7-4880-491B-BB88-C4E68463109A}"/>
              </a:ext>
            </a:extLst>
          </p:cNvPr>
          <p:cNvCxnSpPr>
            <a:cxnSpLocks/>
            <a:endCxn id="8" idx="5"/>
          </p:cNvCxnSpPr>
          <p:nvPr/>
        </p:nvCxnSpPr>
        <p:spPr>
          <a:xfrm>
            <a:off x="2776606" y="5310892"/>
            <a:ext cx="1179261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68E6F71A-C9E1-4E89-BD60-FFE8B3C3C0E5}"/>
              </a:ext>
            </a:extLst>
          </p:cNvPr>
          <p:cNvSpPr txBox="1"/>
          <p:nvPr/>
        </p:nvSpPr>
        <p:spPr>
          <a:xfrm>
            <a:off x="2877956" y="4910781"/>
            <a:ext cx="9437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1000"/>
              <a:t>Unos podataka</a:t>
            </a:r>
            <a:endParaRPr lang="en-GB" sz="1000"/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8D74A90D-011D-4BF9-85AF-C16EAC841DA0}"/>
              </a:ext>
            </a:extLst>
          </p:cNvPr>
          <p:cNvGrpSpPr/>
          <p:nvPr/>
        </p:nvGrpSpPr>
        <p:grpSpPr>
          <a:xfrm>
            <a:off x="1867072" y="3150862"/>
            <a:ext cx="943755" cy="1089718"/>
            <a:chOff x="616088" y="2829942"/>
            <a:chExt cx="943755" cy="1089718"/>
          </a:xfrm>
        </p:grpSpPr>
        <p:pic>
          <p:nvPicPr>
            <p:cNvPr id="28" name="Graphic 27" descr="Users">
              <a:extLst>
                <a:ext uri="{FF2B5EF4-FFF2-40B4-BE49-F238E27FC236}">
                  <a16:creationId xmlns:a16="http://schemas.microsoft.com/office/drawing/2014/main" id="{B469A5A6-4FA3-4E1B-8B31-F959ABB1B40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736138" y="2829942"/>
              <a:ext cx="703654" cy="703654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092D635D-3C3E-4821-B58D-FE8D20D41A3F}"/>
                </a:ext>
              </a:extLst>
            </p:cNvPr>
            <p:cNvSpPr txBox="1"/>
            <p:nvPr/>
          </p:nvSpPr>
          <p:spPr>
            <a:xfrm>
              <a:off x="616088" y="3396440"/>
              <a:ext cx="94375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hr-HR" sz="1400"/>
                <a:t>Korisnik na VU</a:t>
              </a:r>
              <a:endParaRPr lang="en-GB" sz="1200"/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0D118452-4603-465B-9126-0226D26FC1B4}"/>
              </a:ext>
            </a:extLst>
          </p:cNvPr>
          <p:cNvGrpSpPr/>
          <p:nvPr/>
        </p:nvGrpSpPr>
        <p:grpSpPr>
          <a:xfrm>
            <a:off x="7877033" y="4902721"/>
            <a:ext cx="943755" cy="1089718"/>
            <a:chOff x="616088" y="2829942"/>
            <a:chExt cx="943755" cy="1089718"/>
          </a:xfrm>
        </p:grpSpPr>
        <p:pic>
          <p:nvPicPr>
            <p:cNvPr id="31" name="Graphic 30" descr="Users">
              <a:extLst>
                <a:ext uri="{FF2B5EF4-FFF2-40B4-BE49-F238E27FC236}">
                  <a16:creationId xmlns:a16="http://schemas.microsoft.com/office/drawing/2014/main" id="{0434A0BC-E6B9-4924-AA47-25153498A31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736138" y="2829942"/>
              <a:ext cx="703654" cy="703654"/>
            </a:xfrm>
            <a:prstGeom prst="rect">
              <a:avLst/>
            </a:prstGeom>
          </p:spPr>
        </p:pic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B7542C80-4C39-4B30-B35A-9D4317AD2EE9}"/>
                </a:ext>
              </a:extLst>
            </p:cNvPr>
            <p:cNvSpPr txBox="1"/>
            <p:nvPr/>
          </p:nvSpPr>
          <p:spPr>
            <a:xfrm>
              <a:off x="616088" y="3396440"/>
              <a:ext cx="94375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hr-HR" sz="1400"/>
                <a:t>Korisnik na VU</a:t>
              </a:r>
              <a:endParaRPr lang="en-GB" sz="1200"/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1E6B5FD7-ED50-4121-9728-2C930874B912}"/>
              </a:ext>
            </a:extLst>
          </p:cNvPr>
          <p:cNvGrpSpPr/>
          <p:nvPr/>
        </p:nvGrpSpPr>
        <p:grpSpPr>
          <a:xfrm>
            <a:off x="1924815" y="4924360"/>
            <a:ext cx="943755" cy="1089718"/>
            <a:chOff x="616088" y="2829942"/>
            <a:chExt cx="943755" cy="1089718"/>
          </a:xfrm>
        </p:grpSpPr>
        <p:pic>
          <p:nvPicPr>
            <p:cNvPr id="34" name="Graphic 33" descr="Users">
              <a:extLst>
                <a:ext uri="{FF2B5EF4-FFF2-40B4-BE49-F238E27FC236}">
                  <a16:creationId xmlns:a16="http://schemas.microsoft.com/office/drawing/2014/main" id="{DD690651-6D28-4073-8080-2B6F7A4EED8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736138" y="2829942"/>
              <a:ext cx="703654" cy="703654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F509FC16-D928-480A-AD9D-B23EBA4C2EDA}"/>
                </a:ext>
              </a:extLst>
            </p:cNvPr>
            <p:cNvSpPr txBox="1"/>
            <p:nvPr/>
          </p:nvSpPr>
          <p:spPr>
            <a:xfrm>
              <a:off x="616088" y="3396440"/>
              <a:ext cx="94375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hr-HR" sz="1400"/>
                <a:t>Korisnik na VU</a:t>
              </a:r>
              <a:endParaRPr lang="en-GB" sz="1200"/>
            </a:p>
          </p:txBody>
        </p:sp>
      </p:grp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9303C0DA-5067-4734-94F3-F2AC1A1B13C2}"/>
              </a:ext>
            </a:extLst>
          </p:cNvPr>
          <p:cNvCxnSpPr>
            <a:cxnSpLocks/>
            <a:stCxn id="31" idx="0"/>
            <a:endCxn id="12" idx="2"/>
          </p:cNvCxnSpPr>
          <p:nvPr/>
        </p:nvCxnSpPr>
        <p:spPr>
          <a:xfrm flipH="1" flipV="1">
            <a:off x="8338900" y="4316108"/>
            <a:ext cx="10010" cy="586613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D158D4EC-7EF5-4500-A16D-46B11C833512}"/>
              </a:ext>
            </a:extLst>
          </p:cNvPr>
          <p:cNvSpPr txBox="1"/>
          <p:nvPr/>
        </p:nvSpPr>
        <p:spPr>
          <a:xfrm>
            <a:off x="8351871" y="4417896"/>
            <a:ext cx="9879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000"/>
              <a:t>Unos podataka</a:t>
            </a:r>
            <a:endParaRPr lang="en-GB" sz="1000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A6A95FE0-C8D5-4020-B0BC-90277B80D8A0}"/>
              </a:ext>
            </a:extLst>
          </p:cNvPr>
          <p:cNvSpPr txBox="1"/>
          <p:nvPr/>
        </p:nvSpPr>
        <p:spPr>
          <a:xfrm>
            <a:off x="3868662" y="5632697"/>
            <a:ext cx="16508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200"/>
              <a:t>Predmeti</a:t>
            </a:r>
          </a:p>
          <a:p>
            <a:r>
              <a:rPr lang="hr-HR" sz="1200"/>
              <a:t>Ishodi učenja</a:t>
            </a:r>
            <a:endParaRPr lang="en-GB" sz="1200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8595E74E-96A3-400D-AACE-A80380086CE2}"/>
              </a:ext>
            </a:extLst>
          </p:cNvPr>
          <p:cNvSpPr txBox="1"/>
          <p:nvPr/>
        </p:nvSpPr>
        <p:spPr>
          <a:xfrm>
            <a:off x="3875415" y="3878347"/>
            <a:ext cx="165089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200"/>
              <a:t>Nastavnici</a:t>
            </a:r>
          </a:p>
          <a:p>
            <a:r>
              <a:rPr lang="hr-HR" sz="1200"/>
              <a:t>Bibilografija</a:t>
            </a:r>
          </a:p>
          <a:p>
            <a:r>
              <a:rPr lang="hr-HR" sz="1200"/>
              <a:t>Projekti</a:t>
            </a:r>
          </a:p>
          <a:p>
            <a:r>
              <a:rPr lang="hr-HR" sz="1200"/>
              <a:t>Kapitalna oprema</a:t>
            </a:r>
          </a:p>
          <a:p>
            <a:r>
              <a:rPr lang="hr-HR" sz="1200"/>
              <a:t>…</a:t>
            </a:r>
            <a:endParaRPr lang="en-GB" sz="1200"/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176E2408-F347-4EAD-8016-078C54C82D6A}"/>
              </a:ext>
            </a:extLst>
          </p:cNvPr>
          <p:cNvGrpSpPr/>
          <p:nvPr/>
        </p:nvGrpSpPr>
        <p:grpSpPr>
          <a:xfrm>
            <a:off x="10471899" y="2836782"/>
            <a:ext cx="1321049" cy="1313116"/>
            <a:chOff x="9334426" y="1259901"/>
            <a:chExt cx="1321049" cy="1313116"/>
          </a:xfrm>
        </p:grpSpPr>
        <p:pic>
          <p:nvPicPr>
            <p:cNvPr id="41" name="Graphic 40" descr="Document">
              <a:extLst>
                <a:ext uri="{FF2B5EF4-FFF2-40B4-BE49-F238E27FC236}">
                  <a16:creationId xmlns:a16="http://schemas.microsoft.com/office/drawing/2014/main" id="{B548B680-00C0-421B-823F-F6251472822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0057219" y="1259901"/>
              <a:ext cx="598256" cy="598256"/>
            </a:xfrm>
            <a:prstGeom prst="rect">
              <a:avLst/>
            </a:prstGeom>
          </p:spPr>
        </p:pic>
        <p:pic>
          <p:nvPicPr>
            <p:cNvPr id="42" name="Graphic 41" descr="Document">
              <a:extLst>
                <a:ext uri="{FF2B5EF4-FFF2-40B4-BE49-F238E27FC236}">
                  <a16:creationId xmlns:a16="http://schemas.microsoft.com/office/drawing/2014/main" id="{49AD2117-0331-45D3-8BEC-FCE804DC7DA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9765320" y="1550987"/>
              <a:ext cx="598256" cy="598256"/>
            </a:xfrm>
            <a:prstGeom prst="rect">
              <a:avLst/>
            </a:prstGeom>
          </p:spPr>
        </p:pic>
        <p:pic>
          <p:nvPicPr>
            <p:cNvPr id="43" name="Graphic 42" descr="Document">
              <a:extLst>
                <a:ext uri="{FF2B5EF4-FFF2-40B4-BE49-F238E27FC236}">
                  <a16:creationId xmlns:a16="http://schemas.microsoft.com/office/drawing/2014/main" id="{591FD889-F998-4D5D-ADD5-E60DFC67406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9916445" y="1405444"/>
              <a:ext cx="598256" cy="598256"/>
            </a:xfrm>
            <a:prstGeom prst="rect">
              <a:avLst/>
            </a:prstGeom>
          </p:spPr>
        </p:pic>
        <p:pic>
          <p:nvPicPr>
            <p:cNvPr id="44" name="Graphic 43" descr="Document">
              <a:extLst>
                <a:ext uri="{FF2B5EF4-FFF2-40B4-BE49-F238E27FC236}">
                  <a16:creationId xmlns:a16="http://schemas.microsoft.com/office/drawing/2014/main" id="{9584DD67-81A2-4888-A903-8C494DC395F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9633554" y="1720895"/>
              <a:ext cx="598256" cy="598256"/>
            </a:xfrm>
            <a:prstGeom prst="rect">
              <a:avLst/>
            </a:prstGeom>
          </p:spPr>
        </p:pic>
        <p:pic>
          <p:nvPicPr>
            <p:cNvPr id="45" name="Graphic 44" descr="Document">
              <a:extLst>
                <a:ext uri="{FF2B5EF4-FFF2-40B4-BE49-F238E27FC236}">
                  <a16:creationId xmlns:a16="http://schemas.microsoft.com/office/drawing/2014/main" id="{0029CD61-9FB8-450F-BA4E-F614CC2B44C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9488774" y="1854597"/>
              <a:ext cx="598256" cy="598256"/>
            </a:xfrm>
            <a:prstGeom prst="rect">
              <a:avLst/>
            </a:prstGeom>
          </p:spPr>
        </p:pic>
        <p:pic>
          <p:nvPicPr>
            <p:cNvPr id="46" name="Graphic 45" descr="Document">
              <a:extLst>
                <a:ext uri="{FF2B5EF4-FFF2-40B4-BE49-F238E27FC236}">
                  <a16:creationId xmlns:a16="http://schemas.microsoft.com/office/drawing/2014/main" id="{EBEED41A-E564-4F84-80FD-F051E973705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9334426" y="1974761"/>
              <a:ext cx="598256" cy="598256"/>
            </a:xfrm>
            <a:prstGeom prst="rect">
              <a:avLst/>
            </a:prstGeom>
          </p:spPr>
        </p:pic>
      </p:grp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3581C982-2452-433F-A055-A697BAD8206D}"/>
              </a:ext>
            </a:extLst>
          </p:cNvPr>
          <p:cNvCxnSpPr>
            <a:cxnSpLocks/>
          </p:cNvCxnSpPr>
          <p:nvPr/>
        </p:nvCxnSpPr>
        <p:spPr>
          <a:xfrm>
            <a:off x="9713192" y="3570820"/>
            <a:ext cx="621007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extBox 47">
            <a:extLst>
              <a:ext uri="{FF2B5EF4-FFF2-40B4-BE49-F238E27FC236}">
                <a16:creationId xmlns:a16="http://schemas.microsoft.com/office/drawing/2014/main" id="{745B3D43-8417-4B3A-A76E-09B4920302DC}"/>
              </a:ext>
            </a:extLst>
          </p:cNvPr>
          <p:cNvSpPr txBox="1"/>
          <p:nvPr/>
        </p:nvSpPr>
        <p:spPr>
          <a:xfrm>
            <a:off x="10548625" y="4168612"/>
            <a:ext cx="120591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1000"/>
              <a:t>Prilozi 1 do 3 na hrvatskom i engleskom jeziku</a:t>
            </a:r>
            <a:endParaRPr lang="en-GB" sz="1000"/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CB6E00EE-64C8-4B89-92CB-1738868F8858}"/>
              </a:ext>
            </a:extLst>
          </p:cNvPr>
          <p:cNvSpPr txBox="1"/>
          <p:nvPr/>
        </p:nvSpPr>
        <p:spPr>
          <a:xfrm>
            <a:off x="10353299" y="2201844"/>
            <a:ext cx="14012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1400"/>
              <a:t>Analitički prilog samoanalizi</a:t>
            </a:r>
            <a:endParaRPr lang="en-GB" sz="1400"/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0A3E5F42-D620-4105-9FFC-20B1566C739D}"/>
              </a:ext>
            </a:extLst>
          </p:cNvPr>
          <p:cNvSpPr/>
          <p:nvPr/>
        </p:nvSpPr>
        <p:spPr>
          <a:xfrm>
            <a:off x="1852199" y="2674987"/>
            <a:ext cx="81304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r-HR" sz="1600" b="1"/>
              <a:t>MZOM</a:t>
            </a:r>
            <a:endParaRPr lang="en-GB" sz="2000" b="1"/>
          </a:p>
        </p:txBody>
      </p:sp>
    </p:spTree>
    <p:extLst>
      <p:ext uri="{BB962C8B-B14F-4D97-AF65-F5344CB8AC3E}">
        <p14:creationId xmlns:p14="http://schemas.microsoft.com/office/powerpoint/2010/main" val="428724306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B8D021E6-1F10-42DF-90A7-7AC3E5CF5BB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470989" y="3291680"/>
            <a:ext cx="5891344" cy="2657025"/>
          </a:xfrm>
        </p:spPr>
        <p:txBody>
          <a:bodyPr vert="horz" lIns="121920" tIns="60960" rIns="121920" bIns="60960" rtlCol="0" anchor="t">
            <a:noAutofit/>
          </a:bodyPr>
          <a:lstStyle/>
          <a:p>
            <a:pPr marL="380153" indent="-380990">
              <a:lnSpc>
                <a:spcPct val="100000"/>
              </a:lnSpc>
              <a:spcBef>
                <a:spcPts val="400"/>
              </a:spcBef>
            </a:pPr>
            <a:r>
              <a:rPr lang="hr-HR" sz="1800" b="1">
                <a:latin typeface="Arial"/>
                <a:cs typeface="Arial"/>
              </a:rPr>
              <a:t>Osnovne funkcionalnosti</a:t>
            </a:r>
            <a:r>
              <a:rPr lang="hr-HR" sz="1800">
                <a:latin typeface="Arial"/>
                <a:cs typeface="Arial"/>
              </a:rPr>
              <a:t>: </a:t>
            </a:r>
          </a:p>
          <a:p>
            <a:pPr marL="380153" indent="-380990">
              <a:lnSpc>
                <a:spcPct val="100000"/>
              </a:lnSpc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hr-HR" sz="1800">
                <a:latin typeface="Arial"/>
                <a:cs typeface="Arial"/>
              </a:rPr>
              <a:t>Unos planiranih (ugovorenih) vrijednosti pokazatelja te izračun pokazatelja iz ostvarenih vrijednosti sirovih podataka</a:t>
            </a:r>
          </a:p>
          <a:p>
            <a:pPr marL="380153" indent="-380990">
              <a:lnSpc>
                <a:spcPct val="100000"/>
              </a:lnSpc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hr-HR" sz="1800">
                <a:cs typeface="Arial"/>
              </a:rPr>
              <a:t>Praćenje realizacije financijskog plana</a:t>
            </a:r>
          </a:p>
          <a:p>
            <a:pPr marL="380153" indent="-380990">
              <a:lnSpc>
                <a:spcPct val="100000"/>
              </a:lnSpc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hr-HR" sz="1800">
                <a:cs typeface="Arial"/>
              </a:rPr>
              <a:t>Praćenje plana zapošljavanja</a:t>
            </a:r>
          </a:p>
          <a:p>
            <a:pPr marL="380153" indent="-380990">
              <a:lnSpc>
                <a:spcPct val="100000"/>
              </a:lnSpc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hr-HR" sz="1800">
                <a:cs typeface="Arial"/>
              </a:rPr>
              <a:t>Priprema izvještaja za srednjeročno i završno vrednovanje provedbe</a:t>
            </a:r>
          </a:p>
          <a:p>
            <a:pPr marL="380153" indent="-380990">
              <a:lnSpc>
                <a:spcPct val="100000"/>
              </a:lnSpc>
              <a:spcBef>
                <a:spcPts val="400"/>
              </a:spcBef>
              <a:buFont typeface="Arial" panose="020B0604020202020204" pitchFamily="34" charset="0"/>
              <a:buChar char="•"/>
            </a:pPr>
            <a:endParaRPr lang="hr-HR" sz="1800">
              <a:latin typeface="Arial"/>
              <a:cs typeface="Arial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C12CF9D-D1BB-47FB-9B80-068EF82BFF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HR" sz="4000"/>
              <a:t>Informacijski sustav pokazatelja i kvalitete</a:t>
            </a:r>
            <a:br>
              <a:rPr lang="hr-HR" sz="4000"/>
            </a:br>
            <a:r>
              <a:rPr lang="hr-HR" sz="4000" b="1">
                <a:solidFill>
                  <a:srgbClr val="25408F"/>
                </a:solidFill>
              </a:rPr>
              <a:t>Programski ugovori</a:t>
            </a:r>
            <a:endParaRPr lang="en-GB" sz="4000" b="1">
              <a:solidFill>
                <a:srgbClr val="25408F"/>
              </a:solidFill>
            </a:endParaRPr>
          </a:p>
        </p:txBody>
      </p:sp>
      <p:pic>
        <p:nvPicPr>
          <p:cNvPr id="17" name="Picture Placeholder 16">
            <a:extLst>
              <a:ext uri="{FF2B5EF4-FFF2-40B4-BE49-F238E27FC236}">
                <a16:creationId xmlns:a16="http://schemas.microsoft.com/office/drawing/2014/main" id="{DA25A6E8-47AD-4BD9-9AE7-3F76446A470F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3" r="2873"/>
          <a:stretch>
            <a:fillRect/>
          </a:stretch>
        </p:blipFill>
        <p:spPr>
          <a:xfrm>
            <a:off x="7497774" y="3072472"/>
            <a:ext cx="4447204" cy="2950120"/>
          </a:xfrm>
        </p:spPr>
      </p:pic>
      <p:sp>
        <p:nvSpPr>
          <p:cNvPr id="19" name="Text Placeholder 9">
            <a:extLst>
              <a:ext uri="{FF2B5EF4-FFF2-40B4-BE49-F238E27FC236}">
                <a16:creationId xmlns:a16="http://schemas.microsoft.com/office/drawing/2014/main" id="{29D5B547-2916-4280-B7AF-82A662AD7B4E}"/>
              </a:ext>
            </a:extLst>
          </p:cNvPr>
          <p:cNvSpPr txBox="1">
            <a:spLocks/>
          </p:cNvSpPr>
          <p:nvPr/>
        </p:nvSpPr>
        <p:spPr>
          <a:xfrm>
            <a:off x="1470989" y="1768281"/>
            <a:ext cx="10377911" cy="1445805"/>
          </a:xfrm>
          <a:prstGeom prst="rect">
            <a:avLst/>
          </a:prstGeom>
        </p:spPr>
        <p:txBody>
          <a:bodyPr vert="horz" lIns="121920" tIns="60960" rIns="121920" bIns="60960" rtlCol="0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80153" indent="-380990">
              <a:lnSpc>
                <a:spcPct val="100000"/>
              </a:lnSpc>
              <a:spcBef>
                <a:spcPts val="400"/>
              </a:spcBef>
            </a:pPr>
            <a:r>
              <a:rPr lang="hr-HR" sz="1800" b="1">
                <a:cs typeface="Arial"/>
              </a:rPr>
              <a:t>CILJ </a:t>
            </a:r>
            <a:r>
              <a:rPr lang="hr-HR" sz="1800">
                <a:cs typeface="Arial"/>
              </a:rPr>
              <a:t>izgradnje modula: </a:t>
            </a:r>
          </a:p>
          <a:p>
            <a:pPr marL="285750" indent="-285750">
              <a:lnSpc>
                <a:spcPct val="100000"/>
              </a:lnSpc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hr-HR" sz="1800">
                <a:cs typeface="Arial"/>
              </a:rPr>
              <a:t>Olakšati izvještavanje o provedbi programskih ugovora znanstvenim institutima i visokih učilištima</a:t>
            </a:r>
          </a:p>
          <a:p>
            <a:pPr marL="285750" indent="-285750">
              <a:lnSpc>
                <a:spcPct val="100000"/>
              </a:lnSpc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hr-HR" sz="1800">
                <a:cs typeface="Arial"/>
              </a:rPr>
              <a:t>Omogućiti centralizirano praćenje provedbe programskih ugovora MZOM-u</a:t>
            </a:r>
          </a:p>
          <a:p>
            <a:pPr marL="380153" indent="-380990">
              <a:lnSpc>
                <a:spcPct val="100000"/>
              </a:lnSpc>
              <a:spcBef>
                <a:spcPts val="400"/>
              </a:spcBef>
            </a:pPr>
            <a:endParaRPr lang="hr-HR" sz="900" b="1">
              <a:latin typeface="Arial"/>
              <a:cs typeface="Arial"/>
            </a:endParaRPr>
          </a:p>
          <a:p>
            <a:pPr marL="380153" indent="-380990">
              <a:lnSpc>
                <a:spcPct val="100000"/>
              </a:lnSpc>
              <a:spcBef>
                <a:spcPts val="400"/>
              </a:spcBef>
              <a:buFont typeface="Arial" panose="020B0604020202020204" pitchFamily="34" charset="0"/>
              <a:buChar char="•"/>
            </a:pPr>
            <a:endParaRPr lang="hr-HR" sz="180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3544370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AA67A9-A6B3-4397-B2DC-F7ED49A76E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hr-HR" sz="4400"/>
              <a:t>Zaključak</a:t>
            </a:r>
            <a:endParaRPr lang="en-GB" sz="440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19AA807-F174-4DE5-BF46-BDD6D8644E9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2007378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25DCFAB-7066-4C70-9E59-246FAB90EE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06330" y="1681163"/>
            <a:ext cx="3852209" cy="823912"/>
          </a:xfrm>
        </p:spPr>
        <p:txBody>
          <a:bodyPr anchor="t">
            <a:normAutofit/>
          </a:bodyPr>
          <a:lstStyle/>
          <a:p>
            <a:pPr marL="0" indent="0" algn="ctr">
              <a:buNone/>
            </a:pPr>
            <a:r>
              <a:rPr lang="hr-HR" sz="1867" b="1"/>
              <a:t>Informacijski sustav evidencija </a:t>
            </a:r>
          </a:p>
          <a:p>
            <a:pPr marL="0" indent="0" algn="ctr">
              <a:buNone/>
            </a:pPr>
            <a:r>
              <a:rPr lang="hr-HR" sz="1867" b="1"/>
              <a:t>u visokom obrazovanju</a:t>
            </a:r>
            <a:endParaRPr lang="en-GB" sz="1867" b="1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6AC620-0568-4C6A-AB90-0F0ED3FE7C8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646063" y="5700585"/>
            <a:ext cx="4449937" cy="401046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00000"/>
              </a:lnSpc>
              <a:spcBef>
                <a:spcPts val="800"/>
              </a:spcBef>
              <a:buNone/>
            </a:pPr>
            <a:r>
              <a:rPr lang="hr-HR" sz="1600"/>
              <a:t>Izgradnja i uspostavljanje preostalih evidencija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B0127DB3-CEB7-4479-BA02-43D906ACE06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 anchor="t">
            <a:normAutofit/>
          </a:bodyPr>
          <a:lstStyle/>
          <a:p>
            <a:pPr marL="0" indent="0" algn="ctr">
              <a:buNone/>
            </a:pPr>
            <a:r>
              <a:rPr lang="hr-HR" sz="1867" b="1"/>
              <a:t>Informacijski sustav </a:t>
            </a:r>
          </a:p>
          <a:p>
            <a:pPr marL="0" indent="0" algn="ctr">
              <a:buNone/>
            </a:pPr>
            <a:r>
              <a:rPr lang="hr-HR" sz="1867" b="1"/>
              <a:t>pokazatelja i kvalitete</a:t>
            </a:r>
            <a:endParaRPr lang="en-GB" sz="1867" b="1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9823935-362F-4C68-8DB8-152BE7F871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HR" sz="4000"/>
              <a:t>Plan za 2025. godinu</a:t>
            </a:r>
            <a:endParaRPr lang="en-GB" sz="400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AB63296-5E1B-42D4-AAAC-47B43507630D}"/>
              </a:ext>
            </a:extLst>
          </p:cNvPr>
          <p:cNvSpPr txBox="1"/>
          <p:nvPr/>
        </p:nvSpPr>
        <p:spPr>
          <a:xfrm>
            <a:off x="6658917" y="9791728"/>
            <a:ext cx="32231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>
                <a:hlinkClick r:id="rId3" tooltip="https://libreadvice.org/manifest/"/>
              </a:rPr>
              <a:t>This Photo</a:t>
            </a:r>
            <a:r>
              <a:rPr lang="en-GB" sz="1200"/>
              <a:t> by Unknown Author is licensed under </a:t>
            </a:r>
            <a:r>
              <a:rPr lang="en-GB" sz="1200">
                <a:hlinkClick r:id="rId4" tooltip="https://creativecommons.org/licenses/by/3.0/"/>
              </a:rPr>
              <a:t>CC BY</a:t>
            </a:r>
            <a:endParaRPr lang="en-GB" sz="120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6C4A0EC0-8713-4069-B5D0-4040399D6B36}"/>
              </a:ext>
            </a:extLst>
          </p:cNvPr>
          <p:cNvGrpSpPr/>
          <p:nvPr/>
        </p:nvGrpSpPr>
        <p:grpSpPr>
          <a:xfrm>
            <a:off x="1646063" y="2410577"/>
            <a:ext cx="3650637" cy="3225919"/>
            <a:chOff x="495315" y="855374"/>
            <a:chExt cx="2300758" cy="3702426"/>
          </a:xfrm>
        </p:grpSpPr>
        <p:sp>
          <p:nvSpPr>
            <p:cNvPr id="10" name="Cube 9">
              <a:extLst>
                <a:ext uri="{FF2B5EF4-FFF2-40B4-BE49-F238E27FC236}">
                  <a16:creationId xmlns:a16="http://schemas.microsoft.com/office/drawing/2014/main" id="{221F624C-C7AC-4A59-8DB1-B47C8B9B2F15}"/>
                </a:ext>
              </a:extLst>
            </p:cNvPr>
            <p:cNvSpPr/>
            <p:nvPr/>
          </p:nvSpPr>
          <p:spPr>
            <a:xfrm>
              <a:off x="495315" y="3820494"/>
              <a:ext cx="2296759" cy="737306"/>
            </a:xfrm>
            <a:prstGeom prst="cube">
              <a:avLst/>
            </a:prstGeom>
            <a:solidFill>
              <a:srgbClr val="0070C0"/>
            </a:solidFill>
            <a:ln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hr-HR" sz="1600" b="1">
                  <a:solidFill>
                    <a:schemeClr val="bg1"/>
                  </a:solidFill>
                </a:rPr>
                <a:t>Upisnik visokih učilišta</a:t>
              </a:r>
              <a:endParaRPr lang="en-GB" sz="1600" b="1">
                <a:solidFill>
                  <a:schemeClr val="bg1"/>
                </a:solidFill>
              </a:endParaRPr>
            </a:p>
          </p:txBody>
        </p:sp>
        <p:sp>
          <p:nvSpPr>
            <p:cNvPr id="11" name="Cube 10">
              <a:extLst>
                <a:ext uri="{FF2B5EF4-FFF2-40B4-BE49-F238E27FC236}">
                  <a16:creationId xmlns:a16="http://schemas.microsoft.com/office/drawing/2014/main" id="{B7E9BE31-BA1B-4DFD-8B36-D39BE3393D23}"/>
                </a:ext>
              </a:extLst>
            </p:cNvPr>
            <p:cNvSpPr/>
            <p:nvPr/>
          </p:nvSpPr>
          <p:spPr>
            <a:xfrm>
              <a:off x="495315" y="3220413"/>
              <a:ext cx="2296759" cy="737306"/>
            </a:xfrm>
            <a:prstGeom prst="cube">
              <a:avLst/>
            </a:prstGeom>
            <a:solidFill>
              <a:srgbClr val="0070C0"/>
            </a:solidFill>
            <a:ln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hr-HR" sz="1600" b="1">
                  <a:solidFill>
                    <a:schemeClr val="bg1"/>
                  </a:solidFill>
                </a:rPr>
                <a:t>Upisnik studijskih programa</a:t>
              </a:r>
              <a:endParaRPr lang="en-GB" sz="1600" b="1">
                <a:solidFill>
                  <a:schemeClr val="bg1"/>
                </a:solidFill>
              </a:endParaRPr>
            </a:p>
          </p:txBody>
        </p:sp>
        <p:sp>
          <p:nvSpPr>
            <p:cNvPr id="12" name="Cube 11">
              <a:extLst>
                <a:ext uri="{FF2B5EF4-FFF2-40B4-BE49-F238E27FC236}">
                  <a16:creationId xmlns:a16="http://schemas.microsoft.com/office/drawing/2014/main" id="{6D5B5997-C692-4A92-A5C6-2435B947F389}"/>
                </a:ext>
              </a:extLst>
            </p:cNvPr>
            <p:cNvSpPr/>
            <p:nvPr/>
          </p:nvSpPr>
          <p:spPr>
            <a:xfrm>
              <a:off x="495315" y="2616660"/>
              <a:ext cx="2296759" cy="737306"/>
            </a:xfrm>
            <a:prstGeom prst="cube">
              <a:avLst/>
            </a:prstGeom>
            <a:solidFill>
              <a:srgbClr val="F9A619"/>
            </a:solidFill>
            <a:ln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hr-HR" sz="1600" b="1">
                  <a:solidFill>
                    <a:schemeClr val="bg1"/>
                  </a:solidFill>
                </a:rPr>
                <a:t>Evidencija upisnih postupaka</a:t>
              </a:r>
              <a:endParaRPr lang="en-GB" sz="1600" b="1">
                <a:solidFill>
                  <a:schemeClr val="bg1"/>
                </a:solidFill>
              </a:endParaRPr>
            </a:p>
          </p:txBody>
        </p:sp>
        <p:sp>
          <p:nvSpPr>
            <p:cNvPr id="13" name="Cube 12">
              <a:extLst>
                <a:ext uri="{FF2B5EF4-FFF2-40B4-BE49-F238E27FC236}">
                  <a16:creationId xmlns:a16="http://schemas.microsoft.com/office/drawing/2014/main" id="{001F1EB2-E7C0-47DA-9477-132EC36A2283}"/>
                </a:ext>
              </a:extLst>
            </p:cNvPr>
            <p:cNvSpPr/>
            <p:nvPr/>
          </p:nvSpPr>
          <p:spPr>
            <a:xfrm>
              <a:off x="495316" y="2016579"/>
              <a:ext cx="2300752" cy="737306"/>
            </a:xfrm>
            <a:prstGeom prst="cube">
              <a:avLst/>
            </a:prstGeom>
            <a:solidFill>
              <a:srgbClr val="F9A619"/>
            </a:solidFill>
            <a:ln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hr-HR" sz="1600" b="1">
                  <a:solidFill>
                    <a:schemeClr val="bg1"/>
                  </a:solidFill>
                </a:rPr>
                <a:t>Evidencija studenata</a:t>
              </a:r>
              <a:endParaRPr lang="en-GB" sz="1600" b="1">
                <a:solidFill>
                  <a:schemeClr val="bg1"/>
                </a:solidFill>
              </a:endParaRPr>
            </a:p>
          </p:txBody>
        </p:sp>
        <p:sp>
          <p:nvSpPr>
            <p:cNvPr id="14" name="Cube 13">
              <a:extLst>
                <a:ext uri="{FF2B5EF4-FFF2-40B4-BE49-F238E27FC236}">
                  <a16:creationId xmlns:a16="http://schemas.microsoft.com/office/drawing/2014/main" id="{10589D0A-EDBE-4FDE-9865-2E85B12D7118}"/>
                </a:ext>
              </a:extLst>
            </p:cNvPr>
            <p:cNvSpPr/>
            <p:nvPr/>
          </p:nvSpPr>
          <p:spPr>
            <a:xfrm>
              <a:off x="495315" y="1383124"/>
              <a:ext cx="2300752" cy="753084"/>
            </a:xfrm>
            <a:prstGeom prst="cube">
              <a:avLst/>
            </a:prstGeom>
            <a:solidFill>
              <a:schemeClr val="accent5"/>
            </a:solidFill>
            <a:ln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hr-HR" sz="1600" b="1">
                  <a:solidFill>
                    <a:schemeClr val="bg1"/>
                  </a:solidFill>
                </a:rPr>
                <a:t>Digitalni registar diploma</a:t>
              </a:r>
              <a:endParaRPr lang="en-GB" sz="1600" b="1">
                <a:solidFill>
                  <a:schemeClr val="bg1"/>
                </a:solidFill>
              </a:endParaRPr>
            </a:p>
          </p:txBody>
        </p:sp>
        <p:sp>
          <p:nvSpPr>
            <p:cNvPr id="15" name="Cube 14">
              <a:extLst>
                <a:ext uri="{FF2B5EF4-FFF2-40B4-BE49-F238E27FC236}">
                  <a16:creationId xmlns:a16="http://schemas.microsoft.com/office/drawing/2014/main" id="{4306F254-C4EE-40DC-BAF8-ABC172519C60}"/>
                </a:ext>
              </a:extLst>
            </p:cNvPr>
            <p:cNvSpPr/>
            <p:nvPr/>
          </p:nvSpPr>
          <p:spPr>
            <a:xfrm>
              <a:off x="495315" y="855374"/>
              <a:ext cx="2300758" cy="663300"/>
            </a:xfrm>
            <a:prstGeom prst="cube">
              <a:avLst/>
            </a:prstGeom>
            <a:solidFill>
              <a:srgbClr val="F9A619"/>
            </a:solidFill>
            <a:ln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hr-HR" sz="1600" b="1">
                  <a:solidFill>
                    <a:schemeClr val="bg1"/>
                  </a:solidFill>
                </a:rPr>
                <a:t>Evidencija zaposlenika</a:t>
              </a:r>
              <a:endParaRPr lang="en-GB" sz="1600" b="1">
                <a:solidFill>
                  <a:schemeClr val="bg1"/>
                </a:solidFill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FB829EF5-A8E0-4987-BF59-4FD88592B35A}"/>
              </a:ext>
            </a:extLst>
          </p:cNvPr>
          <p:cNvGrpSpPr/>
          <p:nvPr/>
        </p:nvGrpSpPr>
        <p:grpSpPr>
          <a:xfrm>
            <a:off x="6526481" y="2758915"/>
            <a:ext cx="4717941" cy="1446927"/>
            <a:chOff x="4834393" y="2024645"/>
            <a:chExt cx="3538456" cy="1085195"/>
          </a:xfrm>
        </p:grpSpPr>
        <p:sp>
          <p:nvSpPr>
            <p:cNvPr id="23" name="Cube 22">
              <a:extLst>
                <a:ext uri="{FF2B5EF4-FFF2-40B4-BE49-F238E27FC236}">
                  <a16:creationId xmlns:a16="http://schemas.microsoft.com/office/drawing/2014/main" id="{CBA6C37D-0233-411B-A37F-945B4BD487D0}"/>
                </a:ext>
              </a:extLst>
            </p:cNvPr>
            <p:cNvSpPr/>
            <p:nvPr/>
          </p:nvSpPr>
          <p:spPr>
            <a:xfrm>
              <a:off x="4834393" y="2029840"/>
              <a:ext cx="1800000" cy="1080000"/>
            </a:xfrm>
            <a:prstGeom prst="cube">
              <a:avLst/>
            </a:prstGeom>
            <a:solidFill>
              <a:schemeClr val="accent5"/>
            </a:solidFill>
            <a:ln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hr-HR" sz="1600" b="1">
                  <a:solidFill>
                    <a:schemeClr val="bg1"/>
                  </a:solidFill>
                </a:rPr>
                <a:t>Reakreditacija</a:t>
              </a:r>
              <a:endParaRPr lang="en-GB" sz="1600" b="1">
                <a:solidFill>
                  <a:schemeClr val="bg1"/>
                </a:solidFill>
              </a:endParaRPr>
            </a:p>
          </p:txBody>
        </p:sp>
        <p:sp>
          <p:nvSpPr>
            <p:cNvPr id="24" name="Cube 23">
              <a:extLst>
                <a:ext uri="{FF2B5EF4-FFF2-40B4-BE49-F238E27FC236}">
                  <a16:creationId xmlns:a16="http://schemas.microsoft.com/office/drawing/2014/main" id="{C4171F3B-CFDC-4924-9AE4-15321D2574DA}"/>
                </a:ext>
              </a:extLst>
            </p:cNvPr>
            <p:cNvSpPr/>
            <p:nvPr/>
          </p:nvSpPr>
          <p:spPr>
            <a:xfrm>
              <a:off x="6572849" y="2024645"/>
              <a:ext cx="1800000" cy="1080000"/>
            </a:xfrm>
            <a:prstGeom prst="cube">
              <a:avLst/>
            </a:prstGeom>
            <a:solidFill>
              <a:srgbClr val="F9A619"/>
            </a:solidFill>
            <a:ln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hr-HR" sz="1600" b="1">
                  <a:solidFill>
                    <a:schemeClr val="bg1"/>
                  </a:solidFill>
                </a:rPr>
                <a:t>Programski ugovori</a:t>
              </a:r>
              <a:endParaRPr lang="en-GB" sz="1600" b="1">
                <a:solidFill>
                  <a:schemeClr val="bg1"/>
                </a:solidFill>
              </a:endParaRPr>
            </a:p>
          </p:txBody>
        </p:sp>
      </p:grpSp>
      <p:sp>
        <p:nvSpPr>
          <p:cNvPr id="25" name="Content Placeholder 2">
            <a:extLst>
              <a:ext uri="{FF2B5EF4-FFF2-40B4-BE49-F238E27FC236}">
                <a16:creationId xmlns:a16="http://schemas.microsoft.com/office/drawing/2014/main" id="{F39B7CC1-A584-4627-8B3D-5BBFE02F0D4A}"/>
              </a:ext>
            </a:extLst>
          </p:cNvPr>
          <p:cNvSpPr txBox="1">
            <a:spLocks/>
          </p:cNvSpPr>
          <p:nvPr/>
        </p:nvSpPr>
        <p:spPr>
          <a:xfrm>
            <a:off x="6427304" y="4406198"/>
            <a:ext cx="5024064" cy="386241"/>
          </a:xfrm>
          <a:prstGeom prst="rect">
            <a:avLst/>
          </a:prstGeom>
        </p:spPr>
        <p:txBody>
          <a:bodyPr vert="horz" lIns="121920" tIns="60960" rIns="121920" bIns="60960" rtlCol="0">
            <a:normAutofit/>
          </a:bodyPr>
          <a:lstStyle>
            <a:lvl1pPr marL="128585" indent="-128585" algn="l" defTabSz="514337" rtl="0" eaLnBrk="1" latinLnBrk="0" hangingPunct="1">
              <a:lnSpc>
                <a:spcPct val="90000"/>
              </a:lnSpc>
              <a:spcBef>
                <a:spcPts val="563"/>
              </a:spcBef>
              <a:buClr>
                <a:srgbClr val="C00000"/>
              </a:buClr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38575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Clr>
                <a:srgbClr val="C00000"/>
              </a:buClr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642921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Clr>
                <a:srgbClr val="C00000"/>
              </a:buClr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900090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Clr>
                <a:srgbClr val="C00000"/>
              </a:buClr>
              <a:buFont typeface="Arial" panose="020B0604020202020204" pitchFamily="34" charset="0"/>
              <a:buChar char="•"/>
              <a:defRPr sz="9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157259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Clr>
                <a:srgbClr val="C00000"/>
              </a:buClr>
              <a:buFont typeface="Arial" panose="020B0604020202020204" pitchFamily="34" charset="0"/>
              <a:buChar char="•"/>
              <a:defRPr sz="788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800"/>
              </a:spcBef>
              <a:buNone/>
            </a:pPr>
            <a:r>
              <a:rPr lang="hr-HR" sz="1600"/>
              <a:t>Izgradnja modula za praćenje programskih ugovora</a:t>
            </a:r>
          </a:p>
        </p:txBody>
      </p:sp>
    </p:spTree>
    <p:extLst>
      <p:ext uri="{BB962C8B-B14F-4D97-AF65-F5344CB8AC3E}">
        <p14:creationId xmlns:p14="http://schemas.microsoft.com/office/powerpoint/2010/main" val="1664466126"/>
      </p:ext>
    </p:extLst>
  </p:cSld>
  <p:clrMapOvr>
    <a:masterClrMapping/>
  </p:clrMapOvr>
  <p:extLst>
    <p:ext uri="{6950BFC3-D8DA-4A85-94F7-54DA5524770B}">
      <p188:commentRel xmlns:p188="http://schemas.microsoft.com/office/powerpoint/2018/8/main" xmlns="" r:id="rId5"/>
    </p:ext>
  </p:extLs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5C50B8C7-54D8-4122-B8FA-19F6158548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HR" sz="4000"/>
              <a:t>Za kraj… vizija budućeg stanja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6B92E314-184D-4E48-91F1-FDCD2EB1EB40}"/>
              </a:ext>
            </a:extLst>
          </p:cNvPr>
          <p:cNvSpPr txBox="1">
            <a:spLocks/>
          </p:cNvSpPr>
          <p:nvPr/>
        </p:nvSpPr>
        <p:spPr>
          <a:xfrm>
            <a:off x="1351127" y="5344543"/>
            <a:ext cx="6763120" cy="775319"/>
          </a:xfrm>
          <a:prstGeom prst="rect">
            <a:avLst/>
          </a:prstGeom>
        </p:spPr>
        <p:txBody>
          <a:bodyPr>
            <a:noAutofit/>
          </a:bodyPr>
          <a:lstStyle>
            <a:lvl1pPr marL="128585" indent="-128585" algn="l" defTabSz="514337" rtl="0" eaLnBrk="1" latinLnBrk="0" hangingPunct="1">
              <a:lnSpc>
                <a:spcPct val="90000"/>
              </a:lnSpc>
              <a:spcBef>
                <a:spcPts val="563"/>
              </a:spcBef>
              <a:buClr>
                <a:srgbClr val="C00000"/>
              </a:buClr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38575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Clr>
                <a:srgbClr val="C00000"/>
              </a:buClr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642921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Clr>
                <a:srgbClr val="C00000"/>
              </a:buClr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900090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Clr>
                <a:srgbClr val="C00000"/>
              </a:buClr>
              <a:buFont typeface="Arial" panose="020B0604020202020204" pitchFamily="34" charset="0"/>
              <a:buChar char="•"/>
              <a:defRPr sz="9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157259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Clr>
                <a:srgbClr val="C00000"/>
              </a:buClr>
              <a:buFont typeface="Arial" panose="020B0604020202020204" pitchFamily="34" charset="0"/>
              <a:buChar char="•"/>
              <a:defRPr sz="788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r-HR" sz="1200"/>
              <a:t>CroRIS = Informacijski sustav znanosti RH	</a:t>
            </a:r>
          </a:p>
          <a:p>
            <a:pPr marL="0" indent="0">
              <a:buNone/>
            </a:pPr>
            <a:r>
              <a:rPr lang="hr-HR" sz="1200"/>
              <a:t>ISeVO = Informacijski sustav evidencija u visokom obrazovanju</a:t>
            </a:r>
          </a:p>
          <a:p>
            <a:pPr marL="0" indent="0">
              <a:buNone/>
            </a:pPr>
            <a:r>
              <a:rPr lang="hr-HR" sz="1200"/>
              <a:t>ISPiK = Informacijski sustav pokazatelja i kvalitete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6AD1164B-764D-44DE-AD3E-7367E7BBFB77}"/>
              </a:ext>
            </a:extLst>
          </p:cNvPr>
          <p:cNvGrpSpPr/>
          <p:nvPr/>
        </p:nvGrpSpPr>
        <p:grpSpPr>
          <a:xfrm>
            <a:off x="9407934" y="5795737"/>
            <a:ext cx="323207" cy="285335"/>
            <a:chOff x="6539395" y="4257358"/>
            <a:chExt cx="242405" cy="214001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37C7F865-54AE-4BF5-98D3-ACBE52A5D4E0}"/>
                </a:ext>
              </a:extLst>
            </p:cNvPr>
            <p:cNvSpPr/>
            <p:nvPr/>
          </p:nvSpPr>
          <p:spPr>
            <a:xfrm>
              <a:off x="6539395" y="4257358"/>
              <a:ext cx="242405" cy="214001"/>
            </a:xfrm>
            <a:prstGeom prst="rect">
              <a:avLst/>
            </a:prstGeom>
            <a:solidFill>
              <a:srgbClr val="C519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400"/>
            </a:p>
          </p:txBody>
        </p:sp>
        <p:sp>
          <p:nvSpPr>
            <p:cNvPr id="20" name="Star: 7 Points 19">
              <a:extLst>
                <a:ext uri="{FF2B5EF4-FFF2-40B4-BE49-F238E27FC236}">
                  <a16:creationId xmlns:a16="http://schemas.microsoft.com/office/drawing/2014/main" id="{B1622CD2-145E-47DB-A6E4-D70F57DF7E17}"/>
                </a:ext>
              </a:extLst>
            </p:cNvPr>
            <p:cNvSpPr/>
            <p:nvPr/>
          </p:nvSpPr>
          <p:spPr>
            <a:xfrm>
              <a:off x="6586594" y="4287614"/>
              <a:ext cx="148006" cy="153488"/>
            </a:xfrm>
            <a:prstGeom prst="star7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400"/>
            </a:p>
          </p:txBody>
        </p:sp>
      </p:grp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585FC7E7-D5D5-4530-8901-85C619C62689}"/>
              </a:ext>
            </a:extLst>
          </p:cNvPr>
          <p:cNvSpPr txBox="1">
            <a:spLocks/>
          </p:cNvSpPr>
          <p:nvPr/>
        </p:nvSpPr>
        <p:spPr>
          <a:xfrm>
            <a:off x="9689526" y="5795737"/>
            <a:ext cx="2384908" cy="285335"/>
          </a:xfrm>
          <a:prstGeom prst="rect">
            <a:avLst/>
          </a:prstGeom>
        </p:spPr>
        <p:txBody>
          <a:bodyPr>
            <a:noAutofit/>
          </a:bodyPr>
          <a:lstStyle>
            <a:lvl1pPr marL="128585" indent="-128585" algn="l" defTabSz="514337" rtl="0" eaLnBrk="1" latinLnBrk="0" hangingPunct="1">
              <a:lnSpc>
                <a:spcPct val="90000"/>
              </a:lnSpc>
              <a:spcBef>
                <a:spcPts val="563"/>
              </a:spcBef>
              <a:buClr>
                <a:srgbClr val="C00000"/>
              </a:buClr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38575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Clr>
                <a:srgbClr val="C00000"/>
              </a:buClr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642921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Clr>
                <a:srgbClr val="C00000"/>
              </a:buClr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900090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Clr>
                <a:srgbClr val="C00000"/>
              </a:buClr>
              <a:buFont typeface="Arial" panose="020B0604020202020204" pitchFamily="34" charset="0"/>
              <a:buChar char="•"/>
              <a:defRPr sz="9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157259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Clr>
                <a:srgbClr val="C00000"/>
              </a:buClr>
              <a:buFont typeface="Arial" panose="020B0604020202020204" pitchFamily="34" charset="0"/>
              <a:buChar char="•"/>
              <a:defRPr sz="788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r-HR" sz="1200"/>
              <a:t>Informacijski sustav u izgradnji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0DCDCDC4-6A1E-4653-A224-010B78E5F84E}"/>
              </a:ext>
            </a:extLst>
          </p:cNvPr>
          <p:cNvGrpSpPr/>
          <p:nvPr/>
        </p:nvGrpSpPr>
        <p:grpSpPr>
          <a:xfrm>
            <a:off x="2825173" y="1690693"/>
            <a:ext cx="6490361" cy="2900700"/>
            <a:chOff x="1448433" y="1310195"/>
            <a:chExt cx="6198150" cy="2781263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166F5ADC-FDB9-48B0-B80F-D22A0DCBDA44}"/>
                </a:ext>
              </a:extLst>
            </p:cNvPr>
            <p:cNvSpPr/>
            <p:nvPr/>
          </p:nvSpPr>
          <p:spPr>
            <a:xfrm>
              <a:off x="1975285" y="2926741"/>
              <a:ext cx="1557775" cy="416614"/>
            </a:xfrm>
            <a:prstGeom prst="rect">
              <a:avLst/>
            </a:prstGeom>
            <a:solidFill>
              <a:srgbClr val="D31A36"/>
            </a:solidFill>
            <a:ln>
              <a:noFill/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hr-HR" sz="2400" b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CroRIS</a:t>
              </a: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C59505ED-B6FD-49C9-B1CA-3CDCC088C86D}"/>
                </a:ext>
              </a:extLst>
            </p:cNvPr>
            <p:cNvSpPr/>
            <p:nvPr/>
          </p:nvSpPr>
          <p:spPr>
            <a:xfrm>
              <a:off x="5561959" y="2926741"/>
              <a:ext cx="1557775" cy="416614"/>
            </a:xfrm>
            <a:prstGeom prst="rect">
              <a:avLst/>
            </a:prstGeom>
            <a:solidFill>
              <a:srgbClr val="C91734"/>
            </a:solidFill>
            <a:ln>
              <a:noFill/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hr-HR" sz="2400" b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ISeVO</a:t>
              </a: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E839F23B-3893-42FD-AD10-9721FEEEEA47}"/>
                </a:ext>
              </a:extLst>
            </p:cNvPr>
            <p:cNvSpPr/>
            <p:nvPr/>
          </p:nvSpPr>
          <p:spPr>
            <a:xfrm>
              <a:off x="4017989" y="3736662"/>
              <a:ext cx="1087297" cy="354796"/>
            </a:xfrm>
            <a:prstGeom prst="rect">
              <a:avLst/>
            </a:prstGeom>
            <a:solidFill>
              <a:srgbClr val="D71534"/>
            </a:solidFill>
            <a:ln>
              <a:noFill/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hr-HR" sz="2400" b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ISPiK</a:t>
              </a:r>
            </a:p>
          </p:txBody>
        </p:sp>
        <p:sp>
          <p:nvSpPr>
            <p:cNvPr id="17" name="Cloud 16">
              <a:extLst>
                <a:ext uri="{FF2B5EF4-FFF2-40B4-BE49-F238E27FC236}">
                  <a16:creationId xmlns:a16="http://schemas.microsoft.com/office/drawing/2014/main" id="{7833514D-46B5-448C-AB71-1E673DC60322}"/>
                </a:ext>
              </a:extLst>
            </p:cNvPr>
            <p:cNvSpPr/>
            <p:nvPr/>
          </p:nvSpPr>
          <p:spPr>
            <a:xfrm>
              <a:off x="1448433" y="1310195"/>
              <a:ext cx="2611477" cy="977833"/>
            </a:xfrm>
            <a:prstGeom prst="cloud">
              <a:avLst/>
            </a:prstGeom>
            <a:solidFill>
              <a:srgbClr val="0070C0"/>
            </a:solidFill>
            <a:ln>
              <a:noFill/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hr-HR" sz="1867"/>
                <a:t>CroRIS izvori podataka</a:t>
              </a:r>
            </a:p>
          </p:txBody>
        </p:sp>
        <p:sp>
          <p:nvSpPr>
            <p:cNvPr id="18" name="Arrow: Left-Right 17">
              <a:extLst>
                <a:ext uri="{FF2B5EF4-FFF2-40B4-BE49-F238E27FC236}">
                  <a16:creationId xmlns:a16="http://schemas.microsoft.com/office/drawing/2014/main" id="{8D57197D-E251-498D-8A47-8CAADEA6AC58}"/>
                </a:ext>
              </a:extLst>
            </p:cNvPr>
            <p:cNvSpPr/>
            <p:nvPr/>
          </p:nvSpPr>
          <p:spPr>
            <a:xfrm rot="5400000">
              <a:off x="2578429" y="2413214"/>
              <a:ext cx="351485" cy="317071"/>
            </a:xfrm>
            <a:prstGeom prst="leftRightArrow">
              <a:avLst>
                <a:gd name="adj1" fmla="val 50000"/>
                <a:gd name="adj2" fmla="val 26058"/>
              </a:avLst>
            </a:prstGeom>
            <a:solidFill>
              <a:schemeClr val="bg1">
                <a:lumMod val="50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 sz="2400"/>
            </a:p>
          </p:txBody>
        </p:sp>
        <p:sp>
          <p:nvSpPr>
            <p:cNvPr id="24" name="Cloud 23">
              <a:extLst>
                <a:ext uri="{FF2B5EF4-FFF2-40B4-BE49-F238E27FC236}">
                  <a16:creationId xmlns:a16="http://schemas.microsoft.com/office/drawing/2014/main" id="{479E3CC9-2CEF-4C82-B76E-A8970D0EF80F}"/>
                </a:ext>
              </a:extLst>
            </p:cNvPr>
            <p:cNvSpPr/>
            <p:nvPr/>
          </p:nvSpPr>
          <p:spPr>
            <a:xfrm>
              <a:off x="5035106" y="1310195"/>
              <a:ext cx="2611477" cy="977490"/>
            </a:xfrm>
            <a:prstGeom prst="cloud">
              <a:avLst/>
            </a:prstGeom>
            <a:solidFill>
              <a:srgbClr val="0070C0"/>
            </a:solidFill>
            <a:ln>
              <a:noFill/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hr-HR" sz="1867"/>
                <a:t>ISeVO izvori podataka</a:t>
              </a:r>
            </a:p>
          </p:txBody>
        </p:sp>
        <p:sp>
          <p:nvSpPr>
            <p:cNvPr id="25" name="Arrow: Left-Right 24">
              <a:extLst>
                <a:ext uri="{FF2B5EF4-FFF2-40B4-BE49-F238E27FC236}">
                  <a16:creationId xmlns:a16="http://schemas.microsoft.com/office/drawing/2014/main" id="{21A41076-A578-4265-9CA7-46C32D4E0183}"/>
                </a:ext>
              </a:extLst>
            </p:cNvPr>
            <p:cNvSpPr/>
            <p:nvPr/>
          </p:nvSpPr>
          <p:spPr>
            <a:xfrm>
              <a:off x="3984679" y="2959306"/>
              <a:ext cx="1153917" cy="351485"/>
            </a:xfrm>
            <a:prstGeom prst="leftRightArrow">
              <a:avLst>
                <a:gd name="adj1" fmla="val 50000"/>
                <a:gd name="adj2" fmla="val 26058"/>
              </a:avLst>
            </a:prstGeom>
            <a:solidFill>
              <a:schemeClr val="bg1">
                <a:lumMod val="50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 sz="2400"/>
            </a:p>
          </p:txBody>
        </p:sp>
        <p:sp>
          <p:nvSpPr>
            <p:cNvPr id="14" name="Arrow: Left-Right 13">
              <a:extLst>
                <a:ext uri="{FF2B5EF4-FFF2-40B4-BE49-F238E27FC236}">
                  <a16:creationId xmlns:a16="http://schemas.microsoft.com/office/drawing/2014/main" id="{20A62AF1-534D-4F6A-B4F3-0F03BAB3FEFC}"/>
                </a:ext>
              </a:extLst>
            </p:cNvPr>
            <p:cNvSpPr/>
            <p:nvPr/>
          </p:nvSpPr>
          <p:spPr>
            <a:xfrm rot="5400000">
              <a:off x="6165103" y="2427773"/>
              <a:ext cx="351485" cy="317071"/>
            </a:xfrm>
            <a:prstGeom prst="leftRightArrow">
              <a:avLst>
                <a:gd name="adj1" fmla="val 50000"/>
                <a:gd name="adj2" fmla="val 26058"/>
              </a:avLst>
            </a:prstGeom>
            <a:solidFill>
              <a:schemeClr val="bg1">
                <a:lumMod val="50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 sz="2400"/>
            </a:p>
          </p:txBody>
        </p:sp>
        <p:sp>
          <p:nvSpPr>
            <p:cNvPr id="4" name="Star: 7 Points 3">
              <a:extLst>
                <a:ext uri="{FF2B5EF4-FFF2-40B4-BE49-F238E27FC236}">
                  <a16:creationId xmlns:a16="http://schemas.microsoft.com/office/drawing/2014/main" id="{666DE64F-F879-469C-BB10-48A794717E21}"/>
                </a:ext>
              </a:extLst>
            </p:cNvPr>
            <p:cNvSpPr/>
            <p:nvPr/>
          </p:nvSpPr>
          <p:spPr>
            <a:xfrm>
              <a:off x="4926744" y="3780851"/>
              <a:ext cx="148006" cy="153488"/>
            </a:xfrm>
            <a:prstGeom prst="star7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400"/>
            </a:p>
          </p:txBody>
        </p:sp>
        <p:sp>
          <p:nvSpPr>
            <p:cNvPr id="19" name="Star: 7 Points 18">
              <a:extLst>
                <a:ext uri="{FF2B5EF4-FFF2-40B4-BE49-F238E27FC236}">
                  <a16:creationId xmlns:a16="http://schemas.microsoft.com/office/drawing/2014/main" id="{9B7AFCBD-CB92-4504-9656-A83F5F469ADF}"/>
                </a:ext>
              </a:extLst>
            </p:cNvPr>
            <p:cNvSpPr/>
            <p:nvPr/>
          </p:nvSpPr>
          <p:spPr>
            <a:xfrm>
              <a:off x="6907944" y="2972601"/>
              <a:ext cx="148006" cy="153488"/>
            </a:xfrm>
            <a:prstGeom prst="star7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400"/>
            </a:p>
          </p:txBody>
        </p:sp>
        <p:sp>
          <p:nvSpPr>
            <p:cNvPr id="15" name="Arrow: Bent-Up 14">
              <a:extLst>
                <a:ext uri="{FF2B5EF4-FFF2-40B4-BE49-F238E27FC236}">
                  <a16:creationId xmlns:a16="http://schemas.microsoft.com/office/drawing/2014/main" id="{1861F9CB-658F-4E82-B2E6-39357BDD9F21}"/>
                </a:ext>
              </a:extLst>
            </p:cNvPr>
            <p:cNvSpPr/>
            <p:nvPr/>
          </p:nvSpPr>
          <p:spPr>
            <a:xfrm rot="5400000">
              <a:off x="2949291" y="3182171"/>
              <a:ext cx="594876" cy="1108982"/>
            </a:xfrm>
            <a:prstGeom prst="bentUpArrow">
              <a:avLst>
                <a:gd name="adj1" fmla="val 25000"/>
                <a:gd name="adj2" fmla="val 25000"/>
                <a:gd name="adj3" fmla="val 19989"/>
              </a:avLst>
            </a:prstGeom>
            <a:solidFill>
              <a:schemeClr val="bg1">
                <a:lumMod val="50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400"/>
            </a:p>
          </p:txBody>
        </p:sp>
        <p:sp>
          <p:nvSpPr>
            <p:cNvPr id="26" name="Arrow: Bent-Up 25">
              <a:extLst>
                <a:ext uri="{FF2B5EF4-FFF2-40B4-BE49-F238E27FC236}">
                  <a16:creationId xmlns:a16="http://schemas.microsoft.com/office/drawing/2014/main" id="{1C5F36A3-074D-4F29-A145-81E549ACA3E6}"/>
                </a:ext>
              </a:extLst>
            </p:cNvPr>
            <p:cNvSpPr/>
            <p:nvPr/>
          </p:nvSpPr>
          <p:spPr>
            <a:xfrm rot="16200000" flipH="1">
              <a:off x="5579108" y="3176688"/>
              <a:ext cx="594876" cy="1108982"/>
            </a:xfrm>
            <a:prstGeom prst="bentUpArrow">
              <a:avLst>
                <a:gd name="adj1" fmla="val 25000"/>
                <a:gd name="adj2" fmla="val 25000"/>
                <a:gd name="adj3" fmla="val 19989"/>
              </a:avLst>
            </a:prstGeom>
            <a:solidFill>
              <a:schemeClr val="bg1">
                <a:lumMod val="50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400"/>
            </a:p>
          </p:txBody>
        </p:sp>
      </p:grpSp>
      <p:pic>
        <p:nvPicPr>
          <p:cNvPr id="22" name="Picture 21">
            <a:extLst>
              <a:ext uri="{FF2B5EF4-FFF2-40B4-BE49-F238E27FC236}">
                <a16:creationId xmlns:a16="http://schemas.microsoft.com/office/drawing/2014/main" id="{4E47B385-73B2-4CC1-A0AB-5B9CED54630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9398" y="3308469"/>
            <a:ext cx="1675650" cy="502695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F0E3DDEB-FF32-42BE-A22A-6998C6A6836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1058" y="2892595"/>
            <a:ext cx="1845257" cy="1383943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DC682AD7-DC83-4A48-A947-D0E0FC18366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5870" y="4680336"/>
            <a:ext cx="1138557" cy="700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006701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74B496D-30B8-4ADF-97F3-03239A623B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ISVU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12F8967-E837-414D-BA22-8BF76330203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anchor="b"/>
          <a:lstStyle/>
          <a:p>
            <a:r>
              <a:rPr lang="hr-HR"/>
              <a:t>Matija Kranjčina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940241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1B1A0B-E54E-C40B-69F5-928B3650E6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>
                <a:cs typeface="Arial"/>
              </a:rPr>
              <a:t>Novosti i iskoraci u 2024.</a:t>
            </a:r>
            <a:endParaRPr lang="hr-H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E8DAEC-1CDC-93F1-4747-1B5A55AD3CD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091402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A97BFB-FF15-6CA2-518B-66225BCAFD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10865E-5B75-8781-9FA3-9076470BC3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>
                <a:cs typeface="Arial"/>
              </a:rPr>
              <a:t>Proširenje podrške za praćenje poslijediplomskih studija</a:t>
            </a:r>
            <a:endParaRPr lang="hr-H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D7B2F9-E8A0-FF74-4DCA-69CE01EE2E87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 vert="horz" lIns="91440" tIns="45720" rIns="91440" bIns="45720" rtlCol="0" anchor="t">
            <a:normAutofit lnSpcReduction="10000"/>
          </a:bodyPr>
          <a:lstStyle/>
          <a:p>
            <a:r>
              <a:rPr lang="hr-HR">
                <a:cs typeface="Arial"/>
              </a:rPr>
              <a:t>Omogućeno generiranje diploma</a:t>
            </a:r>
          </a:p>
          <a:p>
            <a:r>
              <a:rPr lang="hr-HR">
                <a:cs typeface="Arial"/>
              </a:rPr>
              <a:t>Višestruki kvalificirani elektronički pečat</a:t>
            </a:r>
          </a:p>
          <a:p>
            <a:r>
              <a:rPr lang="hr-HR">
                <a:cs typeface="Arial"/>
              </a:rPr>
              <a:t>Potpisnici i izvođači s različitih ustanova</a:t>
            </a:r>
          </a:p>
          <a:p>
            <a:r>
              <a:rPr lang="hr-HR">
                <a:cs typeface="Arial"/>
              </a:rPr>
              <a:t>Podrška za ispis grčkih slova, indeksa, eksponenata u naslovu disertacija/specijalističkog rada</a:t>
            </a:r>
          </a:p>
        </p:txBody>
      </p:sp>
      <p:pic>
        <p:nvPicPr>
          <p:cNvPr id="5" name="Content Placeholder 4" descr="A white paper with red text&#10;&#10;AI-generated content may be incorrect.">
            <a:extLst>
              <a:ext uri="{FF2B5EF4-FFF2-40B4-BE49-F238E27FC236}">
                <a16:creationId xmlns:a16="http://schemas.microsoft.com/office/drawing/2014/main" id="{51CFA072-5F4D-C2A2-EB0A-3143FA1792E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7950869" y="1286523"/>
            <a:ext cx="3403005" cy="4807501"/>
          </a:xfrm>
        </p:spPr>
      </p:pic>
    </p:spTree>
    <p:extLst>
      <p:ext uri="{BB962C8B-B14F-4D97-AF65-F5344CB8AC3E}">
        <p14:creationId xmlns:p14="http://schemas.microsoft.com/office/powerpoint/2010/main" val="26529047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C9B178-E1A6-0AEE-2963-AEE03AF7A3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28A7CB-8CF5-0D65-CE5F-1E312AD602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>
                <a:cs typeface="Arial"/>
              </a:rPr>
              <a:t>Proširenje podrške za praćenje poslijediplomskih studija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9C0582-FD85-F2EC-F7C1-21656770B2E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 lnSpcReduction="10000"/>
          </a:bodyPr>
          <a:lstStyle/>
          <a:p>
            <a:r>
              <a:rPr lang="hr-HR">
                <a:ea typeface="+mn-lt"/>
                <a:cs typeface="+mn-lt"/>
              </a:rPr>
              <a:t>Proširenje podrške za radna tijela poslijediplomskih studija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hr-HR">
                <a:ea typeface="+mn-lt"/>
                <a:cs typeface="+mn-lt"/>
              </a:rPr>
              <a:t>definiranje uloga - predsjednik, član i zamjena</a:t>
            </a:r>
            <a:endParaRPr lang="hr-HR">
              <a:cs typeface="Arial"/>
            </a:endParaRPr>
          </a:p>
          <a:p>
            <a:pPr lvl="1">
              <a:buFont typeface="Courier New" panose="020B0604020202020204" pitchFamily="34" charset="0"/>
              <a:buChar char="o"/>
            </a:pPr>
            <a:r>
              <a:rPr lang="hr-HR">
                <a:ea typeface="+mn-lt"/>
                <a:cs typeface="+mn-lt"/>
              </a:rPr>
              <a:t>dodatne napomene uz uloge</a:t>
            </a:r>
          </a:p>
          <a:p>
            <a:r>
              <a:rPr lang="hr-HR">
                <a:ea typeface="+mn-lt"/>
                <a:cs typeface="+mn-lt"/>
              </a:rPr>
              <a:t>Dodatne napomene uz ocjene/obranu radu, ocjenu teme</a:t>
            </a:r>
          </a:p>
          <a:p>
            <a:r>
              <a:rPr lang="hr-HR">
                <a:ea typeface="+mn-lt"/>
                <a:cs typeface="+mn-lt"/>
              </a:rPr>
              <a:t>Prilagodba e-potvrda</a:t>
            </a:r>
            <a:endParaRPr lang="hr-HR">
              <a:cs typeface="Arial"/>
            </a:endParaRPr>
          </a:p>
          <a:p>
            <a:pPr lvl="1">
              <a:buFont typeface="Courier New" panose="020B0604020202020204" pitchFamily="34" charset="0"/>
              <a:buChar char="o"/>
            </a:pPr>
            <a:r>
              <a:rPr lang="hr-HR">
                <a:ea typeface="+mn-lt"/>
                <a:cs typeface="+mn-lt"/>
              </a:rPr>
              <a:t>ispis izvođača studija</a:t>
            </a:r>
            <a:endParaRPr lang="hr-HR">
              <a:cs typeface="Arial"/>
            </a:endParaRPr>
          </a:p>
          <a:p>
            <a:pPr lvl="1">
              <a:buFont typeface="Courier New" panose="020B0604020202020204" pitchFamily="34" charset="0"/>
              <a:buChar char="o"/>
            </a:pPr>
            <a:r>
              <a:rPr lang="hr-HR">
                <a:ea typeface="+mn-lt"/>
                <a:cs typeface="+mn-lt"/>
              </a:rPr>
              <a:t>ispis broja ECTS bodova ostvarenih kroz aktivnosti</a:t>
            </a:r>
          </a:p>
          <a:p>
            <a:r>
              <a:rPr lang="hr-HR">
                <a:ea typeface="+mn-lt"/>
                <a:cs typeface="+mn-lt"/>
              </a:rPr>
              <a:t>Dodavanje informacije o generaciji ispita pred povjerenstvom i pravilniku po kojem student studira</a:t>
            </a:r>
          </a:p>
          <a:p>
            <a:r>
              <a:rPr lang="hr-HR">
                <a:ea typeface="+mn-lt"/>
                <a:cs typeface="+mn-lt"/>
              </a:rPr>
              <a:t>Prilagodbe provjera vezanih uz evidenciju završetka studija</a:t>
            </a:r>
            <a:endParaRPr lang="hr-HR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4422863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FC941E-911E-2650-C2ED-44673A233D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01465D-EE93-546B-F6D8-7514B64B30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>
                <a:cs typeface="Arial"/>
              </a:rPr>
              <a:t>Implementacija korisničkih zahtjeva</a:t>
            </a:r>
            <a:endParaRPr lang="hr-HR"/>
          </a:p>
        </p:txBody>
      </p:sp>
      <p:pic>
        <p:nvPicPr>
          <p:cNvPr id="11" name="Content Placeholder 10" descr="A colorful circle with text&#10;&#10;AI-generated content may be incorrect.">
            <a:extLst>
              <a:ext uri="{FF2B5EF4-FFF2-40B4-BE49-F238E27FC236}">
                <a16:creationId xmlns:a16="http://schemas.microsoft.com/office/drawing/2014/main" id="{418A0AC5-7511-DB43-0DAB-FC18084B3B2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25767" y="1525587"/>
            <a:ext cx="7030682" cy="4351338"/>
          </a:xfrm>
        </p:spPr>
      </p:pic>
    </p:spTree>
    <p:extLst>
      <p:ext uri="{BB962C8B-B14F-4D97-AF65-F5344CB8AC3E}">
        <p14:creationId xmlns:p14="http://schemas.microsoft.com/office/powerpoint/2010/main" val="39893377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FCAD48-B375-44ED-8389-0D37C9F5D5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Pregled bloka i uvod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D54CF5-8E60-469E-8AFB-C5A50906DF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8415" y="1825625"/>
            <a:ext cx="10471079" cy="4351338"/>
          </a:xfrm>
        </p:spPr>
        <p:txBody>
          <a:bodyPr>
            <a:normAutofit/>
          </a:bodyPr>
          <a:lstStyle/>
          <a:p>
            <a:r>
              <a:rPr lang="hr-HR" dirty="0"/>
              <a:t>Informacijski sustav visokih učilišta – ISVU</a:t>
            </a:r>
          </a:p>
          <a:p>
            <a:r>
              <a:rPr lang="hr-HR" dirty="0"/>
              <a:t>Informacijski sustav studentskih prava – ISSP</a:t>
            </a:r>
          </a:p>
          <a:p>
            <a:r>
              <a:rPr lang="hr-HR" dirty="0"/>
              <a:t>Informacijski sustav akademskih kartica – ISAK</a:t>
            </a:r>
          </a:p>
          <a:p>
            <a:r>
              <a:rPr lang="hr-HR" dirty="0"/>
              <a:t>Informacijski sustav znanosti – CroRIS</a:t>
            </a:r>
          </a:p>
          <a:p>
            <a:r>
              <a:rPr lang="hr-HR" dirty="0"/>
              <a:t>Informacijski sustav Evidencija u visokom obrazovanju – ISeVO</a:t>
            </a:r>
          </a:p>
          <a:p>
            <a:r>
              <a:rPr lang="hr-HR" dirty="0"/>
              <a:t>Informacijski sustav za pokazatelje i kvalitetu – ISPiK</a:t>
            </a:r>
          </a:p>
          <a:p>
            <a:r>
              <a:rPr lang="hr-HR" dirty="0"/>
              <a:t>Informacijski sustav za studentske natječaje – Vidra </a:t>
            </a:r>
          </a:p>
        </p:txBody>
      </p:sp>
    </p:spTree>
    <p:extLst>
      <p:ext uri="{BB962C8B-B14F-4D97-AF65-F5344CB8AC3E}">
        <p14:creationId xmlns:p14="http://schemas.microsoft.com/office/powerpoint/2010/main" val="162511740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7C891E-827E-0C73-2352-61D4FE0452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17984F-E1A5-9EF4-007B-24C43B5772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>
                <a:cs typeface="Arial"/>
              </a:rPr>
              <a:t>Implementacija korisničkih zahtjeva</a:t>
            </a:r>
            <a:endParaRPr lang="hr-HR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D047217-1762-90EE-391A-80DCC9E061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hr-HR">
                <a:ea typeface="+mn-lt"/>
                <a:cs typeface="+mn-lt"/>
              </a:rPr>
              <a:t>CSV izvještaj pogodan unos podataka o arhivskim diplomama u ISeVO</a:t>
            </a:r>
          </a:p>
          <a:p>
            <a:endParaRPr lang="hr-HR">
              <a:ea typeface="+mn-lt"/>
              <a:cs typeface="+mn-lt"/>
            </a:endParaRPr>
          </a:p>
          <a:p>
            <a:r>
              <a:rPr lang="hr-HR">
                <a:ea typeface="+mn-lt"/>
                <a:cs typeface="+mn-lt"/>
              </a:rPr>
              <a:t>Generiranje testnog završnog dokumenta u eDiploma za testiranje grafičkog prijeloma</a:t>
            </a:r>
            <a:endParaRPr lang="hr-HR">
              <a:cs typeface="Arial"/>
            </a:endParaRPr>
          </a:p>
          <a:p>
            <a:endParaRPr lang="hr-HR">
              <a:ea typeface="+mn-lt"/>
              <a:cs typeface="+mn-lt"/>
            </a:endParaRPr>
          </a:p>
          <a:p>
            <a:r>
              <a:rPr lang="hr-HR">
                <a:ea typeface="+mn-lt"/>
                <a:cs typeface="+mn-lt"/>
              </a:rPr>
              <a:t>Dodana mogućnost poništavanja ili brisanja izdanih e-potvrda</a:t>
            </a:r>
            <a:endParaRPr lang="hr-HR">
              <a:cs typeface="Arial"/>
            </a:endParaRPr>
          </a:p>
          <a:p>
            <a:endParaRPr lang="hr-HR">
              <a:cs typeface="Arial"/>
            </a:endParaRPr>
          </a:p>
          <a:p>
            <a:endParaRPr lang="hr-HR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7078499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D41F60-D7EF-466B-730F-0AC5293EFA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480592-EB3F-2C59-D8EB-6ED1F05196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>
                <a:cs typeface="Arial"/>
              </a:rPr>
              <a:t>Implementacija korisničkih zahtjeva</a:t>
            </a:r>
            <a:endParaRPr lang="hr-HR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5A08904-3E8D-6959-0CC3-A283E848248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hr-HR">
                <a:ea typeface="+mn-lt"/>
                <a:cs typeface="+mn-lt"/>
              </a:rPr>
              <a:t>ISVU REST API resursi – unos/dohvat ishoda učenja, unos/izmjena mentorove teme za ak. godinu, studentovog završnog/diplomskog zadatka, obrane i podataka o članovima povjerenstva, unos/izmjena zabrana pristupa </a:t>
            </a:r>
            <a:r>
              <a:rPr lang="hr-HR" err="1">
                <a:ea typeface="+mn-lt"/>
                <a:cs typeface="+mn-lt"/>
              </a:rPr>
              <a:t>Studomatu</a:t>
            </a:r>
            <a:endParaRPr lang="hr-HR" err="1">
              <a:cs typeface="Arial"/>
            </a:endParaRPr>
          </a:p>
          <a:p>
            <a:endParaRPr lang="hr-HR">
              <a:ea typeface="+mn-lt"/>
              <a:cs typeface="+mn-lt"/>
            </a:endParaRPr>
          </a:p>
          <a:p>
            <a:r>
              <a:rPr lang="hr-HR">
                <a:ea typeface="+mn-lt"/>
                <a:cs typeface="+mn-lt"/>
              </a:rPr>
              <a:t>Izdavanje završnih dokumenata za združene studije prijediplomske i diplomske razine</a:t>
            </a:r>
            <a:endParaRPr lang="hr-HR">
              <a:cs typeface="Arial"/>
            </a:endParaRPr>
          </a:p>
          <a:p>
            <a:endParaRPr lang="hr-HR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180968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EFD3B6-213C-B70A-1C1D-D9A0A8AC0D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549499-8016-8609-CF30-0B94FCFC75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>
                <a:cs typeface="Arial"/>
              </a:rPr>
              <a:t>Planirane novosti i iskoraci u 2025.</a:t>
            </a:r>
            <a:endParaRPr lang="hr-H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6E679A-E486-1B0A-FEA6-66CB4CEE3C6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644986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A4D7C6-990B-D34C-A83B-99238BF8D8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A3D4A9-62B9-E710-37C5-0737E07C20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>
                <a:cs typeface="Arial"/>
              </a:rPr>
              <a:t>Uvođenje podrške za nove vrste anketa</a:t>
            </a:r>
            <a:endParaRPr lang="hr-H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1CFAE4-C804-76EA-43F0-0E85C06149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hr-HR">
                <a:cs typeface="Arial"/>
              </a:rPr>
              <a:t>Trenutni objekti procjene: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hr-HR">
                <a:cs typeface="Arial"/>
              </a:rPr>
              <a:t>Predmet (procjena predmeta ili izvođača na vrsti nastave na predmetu)</a:t>
            </a:r>
          </a:p>
          <a:p>
            <a:r>
              <a:rPr lang="hr-HR">
                <a:cs typeface="Arial"/>
              </a:rPr>
              <a:t>Uvođenje novih objekata procjene: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hr-HR">
                <a:cs typeface="Arial"/>
              </a:rPr>
              <a:t>Studij (izlazna anketa nakon završetka studija)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hr-HR">
                <a:cs typeface="Arial"/>
              </a:rPr>
              <a:t>Grupa predmeta (proizvoljno definiranje grupe predmeta za anketu)</a:t>
            </a:r>
          </a:p>
          <a:p>
            <a:r>
              <a:rPr lang="hr-HR">
                <a:cs typeface="Arial"/>
              </a:rPr>
              <a:t>Poboljšanja: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hr-HR">
                <a:cs typeface="Arial"/>
              </a:rPr>
              <a:t>Procjena izvođača na predmetu (bez obzira na vrstu nastave)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hr-HR">
                <a:cs typeface="Arial"/>
              </a:rPr>
              <a:t>Anketiranje grupe studenata (</a:t>
            </a:r>
            <a:r>
              <a:rPr lang="hr-HR" err="1">
                <a:cs typeface="Arial"/>
              </a:rPr>
              <a:t>turnusna</a:t>
            </a:r>
            <a:r>
              <a:rPr lang="hr-HR">
                <a:cs typeface="Arial"/>
              </a:rPr>
              <a:t> nastava)</a:t>
            </a:r>
          </a:p>
        </p:txBody>
      </p:sp>
    </p:spTree>
    <p:extLst>
      <p:ext uri="{BB962C8B-B14F-4D97-AF65-F5344CB8AC3E}">
        <p14:creationId xmlns:p14="http://schemas.microsoft.com/office/powerpoint/2010/main" val="106431348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214867-B4C9-522E-5A53-B31D46F23B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r-HR">
                <a:cs typeface="Arial"/>
              </a:rPr>
              <a:t>Uvođenje podrške za novo certifikacijsko tijelo pri izdavanju završnih dokumenata</a:t>
            </a:r>
            <a:endParaRPr lang="hr-H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D73779-EE84-DE52-9CA9-D3CACE4052D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 lnSpcReduction="10000"/>
          </a:bodyPr>
          <a:lstStyle/>
          <a:p>
            <a:r>
              <a:rPr lang="hr-HR">
                <a:cs typeface="Arial"/>
              </a:rPr>
              <a:t>Integracija eDiploma sa sustavom Financijske agencije (Fina) za udaljeno elektroničko potpisivanje i izdavanje kvalificiranih elektroničkih vremenskih žigova</a:t>
            </a:r>
          </a:p>
          <a:p>
            <a:endParaRPr lang="hr-HR">
              <a:cs typeface="Arial"/>
            </a:endParaRPr>
          </a:p>
          <a:p>
            <a:r>
              <a:rPr lang="hr-HR">
                <a:cs typeface="Arial"/>
              </a:rPr>
              <a:t>Ustanova će moći birati certifikacijsko tijelo koje koristi 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hr-HR">
                <a:cs typeface="Arial"/>
              </a:rPr>
              <a:t>AKD ili Fina</a:t>
            </a:r>
          </a:p>
          <a:p>
            <a:endParaRPr lang="hr-HR">
              <a:cs typeface="Arial"/>
            </a:endParaRPr>
          </a:p>
          <a:p>
            <a:r>
              <a:rPr lang="hr-HR">
                <a:cs typeface="Arial"/>
              </a:rPr>
              <a:t>Elektroničko pečatiranje više dokumenata od jednom</a:t>
            </a:r>
          </a:p>
          <a:p>
            <a:endParaRPr lang="hr-HR">
              <a:cs typeface="Arial"/>
            </a:endParaRPr>
          </a:p>
          <a:p>
            <a:r>
              <a:rPr lang="hr-HR">
                <a:cs typeface="Arial"/>
              </a:rPr>
              <a:t>Fina mobilna aplikacija</a:t>
            </a:r>
          </a:p>
        </p:txBody>
      </p:sp>
    </p:spTree>
    <p:extLst>
      <p:ext uri="{BB962C8B-B14F-4D97-AF65-F5344CB8AC3E}">
        <p14:creationId xmlns:p14="http://schemas.microsoft.com/office/powerpoint/2010/main" val="2838728085"/>
      </p:ext>
    </p:extLst>
  </p:cSld>
  <p:clrMapOvr>
    <a:masterClrMapping/>
  </p:clrMapOvr>
  <p:extLst>
    <p:ext uri="{6950BFC3-D8DA-4A85-94F7-54DA5524770B}">
      <p188:commentRel xmlns:p188="http://schemas.microsoft.com/office/powerpoint/2018/8/main" xmlns="" r:id="rId2"/>
    </p:ext>
  </p:extLs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0BCBEA-FEE2-5B92-8025-F93A0DB576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r-HR">
                <a:ea typeface="+mj-lt"/>
                <a:cs typeface="+mj-lt"/>
              </a:rPr>
              <a:t>Unaprjeđenje izdavanja završnih dokumenata za programe cjeloživotnog učenja i stečene </a:t>
            </a:r>
            <a:r>
              <a:rPr lang="hr-HR" err="1">
                <a:ea typeface="+mj-lt"/>
                <a:cs typeface="+mj-lt"/>
              </a:rPr>
              <a:t>mikrokvalifikacije</a:t>
            </a:r>
            <a:endParaRPr lang="hr-HR" err="1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268AE7-BFF5-F83A-18E3-0139E8D8C26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endParaRPr lang="hr-HR">
              <a:cs typeface="Arial"/>
            </a:endParaRPr>
          </a:p>
          <a:p>
            <a:r>
              <a:rPr lang="hr-HR">
                <a:cs typeface="Arial"/>
              </a:rPr>
              <a:t>Izdavanje kroz eDiplome s istim mogućnostima: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hr-HR">
                <a:cs typeface="Arial"/>
              </a:rPr>
              <a:t>Definiranje vlastitog predloška ili korištenje pretpostavljenog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hr-HR">
                <a:cs typeface="Arial"/>
              </a:rPr>
              <a:t>Generiranje dokumenta za tisak i elektronički pečat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hr-HR">
                <a:cs typeface="Arial"/>
              </a:rPr>
              <a:t>Elektroničko </a:t>
            </a:r>
            <a:r>
              <a:rPr lang="hr-HR" err="1">
                <a:cs typeface="Arial"/>
              </a:rPr>
              <a:t>pečatiranje</a:t>
            </a:r>
            <a:r>
              <a:rPr lang="hr-HR">
                <a:cs typeface="Arial"/>
              </a:rPr>
              <a:t> završnih dokumenata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hr-HR">
                <a:cs typeface="Arial"/>
              </a:rPr>
              <a:t>Spremanje u lokalnu evidenciju</a:t>
            </a:r>
          </a:p>
          <a:p>
            <a:endParaRPr lang="hr-HR">
              <a:cs typeface="Arial"/>
            </a:endParaRPr>
          </a:p>
          <a:p>
            <a:r>
              <a:rPr lang="hr-HR">
                <a:cs typeface="Arial"/>
              </a:rPr>
              <a:t>Preduvjet za gašenje modula DISIS</a:t>
            </a:r>
          </a:p>
          <a:p>
            <a:endParaRPr lang="hr-HR">
              <a:cs typeface="Arial"/>
            </a:endParaRPr>
          </a:p>
          <a:p>
            <a:endParaRPr lang="hr-HR">
              <a:cs typeface="Arial"/>
            </a:endParaRPr>
          </a:p>
          <a:p>
            <a:endParaRPr lang="en-US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6770926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E6CD1C-760B-4BF7-8E3A-4F0D708BDB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Studentski standard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63B3523-CEA4-44C3-8D58-035108E4053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vert="horz" lIns="91440" tIns="45720" rIns="91440" bIns="45720" rtlCol="0" anchor="t">
            <a:normAutofit fontScale="92500" lnSpcReduction="20000"/>
          </a:bodyPr>
          <a:lstStyle/>
          <a:p>
            <a:endParaRPr lang="hr-HR"/>
          </a:p>
          <a:p>
            <a:endParaRPr lang="hr-HR">
              <a:cs typeface="Arial"/>
            </a:endParaRPr>
          </a:p>
          <a:p>
            <a:endParaRPr lang="hr-HR">
              <a:cs typeface="Arial"/>
            </a:endParaRPr>
          </a:p>
          <a:p>
            <a:r>
              <a:rPr lang="hr-HR">
                <a:cs typeface="Arial"/>
              </a:rPr>
              <a:t>dr. sc. Filip Bajić</a:t>
            </a:r>
          </a:p>
        </p:txBody>
      </p:sp>
      <p:sp>
        <p:nvSpPr>
          <p:cNvPr id="5" name="TekstniOkvir 4">
            <a:extLst>
              <a:ext uri="{FF2B5EF4-FFF2-40B4-BE49-F238E27FC236}">
                <a16:creationId xmlns:a16="http://schemas.microsoft.com/office/drawing/2014/main" id="{8A912F15-241E-AF1B-9FB9-935C6530D434}"/>
              </a:ext>
            </a:extLst>
          </p:cNvPr>
          <p:cNvSpPr txBox="1"/>
          <p:nvPr/>
        </p:nvSpPr>
        <p:spPr>
          <a:xfrm>
            <a:off x="8345714" y="988785"/>
            <a:ext cx="2376714" cy="175432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hr-HR" sz="3600" b="1">
                <a:solidFill>
                  <a:schemeClr val="bg1"/>
                </a:solidFill>
                <a:cs typeface="Arial"/>
              </a:rPr>
              <a:t>ISSP,</a:t>
            </a:r>
            <a:br>
              <a:rPr lang="hr-HR" sz="3600" b="1">
                <a:cs typeface="Arial"/>
              </a:rPr>
            </a:br>
            <a:r>
              <a:rPr lang="hr-HR" sz="3600" b="1">
                <a:solidFill>
                  <a:schemeClr val="bg1"/>
                </a:solidFill>
                <a:cs typeface="Arial"/>
              </a:rPr>
              <a:t>ISAK,</a:t>
            </a:r>
          </a:p>
          <a:p>
            <a:pPr algn="ctr"/>
            <a:r>
              <a:rPr lang="hr-HR" sz="3600" b="1">
                <a:solidFill>
                  <a:schemeClr val="bg1"/>
                </a:solidFill>
                <a:cs typeface="Arial"/>
              </a:rPr>
              <a:t>Vidra</a:t>
            </a:r>
          </a:p>
        </p:txBody>
      </p:sp>
    </p:spTree>
    <p:extLst>
      <p:ext uri="{BB962C8B-B14F-4D97-AF65-F5344CB8AC3E}">
        <p14:creationId xmlns:p14="http://schemas.microsoft.com/office/powerpoint/2010/main" val="3824183284"/>
      </p:ext>
    </p:extLst>
  </p:cSld>
  <p:clrMapOvr>
    <a:masterClrMapping/>
  </p:clrMapOvr>
  <p:extLst>
    <p:ext uri="{6950BFC3-D8DA-4A85-94F7-54DA5524770B}">
      <p188:commentRel xmlns:p188="http://schemas.microsoft.com/office/powerpoint/2018/8/main" xmlns="" r:id="rId2"/>
    </p:ext>
  </p:extLs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01597E26-59A5-7F30-2163-E3117F9280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>
                <a:cs typeface="Arial"/>
              </a:rPr>
              <a:t>Sadržaj</a:t>
            </a:r>
            <a:endParaRPr lang="hr-HR"/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4B212B7D-1A6D-4F18-9AB2-D3B0E8A155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hr-HR">
                <a:cs typeface="Arial"/>
              </a:rPr>
              <a:t>Novosti i iskoraci u 2024.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hr-HR">
                <a:cs typeface="Arial"/>
              </a:rPr>
              <a:t>ISSP, ISAK i Vidra u brojevima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hr-HR">
                <a:cs typeface="Arial"/>
              </a:rPr>
              <a:t>Uvedeno automatizirano slanje obavijesti studentima putem e-pošte</a:t>
            </a:r>
          </a:p>
          <a:p>
            <a:r>
              <a:rPr lang="hr-HR">
                <a:cs typeface="Arial"/>
              </a:rPr>
              <a:t>Planirani iskoraci u 2025.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hr-HR">
                <a:cs typeface="Arial"/>
              </a:rPr>
              <a:t>Podrška za </a:t>
            </a:r>
            <a:r>
              <a:rPr lang="hr-HR" err="1">
                <a:cs typeface="Arial"/>
              </a:rPr>
              <a:t>eduGAIN</a:t>
            </a:r>
            <a:r>
              <a:rPr lang="hr-HR">
                <a:cs typeface="Arial"/>
              </a:rPr>
              <a:t> </a:t>
            </a:r>
            <a:r>
              <a:rPr lang="hr-HR" err="1">
                <a:cs typeface="Arial"/>
              </a:rPr>
              <a:t>autentikaciju</a:t>
            </a:r>
            <a:r>
              <a:rPr lang="hr-HR">
                <a:cs typeface="Arial"/>
              </a:rPr>
              <a:t> na studentskom portalu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hr-HR">
                <a:cs typeface="Arial"/>
              </a:rPr>
              <a:t>Vidra</a:t>
            </a:r>
          </a:p>
        </p:txBody>
      </p:sp>
    </p:spTree>
    <p:extLst>
      <p:ext uri="{BB962C8B-B14F-4D97-AF65-F5344CB8AC3E}">
        <p14:creationId xmlns:p14="http://schemas.microsoft.com/office/powerpoint/2010/main" val="128928936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372E43BB-985F-300A-5894-644A302F23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>
                <a:cs typeface="Arial"/>
              </a:rPr>
              <a:t>ISSP, ISAK, Vidra</a:t>
            </a:r>
            <a:endParaRPr lang="hr-HR"/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6DEBEF6C-65FE-C862-064A-11B43C6757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78619" y="1825625"/>
            <a:ext cx="11011787" cy="4351338"/>
          </a:xfr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r>
              <a:rPr lang="hr-HR" sz="3200">
                <a:cs typeface="Arial"/>
              </a:rPr>
              <a:t>Informacijski sustav studentskih prava (ISSP)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hr-HR" sz="2800">
                <a:cs typeface="Arial"/>
              </a:rPr>
              <a:t>Evidentira i prati prava studenata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hr-HR" sz="2800">
                <a:cs typeface="Arial"/>
              </a:rPr>
              <a:t>Najpoznatije usluge koje koriste ISSP: studentska prehrana, iskaznica, rad, stipendije, ...</a:t>
            </a:r>
          </a:p>
          <a:p>
            <a:r>
              <a:rPr lang="hr-HR" sz="3200">
                <a:cs typeface="Arial"/>
              </a:rPr>
              <a:t>Informacijski sustav akademskih kartica (ISAK)</a:t>
            </a:r>
          </a:p>
          <a:p>
            <a:pPr lvl="1">
              <a:spcBef>
                <a:spcPts val="1000"/>
              </a:spcBef>
              <a:buFont typeface="Courier New" panose="020B0604020202020204" pitchFamily="34" charset="0"/>
              <a:buChar char="o"/>
            </a:pPr>
            <a:r>
              <a:rPr lang="hr-HR" sz="2800">
                <a:solidFill>
                  <a:srgbClr val="58585A"/>
                </a:solidFill>
                <a:cs typeface="Arial"/>
              </a:rPr>
              <a:t>Prati životni ciklus akademskih kartica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hr-HR" sz="2800">
                <a:solidFill>
                  <a:srgbClr val="58585A"/>
                </a:solidFill>
                <a:cs typeface="Arial"/>
              </a:rPr>
              <a:t>Sustav s ograničenim pravom pristupa</a:t>
            </a:r>
          </a:p>
          <a:p>
            <a:r>
              <a:rPr lang="hr-HR" sz="3200">
                <a:cs typeface="Arial"/>
              </a:rPr>
              <a:t>Informacijski sustav za provedbu studentskih natječaja (Vidra)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hr-HR" sz="2800">
                <a:cs typeface="Arial"/>
              </a:rPr>
              <a:t>Omogućava provedbu raznih studentskih natječaja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hr-HR" sz="2800">
                <a:cs typeface="Arial"/>
              </a:rPr>
              <a:t>Natječaji: studentske stipendije, prijevoz studenata s invaliditetom, ...</a:t>
            </a:r>
          </a:p>
          <a:p>
            <a:pPr lvl="1">
              <a:buFont typeface="Courier New" panose="020B0604020202020204" pitchFamily="34" charset="0"/>
              <a:buChar char="o"/>
            </a:pPr>
            <a:endParaRPr lang="hr-HR">
              <a:cs typeface="Arial"/>
            </a:endParaRPr>
          </a:p>
          <a:p>
            <a:endParaRPr lang="hr-HR">
              <a:cs typeface="Arial"/>
            </a:endParaRPr>
          </a:p>
          <a:p>
            <a:endParaRPr lang="hr-HR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32798069"/>
      </p:ext>
    </p:extLst>
  </p:cSld>
  <p:clrMapOvr>
    <a:masterClrMapping/>
  </p:clrMapOvr>
  <p:extLst>
    <p:ext uri="{6950BFC3-D8DA-4A85-94F7-54DA5524770B}">
      <p188:commentRel xmlns:p188="http://schemas.microsoft.com/office/powerpoint/2018/8/main" xmlns="" r:id="rId2"/>
    </p:ext>
  </p:extLs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43543F-E71C-AFAA-4B96-2E8562AEEF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5908A3-575A-554D-F199-EF0F9C9541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Novosti i iskoraci u 2024.</a:t>
            </a:r>
            <a:endParaRPr lang="sr-Latn-R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65F5E4F-A8F1-DF91-8877-5C4A606E30B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endParaRPr lang="hr-HR"/>
          </a:p>
          <a:p>
            <a:endParaRPr lang="hr-HR">
              <a:cs typeface="Arial"/>
            </a:endParaRPr>
          </a:p>
          <a:p>
            <a:endParaRPr lang="hr-HR">
              <a:cs typeface="Arial"/>
            </a:endParaRPr>
          </a:p>
          <a:p>
            <a:endParaRPr lang="hr-HR">
              <a:cs typeface="Arial"/>
            </a:endParaRPr>
          </a:p>
        </p:txBody>
      </p:sp>
      <p:sp>
        <p:nvSpPr>
          <p:cNvPr id="5" name="TekstniOkvir 4">
            <a:extLst>
              <a:ext uri="{FF2B5EF4-FFF2-40B4-BE49-F238E27FC236}">
                <a16:creationId xmlns:a16="http://schemas.microsoft.com/office/drawing/2014/main" id="{65071BD1-31F9-78F6-903E-4CF8E270B888}"/>
              </a:ext>
            </a:extLst>
          </p:cNvPr>
          <p:cNvSpPr txBox="1"/>
          <p:nvPr/>
        </p:nvSpPr>
        <p:spPr>
          <a:xfrm>
            <a:off x="8345714" y="988785"/>
            <a:ext cx="2376714" cy="175432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hr-HR" sz="3600" b="1">
                <a:solidFill>
                  <a:schemeClr val="bg1"/>
                </a:solidFill>
                <a:cs typeface="Arial"/>
              </a:rPr>
              <a:t>ISSP,</a:t>
            </a:r>
            <a:br>
              <a:rPr lang="hr-HR" sz="3600" b="1">
                <a:cs typeface="Arial"/>
              </a:rPr>
            </a:br>
            <a:r>
              <a:rPr lang="hr-HR" sz="3600" b="1">
                <a:solidFill>
                  <a:schemeClr val="bg1"/>
                </a:solidFill>
                <a:cs typeface="Arial"/>
              </a:rPr>
              <a:t>ISAK,</a:t>
            </a:r>
            <a:endParaRPr lang="sr-Latn-RS">
              <a:solidFill>
                <a:schemeClr val="bg1"/>
              </a:solidFill>
              <a:cs typeface="Arial"/>
            </a:endParaRPr>
          </a:p>
          <a:p>
            <a:pPr algn="ctr"/>
            <a:r>
              <a:rPr lang="hr-HR" sz="3600" b="1">
                <a:solidFill>
                  <a:schemeClr val="bg1"/>
                </a:solidFill>
                <a:cs typeface="Arial"/>
              </a:rPr>
              <a:t>Vidra</a:t>
            </a:r>
          </a:p>
        </p:txBody>
      </p:sp>
    </p:spTree>
    <p:extLst>
      <p:ext uri="{BB962C8B-B14F-4D97-AF65-F5344CB8AC3E}">
        <p14:creationId xmlns:p14="http://schemas.microsoft.com/office/powerpoint/2010/main" val="12774312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FCAD48-B375-44ED-8389-0D37C9F5D5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Pregled bloka i uvod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D54CF5-8E60-469E-8AFB-C5A50906DF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8415" y="1825625"/>
            <a:ext cx="10471079" cy="4351338"/>
          </a:xfrm>
        </p:spPr>
        <p:txBody>
          <a:bodyPr>
            <a:normAutofit/>
          </a:bodyPr>
          <a:lstStyle/>
          <a:p>
            <a:r>
              <a:rPr lang="hr-HR" dirty="0"/>
              <a:t>Osvrnut ćemo se na najvažnije stvari učinjene u prošloj godini </a:t>
            </a:r>
          </a:p>
          <a:p>
            <a:r>
              <a:rPr lang="hr-HR" dirty="0"/>
              <a:t>Pokazat ćemo najvažnije stvari na kojima radimo u 2025.</a:t>
            </a:r>
          </a:p>
          <a:p>
            <a:r>
              <a:rPr lang="hr-HR" dirty="0"/>
              <a:t>Pozivamo vas na razgovor i raspravu nakon svih prezentacija</a:t>
            </a:r>
          </a:p>
          <a:p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320571532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CC9AA3-943E-E5FD-19DA-25720A0506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4F0C297D-9E16-E620-D3A3-D9AEF0E264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>
                <a:cs typeface="Arial"/>
              </a:rPr>
              <a:t>ISSP, ISAK i Vidra u brojevima</a:t>
            </a:r>
            <a:endParaRPr lang="hr-HR"/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87E03E8C-AB16-0C2A-5A64-9ECF6B8B98FC}"/>
              </a:ext>
            </a:extLst>
          </p:cNvPr>
          <p:cNvSpPr>
            <a:spLocks noGrp="1"/>
          </p:cNvSpPr>
          <p:nvPr>
            <p:ph idx="1"/>
          </p:nvPr>
        </p:nvSpPr>
        <p:spPr>
          <a:ln>
            <a:noFill/>
          </a:ln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hr-HR">
                <a:solidFill>
                  <a:srgbClr val="58585A"/>
                </a:solidFill>
                <a:cs typeface="Arial"/>
              </a:rPr>
              <a:t>Studentska prava ostvarilo približno 150.000 studenata</a:t>
            </a:r>
          </a:p>
          <a:p>
            <a:r>
              <a:rPr lang="hr-HR">
                <a:solidFill>
                  <a:srgbClr val="58585A"/>
                </a:solidFill>
                <a:cs typeface="Arial"/>
              </a:rPr>
              <a:t>API sustavi obradili približno 30 milijuna zahtjeva</a:t>
            </a:r>
          </a:p>
          <a:p>
            <a:r>
              <a:rPr lang="hr-HR">
                <a:solidFill>
                  <a:srgbClr val="58585A"/>
                </a:solidFill>
                <a:cs typeface="Arial"/>
              </a:rPr>
              <a:t>Studentski restoran isporučio približno 8 milijuna računa</a:t>
            </a:r>
          </a:p>
          <a:p>
            <a:r>
              <a:rPr lang="hr-HR">
                <a:solidFill>
                  <a:srgbClr val="58585A"/>
                </a:solidFill>
                <a:cs typeface="Arial"/>
              </a:rPr>
              <a:t>Izrađeno više od 45.000 novih studentskih iskaznica</a:t>
            </a:r>
          </a:p>
          <a:p>
            <a:r>
              <a:rPr lang="hr-HR">
                <a:solidFill>
                  <a:srgbClr val="58585A"/>
                </a:solidFill>
                <a:cs typeface="Arial"/>
              </a:rPr>
              <a:t>Izdano više od 160.000 potvrda o statusu studenta</a:t>
            </a:r>
          </a:p>
          <a:p>
            <a:r>
              <a:rPr lang="hr-HR">
                <a:cs typeface="Arial"/>
              </a:rPr>
              <a:t>Kroz Vidru provedena 2 natječaja s ukupno preko 400 studentskih prijava</a:t>
            </a:r>
          </a:p>
          <a:p>
            <a:endParaRPr lang="hr-HR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922640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E40F91-EBFD-18D0-D24A-0A2999BA28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D1CCDB6D-0426-1170-9CD3-A46A297979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>
                <a:cs typeface="Arial"/>
              </a:rPr>
              <a:t>Uvedeno automatizirano slanje obavijesti studentima putem e-pošte</a:t>
            </a:r>
            <a:endParaRPr lang="sr-Latn-RS"/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D3C9F56E-6E54-A61F-50B6-4C77D2F82C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hr-HR" sz="2200">
                <a:cs typeface="Arial"/>
              </a:rPr>
              <a:t>Sustav koji omogućava slanje raznih obavijesti studentima</a:t>
            </a:r>
            <a:endParaRPr lang="hr-HR">
              <a:cs typeface="Arial"/>
            </a:endParaRPr>
          </a:p>
          <a:p>
            <a:r>
              <a:rPr lang="hr-HR" sz="2200">
                <a:cs typeface="Arial"/>
              </a:rPr>
              <a:t>Prva implementirana obavijest: potrošnja subvencionirane studentske prehrane (</a:t>
            </a:r>
            <a:r>
              <a:rPr lang="hr-HR" sz="2200" err="1">
                <a:cs typeface="Arial"/>
              </a:rPr>
              <a:t>eRačun</a:t>
            </a:r>
            <a:r>
              <a:rPr lang="hr-HR" sz="2200">
                <a:cs typeface="Arial"/>
              </a:rPr>
              <a:t>)</a:t>
            </a:r>
            <a:endParaRPr lang="hr-HR"/>
          </a:p>
          <a:p>
            <a:r>
              <a:rPr lang="hr-HR" sz="2200">
                <a:cs typeface="Arial"/>
              </a:rPr>
              <a:t>Uvođenje </a:t>
            </a:r>
            <a:r>
              <a:rPr lang="hr-HR" sz="2200" err="1">
                <a:cs typeface="Arial"/>
              </a:rPr>
              <a:t>eRačuna</a:t>
            </a:r>
            <a:r>
              <a:rPr lang="hr-HR" sz="2200">
                <a:cs typeface="Arial"/>
              </a:rPr>
              <a:t>:</a:t>
            </a:r>
            <a:endParaRPr lang="hr-HR"/>
          </a:p>
          <a:p>
            <a:pPr lvl="1">
              <a:buFont typeface="Courier New" panose="020B0604020202020204" pitchFamily="34" charset="0"/>
              <a:buChar char="o"/>
            </a:pPr>
            <a:r>
              <a:rPr lang="hr-HR" sz="2000" b="1">
                <a:solidFill>
                  <a:srgbClr val="000000"/>
                </a:solidFill>
                <a:cs typeface="Arial"/>
              </a:rPr>
              <a:t>Smanjuje mogućnost zloupotrebe studentske iskaznice </a:t>
            </a:r>
            <a:endParaRPr lang="hr-HR" sz="2000">
              <a:cs typeface="Arial"/>
            </a:endParaRPr>
          </a:p>
          <a:p>
            <a:pPr lvl="1">
              <a:buFont typeface="Courier New" panose="020B0604020202020204" pitchFamily="34" charset="0"/>
              <a:buChar char="o"/>
            </a:pPr>
            <a:r>
              <a:rPr lang="hr-HR" sz="2000" b="1">
                <a:solidFill>
                  <a:srgbClr val="000000"/>
                </a:solidFill>
                <a:cs typeface="Arial"/>
              </a:rPr>
              <a:t>Smanjuje mogućnost manipulacije artiklima i sadržajem računa</a:t>
            </a:r>
            <a:endParaRPr lang="hr-HR" sz="2000">
              <a:cs typeface="Arial"/>
            </a:endParaRPr>
          </a:p>
          <a:p>
            <a:pPr lvl="1">
              <a:buFont typeface="Courier New" panose="020B0604020202020204" pitchFamily="34" charset="0"/>
              <a:buChar char="o"/>
            </a:pPr>
            <a:r>
              <a:rPr lang="hr-HR" sz="2000" b="1">
                <a:solidFill>
                  <a:srgbClr val="000000"/>
                </a:solidFill>
                <a:cs typeface="Arial"/>
              </a:rPr>
              <a:t>Omoguće praćenje potrošnje subvencije u stvarnom vremenu</a:t>
            </a:r>
            <a:endParaRPr lang="hr-HR" sz="2000">
              <a:cs typeface="Arial"/>
            </a:endParaRPr>
          </a:p>
          <a:p>
            <a:pPr lvl="1">
              <a:buFont typeface="Courier New" panose="020B0604020202020204" pitchFamily="34" charset="0"/>
              <a:buChar char="o"/>
            </a:pPr>
            <a:r>
              <a:rPr lang="hr-HR" sz="2000" b="1">
                <a:solidFill>
                  <a:srgbClr val="000000"/>
                </a:solidFill>
                <a:cs typeface="Arial"/>
              </a:rPr>
              <a:t>Omogućava izradu vlastite evidencije troškova</a:t>
            </a:r>
            <a:endParaRPr lang="hr-HR" sz="2000">
              <a:cs typeface="Arial"/>
            </a:endParaRPr>
          </a:p>
          <a:p>
            <a:endParaRPr lang="hr-HR" sz="2000">
              <a:cs typeface="Arial"/>
            </a:endParaRPr>
          </a:p>
          <a:p>
            <a:r>
              <a:rPr lang="hr-HR" sz="2200">
                <a:cs typeface="Arial"/>
              </a:rPr>
              <a:t>Studenti u svakom trenutku mogu promijeniti adresu e-pošte na koju zaprimaju obavijesti i povući dozvolu čime će prestati primati obavijesti </a:t>
            </a:r>
            <a:endParaRPr lang="hr-HR"/>
          </a:p>
          <a:p>
            <a:endParaRPr lang="hr-HR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9009366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6B93F4-057C-CB3F-97F6-E3065FAC92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D0ADD558-AE3B-58C9-557D-DF37CB6E70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>
                <a:cs typeface="Arial"/>
              </a:rPr>
              <a:t>Uvedeno automatizirano slanje obavijesti studentima putem e-pošte</a:t>
            </a:r>
            <a:endParaRPr lang="sr-Latn-RS"/>
          </a:p>
        </p:txBody>
      </p:sp>
      <p:pic>
        <p:nvPicPr>
          <p:cNvPr id="5" name="Slika 4" descr="Slika na kojoj se prikazuje tekst, snimka zaslona, Font, broj&#10;&#10;Sadržaj koji je generirala umjetna inteligencija možda nije točan.">
            <a:extLst>
              <a:ext uri="{FF2B5EF4-FFF2-40B4-BE49-F238E27FC236}">
                <a16:creationId xmlns:a16="http://schemas.microsoft.com/office/drawing/2014/main" id="{2A5EA2A7-E443-BB93-F265-D9E05EE46C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2045" y="1716911"/>
            <a:ext cx="4962883" cy="4371052"/>
          </a:xfrm>
          <a:prstGeom prst="rect">
            <a:avLst/>
          </a:prstGeom>
        </p:spPr>
      </p:pic>
      <p:pic>
        <p:nvPicPr>
          <p:cNvPr id="6" name="Slika 5" descr="Slika na kojoj se prikazuje tekst, snimka zaslona, Font, broj&#10;&#10;Sadržaj koji je generirala umjetna inteligencija možda nije točan.">
            <a:extLst>
              <a:ext uri="{FF2B5EF4-FFF2-40B4-BE49-F238E27FC236}">
                <a16:creationId xmlns:a16="http://schemas.microsoft.com/office/drawing/2014/main" id="{EFF308A1-E7EC-4B1D-9DFB-E658F309C9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39296" y="1720226"/>
            <a:ext cx="5838344" cy="2125042"/>
          </a:xfrm>
          <a:prstGeom prst="rect">
            <a:avLst/>
          </a:prstGeom>
        </p:spPr>
      </p:pic>
      <p:pic>
        <p:nvPicPr>
          <p:cNvPr id="7" name="Slika 6" descr="Slika na kojoj se prikazuje tekst, snimka zaslona, Font&#10;&#10;Sadržaj koji je generirala umjetna inteligencija možda nije točan.">
            <a:extLst>
              <a:ext uri="{FF2B5EF4-FFF2-40B4-BE49-F238E27FC236}">
                <a16:creationId xmlns:a16="http://schemas.microsoft.com/office/drawing/2014/main" id="{81903F0E-5B93-C1F3-91AF-830C4869B0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39297" y="4215415"/>
            <a:ext cx="5838343" cy="935019"/>
          </a:xfrm>
          <a:prstGeom prst="rect">
            <a:avLst/>
          </a:prstGeom>
        </p:spPr>
      </p:pic>
      <p:pic>
        <p:nvPicPr>
          <p:cNvPr id="8" name="Slika 7" descr="Slika na kojoj se prikazuje crno, skeč, crno-bijelo, grafika&#10;&#10;Sadržaj koji je generirala umjetna inteligencija možda nije točan.">
            <a:extLst>
              <a:ext uri="{FF2B5EF4-FFF2-40B4-BE49-F238E27FC236}">
                <a16:creationId xmlns:a16="http://schemas.microsoft.com/office/drawing/2014/main" id="{80124399-84DE-C140-42EC-479842CC5B1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4910" y="2252120"/>
            <a:ext cx="2003541" cy="1958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178282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E406FC-8D52-2FC7-B70D-082D5724FB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9555B5-485E-75D7-0FC9-46D0C258CC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Planirani iskoraci u 2025.</a:t>
            </a:r>
            <a:endParaRPr lang="sr-Latn-R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30106F9-712E-C3AD-466A-054A98BEEA2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endParaRPr lang="hr-HR"/>
          </a:p>
          <a:p>
            <a:endParaRPr lang="hr-HR">
              <a:cs typeface="Arial"/>
            </a:endParaRPr>
          </a:p>
          <a:p>
            <a:endParaRPr lang="hr-HR">
              <a:cs typeface="Arial"/>
            </a:endParaRPr>
          </a:p>
          <a:p>
            <a:endParaRPr lang="hr-HR">
              <a:cs typeface="Arial"/>
            </a:endParaRPr>
          </a:p>
        </p:txBody>
      </p:sp>
      <p:sp>
        <p:nvSpPr>
          <p:cNvPr id="5" name="TekstniOkvir 4">
            <a:extLst>
              <a:ext uri="{FF2B5EF4-FFF2-40B4-BE49-F238E27FC236}">
                <a16:creationId xmlns:a16="http://schemas.microsoft.com/office/drawing/2014/main" id="{C815DD8C-57FC-AF5A-2182-1E86A8FC13F8}"/>
              </a:ext>
            </a:extLst>
          </p:cNvPr>
          <p:cNvSpPr txBox="1"/>
          <p:nvPr/>
        </p:nvSpPr>
        <p:spPr>
          <a:xfrm>
            <a:off x="8345714" y="988785"/>
            <a:ext cx="2376714" cy="175432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hr-HR" sz="3600" b="1">
                <a:solidFill>
                  <a:schemeClr val="bg1"/>
                </a:solidFill>
                <a:cs typeface="Arial"/>
              </a:rPr>
              <a:t>ISSP,</a:t>
            </a:r>
            <a:br>
              <a:rPr lang="hr-HR" sz="3600" b="1">
                <a:cs typeface="Arial"/>
              </a:rPr>
            </a:br>
            <a:r>
              <a:rPr lang="hr-HR" sz="3600" b="1">
                <a:solidFill>
                  <a:schemeClr val="bg1"/>
                </a:solidFill>
                <a:cs typeface="Arial"/>
              </a:rPr>
              <a:t>ISAK,</a:t>
            </a:r>
          </a:p>
          <a:p>
            <a:pPr algn="ctr"/>
            <a:r>
              <a:rPr lang="hr-HR" sz="3600" b="1">
                <a:solidFill>
                  <a:schemeClr val="bg1"/>
                </a:solidFill>
                <a:cs typeface="Arial"/>
              </a:rPr>
              <a:t>Vidra</a:t>
            </a:r>
          </a:p>
        </p:txBody>
      </p:sp>
    </p:spTree>
    <p:extLst>
      <p:ext uri="{BB962C8B-B14F-4D97-AF65-F5344CB8AC3E}">
        <p14:creationId xmlns:p14="http://schemas.microsoft.com/office/powerpoint/2010/main" val="19190876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953331ED-4ADC-611E-11EE-3F70534FF4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>
                <a:cs typeface="Arial"/>
              </a:rPr>
              <a:t>Podrška za </a:t>
            </a:r>
            <a:r>
              <a:rPr lang="hr-HR" err="1">
                <a:cs typeface="Arial"/>
              </a:rPr>
              <a:t>eduGAIN</a:t>
            </a:r>
            <a:r>
              <a:rPr lang="hr-HR">
                <a:cs typeface="Arial"/>
              </a:rPr>
              <a:t> </a:t>
            </a:r>
            <a:r>
              <a:rPr lang="hr-HR" err="1">
                <a:cs typeface="Arial"/>
              </a:rPr>
              <a:t>autentikaciju</a:t>
            </a:r>
            <a:r>
              <a:rPr lang="hr-HR">
                <a:cs typeface="Arial"/>
              </a:rPr>
              <a:t> na studentskom portalu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C93AAD56-9E26-7BAE-9F06-FBD61F1F5E2F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 vert="horz" lIns="91440" tIns="45720" rIns="91440" bIns="45720" rtlCol="0" anchor="t">
            <a:noAutofit/>
          </a:bodyPr>
          <a:lstStyle/>
          <a:p>
            <a:r>
              <a:rPr lang="hr-HR" sz="2000">
                <a:cs typeface="Arial"/>
              </a:rPr>
              <a:t>Studenti pristupaju podacima u ISSP/ISAK sustavima upotrebom studentskog portala putem </a:t>
            </a:r>
            <a:r>
              <a:rPr lang="hr-HR" sz="2000">
                <a:cs typeface="Arial"/>
                <a:hlinkClick r:id="rId2"/>
              </a:rPr>
              <a:t>AAI@EduHr</a:t>
            </a:r>
            <a:endParaRPr lang="hr-HR" sz="2000">
              <a:cs typeface="Arial"/>
            </a:endParaRPr>
          </a:p>
          <a:p>
            <a:r>
              <a:rPr lang="hr-HR" sz="2000">
                <a:cs typeface="Arial"/>
              </a:rPr>
              <a:t>Studenti na dolaznoj mobilnosti ili ne mogu pristupiti sustavu ili im se mora izdati novi elektronički identitet </a:t>
            </a:r>
          </a:p>
          <a:p>
            <a:r>
              <a:rPr lang="hr-HR" sz="2000">
                <a:cs typeface="Arial"/>
              </a:rPr>
              <a:t>Cilj je omogućiti prijavu studenata u sustav putem bilo kojeg elektroničkog identiteta iz imenika u </a:t>
            </a:r>
            <a:r>
              <a:rPr lang="hr-HR" sz="2000" err="1">
                <a:cs typeface="Arial"/>
              </a:rPr>
              <a:t>eduGAIN</a:t>
            </a:r>
            <a:r>
              <a:rPr lang="hr-HR" sz="2000">
                <a:cs typeface="Arial"/>
              </a:rPr>
              <a:t> federaciji, a kao preduvjet za to, uvest će se i identifikacija studenata putem europskog studentskog identifikatora (ESI)</a:t>
            </a:r>
          </a:p>
          <a:p>
            <a:endParaRPr lang="hr-HR" sz="2000">
              <a:cs typeface="Arial"/>
            </a:endParaRPr>
          </a:p>
        </p:txBody>
      </p:sp>
      <p:pic>
        <p:nvPicPr>
          <p:cNvPr id="5" name="Rezervirano mjesto sadržaja 4" descr="Slika na kojoj se prikazuje tekst, snimka zaslona, Font, dizajn&#10;&#10;Sadržaj koji je generirala umjetna inteligencija možda nije točan.">
            <a:extLst>
              <a:ext uri="{FF2B5EF4-FFF2-40B4-BE49-F238E27FC236}">
                <a16:creationId xmlns:a16="http://schemas.microsoft.com/office/drawing/2014/main" id="{1C64D90E-2B7A-5EF3-2754-09CD7CFD111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103326" y="1823806"/>
            <a:ext cx="5838853" cy="2175076"/>
          </a:xfrm>
        </p:spPr>
      </p:pic>
    </p:spTree>
    <p:extLst>
      <p:ext uri="{BB962C8B-B14F-4D97-AF65-F5344CB8AC3E}">
        <p14:creationId xmlns:p14="http://schemas.microsoft.com/office/powerpoint/2010/main" val="249423853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7BC980-C308-D52F-C4E7-EA98306FE8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2610765F-F73D-0C5C-2E7C-1B8C721F8B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>
                <a:cs typeface="Arial"/>
              </a:rPr>
              <a:t>Vidra</a:t>
            </a:r>
            <a:endParaRPr lang="hr-HR"/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2B2DE31E-8786-C296-D4C2-E5050E84A2F1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 vert="horz" lIns="91440" tIns="45720" rIns="91440" bIns="45720" rtlCol="0" anchor="t">
            <a:normAutofit lnSpcReduction="10000"/>
          </a:bodyPr>
          <a:lstStyle/>
          <a:p>
            <a:r>
              <a:rPr lang="hr-HR">
                <a:cs typeface="Arial"/>
              </a:rPr>
              <a:t>Portal za provedbu studentskih natječaja dostupan na adresi: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hr-HR">
                <a:cs typeface="Arial"/>
                <a:hlinkClick r:id="rId2"/>
              </a:rPr>
              <a:t>vidra.srce.hr</a:t>
            </a:r>
          </a:p>
          <a:p>
            <a:r>
              <a:rPr lang="hr-HR">
                <a:solidFill>
                  <a:srgbClr val="58585A"/>
                </a:solidFill>
                <a:ea typeface="+mn-lt"/>
                <a:cs typeface="+mn-lt"/>
              </a:rPr>
              <a:t>Raznim organizacijama, od MZOM, studentskih centara, sveučilišta do jedinica lokalne samouprave, omogućava provedbu neovisnih studentskih natječaja</a:t>
            </a:r>
            <a:endParaRPr lang="hr-HR">
              <a:solidFill>
                <a:srgbClr val="58585A"/>
              </a:solidFill>
              <a:cs typeface="Arial"/>
            </a:endParaRPr>
          </a:p>
        </p:txBody>
      </p:sp>
      <p:pic>
        <p:nvPicPr>
          <p:cNvPr id="6" name="Slika 5" descr="Slika na kojoj se prikazuje tekst, sisavac, snimka zaslona, vidra&#10;&#10;Sadržaj koji je generirala umjetna inteligencija možda nije točan.">
            <a:extLst>
              <a:ext uri="{FF2B5EF4-FFF2-40B4-BE49-F238E27FC236}">
                <a16:creationId xmlns:a16="http://schemas.microsoft.com/office/drawing/2014/main" id="{DB8FD32F-C4CA-5DF9-EF5E-768D76F46D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27731" y="107462"/>
            <a:ext cx="4844768" cy="3643924"/>
          </a:xfrm>
          <a:prstGeom prst="rect">
            <a:avLst/>
          </a:prstGeom>
        </p:spPr>
      </p:pic>
      <p:pic>
        <p:nvPicPr>
          <p:cNvPr id="7" name="Slika 6" descr="Slika na kojoj se prikazuje tekst, snimka zaslona, Font, broj&#10;&#10;Sadržaj koji je generirala umjetna inteligencija možda nije točan.">
            <a:extLst>
              <a:ext uri="{FF2B5EF4-FFF2-40B4-BE49-F238E27FC236}">
                <a16:creationId xmlns:a16="http://schemas.microsoft.com/office/drawing/2014/main" id="{DA6D4EC2-765B-B53C-5E0F-5460FEFF73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56106" y="3432907"/>
            <a:ext cx="5263175" cy="2629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036365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618EF1-0323-158C-999B-A920AEB09E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17866CBE-C731-7066-2FC4-8FBAEEC706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>
                <a:cs typeface="Arial"/>
              </a:rPr>
              <a:t>Vidra</a:t>
            </a:r>
            <a:endParaRPr lang="hr-HR"/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7A3664EB-F284-CE14-CD35-F5A4FABD9E6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hr-HR">
                <a:cs typeface="Arial"/>
              </a:rPr>
              <a:t>Ciljevi: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hr-HR">
                <a:cs typeface="Arial"/>
              </a:rPr>
              <a:t>Priprema i provedba više natječaja istovremeno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hr-HR">
                <a:cs typeface="Arial"/>
              </a:rPr>
              <a:t>Digitalizacija procesa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hr-HR">
                <a:cs typeface="Arial"/>
              </a:rPr>
              <a:t>Smanjenje administracije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hr-HR">
                <a:cs typeface="Arial"/>
              </a:rPr>
              <a:t>Javne rang liste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hr-HR">
                <a:cs typeface="Arial"/>
              </a:rPr>
              <a:t>Jedinstvena baza podataka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hr-HR">
                <a:cs typeface="Arial"/>
              </a:rPr>
              <a:t>Automatiziran izračun bodova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hr-HR">
                <a:cs typeface="Arial"/>
              </a:rPr>
              <a:t>Postavljanje pragova u skladu s vlastitim potrebama</a:t>
            </a:r>
          </a:p>
        </p:txBody>
      </p:sp>
    </p:spTree>
    <p:extLst>
      <p:ext uri="{BB962C8B-B14F-4D97-AF65-F5344CB8AC3E}">
        <p14:creationId xmlns:p14="http://schemas.microsoft.com/office/powerpoint/2010/main" val="382511085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9D6C3F-96B8-123B-08CA-60C5BED6B8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5E5E2A70-9619-6989-FD8C-6049507737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>
                <a:cs typeface="Arial"/>
              </a:rPr>
              <a:t>Vidra</a:t>
            </a:r>
            <a:endParaRPr lang="hr-HR"/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60099640-9F3E-B564-E64B-7A08557FE8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81176" y="1825625"/>
            <a:ext cx="8089183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hr-HR">
                <a:cs typeface="Arial"/>
              </a:rPr>
              <a:t>Povezanost s drugim sustavima: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hr-HR">
                <a:cs typeface="Arial"/>
              </a:rPr>
              <a:t>Registar OSI – status osobe s invaliditetom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hr-HR">
                <a:cs typeface="Arial"/>
              </a:rPr>
              <a:t>Registar hrvatskih branitelja – status hrvatskog branitelja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hr-HR">
                <a:cs typeface="Arial"/>
              </a:rPr>
              <a:t>Matica HZMO – Radno-pravni status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hr-HR">
                <a:cs typeface="Arial"/>
              </a:rPr>
              <a:t>Registar MUP-a – Podatci o prebivalištu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hr-HR">
                <a:cs typeface="Arial"/>
              </a:rPr>
              <a:t>ISSP (u budućnosti </a:t>
            </a:r>
            <a:r>
              <a:rPr lang="hr-HR" err="1">
                <a:cs typeface="Arial"/>
              </a:rPr>
              <a:t>ISeVO</a:t>
            </a:r>
            <a:r>
              <a:rPr lang="hr-HR">
                <a:cs typeface="Arial"/>
              </a:rPr>
              <a:t>) – podatci o studiju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hr-HR" err="1">
                <a:cs typeface="Arial"/>
              </a:rPr>
              <a:t>eMatica</a:t>
            </a:r>
            <a:r>
              <a:rPr lang="hr-HR">
                <a:cs typeface="Arial"/>
              </a:rPr>
              <a:t> – podatci o redovitom školovanju braće/sestara</a:t>
            </a:r>
          </a:p>
        </p:txBody>
      </p:sp>
      <p:pic>
        <p:nvPicPr>
          <p:cNvPr id="4" name="Slika 3" descr="Logo HZJZ">
            <a:extLst>
              <a:ext uri="{FF2B5EF4-FFF2-40B4-BE49-F238E27FC236}">
                <a16:creationId xmlns:a16="http://schemas.microsoft.com/office/drawing/2014/main" id="{B4A0712B-CD28-BE55-86BA-6D01E3B13A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90299" y="830552"/>
            <a:ext cx="2174111" cy="383756"/>
          </a:xfrm>
          <a:prstGeom prst="rect">
            <a:avLst/>
          </a:prstGeom>
        </p:spPr>
      </p:pic>
      <p:pic>
        <p:nvPicPr>
          <p:cNvPr id="6" name="Grafika 5" descr="logo">
            <a:extLst>
              <a:ext uri="{FF2B5EF4-FFF2-40B4-BE49-F238E27FC236}">
                <a16:creationId xmlns:a16="http://schemas.microsoft.com/office/drawing/2014/main" id="{1BE5881F-990E-AF6A-5692-CFF45679AF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471286" y="2777925"/>
            <a:ext cx="1602491" cy="646253"/>
          </a:xfrm>
          <a:prstGeom prst="rect">
            <a:avLst/>
          </a:prstGeom>
        </p:spPr>
      </p:pic>
      <p:pic>
        <p:nvPicPr>
          <p:cNvPr id="7" name="Slika 6" descr="Slika na kojoj se prikazuje tekst, Font, simbol, logotip&#10;&#10;Sadržaj koji je generirala umjetna inteligencija možda nije točan.">
            <a:extLst>
              <a:ext uri="{FF2B5EF4-FFF2-40B4-BE49-F238E27FC236}">
                <a16:creationId xmlns:a16="http://schemas.microsoft.com/office/drawing/2014/main" id="{D0A182F8-A377-5AE0-5633-619DB9D9714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46326" y="3743445"/>
            <a:ext cx="2671703" cy="798654"/>
          </a:xfrm>
          <a:prstGeom prst="rect">
            <a:avLst/>
          </a:prstGeom>
        </p:spPr>
      </p:pic>
      <p:pic>
        <p:nvPicPr>
          <p:cNvPr id="8" name="Slika 7" descr="Slika na kojoj se prikazuje tekst, Font, simbol, grafika&#10;&#10;Sadržaj koji je generirala umjetna inteligencija možda nije točan.">
            <a:extLst>
              <a:ext uri="{FF2B5EF4-FFF2-40B4-BE49-F238E27FC236}">
                <a16:creationId xmlns:a16="http://schemas.microsoft.com/office/drawing/2014/main" id="{49462E44-0A05-B844-5F79-96B823FA64F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55597" y="1684176"/>
            <a:ext cx="2833869" cy="808179"/>
          </a:xfrm>
          <a:prstGeom prst="rect">
            <a:avLst/>
          </a:prstGeom>
        </p:spPr>
      </p:pic>
      <p:pic>
        <p:nvPicPr>
          <p:cNvPr id="9" name="Slika 8" descr="Slika na kojoj se prikazuje tekst, Font, simbol, logotip&#10;&#10;Sadržaj koji je generirala umjetna inteligencija možda nije točan.">
            <a:extLst>
              <a:ext uri="{FF2B5EF4-FFF2-40B4-BE49-F238E27FC236}">
                <a16:creationId xmlns:a16="http://schemas.microsoft.com/office/drawing/2014/main" id="{3E93AC50-7CA3-ED04-5503-A0D8B6CD329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701630" y="4871736"/>
            <a:ext cx="3141804" cy="799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370468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02EB6D58-0845-D802-F2AE-350B95EF04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>
                <a:cs typeface="Arial"/>
              </a:rPr>
              <a:t>Vidra</a:t>
            </a:r>
            <a:endParaRPr lang="hr-HR"/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35A7C76F-E2D7-6A71-20A6-711A5D73935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528416" y="1825625"/>
            <a:ext cx="5222122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hr-HR">
                <a:cs typeface="Arial"/>
              </a:rPr>
              <a:t>Trenutni status: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hr-HR">
                <a:solidFill>
                  <a:srgbClr val="58585A"/>
                </a:solidFill>
                <a:ea typeface="+mn-lt"/>
                <a:cs typeface="+mn-lt"/>
              </a:rPr>
              <a:t>sustav se od ak. god. 2023./2024. koristi za provedbu </a:t>
            </a:r>
            <a:r>
              <a:rPr lang="hr-HR" i="1">
                <a:solidFill>
                  <a:srgbClr val="58585A"/>
                </a:solidFill>
                <a:ea typeface="+mn-lt"/>
                <a:cs typeface="+mn-lt"/>
              </a:rPr>
              <a:t>Javnog poziva za dodjelu novčane potpore za pokriće dijela troškova prijevoza za studente s invaliditetom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hr-HR">
                <a:solidFill>
                  <a:srgbClr val="58585A"/>
                </a:solidFill>
                <a:ea typeface="+mn-lt"/>
                <a:cs typeface="+mn-lt"/>
              </a:rPr>
              <a:t>od iduće akademske godine se planira provedba natječaja za dodjelu </a:t>
            </a:r>
            <a:r>
              <a:rPr lang="hr-HR" i="1">
                <a:solidFill>
                  <a:srgbClr val="58585A"/>
                </a:solidFill>
                <a:ea typeface="+mn-lt"/>
                <a:cs typeface="+mn-lt"/>
              </a:rPr>
              <a:t>STEM stipendije</a:t>
            </a:r>
            <a:r>
              <a:rPr lang="hr-HR">
                <a:solidFill>
                  <a:srgbClr val="58585A"/>
                </a:solidFill>
                <a:ea typeface="+mn-lt"/>
                <a:cs typeface="+mn-lt"/>
              </a:rPr>
              <a:t> i </a:t>
            </a:r>
            <a:r>
              <a:rPr lang="hr-HR" i="1">
                <a:solidFill>
                  <a:srgbClr val="58585A"/>
                </a:solidFill>
                <a:ea typeface="+mn-lt"/>
                <a:cs typeface="+mn-lt"/>
              </a:rPr>
              <a:t>stipendije na temelju </a:t>
            </a:r>
            <a:r>
              <a:rPr lang="hr-HR" i="1" err="1">
                <a:solidFill>
                  <a:srgbClr val="58585A"/>
                </a:solidFill>
                <a:ea typeface="+mn-lt"/>
                <a:cs typeface="+mn-lt"/>
              </a:rPr>
              <a:t>socio</a:t>
            </a:r>
            <a:r>
              <a:rPr lang="hr-HR" i="1">
                <a:solidFill>
                  <a:srgbClr val="58585A"/>
                </a:solidFill>
                <a:ea typeface="+mn-lt"/>
                <a:cs typeface="+mn-lt"/>
              </a:rPr>
              <a:t>-ekonomskoga statusa</a:t>
            </a:r>
            <a:endParaRPr lang="hr-HR" i="1">
              <a:solidFill>
                <a:srgbClr val="58585A"/>
              </a:solidFill>
              <a:cs typeface="Arial"/>
            </a:endParaRPr>
          </a:p>
        </p:txBody>
      </p:sp>
      <p:pic>
        <p:nvPicPr>
          <p:cNvPr id="6" name="Slika 5" descr="Slika na kojoj se prikazuje tekst, snimka zaslona, Font, broj&#10;&#10;Sadržaj koji je generirala umjetna inteligencija možda nije točan.">
            <a:extLst>
              <a:ext uri="{FF2B5EF4-FFF2-40B4-BE49-F238E27FC236}">
                <a16:creationId xmlns:a16="http://schemas.microsoft.com/office/drawing/2014/main" id="{AC74FA99-005D-5026-955B-788C6CD5E2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99686" y="1687286"/>
            <a:ext cx="4860132" cy="3655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488880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86A1A4-CC8A-4B0C-8491-C2A32A3B60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>
                <a:ea typeface="+mj-lt"/>
                <a:cs typeface="+mj-lt"/>
              </a:rPr>
              <a:t>Informacijski sustav znanosti RH - </a:t>
            </a:r>
            <a:r>
              <a:rPr lang="hr-HR" dirty="0" err="1">
                <a:ea typeface="+mj-lt"/>
                <a:cs typeface="+mj-lt"/>
              </a:rPr>
              <a:t>CroRIS</a:t>
            </a:r>
            <a:r>
              <a:rPr lang="hr-HR" dirty="0">
                <a:ea typeface="+mj-lt"/>
                <a:cs typeface="+mj-lt"/>
              </a:rPr>
              <a:t>.</a:t>
            </a:r>
            <a:endParaRPr lang="en-US" dirty="0">
              <a:ea typeface="+mj-lt"/>
              <a:cs typeface="+mj-lt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F13A085-5522-4E99-8E95-776C01A1B83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vert="horz" lIns="91440" tIns="45720" rIns="91440" bIns="45720" rtlCol="0" anchor="b">
            <a:normAutofit/>
          </a:bodyPr>
          <a:lstStyle/>
          <a:p>
            <a:r>
              <a:rPr lang="hr-HR">
                <a:cs typeface="Arial"/>
              </a:rPr>
              <a:t>Petra Udovičić, Srce</a:t>
            </a:r>
            <a:endParaRPr lang="en-US"/>
          </a:p>
        </p:txBody>
      </p:sp>
      <p:sp>
        <p:nvSpPr>
          <p:cNvPr id="5" name="TekstniOkvir 4">
            <a:extLst>
              <a:ext uri="{FF2B5EF4-FFF2-40B4-BE49-F238E27FC236}">
                <a16:creationId xmlns:a16="http://schemas.microsoft.com/office/drawing/2014/main" id="{E9C3A511-7509-C7F1-DA09-210E23F91C32}"/>
              </a:ext>
            </a:extLst>
          </p:cNvPr>
          <p:cNvSpPr txBox="1"/>
          <p:nvPr/>
        </p:nvSpPr>
        <p:spPr>
          <a:xfrm>
            <a:off x="8326664" y="1541235"/>
            <a:ext cx="2376714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hr-HR" sz="3600" b="1" dirty="0" err="1">
                <a:solidFill>
                  <a:schemeClr val="bg1"/>
                </a:solidFill>
                <a:cs typeface="Arial"/>
              </a:rPr>
              <a:t>CroRIS</a:t>
            </a:r>
            <a:endParaRPr lang="en-US" dirty="0" err="1"/>
          </a:p>
        </p:txBody>
      </p:sp>
    </p:spTree>
    <p:extLst>
      <p:ext uri="{BB962C8B-B14F-4D97-AF65-F5344CB8AC3E}">
        <p14:creationId xmlns:p14="http://schemas.microsoft.com/office/powerpoint/2010/main" val="10213352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79AAC73-708F-46F7-932F-DBFBFA0FE9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z="4400"/>
              <a:t>ISeVO i ISPiK</a:t>
            </a:r>
            <a:br>
              <a:rPr lang="hr-HR"/>
            </a:br>
            <a:endParaRPr lang="en-GB" sz="2800" i="1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D927ADF-8681-452B-A08E-7DBBC6369BA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anchor="b"/>
          <a:lstStyle/>
          <a:p>
            <a:r>
              <a:rPr lang="hr-HR"/>
              <a:t>mr.sc. Nadža Milanović</a:t>
            </a:r>
            <a:endParaRPr lang="en-GB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9EFC422-66CF-4EE2-929F-B1A4A8B9ACFA}"/>
              </a:ext>
            </a:extLst>
          </p:cNvPr>
          <p:cNvSpPr/>
          <p:nvPr/>
        </p:nvSpPr>
        <p:spPr>
          <a:xfrm rot="16200000">
            <a:off x="7686892" y="-126587"/>
            <a:ext cx="3588245" cy="384142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CirclePour">
              <a:avLst/>
            </a:prstTxWarp>
            <a:spAutoFit/>
          </a:bodyPr>
          <a:lstStyle/>
          <a:p>
            <a:pPr algn="ctr"/>
            <a:r>
              <a:rPr lang="hr-HR" sz="48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New Kids on the Block!   </a:t>
            </a:r>
            <a:endParaRPr lang="en-US" sz="4800" b="1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1383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1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"/>
                                            </p:cond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F0291C-6462-FDD7-EDCF-1EFF8A1857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err="1">
                <a:cs typeface="Arial"/>
              </a:rPr>
              <a:t>Istaknuti</a:t>
            </a:r>
            <a:r>
              <a:rPr lang="en-US">
                <a:cs typeface="Arial"/>
              </a:rPr>
              <a:t> </a:t>
            </a:r>
            <a:r>
              <a:rPr lang="en-US" err="1">
                <a:cs typeface="Arial"/>
              </a:rPr>
              <a:t>iskoraci</a:t>
            </a:r>
            <a:r>
              <a:rPr lang="en-US">
                <a:cs typeface="Arial"/>
              </a:rPr>
              <a:t> u 2024.</a:t>
            </a:r>
            <a:endParaRPr lang="en-US"/>
          </a:p>
        </p:txBody>
      </p:sp>
      <p:pic>
        <p:nvPicPr>
          <p:cNvPr id="4" name="Content Placeholder 3" descr="Zotero | St. Francis Xavier University">
            <a:extLst>
              <a:ext uri="{FF2B5EF4-FFF2-40B4-BE49-F238E27FC236}">
                <a16:creationId xmlns:a16="http://schemas.microsoft.com/office/drawing/2014/main" id="{886FCB4B-7F2C-FB33-D68E-D3A911507A0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l="2719" t="1059" r="2719" b="1683"/>
          <a:stretch/>
        </p:blipFill>
        <p:spPr>
          <a:xfrm>
            <a:off x="4249149" y="1459621"/>
            <a:ext cx="2271792" cy="918894"/>
          </a:xfrm>
        </p:spPr>
      </p:pic>
      <p:pic>
        <p:nvPicPr>
          <p:cNvPr id="5" name="Picture 4" descr="Crossref Logo PNG Vector (AI) Free Download">
            <a:extLst>
              <a:ext uri="{FF2B5EF4-FFF2-40B4-BE49-F238E27FC236}">
                <a16:creationId xmlns:a16="http://schemas.microsoft.com/office/drawing/2014/main" id="{C7CADF61-039D-FE76-2674-EC88F2B1D3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88496" y="1450220"/>
            <a:ext cx="2453216" cy="807508"/>
          </a:xfrm>
          <a:prstGeom prst="rect">
            <a:avLst/>
          </a:prstGeom>
        </p:spPr>
      </p:pic>
      <p:pic>
        <p:nvPicPr>
          <p:cNvPr id="6" name="Picture 5" descr="MathJax | Beautiful math in all browsers.">
            <a:extLst>
              <a:ext uri="{FF2B5EF4-FFF2-40B4-BE49-F238E27FC236}">
                <a16:creationId xmlns:a16="http://schemas.microsoft.com/office/drawing/2014/main" id="{52FEC65B-2442-7193-4599-44A7A810EB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60354" y="1626054"/>
            <a:ext cx="2314574" cy="456141"/>
          </a:xfrm>
          <a:prstGeom prst="rect">
            <a:avLst/>
          </a:prstGeom>
        </p:spPr>
      </p:pic>
      <p:pic>
        <p:nvPicPr>
          <p:cNvPr id="7" name="Picture 6" descr="Digitalni akademski arhivi i repozitoriji">
            <a:extLst>
              <a:ext uri="{FF2B5EF4-FFF2-40B4-BE49-F238E27FC236}">
                <a16:creationId xmlns:a16="http://schemas.microsoft.com/office/drawing/2014/main" id="{7223EF24-7721-1812-B9A7-2CC6046C506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00614" y="2539999"/>
            <a:ext cx="2056341" cy="1153584"/>
          </a:xfrm>
          <a:prstGeom prst="rect">
            <a:avLst/>
          </a:prstGeom>
        </p:spPr>
      </p:pic>
      <p:pic>
        <p:nvPicPr>
          <p:cNvPr id="8" name="Picture 7" descr="Elsevier's Scopus deletes journal links following revelations of hijacked  indexed journals – Retraction Watch">
            <a:extLst>
              <a:ext uri="{FF2B5EF4-FFF2-40B4-BE49-F238E27FC236}">
                <a16:creationId xmlns:a16="http://schemas.microsoft.com/office/drawing/2014/main" id="{E09306FC-370E-B70C-441A-13F2A300537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73398" y="1460954"/>
            <a:ext cx="2575982" cy="919692"/>
          </a:xfrm>
          <a:prstGeom prst="rect">
            <a:avLst/>
          </a:prstGeom>
        </p:spPr>
      </p:pic>
      <p:pic>
        <p:nvPicPr>
          <p:cNvPr id="13" name="Picture 12" descr="AZVO - EFZG - Ekonomski fakultet Zagreb">
            <a:extLst>
              <a:ext uri="{FF2B5EF4-FFF2-40B4-BE49-F238E27FC236}">
                <a16:creationId xmlns:a16="http://schemas.microsoft.com/office/drawing/2014/main" id="{7D52DF83-FB79-AFE5-37F9-032F971A1EF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66568" y="2456576"/>
            <a:ext cx="2266949" cy="1320430"/>
          </a:xfrm>
          <a:prstGeom prst="rect">
            <a:avLst/>
          </a:prstGeom>
        </p:spPr>
      </p:pic>
      <p:pic>
        <p:nvPicPr>
          <p:cNvPr id="14" name="Picture 13" descr="Logotip – HRZZ">
            <a:extLst>
              <a:ext uri="{FF2B5EF4-FFF2-40B4-BE49-F238E27FC236}">
                <a16:creationId xmlns:a16="http://schemas.microsoft.com/office/drawing/2014/main" id="{6A56BE1E-2F44-E9B9-7D40-148AA59915E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29984" y="2561738"/>
            <a:ext cx="2552700" cy="1131274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1798340B-46EB-F078-1A52-360E0A3AFD17}"/>
              </a:ext>
            </a:extLst>
          </p:cNvPr>
          <p:cNvSpPr txBox="1"/>
          <p:nvPr/>
        </p:nvSpPr>
        <p:spPr>
          <a:xfrm>
            <a:off x="1529889" y="4102775"/>
            <a:ext cx="10289117" cy="12003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400" err="1">
                <a:ea typeface="+mn-lt"/>
                <a:cs typeface="+mn-lt"/>
              </a:rPr>
              <a:t>Evidentirano</a:t>
            </a:r>
            <a:r>
              <a:rPr lang="en-US" sz="2400">
                <a:ea typeface="+mn-lt"/>
                <a:cs typeface="+mn-lt"/>
              </a:rPr>
              <a:t> je 145 </a:t>
            </a:r>
            <a:r>
              <a:rPr lang="en-US" sz="2400" err="1">
                <a:ea typeface="+mn-lt"/>
                <a:cs typeface="+mn-lt"/>
              </a:rPr>
              <a:t>novih</a:t>
            </a:r>
            <a:r>
              <a:rPr lang="en-US" sz="2400">
                <a:ea typeface="+mn-lt"/>
                <a:cs typeface="+mn-lt"/>
              </a:rPr>
              <a:t> </a:t>
            </a:r>
            <a:r>
              <a:rPr lang="en-US" sz="2400" err="1">
                <a:ea typeface="+mn-lt"/>
                <a:cs typeface="+mn-lt"/>
              </a:rPr>
              <a:t>korisničkih</a:t>
            </a:r>
            <a:r>
              <a:rPr lang="en-US" sz="2400">
                <a:ea typeface="+mn-lt"/>
                <a:cs typeface="+mn-lt"/>
              </a:rPr>
              <a:t> </a:t>
            </a:r>
            <a:r>
              <a:rPr lang="en-US" sz="2400" err="1">
                <a:ea typeface="+mn-lt"/>
                <a:cs typeface="+mn-lt"/>
              </a:rPr>
              <a:t>zahtjeva</a:t>
            </a:r>
            <a:r>
              <a:rPr lang="en-US" sz="2400">
                <a:ea typeface="+mn-lt"/>
                <a:cs typeface="+mn-lt"/>
              </a:rPr>
              <a:t>, a </a:t>
            </a:r>
            <a:r>
              <a:rPr lang="en-US" sz="2400" err="1">
                <a:solidFill>
                  <a:srgbClr val="FF0000"/>
                </a:solidFill>
                <a:ea typeface="+mn-lt"/>
                <a:cs typeface="+mn-lt"/>
              </a:rPr>
              <a:t>ukupno</a:t>
            </a:r>
            <a:r>
              <a:rPr lang="en-US" sz="2400">
                <a:solidFill>
                  <a:srgbClr val="FF0000"/>
                </a:solidFill>
                <a:ea typeface="+mn-lt"/>
                <a:cs typeface="+mn-lt"/>
              </a:rPr>
              <a:t> je </a:t>
            </a:r>
            <a:r>
              <a:rPr lang="en-US" sz="2400" err="1">
                <a:solidFill>
                  <a:srgbClr val="FF0000"/>
                </a:solidFill>
                <a:ea typeface="+mn-lt"/>
                <a:cs typeface="+mn-lt"/>
              </a:rPr>
              <a:t>riješeno</a:t>
            </a:r>
            <a:r>
              <a:rPr lang="en-US" sz="2400">
                <a:solidFill>
                  <a:srgbClr val="FF0000"/>
                </a:solidFill>
                <a:ea typeface="+mn-lt"/>
                <a:cs typeface="+mn-lt"/>
              </a:rPr>
              <a:t> 123 </a:t>
            </a:r>
            <a:r>
              <a:rPr lang="en-US" sz="2400" err="1">
                <a:solidFill>
                  <a:srgbClr val="FF0000"/>
                </a:solidFill>
                <a:ea typeface="+mn-lt"/>
                <a:cs typeface="+mn-lt"/>
              </a:rPr>
              <a:t>korisnička</a:t>
            </a:r>
            <a:r>
              <a:rPr lang="en-US" sz="2400">
                <a:solidFill>
                  <a:srgbClr val="FF0000"/>
                </a:solidFill>
                <a:ea typeface="+mn-lt"/>
                <a:cs typeface="+mn-lt"/>
              </a:rPr>
              <a:t> </a:t>
            </a:r>
            <a:r>
              <a:rPr lang="en-US" sz="2400" err="1">
                <a:solidFill>
                  <a:srgbClr val="FF0000"/>
                </a:solidFill>
                <a:ea typeface="+mn-lt"/>
                <a:cs typeface="+mn-lt"/>
              </a:rPr>
              <a:t>zahtjeva</a:t>
            </a:r>
            <a:endParaRPr lang="en-US" sz="2400">
              <a:solidFill>
                <a:srgbClr val="FF0000"/>
              </a:solidFill>
              <a:ea typeface="+mn-lt"/>
              <a:cs typeface="+mn-lt"/>
            </a:endParaRPr>
          </a:p>
          <a:p>
            <a:pPr marL="342900" indent="-342900">
              <a:buFont typeface="Arial"/>
              <a:buChar char="•"/>
            </a:pPr>
            <a:r>
              <a:rPr lang="en-US" sz="2400" err="1">
                <a:ea typeface="+mn-lt"/>
                <a:cs typeface="+mn-lt"/>
              </a:rPr>
              <a:t>Uvoz</a:t>
            </a:r>
            <a:r>
              <a:rPr lang="en-US" sz="2400">
                <a:ea typeface="+mn-lt"/>
                <a:cs typeface="+mn-lt"/>
              </a:rPr>
              <a:t> </a:t>
            </a:r>
            <a:r>
              <a:rPr lang="en-US" sz="2400" err="1">
                <a:ea typeface="+mn-lt"/>
                <a:cs typeface="+mn-lt"/>
              </a:rPr>
              <a:t>publikacija</a:t>
            </a:r>
            <a:r>
              <a:rPr lang="en-US" sz="2400">
                <a:ea typeface="+mn-lt"/>
                <a:cs typeface="+mn-lt"/>
              </a:rPr>
              <a:t> u </a:t>
            </a:r>
            <a:r>
              <a:rPr lang="en-US" sz="2400" err="1">
                <a:ea typeface="+mn-lt"/>
                <a:cs typeface="+mn-lt"/>
              </a:rPr>
              <a:t>CroRIS</a:t>
            </a:r>
            <a:r>
              <a:rPr lang="en-US" sz="2400">
                <a:ea typeface="+mn-lt"/>
                <a:cs typeface="+mn-lt"/>
              </a:rPr>
              <a:t> </a:t>
            </a:r>
            <a:r>
              <a:rPr lang="en-US" sz="2400" err="1">
                <a:ea typeface="+mn-lt"/>
                <a:cs typeface="+mn-lt"/>
              </a:rPr>
              <a:t>putem</a:t>
            </a:r>
            <a:r>
              <a:rPr lang="en-US" sz="2400">
                <a:ea typeface="+mn-lt"/>
                <a:cs typeface="+mn-lt"/>
              </a:rPr>
              <a:t> </a:t>
            </a:r>
            <a:r>
              <a:rPr lang="en-US" sz="2400" err="1">
                <a:ea typeface="+mn-lt"/>
                <a:cs typeface="+mn-lt"/>
              </a:rPr>
              <a:t>aplikativnog</a:t>
            </a:r>
            <a:r>
              <a:rPr lang="en-US" sz="2400">
                <a:ea typeface="+mn-lt"/>
                <a:cs typeface="+mn-lt"/>
              </a:rPr>
              <a:t> </a:t>
            </a:r>
            <a:r>
              <a:rPr lang="en-US" sz="2400" err="1">
                <a:ea typeface="+mn-lt"/>
                <a:cs typeface="+mn-lt"/>
              </a:rPr>
              <a:t>programskog</a:t>
            </a:r>
            <a:r>
              <a:rPr lang="en-US" sz="2400">
                <a:ea typeface="+mn-lt"/>
                <a:cs typeface="+mn-lt"/>
              </a:rPr>
              <a:t> </a:t>
            </a:r>
            <a:r>
              <a:rPr lang="en-US" sz="2400" err="1">
                <a:ea typeface="+mn-lt"/>
                <a:cs typeface="+mn-lt"/>
              </a:rPr>
              <a:t>sučelja</a:t>
            </a:r>
            <a:endParaRPr lang="en-US" sz="2400" err="1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1083157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F3FA9D-0DD4-D911-9B06-9DFFE46DDD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err="1">
                <a:cs typeface="Arial"/>
              </a:rPr>
              <a:t>Upiti</a:t>
            </a:r>
            <a:r>
              <a:rPr lang="en-US">
                <a:cs typeface="Arial"/>
              </a:rPr>
              <a:t> </a:t>
            </a:r>
            <a:r>
              <a:rPr lang="en-US" err="1">
                <a:cs typeface="Arial"/>
              </a:rPr>
              <a:t>korisnika</a:t>
            </a:r>
            <a:r>
              <a:rPr lang="en-US">
                <a:cs typeface="Arial"/>
              </a:rPr>
              <a:t> </a:t>
            </a:r>
            <a:r>
              <a:rPr lang="en-US" err="1">
                <a:cs typeface="Arial"/>
              </a:rPr>
              <a:t>kroz</a:t>
            </a:r>
            <a:r>
              <a:rPr lang="en-US">
                <a:cs typeface="Arial"/>
              </a:rPr>
              <a:t> 2024. </a:t>
            </a:r>
            <a:r>
              <a:rPr lang="en-US" err="1">
                <a:cs typeface="Arial"/>
              </a:rPr>
              <a:t>godinu</a:t>
            </a:r>
            <a:endParaRPr lang="en-US" err="1"/>
          </a:p>
        </p:txBody>
      </p:sp>
      <p:sp>
        <p:nvSpPr>
          <p:cNvPr id="5" name="TextBox 8">
            <a:extLst>
              <a:ext uri="{FF2B5EF4-FFF2-40B4-BE49-F238E27FC236}">
                <a16:creationId xmlns:a16="http://schemas.microsoft.com/office/drawing/2014/main" id="{12983AED-B7F4-3D0A-C88D-E6A9BED026FD}"/>
              </a:ext>
            </a:extLst>
          </p:cNvPr>
          <p:cNvSpPr txBox="1"/>
          <p:nvPr/>
        </p:nvSpPr>
        <p:spPr>
          <a:xfrm>
            <a:off x="1530348" y="3989051"/>
            <a:ext cx="7386668" cy="1315745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sr-Latn-R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b="1" err="1">
                <a:latin typeface="Roboto"/>
                <a:ea typeface="Roboto"/>
                <a:cs typeface="Roboto"/>
              </a:rPr>
              <a:t>Upit</a:t>
            </a:r>
            <a:r>
              <a:rPr lang="en-US" sz="1100" b="1">
                <a:latin typeface="Roboto"/>
                <a:ea typeface="Roboto"/>
                <a:cs typeface="Roboto"/>
              </a:rPr>
              <a:t> </a:t>
            </a:r>
            <a:r>
              <a:rPr lang="en-US" sz="1100" b="1" err="1">
                <a:latin typeface="Roboto"/>
                <a:ea typeface="Roboto"/>
                <a:cs typeface="Roboto"/>
              </a:rPr>
              <a:t>kategorije</a:t>
            </a:r>
            <a:r>
              <a:rPr lang="en-US" sz="1100" b="1">
                <a:latin typeface="Roboto"/>
                <a:ea typeface="Roboto"/>
                <a:cs typeface="Roboto"/>
              </a:rPr>
              <a:t> 1:</a:t>
            </a:r>
            <a:br>
              <a:rPr lang="en-US" sz="1100" b="1">
                <a:latin typeface="Roboto"/>
                <a:ea typeface="Roboto"/>
                <a:cs typeface="Roboto"/>
              </a:rPr>
            </a:br>
            <a:r>
              <a:rPr lang="en-US" sz="1100">
                <a:latin typeface="Roboto"/>
                <a:ea typeface="Roboto"/>
                <a:cs typeface="Roboto"/>
              </a:rPr>
              <a:t>  • </a:t>
            </a:r>
            <a:r>
              <a:rPr lang="en-US" sz="1100" err="1">
                <a:latin typeface="Roboto"/>
                <a:ea typeface="Roboto"/>
                <a:cs typeface="Roboto"/>
              </a:rPr>
              <a:t>prvi</a:t>
            </a:r>
            <a:r>
              <a:rPr lang="en-US" sz="1100">
                <a:latin typeface="Roboto"/>
                <a:ea typeface="Roboto"/>
                <a:cs typeface="Roboto"/>
              </a:rPr>
              <a:t> </a:t>
            </a:r>
            <a:r>
              <a:rPr lang="en-US" sz="1100" err="1">
                <a:latin typeface="Roboto"/>
                <a:ea typeface="Roboto"/>
                <a:cs typeface="Roboto"/>
              </a:rPr>
              <a:t>odgovor</a:t>
            </a:r>
            <a:r>
              <a:rPr lang="en-US" sz="1100">
                <a:latin typeface="Roboto"/>
                <a:ea typeface="Roboto"/>
                <a:cs typeface="Roboto"/>
              </a:rPr>
              <a:t> </a:t>
            </a:r>
            <a:r>
              <a:rPr lang="en-US" sz="1100" err="1">
                <a:latin typeface="Roboto"/>
                <a:ea typeface="Roboto"/>
                <a:cs typeface="Roboto"/>
              </a:rPr>
              <a:t>na</a:t>
            </a:r>
            <a:r>
              <a:rPr lang="en-US" sz="1100">
                <a:latin typeface="Roboto"/>
                <a:ea typeface="Roboto"/>
                <a:cs typeface="Roboto"/>
              </a:rPr>
              <a:t> </a:t>
            </a:r>
            <a:r>
              <a:rPr lang="en-US" sz="1100" err="1">
                <a:latin typeface="Roboto"/>
                <a:ea typeface="Roboto"/>
                <a:cs typeface="Roboto"/>
              </a:rPr>
              <a:t>upit</a:t>
            </a:r>
            <a:r>
              <a:rPr lang="en-US" sz="1100">
                <a:latin typeface="Roboto"/>
                <a:ea typeface="Roboto"/>
                <a:cs typeface="Roboto"/>
              </a:rPr>
              <a:t> </a:t>
            </a:r>
            <a:r>
              <a:rPr lang="en-US" sz="1100" err="1">
                <a:latin typeface="Roboto"/>
                <a:ea typeface="Roboto"/>
                <a:cs typeface="Roboto"/>
              </a:rPr>
              <a:t>korisnika</a:t>
            </a:r>
            <a:r>
              <a:rPr lang="en-US" sz="1100">
                <a:latin typeface="Roboto"/>
                <a:ea typeface="Roboto"/>
                <a:cs typeface="Roboto"/>
              </a:rPr>
              <a:t> </a:t>
            </a:r>
            <a:r>
              <a:rPr lang="en-US" sz="1100" err="1">
                <a:latin typeface="Roboto"/>
                <a:ea typeface="Roboto"/>
                <a:cs typeface="Roboto"/>
              </a:rPr>
              <a:t>poslan</a:t>
            </a:r>
            <a:r>
              <a:rPr lang="en-US" sz="1100">
                <a:latin typeface="Roboto"/>
                <a:ea typeface="Roboto"/>
                <a:cs typeface="Roboto"/>
              </a:rPr>
              <a:t> je</a:t>
            </a:r>
            <a:br>
              <a:rPr lang="en-US" sz="1100">
                <a:latin typeface="Roboto"/>
                <a:ea typeface="Roboto"/>
                <a:cs typeface="Roboto"/>
              </a:rPr>
            </a:br>
            <a:r>
              <a:rPr lang="en-US" sz="1100">
                <a:latin typeface="Roboto"/>
                <a:ea typeface="Roboto"/>
                <a:cs typeface="Roboto"/>
              </a:rPr>
              <a:t>    </a:t>
            </a:r>
            <a:r>
              <a:rPr lang="en-US" sz="1100" err="1">
                <a:latin typeface="Roboto"/>
                <a:ea typeface="Roboto"/>
                <a:cs typeface="Roboto"/>
              </a:rPr>
              <a:t>unutar</a:t>
            </a:r>
            <a:r>
              <a:rPr lang="en-US" sz="1100">
                <a:latin typeface="Roboto"/>
                <a:ea typeface="Roboto"/>
                <a:cs typeface="Roboto"/>
              </a:rPr>
              <a:t> 2 </a:t>
            </a:r>
            <a:r>
              <a:rPr lang="en-US" sz="1100" err="1">
                <a:latin typeface="Roboto"/>
                <a:ea typeface="Roboto"/>
                <a:cs typeface="Roboto"/>
              </a:rPr>
              <a:t>radna</a:t>
            </a:r>
            <a:r>
              <a:rPr lang="en-US" sz="1100">
                <a:latin typeface="Roboto"/>
                <a:ea typeface="Roboto"/>
                <a:cs typeface="Roboto"/>
              </a:rPr>
              <a:t> </a:t>
            </a:r>
            <a:r>
              <a:rPr lang="en-US" sz="1100" err="1">
                <a:latin typeface="Roboto"/>
                <a:ea typeface="Roboto"/>
                <a:cs typeface="Roboto"/>
              </a:rPr>
              <a:t>sata</a:t>
            </a:r>
            <a:r>
              <a:rPr lang="en-US" sz="1100" b="1">
                <a:latin typeface="Roboto"/>
                <a:ea typeface="Roboto"/>
                <a:cs typeface="Roboto"/>
              </a:rPr>
              <a:t>.</a:t>
            </a:r>
            <a:br>
              <a:rPr lang="en-US" sz="1100" b="1">
                <a:latin typeface="Roboto"/>
                <a:ea typeface="Roboto"/>
                <a:cs typeface="Roboto"/>
              </a:rPr>
            </a:br>
            <a:r>
              <a:rPr lang="en-US" sz="1100" b="1" err="1">
                <a:latin typeface="Roboto"/>
                <a:ea typeface="Roboto"/>
                <a:cs typeface="Roboto"/>
              </a:rPr>
              <a:t>Upit</a:t>
            </a:r>
            <a:r>
              <a:rPr lang="en-US" sz="1100" b="1">
                <a:latin typeface="Roboto"/>
                <a:ea typeface="Roboto"/>
                <a:cs typeface="Roboto"/>
              </a:rPr>
              <a:t> </a:t>
            </a:r>
            <a:r>
              <a:rPr lang="en-US" sz="1100" b="1" err="1">
                <a:latin typeface="Roboto"/>
                <a:ea typeface="Roboto"/>
                <a:cs typeface="Roboto"/>
              </a:rPr>
              <a:t>kategorije</a:t>
            </a:r>
            <a:r>
              <a:rPr lang="en-US" sz="1100" b="1">
                <a:latin typeface="Roboto"/>
                <a:ea typeface="Roboto"/>
                <a:cs typeface="Roboto"/>
              </a:rPr>
              <a:t> 2 (</a:t>
            </a:r>
            <a:r>
              <a:rPr lang="en-US" sz="1100" b="1" err="1">
                <a:latin typeface="Roboto"/>
                <a:ea typeface="Roboto"/>
                <a:cs typeface="Roboto"/>
              </a:rPr>
              <a:t>ciljana</a:t>
            </a:r>
            <a:r>
              <a:rPr lang="en-US" sz="1100" b="1">
                <a:latin typeface="Roboto"/>
                <a:ea typeface="Roboto"/>
                <a:cs typeface="Roboto"/>
              </a:rPr>
              <a:t> </a:t>
            </a:r>
            <a:r>
              <a:rPr lang="en-US" sz="1100" b="1" err="1">
                <a:latin typeface="Roboto"/>
                <a:ea typeface="Roboto"/>
                <a:cs typeface="Roboto"/>
              </a:rPr>
              <a:t>kategorija</a:t>
            </a:r>
            <a:r>
              <a:rPr lang="en-US" sz="1100" b="1">
                <a:latin typeface="Roboto"/>
                <a:ea typeface="Roboto"/>
                <a:cs typeface="Roboto"/>
              </a:rPr>
              <a:t>):</a:t>
            </a:r>
            <a:br>
              <a:rPr lang="en-US" sz="1100" b="1">
                <a:latin typeface="Roboto"/>
                <a:ea typeface="Roboto"/>
                <a:cs typeface="Roboto"/>
              </a:rPr>
            </a:br>
            <a:r>
              <a:rPr lang="en-US" sz="1100">
                <a:latin typeface="Roboto"/>
                <a:ea typeface="Roboto"/>
                <a:cs typeface="Roboto"/>
              </a:rPr>
              <a:t>  • </a:t>
            </a:r>
            <a:r>
              <a:rPr lang="en-US" sz="1100" err="1">
                <a:latin typeface="Roboto"/>
                <a:ea typeface="Roboto"/>
                <a:cs typeface="Roboto"/>
              </a:rPr>
              <a:t>prvi</a:t>
            </a:r>
            <a:r>
              <a:rPr lang="en-US" sz="1100">
                <a:latin typeface="Roboto"/>
                <a:ea typeface="Roboto"/>
                <a:cs typeface="Roboto"/>
              </a:rPr>
              <a:t> </a:t>
            </a:r>
            <a:r>
              <a:rPr lang="en-US" sz="1100" err="1">
                <a:latin typeface="Roboto"/>
                <a:ea typeface="Roboto"/>
                <a:cs typeface="Roboto"/>
              </a:rPr>
              <a:t>odgovor</a:t>
            </a:r>
            <a:r>
              <a:rPr lang="en-US" sz="1100">
                <a:latin typeface="Roboto"/>
                <a:ea typeface="Roboto"/>
                <a:cs typeface="Roboto"/>
              </a:rPr>
              <a:t> </a:t>
            </a:r>
            <a:r>
              <a:rPr lang="en-US" sz="1100" err="1">
                <a:latin typeface="Roboto"/>
                <a:ea typeface="Roboto"/>
                <a:cs typeface="Roboto"/>
              </a:rPr>
              <a:t>na</a:t>
            </a:r>
            <a:r>
              <a:rPr lang="en-US" sz="1100">
                <a:latin typeface="Roboto"/>
                <a:ea typeface="Roboto"/>
                <a:cs typeface="Roboto"/>
              </a:rPr>
              <a:t> </a:t>
            </a:r>
            <a:r>
              <a:rPr lang="en-US" sz="1100" err="1">
                <a:latin typeface="Roboto"/>
                <a:ea typeface="Roboto"/>
                <a:cs typeface="Roboto"/>
              </a:rPr>
              <a:t>upit</a:t>
            </a:r>
            <a:r>
              <a:rPr lang="en-US" sz="1100">
                <a:latin typeface="Roboto"/>
                <a:ea typeface="Roboto"/>
                <a:cs typeface="Roboto"/>
              </a:rPr>
              <a:t> </a:t>
            </a:r>
            <a:r>
              <a:rPr lang="en-US" sz="1100" err="1">
                <a:latin typeface="Roboto"/>
                <a:ea typeface="Roboto"/>
                <a:cs typeface="Roboto"/>
              </a:rPr>
              <a:t>korisnika</a:t>
            </a:r>
            <a:r>
              <a:rPr lang="en-US" sz="1100">
                <a:latin typeface="Roboto"/>
                <a:ea typeface="Roboto"/>
                <a:cs typeface="Roboto"/>
              </a:rPr>
              <a:t> </a:t>
            </a:r>
            <a:r>
              <a:rPr lang="en-US" sz="1100" err="1">
                <a:latin typeface="Roboto"/>
                <a:ea typeface="Roboto"/>
                <a:cs typeface="Roboto"/>
              </a:rPr>
              <a:t>poslan</a:t>
            </a:r>
            <a:r>
              <a:rPr lang="en-US" sz="1100">
                <a:latin typeface="Roboto"/>
                <a:ea typeface="Roboto"/>
                <a:cs typeface="Roboto"/>
              </a:rPr>
              <a:t> je</a:t>
            </a:r>
            <a:br>
              <a:rPr lang="en-US" sz="1100">
                <a:latin typeface="Roboto"/>
                <a:ea typeface="Roboto"/>
                <a:cs typeface="Roboto"/>
              </a:rPr>
            </a:br>
            <a:r>
              <a:rPr lang="en-US" sz="1100">
                <a:latin typeface="Roboto"/>
                <a:ea typeface="Roboto"/>
                <a:cs typeface="Roboto"/>
              </a:rPr>
              <a:t>    </a:t>
            </a:r>
            <a:r>
              <a:rPr lang="en-US" sz="1100" err="1">
                <a:latin typeface="Roboto"/>
                <a:ea typeface="Roboto"/>
                <a:cs typeface="Roboto"/>
              </a:rPr>
              <a:t>između</a:t>
            </a:r>
            <a:r>
              <a:rPr lang="en-US" sz="1100">
                <a:latin typeface="Roboto"/>
                <a:ea typeface="Roboto"/>
                <a:cs typeface="Roboto"/>
              </a:rPr>
              <a:t> 2 </a:t>
            </a:r>
            <a:r>
              <a:rPr lang="en-US" sz="1100" err="1">
                <a:latin typeface="Roboto"/>
                <a:ea typeface="Roboto"/>
                <a:cs typeface="Roboto"/>
              </a:rPr>
              <a:t>i</a:t>
            </a:r>
            <a:r>
              <a:rPr lang="en-US" sz="1100">
                <a:latin typeface="Roboto"/>
                <a:ea typeface="Roboto"/>
                <a:cs typeface="Roboto"/>
              </a:rPr>
              <a:t> 8 </a:t>
            </a:r>
            <a:r>
              <a:rPr lang="en-US" sz="1100" err="1">
                <a:latin typeface="Roboto"/>
                <a:ea typeface="Roboto"/>
                <a:cs typeface="Roboto"/>
              </a:rPr>
              <a:t>radnih</a:t>
            </a:r>
            <a:r>
              <a:rPr lang="en-US" sz="1100">
                <a:latin typeface="Roboto"/>
                <a:ea typeface="Roboto"/>
                <a:cs typeface="Roboto"/>
              </a:rPr>
              <a:t> sati.</a:t>
            </a:r>
            <a:endParaRPr lang="en-US" sz="1100" b="1">
              <a:latin typeface="Roboto"/>
              <a:ea typeface="Roboto"/>
              <a:cs typeface="Roboto"/>
            </a:endParaRPr>
          </a:p>
          <a:p>
            <a:pPr algn="l"/>
            <a:endParaRPr lang="en-US">
              <a:cs typeface="Arial"/>
            </a:endParaRPr>
          </a:p>
        </p:txBody>
      </p:sp>
      <p:sp>
        <p:nvSpPr>
          <p:cNvPr id="6" name="TextBox 10">
            <a:extLst>
              <a:ext uri="{FF2B5EF4-FFF2-40B4-BE49-F238E27FC236}">
                <a16:creationId xmlns:a16="http://schemas.microsoft.com/office/drawing/2014/main" id="{4A1414A1-1E74-D161-0513-DD8ABA01756D}"/>
              </a:ext>
            </a:extLst>
          </p:cNvPr>
          <p:cNvSpPr txBox="1"/>
          <p:nvPr/>
        </p:nvSpPr>
        <p:spPr>
          <a:xfrm>
            <a:off x="4324348" y="3949975"/>
            <a:ext cx="5784514" cy="807913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sr-Latn-R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b="1" err="1">
                <a:latin typeface="Roboto"/>
                <a:ea typeface="Roboto"/>
                <a:cs typeface="Roboto"/>
              </a:rPr>
              <a:t>Upit</a:t>
            </a:r>
            <a:r>
              <a:rPr lang="en-US" sz="1100" b="1">
                <a:latin typeface="Roboto"/>
                <a:ea typeface="Roboto"/>
                <a:cs typeface="Roboto"/>
              </a:rPr>
              <a:t> </a:t>
            </a:r>
            <a:r>
              <a:rPr lang="en-US" sz="1100" b="1" err="1">
                <a:latin typeface="Roboto"/>
                <a:ea typeface="Roboto"/>
                <a:cs typeface="Roboto"/>
              </a:rPr>
              <a:t>kategorije</a:t>
            </a:r>
            <a:r>
              <a:rPr lang="en-US" sz="1100" b="1">
                <a:latin typeface="Roboto"/>
                <a:ea typeface="Roboto"/>
                <a:cs typeface="Roboto"/>
              </a:rPr>
              <a:t> 3:</a:t>
            </a:r>
            <a:br>
              <a:rPr lang="en-US" sz="1100" b="1">
                <a:latin typeface="Roboto"/>
                <a:ea typeface="Roboto"/>
                <a:cs typeface="Roboto"/>
              </a:rPr>
            </a:br>
            <a:r>
              <a:rPr lang="en-US" sz="1100">
                <a:latin typeface="Roboto"/>
                <a:ea typeface="Roboto"/>
                <a:cs typeface="Roboto"/>
              </a:rPr>
              <a:t>  • </a:t>
            </a:r>
            <a:r>
              <a:rPr lang="en-US" sz="1100" err="1">
                <a:latin typeface="Roboto"/>
                <a:ea typeface="Roboto"/>
                <a:cs typeface="Roboto"/>
              </a:rPr>
              <a:t>prvi</a:t>
            </a:r>
            <a:r>
              <a:rPr lang="en-US" sz="1100">
                <a:latin typeface="Roboto"/>
                <a:ea typeface="Roboto"/>
                <a:cs typeface="Roboto"/>
              </a:rPr>
              <a:t> </a:t>
            </a:r>
            <a:r>
              <a:rPr lang="en-US" sz="1100" err="1">
                <a:latin typeface="Roboto"/>
                <a:ea typeface="Roboto"/>
                <a:cs typeface="Roboto"/>
              </a:rPr>
              <a:t>odgovor</a:t>
            </a:r>
            <a:r>
              <a:rPr lang="en-US" sz="1100">
                <a:latin typeface="Roboto"/>
                <a:ea typeface="Roboto"/>
                <a:cs typeface="Roboto"/>
              </a:rPr>
              <a:t> </a:t>
            </a:r>
            <a:r>
              <a:rPr lang="en-US" sz="1100" err="1">
                <a:latin typeface="Roboto"/>
                <a:ea typeface="Roboto"/>
                <a:cs typeface="Roboto"/>
              </a:rPr>
              <a:t>na</a:t>
            </a:r>
            <a:r>
              <a:rPr lang="en-US" sz="1100">
                <a:latin typeface="Roboto"/>
                <a:ea typeface="Roboto"/>
                <a:cs typeface="Roboto"/>
              </a:rPr>
              <a:t> </a:t>
            </a:r>
            <a:r>
              <a:rPr lang="en-US" sz="1100" err="1">
                <a:latin typeface="Roboto"/>
                <a:ea typeface="Roboto"/>
                <a:cs typeface="Roboto"/>
              </a:rPr>
              <a:t>upit</a:t>
            </a:r>
            <a:r>
              <a:rPr lang="en-US" sz="1100">
                <a:latin typeface="Roboto"/>
                <a:ea typeface="Roboto"/>
                <a:cs typeface="Roboto"/>
              </a:rPr>
              <a:t> </a:t>
            </a:r>
            <a:r>
              <a:rPr lang="en-US" sz="1100" err="1">
                <a:latin typeface="Roboto"/>
                <a:ea typeface="Roboto"/>
                <a:cs typeface="Roboto"/>
              </a:rPr>
              <a:t>korisnika</a:t>
            </a:r>
            <a:r>
              <a:rPr lang="en-US" sz="1100">
                <a:latin typeface="Roboto"/>
                <a:ea typeface="Roboto"/>
                <a:cs typeface="Roboto"/>
              </a:rPr>
              <a:t> </a:t>
            </a:r>
            <a:r>
              <a:rPr lang="en-US" sz="1100" err="1">
                <a:latin typeface="Roboto"/>
                <a:ea typeface="Roboto"/>
                <a:cs typeface="Roboto"/>
              </a:rPr>
              <a:t>poslan</a:t>
            </a:r>
            <a:r>
              <a:rPr lang="en-US" sz="1100">
                <a:latin typeface="Roboto"/>
                <a:ea typeface="Roboto"/>
                <a:cs typeface="Roboto"/>
              </a:rPr>
              <a:t> je</a:t>
            </a:r>
            <a:br>
              <a:rPr lang="en-US" sz="1100">
                <a:latin typeface="Roboto"/>
                <a:ea typeface="Roboto"/>
                <a:cs typeface="Roboto"/>
              </a:rPr>
            </a:br>
            <a:r>
              <a:rPr lang="en-US" sz="1100">
                <a:latin typeface="Roboto"/>
                <a:ea typeface="Roboto"/>
                <a:cs typeface="Roboto"/>
              </a:rPr>
              <a:t>    </a:t>
            </a:r>
            <a:r>
              <a:rPr lang="en-US" sz="1100" err="1">
                <a:latin typeface="Roboto"/>
                <a:ea typeface="Roboto"/>
                <a:cs typeface="Roboto"/>
              </a:rPr>
              <a:t>nakon</a:t>
            </a:r>
            <a:r>
              <a:rPr lang="en-US" sz="1100">
                <a:latin typeface="Roboto"/>
                <a:ea typeface="Roboto"/>
                <a:cs typeface="Roboto"/>
              </a:rPr>
              <a:t> 8 </a:t>
            </a:r>
            <a:r>
              <a:rPr lang="en-US" sz="1100" err="1">
                <a:latin typeface="Roboto"/>
                <a:ea typeface="Roboto"/>
                <a:cs typeface="Roboto"/>
              </a:rPr>
              <a:t>radnih</a:t>
            </a:r>
            <a:r>
              <a:rPr lang="en-US" sz="1100">
                <a:latin typeface="Roboto"/>
                <a:ea typeface="Roboto"/>
                <a:cs typeface="Roboto"/>
              </a:rPr>
              <a:t> sati.</a:t>
            </a:r>
            <a:endParaRPr lang="en-US">
              <a:cs typeface="Arial"/>
            </a:endParaRPr>
          </a:p>
          <a:p>
            <a:pPr algn="l"/>
            <a:endParaRPr lang="en-US">
              <a:cs typeface="Arial"/>
            </a:endParaRPr>
          </a:p>
        </p:txBody>
      </p:sp>
      <p:sp>
        <p:nvSpPr>
          <p:cNvPr id="7" name="TextBox 2">
            <a:extLst>
              <a:ext uri="{FF2B5EF4-FFF2-40B4-BE49-F238E27FC236}">
                <a16:creationId xmlns:a16="http://schemas.microsoft.com/office/drawing/2014/main" id="{87486609-09E8-7B0E-DB94-A56C592A662B}"/>
              </a:ext>
            </a:extLst>
          </p:cNvPr>
          <p:cNvSpPr txBox="1"/>
          <p:nvPr/>
        </p:nvSpPr>
        <p:spPr>
          <a:xfrm>
            <a:off x="7022840" y="5148538"/>
            <a:ext cx="6187402" cy="523220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sr-Latn-R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800" b="1">
                <a:solidFill>
                  <a:srgbClr val="C00000"/>
                </a:solidFill>
                <a:cs typeface="Arial"/>
              </a:rPr>
              <a:t>podrska@croris.hr</a:t>
            </a:r>
          </a:p>
        </p:txBody>
      </p:sp>
      <p:pic>
        <p:nvPicPr>
          <p:cNvPr id="8" name="Graphic 3" descr="Email with solid fill">
            <a:extLst>
              <a:ext uri="{FF2B5EF4-FFF2-40B4-BE49-F238E27FC236}">
                <a16:creationId xmlns:a16="http://schemas.microsoft.com/office/drawing/2014/main" id="{2A56E0BC-BA7C-7C63-CC56-46E6F0BD63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053016" y="4903360"/>
            <a:ext cx="974664" cy="909638"/>
          </a:xfrm>
          <a:prstGeom prst="rect">
            <a:avLst/>
          </a:prstGeom>
        </p:spPr>
      </p:pic>
      <p:graphicFrame>
        <p:nvGraphicFramePr>
          <p:cNvPr id="14" name="Table 13">
            <a:extLst>
              <a:ext uri="{FF2B5EF4-FFF2-40B4-BE49-F238E27FC236}">
                <a16:creationId xmlns:a16="http://schemas.microsoft.com/office/drawing/2014/main" id="{95858A17-96C6-AD41-07F6-99FE1C02CE5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95293876"/>
              </p:ext>
            </p:extLst>
          </p:nvPr>
        </p:nvGraphicFramePr>
        <p:xfrm>
          <a:off x="1533037" y="1775162"/>
          <a:ext cx="9885346" cy="2011299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1391187">
                  <a:extLst>
                    <a:ext uri="{9D8B030D-6E8A-4147-A177-3AD203B41FA5}">
                      <a16:colId xmlns:a16="http://schemas.microsoft.com/office/drawing/2014/main" val="506966462"/>
                    </a:ext>
                  </a:extLst>
                </a:gridCol>
                <a:gridCol w="1391187">
                  <a:extLst>
                    <a:ext uri="{9D8B030D-6E8A-4147-A177-3AD203B41FA5}">
                      <a16:colId xmlns:a16="http://schemas.microsoft.com/office/drawing/2014/main" val="796258923"/>
                    </a:ext>
                  </a:extLst>
                </a:gridCol>
                <a:gridCol w="1391187">
                  <a:extLst>
                    <a:ext uri="{9D8B030D-6E8A-4147-A177-3AD203B41FA5}">
                      <a16:colId xmlns:a16="http://schemas.microsoft.com/office/drawing/2014/main" val="1485504875"/>
                    </a:ext>
                  </a:extLst>
                </a:gridCol>
                <a:gridCol w="1391187">
                  <a:extLst>
                    <a:ext uri="{9D8B030D-6E8A-4147-A177-3AD203B41FA5}">
                      <a16:colId xmlns:a16="http://schemas.microsoft.com/office/drawing/2014/main" val="1729979778"/>
                    </a:ext>
                  </a:extLst>
                </a:gridCol>
                <a:gridCol w="1391187">
                  <a:extLst>
                    <a:ext uri="{9D8B030D-6E8A-4147-A177-3AD203B41FA5}">
                      <a16:colId xmlns:a16="http://schemas.microsoft.com/office/drawing/2014/main" val="4098946557"/>
                    </a:ext>
                  </a:extLst>
                </a:gridCol>
                <a:gridCol w="2929411">
                  <a:extLst>
                    <a:ext uri="{9D8B030D-6E8A-4147-A177-3AD203B41FA5}">
                      <a16:colId xmlns:a16="http://schemas.microsoft.com/office/drawing/2014/main" val="1701441083"/>
                    </a:ext>
                  </a:extLst>
                </a:gridCol>
              </a:tblGrid>
              <a:tr h="718321">
                <a:tc>
                  <a:txBody>
                    <a:bodyPr/>
                    <a:lstStyle/>
                    <a:p>
                      <a:pPr fontAlgn="base">
                        <a:lnSpc>
                          <a:spcPts val="1650"/>
                        </a:lnSpc>
                        <a:buNone/>
                      </a:pPr>
                      <a:r>
                        <a:rPr lang="en-US" sz="1800" b="1">
                          <a:solidFill>
                            <a:schemeClr val="bg1"/>
                          </a:solidFill>
                          <a:effectLst/>
                        </a:rPr>
                        <a:t>Red</a:t>
                      </a:r>
                    </a:p>
                  </a:txBody>
                  <a:tcPr marL="9525" marR="9525" marT="9525" anchor="b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ts val="1650"/>
                        </a:lnSpc>
                        <a:buNone/>
                      </a:pPr>
                      <a:r>
                        <a:rPr lang="en-US" sz="1800" b="1" err="1">
                          <a:solidFill>
                            <a:schemeClr val="bg1"/>
                          </a:solidFill>
                          <a:effectLst/>
                        </a:rPr>
                        <a:t>Broj</a:t>
                      </a:r>
                      <a:r>
                        <a:rPr lang="en-US" sz="1800" b="1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r>
                        <a:rPr lang="en-US" sz="1800" b="1" err="1">
                          <a:solidFill>
                            <a:schemeClr val="bg1"/>
                          </a:solidFill>
                          <a:effectLst/>
                        </a:rPr>
                        <a:t>upita</a:t>
                      </a:r>
                      <a:endParaRPr lang="en-US" sz="1800" b="1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9525" marR="9525" marT="9525" anchor="b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ts val="1650"/>
                        </a:lnSpc>
                        <a:buNone/>
                      </a:pPr>
                      <a:r>
                        <a:rPr lang="en-US" sz="1800" b="1" err="1">
                          <a:solidFill>
                            <a:schemeClr val="bg1"/>
                          </a:solidFill>
                          <a:effectLst/>
                        </a:rPr>
                        <a:t>Kategorija</a:t>
                      </a:r>
                      <a:r>
                        <a:rPr lang="en-US" sz="1800" b="1">
                          <a:solidFill>
                            <a:schemeClr val="bg1"/>
                          </a:solidFill>
                          <a:effectLst/>
                        </a:rPr>
                        <a:t> 1</a:t>
                      </a:r>
                    </a:p>
                  </a:txBody>
                  <a:tcPr marL="9525" marR="9525" marT="9525" anchor="b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ts val="1650"/>
                        </a:lnSpc>
                        <a:buNone/>
                      </a:pPr>
                      <a:r>
                        <a:rPr lang="en-US" sz="1800" b="1" err="1">
                          <a:solidFill>
                            <a:schemeClr val="bg1"/>
                          </a:solidFill>
                          <a:effectLst/>
                        </a:rPr>
                        <a:t>Kategorija</a:t>
                      </a:r>
                      <a:r>
                        <a:rPr lang="en-US" sz="1800" b="1">
                          <a:solidFill>
                            <a:schemeClr val="bg1"/>
                          </a:solidFill>
                          <a:effectLst/>
                        </a:rPr>
                        <a:t> 2</a:t>
                      </a:r>
                    </a:p>
                  </a:txBody>
                  <a:tcPr marL="9525" marR="9525" marT="9525" anchor="b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ts val="1650"/>
                        </a:lnSpc>
                        <a:buNone/>
                      </a:pPr>
                      <a:r>
                        <a:rPr lang="en-US" sz="1800" b="1" err="1">
                          <a:solidFill>
                            <a:schemeClr val="bg1"/>
                          </a:solidFill>
                          <a:effectLst/>
                        </a:rPr>
                        <a:t>Kategorija</a:t>
                      </a:r>
                      <a:r>
                        <a:rPr lang="en-US" sz="1800" b="1">
                          <a:solidFill>
                            <a:schemeClr val="bg1"/>
                          </a:solidFill>
                          <a:effectLst/>
                        </a:rPr>
                        <a:t> 3</a:t>
                      </a:r>
                    </a:p>
                  </a:txBody>
                  <a:tcPr marL="9525" marR="9525" marT="9525" anchor="b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ts val="1650"/>
                        </a:lnSpc>
                        <a:buNone/>
                      </a:pPr>
                      <a:r>
                        <a:rPr lang="en-US" sz="1800" b="1" err="1">
                          <a:solidFill>
                            <a:schemeClr val="bg1"/>
                          </a:solidFill>
                          <a:effectLst/>
                        </a:rPr>
                        <a:t>Broj</a:t>
                      </a:r>
                      <a:r>
                        <a:rPr lang="en-US" sz="1800" b="1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r>
                        <a:rPr lang="en-US" sz="1800" b="1" err="1">
                          <a:solidFill>
                            <a:schemeClr val="bg1"/>
                          </a:solidFill>
                          <a:effectLst/>
                        </a:rPr>
                        <a:t>poslanih</a:t>
                      </a:r>
                      <a:r>
                        <a:rPr lang="en-US" sz="1800" b="1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r>
                        <a:rPr lang="en-US" sz="1800" b="1" err="1">
                          <a:solidFill>
                            <a:schemeClr val="bg1"/>
                          </a:solidFill>
                          <a:effectLst/>
                        </a:rPr>
                        <a:t>odgovora</a:t>
                      </a:r>
                      <a:endParaRPr lang="en-US" sz="1800" b="1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9525" marR="9525" marT="9525" anchor="b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3516426"/>
                  </a:ext>
                </a:extLst>
              </a:tr>
              <a:tr h="646489">
                <a:tc>
                  <a:txBody>
                    <a:bodyPr/>
                    <a:lstStyle/>
                    <a:p>
                      <a:pPr fontAlgn="base">
                        <a:lnSpc>
                          <a:spcPts val="1650"/>
                        </a:lnSpc>
                        <a:buNone/>
                      </a:pPr>
                      <a:r>
                        <a:rPr lang="en-US" sz="1800" err="1">
                          <a:solidFill>
                            <a:srgbClr val="000000"/>
                          </a:solidFill>
                          <a:effectLst/>
                        </a:rPr>
                        <a:t>Tehnička</a:t>
                      </a: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</a:rPr>
                        <a:t> </a:t>
                      </a:r>
                      <a:r>
                        <a:rPr lang="en-US" sz="1800" err="1">
                          <a:solidFill>
                            <a:srgbClr val="000000"/>
                          </a:solidFill>
                          <a:effectLst/>
                        </a:rPr>
                        <a:t>podrška</a:t>
                      </a:r>
                      <a:endParaRPr lang="en-US" sz="1800">
                        <a:solidFill>
                          <a:srgbClr val="0C0C0C"/>
                        </a:solidFill>
                        <a:effectLst/>
                      </a:endParaRPr>
                    </a:p>
                  </a:txBody>
                  <a:tcPr marL="9525" marR="9525" marT="9525" anchor="b"/>
                </a:tc>
                <a:tc>
                  <a:txBody>
                    <a:bodyPr/>
                    <a:lstStyle/>
                    <a:p>
                      <a:pPr algn="r" fontAlgn="base">
                        <a:lnSpc>
                          <a:spcPts val="1650"/>
                        </a:lnSpc>
                        <a:buNone/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</a:rPr>
                        <a:t>129</a:t>
                      </a:r>
                      <a:endParaRPr lang="en-US" sz="1800">
                        <a:solidFill>
                          <a:srgbClr val="0C0C0C"/>
                        </a:solidFill>
                        <a:effectLst/>
                      </a:endParaRPr>
                    </a:p>
                  </a:txBody>
                  <a:tcPr marL="9525" marR="9525" marT="9525" anchor="b"/>
                </a:tc>
                <a:tc>
                  <a:txBody>
                    <a:bodyPr/>
                    <a:lstStyle/>
                    <a:p>
                      <a:pPr algn="r" fontAlgn="base">
                        <a:lnSpc>
                          <a:spcPts val="1650"/>
                        </a:lnSpc>
                        <a:buNone/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</a:rPr>
                        <a:t>91</a:t>
                      </a:r>
                      <a:endParaRPr lang="en-US" sz="1800">
                        <a:solidFill>
                          <a:srgbClr val="0C0C0C"/>
                        </a:solidFill>
                        <a:effectLst/>
                      </a:endParaRPr>
                    </a:p>
                  </a:txBody>
                  <a:tcPr marL="9525" marR="9525" marT="9525" anchor="b"/>
                </a:tc>
                <a:tc>
                  <a:txBody>
                    <a:bodyPr/>
                    <a:lstStyle/>
                    <a:p>
                      <a:pPr algn="r" fontAlgn="base">
                        <a:lnSpc>
                          <a:spcPts val="1650"/>
                        </a:lnSpc>
                        <a:buNone/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</a:rPr>
                        <a:t>27</a:t>
                      </a:r>
                      <a:endParaRPr lang="en-US" sz="1800">
                        <a:solidFill>
                          <a:srgbClr val="0C0C0C"/>
                        </a:solidFill>
                        <a:effectLst/>
                      </a:endParaRPr>
                    </a:p>
                  </a:txBody>
                  <a:tcPr marL="9525" marR="9525" marT="9525" anchor="b"/>
                </a:tc>
                <a:tc>
                  <a:txBody>
                    <a:bodyPr/>
                    <a:lstStyle/>
                    <a:p>
                      <a:pPr algn="r" fontAlgn="base">
                        <a:lnSpc>
                          <a:spcPts val="1650"/>
                        </a:lnSpc>
                        <a:buNone/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</a:rPr>
                        <a:t>11</a:t>
                      </a:r>
                      <a:endParaRPr lang="en-US" sz="1800">
                        <a:solidFill>
                          <a:srgbClr val="0C0C0C"/>
                        </a:solidFill>
                        <a:effectLst/>
                      </a:endParaRPr>
                    </a:p>
                  </a:txBody>
                  <a:tcPr marL="9525" marR="9525" marT="9525" anchor="b"/>
                </a:tc>
                <a:tc>
                  <a:txBody>
                    <a:bodyPr/>
                    <a:lstStyle/>
                    <a:p>
                      <a:pPr algn="r" fontAlgn="base">
                        <a:lnSpc>
                          <a:spcPts val="1650"/>
                        </a:lnSpc>
                        <a:buNone/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</a:rPr>
                        <a:t>206</a:t>
                      </a:r>
                      <a:endParaRPr lang="en-US" sz="1800">
                        <a:solidFill>
                          <a:srgbClr val="0C0C0C"/>
                        </a:solidFill>
                        <a:effectLst/>
                      </a:endParaRPr>
                    </a:p>
                  </a:txBody>
                  <a:tcPr marL="9525" marR="9525" marT="9525" anchor="b"/>
                </a:tc>
                <a:extLst>
                  <a:ext uri="{0D108BD9-81ED-4DB2-BD59-A6C34878D82A}">
                    <a16:rowId xmlns:a16="http://schemas.microsoft.com/office/drawing/2014/main" val="2720190187"/>
                  </a:ext>
                </a:extLst>
              </a:tr>
              <a:tr h="646489">
                <a:tc>
                  <a:txBody>
                    <a:bodyPr/>
                    <a:lstStyle/>
                    <a:p>
                      <a:pPr fontAlgn="base">
                        <a:lnSpc>
                          <a:spcPts val="1650"/>
                        </a:lnSpc>
                        <a:buNone/>
                      </a:pPr>
                      <a:r>
                        <a:rPr lang="en-US" sz="1800" err="1">
                          <a:solidFill>
                            <a:srgbClr val="000000"/>
                          </a:solidFill>
                          <a:effectLst/>
                        </a:rPr>
                        <a:t>Korisnička</a:t>
                      </a: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</a:rPr>
                        <a:t> </a:t>
                      </a:r>
                      <a:r>
                        <a:rPr lang="en-US" sz="1800" err="1">
                          <a:solidFill>
                            <a:srgbClr val="000000"/>
                          </a:solidFill>
                          <a:effectLst/>
                        </a:rPr>
                        <a:t>podrška</a:t>
                      </a:r>
                      <a:endParaRPr lang="en-US" sz="1800">
                        <a:solidFill>
                          <a:srgbClr val="0C0C0C"/>
                        </a:solidFill>
                        <a:effectLst/>
                      </a:endParaRPr>
                    </a:p>
                  </a:txBody>
                  <a:tcPr marL="9525" marR="9525" marT="9525" anchor="b"/>
                </a:tc>
                <a:tc>
                  <a:txBody>
                    <a:bodyPr/>
                    <a:lstStyle/>
                    <a:p>
                      <a:pPr algn="r" fontAlgn="base">
                        <a:lnSpc>
                          <a:spcPts val="1650"/>
                        </a:lnSpc>
                        <a:buNone/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</a:rPr>
                        <a:t>3301</a:t>
                      </a:r>
                      <a:endParaRPr lang="en-US" sz="1800">
                        <a:solidFill>
                          <a:srgbClr val="0C0C0C"/>
                        </a:solidFill>
                        <a:effectLst/>
                      </a:endParaRPr>
                    </a:p>
                  </a:txBody>
                  <a:tcPr marL="9525" marR="9525" marT="9525" anchor="b"/>
                </a:tc>
                <a:tc>
                  <a:txBody>
                    <a:bodyPr/>
                    <a:lstStyle/>
                    <a:p>
                      <a:pPr algn="r" fontAlgn="base">
                        <a:lnSpc>
                          <a:spcPts val="1650"/>
                        </a:lnSpc>
                        <a:buNone/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</a:rPr>
                        <a:t>2871</a:t>
                      </a:r>
                      <a:endParaRPr lang="en-US" sz="1800">
                        <a:solidFill>
                          <a:srgbClr val="0C0C0C"/>
                        </a:solidFill>
                        <a:effectLst/>
                      </a:endParaRPr>
                    </a:p>
                  </a:txBody>
                  <a:tcPr marL="9525" marR="9525" marT="9525" anchor="b"/>
                </a:tc>
                <a:tc>
                  <a:txBody>
                    <a:bodyPr/>
                    <a:lstStyle/>
                    <a:p>
                      <a:pPr algn="r" fontAlgn="base">
                        <a:lnSpc>
                          <a:spcPts val="1650"/>
                        </a:lnSpc>
                        <a:buNone/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</a:rPr>
                        <a:t>374</a:t>
                      </a:r>
                      <a:endParaRPr lang="en-US" sz="1800">
                        <a:solidFill>
                          <a:srgbClr val="0C0C0C"/>
                        </a:solidFill>
                        <a:effectLst/>
                      </a:endParaRPr>
                    </a:p>
                  </a:txBody>
                  <a:tcPr marL="9525" marR="9525" marT="9525" anchor="b"/>
                </a:tc>
                <a:tc>
                  <a:txBody>
                    <a:bodyPr/>
                    <a:lstStyle/>
                    <a:p>
                      <a:pPr algn="r" fontAlgn="base">
                        <a:lnSpc>
                          <a:spcPts val="1650"/>
                        </a:lnSpc>
                        <a:buNone/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</a:rPr>
                        <a:t>56</a:t>
                      </a:r>
                      <a:endParaRPr lang="en-US" sz="1800">
                        <a:solidFill>
                          <a:srgbClr val="0C0C0C"/>
                        </a:solidFill>
                        <a:effectLst/>
                      </a:endParaRPr>
                    </a:p>
                  </a:txBody>
                  <a:tcPr marL="9525" marR="9525" marT="9525" anchor="b"/>
                </a:tc>
                <a:tc>
                  <a:txBody>
                    <a:bodyPr/>
                    <a:lstStyle/>
                    <a:p>
                      <a:pPr algn="r" fontAlgn="base">
                        <a:lnSpc>
                          <a:spcPts val="1650"/>
                        </a:lnSpc>
                        <a:buNone/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</a:rPr>
                        <a:t>4751</a:t>
                      </a:r>
                      <a:endParaRPr lang="en-US" sz="1800">
                        <a:solidFill>
                          <a:srgbClr val="0C0C0C"/>
                        </a:solidFill>
                        <a:effectLst/>
                      </a:endParaRPr>
                    </a:p>
                  </a:txBody>
                  <a:tcPr marL="9525" marR="9525" marT="9525" anchor="b"/>
                </a:tc>
                <a:extLst>
                  <a:ext uri="{0D108BD9-81ED-4DB2-BD59-A6C34878D82A}">
                    <a16:rowId xmlns:a16="http://schemas.microsoft.com/office/drawing/2014/main" val="3661258827"/>
                  </a:ext>
                </a:extLst>
              </a:tr>
            </a:tbl>
          </a:graphicData>
        </a:graphic>
      </p:graphicFrame>
      <p:grpSp>
        <p:nvGrpSpPr>
          <p:cNvPr id="9" name="Group 8">
            <a:extLst>
              <a:ext uri="{FF2B5EF4-FFF2-40B4-BE49-F238E27FC236}">
                <a16:creationId xmlns:a16="http://schemas.microsoft.com/office/drawing/2014/main" id="{6581E307-43FC-27DF-5B45-E15D36725E5B}"/>
              </a:ext>
            </a:extLst>
          </p:cNvPr>
          <p:cNvGrpSpPr/>
          <p:nvPr/>
        </p:nvGrpSpPr>
        <p:grpSpPr>
          <a:xfrm rot="20940000">
            <a:off x="7207495" y="3127682"/>
            <a:ext cx="3814524" cy="2343723"/>
            <a:chOff x="6235645" y="2517732"/>
            <a:chExt cx="1912250" cy="1215751"/>
          </a:xfrm>
        </p:grpSpPr>
        <p:pic>
          <p:nvPicPr>
            <p:cNvPr id="10" name="Picture 9" descr="Shape, circle&#10;&#10;Description automatically generated">
              <a:extLst>
                <a:ext uri="{FF2B5EF4-FFF2-40B4-BE49-F238E27FC236}">
                  <a16:creationId xmlns:a16="http://schemas.microsoft.com/office/drawing/2014/main" id="{ADF35AE5-5010-6921-81D4-221231199ED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235645" y="2517732"/>
              <a:ext cx="1912250" cy="1215751"/>
            </a:xfrm>
            <a:prstGeom prst="rect">
              <a:avLst/>
            </a:prstGeom>
          </p:spPr>
        </p:pic>
        <p:pic>
          <p:nvPicPr>
            <p:cNvPr id="11" name="Picture 10" descr="A red blue and white logo&#10;&#10;Description automatically generated">
              <a:extLst>
                <a:ext uri="{FF2B5EF4-FFF2-40B4-BE49-F238E27FC236}">
                  <a16:creationId xmlns:a16="http://schemas.microsoft.com/office/drawing/2014/main" id="{E289E539-9109-F54B-A889-7A91144416B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80089" y="3034687"/>
              <a:ext cx="924821" cy="485531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9F156758-8333-2F22-2BB5-2C370631BE2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98370" y="2815090"/>
              <a:ext cx="800980" cy="27155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11801952"/>
      </p:ext>
    </p:extLst>
  </p:cSld>
  <p:clrMapOvr>
    <a:masterClrMapping/>
  </p:clrMapOvr>
  <p:extLst>
    <p:ext uri="{6950BFC3-D8DA-4A85-94F7-54DA5524770B}">
      <p188:commentRel xmlns:p188="http://schemas.microsoft.com/office/powerpoint/2018/8/main" xmlns="" r:id="rId7"/>
    </p:ext>
  </p:extLs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93764CD6-0C7B-4C50-B1CA-7346A1FF3590}"/>
              </a:ext>
            </a:extLst>
          </p:cNvPr>
          <p:cNvSpPr>
            <a:spLocks noGrp="1"/>
          </p:cNvSpPr>
          <p:nvPr/>
        </p:nvSpPr>
        <p:spPr>
          <a:xfrm>
            <a:off x="1528416" y="365125"/>
            <a:ext cx="9825383" cy="107604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r-HR" err="1"/>
              <a:t>CroRIS</a:t>
            </a:r>
            <a:r>
              <a:rPr lang="hr-HR"/>
              <a:t> izvještaji</a:t>
            </a:r>
            <a:endParaRPr lang="en-GB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68C692DC-11BB-490C-8A11-B16DC7E89AE2}"/>
              </a:ext>
            </a:extLst>
          </p:cNvPr>
          <p:cNvSpPr>
            <a:spLocks noGrp="1"/>
          </p:cNvSpPr>
          <p:nvPr/>
        </p:nvSpPr>
        <p:spPr>
          <a:xfrm>
            <a:off x="1528416" y="1441174"/>
            <a:ext cx="9825384" cy="473578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800"/>
              </a:spcBef>
            </a:pPr>
            <a:r>
              <a:rPr lang="hr-HR" sz="1800"/>
              <a:t>Pripremljen je </a:t>
            </a:r>
            <a:r>
              <a:rPr lang="hr-HR" sz="1800" b="1"/>
              <a:t>skup izvještaja za </a:t>
            </a:r>
            <a:r>
              <a:rPr lang="hr-HR" sz="1800" b="1" err="1"/>
              <a:t>Reakreditacije</a:t>
            </a:r>
            <a:r>
              <a:rPr lang="hr-HR" sz="1800" b="1"/>
              <a:t> </a:t>
            </a:r>
          </a:p>
          <a:p>
            <a:pPr lvl="1">
              <a:lnSpc>
                <a:spcPct val="100000"/>
              </a:lnSpc>
              <a:spcBef>
                <a:spcPts val="800"/>
              </a:spcBef>
            </a:pPr>
            <a:r>
              <a:rPr lang="hr-HR" sz="1800"/>
              <a:t>Podaci pripremljeni u obliku koji je potreban za analitički prilog </a:t>
            </a:r>
            <a:r>
              <a:rPr lang="hr-HR" sz="1800" err="1"/>
              <a:t>samoanalizi</a:t>
            </a:r>
            <a:endParaRPr lang="hr-HR" sz="1800">
              <a:cs typeface="Arial"/>
            </a:endParaRPr>
          </a:p>
          <a:p>
            <a:pPr lvl="1">
              <a:lnSpc>
                <a:spcPct val="100000"/>
              </a:lnSpc>
              <a:spcBef>
                <a:spcPts val="800"/>
              </a:spcBef>
            </a:pPr>
            <a:r>
              <a:rPr lang="hr-HR" sz="1800"/>
              <a:t>Dio izvještaja </a:t>
            </a:r>
            <a:r>
              <a:rPr lang="hr-HR" sz="1800" b="1"/>
              <a:t>dohvaća se na zahtjev iz </a:t>
            </a:r>
            <a:r>
              <a:rPr lang="hr-HR" sz="1800" b="1" err="1"/>
              <a:t>ISPiK</a:t>
            </a:r>
            <a:r>
              <a:rPr lang="hr-HR" sz="1800" b="1"/>
              <a:t>-a</a:t>
            </a:r>
            <a:endParaRPr lang="hr-HR" sz="1800" b="1">
              <a:cs typeface="Arial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DBDB778-185E-4D72-8A01-DF456FFFFF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6831" y="2821394"/>
            <a:ext cx="3840000" cy="30914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675692E-5073-4ACE-9857-5121B1E126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2493" y="2821394"/>
            <a:ext cx="3840000" cy="24169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1CDF08D-6D33-4898-83BA-E9C7A6107C0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8155" y="2821394"/>
            <a:ext cx="3840000" cy="20147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8060331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7526F91-765F-9F2E-C45E-3E560EACF8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err="1">
                <a:ea typeface="+mj-lt"/>
                <a:cs typeface="+mj-lt"/>
              </a:rPr>
              <a:t>Dohvat</a:t>
            </a:r>
            <a:r>
              <a:rPr lang="en-US" sz="3600">
                <a:ea typeface="+mj-lt"/>
                <a:cs typeface="+mj-lt"/>
              </a:rPr>
              <a:t> </a:t>
            </a:r>
            <a:r>
              <a:rPr lang="en-US" sz="3600" err="1">
                <a:ea typeface="+mj-lt"/>
                <a:cs typeface="+mj-lt"/>
              </a:rPr>
              <a:t>podataka</a:t>
            </a:r>
            <a:r>
              <a:rPr lang="en-US" sz="3600">
                <a:ea typeface="+mj-lt"/>
                <a:cs typeface="+mj-lt"/>
              </a:rPr>
              <a:t> o </a:t>
            </a:r>
            <a:r>
              <a:rPr lang="en-US" sz="3600" err="1">
                <a:ea typeface="+mj-lt"/>
                <a:cs typeface="+mj-lt"/>
              </a:rPr>
              <a:t>citiranosti</a:t>
            </a:r>
            <a:r>
              <a:rPr lang="en-US" sz="3600">
                <a:ea typeface="+mj-lt"/>
                <a:cs typeface="+mj-lt"/>
              </a:rPr>
              <a:t> </a:t>
            </a:r>
            <a:r>
              <a:rPr lang="en-US" sz="3600" err="1">
                <a:ea typeface="+mj-lt"/>
                <a:cs typeface="+mj-lt"/>
              </a:rPr>
              <a:t>iz</a:t>
            </a:r>
            <a:r>
              <a:rPr lang="en-US" sz="3600">
                <a:ea typeface="+mj-lt"/>
                <a:cs typeface="+mj-lt"/>
              </a:rPr>
              <a:t> </a:t>
            </a:r>
            <a:r>
              <a:rPr lang="en-US" sz="3600" err="1">
                <a:ea typeface="+mj-lt"/>
                <a:cs typeface="+mj-lt"/>
              </a:rPr>
              <a:t>WoS</a:t>
            </a:r>
            <a:r>
              <a:rPr lang="en-US" sz="3600">
                <a:ea typeface="+mj-lt"/>
                <a:cs typeface="+mj-lt"/>
              </a:rPr>
              <a:t>-a </a:t>
            </a:r>
            <a:r>
              <a:rPr lang="en-US" sz="3600" err="1">
                <a:ea typeface="+mj-lt"/>
                <a:cs typeface="+mj-lt"/>
              </a:rPr>
              <a:t>i</a:t>
            </a:r>
            <a:r>
              <a:rPr lang="en-US" sz="3600">
                <a:ea typeface="+mj-lt"/>
                <a:cs typeface="+mj-lt"/>
              </a:rPr>
              <a:t> </a:t>
            </a:r>
            <a:r>
              <a:rPr lang="en-US" sz="3600" err="1">
                <a:ea typeface="+mj-lt"/>
                <a:cs typeface="+mj-lt"/>
              </a:rPr>
              <a:t>Scopusa</a:t>
            </a:r>
            <a:r>
              <a:rPr lang="en-US" sz="3600">
                <a:ea typeface="+mj-lt"/>
                <a:cs typeface="+mj-lt"/>
              </a:rPr>
              <a:t> </a:t>
            </a:r>
            <a:r>
              <a:rPr lang="en-US" sz="3600" err="1">
                <a:ea typeface="+mj-lt"/>
                <a:cs typeface="+mj-lt"/>
              </a:rPr>
              <a:t>putem</a:t>
            </a:r>
            <a:r>
              <a:rPr lang="en-US" sz="3600">
                <a:ea typeface="+mj-lt"/>
                <a:cs typeface="+mj-lt"/>
              </a:rPr>
              <a:t> DOI-ja</a:t>
            </a:r>
            <a:endParaRPr lang="en-US" sz="360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DCD0318D-031D-85A3-0F3F-6E1A09B145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8416" y="1709209"/>
            <a:ext cx="9825384" cy="4467754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457200" indent="-457200">
              <a:buAutoNum type="arabicPeriod"/>
            </a:pPr>
            <a:r>
              <a:rPr lang="en-US" sz="2200" err="1">
                <a:ea typeface="+mn-lt"/>
                <a:cs typeface="+mn-lt"/>
              </a:rPr>
              <a:t>Evidencija</a:t>
            </a:r>
            <a:r>
              <a:rPr lang="en-US" sz="2200">
                <a:ea typeface="+mn-lt"/>
                <a:cs typeface="+mn-lt"/>
              </a:rPr>
              <a:t> DOI </a:t>
            </a:r>
            <a:r>
              <a:rPr lang="en-US" sz="2200" err="1">
                <a:ea typeface="+mn-lt"/>
                <a:cs typeface="+mn-lt"/>
              </a:rPr>
              <a:t>broja</a:t>
            </a:r>
            <a:r>
              <a:rPr lang="en-US" sz="2200">
                <a:ea typeface="+mn-lt"/>
                <a:cs typeface="+mn-lt"/>
              </a:rPr>
              <a:t> u </a:t>
            </a:r>
            <a:r>
              <a:rPr lang="en-US" sz="2200" err="1">
                <a:ea typeface="+mn-lt"/>
                <a:cs typeface="+mn-lt"/>
              </a:rPr>
              <a:t>detaljima</a:t>
            </a:r>
            <a:r>
              <a:rPr lang="en-US" sz="2200">
                <a:ea typeface="+mn-lt"/>
                <a:cs typeface="+mn-lt"/>
              </a:rPr>
              <a:t> </a:t>
            </a:r>
            <a:r>
              <a:rPr lang="en-US" sz="2200" err="1">
                <a:ea typeface="+mn-lt"/>
                <a:cs typeface="+mn-lt"/>
              </a:rPr>
              <a:t>publikacije</a:t>
            </a:r>
            <a:endParaRPr lang="en-US" sz="2200">
              <a:cs typeface="Arial"/>
            </a:endParaRPr>
          </a:p>
          <a:p>
            <a:pPr marL="457200" indent="-457200">
              <a:buAutoNum type="arabicPeriod"/>
            </a:pPr>
            <a:r>
              <a:rPr lang="en-US" sz="2200" err="1">
                <a:ea typeface="+mn-lt"/>
                <a:cs typeface="+mn-lt"/>
              </a:rPr>
              <a:t>Tjedna</a:t>
            </a:r>
            <a:r>
              <a:rPr lang="en-US" sz="2200">
                <a:ea typeface="+mn-lt"/>
                <a:cs typeface="+mn-lt"/>
              </a:rPr>
              <a:t> </a:t>
            </a:r>
            <a:r>
              <a:rPr lang="en-US" sz="2200" err="1">
                <a:ea typeface="+mn-lt"/>
                <a:cs typeface="+mn-lt"/>
              </a:rPr>
              <a:t>provjera</a:t>
            </a:r>
            <a:r>
              <a:rPr lang="en-US" sz="2200">
                <a:ea typeface="+mn-lt"/>
                <a:cs typeface="+mn-lt"/>
              </a:rPr>
              <a:t> </a:t>
            </a:r>
            <a:r>
              <a:rPr lang="en-US" sz="2200" err="1">
                <a:ea typeface="+mn-lt"/>
                <a:cs typeface="+mn-lt"/>
              </a:rPr>
              <a:t>citiranosti</a:t>
            </a:r>
            <a:r>
              <a:rPr lang="en-US" sz="2200">
                <a:ea typeface="+mn-lt"/>
                <a:cs typeface="+mn-lt"/>
              </a:rPr>
              <a:t> u </a:t>
            </a:r>
            <a:r>
              <a:rPr lang="en-US" sz="2200" err="1">
                <a:ea typeface="+mn-lt"/>
                <a:cs typeface="+mn-lt"/>
              </a:rPr>
              <a:t>WoS</a:t>
            </a:r>
            <a:r>
              <a:rPr lang="en-US" sz="2200">
                <a:ea typeface="+mn-lt"/>
                <a:cs typeface="+mn-lt"/>
              </a:rPr>
              <a:t>-u </a:t>
            </a:r>
            <a:r>
              <a:rPr lang="en-US" sz="2200" err="1">
                <a:ea typeface="+mn-lt"/>
                <a:cs typeface="+mn-lt"/>
              </a:rPr>
              <a:t>i</a:t>
            </a:r>
            <a:r>
              <a:rPr lang="en-US" sz="2200">
                <a:ea typeface="+mn-lt"/>
                <a:cs typeface="+mn-lt"/>
              </a:rPr>
              <a:t> Scopus-u</a:t>
            </a:r>
            <a:endParaRPr lang="en-US" sz="2200">
              <a:cs typeface="Arial"/>
            </a:endParaRPr>
          </a:p>
          <a:p>
            <a:pPr marL="457200" indent="-457200">
              <a:buAutoNum type="arabicPeriod"/>
            </a:pPr>
            <a:r>
              <a:rPr lang="en-US" sz="2200" err="1">
                <a:ea typeface="+mn-lt"/>
                <a:cs typeface="+mn-lt"/>
              </a:rPr>
              <a:t>Usporedba</a:t>
            </a:r>
            <a:r>
              <a:rPr lang="en-US" sz="2200">
                <a:ea typeface="+mn-lt"/>
                <a:cs typeface="+mn-lt"/>
              </a:rPr>
              <a:t> </a:t>
            </a:r>
            <a:r>
              <a:rPr lang="en-US" sz="2200" err="1">
                <a:ea typeface="+mn-lt"/>
                <a:cs typeface="+mn-lt"/>
              </a:rPr>
              <a:t>broja</a:t>
            </a:r>
            <a:r>
              <a:rPr lang="en-US" sz="2200">
                <a:ea typeface="+mn-lt"/>
                <a:cs typeface="+mn-lt"/>
              </a:rPr>
              <a:t> </a:t>
            </a:r>
            <a:r>
              <a:rPr lang="en-US" sz="2200" err="1">
                <a:ea typeface="+mn-lt"/>
                <a:cs typeface="+mn-lt"/>
              </a:rPr>
              <a:t>citata</a:t>
            </a:r>
            <a:r>
              <a:rPr lang="en-US" sz="2200">
                <a:ea typeface="+mn-lt"/>
                <a:cs typeface="+mn-lt"/>
              </a:rPr>
              <a:t> s </a:t>
            </a:r>
            <a:r>
              <a:rPr lang="en-US" sz="2200" err="1">
                <a:ea typeface="+mn-lt"/>
                <a:cs typeface="+mn-lt"/>
              </a:rPr>
              <a:t>prethodnim</a:t>
            </a:r>
            <a:r>
              <a:rPr lang="en-US" sz="2200">
                <a:ea typeface="+mn-lt"/>
                <a:cs typeface="+mn-lt"/>
              </a:rPr>
              <a:t> </a:t>
            </a:r>
            <a:r>
              <a:rPr lang="en-US" sz="2200" err="1">
                <a:ea typeface="+mn-lt"/>
                <a:cs typeface="+mn-lt"/>
              </a:rPr>
              <a:t>podacima</a:t>
            </a:r>
            <a:endParaRPr lang="en-US" sz="2200">
              <a:cs typeface="Arial"/>
            </a:endParaRPr>
          </a:p>
          <a:p>
            <a:pPr marL="457200" indent="-457200">
              <a:buAutoNum type="arabicPeriod"/>
            </a:pPr>
            <a:r>
              <a:rPr lang="en-US" sz="2200" err="1">
                <a:ea typeface="+mn-lt"/>
                <a:cs typeface="+mn-lt"/>
              </a:rPr>
              <a:t>Pohrana</a:t>
            </a:r>
            <a:r>
              <a:rPr lang="en-US" sz="2200">
                <a:ea typeface="+mn-lt"/>
                <a:cs typeface="+mn-lt"/>
              </a:rPr>
              <a:t> </a:t>
            </a:r>
            <a:r>
              <a:rPr lang="en-US" sz="2200" err="1">
                <a:ea typeface="+mn-lt"/>
                <a:cs typeface="+mn-lt"/>
              </a:rPr>
              <a:t>ažuriranih</a:t>
            </a:r>
            <a:r>
              <a:rPr lang="en-US" sz="2200">
                <a:ea typeface="+mn-lt"/>
                <a:cs typeface="+mn-lt"/>
              </a:rPr>
              <a:t> </a:t>
            </a:r>
            <a:r>
              <a:rPr lang="en-US" sz="2200" err="1">
                <a:ea typeface="+mn-lt"/>
                <a:cs typeface="+mn-lt"/>
              </a:rPr>
              <a:t>informacija</a:t>
            </a:r>
            <a:r>
              <a:rPr lang="en-US" sz="2200">
                <a:ea typeface="+mn-lt"/>
                <a:cs typeface="+mn-lt"/>
              </a:rPr>
              <a:t> u CRORIS </a:t>
            </a:r>
            <a:r>
              <a:rPr lang="en-US" sz="2200" err="1">
                <a:ea typeface="+mn-lt"/>
                <a:cs typeface="+mn-lt"/>
              </a:rPr>
              <a:t>bazu</a:t>
            </a:r>
            <a:endParaRPr lang="en-US" sz="2200" err="1">
              <a:cs typeface="Arial"/>
            </a:endParaRPr>
          </a:p>
          <a:p>
            <a:pPr marL="0" indent="0">
              <a:buNone/>
            </a:pPr>
            <a:endParaRPr lang="en-US" sz="2200">
              <a:ea typeface="+mn-lt"/>
              <a:cs typeface="+mn-lt"/>
            </a:endParaRPr>
          </a:p>
          <a:p>
            <a:pPr marL="0" indent="0">
              <a:buNone/>
            </a:pPr>
            <a:r>
              <a:rPr lang="en-US" sz="2200">
                <a:ea typeface="+mn-lt"/>
                <a:cs typeface="+mn-lt"/>
              </a:rPr>
              <a:t>🎯 </a:t>
            </a:r>
            <a:r>
              <a:rPr lang="en-US" sz="2200" b="1" err="1">
                <a:ea typeface="+mn-lt"/>
                <a:cs typeface="+mn-lt"/>
              </a:rPr>
              <a:t>Cilj</a:t>
            </a:r>
            <a:r>
              <a:rPr lang="en-US" sz="2200" b="1">
                <a:ea typeface="+mn-lt"/>
                <a:cs typeface="+mn-lt"/>
              </a:rPr>
              <a:t>: </a:t>
            </a:r>
            <a:r>
              <a:rPr lang="en-US" sz="2200" b="1" err="1">
                <a:ea typeface="+mn-lt"/>
                <a:cs typeface="+mn-lt"/>
              </a:rPr>
              <a:t>praćenje</a:t>
            </a:r>
            <a:r>
              <a:rPr lang="en-US" sz="2200" b="1">
                <a:ea typeface="+mn-lt"/>
                <a:cs typeface="+mn-lt"/>
              </a:rPr>
              <a:t> </a:t>
            </a:r>
            <a:r>
              <a:rPr lang="en-US" sz="2200" b="1" err="1">
                <a:ea typeface="+mn-lt"/>
                <a:cs typeface="+mn-lt"/>
              </a:rPr>
              <a:t>hrvatske</a:t>
            </a:r>
            <a:r>
              <a:rPr lang="en-US" sz="2200" b="1">
                <a:ea typeface="+mn-lt"/>
                <a:cs typeface="+mn-lt"/>
              </a:rPr>
              <a:t> </a:t>
            </a:r>
            <a:r>
              <a:rPr lang="en-US" sz="2200" b="1" err="1">
                <a:ea typeface="+mn-lt"/>
                <a:cs typeface="+mn-lt"/>
              </a:rPr>
              <a:t>znanstvene</a:t>
            </a:r>
            <a:r>
              <a:rPr lang="en-US" sz="2200" b="1">
                <a:ea typeface="+mn-lt"/>
                <a:cs typeface="+mn-lt"/>
              </a:rPr>
              <a:t> </a:t>
            </a:r>
            <a:r>
              <a:rPr lang="en-US" sz="2200" b="1" err="1">
                <a:ea typeface="+mn-lt"/>
                <a:cs typeface="+mn-lt"/>
              </a:rPr>
              <a:t>produktivnosti</a:t>
            </a:r>
            <a:r>
              <a:rPr lang="en-US" sz="2200" b="1">
                <a:ea typeface="+mn-lt"/>
                <a:cs typeface="+mn-lt"/>
              </a:rPr>
              <a:t> </a:t>
            </a:r>
            <a:r>
              <a:rPr lang="en-US" sz="2200" b="1" err="1">
                <a:ea typeface="+mn-lt"/>
                <a:cs typeface="+mn-lt"/>
              </a:rPr>
              <a:t>i</a:t>
            </a:r>
            <a:r>
              <a:rPr lang="en-US" sz="2200" b="1">
                <a:ea typeface="+mn-lt"/>
                <a:cs typeface="+mn-lt"/>
              </a:rPr>
              <a:t> </a:t>
            </a:r>
            <a:r>
              <a:rPr lang="en-US" sz="2200" b="1" err="1">
                <a:ea typeface="+mn-lt"/>
                <a:cs typeface="+mn-lt"/>
              </a:rPr>
              <a:t>vidljivosti</a:t>
            </a:r>
            <a:r>
              <a:rPr lang="en-US" sz="2200" b="1">
                <a:ea typeface="+mn-lt"/>
                <a:cs typeface="+mn-lt"/>
              </a:rPr>
              <a:t> </a:t>
            </a:r>
            <a:r>
              <a:rPr lang="en-US" sz="2200" b="1" err="1">
                <a:ea typeface="+mn-lt"/>
                <a:cs typeface="+mn-lt"/>
              </a:rPr>
              <a:t>radova</a:t>
            </a:r>
            <a:endParaRPr lang="en-US" sz="2200" b="1">
              <a:cs typeface="Arial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4929126-6C2C-8A84-A114-3180D2CD84D2}"/>
              </a:ext>
            </a:extLst>
          </p:cNvPr>
          <p:cNvSpPr/>
          <p:nvPr/>
        </p:nvSpPr>
        <p:spPr>
          <a:xfrm>
            <a:off x="3707934" y="4777607"/>
            <a:ext cx="4615674" cy="72461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sr-Latn-RS"/>
            </a:defPPr>
            <a:lvl1pPr marL="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6" name="Picture 5" descr="A screenshot of a phone&#10;&#10;AI-generated content may be incorrect.">
            <a:extLst>
              <a:ext uri="{FF2B5EF4-FFF2-40B4-BE49-F238E27FC236}">
                <a16:creationId xmlns:a16="http://schemas.microsoft.com/office/drawing/2014/main" id="{28F59F55-1198-C0BF-CF03-3C8302AF75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43846" y="4286271"/>
            <a:ext cx="2743200" cy="1704975"/>
          </a:xfrm>
          <a:prstGeom prst="ellipse">
            <a:avLst/>
          </a:prstGeom>
          <a:ln w="63500" cap="rnd">
            <a:solidFill>
              <a:srgbClr val="C0000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7" name="TextBox 13">
            <a:extLst>
              <a:ext uri="{FF2B5EF4-FFF2-40B4-BE49-F238E27FC236}">
                <a16:creationId xmlns:a16="http://schemas.microsoft.com/office/drawing/2014/main" id="{7D28048E-61E6-A26F-A88E-C2EB4FD600CB}"/>
              </a:ext>
            </a:extLst>
          </p:cNvPr>
          <p:cNvSpPr txBox="1"/>
          <p:nvPr/>
        </p:nvSpPr>
        <p:spPr>
          <a:xfrm>
            <a:off x="3717389" y="4882048"/>
            <a:ext cx="4926622" cy="50783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sr-Latn-R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err="1">
                <a:cs typeface="Arial"/>
              </a:rPr>
              <a:t>Pregled</a:t>
            </a:r>
            <a:r>
              <a:rPr lang="en-US">
                <a:cs typeface="Arial"/>
              </a:rPr>
              <a:t> </a:t>
            </a:r>
            <a:r>
              <a:rPr lang="en-US" err="1">
                <a:cs typeface="Arial"/>
              </a:rPr>
              <a:t>podataka</a:t>
            </a:r>
            <a:r>
              <a:rPr lang="en-US">
                <a:cs typeface="Arial"/>
              </a:rPr>
              <a:t> o </a:t>
            </a:r>
            <a:r>
              <a:rPr lang="en-US" err="1">
                <a:cs typeface="Arial"/>
              </a:rPr>
              <a:t>citiranosti</a:t>
            </a:r>
            <a:r>
              <a:rPr lang="en-US">
                <a:cs typeface="Arial"/>
              </a:rPr>
              <a:t> </a:t>
            </a:r>
            <a:r>
              <a:rPr lang="en-US" err="1">
                <a:cs typeface="Arial"/>
              </a:rPr>
              <a:t>dostupan</a:t>
            </a:r>
            <a:r>
              <a:rPr lang="en-US">
                <a:cs typeface="Arial"/>
              </a:rPr>
              <a:t> je u </a:t>
            </a:r>
            <a:r>
              <a:rPr lang="en-US" err="1">
                <a:cs typeface="Arial"/>
              </a:rPr>
              <a:t>sklopu</a:t>
            </a:r>
            <a:r>
              <a:rPr lang="en-US">
                <a:cs typeface="Arial"/>
              </a:rPr>
              <a:t> </a:t>
            </a:r>
            <a:r>
              <a:rPr lang="en-US" err="1">
                <a:cs typeface="Arial"/>
              </a:rPr>
              <a:t>prikaza</a:t>
            </a:r>
            <a:r>
              <a:rPr lang="en-US">
                <a:cs typeface="Arial"/>
              </a:rPr>
              <a:t> </a:t>
            </a:r>
            <a:r>
              <a:rPr lang="en-US" err="1">
                <a:cs typeface="Arial"/>
              </a:rPr>
              <a:t>detalja</a:t>
            </a:r>
            <a:r>
              <a:rPr lang="en-US">
                <a:cs typeface="Arial"/>
              </a:rPr>
              <a:t> </a:t>
            </a:r>
            <a:r>
              <a:rPr lang="en-US" err="1">
                <a:cs typeface="Arial"/>
              </a:rPr>
              <a:t>pojedinog</a:t>
            </a:r>
            <a:r>
              <a:rPr lang="en-US">
                <a:cs typeface="Arial"/>
              </a:rPr>
              <a:t> </a:t>
            </a:r>
            <a:r>
              <a:rPr lang="en-US" err="1">
                <a:cs typeface="Arial"/>
              </a:rPr>
              <a:t>rada</a:t>
            </a:r>
            <a:r>
              <a:rPr lang="en-US">
                <a:cs typeface="Arial"/>
              </a:rPr>
              <a:t> u </a:t>
            </a:r>
            <a:r>
              <a:rPr lang="en-US" err="1">
                <a:cs typeface="Arial"/>
              </a:rPr>
              <a:t>CroRIS</a:t>
            </a:r>
            <a:r>
              <a:rPr lang="en-US">
                <a:cs typeface="Arial"/>
              </a:rPr>
              <a:t>-u.</a:t>
            </a:r>
            <a:endParaRPr lang="en-US"/>
          </a:p>
        </p:txBody>
      </p:sp>
      <p:sp>
        <p:nvSpPr>
          <p:cNvPr id="8" name="Callout: Right Arrow 7">
            <a:extLst>
              <a:ext uri="{FF2B5EF4-FFF2-40B4-BE49-F238E27FC236}">
                <a16:creationId xmlns:a16="http://schemas.microsoft.com/office/drawing/2014/main" id="{B62BF3D3-895D-AC24-5AE2-711AE55E6912}"/>
              </a:ext>
            </a:extLst>
          </p:cNvPr>
          <p:cNvSpPr/>
          <p:nvPr/>
        </p:nvSpPr>
        <p:spPr>
          <a:xfrm>
            <a:off x="8326246" y="4776419"/>
            <a:ext cx="714685" cy="728155"/>
          </a:xfrm>
          <a:prstGeom prst="rightArrowCallou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sr-Latn-RS"/>
            </a:defPPr>
            <a:lvl1pPr marL="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0" name="Picture 9" descr="Web of Science – Asian Insitute of Technology Library">
            <a:extLst>
              <a:ext uri="{FF2B5EF4-FFF2-40B4-BE49-F238E27FC236}">
                <a16:creationId xmlns:a16="http://schemas.microsoft.com/office/drawing/2014/main" id="{F58FBBA1-E1D3-853D-3F92-19CC6D6277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09945" y="1414463"/>
            <a:ext cx="2867025" cy="1590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147499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C93EF2-B66B-0747-CC9C-7AFA1BD4D3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5FDF03-4401-3413-561D-97716D4229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Planirani iskoraci u 2025.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9CDEE35-B5DB-0D5F-1A1C-4C72DD88E4C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vert="horz" lIns="91440" tIns="45720" rIns="91440" bIns="45720" rtlCol="0" anchor="b">
            <a:normAutofit/>
          </a:bodyPr>
          <a:lstStyle/>
          <a:p>
            <a:r>
              <a:rPr lang="hr-HR">
                <a:cs typeface="Arial"/>
              </a:rPr>
              <a:t>Petra Udovičić, Srce</a:t>
            </a:r>
            <a:endParaRPr lang="en-US"/>
          </a:p>
        </p:txBody>
      </p:sp>
      <p:sp>
        <p:nvSpPr>
          <p:cNvPr id="5" name="TekstniOkvir 4">
            <a:extLst>
              <a:ext uri="{FF2B5EF4-FFF2-40B4-BE49-F238E27FC236}">
                <a16:creationId xmlns:a16="http://schemas.microsoft.com/office/drawing/2014/main" id="{59D893B9-AB8F-8B99-DCD3-5CEE257A9508}"/>
              </a:ext>
            </a:extLst>
          </p:cNvPr>
          <p:cNvSpPr txBox="1"/>
          <p:nvPr/>
        </p:nvSpPr>
        <p:spPr>
          <a:xfrm>
            <a:off x="8326664" y="1541235"/>
            <a:ext cx="2376714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hr-HR" sz="3600" b="1" dirty="0" err="1">
                <a:solidFill>
                  <a:schemeClr val="bg1"/>
                </a:solidFill>
                <a:cs typeface="Arial"/>
              </a:rPr>
              <a:t>CroRIS</a:t>
            </a:r>
            <a:endParaRPr lang="en-US" dirty="0" err="1"/>
          </a:p>
        </p:txBody>
      </p:sp>
    </p:spTree>
    <p:extLst>
      <p:ext uri="{BB962C8B-B14F-4D97-AF65-F5344CB8AC3E}">
        <p14:creationId xmlns:p14="http://schemas.microsoft.com/office/powerpoint/2010/main" val="128061271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9B488A-509A-1840-7917-FD71C441BC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err="1">
                <a:cs typeface="Arial"/>
              </a:rPr>
              <a:t>Integracija</a:t>
            </a:r>
            <a:r>
              <a:rPr lang="en-US" sz="3600">
                <a:cs typeface="Arial"/>
              </a:rPr>
              <a:t> </a:t>
            </a:r>
            <a:r>
              <a:rPr lang="en-US" sz="3600" err="1">
                <a:cs typeface="Arial"/>
              </a:rPr>
              <a:t>CroRIS</a:t>
            </a:r>
            <a:r>
              <a:rPr lang="en-US" sz="3600">
                <a:cs typeface="Arial"/>
              </a:rPr>
              <a:t>-a s </a:t>
            </a:r>
            <a:r>
              <a:rPr lang="en-US" sz="3600" err="1">
                <a:cs typeface="Arial"/>
              </a:rPr>
              <a:t>nacionalnim</a:t>
            </a:r>
            <a:r>
              <a:rPr lang="en-US" sz="3600">
                <a:cs typeface="Arial"/>
              </a:rPr>
              <a:t> </a:t>
            </a:r>
            <a:r>
              <a:rPr lang="en-US" sz="3600" err="1">
                <a:cs typeface="Arial"/>
              </a:rPr>
              <a:t>registrima</a:t>
            </a:r>
            <a:endParaRPr lang="en-US" sz="3600" err="1"/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276A9479-6292-59F1-490D-73EBB1E21660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7187883"/>
              </p:ext>
            </p:extLst>
          </p:nvPr>
        </p:nvGraphicFramePr>
        <p:xfrm>
          <a:off x="1528763" y="1825625"/>
          <a:ext cx="9544432" cy="177799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772216">
                  <a:extLst>
                    <a:ext uri="{9D8B030D-6E8A-4147-A177-3AD203B41FA5}">
                      <a16:colId xmlns:a16="http://schemas.microsoft.com/office/drawing/2014/main" val="3795163455"/>
                    </a:ext>
                  </a:extLst>
                </a:gridCol>
                <a:gridCol w="4772216">
                  <a:extLst>
                    <a:ext uri="{9D8B030D-6E8A-4147-A177-3AD203B41FA5}">
                      <a16:colId xmlns:a16="http://schemas.microsoft.com/office/drawing/2014/main" val="119847213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000" err="1"/>
                        <a:t>metaregistar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1310452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800" b="0" i="0" u="none" strike="noStrike" noProof="0" err="1">
                          <a:solidFill>
                            <a:srgbClr val="212529"/>
                          </a:solidFill>
                        </a:rPr>
                        <a:t>Registar</a:t>
                      </a:r>
                      <a:r>
                        <a:rPr lang="en-US" sz="1800" b="0" i="0" u="none" strike="noStrike" noProof="0">
                          <a:solidFill>
                            <a:srgbClr val="212529"/>
                          </a:solidFill>
                        </a:rPr>
                        <a:t> </a:t>
                      </a:r>
                      <a:r>
                        <a:rPr lang="en-US" sz="1800" b="0" i="0" u="none" strike="noStrike" noProof="0" err="1">
                          <a:solidFill>
                            <a:srgbClr val="212529"/>
                          </a:solidFill>
                        </a:rPr>
                        <a:t>zaposlenih</a:t>
                      </a:r>
                      <a:r>
                        <a:rPr lang="en-US" sz="1800" b="0" i="0" u="none" strike="noStrike" noProof="0">
                          <a:solidFill>
                            <a:srgbClr val="212529"/>
                          </a:solidFill>
                        </a:rPr>
                        <a:t> u </a:t>
                      </a:r>
                      <a:r>
                        <a:rPr lang="en-US" sz="1800" b="0" i="0" u="none" strike="noStrike" noProof="0" err="1">
                          <a:solidFill>
                            <a:srgbClr val="212529"/>
                          </a:solidFill>
                        </a:rPr>
                        <a:t>državnoj</a:t>
                      </a:r>
                      <a:r>
                        <a:rPr lang="en-US" sz="1800" b="0" i="0" u="none" strike="noStrike" noProof="0">
                          <a:solidFill>
                            <a:srgbClr val="212529"/>
                          </a:solidFill>
                        </a:rPr>
                        <a:t> </a:t>
                      </a:r>
                      <a:r>
                        <a:rPr lang="en-US" sz="1800" b="0" i="0" u="none" strike="noStrike" noProof="0" err="1">
                          <a:solidFill>
                            <a:srgbClr val="212529"/>
                          </a:solidFill>
                        </a:rPr>
                        <a:t>službi</a:t>
                      </a:r>
                      <a:r>
                        <a:rPr lang="en-US" sz="1800" b="0" i="0" u="none" strike="noStrike" noProof="0">
                          <a:solidFill>
                            <a:srgbClr val="212529"/>
                          </a:solidFill>
                        </a:rPr>
                        <a:t> </a:t>
                      </a:r>
                      <a:r>
                        <a:rPr lang="en-US" sz="1800" b="0" i="0" u="none" strike="noStrike" noProof="0" err="1">
                          <a:solidFill>
                            <a:srgbClr val="212529"/>
                          </a:solidFill>
                        </a:rPr>
                        <a:t>i</a:t>
                      </a:r>
                      <a:r>
                        <a:rPr lang="en-US" sz="1800" b="0" i="0" u="none" strike="noStrike" noProof="0">
                          <a:solidFill>
                            <a:srgbClr val="212529"/>
                          </a:solidFill>
                        </a:rPr>
                        <a:t> </a:t>
                      </a:r>
                      <a:r>
                        <a:rPr lang="en-US" sz="1800" b="0" i="0" u="none" strike="noStrike" noProof="0" err="1">
                          <a:solidFill>
                            <a:srgbClr val="212529"/>
                          </a:solidFill>
                        </a:rPr>
                        <a:t>javnim</a:t>
                      </a:r>
                      <a:r>
                        <a:rPr lang="en-US" sz="1800" b="0" i="0" u="none" strike="noStrike" noProof="0">
                          <a:solidFill>
                            <a:srgbClr val="212529"/>
                          </a:solidFill>
                        </a:rPr>
                        <a:t> </a:t>
                      </a:r>
                      <a:r>
                        <a:rPr lang="en-US" sz="1800" b="0" i="0" u="none" strike="noStrike" noProof="0" err="1">
                          <a:solidFill>
                            <a:srgbClr val="212529"/>
                          </a:solidFill>
                        </a:rPr>
                        <a:t>službama</a:t>
                      </a:r>
                      <a:endParaRPr lang="en-US" sz="1800" err="1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63153250"/>
                  </a:ext>
                </a:extLst>
              </a:tr>
              <a:tr h="370839">
                <a:tc rowSpan="2"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800" b="0" i="0" u="none" strike="noStrike" noProof="0" err="1">
                          <a:latin typeface="Arial"/>
                        </a:rPr>
                        <a:t>Ministarstvo</a:t>
                      </a:r>
                      <a:r>
                        <a:rPr lang="en-US" sz="1800" b="0" i="0" u="none" strike="noStrike" noProof="0">
                          <a:latin typeface="Arial"/>
                        </a:rPr>
                        <a:t> </a:t>
                      </a:r>
                      <a:r>
                        <a:rPr lang="en-US" sz="1800" b="0" i="0" u="none" strike="noStrike" noProof="0" err="1">
                          <a:latin typeface="Arial"/>
                        </a:rPr>
                        <a:t>pravosuđa</a:t>
                      </a:r>
                      <a:r>
                        <a:rPr lang="en-US" sz="1800" b="0" i="0" u="none" strike="noStrike" noProof="0">
                          <a:latin typeface="Arial"/>
                        </a:rPr>
                        <a:t>, </a:t>
                      </a:r>
                      <a:r>
                        <a:rPr lang="en-US" sz="1800" b="0" i="0" u="none" strike="noStrike" noProof="0" err="1">
                          <a:latin typeface="Arial"/>
                        </a:rPr>
                        <a:t>uprave</a:t>
                      </a:r>
                      <a:r>
                        <a:rPr lang="en-US" sz="1800" b="0" i="0" u="none" strike="noStrike" noProof="0">
                          <a:latin typeface="Arial"/>
                        </a:rPr>
                        <a:t> </a:t>
                      </a:r>
                      <a:r>
                        <a:rPr lang="en-US" sz="1800" b="0" i="0" u="none" strike="noStrike" noProof="0" err="1">
                          <a:latin typeface="Arial"/>
                        </a:rPr>
                        <a:t>i</a:t>
                      </a:r>
                      <a:r>
                        <a:rPr lang="en-US" sz="1800" b="0" i="0" u="none" strike="noStrike" noProof="0">
                          <a:latin typeface="Arial"/>
                        </a:rPr>
                        <a:t> </a:t>
                      </a:r>
                      <a:r>
                        <a:rPr lang="en-US" sz="1800" b="0" i="0" u="none" strike="noStrike" noProof="0" err="1">
                          <a:latin typeface="Arial"/>
                        </a:rPr>
                        <a:t>digitalne</a:t>
                      </a:r>
                      <a:r>
                        <a:rPr lang="en-US" sz="1800" b="0" i="0" u="none" strike="noStrike" noProof="0">
                          <a:latin typeface="Arial"/>
                        </a:rPr>
                        <a:t> </a:t>
                      </a:r>
                      <a:r>
                        <a:rPr lang="en-US" sz="1800" b="0" i="0" u="none" strike="noStrike" noProof="0" err="1">
                          <a:latin typeface="Arial"/>
                        </a:rPr>
                        <a:t>transformacije</a:t>
                      </a:r>
                      <a:r>
                        <a:rPr lang="en-US" sz="1800" b="0" i="0" u="none" strike="noStrike" noProof="0">
                          <a:latin typeface="Arial"/>
                        </a:rPr>
                        <a:t> 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800" b="0" i="0" u="none" strike="noStrike" noProof="0">
                          <a:latin typeface="Arial"/>
                        </a:rPr>
                        <a:t>Matice </a:t>
                      </a:r>
                      <a:r>
                        <a:rPr lang="en-US" sz="1800" b="0" i="0" u="none" strike="noStrike" noProof="0" err="1">
                          <a:latin typeface="Arial"/>
                        </a:rPr>
                        <a:t>hrvatskih</a:t>
                      </a:r>
                      <a:r>
                        <a:rPr lang="en-US" sz="1800" b="0" i="0" u="none" strike="noStrike" noProof="0">
                          <a:latin typeface="Arial"/>
                        </a:rPr>
                        <a:t> </a:t>
                      </a:r>
                      <a:r>
                        <a:rPr lang="en-US" sz="1800" b="0" i="0" u="none" strike="noStrike" noProof="0" err="1">
                          <a:latin typeface="Arial"/>
                        </a:rPr>
                        <a:t>građana</a:t>
                      </a:r>
                      <a:endParaRPr lang="en-US" err="1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98182059"/>
                  </a:ext>
                </a:extLst>
              </a:tr>
              <a:tr h="37083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800" b="0" i="0" u="none" strike="noStrike" noProof="0" err="1">
                          <a:latin typeface="Arial"/>
                        </a:rPr>
                        <a:t>Sudski</a:t>
                      </a:r>
                      <a:r>
                        <a:rPr lang="en-US" sz="1800" b="0" i="0" u="none" strike="noStrike" noProof="0">
                          <a:latin typeface="Arial"/>
                        </a:rPr>
                        <a:t> </a:t>
                      </a:r>
                      <a:r>
                        <a:rPr lang="en-US" sz="1800" b="0" i="0" u="none" strike="noStrike" noProof="0" err="1">
                          <a:latin typeface="Arial"/>
                        </a:rPr>
                        <a:t>registar</a:t>
                      </a:r>
                      <a:endParaRPr lang="en-US" err="1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55368886"/>
                  </a:ext>
                </a:extLst>
              </a:tr>
            </a:tbl>
          </a:graphicData>
        </a:graphic>
      </p:graphicFrame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FD289952-70D4-1F46-EBCC-B177EB9825F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526380" y="3786798"/>
            <a:ext cx="9827420" cy="2231415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r>
              <a:rPr lang="en-US" dirty="0" err="1">
                <a:ea typeface="+mn-lt"/>
                <a:cs typeface="+mn-lt"/>
              </a:rPr>
              <a:t>Integracija</a:t>
            </a:r>
            <a:r>
              <a:rPr lang="en-US" dirty="0">
                <a:ea typeface="+mn-lt"/>
                <a:cs typeface="+mn-lt"/>
              </a:rPr>
              <a:t> s </a:t>
            </a:r>
            <a:r>
              <a:rPr lang="en-US" dirty="0" err="1">
                <a:ea typeface="+mn-lt"/>
                <a:cs typeface="+mn-lt"/>
              </a:rPr>
              <a:t>vanjskim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resursima</a:t>
            </a:r>
            <a:r>
              <a:rPr lang="en-US" dirty="0">
                <a:ea typeface="+mn-lt"/>
                <a:cs typeface="+mn-lt"/>
              </a:rPr>
              <a:t> </a:t>
            </a:r>
            <a:r>
              <a:rPr lang="en-US" dirty="0" err="1">
                <a:ea typeface="+mn-lt"/>
                <a:cs typeface="+mn-lt"/>
              </a:rPr>
              <a:t>dostupnim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putem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državne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sabirnice</a:t>
            </a:r>
            <a:r>
              <a:rPr lang="en-US" dirty="0">
                <a:ea typeface="+mn-lt"/>
                <a:cs typeface="+mn-lt"/>
              </a:rPr>
              <a:t> (FINA, MPUDT)</a:t>
            </a:r>
            <a:endParaRPr lang="en-US" dirty="0">
              <a:cs typeface="Arial"/>
            </a:endParaRPr>
          </a:p>
          <a:p>
            <a:r>
              <a:rPr lang="en-US" dirty="0" err="1">
                <a:ea typeface="+mn-lt"/>
                <a:cs typeface="+mn-lt"/>
              </a:rPr>
              <a:t>Automatsko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ažuriranje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podataka</a:t>
            </a:r>
            <a:r>
              <a:rPr lang="en-US" dirty="0">
                <a:ea typeface="+mn-lt"/>
                <a:cs typeface="+mn-lt"/>
              </a:rPr>
              <a:t> u </a:t>
            </a:r>
            <a:r>
              <a:rPr lang="en-US" dirty="0" err="1">
                <a:ea typeface="+mn-lt"/>
                <a:cs typeface="+mn-lt"/>
              </a:rPr>
              <a:t>sustavu</a:t>
            </a:r>
            <a:endParaRPr lang="en-US" dirty="0" err="1">
              <a:cs typeface="Arial"/>
            </a:endParaRPr>
          </a:p>
          <a:p>
            <a:pPr marL="0" indent="0">
              <a:buNone/>
            </a:pPr>
            <a:endParaRPr lang="en-US">
              <a:ea typeface="+mn-lt"/>
              <a:cs typeface="+mn-lt"/>
            </a:endParaRPr>
          </a:p>
          <a:p>
            <a:pPr marL="0" indent="0">
              <a:buNone/>
            </a:pPr>
            <a:r>
              <a:rPr lang="en-US" b="1" dirty="0">
                <a:ea typeface="+mn-lt"/>
                <a:cs typeface="+mn-lt"/>
              </a:rPr>
              <a:t>🎯 </a:t>
            </a:r>
            <a:r>
              <a:rPr lang="en-US" b="1" dirty="0" err="1">
                <a:ea typeface="+mn-lt"/>
                <a:cs typeface="+mn-lt"/>
              </a:rPr>
              <a:t>Cilj</a:t>
            </a:r>
            <a:r>
              <a:rPr lang="en-US" b="1" dirty="0">
                <a:ea typeface="+mn-lt"/>
                <a:cs typeface="+mn-lt"/>
              </a:rPr>
              <a:t>: </a:t>
            </a:r>
            <a:r>
              <a:rPr lang="en-US" dirty="0" err="1">
                <a:ea typeface="+mn-lt"/>
                <a:cs typeface="+mn-lt"/>
              </a:rPr>
              <a:t>Osiguravanje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točnosti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i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podizanje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kvalitete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podataka</a:t>
            </a:r>
            <a:endParaRPr lang="en-US" dirty="0">
              <a:cs typeface="Arial"/>
            </a:endParaRPr>
          </a:p>
        </p:txBody>
      </p:sp>
      <p:pic>
        <p:nvPicPr>
          <p:cNvPr id="8" name="Graphic 7" descr="Fina">
            <a:extLst>
              <a:ext uri="{FF2B5EF4-FFF2-40B4-BE49-F238E27FC236}">
                <a16:creationId xmlns:a16="http://schemas.microsoft.com/office/drawing/2014/main" id="{2BC76454-C936-CFB2-9978-C82FCB00EB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660683" y="2363222"/>
            <a:ext cx="1390580" cy="343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8765179"/>
      </p:ext>
    </p:extLst>
  </p:cSld>
  <p:clrMapOvr>
    <a:masterClrMapping/>
  </p:clrMapOvr>
  <p:extLst>
    <p:ext uri="{6950BFC3-D8DA-4A85-94F7-54DA5524770B}">
      <p188:commentRel xmlns:p188="http://schemas.microsoft.com/office/powerpoint/2018/8/main" xmlns="" r:id="rId4"/>
    </p:ext>
  </p:extLs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2E6D2A-F1E1-07EF-68EE-97C1C27067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Autofit/>
          </a:bodyPr>
          <a:lstStyle/>
          <a:p>
            <a:r>
              <a:rPr lang="en-US" sz="3600" err="1">
                <a:ea typeface="+mj-lt"/>
                <a:cs typeface="+mj-lt"/>
              </a:rPr>
              <a:t>Integracija</a:t>
            </a:r>
            <a:r>
              <a:rPr lang="en-US" sz="3600">
                <a:ea typeface="+mj-lt"/>
                <a:cs typeface="+mj-lt"/>
              </a:rPr>
              <a:t> ISVU-a </a:t>
            </a:r>
            <a:r>
              <a:rPr lang="en-US" sz="3600" err="1">
                <a:ea typeface="+mj-lt"/>
                <a:cs typeface="+mj-lt"/>
              </a:rPr>
              <a:t>i</a:t>
            </a:r>
            <a:r>
              <a:rPr lang="en-US" sz="3600">
                <a:ea typeface="+mj-lt"/>
                <a:cs typeface="+mj-lt"/>
              </a:rPr>
              <a:t> </a:t>
            </a:r>
            <a:r>
              <a:rPr lang="en-US" sz="3600" err="1">
                <a:ea typeface="+mj-lt"/>
                <a:cs typeface="+mj-lt"/>
              </a:rPr>
              <a:t>CroRIS</a:t>
            </a:r>
            <a:r>
              <a:rPr lang="en-US" sz="3600">
                <a:ea typeface="+mj-lt"/>
                <a:cs typeface="+mj-lt"/>
              </a:rPr>
              <a:t>-a s </a:t>
            </a:r>
            <a:r>
              <a:rPr lang="en-US" sz="3600" err="1">
                <a:ea typeface="+mj-lt"/>
                <a:cs typeface="+mj-lt"/>
              </a:rPr>
              <a:t>ciljem</a:t>
            </a:r>
            <a:r>
              <a:rPr lang="en-US" sz="3600">
                <a:ea typeface="+mj-lt"/>
                <a:cs typeface="+mj-lt"/>
              </a:rPr>
              <a:t> </a:t>
            </a:r>
            <a:r>
              <a:rPr lang="en-US" sz="3600" err="1">
                <a:ea typeface="+mj-lt"/>
                <a:cs typeface="+mj-lt"/>
              </a:rPr>
              <a:t>optimiziranog</a:t>
            </a:r>
            <a:r>
              <a:rPr lang="en-US" sz="3600">
                <a:ea typeface="+mj-lt"/>
                <a:cs typeface="+mj-lt"/>
              </a:rPr>
              <a:t> </a:t>
            </a:r>
            <a:r>
              <a:rPr lang="en-US" sz="3600" err="1">
                <a:ea typeface="+mj-lt"/>
                <a:cs typeface="+mj-lt"/>
              </a:rPr>
              <a:t>praćenja</a:t>
            </a:r>
            <a:r>
              <a:rPr lang="en-US" sz="3600">
                <a:ea typeface="+mj-lt"/>
                <a:cs typeface="+mj-lt"/>
              </a:rPr>
              <a:t> </a:t>
            </a:r>
            <a:r>
              <a:rPr lang="en-US" sz="3600" err="1">
                <a:ea typeface="+mj-lt"/>
                <a:cs typeface="+mj-lt"/>
              </a:rPr>
              <a:t>poslijediplomskih</a:t>
            </a:r>
            <a:r>
              <a:rPr lang="en-US" sz="3600">
                <a:ea typeface="+mj-lt"/>
                <a:cs typeface="+mj-lt"/>
              </a:rPr>
              <a:t> </a:t>
            </a:r>
            <a:r>
              <a:rPr lang="en-US" sz="3600" err="1">
                <a:ea typeface="+mj-lt"/>
                <a:cs typeface="+mj-lt"/>
              </a:rPr>
              <a:t>doktorskih</a:t>
            </a:r>
            <a:r>
              <a:rPr lang="en-US" sz="3600">
                <a:ea typeface="+mj-lt"/>
                <a:cs typeface="+mj-lt"/>
              </a:rPr>
              <a:t> </a:t>
            </a:r>
            <a:r>
              <a:rPr lang="en-US" sz="3600" err="1">
                <a:ea typeface="+mj-lt"/>
                <a:cs typeface="+mj-lt"/>
              </a:rPr>
              <a:t>studija</a:t>
            </a:r>
            <a:endParaRPr lang="en-US" sz="3600" err="1"/>
          </a:p>
        </p:txBody>
      </p:sp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29F9F77E-D6D8-4A60-AE3A-3F3E8658AA8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35540076"/>
              </p:ext>
            </p:extLst>
          </p:nvPr>
        </p:nvGraphicFramePr>
        <p:xfrm>
          <a:off x="1664027" y="2069123"/>
          <a:ext cx="7343205" cy="307633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172" name="Rectangle 1171">
            <a:extLst>
              <a:ext uri="{FF2B5EF4-FFF2-40B4-BE49-F238E27FC236}">
                <a16:creationId xmlns:a16="http://schemas.microsoft.com/office/drawing/2014/main" id="{AB853328-E460-B737-A220-AEF031FF3983}"/>
              </a:ext>
            </a:extLst>
          </p:cNvPr>
          <p:cNvSpPr/>
          <p:nvPr/>
        </p:nvSpPr>
        <p:spPr>
          <a:xfrm>
            <a:off x="9012622" y="2332420"/>
            <a:ext cx="2892233" cy="240231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tx1"/>
                </a:solidFill>
                <a:latin typeface="Arial"/>
                <a:ea typeface="Calibri"/>
                <a:cs typeface="Arial"/>
              </a:rPr>
              <a:t>🎯 </a:t>
            </a:r>
            <a:r>
              <a:rPr lang="en-US" sz="3600" b="1" err="1">
                <a:solidFill>
                  <a:schemeClr val="tx1"/>
                </a:solidFill>
                <a:latin typeface="Arial"/>
                <a:ea typeface="Calibri"/>
                <a:cs typeface="Arial"/>
              </a:rPr>
              <a:t>Cilj</a:t>
            </a:r>
            <a:br>
              <a:rPr lang="en-US" sz="2600" b="1">
                <a:solidFill>
                  <a:schemeClr val="tx1"/>
                </a:solidFill>
                <a:latin typeface="Arial"/>
                <a:ea typeface="Calibri"/>
                <a:cs typeface="Arial"/>
              </a:rPr>
            </a:br>
            <a:r>
              <a:rPr lang="en-US" sz="2600" b="1">
                <a:solidFill>
                  <a:schemeClr val="tx1"/>
                </a:solidFill>
                <a:latin typeface="Arial"/>
                <a:ea typeface="Calibri"/>
                <a:cs typeface="Arial"/>
              </a:rPr>
              <a:t> </a:t>
            </a:r>
            <a:r>
              <a:rPr lang="en-US" b="1">
                <a:solidFill>
                  <a:schemeClr val="tx1"/>
                </a:solidFill>
                <a:latin typeface="Arial"/>
                <a:ea typeface="Calibri"/>
                <a:cs typeface="Arial"/>
              </a:rPr>
              <a:t>✅ </a:t>
            </a:r>
            <a:r>
              <a:rPr lang="en-US" b="1" err="1">
                <a:solidFill>
                  <a:schemeClr val="tx1"/>
                </a:solidFill>
                <a:ea typeface="+mn-lt"/>
                <a:cs typeface="+mn-lt"/>
              </a:rPr>
              <a:t>Efikasnija</a:t>
            </a:r>
            <a:r>
              <a:rPr lang="en-US" b="1">
                <a:solidFill>
                  <a:schemeClr val="tx1"/>
                </a:solidFill>
                <a:ea typeface="+mn-lt"/>
                <a:cs typeface="+mn-lt"/>
              </a:rPr>
              <a:t> </a:t>
            </a:r>
            <a:r>
              <a:rPr lang="en-US" b="1" err="1">
                <a:solidFill>
                  <a:schemeClr val="tx1"/>
                </a:solidFill>
                <a:ea typeface="+mn-lt"/>
                <a:cs typeface="+mn-lt"/>
              </a:rPr>
              <a:t>evidencija</a:t>
            </a:r>
            <a:r>
              <a:rPr lang="en-US" b="1">
                <a:solidFill>
                  <a:schemeClr val="tx1"/>
                </a:solidFill>
                <a:ea typeface="+mn-lt"/>
                <a:cs typeface="+mn-lt"/>
              </a:rPr>
              <a:t> </a:t>
            </a:r>
            <a:r>
              <a:rPr lang="en-US" b="1" err="1">
                <a:solidFill>
                  <a:schemeClr val="tx1"/>
                </a:solidFill>
                <a:ea typeface="+mn-lt"/>
                <a:cs typeface="+mn-lt"/>
              </a:rPr>
              <a:t>te</a:t>
            </a:r>
            <a:r>
              <a:rPr lang="en-US" b="1">
                <a:solidFill>
                  <a:schemeClr val="tx1"/>
                </a:solidFill>
                <a:ea typeface="+mn-lt"/>
                <a:cs typeface="+mn-lt"/>
              </a:rPr>
              <a:t> </a:t>
            </a:r>
            <a:r>
              <a:rPr lang="en-US" b="1" err="1">
                <a:solidFill>
                  <a:schemeClr val="tx1"/>
                </a:solidFill>
                <a:ea typeface="+mn-lt"/>
                <a:cs typeface="+mn-lt"/>
              </a:rPr>
              <a:t>brže</a:t>
            </a:r>
            <a:r>
              <a:rPr lang="en-US" b="1">
                <a:solidFill>
                  <a:schemeClr val="tx1"/>
                </a:solidFill>
                <a:ea typeface="+mn-lt"/>
                <a:cs typeface="+mn-lt"/>
              </a:rPr>
              <a:t> </a:t>
            </a:r>
            <a:r>
              <a:rPr lang="en-US" b="1" err="1">
                <a:solidFill>
                  <a:schemeClr val="tx1"/>
                </a:solidFill>
                <a:ea typeface="+mn-lt"/>
                <a:cs typeface="+mn-lt"/>
              </a:rPr>
              <a:t>i</a:t>
            </a:r>
            <a:r>
              <a:rPr lang="en-US" b="1">
                <a:solidFill>
                  <a:schemeClr val="tx1"/>
                </a:solidFill>
                <a:ea typeface="+mn-lt"/>
                <a:cs typeface="+mn-lt"/>
              </a:rPr>
              <a:t> </a:t>
            </a:r>
            <a:r>
              <a:rPr lang="en-US" b="1" err="1">
                <a:solidFill>
                  <a:schemeClr val="tx1"/>
                </a:solidFill>
                <a:ea typeface="+mn-lt"/>
                <a:cs typeface="+mn-lt"/>
              </a:rPr>
              <a:t>bolje</a:t>
            </a:r>
            <a:r>
              <a:rPr lang="en-US" b="1">
                <a:solidFill>
                  <a:schemeClr val="tx1"/>
                </a:solidFill>
                <a:ea typeface="+mn-lt"/>
                <a:cs typeface="+mn-lt"/>
              </a:rPr>
              <a:t> </a:t>
            </a:r>
            <a:r>
              <a:rPr lang="en-US" b="1" err="1">
                <a:solidFill>
                  <a:schemeClr val="tx1"/>
                </a:solidFill>
                <a:ea typeface="+mn-lt"/>
                <a:cs typeface="+mn-lt"/>
              </a:rPr>
              <a:t>praćenje</a:t>
            </a:r>
            <a:r>
              <a:rPr lang="en-US" b="1">
                <a:solidFill>
                  <a:schemeClr val="tx1"/>
                </a:solidFill>
                <a:ea typeface="+mn-lt"/>
                <a:cs typeface="+mn-lt"/>
              </a:rPr>
              <a:t> </a:t>
            </a:r>
            <a:r>
              <a:rPr lang="en-US" b="1" err="1">
                <a:solidFill>
                  <a:schemeClr val="tx1"/>
                </a:solidFill>
                <a:ea typeface="+mn-lt"/>
                <a:cs typeface="+mn-lt"/>
              </a:rPr>
              <a:t>akademskog</a:t>
            </a:r>
            <a:r>
              <a:rPr lang="en-US" b="1">
                <a:solidFill>
                  <a:schemeClr val="tx1"/>
                </a:solidFill>
                <a:ea typeface="+mn-lt"/>
                <a:cs typeface="+mn-lt"/>
              </a:rPr>
              <a:t> </a:t>
            </a:r>
            <a:r>
              <a:rPr lang="en-US" b="1" err="1">
                <a:solidFill>
                  <a:schemeClr val="tx1"/>
                </a:solidFill>
                <a:ea typeface="+mn-lt"/>
                <a:cs typeface="+mn-lt"/>
              </a:rPr>
              <a:t>napretka</a:t>
            </a:r>
            <a:r>
              <a:rPr lang="en-US" b="1">
                <a:solidFill>
                  <a:schemeClr val="tx1"/>
                </a:solidFill>
                <a:ea typeface="+mn-lt"/>
                <a:cs typeface="+mn-lt"/>
              </a:rPr>
              <a:t> </a:t>
            </a:r>
          </a:p>
        </p:txBody>
      </p:sp>
      <p:pic>
        <p:nvPicPr>
          <p:cNvPr id="4" name="Content Placeholder 3" descr="Zahtjev za provjeru vjerodostojnosti e-potvrde">
            <a:extLst>
              <a:ext uri="{FF2B5EF4-FFF2-40B4-BE49-F238E27FC236}">
                <a16:creationId xmlns:a16="http://schemas.microsoft.com/office/drawing/2014/main" id="{84116E64-4DCA-F3DC-9397-B9F3DA71C64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7"/>
          <a:stretch>
            <a:fillRect/>
          </a:stretch>
        </p:blipFill>
        <p:spPr>
          <a:xfrm>
            <a:off x="5711879" y="2763142"/>
            <a:ext cx="1684704" cy="584934"/>
          </a:xfrm>
        </p:spPr>
      </p:pic>
      <p:pic>
        <p:nvPicPr>
          <p:cNvPr id="1223" name="Picture 1222" descr="A logo with a cat face&#10;&#10;AI-generated content may be incorrect.">
            <a:extLst>
              <a:ext uri="{FF2B5EF4-FFF2-40B4-BE49-F238E27FC236}">
                <a16:creationId xmlns:a16="http://schemas.microsoft.com/office/drawing/2014/main" id="{2EDF7F55-04CF-11B7-2D26-86D6EB1F9F9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63149" y="2665616"/>
            <a:ext cx="1181100" cy="781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498568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594446-55A6-0026-8F02-6B64E9C7E7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err="1">
                <a:cs typeface="Arial"/>
              </a:rPr>
              <a:t>Unaprjeđenje</a:t>
            </a:r>
            <a:r>
              <a:rPr lang="en-US">
                <a:cs typeface="Arial"/>
              </a:rPr>
              <a:t> </a:t>
            </a:r>
            <a:r>
              <a:rPr lang="en-US" err="1">
                <a:cs typeface="Arial"/>
              </a:rPr>
              <a:t>pretrage</a:t>
            </a:r>
            <a:r>
              <a:rPr lang="en-US">
                <a:cs typeface="Arial"/>
              </a:rPr>
              <a:t> </a:t>
            </a:r>
            <a:r>
              <a:rPr lang="en-US" err="1">
                <a:cs typeface="Arial"/>
              </a:rPr>
              <a:t>podataka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A0154611-DE84-D75F-D420-2EDB4669A7B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51704071"/>
              </p:ext>
            </p:extLst>
          </p:nvPr>
        </p:nvGraphicFramePr>
        <p:xfrm>
          <a:off x="1528763" y="1825625"/>
          <a:ext cx="9825037" cy="2494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825037">
                  <a:extLst>
                    <a:ext uri="{9D8B030D-6E8A-4147-A177-3AD203B41FA5}">
                      <a16:colId xmlns:a16="http://schemas.microsoft.com/office/drawing/2014/main" val="405827985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600" b="1" i="0" u="none" strike="noStrike" noProof="0">
                          <a:solidFill>
                            <a:schemeClr val="tx1"/>
                          </a:solidFill>
                          <a:latin typeface="Arial"/>
                        </a:rPr>
                        <a:t>🎯 </a:t>
                      </a:r>
                      <a:r>
                        <a:rPr lang="en-US" sz="3600" b="1" i="0" u="none" strike="noStrike" noProof="0" err="1">
                          <a:solidFill>
                            <a:schemeClr val="tx1"/>
                          </a:solidFill>
                          <a:latin typeface="Arial"/>
                        </a:rPr>
                        <a:t>Ciljevi</a:t>
                      </a:r>
                      <a:endParaRPr lang="en-US" err="1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6246451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0" i="0" u="none" strike="noStrike" noProof="0">
                          <a:solidFill>
                            <a:schemeClr val="tx1"/>
                          </a:solidFill>
                        </a:rPr>
                        <a:t>✅</a:t>
                      </a:r>
                      <a:r>
                        <a:rPr lang="en-US" sz="1800" b="0" i="0" u="none" strike="noStrike" noProof="0" err="1">
                          <a:solidFill>
                            <a:schemeClr val="tx1"/>
                          </a:solidFill>
                          <a:latin typeface="Arial"/>
                        </a:rPr>
                        <a:t>Znatno</a:t>
                      </a:r>
                      <a:r>
                        <a:rPr lang="en-US" sz="1800" b="0" i="0" u="none" strike="noStrike" noProof="0">
                          <a:solidFill>
                            <a:schemeClr val="tx1"/>
                          </a:solidFill>
                          <a:latin typeface="Arial"/>
                        </a:rPr>
                        <a:t> </a:t>
                      </a:r>
                      <a:r>
                        <a:rPr lang="en-US" sz="1800" b="0" i="0" u="none" strike="noStrike" noProof="0" err="1">
                          <a:solidFill>
                            <a:schemeClr val="tx1"/>
                          </a:solidFill>
                          <a:latin typeface="Arial"/>
                        </a:rPr>
                        <a:t>brži</a:t>
                      </a:r>
                      <a:r>
                        <a:rPr lang="en-US" sz="1800" b="0" i="0" u="none" strike="noStrike" noProof="0">
                          <a:solidFill>
                            <a:schemeClr val="tx1"/>
                          </a:solidFill>
                          <a:latin typeface="Arial"/>
                        </a:rPr>
                        <a:t> </a:t>
                      </a:r>
                      <a:r>
                        <a:rPr lang="en-US" sz="1800" b="0" i="0" u="none" strike="noStrike" noProof="0" err="1">
                          <a:solidFill>
                            <a:schemeClr val="tx1"/>
                          </a:solidFill>
                          <a:latin typeface="Arial"/>
                        </a:rPr>
                        <a:t>dohvat</a:t>
                      </a:r>
                      <a:r>
                        <a:rPr lang="en-US" sz="1800" b="0" i="0" u="none" strike="noStrike" noProof="0">
                          <a:solidFill>
                            <a:schemeClr val="tx1"/>
                          </a:solidFill>
                          <a:latin typeface="Arial"/>
                        </a:rPr>
                        <a:t> </a:t>
                      </a:r>
                      <a:r>
                        <a:rPr lang="en-US" sz="1800" b="0" i="0" u="none" strike="noStrike" noProof="0" err="1">
                          <a:solidFill>
                            <a:schemeClr val="tx1"/>
                          </a:solidFill>
                          <a:latin typeface="Arial"/>
                        </a:rPr>
                        <a:t>rezultata</a:t>
                      </a:r>
                      <a:r>
                        <a:rPr lang="en-US" sz="1800" b="0" i="0" u="none" strike="noStrike" noProof="0">
                          <a:solidFill>
                            <a:schemeClr val="tx1"/>
                          </a:solidFill>
                          <a:latin typeface="Arial"/>
                        </a:rPr>
                        <a:t>, </a:t>
                      </a:r>
                      <a:r>
                        <a:rPr lang="en-US" sz="1800" b="0" i="0" u="none" strike="noStrike" noProof="0" err="1">
                          <a:solidFill>
                            <a:schemeClr val="tx1"/>
                          </a:solidFill>
                          <a:latin typeface="Arial"/>
                        </a:rPr>
                        <a:t>čak</a:t>
                      </a:r>
                      <a:r>
                        <a:rPr lang="en-US" sz="1800" b="0" i="0" u="none" strike="noStrike" noProof="0">
                          <a:solidFill>
                            <a:schemeClr val="tx1"/>
                          </a:solidFill>
                          <a:latin typeface="Arial"/>
                        </a:rPr>
                        <a:t> </a:t>
                      </a:r>
                      <a:r>
                        <a:rPr lang="en-US" sz="1800" b="0" i="0" u="none" strike="noStrike" noProof="0" err="1">
                          <a:solidFill>
                            <a:schemeClr val="tx1"/>
                          </a:solidFill>
                          <a:latin typeface="Arial"/>
                        </a:rPr>
                        <a:t>i</a:t>
                      </a:r>
                      <a:r>
                        <a:rPr lang="en-US" sz="1800" b="0" i="0" u="none" strike="noStrike" noProof="0">
                          <a:solidFill>
                            <a:schemeClr val="tx1"/>
                          </a:solidFill>
                          <a:latin typeface="Arial"/>
                        </a:rPr>
                        <a:t> </a:t>
                      </a:r>
                      <a:r>
                        <a:rPr lang="en-US" sz="1800" b="0" i="0" u="none" strike="noStrike" noProof="0" err="1">
                          <a:solidFill>
                            <a:schemeClr val="tx1"/>
                          </a:solidFill>
                          <a:latin typeface="Arial"/>
                        </a:rPr>
                        <a:t>kod</a:t>
                      </a:r>
                      <a:r>
                        <a:rPr lang="en-US" sz="1800" b="0" i="0" u="none" strike="noStrike" noProof="0">
                          <a:solidFill>
                            <a:schemeClr val="tx1"/>
                          </a:solidFill>
                          <a:latin typeface="Arial"/>
                        </a:rPr>
                        <a:t> </a:t>
                      </a:r>
                      <a:r>
                        <a:rPr lang="en-US" sz="1800" b="0" i="0" u="none" strike="noStrike" noProof="0" err="1">
                          <a:solidFill>
                            <a:schemeClr val="tx1"/>
                          </a:solidFill>
                          <a:latin typeface="Arial"/>
                        </a:rPr>
                        <a:t>velikih</a:t>
                      </a:r>
                      <a:r>
                        <a:rPr lang="en-US" sz="1800" b="0" i="0" u="none" strike="noStrike" noProof="0">
                          <a:solidFill>
                            <a:schemeClr val="tx1"/>
                          </a:solidFill>
                          <a:latin typeface="Arial"/>
                        </a:rPr>
                        <a:t> </a:t>
                      </a:r>
                      <a:r>
                        <a:rPr lang="en-US" sz="1800" b="0" i="0" u="none" strike="noStrike" noProof="0" err="1">
                          <a:solidFill>
                            <a:schemeClr val="tx1"/>
                          </a:solidFill>
                          <a:latin typeface="Arial"/>
                        </a:rPr>
                        <a:t>količina</a:t>
                      </a:r>
                      <a:r>
                        <a:rPr lang="en-US" sz="1800" b="0" i="0" u="none" strike="noStrike" noProof="0">
                          <a:solidFill>
                            <a:schemeClr val="tx1"/>
                          </a:solidFill>
                          <a:latin typeface="Arial"/>
                        </a:rPr>
                        <a:t> </a:t>
                      </a:r>
                      <a:r>
                        <a:rPr lang="en-US" sz="1800" b="0" i="0" u="none" strike="noStrike" noProof="0" err="1">
                          <a:solidFill>
                            <a:schemeClr val="tx1"/>
                          </a:solidFill>
                          <a:latin typeface="Arial"/>
                        </a:rPr>
                        <a:t>podataka</a:t>
                      </a:r>
                      <a:r>
                        <a:rPr lang="en-US" sz="1800" b="0" i="0" u="none" strike="noStrike" noProof="0">
                          <a:solidFill>
                            <a:schemeClr val="tx1"/>
                          </a:solidFill>
                          <a:latin typeface="Arial"/>
                        </a:rPr>
                        <a:t>. </a:t>
                      </a:r>
                      <a:endParaRPr lang="en-US" sz="1800" b="1" i="0" u="none" strike="noStrike" noProof="0">
                        <a:solidFill>
                          <a:schemeClr val="tx1"/>
                        </a:solidFill>
                        <a:latin typeface="Arial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7978638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800" b="0" i="0" u="none" strike="noStrike" noProof="0">
                          <a:solidFill>
                            <a:schemeClr val="tx1"/>
                          </a:solidFill>
                        </a:rPr>
                        <a:t>✅</a:t>
                      </a:r>
                      <a:r>
                        <a:rPr lang="en-US" sz="1800" b="0" i="0" u="none" strike="noStrike" noProof="0" err="1">
                          <a:solidFill>
                            <a:schemeClr val="tx1"/>
                          </a:solidFill>
                          <a:latin typeface="Arial"/>
                        </a:rPr>
                        <a:t>Preciznije</a:t>
                      </a:r>
                      <a:r>
                        <a:rPr lang="en-US" sz="1800" b="0" i="0" u="none" strike="noStrike" noProof="0">
                          <a:solidFill>
                            <a:schemeClr val="tx1"/>
                          </a:solidFill>
                          <a:latin typeface="Arial"/>
                        </a:rPr>
                        <a:t> </a:t>
                      </a:r>
                      <a:r>
                        <a:rPr lang="en-US" sz="1800" b="0" i="0" u="none" strike="noStrike" noProof="0" err="1">
                          <a:solidFill>
                            <a:schemeClr val="tx1"/>
                          </a:solidFill>
                          <a:latin typeface="Arial"/>
                        </a:rPr>
                        <a:t>filtriranje</a:t>
                      </a:r>
                      <a:r>
                        <a:rPr lang="en-US" sz="1800" b="0" i="0" u="none" strike="noStrike" noProof="0">
                          <a:solidFill>
                            <a:schemeClr val="tx1"/>
                          </a:solidFill>
                          <a:latin typeface="Arial"/>
                        </a:rPr>
                        <a:t> </a:t>
                      </a:r>
                      <a:r>
                        <a:rPr lang="en-US" sz="1800" b="0" i="0" u="none" strike="noStrike" noProof="0" err="1">
                          <a:solidFill>
                            <a:schemeClr val="tx1"/>
                          </a:solidFill>
                          <a:latin typeface="Arial"/>
                        </a:rPr>
                        <a:t>i</a:t>
                      </a:r>
                      <a:r>
                        <a:rPr lang="en-US" sz="1800" b="0" i="0" u="none" strike="noStrike" noProof="0">
                          <a:solidFill>
                            <a:schemeClr val="tx1"/>
                          </a:solidFill>
                          <a:latin typeface="Arial"/>
                        </a:rPr>
                        <a:t> </a:t>
                      </a:r>
                      <a:r>
                        <a:rPr lang="en-US" sz="1800" b="0" i="0" u="none" strike="noStrike" noProof="0" err="1">
                          <a:solidFill>
                            <a:schemeClr val="tx1"/>
                          </a:solidFill>
                          <a:latin typeface="Arial"/>
                        </a:rPr>
                        <a:t>sortiranje</a:t>
                      </a:r>
                      <a:r>
                        <a:rPr lang="en-US" sz="1800" b="0" i="0" u="none" strike="noStrike" noProof="0">
                          <a:solidFill>
                            <a:schemeClr val="tx1"/>
                          </a:solidFill>
                          <a:latin typeface="Arial"/>
                        </a:rPr>
                        <a:t> </a:t>
                      </a:r>
                      <a:r>
                        <a:rPr lang="en-US" sz="1800" b="0" i="0" u="none" strike="noStrike" noProof="0" err="1">
                          <a:solidFill>
                            <a:schemeClr val="tx1"/>
                          </a:solidFill>
                          <a:latin typeface="Arial"/>
                        </a:rPr>
                        <a:t>rezultate</a:t>
                      </a:r>
                      <a:r>
                        <a:rPr lang="en-US" sz="1800" b="0" i="0" u="none" strike="noStrike" noProof="0">
                          <a:solidFill>
                            <a:schemeClr val="tx1"/>
                          </a:solidFill>
                          <a:latin typeface="Arial"/>
                        </a:rPr>
                        <a:t> </a:t>
                      </a:r>
                      <a:r>
                        <a:rPr lang="en-US" sz="1800" b="0" i="0" u="none" strike="noStrike" noProof="0" err="1">
                          <a:solidFill>
                            <a:schemeClr val="tx1"/>
                          </a:solidFill>
                          <a:latin typeface="Arial"/>
                        </a:rPr>
                        <a:t>prema</a:t>
                      </a:r>
                      <a:r>
                        <a:rPr lang="en-US" sz="1800" b="0" i="0" u="none" strike="noStrike" noProof="0">
                          <a:solidFill>
                            <a:schemeClr val="tx1"/>
                          </a:solidFill>
                          <a:latin typeface="Arial"/>
                        </a:rPr>
                        <a:t> </a:t>
                      </a:r>
                      <a:r>
                        <a:rPr lang="en-US" sz="1800" b="0" i="0" u="none" strike="noStrike" noProof="0" err="1">
                          <a:solidFill>
                            <a:schemeClr val="tx1"/>
                          </a:solidFill>
                          <a:latin typeface="Arial"/>
                        </a:rPr>
                        <a:t>različitim</a:t>
                      </a:r>
                      <a:r>
                        <a:rPr lang="en-US" sz="1800" b="0" i="0" u="none" strike="noStrike" noProof="0">
                          <a:solidFill>
                            <a:schemeClr val="tx1"/>
                          </a:solidFill>
                          <a:latin typeface="Arial"/>
                        </a:rPr>
                        <a:t> </a:t>
                      </a:r>
                      <a:r>
                        <a:rPr lang="en-US" sz="1800" b="0" i="0" u="none" strike="noStrike" noProof="0" err="1">
                          <a:solidFill>
                            <a:schemeClr val="tx1"/>
                          </a:solidFill>
                          <a:latin typeface="Arial"/>
                        </a:rPr>
                        <a:t>kriterijima</a:t>
                      </a:r>
                      <a:r>
                        <a:rPr lang="en-US" sz="1800" b="0" i="0" u="none" strike="noStrike" noProof="0">
                          <a:solidFill>
                            <a:schemeClr val="tx1"/>
                          </a:solidFill>
                          <a:latin typeface="Arial"/>
                        </a:rPr>
                        <a:t>. </a:t>
                      </a:r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9022606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0" i="0" u="none" strike="noStrike" noProof="0">
                          <a:solidFill>
                            <a:schemeClr val="tx1"/>
                          </a:solidFill>
                        </a:rPr>
                        <a:t>✅</a:t>
                      </a:r>
                      <a:r>
                        <a:rPr lang="en-US" sz="1800" b="0" i="0" u="none" strike="noStrike" noProof="0" err="1">
                          <a:solidFill>
                            <a:schemeClr val="tx1"/>
                          </a:solidFill>
                          <a:latin typeface="Arial"/>
                        </a:rPr>
                        <a:t>Implementacija</a:t>
                      </a:r>
                      <a:r>
                        <a:rPr lang="en-US" sz="1800" b="0" i="0" u="none" strike="noStrike" noProof="0">
                          <a:solidFill>
                            <a:schemeClr val="tx1"/>
                          </a:solidFill>
                          <a:latin typeface="Arial"/>
                        </a:rPr>
                        <a:t> </a:t>
                      </a:r>
                      <a:r>
                        <a:rPr lang="en-US" sz="1800" b="0" i="0" u="none" strike="noStrike" noProof="0" err="1">
                          <a:solidFill>
                            <a:schemeClr val="tx1"/>
                          </a:solidFill>
                          <a:latin typeface="Arial"/>
                        </a:rPr>
                        <a:t>detaljnijih</a:t>
                      </a:r>
                      <a:r>
                        <a:rPr lang="en-US" sz="1800" b="0" i="0" u="none" strike="noStrike" noProof="0">
                          <a:solidFill>
                            <a:schemeClr val="tx1"/>
                          </a:solidFill>
                          <a:latin typeface="Arial"/>
                        </a:rPr>
                        <a:t> </a:t>
                      </a:r>
                      <a:r>
                        <a:rPr lang="en-US" sz="1800" b="0" i="0" u="none" strike="noStrike" noProof="0" err="1">
                          <a:solidFill>
                            <a:schemeClr val="tx1"/>
                          </a:solidFill>
                          <a:latin typeface="Arial"/>
                        </a:rPr>
                        <a:t>izvještaja</a:t>
                      </a:r>
                      <a:r>
                        <a:rPr lang="en-US" sz="1800" b="0" i="0" u="none" strike="noStrike" noProof="0">
                          <a:solidFill>
                            <a:schemeClr val="tx1"/>
                          </a:solidFill>
                          <a:latin typeface="Arial"/>
                        </a:rPr>
                        <a:t> </a:t>
                      </a:r>
                      <a:r>
                        <a:rPr lang="en-US" sz="1800" b="0" i="0" u="none" strike="noStrike" noProof="0" err="1">
                          <a:solidFill>
                            <a:schemeClr val="tx1"/>
                          </a:solidFill>
                          <a:latin typeface="Arial"/>
                        </a:rPr>
                        <a:t>i</a:t>
                      </a:r>
                      <a:r>
                        <a:rPr lang="en-US" sz="1800" b="0" i="0" u="none" strike="noStrike" noProof="0">
                          <a:solidFill>
                            <a:schemeClr val="tx1"/>
                          </a:solidFill>
                          <a:latin typeface="Arial"/>
                        </a:rPr>
                        <a:t> </a:t>
                      </a:r>
                      <a:r>
                        <a:rPr lang="en-US" sz="1800" b="0" i="0" u="none" strike="noStrike" noProof="0" err="1">
                          <a:solidFill>
                            <a:schemeClr val="tx1"/>
                          </a:solidFill>
                          <a:latin typeface="Arial"/>
                        </a:rPr>
                        <a:t>bolje</a:t>
                      </a:r>
                      <a:r>
                        <a:rPr lang="en-US" sz="1800" b="0" i="0" u="none" strike="noStrike" noProof="0">
                          <a:solidFill>
                            <a:schemeClr val="tx1"/>
                          </a:solidFill>
                          <a:latin typeface="Arial"/>
                        </a:rPr>
                        <a:t> </a:t>
                      </a:r>
                      <a:r>
                        <a:rPr lang="en-US" sz="1800" b="0" i="0" u="none" strike="noStrike" noProof="0" err="1">
                          <a:solidFill>
                            <a:schemeClr val="tx1"/>
                          </a:solidFill>
                          <a:latin typeface="Arial"/>
                        </a:rPr>
                        <a:t>razumijevanje</a:t>
                      </a:r>
                      <a:r>
                        <a:rPr lang="en-US" sz="1800" b="0" i="0" u="none" strike="noStrike" noProof="0">
                          <a:solidFill>
                            <a:schemeClr val="tx1"/>
                          </a:solidFill>
                          <a:latin typeface="Arial"/>
                        </a:rPr>
                        <a:t> </a:t>
                      </a:r>
                      <a:r>
                        <a:rPr lang="en-US" sz="1800" b="0" i="0" u="none" strike="noStrike" noProof="0" err="1">
                          <a:solidFill>
                            <a:schemeClr val="tx1"/>
                          </a:solidFill>
                          <a:latin typeface="Arial"/>
                        </a:rPr>
                        <a:t>podataka</a:t>
                      </a:r>
                      <a:r>
                        <a:rPr lang="en-US" sz="1800" b="0" i="0" u="none" strike="noStrike" noProof="0">
                          <a:solidFill>
                            <a:schemeClr val="tx1"/>
                          </a:solidFill>
                          <a:latin typeface="Arial"/>
                        </a:rPr>
                        <a:t> </a:t>
                      </a:r>
                      <a:r>
                        <a:rPr lang="en-US" sz="1800" b="0" i="0" u="none" strike="noStrike" noProof="0" err="1">
                          <a:solidFill>
                            <a:schemeClr val="tx1"/>
                          </a:solidFill>
                          <a:latin typeface="Arial"/>
                        </a:rPr>
                        <a:t>kroz</a:t>
                      </a:r>
                      <a:r>
                        <a:rPr lang="en-US" sz="1800" b="0" i="0" u="none" strike="noStrike" noProof="0">
                          <a:solidFill>
                            <a:schemeClr val="tx1"/>
                          </a:solidFill>
                          <a:latin typeface="Arial"/>
                        </a:rPr>
                        <a:t> </a:t>
                      </a:r>
                      <a:r>
                        <a:rPr lang="en-US" sz="1800" b="0" i="0" u="none" strike="noStrike" noProof="0" err="1">
                          <a:solidFill>
                            <a:schemeClr val="tx1"/>
                          </a:solidFill>
                          <a:latin typeface="Arial"/>
                        </a:rPr>
                        <a:t>grafove</a:t>
                      </a:r>
                      <a:r>
                        <a:rPr lang="en-US" sz="1800" b="0" i="0" u="none" strike="noStrike" noProof="0">
                          <a:solidFill>
                            <a:schemeClr val="tx1"/>
                          </a:solidFill>
                          <a:latin typeface="Arial"/>
                        </a:rPr>
                        <a:t> </a:t>
                      </a:r>
                      <a:r>
                        <a:rPr lang="en-US" sz="1800" b="0" i="0" u="none" strike="noStrike" noProof="0" err="1">
                          <a:solidFill>
                            <a:schemeClr val="tx1"/>
                          </a:solidFill>
                          <a:latin typeface="Arial"/>
                        </a:rPr>
                        <a:t>i</a:t>
                      </a:r>
                      <a:r>
                        <a:rPr lang="en-US" sz="1800" b="0" i="0" u="none" strike="noStrike" noProof="0">
                          <a:solidFill>
                            <a:schemeClr val="tx1"/>
                          </a:solidFill>
                          <a:latin typeface="Arial"/>
                        </a:rPr>
                        <a:t> </a:t>
                      </a:r>
                      <a:r>
                        <a:rPr lang="en-US" sz="1800" b="0" i="0" u="none" strike="noStrike" noProof="0" err="1">
                          <a:solidFill>
                            <a:schemeClr val="tx1"/>
                          </a:solidFill>
                          <a:latin typeface="Arial"/>
                        </a:rPr>
                        <a:t>analitiku</a:t>
                      </a:r>
                      <a:r>
                        <a:rPr lang="en-US" sz="1800" b="0" i="0" u="none" strike="noStrike" noProof="0">
                          <a:solidFill>
                            <a:schemeClr val="tx1"/>
                          </a:solidFill>
                          <a:latin typeface="Arial"/>
                        </a:rPr>
                        <a:t>. </a:t>
                      </a:r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2565532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800" b="0" i="0" u="none" strike="noStrike" noProof="0">
                          <a:solidFill>
                            <a:schemeClr val="tx1"/>
                          </a:solidFill>
                        </a:rPr>
                        <a:t>✅</a:t>
                      </a:r>
                      <a:r>
                        <a:rPr lang="en-US" sz="1800" b="0" i="0" u="none" strike="noStrike" noProof="0" err="1">
                          <a:solidFill>
                            <a:schemeClr val="tx1"/>
                          </a:solidFill>
                          <a:latin typeface="Arial"/>
                        </a:rPr>
                        <a:t>Obrada</a:t>
                      </a:r>
                      <a:r>
                        <a:rPr lang="en-US" sz="1800" b="0" i="0" u="none" strike="noStrike" noProof="0">
                          <a:solidFill>
                            <a:schemeClr val="tx1"/>
                          </a:solidFill>
                          <a:latin typeface="Arial"/>
                        </a:rPr>
                        <a:t> </a:t>
                      </a:r>
                      <a:r>
                        <a:rPr lang="en-US" sz="1800" b="0" i="0" u="none" strike="noStrike" noProof="0" err="1">
                          <a:solidFill>
                            <a:schemeClr val="tx1"/>
                          </a:solidFill>
                          <a:latin typeface="Arial"/>
                        </a:rPr>
                        <a:t>velike</a:t>
                      </a:r>
                      <a:r>
                        <a:rPr lang="en-US" sz="1800" b="0" i="0" u="none" strike="noStrike" noProof="0">
                          <a:solidFill>
                            <a:schemeClr val="tx1"/>
                          </a:solidFill>
                          <a:latin typeface="Arial"/>
                        </a:rPr>
                        <a:t> </a:t>
                      </a:r>
                      <a:r>
                        <a:rPr lang="en-US" sz="1800" b="0" i="0" u="none" strike="noStrike" noProof="0" err="1">
                          <a:solidFill>
                            <a:schemeClr val="tx1"/>
                          </a:solidFill>
                          <a:latin typeface="Arial"/>
                        </a:rPr>
                        <a:t>količine</a:t>
                      </a:r>
                      <a:r>
                        <a:rPr lang="en-US" sz="1800" b="0" i="0" u="none" strike="noStrike" noProof="0">
                          <a:solidFill>
                            <a:schemeClr val="tx1"/>
                          </a:solidFill>
                          <a:latin typeface="Arial"/>
                        </a:rPr>
                        <a:t> </a:t>
                      </a:r>
                      <a:r>
                        <a:rPr lang="en-US" sz="1800" b="0" i="0" u="none" strike="noStrike" noProof="0" err="1">
                          <a:solidFill>
                            <a:schemeClr val="tx1"/>
                          </a:solidFill>
                          <a:latin typeface="Arial"/>
                        </a:rPr>
                        <a:t>podataka</a:t>
                      </a:r>
                      <a:r>
                        <a:rPr lang="en-US" sz="1800" b="0" i="0" u="none" strike="noStrike" noProof="0">
                          <a:solidFill>
                            <a:schemeClr val="tx1"/>
                          </a:solidFill>
                          <a:latin typeface="Arial"/>
                        </a:rPr>
                        <a:t> bez </a:t>
                      </a:r>
                      <a:r>
                        <a:rPr lang="en-US" sz="1800" b="0" i="0" u="none" strike="noStrike" noProof="0" err="1">
                          <a:solidFill>
                            <a:schemeClr val="tx1"/>
                          </a:solidFill>
                          <a:latin typeface="Arial"/>
                        </a:rPr>
                        <a:t>gubitka</a:t>
                      </a:r>
                      <a:r>
                        <a:rPr lang="en-US" sz="1800" b="0" i="0" u="none" strike="noStrike" noProof="0">
                          <a:solidFill>
                            <a:schemeClr val="tx1"/>
                          </a:solidFill>
                          <a:latin typeface="Arial"/>
                        </a:rPr>
                        <a:t> </a:t>
                      </a:r>
                      <a:r>
                        <a:rPr lang="en-US" sz="1800" b="0" i="0" u="none" strike="noStrike" noProof="0" err="1">
                          <a:solidFill>
                            <a:schemeClr val="tx1"/>
                          </a:solidFill>
                          <a:latin typeface="Arial"/>
                        </a:rPr>
                        <a:t>performansi</a:t>
                      </a:r>
                      <a:r>
                        <a:rPr lang="en-US" sz="1800" b="0" i="0" u="none" strike="noStrike" noProof="0">
                          <a:solidFill>
                            <a:schemeClr val="tx1"/>
                          </a:solidFill>
                          <a:latin typeface="Arial"/>
                        </a:rPr>
                        <a:t>. </a:t>
                      </a:r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4264453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0" i="0" u="none" strike="noStrike" noProof="0">
                          <a:solidFill>
                            <a:schemeClr val="tx1"/>
                          </a:solidFill>
                        </a:rPr>
                        <a:t>✅</a:t>
                      </a:r>
                      <a:r>
                        <a:rPr lang="en-US" sz="1800" b="0" i="0" u="none" strike="noStrike" noProof="0" err="1">
                          <a:solidFill>
                            <a:schemeClr val="tx1"/>
                          </a:solidFill>
                          <a:latin typeface="Arial"/>
                        </a:rPr>
                        <a:t>Gotovo</a:t>
                      </a:r>
                      <a:r>
                        <a:rPr lang="en-US" sz="1800" b="0" i="0" u="none" strike="noStrike" noProof="0">
                          <a:solidFill>
                            <a:schemeClr val="tx1"/>
                          </a:solidFill>
                          <a:latin typeface="Arial"/>
                        </a:rPr>
                        <a:t> </a:t>
                      </a:r>
                      <a:r>
                        <a:rPr lang="en-US" sz="1800" b="0" i="0" u="none" strike="noStrike" noProof="0" err="1">
                          <a:solidFill>
                            <a:schemeClr val="tx1"/>
                          </a:solidFill>
                          <a:latin typeface="Arial"/>
                        </a:rPr>
                        <a:t>trenutno</a:t>
                      </a:r>
                      <a:r>
                        <a:rPr lang="en-US" sz="1800" b="0" i="0" u="none" strike="noStrike" noProof="0">
                          <a:solidFill>
                            <a:schemeClr val="tx1"/>
                          </a:solidFill>
                          <a:latin typeface="Arial"/>
                        </a:rPr>
                        <a:t> </a:t>
                      </a:r>
                      <a:r>
                        <a:rPr lang="en-US" sz="1800" b="0" i="0" u="none" strike="noStrike" noProof="0" err="1">
                          <a:solidFill>
                            <a:schemeClr val="tx1"/>
                          </a:solidFill>
                          <a:latin typeface="Arial"/>
                        </a:rPr>
                        <a:t>ažuriranje</a:t>
                      </a:r>
                      <a:r>
                        <a:rPr lang="en-US" sz="1800" b="0" i="0" u="none" strike="noStrike" noProof="0">
                          <a:solidFill>
                            <a:schemeClr val="tx1"/>
                          </a:solidFill>
                          <a:latin typeface="Arial"/>
                        </a:rPr>
                        <a:t> </a:t>
                      </a:r>
                      <a:r>
                        <a:rPr lang="en-US" sz="1800" b="0" i="0" u="none" strike="noStrike" noProof="0" err="1">
                          <a:solidFill>
                            <a:schemeClr val="tx1"/>
                          </a:solidFill>
                          <a:latin typeface="Arial"/>
                        </a:rPr>
                        <a:t>rezultata</a:t>
                      </a:r>
                      <a:r>
                        <a:rPr lang="en-US" sz="1800" b="0" i="0" u="none" strike="noStrike" noProof="0">
                          <a:solidFill>
                            <a:schemeClr val="tx1"/>
                          </a:solidFill>
                          <a:latin typeface="Arial"/>
                        </a:rPr>
                        <a:t>, bez </a:t>
                      </a:r>
                      <a:r>
                        <a:rPr lang="en-US" sz="1800" b="0" i="0" u="none" strike="noStrike" noProof="0" err="1">
                          <a:solidFill>
                            <a:schemeClr val="tx1"/>
                          </a:solidFill>
                          <a:latin typeface="Arial"/>
                        </a:rPr>
                        <a:t>čekanja</a:t>
                      </a:r>
                      <a:r>
                        <a:rPr lang="en-US" sz="1800" b="0" i="0" u="none" strike="noStrike" noProof="0">
                          <a:solidFill>
                            <a:schemeClr val="tx1"/>
                          </a:solidFill>
                          <a:latin typeface="Arial"/>
                        </a:rPr>
                        <a:t> </a:t>
                      </a:r>
                      <a:r>
                        <a:rPr lang="en-US" sz="1800" b="0" i="0" u="none" strike="noStrike" noProof="0" err="1">
                          <a:solidFill>
                            <a:schemeClr val="tx1"/>
                          </a:solidFill>
                          <a:latin typeface="Arial"/>
                        </a:rPr>
                        <a:t>na</a:t>
                      </a:r>
                      <a:r>
                        <a:rPr lang="en-US" sz="1800" b="0" i="0" u="none" strike="noStrike" noProof="0">
                          <a:solidFill>
                            <a:schemeClr val="tx1"/>
                          </a:solidFill>
                          <a:latin typeface="Arial"/>
                        </a:rPr>
                        <a:t> </a:t>
                      </a:r>
                      <a:r>
                        <a:rPr lang="en-US" sz="1800" b="0" i="0" u="none" strike="noStrike" noProof="0" err="1">
                          <a:solidFill>
                            <a:schemeClr val="tx1"/>
                          </a:solidFill>
                          <a:latin typeface="Arial"/>
                        </a:rPr>
                        <a:t>obradu</a:t>
                      </a:r>
                      <a:r>
                        <a:rPr lang="en-US" sz="1800" b="0" i="0" u="none" strike="noStrike" noProof="0">
                          <a:solidFill>
                            <a:schemeClr val="tx1"/>
                          </a:solidFill>
                          <a:latin typeface="Arial"/>
                        </a:rPr>
                        <a:t> </a:t>
                      </a:r>
                      <a:r>
                        <a:rPr lang="en-US" sz="1800" b="0" i="0" u="none" strike="noStrike" noProof="0" err="1">
                          <a:solidFill>
                            <a:schemeClr val="tx1"/>
                          </a:solidFill>
                          <a:latin typeface="Arial"/>
                        </a:rPr>
                        <a:t>podataka</a:t>
                      </a:r>
                      <a:r>
                        <a:rPr lang="en-US" sz="1800" b="0" i="0" u="none" strike="noStrike" noProof="0">
                          <a:solidFill>
                            <a:schemeClr val="tx1"/>
                          </a:solidFill>
                          <a:latin typeface="Arial"/>
                        </a:rPr>
                        <a:t>. </a:t>
                      </a:r>
                      <a:endParaRPr lang="en-US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50574478"/>
                  </a:ext>
                </a:extLst>
              </a:tr>
            </a:tbl>
          </a:graphicData>
        </a:graphic>
      </p:graphicFrame>
      <p:pic>
        <p:nvPicPr>
          <p:cNvPr id="6" name="Picture 5" descr="Computing search png icon Data analytics icon monitoring Big data analysis  Containing database 24305296 PNG">
            <a:extLst>
              <a:ext uri="{FF2B5EF4-FFF2-40B4-BE49-F238E27FC236}">
                <a16:creationId xmlns:a16="http://schemas.microsoft.com/office/drawing/2014/main" id="{DC3AA47F-E4EA-D466-8DC3-CD9D54194C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81483" y="3433233"/>
            <a:ext cx="2743200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8105412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D08547C-C76A-E713-1849-1B8E8D84D4D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Arial"/>
              </a:rPr>
              <a:t>Problem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7AC455-1016-77A1-0FA1-86525AF4A342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sz="2000" err="1">
                <a:cs typeface="Arial"/>
              </a:rPr>
              <a:t>Mnoge</a:t>
            </a:r>
            <a:r>
              <a:rPr lang="en-US" sz="2000">
                <a:cs typeface="Arial"/>
              </a:rPr>
              <a:t> </a:t>
            </a:r>
            <a:r>
              <a:rPr lang="en-US" sz="2000" err="1">
                <a:cs typeface="Arial"/>
              </a:rPr>
              <a:t>publikacije</a:t>
            </a:r>
            <a:r>
              <a:rPr lang="en-US" sz="2000">
                <a:cs typeface="Arial"/>
              </a:rPr>
              <a:t> </a:t>
            </a:r>
            <a:r>
              <a:rPr lang="en-US" sz="2000" b="1" err="1">
                <a:cs typeface="Arial"/>
              </a:rPr>
              <a:t>nemaju</a:t>
            </a:r>
            <a:r>
              <a:rPr lang="en-US" sz="2000" b="1">
                <a:cs typeface="Arial"/>
              </a:rPr>
              <a:t> </a:t>
            </a:r>
            <a:r>
              <a:rPr lang="en-US" sz="2000" b="1" err="1">
                <a:cs typeface="Arial"/>
              </a:rPr>
              <a:t>povezane</a:t>
            </a:r>
            <a:r>
              <a:rPr lang="en-US" sz="2000" b="1">
                <a:cs typeface="Arial"/>
              </a:rPr>
              <a:t> </a:t>
            </a:r>
            <a:r>
              <a:rPr lang="en-US" sz="2000" b="1" err="1">
                <a:cs typeface="Arial"/>
              </a:rPr>
              <a:t>autore</a:t>
            </a:r>
            <a:endParaRPr lang="en-US" sz="2000">
              <a:cs typeface="Arial"/>
            </a:endParaRPr>
          </a:p>
          <a:p>
            <a:r>
              <a:rPr lang="en-US" sz="2000" err="1">
                <a:cs typeface="Arial"/>
              </a:rPr>
              <a:t>Pogrešno</a:t>
            </a:r>
            <a:r>
              <a:rPr lang="en-US" sz="2000">
                <a:cs typeface="Arial"/>
              </a:rPr>
              <a:t> </a:t>
            </a:r>
            <a:r>
              <a:rPr lang="en-US" sz="2000" err="1">
                <a:cs typeface="Arial"/>
              </a:rPr>
              <a:t>dodijeljeni</a:t>
            </a:r>
            <a:r>
              <a:rPr lang="en-US" sz="2000">
                <a:cs typeface="Arial"/>
              </a:rPr>
              <a:t> </a:t>
            </a:r>
            <a:r>
              <a:rPr lang="en-US" sz="2000" err="1">
                <a:cs typeface="Arial"/>
              </a:rPr>
              <a:t>autori</a:t>
            </a:r>
            <a:r>
              <a:rPr lang="en-US" sz="2000">
                <a:cs typeface="Arial"/>
              </a:rPr>
              <a:t> </a:t>
            </a:r>
            <a:r>
              <a:rPr lang="en-US" sz="2000" err="1">
                <a:cs typeface="Arial"/>
              </a:rPr>
              <a:t>zbog</a:t>
            </a:r>
            <a:r>
              <a:rPr lang="en-US" sz="2000">
                <a:cs typeface="Arial"/>
              </a:rPr>
              <a:t> </a:t>
            </a:r>
            <a:r>
              <a:rPr lang="en-US" sz="2000" b="1" err="1">
                <a:cs typeface="Arial"/>
              </a:rPr>
              <a:t>migracije</a:t>
            </a:r>
            <a:r>
              <a:rPr lang="en-US" sz="2000" b="1">
                <a:cs typeface="Arial"/>
              </a:rPr>
              <a:t> </a:t>
            </a:r>
            <a:r>
              <a:rPr lang="en-US" sz="2000" b="1" err="1">
                <a:cs typeface="Arial"/>
              </a:rPr>
              <a:t>podataka</a:t>
            </a:r>
            <a:endParaRPr lang="en-US" sz="2000" err="1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0969A6E-21A5-FF38-37D4-B6F329DD333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 err="1">
                <a:cs typeface="Arial"/>
              </a:rPr>
              <a:t>Rješenje</a:t>
            </a:r>
            <a:r>
              <a:rPr lang="en-US" dirty="0">
                <a:cs typeface="Arial"/>
              </a:rPr>
              <a:t>: </a:t>
            </a:r>
            <a:r>
              <a:rPr lang="en-US" b="0" dirty="0">
                <a:ea typeface="+mn-lt"/>
                <a:cs typeface="+mn-lt"/>
              </a:rPr>
              <a:t>Match &amp; Claim</a:t>
            </a:r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8FBB032-2D24-0146-0E2A-C4CAEA9F37B5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sz="2000" b="1" dirty="0" err="1">
                <a:cs typeface="Arial"/>
              </a:rPr>
              <a:t>Algoritam</a:t>
            </a:r>
            <a:r>
              <a:rPr lang="en-US" sz="2000" dirty="0">
                <a:cs typeface="Arial"/>
              </a:rPr>
              <a:t> </a:t>
            </a:r>
            <a:r>
              <a:rPr lang="en-US" sz="2000" dirty="0" err="1">
                <a:cs typeface="Arial"/>
              </a:rPr>
              <a:t>prepoznaje</a:t>
            </a:r>
            <a:r>
              <a:rPr lang="en-US" sz="2000" dirty="0">
                <a:cs typeface="Arial"/>
              </a:rPr>
              <a:t> </a:t>
            </a:r>
            <a:r>
              <a:rPr lang="en-US" sz="2000" dirty="0" err="1">
                <a:cs typeface="Arial"/>
              </a:rPr>
              <a:t>potencijalne</a:t>
            </a:r>
            <a:r>
              <a:rPr lang="en-US" sz="2000" dirty="0">
                <a:cs typeface="Arial"/>
              </a:rPr>
              <a:t> </a:t>
            </a:r>
            <a:r>
              <a:rPr lang="en-US" sz="2000" dirty="0" err="1">
                <a:cs typeface="Arial"/>
              </a:rPr>
              <a:t>autore</a:t>
            </a:r>
            <a:endParaRPr lang="en-US" sz="2000" dirty="0">
              <a:cs typeface="Arial"/>
            </a:endParaRPr>
          </a:p>
          <a:p>
            <a:r>
              <a:rPr lang="en-US" sz="2000" dirty="0" err="1">
                <a:cs typeface="Arial"/>
              </a:rPr>
              <a:t>Autori</a:t>
            </a:r>
            <a:r>
              <a:rPr lang="en-US" sz="2000" dirty="0">
                <a:cs typeface="Arial"/>
              </a:rPr>
              <a:t> </a:t>
            </a:r>
            <a:r>
              <a:rPr lang="en-US" sz="2000" dirty="0" err="1">
                <a:cs typeface="Arial"/>
              </a:rPr>
              <a:t>dobivaju</a:t>
            </a:r>
            <a:r>
              <a:rPr lang="en-US" sz="2000" dirty="0">
                <a:cs typeface="Arial"/>
              </a:rPr>
              <a:t> </a:t>
            </a:r>
            <a:r>
              <a:rPr lang="en-US" sz="2000" dirty="0" err="1">
                <a:cs typeface="Arial"/>
              </a:rPr>
              <a:t>prijedloge</a:t>
            </a:r>
            <a:r>
              <a:rPr lang="en-US" sz="2000" dirty="0">
                <a:cs typeface="Arial"/>
              </a:rPr>
              <a:t> </a:t>
            </a:r>
            <a:r>
              <a:rPr lang="en-US" sz="2000" dirty="0" err="1">
                <a:cs typeface="Arial"/>
              </a:rPr>
              <a:t>i</a:t>
            </a:r>
            <a:r>
              <a:rPr lang="en-US" sz="2000" dirty="0">
                <a:cs typeface="Arial"/>
              </a:rPr>
              <a:t> </a:t>
            </a:r>
            <a:r>
              <a:rPr lang="en-US" sz="2000" dirty="0" err="1">
                <a:cs typeface="Arial"/>
              </a:rPr>
              <a:t>mogu</a:t>
            </a:r>
            <a:r>
              <a:rPr lang="en-US" sz="2000" dirty="0">
                <a:cs typeface="Arial"/>
              </a:rPr>
              <a:t> </a:t>
            </a:r>
            <a:r>
              <a:rPr lang="en-US" sz="2000" b="1" dirty="0" err="1">
                <a:cs typeface="Arial"/>
              </a:rPr>
              <a:t>povezati</a:t>
            </a:r>
            <a:r>
              <a:rPr lang="en-US" sz="2000" b="1" dirty="0">
                <a:cs typeface="Arial"/>
              </a:rPr>
              <a:t> </a:t>
            </a:r>
            <a:r>
              <a:rPr lang="en-US" sz="2000" b="1" dirty="0" err="1">
                <a:cs typeface="Arial"/>
              </a:rPr>
              <a:t>svoje</a:t>
            </a:r>
            <a:r>
              <a:rPr lang="en-US" sz="2000" b="1" dirty="0">
                <a:cs typeface="Arial"/>
              </a:rPr>
              <a:t> </a:t>
            </a:r>
            <a:r>
              <a:rPr lang="en-US" sz="2000" b="1" dirty="0" err="1">
                <a:cs typeface="Arial"/>
              </a:rPr>
              <a:t>radove</a:t>
            </a:r>
            <a:r>
              <a:rPr lang="en-US" sz="2000" b="1" dirty="0">
                <a:cs typeface="Arial"/>
              </a:rPr>
              <a:t> </a:t>
            </a:r>
            <a:r>
              <a:rPr lang="en-US" sz="2000" b="1" dirty="0" err="1">
                <a:cs typeface="Arial"/>
              </a:rPr>
              <a:t>sa</a:t>
            </a:r>
            <a:r>
              <a:rPr lang="en-US" sz="2000" b="1" dirty="0">
                <a:cs typeface="Arial"/>
              </a:rPr>
              <a:t> </a:t>
            </a:r>
            <a:r>
              <a:rPr lang="en-US" sz="2000" b="1" dirty="0" err="1">
                <a:cs typeface="Arial"/>
              </a:rPr>
              <a:t>svojim</a:t>
            </a:r>
            <a:r>
              <a:rPr lang="en-US" sz="2000" b="1" dirty="0">
                <a:cs typeface="Arial"/>
              </a:rPr>
              <a:t> </a:t>
            </a:r>
            <a:r>
              <a:rPr lang="en-US" sz="2000" b="1" dirty="0" err="1">
                <a:cs typeface="Arial"/>
              </a:rPr>
              <a:t>profilom</a:t>
            </a:r>
            <a:endParaRPr lang="en-US" sz="2000" dirty="0" err="1">
              <a:cs typeface="Arial"/>
            </a:endParaRPr>
          </a:p>
          <a:p>
            <a:r>
              <a:rPr lang="en-US" sz="2000" b="1" dirty="0" err="1">
                <a:cs typeface="Arial"/>
              </a:rPr>
              <a:t>Razvezivanje</a:t>
            </a:r>
            <a:r>
              <a:rPr lang="en-US" sz="2000" dirty="0">
                <a:cs typeface="Arial"/>
              </a:rPr>
              <a:t> u </a:t>
            </a:r>
            <a:r>
              <a:rPr lang="en-US" sz="2000" dirty="0" err="1">
                <a:cs typeface="Arial"/>
              </a:rPr>
              <a:t>slučaju</a:t>
            </a:r>
            <a:r>
              <a:rPr lang="en-US" sz="2000" dirty="0">
                <a:cs typeface="Arial"/>
              </a:rPr>
              <a:t> </a:t>
            </a:r>
            <a:r>
              <a:rPr lang="en-US" sz="2000" dirty="0" err="1">
                <a:cs typeface="Arial"/>
              </a:rPr>
              <a:t>pogrešne</a:t>
            </a:r>
            <a:r>
              <a:rPr lang="en-US" sz="2000" dirty="0">
                <a:cs typeface="Arial"/>
              </a:rPr>
              <a:t> </a:t>
            </a:r>
            <a:r>
              <a:rPr lang="en-US" sz="2000" dirty="0" err="1">
                <a:cs typeface="Arial"/>
              </a:rPr>
              <a:t>evidencije</a:t>
            </a:r>
            <a:endParaRPr lang="en-US" sz="2000" dirty="0">
              <a:cs typeface="Arial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16712D0-CD7D-3CD7-A3D5-8622BBD3FC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err="1">
                <a:cs typeface="Arial"/>
              </a:rPr>
              <a:t>Pametno</a:t>
            </a:r>
            <a:r>
              <a:rPr lang="en-US">
                <a:cs typeface="Arial"/>
              </a:rPr>
              <a:t> </a:t>
            </a:r>
            <a:r>
              <a:rPr lang="en-US" err="1">
                <a:cs typeface="Arial"/>
              </a:rPr>
              <a:t>povezivanje</a:t>
            </a:r>
            <a:r>
              <a:rPr lang="en-US">
                <a:cs typeface="Arial"/>
              </a:rPr>
              <a:t> </a:t>
            </a:r>
            <a:r>
              <a:rPr lang="en-US" err="1">
                <a:cs typeface="Arial"/>
              </a:rPr>
              <a:t>autora</a:t>
            </a:r>
            <a:r>
              <a:rPr lang="en-US">
                <a:cs typeface="Arial"/>
              </a:rPr>
              <a:t> </a:t>
            </a:r>
            <a:r>
              <a:rPr lang="en-US" err="1">
                <a:cs typeface="Arial"/>
              </a:rPr>
              <a:t>i</a:t>
            </a:r>
            <a:r>
              <a:rPr lang="en-US">
                <a:cs typeface="Arial"/>
              </a:rPr>
              <a:t> </a:t>
            </a:r>
            <a:r>
              <a:rPr lang="en-US" err="1">
                <a:cs typeface="Arial"/>
              </a:rPr>
              <a:t>publikacija</a:t>
            </a:r>
            <a:r>
              <a:rPr lang="en-US">
                <a:cs typeface="Arial"/>
              </a:rPr>
              <a:t>: Match &amp; Claim </a:t>
            </a:r>
            <a:r>
              <a:rPr lang="en-US" err="1">
                <a:cs typeface="Arial"/>
              </a:rPr>
              <a:t>sustav</a:t>
            </a:r>
            <a:endParaRPr lang="en-US" err="1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31482997-A322-3579-83B8-B21F8CFF678B}"/>
              </a:ext>
            </a:extLst>
          </p:cNvPr>
          <p:cNvSpPr txBox="1">
            <a:spLocks/>
          </p:cNvSpPr>
          <p:nvPr/>
        </p:nvSpPr>
        <p:spPr>
          <a:xfrm>
            <a:off x="1507249" y="4079060"/>
            <a:ext cx="9825384" cy="131310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>
              <a:cs typeface="Arial"/>
            </a:endParaRPr>
          </a:p>
          <a:p>
            <a:r>
              <a:rPr lang="en-US" sz="2600">
                <a:ea typeface="+mn-lt"/>
                <a:cs typeface="+mn-lt"/>
              </a:rPr>
              <a:t>🎯 </a:t>
            </a:r>
            <a:r>
              <a:rPr lang="en-US" sz="2600" err="1">
                <a:ea typeface="+mn-lt"/>
                <a:cs typeface="+mn-lt"/>
              </a:rPr>
              <a:t>Cilj</a:t>
            </a:r>
            <a:br>
              <a:rPr lang="en-US" sz="2600">
                <a:ea typeface="+mn-lt"/>
                <a:cs typeface="+mn-lt"/>
              </a:rPr>
            </a:br>
            <a:r>
              <a:rPr lang="en-US" sz="2600">
                <a:ea typeface="+mn-lt"/>
                <a:cs typeface="+mn-lt"/>
              </a:rPr>
              <a:t>✅ </a:t>
            </a:r>
            <a:r>
              <a:rPr lang="en-US" sz="2600" err="1">
                <a:ea typeface="+mn-lt"/>
                <a:cs typeface="+mn-lt"/>
              </a:rPr>
              <a:t>Povećati</a:t>
            </a:r>
            <a:r>
              <a:rPr lang="en-US" sz="2600">
                <a:ea typeface="+mn-lt"/>
                <a:cs typeface="+mn-lt"/>
              </a:rPr>
              <a:t> </a:t>
            </a:r>
            <a:r>
              <a:rPr lang="en-US" sz="2600" err="1">
                <a:ea typeface="+mn-lt"/>
                <a:cs typeface="+mn-lt"/>
              </a:rPr>
              <a:t>točnost</a:t>
            </a:r>
            <a:r>
              <a:rPr lang="en-US" sz="2600">
                <a:ea typeface="+mn-lt"/>
                <a:cs typeface="+mn-lt"/>
              </a:rPr>
              <a:t> </a:t>
            </a:r>
            <a:r>
              <a:rPr lang="en-US" sz="2600" err="1">
                <a:ea typeface="+mn-lt"/>
                <a:cs typeface="+mn-lt"/>
              </a:rPr>
              <a:t>podataka</a:t>
            </a:r>
            <a:r>
              <a:rPr lang="en-US" sz="2600">
                <a:ea typeface="+mn-lt"/>
                <a:cs typeface="+mn-lt"/>
              </a:rPr>
              <a:t> u </a:t>
            </a:r>
            <a:r>
              <a:rPr lang="en-US" sz="2600" err="1">
                <a:ea typeface="+mn-lt"/>
                <a:cs typeface="+mn-lt"/>
              </a:rPr>
              <a:t>sustavu</a:t>
            </a:r>
            <a:br>
              <a:rPr lang="en-US" sz="2600">
                <a:ea typeface="+mn-lt"/>
                <a:cs typeface="+mn-lt"/>
              </a:rPr>
            </a:br>
            <a:r>
              <a:rPr lang="en-US" sz="2600">
                <a:ea typeface="+mn-lt"/>
                <a:cs typeface="+mn-lt"/>
              </a:rPr>
              <a:t>✅ </a:t>
            </a:r>
            <a:r>
              <a:rPr lang="en-US" sz="2600" err="1">
                <a:ea typeface="+mn-lt"/>
                <a:cs typeface="+mn-lt"/>
              </a:rPr>
              <a:t>Olakšati</a:t>
            </a:r>
            <a:r>
              <a:rPr lang="en-US" sz="2600">
                <a:ea typeface="+mn-lt"/>
                <a:cs typeface="+mn-lt"/>
              </a:rPr>
              <a:t> </a:t>
            </a:r>
            <a:r>
              <a:rPr lang="en-US" sz="2600" err="1">
                <a:ea typeface="+mn-lt"/>
                <a:cs typeface="+mn-lt"/>
              </a:rPr>
              <a:t>autorima</a:t>
            </a:r>
            <a:r>
              <a:rPr lang="en-US" sz="2600">
                <a:ea typeface="+mn-lt"/>
                <a:cs typeface="+mn-lt"/>
              </a:rPr>
              <a:t> </a:t>
            </a:r>
            <a:r>
              <a:rPr lang="en-US" sz="2600" err="1">
                <a:ea typeface="+mn-lt"/>
                <a:cs typeface="+mn-lt"/>
              </a:rPr>
              <a:t>upravljanje</a:t>
            </a:r>
            <a:r>
              <a:rPr lang="en-US" sz="2600">
                <a:ea typeface="+mn-lt"/>
                <a:cs typeface="+mn-lt"/>
              </a:rPr>
              <a:t> </a:t>
            </a:r>
            <a:r>
              <a:rPr lang="en-US" sz="2600" err="1">
                <a:ea typeface="+mn-lt"/>
                <a:cs typeface="+mn-lt"/>
              </a:rPr>
              <a:t>vlastitim</a:t>
            </a:r>
            <a:r>
              <a:rPr lang="en-US" sz="2600">
                <a:ea typeface="+mn-lt"/>
                <a:cs typeface="+mn-lt"/>
              </a:rPr>
              <a:t> </a:t>
            </a:r>
            <a:r>
              <a:rPr lang="en-US" sz="2600" err="1">
                <a:ea typeface="+mn-lt"/>
                <a:cs typeface="+mn-lt"/>
              </a:rPr>
              <a:t>publikacijama</a:t>
            </a:r>
            <a:br>
              <a:rPr lang="en-US" sz="2600">
                <a:ea typeface="+mn-lt"/>
                <a:cs typeface="+mn-lt"/>
              </a:rPr>
            </a:br>
            <a:r>
              <a:rPr lang="en-US" sz="2600">
                <a:ea typeface="+mn-lt"/>
                <a:cs typeface="+mn-lt"/>
              </a:rPr>
              <a:t>✅ </a:t>
            </a:r>
            <a:r>
              <a:rPr lang="en-US" sz="2600" err="1">
                <a:ea typeface="+mn-lt"/>
                <a:cs typeface="+mn-lt"/>
              </a:rPr>
              <a:t>Poboljšati</a:t>
            </a:r>
            <a:r>
              <a:rPr lang="en-US" sz="2600">
                <a:ea typeface="+mn-lt"/>
                <a:cs typeface="+mn-lt"/>
              </a:rPr>
              <a:t> </a:t>
            </a:r>
            <a:r>
              <a:rPr lang="en-US" sz="2600" err="1">
                <a:ea typeface="+mn-lt"/>
                <a:cs typeface="+mn-lt"/>
              </a:rPr>
              <a:t>pretragu</a:t>
            </a:r>
            <a:r>
              <a:rPr lang="en-US" sz="2600">
                <a:ea typeface="+mn-lt"/>
                <a:cs typeface="+mn-lt"/>
              </a:rPr>
              <a:t> </a:t>
            </a:r>
            <a:r>
              <a:rPr lang="en-US" sz="2600" err="1">
                <a:ea typeface="+mn-lt"/>
                <a:cs typeface="+mn-lt"/>
              </a:rPr>
              <a:t>i</a:t>
            </a:r>
            <a:r>
              <a:rPr lang="en-US" sz="2600">
                <a:ea typeface="+mn-lt"/>
                <a:cs typeface="+mn-lt"/>
              </a:rPr>
              <a:t> </a:t>
            </a:r>
            <a:r>
              <a:rPr lang="en-US" sz="2600" err="1">
                <a:ea typeface="+mn-lt"/>
                <a:cs typeface="+mn-lt"/>
              </a:rPr>
              <a:t>analitiku</a:t>
            </a:r>
            <a:r>
              <a:rPr lang="en-US" sz="2600">
                <a:ea typeface="+mn-lt"/>
                <a:cs typeface="+mn-lt"/>
              </a:rPr>
              <a:t> </a:t>
            </a:r>
            <a:r>
              <a:rPr lang="en-US" sz="2600" err="1">
                <a:ea typeface="+mn-lt"/>
                <a:cs typeface="+mn-lt"/>
              </a:rPr>
              <a:t>znanstvene</a:t>
            </a:r>
            <a:r>
              <a:rPr lang="en-US" sz="2600">
                <a:ea typeface="+mn-lt"/>
                <a:cs typeface="+mn-lt"/>
              </a:rPr>
              <a:t> </a:t>
            </a:r>
            <a:r>
              <a:rPr lang="en-US" sz="2600" err="1">
                <a:ea typeface="+mn-lt"/>
                <a:cs typeface="+mn-lt"/>
              </a:rPr>
              <a:t>produkcije</a:t>
            </a:r>
            <a:endParaRPr lang="en-US" sz="2600" err="1">
              <a:cs typeface="Arial"/>
            </a:endParaRPr>
          </a:p>
          <a:p>
            <a:endParaRPr lang="en-US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49685724"/>
      </p:ext>
    </p:extLst>
  </p:cSld>
  <p:clrMapOvr>
    <a:masterClrMapping/>
  </p:clrMapOvr>
  <p:extLst>
    <p:ext uri="{6950BFC3-D8DA-4A85-94F7-54DA5524770B}">
      <p188:commentRel xmlns:p188="http://schemas.microsoft.com/office/powerpoint/2018/8/main" xmlns="" r:id="rId2"/>
    </p:ext>
  </p:extLs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EDAFEF62-9883-487E-2551-6BE34A814B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err="1">
                <a:cs typeface="Arial"/>
              </a:rPr>
              <a:t>Dubinska</a:t>
            </a:r>
            <a:r>
              <a:rPr lang="en-US">
                <a:cs typeface="Arial"/>
              </a:rPr>
              <a:t> </a:t>
            </a:r>
            <a:r>
              <a:rPr lang="en-US" err="1">
                <a:cs typeface="Arial"/>
              </a:rPr>
              <a:t>integracija</a:t>
            </a:r>
            <a:r>
              <a:rPr lang="en-US">
                <a:cs typeface="Arial"/>
              </a:rPr>
              <a:t> s </a:t>
            </a:r>
            <a:r>
              <a:rPr lang="en-US" err="1">
                <a:cs typeface="Arial"/>
              </a:rPr>
              <a:t>Dabrom</a:t>
            </a:r>
            <a:endParaRPr lang="en-US" err="1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95EB64-6B30-78C6-3552-F6FEA7C2E2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 fontScale="92500" lnSpcReduction="10000"/>
          </a:bodyPr>
          <a:lstStyle/>
          <a:p>
            <a:pPr marL="514350" indent="-514350">
              <a:buAutoNum type="arabicPeriod"/>
            </a:pPr>
            <a:r>
              <a:rPr lang="en-US" err="1">
                <a:ea typeface="+mn-lt"/>
                <a:cs typeface="+mn-lt"/>
              </a:rPr>
              <a:t>Neovisno</a:t>
            </a:r>
            <a:r>
              <a:rPr lang="en-US">
                <a:ea typeface="+mn-lt"/>
                <a:cs typeface="+mn-lt"/>
              </a:rPr>
              <a:t> o </a:t>
            </a:r>
            <a:r>
              <a:rPr lang="en-US" err="1">
                <a:ea typeface="+mn-lt"/>
                <a:cs typeface="+mn-lt"/>
              </a:rPr>
              <a:t>sustavu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inicijalnog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unosa</a:t>
            </a:r>
            <a:r>
              <a:rPr lang="en-US">
                <a:ea typeface="+mn-lt"/>
                <a:cs typeface="+mn-lt"/>
              </a:rPr>
              <a:t>, </a:t>
            </a:r>
            <a:r>
              <a:rPr lang="en-US" err="1">
                <a:ea typeface="+mn-lt"/>
                <a:cs typeface="+mn-lt"/>
              </a:rPr>
              <a:t>mogućnost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dohvaćanja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podataka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na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zahtjev</a:t>
            </a:r>
            <a:r>
              <a:rPr lang="en-US">
                <a:ea typeface="+mn-lt"/>
                <a:cs typeface="+mn-lt"/>
              </a:rPr>
              <a:t> u </a:t>
            </a:r>
            <a:r>
              <a:rPr lang="en-US" err="1">
                <a:ea typeface="+mn-lt"/>
                <a:cs typeface="+mn-lt"/>
              </a:rPr>
              <a:t>drugi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sustav</a:t>
            </a:r>
            <a:endParaRPr lang="en-US"/>
          </a:p>
          <a:p>
            <a:pPr marL="514350" indent="-514350">
              <a:buAutoNum type="arabicPeriod"/>
            </a:pPr>
            <a:r>
              <a:rPr lang="en-US" err="1">
                <a:ea typeface="+mn-lt"/>
                <a:cs typeface="+mn-lt"/>
              </a:rPr>
              <a:t>Pregled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dohvaćenih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podataka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radi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b="1" err="1">
                <a:ea typeface="+mn-lt"/>
                <a:cs typeface="+mn-lt"/>
              </a:rPr>
              <a:t>otkrivanja</a:t>
            </a:r>
            <a:r>
              <a:rPr lang="en-US" b="1">
                <a:ea typeface="+mn-lt"/>
                <a:cs typeface="+mn-lt"/>
              </a:rPr>
              <a:t> </a:t>
            </a:r>
            <a:r>
              <a:rPr lang="en-US" b="1" err="1">
                <a:ea typeface="+mn-lt"/>
                <a:cs typeface="+mn-lt"/>
              </a:rPr>
              <a:t>mogućih</a:t>
            </a:r>
            <a:r>
              <a:rPr lang="en-US" b="1">
                <a:ea typeface="+mn-lt"/>
                <a:cs typeface="+mn-lt"/>
              </a:rPr>
              <a:t> </a:t>
            </a:r>
            <a:r>
              <a:rPr lang="en-US" b="1" err="1">
                <a:ea typeface="+mn-lt"/>
                <a:cs typeface="+mn-lt"/>
              </a:rPr>
              <a:t>grešaka</a:t>
            </a:r>
          </a:p>
          <a:p>
            <a:pPr marL="514350" indent="-514350">
              <a:buAutoNum type="arabicPeriod"/>
            </a:pPr>
            <a:r>
              <a:rPr lang="en-US" err="1">
                <a:cs typeface="Arial"/>
              </a:rPr>
              <a:t>Pohrana</a:t>
            </a:r>
            <a:r>
              <a:rPr lang="en-US">
                <a:cs typeface="Arial"/>
              </a:rPr>
              <a:t> </a:t>
            </a:r>
            <a:r>
              <a:rPr lang="en-US" err="1">
                <a:cs typeface="Arial"/>
              </a:rPr>
              <a:t>podataka</a:t>
            </a:r>
            <a:r>
              <a:rPr lang="en-US">
                <a:cs typeface="Arial"/>
              </a:rPr>
              <a:t> </a:t>
            </a:r>
          </a:p>
          <a:p>
            <a:pPr marL="514350" indent="-514350">
              <a:buAutoNum type="arabicPeriod"/>
            </a:pPr>
            <a:endParaRPr lang="en-US" b="1">
              <a:cs typeface="Arial"/>
            </a:endParaRPr>
          </a:p>
          <a:p>
            <a:pPr marL="0" indent="0">
              <a:buNone/>
            </a:pPr>
            <a:r>
              <a:rPr lang="en-US">
                <a:ea typeface="+mn-lt"/>
                <a:cs typeface="+mn-lt"/>
              </a:rPr>
              <a:t>🎯 </a:t>
            </a:r>
            <a:r>
              <a:rPr lang="en-US" b="1" err="1">
                <a:ea typeface="+mn-lt"/>
                <a:cs typeface="+mn-lt"/>
              </a:rPr>
              <a:t>Cilj</a:t>
            </a:r>
            <a:endParaRPr lang="en-US" b="1">
              <a:cs typeface="Arial"/>
            </a:endParaRPr>
          </a:p>
          <a:p>
            <a:pPr>
              <a:buNone/>
            </a:pPr>
            <a:r>
              <a:rPr lang="en-US" b="1">
                <a:ea typeface="+mn-lt"/>
                <a:cs typeface="+mn-lt"/>
              </a:rPr>
              <a:t>✅</a:t>
            </a:r>
            <a:r>
              <a:rPr lang="en-US" b="1" err="1">
                <a:ea typeface="+mn-lt"/>
                <a:cs typeface="+mn-lt"/>
              </a:rPr>
              <a:t>Eliminacija</a:t>
            </a:r>
            <a:r>
              <a:rPr lang="en-US" b="1">
                <a:ea typeface="+mn-lt"/>
                <a:cs typeface="+mn-lt"/>
              </a:rPr>
              <a:t> </a:t>
            </a:r>
            <a:r>
              <a:rPr lang="en-US" b="1" err="1">
                <a:ea typeface="+mn-lt"/>
                <a:cs typeface="+mn-lt"/>
              </a:rPr>
              <a:t>dupliciranja</a:t>
            </a:r>
            <a:r>
              <a:rPr lang="en-US" b="1">
                <a:ea typeface="+mn-lt"/>
                <a:cs typeface="+mn-lt"/>
              </a:rPr>
              <a:t> </a:t>
            </a:r>
            <a:r>
              <a:rPr lang="en-US" b="1" err="1">
                <a:ea typeface="+mn-lt"/>
                <a:cs typeface="+mn-lt"/>
              </a:rPr>
              <a:t>unosa</a:t>
            </a:r>
            <a:endParaRPr lang="en-US" b="1">
              <a:cs typeface="Arial"/>
            </a:endParaRPr>
          </a:p>
          <a:p>
            <a:pPr>
              <a:buNone/>
            </a:pPr>
            <a:r>
              <a:rPr lang="en-US" b="1">
                <a:ea typeface="+mn-lt"/>
                <a:cs typeface="+mn-lt"/>
              </a:rPr>
              <a:t>✅</a:t>
            </a:r>
            <a:r>
              <a:rPr lang="en-US" b="1" err="1">
                <a:ea typeface="+mn-lt"/>
                <a:cs typeface="+mn-lt"/>
              </a:rPr>
              <a:t>Veća</a:t>
            </a:r>
            <a:r>
              <a:rPr lang="en-US" b="1">
                <a:ea typeface="+mn-lt"/>
                <a:cs typeface="+mn-lt"/>
              </a:rPr>
              <a:t> </a:t>
            </a:r>
            <a:r>
              <a:rPr lang="en-US" b="1" err="1">
                <a:ea typeface="+mn-lt"/>
                <a:cs typeface="+mn-lt"/>
              </a:rPr>
              <a:t>pouzdanost</a:t>
            </a:r>
            <a:r>
              <a:rPr lang="en-US" b="1">
                <a:ea typeface="+mn-lt"/>
                <a:cs typeface="+mn-lt"/>
              </a:rPr>
              <a:t> </a:t>
            </a:r>
            <a:r>
              <a:rPr lang="en-US" b="1" err="1">
                <a:ea typeface="+mn-lt"/>
                <a:cs typeface="+mn-lt"/>
              </a:rPr>
              <a:t>podataka</a:t>
            </a:r>
            <a:endParaRPr lang="en-US" b="1">
              <a:cs typeface="Arial"/>
            </a:endParaRPr>
          </a:p>
          <a:p>
            <a:pPr marL="0" indent="0">
              <a:buNone/>
            </a:pPr>
            <a:r>
              <a:rPr lang="en-US" b="1">
                <a:ea typeface="+mn-lt"/>
                <a:cs typeface="+mn-lt"/>
              </a:rPr>
              <a:t>✅</a:t>
            </a:r>
            <a:r>
              <a:rPr lang="en-US" b="1" err="1">
                <a:ea typeface="+mn-lt"/>
                <a:cs typeface="+mn-lt"/>
              </a:rPr>
              <a:t>Ušteda</a:t>
            </a:r>
            <a:r>
              <a:rPr lang="en-US" b="1">
                <a:ea typeface="+mn-lt"/>
                <a:cs typeface="+mn-lt"/>
              </a:rPr>
              <a:t> </a:t>
            </a:r>
            <a:r>
              <a:rPr lang="en-US" b="1" err="1">
                <a:ea typeface="+mn-lt"/>
                <a:cs typeface="+mn-lt"/>
              </a:rPr>
              <a:t>vremena</a:t>
            </a:r>
            <a:r>
              <a:rPr lang="en-US" b="1">
                <a:ea typeface="+mn-lt"/>
                <a:cs typeface="+mn-lt"/>
              </a:rPr>
              <a:t> za </a:t>
            </a:r>
            <a:r>
              <a:rPr lang="en-US" b="1" err="1">
                <a:ea typeface="+mn-lt"/>
                <a:cs typeface="+mn-lt"/>
              </a:rPr>
              <a:t>korisnike</a:t>
            </a:r>
            <a:endParaRPr lang="en-US" b="1" err="1"/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AACF00F2-56DA-9269-252E-449FF20C85F0}"/>
              </a:ext>
            </a:extLst>
          </p:cNvPr>
          <p:cNvSpPr/>
          <p:nvPr/>
        </p:nvSpPr>
        <p:spPr>
          <a:xfrm>
            <a:off x="5454414" y="3023942"/>
            <a:ext cx="6124759" cy="1916558"/>
          </a:xfrm>
          <a:prstGeom prst="roundRect">
            <a:avLst/>
          </a:prstGeom>
          <a:solidFill>
            <a:srgbClr val="C00000">
              <a:alpha val="18000"/>
            </a:srgbClr>
          </a:solidFill>
          <a:ln>
            <a:solidFill>
              <a:srgbClr val="B04C4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sr-Latn-RS"/>
            </a:defPPr>
            <a:lvl1pPr marL="0" algn="l" defTabSz="914354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178" algn="l" defTabSz="914354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354" algn="l" defTabSz="914354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532" algn="l" defTabSz="914354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709" algn="l" defTabSz="914354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886" algn="l" defTabSz="914354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062" algn="l" defTabSz="914354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240" algn="l" defTabSz="914354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418" algn="l" defTabSz="914354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163D38C9-8AEF-E011-131D-CB8FD047D0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12297" y="3429919"/>
            <a:ext cx="1688362" cy="86512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0C69E1D-B368-D338-08AC-4D48C6ECED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36128" y="3125813"/>
            <a:ext cx="1717792" cy="168016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AAFDA90-D805-38A2-F758-6FAC6BAB7E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19623" y="3275821"/>
            <a:ext cx="3939285" cy="1177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123951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F9D21E-3260-4B2D-949D-3F742F080F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Sadržaj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0DD819-C690-4092-9C94-354F164FF9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8416" y="1660797"/>
            <a:ext cx="4849030" cy="4351338"/>
          </a:xfrm>
        </p:spPr>
        <p:txBody>
          <a:bodyPr>
            <a:noAutofit/>
          </a:bodyPr>
          <a:lstStyle/>
          <a:p>
            <a:pPr>
              <a:lnSpc>
                <a:spcPct val="120000"/>
              </a:lnSpc>
              <a:spcBef>
                <a:spcPts val="800"/>
              </a:spcBef>
            </a:pPr>
            <a:r>
              <a:rPr lang="hr-HR" sz="1867"/>
              <a:t>Uvod</a:t>
            </a:r>
          </a:p>
          <a:p>
            <a:pPr>
              <a:lnSpc>
                <a:spcPct val="120000"/>
              </a:lnSpc>
              <a:spcBef>
                <a:spcPts val="800"/>
              </a:spcBef>
            </a:pPr>
            <a:r>
              <a:rPr lang="hr-HR" sz="1867"/>
              <a:t>ISeVO</a:t>
            </a:r>
          </a:p>
          <a:p>
            <a:pPr lvl="1">
              <a:lnSpc>
                <a:spcPct val="120000"/>
              </a:lnSpc>
              <a:spcBef>
                <a:spcPts val="800"/>
              </a:spcBef>
            </a:pPr>
            <a:r>
              <a:rPr lang="hr-HR" sz="1867"/>
              <a:t>Digitalni registar diploma</a:t>
            </a:r>
          </a:p>
          <a:p>
            <a:pPr lvl="1">
              <a:lnSpc>
                <a:spcPct val="120000"/>
              </a:lnSpc>
              <a:spcBef>
                <a:spcPts val="800"/>
              </a:spcBef>
            </a:pPr>
            <a:r>
              <a:rPr lang="hr-HR" sz="1867"/>
              <a:t>Evidencija upisa</a:t>
            </a:r>
          </a:p>
          <a:p>
            <a:pPr lvl="1">
              <a:lnSpc>
                <a:spcPct val="120000"/>
              </a:lnSpc>
              <a:spcBef>
                <a:spcPts val="800"/>
              </a:spcBef>
            </a:pPr>
            <a:r>
              <a:rPr lang="hr-HR" sz="1867"/>
              <a:t>Evidencija studenata</a:t>
            </a:r>
          </a:p>
          <a:p>
            <a:pPr>
              <a:lnSpc>
                <a:spcPct val="120000"/>
              </a:lnSpc>
              <a:spcBef>
                <a:spcPts val="800"/>
              </a:spcBef>
            </a:pPr>
            <a:r>
              <a:rPr lang="hr-HR" sz="1867"/>
              <a:t>ISPiK</a:t>
            </a:r>
          </a:p>
          <a:p>
            <a:pPr lvl="1">
              <a:lnSpc>
                <a:spcPct val="120000"/>
              </a:lnSpc>
              <a:spcBef>
                <a:spcPts val="800"/>
              </a:spcBef>
            </a:pPr>
            <a:r>
              <a:rPr lang="hr-HR" sz="1867"/>
              <a:t>Reakreditacije</a:t>
            </a:r>
          </a:p>
          <a:p>
            <a:pPr lvl="1">
              <a:lnSpc>
                <a:spcPct val="120000"/>
              </a:lnSpc>
              <a:spcBef>
                <a:spcPts val="800"/>
              </a:spcBef>
            </a:pPr>
            <a:r>
              <a:rPr lang="hr-HR" sz="1867"/>
              <a:t>Programski ugovori</a:t>
            </a:r>
          </a:p>
          <a:p>
            <a:pPr>
              <a:lnSpc>
                <a:spcPct val="120000"/>
              </a:lnSpc>
              <a:spcBef>
                <a:spcPts val="800"/>
              </a:spcBef>
            </a:pPr>
            <a:r>
              <a:rPr lang="hr-HR" sz="1867"/>
              <a:t>Zaključak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209EDA9-6023-470E-959B-985E561BFE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7446" y="239144"/>
            <a:ext cx="5025684" cy="318985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9859274-186D-4A9C-803E-083E53248A0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2023" y="2992388"/>
            <a:ext cx="4912776" cy="3118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4063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3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E06506-04AC-AA0B-FDF8-8F7DDD1544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err="1">
                <a:ea typeface="+mj-lt"/>
                <a:cs typeface="+mj-lt"/>
              </a:rPr>
              <a:t>Srce</a:t>
            </a:r>
            <a:r>
              <a:rPr lang="en-US">
                <a:ea typeface="+mj-lt"/>
                <a:cs typeface="+mj-lt"/>
              </a:rPr>
              <a:t> Café: </a:t>
            </a:r>
            <a:r>
              <a:rPr lang="en-US" err="1">
                <a:ea typeface="+mj-lt"/>
                <a:cs typeface="+mj-lt"/>
              </a:rPr>
              <a:t>CroRIS</a:t>
            </a:r>
            <a:endParaRPr lang="en-US" err="1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F559DD-CDD6-18D0-6E5E-7CF86C1428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sz="2400" err="1">
                <a:ea typeface="+mn-lt"/>
                <a:cs typeface="+mn-lt"/>
              </a:rPr>
              <a:t>Namijenjen</a:t>
            </a:r>
            <a:r>
              <a:rPr lang="en-US" sz="2400">
                <a:ea typeface="+mn-lt"/>
                <a:cs typeface="+mn-lt"/>
              </a:rPr>
              <a:t> je </a:t>
            </a:r>
            <a:r>
              <a:rPr lang="en-US" sz="2400" err="1">
                <a:ea typeface="+mn-lt"/>
                <a:cs typeface="+mn-lt"/>
              </a:rPr>
              <a:t>svim</a:t>
            </a:r>
            <a:r>
              <a:rPr lang="en-US" sz="2400">
                <a:ea typeface="+mn-lt"/>
                <a:cs typeface="+mn-lt"/>
              </a:rPr>
              <a:t> </a:t>
            </a:r>
            <a:r>
              <a:rPr lang="en-US" sz="2400" err="1">
                <a:ea typeface="+mn-lt"/>
                <a:cs typeface="+mn-lt"/>
              </a:rPr>
              <a:t>korisnicima</a:t>
            </a:r>
            <a:r>
              <a:rPr lang="en-US" sz="2400">
                <a:ea typeface="+mn-lt"/>
                <a:cs typeface="+mn-lt"/>
              </a:rPr>
              <a:t> </a:t>
            </a:r>
            <a:r>
              <a:rPr lang="en-US" sz="2400" err="1">
                <a:ea typeface="+mn-lt"/>
                <a:cs typeface="+mn-lt"/>
              </a:rPr>
              <a:t>sustava</a:t>
            </a:r>
            <a:r>
              <a:rPr lang="en-US" sz="2400">
                <a:ea typeface="+mn-lt"/>
                <a:cs typeface="+mn-lt"/>
              </a:rPr>
              <a:t>.</a:t>
            </a:r>
          </a:p>
          <a:p>
            <a:pPr marL="0" indent="0">
              <a:buNone/>
            </a:pPr>
            <a:r>
              <a:rPr lang="en-US" sz="2400" err="1">
                <a:ea typeface="+mn-lt"/>
                <a:cs typeface="+mn-lt"/>
              </a:rPr>
              <a:t>Platforma</a:t>
            </a:r>
            <a:r>
              <a:rPr lang="en-US" sz="2400">
                <a:ea typeface="+mn-lt"/>
                <a:cs typeface="+mn-lt"/>
              </a:rPr>
              <a:t> za </a:t>
            </a:r>
            <a:r>
              <a:rPr lang="en-US" sz="2400" err="1">
                <a:ea typeface="+mn-lt"/>
                <a:cs typeface="+mn-lt"/>
              </a:rPr>
              <a:t>predstavljanje</a:t>
            </a:r>
            <a:r>
              <a:rPr lang="en-US" sz="2400">
                <a:ea typeface="+mn-lt"/>
                <a:cs typeface="+mn-lt"/>
              </a:rPr>
              <a:t> </a:t>
            </a:r>
            <a:r>
              <a:rPr lang="en-US" sz="2400" err="1">
                <a:ea typeface="+mn-lt"/>
                <a:cs typeface="+mn-lt"/>
              </a:rPr>
              <a:t>novosti</a:t>
            </a:r>
            <a:r>
              <a:rPr lang="en-US" sz="2400">
                <a:ea typeface="+mn-lt"/>
                <a:cs typeface="+mn-lt"/>
              </a:rPr>
              <a:t> </a:t>
            </a:r>
            <a:r>
              <a:rPr lang="en-US" sz="2400" err="1">
                <a:ea typeface="+mn-lt"/>
                <a:cs typeface="+mn-lt"/>
              </a:rPr>
              <a:t>i</a:t>
            </a:r>
            <a:r>
              <a:rPr lang="en-US" sz="2400">
                <a:ea typeface="+mn-lt"/>
                <a:cs typeface="+mn-lt"/>
              </a:rPr>
              <a:t> </a:t>
            </a:r>
            <a:r>
              <a:rPr lang="en-US" sz="2400" err="1">
                <a:ea typeface="+mn-lt"/>
                <a:cs typeface="+mn-lt"/>
              </a:rPr>
              <a:t>unapređenja</a:t>
            </a:r>
            <a:r>
              <a:rPr lang="en-US" sz="2400">
                <a:ea typeface="+mn-lt"/>
                <a:cs typeface="+mn-lt"/>
              </a:rPr>
              <a:t>.</a:t>
            </a:r>
            <a:endParaRPr lang="en-US" sz="2400">
              <a:cs typeface="Arial"/>
            </a:endParaRPr>
          </a:p>
          <a:p>
            <a:pPr marL="0" indent="0">
              <a:buNone/>
            </a:pPr>
            <a:r>
              <a:rPr lang="en-US" sz="2400" err="1">
                <a:ea typeface="+mn-lt"/>
                <a:cs typeface="+mn-lt"/>
              </a:rPr>
              <a:t>Otvoren</a:t>
            </a:r>
            <a:r>
              <a:rPr lang="en-US" sz="2400">
                <a:ea typeface="+mn-lt"/>
                <a:cs typeface="+mn-lt"/>
              </a:rPr>
              <a:t> </a:t>
            </a:r>
            <a:r>
              <a:rPr lang="en-US" sz="2400" err="1">
                <a:ea typeface="+mn-lt"/>
                <a:cs typeface="+mn-lt"/>
              </a:rPr>
              <a:t>prostor</a:t>
            </a:r>
            <a:r>
              <a:rPr lang="en-US" sz="2400">
                <a:ea typeface="+mn-lt"/>
                <a:cs typeface="+mn-lt"/>
              </a:rPr>
              <a:t> za </a:t>
            </a:r>
            <a:r>
              <a:rPr lang="en-US" sz="2400" err="1">
                <a:ea typeface="+mn-lt"/>
                <a:cs typeface="+mn-lt"/>
              </a:rPr>
              <a:t>pitanja</a:t>
            </a:r>
            <a:r>
              <a:rPr lang="en-US" sz="2400">
                <a:ea typeface="+mn-lt"/>
                <a:cs typeface="+mn-lt"/>
              </a:rPr>
              <a:t>, </a:t>
            </a:r>
            <a:r>
              <a:rPr lang="en-US" sz="2400" err="1">
                <a:ea typeface="+mn-lt"/>
                <a:cs typeface="+mn-lt"/>
              </a:rPr>
              <a:t>prijedloge</a:t>
            </a:r>
            <a:r>
              <a:rPr lang="en-US" sz="2400">
                <a:ea typeface="+mn-lt"/>
                <a:cs typeface="+mn-lt"/>
              </a:rPr>
              <a:t> </a:t>
            </a:r>
            <a:r>
              <a:rPr lang="en-US" sz="2400" err="1">
                <a:ea typeface="+mn-lt"/>
                <a:cs typeface="+mn-lt"/>
              </a:rPr>
              <a:t>i</a:t>
            </a:r>
            <a:r>
              <a:rPr lang="en-US" sz="2400">
                <a:ea typeface="+mn-lt"/>
                <a:cs typeface="+mn-lt"/>
              </a:rPr>
              <a:t> </a:t>
            </a:r>
            <a:r>
              <a:rPr lang="en-US" sz="2400" err="1">
                <a:ea typeface="+mn-lt"/>
                <a:cs typeface="+mn-lt"/>
              </a:rPr>
              <a:t>raspravu</a:t>
            </a:r>
            <a:r>
              <a:rPr lang="en-US" sz="2400">
                <a:ea typeface="+mn-lt"/>
                <a:cs typeface="+mn-lt"/>
              </a:rPr>
              <a:t>.</a:t>
            </a:r>
            <a:endParaRPr lang="en-US" sz="2400">
              <a:cs typeface="Arial"/>
            </a:endParaRPr>
          </a:p>
          <a:p>
            <a:pPr marL="0" indent="0">
              <a:buNone/>
            </a:pPr>
            <a:endParaRPr lang="en-US" sz="2400">
              <a:ea typeface="+mn-lt"/>
              <a:cs typeface="+mn-lt"/>
            </a:endParaRPr>
          </a:p>
          <a:p>
            <a:pPr marL="0" indent="0">
              <a:buNone/>
            </a:pPr>
            <a:r>
              <a:rPr lang="en-US" sz="2400">
                <a:ea typeface="+mn-lt"/>
                <a:cs typeface="+mn-lt"/>
              </a:rPr>
              <a:t>📅 </a:t>
            </a:r>
            <a:r>
              <a:rPr lang="en-US" sz="2400" b="1" err="1">
                <a:ea typeface="+mn-lt"/>
                <a:cs typeface="+mn-lt"/>
              </a:rPr>
              <a:t>Redoviti</a:t>
            </a:r>
            <a:r>
              <a:rPr lang="en-US" sz="2400" b="1">
                <a:ea typeface="+mn-lt"/>
                <a:cs typeface="+mn-lt"/>
              </a:rPr>
              <a:t> </a:t>
            </a:r>
            <a:r>
              <a:rPr lang="en-US" sz="2400" b="1" err="1">
                <a:ea typeface="+mn-lt"/>
                <a:cs typeface="+mn-lt"/>
              </a:rPr>
              <a:t>susreti</a:t>
            </a:r>
            <a:r>
              <a:rPr lang="en-US" sz="2400" b="1">
                <a:ea typeface="+mn-lt"/>
                <a:cs typeface="+mn-lt"/>
              </a:rPr>
              <a:t> za </a:t>
            </a:r>
            <a:r>
              <a:rPr lang="en-US" sz="2400" b="1" err="1">
                <a:ea typeface="+mn-lt"/>
                <a:cs typeface="+mn-lt"/>
              </a:rPr>
              <a:t>bolje</a:t>
            </a:r>
            <a:r>
              <a:rPr lang="en-US" sz="2400" b="1">
                <a:ea typeface="+mn-lt"/>
                <a:cs typeface="+mn-lt"/>
              </a:rPr>
              <a:t> </a:t>
            </a:r>
            <a:r>
              <a:rPr lang="en-US" sz="2400" b="1" err="1">
                <a:ea typeface="+mn-lt"/>
                <a:cs typeface="+mn-lt"/>
              </a:rPr>
              <a:t>CroRIS</a:t>
            </a:r>
            <a:r>
              <a:rPr lang="en-US" sz="2400" b="1">
                <a:ea typeface="+mn-lt"/>
                <a:cs typeface="+mn-lt"/>
              </a:rPr>
              <a:t> </a:t>
            </a:r>
            <a:r>
              <a:rPr lang="en-US" sz="2400" b="1" err="1">
                <a:ea typeface="+mn-lt"/>
                <a:cs typeface="+mn-lt"/>
              </a:rPr>
              <a:t>iskustvo</a:t>
            </a:r>
            <a:r>
              <a:rPr lang="en-US" sz="2400" b="1">
                <a:ea typeface="+mn-lt"/>
                <a:cs typeface="+mn-lt"/>
              </a:rPr>
              <a:t>! </a:t>
            </a:r>
            <a:r>
              <a:rPr lang="en-US" sz="2400" err="1">
                <a:ea typeface="+mn-lt"/>
                <a:cs typeface="+mn-lt"/>
              </a:rPr>
              <a:t>Pratite</a:t>
            </a:r>
            <a:r>
              <a:rPr lang="en-US" sz="2400">
                <a:ea typeface="+mn-lt"/>
                <a:cs typeface="+mn-lt"/>
              </a:rPr>
              <a:t> </a:t>
            </a:r>
            <a:r>
              <a:rPr lang="en-US" sz="2400">
                <a:ea typeface="+mn-lt"/>
                <a:cs typeface="+mn-lt"/>
                <a:hlinkClick r:id="rId2"/>
              </a:rPr>
              <a:t>događanja Srca</a:t>
            </a:r>
            <a:r>
              <a:rPr lang="en-US" sz="2400">
                <a:ea typeface="+mn-lt"/>
                <a:cs typeface="+mn-lt"/>
              </a:rPr>
              <a:t> </a:t>
            </a:r>
            <a:r>
              <a:rPr lang="en-US" sz="2400" err="1">
                <a:ea typeface="+mn-lt"/>
                <a:cs typeface="+mn-lt"/>
              </a:rPr>
              <a:t>kako</a:t>
            </a:r>
            <a:r>
              <a:rPr lang="en-US" sz="2400">
                <a:ea typeface="+mn-lt"/>
                <a:cs typeface="+mn-lt"/>
              </a:rPr>
              <a:t> </a:t>
            </a:r>
            <a:r>
              <a:rPr lang="en-US" sz="2400" err="1">
                <a:ea typeface="+mn-lt"/>
                <a:cs typeface="+mn-lt"/>
              </a:rPr>
              <a:t>biste</a:t>
            </a:r>
            <a:r>
              <a:rPr lang="en-US" sz="2400">
                <a:ea typeface="+mn-lt"/>
                <a:cs typeface="+mn-lt"/>
              </a:rPr>
              <a:t> se </a:t>
            </a:r>
            <a:r>
              <a:rPr lang="en-US" sz="2400" err="1">
                <a:ea typeface="+mn-lt"/>
                <a:cs typeface="+mn-lt"/>
              </a:rPr>
              <a:t>upoznali</a:t>
            </a:r>
            <a:r>
              <a:rPr lang="en-US" sz="2400">
                <a:ea typeface="+mn-lt"/>
                <a:cs typeface="+mn-lt"/>
              </a:rPr>
              <a:t> s </a:t>
            </a:r>
            <a:r>
              <a:rPr lang="en-US" sz="2400" err="1">
                <a:ea typeface="+mn-lt"/>
                <a:cs typeface="+mn-lt"/>
              </a:rPr>
              <a:t>novitetima</a:t>
            </a:r>
            <a:r>
              <a:rPr lang="en-US" sz="2400">
                <a:ea typeface="+mn-lt"/>
                <a:cs typeface="+mn-lt"/>
              </a:rPr>
              <a:t>.</a:t>
            </a:r>
            <a:endParaRPr lang="en-US" sz="2400">
              <a:cs typeface="Arial"/>
            </a:endParaRPr>
          </a:p>
        </p:txBody>
      </p:sp>
      <p:pic>
        <p:nvPicPr>
          <p:cNvPr id="5" name="Picture 4" descr="Download Coffee Cup PNG Image for Free">
            <a:extLst>
              <a:ext uri="{FF2B5EF4-FFF2-40B4-BE49-F238E27FC236}">
                <a16:creationId xmlns:a16="http://schemas.microsoft.com/office/drawing/2014/main" id="{B307C2A6-FA7E-93D2-5CD1-34244B75EA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74490" y="1461512"/>
            <a:ext cx="2743200" cy="1972521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2BC926C1-596E-6392-7BCB-4BEE9AA516A1}"/>
              </a:ext>
            </a:extLst>
          </p:cNvPr>
          <p:cNvGrpSpPr/>
          <p:nvPr/>
        </p:nvGrpSpPr>
        <p:grpSpPr>
          <a:xfrm rot="20940000">
            <a:off x="7359895" y="515111"/>
            <a:ext cx="3814524" cy="2343723"/>
            <a:chOff x="6235645" y="2517732"/>
            <a:chExt cx="1912250" cy="1215751"/>
          </a:xfrm>
        </p:grpSpPr>
        <p:pic>
          <p:nvPicPr>
            <p:cNvPr id="6" name="Picture 5" descr="Shape, circle&#10;&#10;Description automatically generated">
              <a:extLst>
                <a:ext uri="{FF2B5EF4-FFF2-40B4-BE49-F238E27FC236}">
                  <a16:creationId xmlns:a16="http://schemas.microsoft.com/office/drawing/2014/main" id="{FBC45546-49F8-9AB9-35A0-A380A869449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235645" y="2517732"/>
              <a:ext cx="1912250" cy="1215751"/>
            </a:xfrm>
            <a:prstGeom prst="rect">
              <a:avLst/>
            </a:prstGeom>
          </p:spPr>
        </p:pic>
        <p:pic>
          <p:nvPicPr>
            <p:cNvPr id="7" name="Picture 6" descr="A red blue and white logo&#10;&#10;Description automatically generated">
              <a:extLst>
                <a:ext uri="{FF2B5EF4-FFF2-40B4-BE49-F238E27FC236}">
                  <a16:creationId xmlns:a16="http://schemas.microsoft.com/office/drawing/2014/main" id="{7467A645-3A1D-3DFD-0FB4-2B90E028E58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80089" y="3034687"/>
              <a:ext cx="924821" cy="485531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0408B5EB-50AA-C52C-0C46-71A78596CB0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98370" y="2815090"/>
              <a:ext cx="800980" cy="27155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49104606"/>
      </p:ext>
    </p:extLst>
  </p:cSld>
  <p:clrMapOvr>
    <a:masterClrMapping/>
  </p:clrMapOvr>
  <p:extLst>
    <p:ext uri="{6950BFC3-D8DA-4A85-94F7-54DA5524770B}">
      <p188:commentRel xmlns:p188="http://schemas.microsoft.com/office/powerpoint/2018/8/main" xmlns="" r:id="rId7"/>
    </p:ext>
  </p:extLs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57207C-B548-520E-B3F7-275841F664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a typeface="+mj-lt"/>
                <a:cs typeface="+mj-lt"/>
              </a:rPr>
              <a:t>CZI </a:t>
            </a:r>
            <a:r>
              <a:rPr lang="en-US" dirty="0" err="1">
                <a:ea typeface="+mj-lt"/>
                <a:cs typeface="+mj-lt"/>
              </a:rPr>
              <a:t>CroRIS</a:t>
            </a:r>
            <a:r>
              <a:rPr lang="en-US" dirty="0">
                <a:ea typeface="+mj-lt"/>
                <a:cs typeface="+mj-lt"/>
              </a:rPr>
              <a:t> </a:t>
            </a:r>
            <a:r>
              <a:rPr lang="en-US" dirty="0" err="1">
                <a:ea typeface="+mj-lt"/>
                <a:cs typeface="+mj-lt"/>
              </a:rPr>
              <a:t>radionice</a:t>
            </a:r>
            <a:endParaRPr lang="en-US" dirty="0" err="1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B59B42-8BBE-D7D2-B286-74E3A13C06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 err="1">
                <a:ea typeface="+mn-lt"/>
                <a:cs typeface="+mn-lt"/>
              </a:rPr>
              <a:t>Namijenjene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urednicima</a:t>
            </a:r>
            <a:r>
              <a:rPr lang="en-US" dirty="0">
                <a:ea typeface="+mn-lt"/>
                <a:cs typeface="+mn-lt"/>
              </a:rPr>
              <a:t> </a:t>
            </a:r>
            <a:r>
              <a:rPr lang="en-US" dirty="0" err="1">
                <a:ea typeface="+mn-lt"/>
                <a:cs typeface="+mn-lt"/>
              </a:rPr>
              <a:t>i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koordinatorima</a:t>
            </a:r>
            <a:r>
              <a:rPr lang="en-US" dirty="0">
                <a:ea typeface="+mn-lt"/>
                <a:cs typeface="+mn-lt"/>
              </a:rPr>
              <a:t>, </a:t>
            </a:r>
            <a:r>
              <a:rPr lang="en-US" dirty="0" err="1">
                <a:ea typeface="+mn-lt"/>
                <a:cs typeface="+mn-lt"/>
              </a:rPr>
              <a:t>posebno</a:t>
            </a:r>
            <a:r>
              <a:rPr lang="en-US" dirty="0">
                <a:ea typeface="+mn-lt"/>
                <a:cs typeface="+mn-lt"/>
              </a:rPr>
              <a:t> s </a:t>
            </a:r>
            <a:r>
              <a:rPr lang="en-US" dirty="0" err="1">
                <a:ea typeface="+mn-lt"/>
                <a:cs typeface="+mn-lt"/>
              </a:rPr>
              <a:t>ustanova</a:t>
            </a:r>
            <a:r>
              <a:rPr lang="en-US" dirty="0">
                <a:ea typeface="+mn-lt"/>
                <a:cs typeface="+mn-lt"/>
              </a:rPr>
              <a:t> u </a:t>
            </a:r>
            <a:r>
              <a:rPr lang="en-US" dirty="0" err="1">
                <a:ea typeface="+mn-lt"/>
                <a:cs typeface="+mn-lt"/>
              </a:rPr>
              <a:t>reakreditaciji</a:t>
            </a:r>
            <a:r>
              <a:rPr lang="en-US" dirty="0">
                <a:ea typeface="+mn-lt"/>
                <a:cs typeface="+mn-lt"/>
              </a:rPr>
              <a:t> 2025.</a:t>
            </a:r>
            <a:endParaRPr lang="en-US" dirty="0">
              <a:cs typeface="Arial"/>
            </a:endParaRPr>
          </a:p>
          <a:p>
            <a:r>
              <a:rPr lang="en-US" dirty="0" err="1">
                <a:ea typeface="+mn-lt"/>
                <a:cs typeface="+mn-lt"/>
              </a:rPr>
              <a:t>Svaka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radionica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pokriva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jedan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modul</a:t>
            </a:r>
            <a:endParaRPr lang="en-US" dirty="0">
              <a:ea typeface="+mn-lt"/>
              <a:cs typeface="+mn-lt"/>
            </a:endParaRPr>
          </a:p>
          <a:p>
            <a:r>
              <a:rPr lang="en-US" dirty="0" err="1">
                <a:ea typeface="+mn-lt"/>
                <a:cs typeface="+mn-lt"/>
              </a:rPr>
              <a:t>Unos</a:t>
            </a:r>
            <a:r>
              <a:rPr lang="en-US" dirty="0">
                <a:ea typeface="+mn-lt"/>
                <a:cs typeface="+mn-lt"/>
              </a:rPr>
              <a:t>, </a:t>
            </a:r>
            <a:r>
              <a:rPr lang="en-US" dirty="0" err="1">
                <a:ea typeface="+mn-lt"/>
                <a:cs typeface="+mn-lt"/>
              </a:rPr>
              <a:t>uređivanje</a:t>
            </a:r>
            <a:r>
              <a:rPr lang="en-US" dirty="0">
                <a:ea typeface="+mn-lt"/>
                <a:cs typeface="+mn-lt"/>
              </a:rPr>
              <a:t>, </a:t>
            </a:r>
            <a:r>
              <a:rPr lang="en-US" dirty="0" err="1">
                <a:ea typeface="+mn-lt"/>
                <a:cs typeface="+mn-lt"/>
              </a:rPr>
              <a:t>povezivanje</a:t>
            </a:r>
            <a:r>
              <a:rPr lang="en-US" dirty="0">
                <a:ea typeface="+mn-lt"/>
                <a:cs typeface="+mn-lt"/>
              </a:rPr>
              <a:t>, </a:t>
            </a:r>
            <a:r>
              <a:rPr lang="en-US" dirty="0" err="1">
                <a:ea typeface="+mn-lt"/>
                <a:cs typeface="+mn-lt"/>
              </a:rPr>
              <a:t>verifikacija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zapisa</a:t>
            </a:r>
            <a:r>
              <a:rPr lang="en-US" dirty="0">
                <a:ea typeface="+mn-lt"/>
                <a:cs typeface="+mn-lt"/>
              </a:rPr>
              <a:t>, </a:t>
            </a:r>
            <a:r>
              <a:rPr lang="en-US" dirty="0" err="1">
                <a:ea typeface="+mn-lt"/>
                <a:cs typeface="+mn-lt"/>
              </a:rPr>
              <a:t>pregled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izvještajnog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sustava</a:t>
            </a:r>
            <a:r>
              <a:rPr lang="en-US" dirty="0">
                <a:ea typeface="+mn-lt"/>
                <a:cs typeface="+mn-lt"/>
              </a:rPr>
              <a:t>, </a:t>
            </a:r>
            <a:r>
              <a:rPr lang="en-US" dirty="0" err="1">
                <a:ea typeface="+mn-lt"/>
                <a:cs typeface="+mn-lt"/>
              </a:rPr>
              <a:t>praktične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vježbe</a:t>
            </a:r>
            <a:r>
              <a:rPr lang="en-US" dirty="0">
                <a:ea typeface="+mn-lt"/>
                <a:cs typeface="+mn-lt"/>
              </a:rPr>
              <a:t> </a:t>
            </a:r>
            <a:r>
              <a:rPr lang="en-US" dirty="0" err="1">
                <a:ea typeface="+mn-lt"/>
                <a:cs typeface="+mn-lt"/>
              </a:rPr>
              <a:t>i</a:t>
            </a:r>
            <a:r>
              <a:rPr lang="en-US" dirty="0">
                <a:ea typeface="+mn-lt"/>
                <a:cs typeface="+mn-lt"/>
              </a:rPr>
              <a:t> sl.</a:t>
            </a:r>
            <a:endParaRPr lang="en-US" dirty="0" err="1"/>
          </a:p>
          <a:p>
            <a:endParaRPr lang="en-US" dirty="0">
              <a:ea typeface="+mn-lt"/>
              <a:cs typeface="+mn-lt"/>
            </a:endParaRPr>
          </a:p>
          <a:p>
            <a:r>
              <a:rPr lang="en-US" sz="2600" dirty="0">
                <a:ea typeface="+mn-lt"/>
                <a:cs typeface="+mn-lt"/>
              </a:rPr>
              <a:t>🎯 </a:t>
            </a:r>
            <a:r>
              <a:rPr lang="en-US" sz="2600" b="1" dirty="0" err="1">
                <a:ea typeface="+mn-lt"/>
                <a:cs typeface="+mn-lt"/>
              </a:rPr>
              <a:t>Cilj</a:t>
            </a:r>
            <a:r>
              <a:rPr lang="en-US" dirty="0">
                <a:ea typeface="+mn-lt"/>
                <a:cs typeface="+mn-lt"/>
              </a:rPr>
              <a:t>: </a:t>
            </a:r>
            <a:r>
              <a:rPr lang="en-US" dirty="0" err="1">
                <a:ea typeface="+mn-lt"/>
                <a:cs typeface="+mn-lt"/>
              </a:rPr>
              <a:t>Olakšati</a:t>
            </a:r>
            <a:r>
              <a:rPr lang="en-US" dirty="0">
                <a:ea typeface="+mn-lt"/>
                <a:cs typeface="+mn-lt"/>
              </a:rPr>
              <a:t> rad </a:t>
            </a:r>
            <a:r>
              <a:rPr lang="en-US" dirty="0" err="1">
                <a:ea typeface="+mn-lt"/>
                <a:cs typeface="+mn-lt"/>
              </a:rPr>
              <a:t>urednicima</a:t>
            </a:r>
            <a:r>
              <a:rPr lang="en-US" dirty="0">
                <a:ea typeface="+mn-lt"/>
                <a:cs typeface="+mn-lt"/>
              </a:rPr>
              <a:t> </a:t>
            </a:r>
            <a:r>
              <a:rPr lang="en-US" dirty="0" err="1">
                <a:ea typeface="+mn-lt"/>
                <a:cs typeface="+mn-lt"/>
              </a:rPr>
              <a:t>i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koordinatorima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te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osigurati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točnost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podataka</a:t>
            </a:r>
            <a:endParaRPr lang="en-US" dirty="0" err="1">
              <a:cs typeface="Arial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907B4219-C9BD-1937-E859-5AAA00497D59}"/>
              </a:ext>
            </a:extLst>
          </p:cNvPr>
          <p:cNvGrpSpPr/>
          <p:nvPr/>
        </p:nvGrpSpPr>
        <p:grpSpPr>
          <a:xfrm rot="20940000">
            <a:off x="8721970" y="746432"/>
            <a:ext cx="3814524" cy="2343723"/>
            <a:chOff x="6235645" y="2517732"/>
            <a:chExt cx="1912250" cy="1215751"/>
          </a:xfrm>
        </p:grpSpPr>
        <p:pic>
          <p:nvPicPr>
            <p:cNvPr id="5" name="Picture 4" descr="Shape, circle&#10;&#10;Description automatically generated">
              <a:extLst>
                <a:ext uri="{FF2B5EF4-FFF2-40B4-BE49-F238E27FC236}">
                  <a16:creationId xmlns:a16="http://schemas.microsoft.com/office/drawing/2014/main" id="{CF7AB58E-8862-CDFD-EBA7-C09497BED6A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235645" y="2517732"/>
              <a:ext cx="1912250" cy="1215751"/>
            </a:xfrm>
            <a:prstGeom prst="rect">
              <a:avLst/>
            </a:prstGeom>
          </p:spPr>
        </p:pic>
        <p:pic>
          <p:nvPicPr>
            <p:cNvPr id="6" name="Picture 5" descr="A red blue and white logo&#10;&#10;Description automatically generated">
              <a:extLst>
                <a:ext uri="{FF2B5EF4-FFF2-40B4-BE49-F238E27FC236}">
                  <a16:creationId xmlns:a16="http://schemas.microsoft.com/office/drawing/2014/main" id="{482481A8-4B16-D52F-2A14-70FB5DC2CAC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80089" y="3034687"/>
              <a:ext cx="924821" cy="485531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A901EA57-1036-AB70-6C31-D0782926D7D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98370" y="2815090"/>
              <a:ext cx="800980" cy="27155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13078164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497221"/>
            <a:ext cx="9144000" cy="601664"/>
          </a:xfrm>
        </p:spPr>
        <p:txBody>
          <a:bodyPr/>
          <a:lstStyle/>
          <a:p>
            <a:r>
              <a:rPr lang="hr-HR" dirty="0"/>
              <a:t>Hvala na pažnji!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12DAB02E-C2B9-4C29-9CE9-DE880FEC686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23397367"/>
              </p:ext>
            </p:extLst>
          </p:nvPr>
        </p:nvGraphicFramePr>
        <p:xfrm>
          <a:off x="2179321" y="1098885"/>
          <a:ext cx="7365732" cy="1112520"/>
        </p:xfrm>
        <a:graphic>
          <a:graphicData uri="http://schemas.openxmlformats.org/drawingml/2006/table">
            <a:tbl>
              <a:tblPr firstRow="1" bandRow="1"/>
              <a:tblGrid>
                <a:gridCol w="3682866">
                  <a:extLst>
                    <a:ext uri="{9D8B030D-6E8A-4147-A177-3AD203B41FA5}">
                      <a16:colId xmlns:a16="http://schemas.microsoft.com/office/drawing/2014/main" val="3726447074"/>
                    </a:ext>
                  </a:extLst>
                </a:gridCol>
                <a:gridCol w="3682866">
                  <a:extLst>
                    <a:ext uri="{9D8B030D-6E8A-4147-A177-3AD203B41FA5}">
                      <a16:colId xmlns:a16="http://schemas.microsoft.com/office/drawing/2014/main" val="8323583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hr-HR" b="1"/>
                        <a:t>ISeVO</a:t>
                      </a:r>
                      <a:endParaRPr lang="en-GB" b="1"/>
                    </a:p>
                  </a:txBody>
                  <a:tcPr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hr-HR" b="1"/>
                        <a:t>ISPiK</a:t>
                      </a:r>
                      <a:endParaRPr lang="en-GB" b="1"/>
                    </a:p>
                  </a:txBody>
                  <a:tcPr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37127122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lvl="1" algn="l"/>
                      <a:r>
                        <a:rPr lang="hr-HR">
                          <a:hlinkClick r:id="rId2"/>
                        </a:rPr>
                        <a:t>isevo-helpdesk@srce.hr</a:t>
                      </a:r>
                      <a:r>
                        <a:rPr lang="hr-HR"/>
                        <a:t> </a:t>
                      </a:r>
                      <a:endParaRPr lang="en-GB"/>
                    </a:p>
                  </a:txBody>
                  <a:tcPr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45720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>
                          <a:hlinkClick r:id="rId3"/>
                        </a:rPr>
                        <a:t>reakreditacija@srce.hr</a:t>
                      </a:r>
                      <a:r>
                        <a:rPr lang="hr-HR" sz="1800">
                          <a:hlinkClick r:id="rId3"/>
                        </a:rPr>
                        <a:t> </a:t>
                      </a:r>
                      <a:endParaRPr lang="hr-HR" sz="1800"/>
                    </a:p>
                  </a:txBody>
                  <a:tcPr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4128711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lvl="1" algn="l"/>
                      <a:r>
                        <a:rPr lang="hr-HR">
                          <a:hlinkClick r:id="rId4"/>
                        </a:rPr>
                        <a:t>visokoobrazovanje.hr</a:t>
                      </a:r>
                      <a:r>
                        <a:rPr lang="hr-HR"/>
                        <a:t> </a:t>
                      </a:r>
                      <a:endParaRPr lang="en-GB"/>
                    </a:p>
                  </a:txBody>
                  <a:tcPr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lvl="1" algn="l"/>
                      <a:r>
                        <a:rPr lang="hr-HR" dirty="0">
                          <a:hlinkClick r:id="rId5"/>
                        </a:rPr>
                        <a:t>ispik.srce.hr</a:t>
                      </a:r>
                      <a:r>
                        <a:rPr lang="hr-HR" dirty="0"/>
                        <a:t> </a:t>
                      </a:r>
                      <a:endParaRPr lang="en-GB" dirty="0"/>
                    </a:p>
                  </a:txBody>
                  <a:tcPr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783239737"/>
                  </a:ext>
                </a:extLst>
              </a:tr>
            </a:tbl>
          </a:graphicData>
        </a:graphic>
      </p:graphicFrame>
      <p:pic>
        <p:nvPicPr>
          <p:cNvPr id="6" name="Graphic 5" descr="Envelope">
            <a:extLst>
              <a:ext uri="{FF2B5EF4-FFF2-40B4-BE49-F238E27FC236}">
                <a16:creationId xmlns:a16="http://schemas.microsoft.com/office/drawing/2014/main" id="{AF28AC6B-5BA9-41D0-A7F5-50A8E7DB1D5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214017" y="1478060"/>
            <a:ext cx="388034" cy="388034"/>
          </a:xfrm>
          <a:prstGeom prst="rect">
            <a:avLst/>
          </a:prstGeom>
        </p:spPr>
      </p:pic>
      <p:pic>
        <p:nvPicPr>
          <p:cNvPr id="7" name="Graphic 6" descr="Envelope">
            <a:extLst>
              <a:ext uri="{FF2B5EF4-FFF2-40B4-BE49-F238E27FC236}">
                <a16:creationId xmlns:a16="http://schemas.microsoft.com/office/drawing/2014/main" id="{5FD96516-66F4-41AE-965A-7331504140F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948208" y="1478060"/>
            <a:ext cx="388034" cy="388034"/>
          </a:xfrm>
          <a:prstGeom prst="rect">
            <a:avLst/>
          </a:prstGeom>
        </p:spPr>
      </p:pic>
      <p:pic>
        <p:nvPicPr>
          <p:cNvPr id="9" name="Graphic 8" descr="Internet">
            <a:extLst>
              <a:ext uri="{FF2B5EF4-FFF2-40B4-BE49-F238E27FC236}">
                <a16:creationId xmlns:a16="http://schemas.microsoft.com/office/drawing/2014/main" id="{7EFE2004-0FAF-4769-B1CD-B42C9DE6753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2179434" y="1843239"/>
            <a:ext cx="457200" cy="457200"/>
          </a:xfrm>
          <a:prstGeom prst="rect">
            <a:avLst/>
          </a:prstGeom>
        </p:spPr>
      </p:pic>
      <p:pic>
        <p:nvPicPr>
          <p:cNvPr id="10" name="Graphic 9" descr="Internet">
            <a:extLst>
              <a:ext uri="{FF2B5EF4-FFF2-40B4-BE49-F238E27FC236}">
                <a16:creationId xmlns:a16="http://schemas.microsoft.com/office/drawing/2014/main" id="{26305639-6078-4E0E-8B4D-15C1F513AA8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5913625" y="1854249"/>
            <a:ext cx="457200" cy="457200"/>
          </a:xfrm>
          <a:prstGeom prst="rect">
            <a:avLst/>
          </a:prstGeom>
        </p:spPr>
      </p:pic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52AB193F-ACCD-49CA-A572-C70178E1167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17712374"/>
              </p:ext>
            </p:extLst>
          </p:nvPr>
        </p:nvGraphicFramePr>
        <p:xfrm>
          <a:off x="2179321" y="2415585"/>
          <a:ext cx="5465185" cy="1107440"/>
        </p:xfrm>
        <a:graphic>
          <a:graphicData uri="http://schemas.openxmlformats.org/drawingml/2006/table">
            <a:tbl>
              <a:tblPr firstRow="1" bandRow="1"/>
              <a:tblGrid>
                <a:gridCol w="5465185">
                  <a:extLst>
                    <a:ext uri="{9D8B030D-6E8A-4147-A177-3AD203B41FA5}">
                      <a16:colId xmlns:a16="http://schemas.microsoft.com/office/drawing/2014/main" val="8323583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hr-HR" b="1" dirty="0"/>
                        <a:t>Studentski standard</a:t>
                      </a:r>
                      <a:endParaRPr lang="en-GB" b="1" dirty="0"/>
                    </a:p>
                  </a:txBody>
                  <a:tcPr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37127122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45720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r-HR" sz="1800" dirty="0">
                          <a:hlinkClick r:id="rId3"/>
                        </a:rPr>
                        <a:t>issp</a:t>
                      </a:r>
                      <a:r>
                        <a:rPr lang="en-GB" sz="1800" dirty="0">
                          <a:hlinkClick r:id="rId3"/>
                        </a:rPr>
                        <a:t>@srce.hr</a:t>
                      </a:r>
                      <a:r>
                        <a:rPr lang="hr-HR" sz="1800" dirty="0"/>
                        <a:t> </a:t>
                      </a:r>
                      <a:r>
                        <a:rPr lang="hr-HR" sz="1800" dirty="0">
                          <a:hlinkClick r:id="rId14"/>
                        </a:rPr>
                        <a:t>isak@srce.hr</a:t>
                      </a:r>
                      <a:r>
                        <a:rPr lang="hr-HR" sz="1800" dirty="0"/>
                        <a:t> </a:t>
                      </a:r>
                      <a:r>
                        <a:rPr lang="hr-HR" sz="1800" dirty="0">
                          <a:hlinkClick r:id="rId15"/>
                        </a:rPr>
                        <a:t>vidra@srce.hr</a:t>
                      </a:r>
                      <a:r>
                        <a:rPr lang="hr-HR" sz="1800" dirty="0"/>
                        <a:t> </a:t>
                      </a:r>
                    </a:p>
                  </a:txBody>
                  <a:tcPr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4128711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lvl="1" algn="l"/>
                      <a:r>
                        <a:rPr lang="hr-HR" dirty="0">
                          <a:hlinkClick r:id="rId16"/>
                        </a:rPr>
                        <a:t>www.srce.hr/studentski-standard</a:t>
                      </a:r>
                      <a:r>
                        <a:rPr lang="hr-HR" dirty="0"/>
                        <a:t>  </a:t>
                      </a:r>
                      <a:endParaRPr lang="en-GB" dirty="0"/>
                    </a:p>
                  </a:txBody>
                  <a:tcPr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783239737"/>
                  </a:ext>
                </a:extLst>
              </a:tr>
            </a:tbl>
          </a:graphicData>
        </a:graphic>
      </p:graphicFrame>
      <p:pic>
        <p:nvPicPr>
          <p:cNvPr id="12" name="Graphic 11" descr="Envelope">
            <a:extLst>
              <a:ext uri="{FF2B5EF4-FFF2-40B4-BE49-F238E27FC236}">
                <a16:creationId xmlns:a16="http://schemas.microsoft.com/office/drawing/2014/main" id="{8EF5AA37-76FE-4FF5-B8A3-8873260F6CF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214017" y="2775288"/>
            <a:ext cx="388034" cy="388034"/>
          </a:xfrm>
          <a:prstGeom prst="rect">
            <a:avLst/>
          </a:prstGeom>
        </p:spPr>
      </p:pic>
      <p:pic>
        <p:nvPicPr>
          <p:cNvPr id="14" name="Graphic 13" descr="Internet">
            <a:extLst>
              <a:ext uri="{FF2B5EF4-FFF2-40B4-BE49-F238E27FC236}">
                <a16:creationId xmlns:a16="http://schemas.microsoft.com/office/drawing/2014/main" id="{A2233712-CB48-4691-8F0B-AD846B36CBC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2179434" y="3140467"/>
            <a:ext cx="457200" cy="457200"/>
          </a:xfrm>
          <a:prstGeom prst="rect">
            <a:avLst/>
          </a:prstGeom>
        </p:spPr>
      </p:pic>
      <p:graphicFrame>
        <p:nvGraphicFramePr>
          <p:cNvPr id="17" name="Table 16">
            <a:extLst>
              <a:ext uri="{FF2B5EF4-FFF2-40B4-BE49-F238E27FC236}">
                <a16:creationId xmlns:a16="http://schemas.microsoft.com/office/drawing/2014/main" id="{4C8E79CF-0BF9-4C9B-86E0-C94E8BB4E78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40563189"/>
              </p:ext>
            </p:extLst>
          </p:nvPr>
        </p:nvGraphicFramePr>
        <p:xfrm>
          <a:off x="9636614" y="1098885"/>
          <a:ext cx="2131937" cy="1107440"/>
        </p:xfrm>
        <a:graphic>
          <a:graphicData uri="http://schemas.openxmlformats.org/drawingml/2006/table">
            <a:tbl>
              <a:tblPr firstRow="1" bandRow="1"/>
              <a:tblGrid>
                <a:gridCol w="2131937">
                  <a:extLst>
                    <a:ext uri="{9D8B030D-6E8A-4147-A177-3AD203B41FA5}">
                      <a16:colId xmlns:a16="http://schemas.microsoft.com/office/drawing/2014/main" val="8323583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hr-HR" b="1" dirty="0"/>
                        <a:t>ISVU</a:t>
                      </a:r>
                      <a:endParaRPr lang="en-GB" b="1" dirty="0"/>
                    </a:p>
                  </a:txBody>
                  <a:tcPr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37127122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45720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r-HR" sz="1800" dirty="0">
                          <a:hlinkClick r:id="rId17"/>
                        </a:rPr>
                        <a:t>isvu</a:t>
                      </a:r>
                      <a:r>
                        <a:rPr lang="en-GB" sz="1800" dirty="0">
                          <a:hlinkClick r:id="rId17"/>
                        </a:rPr>
                        <a:t>@srce.hr</a:t>
                      </a:r>
                      <a:endParaRPr lang="hr-HR" sz="1800" dirty="0"/>
                    </a:p>
                  </a:txBody>
                  <a:tcPr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4128711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lvl="1" algn="l"/>
                      <a:r>
                        <a:rPr lang="hr-HR" dirty="0">
                          <a:hlinkClick r:id="rId18"/>
                        </a:rPr>
                        <a:t>www.isvu.hr</a:t>
                      </a:r>
                      <a:r>
                        <a:rPr lang="hr-HR" dirty="0"/>
                        <a:t>   </a:t>
                      </a:r>
                      <a:endParaRPr lang="en-GB" dirty="0"/>
                    </a:p>
                  </a:txBody>
                  <a:tcPr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783239737"/>
                  </a:ext>
                </a:extLst>
              </a:tr>
            </a:tbl>
          </a:graphicData>
        </a:graphic>
      </p:graphicFrame>
      <p:pic>
        <p:nvPicPr>
          <p:cNvPr id="18" name="Graphic 17" descr="Envelope">
            <a:extLst>
              <a:ext uri="{FF2B5EF4-FFF2-40B4-BE49-F238E27FC236}">
                <a16:creationId xmlns:a16="http://schemas.microsoft.com/office/drawing/2014/main" id="{010CBEB5-EE0E-4383-8DAC-37F973CFE3F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682561" y="1464719"/>
            <a:ext cx="388034" cy="388034"/>
          </a:xfrm>
          <a:prstGeom prst="rect">
            <a:avLst/>
          </a:prstGeom>
        </p:spPr>
      </p:pic>
      <p:pic>
        <p:nvPicPr>
          <p:cNvPr id="19" name="Graphic 18" descr="Internet">
            <a:extLst>
              <a:ext uri="{FF2B5EF4-FFF2-40B4-BE49-F238E27FC236}">
                <a16:creationId xmlns:a16="http://schemas.microsoft.com/office/drawing/2014/main" id="{2236AC74-9E92-4816-8FCF-966C2EBB878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9647978" y="1829898"/>
            <a:ext cx="457200" cy="457200"/>
          </a:xfrm>
          <a:prstGeom prst="rect">
            <a:avLst/>
          </a:prstGeom>
        </p:spPr>
      </p:pic>
      <p:graphicFrame>
        <p:nvGraphicFramePr>
          <p:cNvPr id="20" name="Table 19">
            <a:extLst>
              <a:ext uri="{FF2B5EF4-FFF2-40B4-BE49-F238E27FC236}">
                <a16:creationId xmlns:a16="http://schemas.microsoft.com/office/drawing/2014/main" id="{C0106904-94BC-46FB-8D00-B10921161C8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05103775"/>
              </p:ext>
            </p:extLst>
          </p:nvPr>
        </p:nvGraphicFramePr>
        <p:xfrm>
          <a:off x="8016504" y="2415585"/>
          <a:ext cx="3116717" cy="1107440"/>
        </p:xfrm>
        <a:graphic>
          <a:graphicData uri="http://schemas.openxmlformats.org/drawingml/2006/table">
            <a:tbl>
              <a:tblPr firstRow="1" bandRow="1"/>
              <a:tblGrid>
                <a:gridCol w="3116717">
                  <a:extLst>
                    <a:ext uri="{9D8B030D-6E8A-4147-A177-3AD203B41FA5}">
                      <a16:colId xmlns:a16="http://schemas.microsoft.com/office/drawing/2014/main" val="8323583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hr-HR" b="1" dirty="0"/>
                        <a:t>CroRIS</a:t>
                      </a:r>
                      <a:endParaRPr lang="en-GB" b="1" dirty="0"/>
                    </a:p>
                  </a:txBody>
                  <a:tcPr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37127122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45720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r-HR" sz="1800" dirty="0">
                          <a:hlinkClick r:id="rId17"/>
                        </a:rPr>
                        <a:t>podrska</a:t>
                      </a:r>
                      <a:r>
                        <a:rPr lang="en-GB" sz="1800" dirty="0">
                          <a:hlinkClick r:id="rId17"/>
                        </a:rPr>
                        <a:t>@</a:t>
                      </a:r>
                      <a:r>
                        <a:rPr lang="hr-HR" sz="1800" dirty="0">
                          <a:hlinkClick r:id="rId17"/>
                        </a:rPr>
                        <a:t>croris</a:t>
                      </a:r>
                      <a:r>
                        <a:rPr lang="en-GB" sz="1800" dirty="0">
                          <a:hlinkClick r:id="rId17"/>
                        </a:rPr>
                        <a:t>.hr</a:t>
                      </a:r>
                      <a:endParaRPr lang="hr-HR" sz="1800" dirty="0"/>
                    </a:p>
                  </a:txBody>
                  <a:tcPr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4128711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lvl="1" algn="l"/>
                      <a:r>
                        <a:rPr lang="hr-HR" dirty="0">
                          <a:hlinkClick r:id="rId18"/>
                        </a:rPr>
                        <a:t>www.croris.hr</a:t>
                      </a:r>
                      <a:r>
                        <a:rPr lang="hr-HR" dirty="0"/>
                        <a:t>   </a:t>
                      </a:r>
                      <a:endParaRPr lang="en-GB" dirty="0"/>
                    </a:p>
                  </a:txBody>
                  <a:tcPr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783239737"/>
                  </a:ext>
                </a:extLst>
              </a:tr>
            </a:tbl>
          </a:graphicData>
        </a:graphic>
      </p:graphicFrame>
      <p:pic>
        <p:nvPicPr>
          <p:cNvPr id="21" name="Graphic 20" descr="Envelope">
            <a:extLst>
              <a:ext uri="{FF2B5EF4-FFF2-40B4-BE49-F238E27FC236}">
                <a16:creationId xmlns:a16="http://schemas.microsoft.com/office/drawing/2014/main" id="{B9773E92-7C1C-4B18-802D-8778C02E139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062451" y="2781419"/>
            <a:ext cx="388034" cy="388034"/>
          </a:xfrm>
          <a:prstGeom prst="rect">
            <a:avLst/>
          </a:prstGeom>
        </p:spPr>
      </p:pic>
      <p:pic>
        <p:nvPicPr>
          <p:cNvPr id="22" name="Graphic 21" descr="Internet">
            <a:extLst>
              <a:ext uri="{FF2B5EF4-FFF2-40B4-BE49-F238E27FC236}">
                <a16:creationId xmlns:a16="http://schemas.microsoft.com/office/drawing/2014/main" id="{5614D69E-BEC7-434B-92FD-632F3B2FFCD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8027868" y="3146598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2620081"/>
      </p:ext>
    </p:extLst>
  </p:cSld>
  <p:clrMapOvr>
    <a:masterClrMapping/>
  </p:clrMapOvr>
  <p:extLst mod="1">
    <p:ext uri="{6950BFC3-D8DA-4A85-94F7-54DA5524770B}">
      <p188:commentRel xmlns:p188="http://schemas.microsoft.com/office/powerpoint/2018/8/main" xmlns="" r:id="rId19"/>
    </p:ext>
  </p:extLs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46F1088-9508-4600-A4F5-B645B20538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Pitanja, komentari, ...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9BB22302-95D8-407A-AEA8-9982422641C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8570592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11FF9D-47DE-4B92-AF51-1720110F2C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hr-HR" sz="4400"/>
              <a:t>Uvod</a:t>
            </a:r>
            <a:endParaRPr lang="en-GB" sz="440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3F6BDA4-5404-46EE-B633-D1D07F01E62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686091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D880AD22-37A5-48E2-92D4-FE86F112FE09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0555" y="2201263"/>
            <a:ext cx="10484137" cy="3759510"/>
          </a:xfrm>
          <a:prstGeom prst="rect">
            <a:avLst/>
          </a:prstGeom>
        </p:spPr>
      </p:pic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F0114EC4-8EF2-40E9-A968-AE01AD85438A}"/>
              </a:ext>
            </a:extLst>
          </p:cNvPr>
          <p:cNvSpPr/>
          <p:nvPr/>
        </p:nvSpPr>
        <p:spPr>
          <a:xfrm>
            <a:off x="9208799" y="4317121"/>
            <a:ext cx="2391577" cy="1516587"/>
          </a:xfrm>
          <a:prstGeom prst="roundRect">
            <a:avLst/>
          </a:prstGeom>
          <a:solidFill>
            <a:srgbClr val="B04C46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1867" b="1">
                <a:latin typeface="Arial" panose="020B0604020202020204" pitchFamily="34" charset="0"/>
                <a:cs typeface="Arial" panose="020B0604020202020204" pitchFamily="34" charset="0"/>
              </a:rPr>
              <a:t>Analiza podataka</a:t>
            </a:r>
          </a:p>
          <a:p>
            <a:pPr algn="ctr"/>
            <a:r>
              <a:rPr lang="hr-HR" sz="1867" b="1">
                <a:latin typeface="Arial" panose="020B0604020202020204" pitchFamily="34" charset="0"/>
                <a:cs typeface="Arial" panose="020B0604020202020204" pitchFamily="34" charset="0"/>
              </a:rPr>
              <a:t>i izvještavanje</a:t>
            </a:r>
            <a:endParaRPr lang="hr-HR" sz="1867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D5D690EC-A879-4761-BA5A-D1DE0F16956F}"/>
              </a:ext>
            </a:extLst>
          </p:cNvPr>
          <p:cNvSpPr/>
          <p:nvPr/>
        </p:nvSpPr>
        <p:spPr>
          <a:xfrm>
            <a:off x="7165530" y="3019042"/>
            <a:ext cx="2473615" cy="1516587"/>
          </a:xfrm>
          <a:prstGeom prst="roundRect">
            <a:avLst/>
          </a:prstGeom>
          <a:solidFill>
            <a:srgbClr val="E9827A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hr-HR" sz="1867" b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Jedini izvor istine</a:t>
            </a:r>
            <a:endParaRPr lang="hr-HR" sz="1867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58D74D9-EBBA-468B-BFD4-8390842A81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HR" sz="4000"/>
              <a:t>Informacijski sustav evidencija u visokom obrazovanju (ISeVO)</a:t>
            </a:r>
            <a:endParaRPr lang="en-GB" sz="400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F5A5295C-CA67-4768-A153-39D6D9491192}"/>
              </a:ext>
            </a:extLst>
          </p:cNvPr>
          <p:cNvGrpSpPr/>
          <p:nvPr/>
        </p:nvGrpSpPr>
        <p:grpSpPr>
          <a:xfrm>
            <a:off x="1432457" y="1690688"/>
            <a:ext cx="3119100" cy="4386375"/>
            <a:chOff x="495315" y="855374"/>
            <a:chExt cx="2300758" cy="3702426"/>
          </a:xfrm>
        </p:grpSpPr>
        <p:sp>
          <p:nvSpPr>
            <p:cNvPr id="6" name="Cube 5">
              <a:extLst>
                <a:ext uri="{FF2B5EF4-FFF2-40B4-BE49-F238E27FC236}">
                  <a16:creationId xmlns:a16="http://schemas.microsoft.com/office/drawing/2014/main" id="{76A2CBBA-6E10-4E7A-AA73-616386C6AC4F}"/>
                </a:ext>
              </a:extLst>
            </p:cNvPr>
            <p:cNvSpPr/>
            <p:nvPr/>
          </p:nvSpPr>
          <p:spPr>
            <a:xfrm>
              <a:off x="495315" y="3820494"/>
              <a:ext cx="2296759" cy="737306"/>
            </a:xfrm>
            <a:prstGeom prst="cube">
              <a:avLst/>
            </a:prstGeom>
            <a:solidFill>
              <a:srgbClr val="0070C0"/>
            </a:solidFill>
            <a:ln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hr-HR" sz="1867">
                  <a:solidFill>
                    <a:schemeClr val="bg1"/>
                  </a:solidFill>
                </a:rPr>
                <a:t>Upisnik visokih učilišta</a:t>
              </a:r>
              <a:endParaRPr lang="en-GB" sz="1867">
                <a:solidFill>
                  <a:schemeClr val="bg1"/>
                </a:solidFill>
              </a:endParaRPr>
            </a:p>
          </p:txBody>
        </p:sp>
        <p:sp>
          <p:nvSpPr>
            <p:cNvPr id="7" name="Cube 6">
              <a:extLst>
                <a:ext uri="{FF2B5EF4-FFF2-40B4-BE49-F238E27FC236}">
                  <a16:creationId xmlns:a16="http://schemas.microsoft.com/office/drawing/2014/main" id="{F388ED7A-7D4F-42A9-8611-8C0341A19775}"/>
                </a:ext>
              </a:extLst>
            </p:cNvPr>
            <p:cNvSpPr/>
            <p:nvPr/>
          </p:nvSpPr>
          <p:spPr>
            <a:xfrm>
              <a:off x="495315" y="3226466"/>
              <a:ext cx="2296759" cy="737306"/>
            </a:xfrm>
            <a:prstGeom prst="cube">
              <a:avLst/>
            </a:prstGeom>
            <a:solidFill>
              <a:srgbClr val="0070C0"/>
            </a:solidFill>
            <a:ln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hr-HR" sz="1867">
                  <a:solidFill>
                    <a:schemeClr val="bg1"/>
                  </a:solidFill>
                </a:rPr>
                <a:t>Upisnik studijskih programa</a:t>
              </a:r>
              <a:endParaRPr lang="en-GB" sz="1867">
                <a:solidFill>
                  <a:schemeClr val="bg1"/>
                </a:solidFill>
              </a:endParaRPr>
            </a:p>
          </p:txBody>
        </p:sp>
        <p:sp>
          <p:nvSpPr>
            <p:cNvPr id="8" name="Cube 7">
              <a:extLst>
                <a:ext uri="{FF2B5EF4-FFF2-40B4-BE49-F238E27FC236}">
                  <a16:creationId xmlns:a16="http://schemas.microsoft.com/office/drawing/2014/main" id="{4284BF43-7670-437D-A5B1-36B63867DF1B}"/>
                </a:ext>
              </a:extLst>
            </p:cNvPr>
            <p:cNvSpPr/>
            <p:nvPr/>
          </p:nvSpPr>
          <p:spPr>
            <a:xfrm>
              <a:off x="495315" y="2616660"/>
              <a:ext cx="2296759" cy="737306"/>
            </a:xfrm>
            <a:prstGeom prst="cube">
              <a:avLst/>
            </a:prstGeom>
            <a:solidFill>
              <a:srgbClr val="DD5850"/>
            </a:solidFill>
            <a:ln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hr-HR" sz="1867">
                  <a:solidFill>
                    <a:schemeClr val="bg1"/>
                  </a:solidFill>
                </a:rPr>
                <a:t>Evidencija upisnih postupaka</a:t>
              </a:r>
              <a:endParaRPr lang="en-GB" sz="1867">
                <a:solidFill>
                  <a:schemeClr val="bg1"/>
                </a:solidFill>
              </a:endParaRPr>
            </a:p>
          </p:txBody>
        </p:sp>
        <p:sp>
          <p:nvSpPr>
            <p:cNvPr id="10" name="Cube 9">
              <a:extLst>
                <a:ext uri="{FF2B5EF4-FFF2-40B4-BE49-F238E27FC236}">
                  <a16:creationId xmlns:a16="http://schemas.microsoft.com/office/drawing/2014/main" id="{DA45E35D-A31B-4BAB-9949-C05D04FE81B6}"/>
                </a:ext>
              </a:extLst>
            </p:cNvPr>
            <p:cNvSpPr/>
            <p:nvPr/>
          </p:nvSpPr>
          <p:spPr>
            <a:xfrm>
              <a:off x="495316" y="2016579"/>
              <a:ext cx="2300752" cy="737306"/>
            </a:xfrm>
            <a:prstGeom prst="cube">
              <a:avLst/>
            </a:prstGeom>
            <a:solidFill>
              <a:srgbClr val="DD5850"/>
            </a:solidFill>
            <a:ln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hr-HR" sz="1867">
                  <a:solidFill>
                    <a:schemeClr val="bg1"/>
                  </a:solidFill>
                </a:rPr>
                <a:t>Evidencija studenata</a:t>
              </a:r>
              <a:endParaRPr lang="en-GB" sz="1867">
                <a:solidFill>
                  <a:schemeClr val="bg1"/>
                </a:solidFill>
              </a:endParaRPr>
            </a:p>
          </p:txBody>
        </p:sp>
        <p:sp>
          <p:nvSpPr>
            <p:cNvPr id="9" name="Cube 8">
              <a:extLst>
                <a:ext uri="{FF2B5EF4-FFF2-40B4-BE49-F238E27FC236}">
                  <a16:creationId xmlns:a16="http://schemas.microsoft.com/office/drawing/2014/main" id="{5AB3F974-87B7-4433-94B2-1C9AB0A0412F}"/>
                </a:ext>
              </a:extLst>
            </p:cNvPr>
            <p:cNvSpPr/>
            <p:nvPr/>
          </p:nvSpPr>
          <p:spPr>
            <a:xfrm>
              <a:off x="495315" y="1383124"/>
              <a:ext cx="2300752" cy="753084"/>
            </a:xfrm>
            <a:prstGeom prst="cube">
              <a:avLst/>
            </a:prstGeom>
            <a:solidFill>
              <a:srgbClr val="C00000"/>
            </a:solidFill>
            <a:ln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hr-HR" sz="1867">
                  <a:solidFill>
                    <a:schemeClr val="bg1"/>
                  </a:solidFill>
                </a:rPr>
                <a:t>Digitalni registar diploma</a:t>
              </a:r>
              <a:endParaRPr lang="en-GB" sz="1867">
                <a:solidFill>
                  <a:schemeClr val="bg1"/>
                </a:solidFill>
              </a:endParaRPr>
            </a:p>
          </p:txBody>
        </p:sp>
        <p:sp>
          <p:nvSpPr>
            <p:cNvPr id="11" name="Cube 10">
              <a:extLst>
                <a:ext uri="{FF2B5EF4-FFF2-40B4-BE49-F238E27FC236}">
                  <a16:creationId xmlns:a16="http://schemas.microsoft.com/office/drawing/2014/main" id="{408BE64F-82F3-4968-95D7-E63013A57539}"/>
                </a:ext>
              </a:extLst>
            </p:cNvPr>
            <p:cNvSpPr/>
            <p:nvPr/>
          </p:nvSpPr>
          <p:spPr>
            <a:xfrm>
              <a:off x="495315" y="855374"/>
              <a:ext cx="2300758" cy="663300"/>
            </a:xfrm>
            <a:prstGeom prst="cube">
              <a:avLst/>
            </a:prstGeom>
            <a:solidFill>
              <a:srgbClr val="DD5850"/>
            </a:solidFill>
            <a:ln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hr-HR" sz="1867">
                  <a:solidFill>
                    <a:schemeClr val="bg1"/>
                  </a:solidFill>
                </a:rPr>
                <a:t>Evidencija zaposlenika</a:t>
              </a:r>
              <a:endParaRPr lang="en-GB" sz="1867">
                <a:solidFill>
                  <a:schemeClr val="bg1"/>
                </a:solidFill>
              </a:endParaRPr>
            </a:p>
          </p:txBody>
        </p:sp>
      </p:grp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29DBB6E8-D754-4E9B-8216-138971C66F30}"/>
              </a:ext>
            </a:extLst>
          </p:cNvPr>
          <p:cNvSpPr/>
          <p:nvPr/>
        </p:nvSpPr>
        <p:spPr>
          <a:xfrm>
            <a:off x="5166830" y="1767763"/>
            <a:ext cx="2473615" cy="1516587"/>
          </a:xfrm>
          <a:prstGeom prst="roundRect">
            <a:avLst/>
          </a:prstGeom>
          <a:solidFill>
            <a:srgbClr val="F99D1C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1867" b="1">
                <a:latin typeface="Arial" panose="020B0604020202020204" pitchFamily="34" charset="0"/>
                <a:cs typeface="Arial" panose="020B0604020202020204" pitchFamily="34" charset="0"/>
              </a:rPr>
              <a:t>Prikupljanje podataka iz </a:t>
            </a:r>
          </a:p>
          <a:p>
            <a:pPr algn="ctr"/>
            <a:r>
              <a:rPr lang="hr-HR" sz="1867" b="1">
                <a:latin typeface="Arial" panose="020B0604020202020204" pitchFamily="34" charset="0"/>
                <a:cs typeface="Arial" panose="020B0604020202020204" pitchFamily="34" charset="0"/>
              </a:rPr>
              <a:t>raznih izvora</a:t>
            </a:r>
            <a:endParaRPr lang="hr-HR" sz="1867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2151847"/>
      </p:ext>
    </p:extLst>
  </p:cSld>
  <p:clrMapOvr>
    <a:masterClrMapping/>
  </p:clrMapOvr>
  <p:extLst>
    <p:ext uri="{6950BFC3-D8DA-4A85-94F7-54DA5524770B}">
      <p188:commentRel xmlns:p188="http://schemas.microsoft.com/office/powerpoint/2018/8/main" xmlns="" r:id="rId3"/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B5F2BE-1802-4BA7-B2A1-045A47150E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HR" sz="4000"/>
              <a:t>Evidencije u visokom obrazovanju – Logičke cjeline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5951AE9B-FBB8-4C4D-BBA0-3E7E5A9EF607}"/>
              </a:ext>
            </a:extLst>
          </p:cNvPr>
          <p:cNvGraphicFramePr>
            <a:graphicFrameLocks noGrp="1"/>
          </p:cNvGraphicFramePr>
          <p:nvPr>
            <p:ph sz="half" idx="1"/>
          </p:nvPr>
        </p:nvGraphicFramePr>
        <p:xfrm>
          <a:off x="1594284" y="1690688"/>
          <a:ext cx="4567237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297B6A7-CD5A-49DD-BADE-A60DC0CBAA5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89147" y="1690688"/>
            <a:ext cx="4864652" cy="4351338"/>
          </a:xfrm>
        </p:spPr>
        <p:txBody>
          <a:bodyPr>
            <a:normAutofit fontScale="92500" lnSpcReduction="10000"/>
          </a:bodyPr>
          <a:lstStyle/>
          <a:p>
            <a:pPr marL="0" indent="0">
              <a:lnSpc>
                <a:spcPct val="100000"/>
              </a:lnSpc>
              <a:spcBef>
                <a:spcPts val="800"/>
              </a:spcBef>
              <a:buNone/>
            </a:pPr>
            <a:r>
              <a:rPr lang="hr-HR" sz="1867" i="1"/>
              <a:t>Puni nazivi evidencija prema Pravilniku o sadržaju i korištenju informacijskih sustava u visokom obrazovanju:</a:t>
            </a:r>
          </a:p>
          <a:p>
            <a:pPr>
              <a:lnSpc>
                <a:spcPct val="100000"/>
              </a:lnSpc>
              <a:spcBef>
                <a:spcPts val="800"/>
              </a:spcBef>
            </a:pPr>
            <a:r>
              <a:rPr lang="hr-HR" sz="1867" i="1"/>
              <a:t>Evidencija osoba prijavljenih za upisni postupak s rezultatima postupka</a:t>
            </a:r>
          </a:p>
          <a:p>
            <a:pPr>
              <a:lnSpc>
                <a:spcPct val="100000"/>
              </a:lnSpc>
              <a:spcBef>
                <a:spcPts val="800"/>
              </a:spcBef>
            </a:pPr>
            <a:r>
              <a:rPr lang="hr-HR" sz="1867" i="1"/>
              <a:t>Evidencija studenata</a:t>
            </a:r>
          </a:p>
          <a:p>
            <a:pPr>
              <a:lnSpc>
                <a:spcPct val="100000"/>
              </a:lnSpc>
              <a:spcBef>
                <a:spcPts val="800"/>
              </a:spcBef>
            </a:pPr>
            <a:r>
              <a:rPr lang="hr-HR" sz="1867" i="1"/>
              <a:t>Evidencija svjedodžbi, diploma i dopunskih isprava o studiju</a:t>
            </a:r>
          </a:p>
          <a:p>
            <a:pPr>
              <a:lnSpc>
                <a:spcPct val="100000"/>
              </a:lnSpc>
              <a:spcBef>
                <a:spcPts val="800"/>
              </a:spcBef>
            </a:pPr>
            <a:r>
              <a:rPr lang="hr-HR" sz="1867" i="1"/>
              <a:t>Evidencija zaposlenika visokih učilišta</a:t>
            </a:r>
          </a:p>
          <a:p>
            <a:pPr>
              <a:lnSpc>
                <a:spcPct val="100000"/>
              </a:lnSpc>
              <a:spcBef>
                <a:spcPts val="800"/>
              </a:spcBef>
            </a:pPr>
            <a:endParaRPr lang="hr-HR" sz="1867" i="1"/>
          </a:p>
          <a:p>
            <a:pPr marL="0" indent="0">
              <a:lnSpc>
                <a:spcPct val="100000"/>
              </a:lnSpc>
              <a:spcBef>
                <a:spcPts val="800"/>
              </a:spcBef>
              <a:buNone/>
            </a:pPr>
            <a:r>
              <a:rPr lang="hr-HR" sz="1867"/>
              <a:t>VAŽNO!</a:t>
            </a:r>
          </a:p>
          <a:p>
            <a:pPr marL="0" indent="0">
              <a:lnSpc>
                <a:spcPct val="100000"/>
              </a:lnSpc>
              <a:spcBef>
                <a:spcPts val="800"/>
              </a:spcBef>
              <a:buNone/>
            </a:pPr>
            <a:r>
              <a:rPr lang="hr-HR" sz="1867">
                <a:solidFill>
                  <a:srgbClr val="D71635"/>
                </a:solidFill>
              </a:rPr>
              <a:t>Referencijalni integritet jako važan i svi entiteti u evidencijama povezani su putem jedinstvenih oznaka (šifre iz upisnika visokih učilišta i upisnika studijskih programa, OIB, JMBAG).</a:t>
            </a:r>
          </a:p>
          <a:p>
            <a:pPr>
              <a:lnSpc>
                <a:spcPct val="100000"/>
              </a:lnSpc>
              <a:spcBef>
                <a:spcPts val="800"/>
              </a:spcBef>
            </a:pP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0287703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Srce DEI 2025">
      <a:dk1>
        <a:srgbClr val="58585A"/>
      </a:dk1>
      <a:lt1>
        <a:srgbClr val="FFFFFF"/>
      </a:lt1>
      <a:dk2>
        <a:srgbClr val="58585A"/>
      </a:dk2>
      <a:lt2>
        <a:srgbClr val="FFFFFF"/>
      </a:lt2>
      <a:accent1>
        <a:srgbClr val="4CC0AD"/>
      </a:accent1>
      <a:accent2>
        <a:srgbClr val="E39717"/>
      </a:accent2>
      <a:accent3>
        <a:srgbClr val="D71635"/>
      </a:accent3>
      <a:accent4>
        <a:srgbClr val="80C342"/>
      </a:accent4>
      <a:accent5>
        <a:srgbClr val="00AB4E"/>
      </a:accent5>
      <a:accent6>
        <a:srgbClr val="B04C46"/>
      </a:accent6>
      <a:hlink>
        <a:srgbClr val="D71635"/>
      </a:hlink>
      <a:folHlink>
        <a:srgbClr val="D71635"/>
      </a:folHlink>
    </a:clrScheme>
    <a:fontScheme name="Srce DEI 2025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zentacija Srce DEI 2025 - template.potx" id="{BBBB45DD-281A-4CE2-8EDC-F22CF8D79447}" vid="{B79A2DEE-1C44-403F-86B5-DE4AB2758641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Prezentacija Srce DEI 2025 - Novosti u ZiVO</Template>
  <TotalTime>37</TotalTime>
  <Words>2721</Words>
  <Application>Microsoft Office PowerPoint</Application>
  <PresentationFormat>Widescreen</PresentationFormat>
  <Paragraphs>526</Paragraphs>
  <Slides>63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63</vt:i4>
      </vt:variant>
    </vt:vector>
  </HeadingPairs>
  <TitlesOfParts>
    <vt:vector size="69" baseType="lpstr">
      <vt:lpstr>Arial</vt:lpstr>
      <vt:lpstr>Calibri</vt:lpstr>
      <vt:lpstr>Courier New</vt:lpstr>
      <vt:lpstr>Roboto</vt:lpstr>
      <vt:lpstr>Wingdings</vt:lpstr>
      <vt:lpstr>Office Theme</vt:lpstr>
      <vt:lpstr>Novosti u informacijskom krajobrazu znanosti i visokog obrazovanja</vt:lpstr>
      <vt:lpstr>Informacijski krajobraz</vt:lpstr>
      <vt:lpstr>Pregled bloka i uvod</vt:lpstr>
      <vt:lpstr>Pregled bloka i uvod</vt:lpstr>
      <vt:lpstr>ISeVO i ISPiK </vt:lpstr>
      <vt:lpstr>Sadržaj</vt:lpstr>
      <vt:lpstr>Uvod</vt:lpstr>
      <vt:lpstr>Informacijski sustav evidencija u visokom obrazovanju (ISeVO)</vt:lpstr>
      <vt:lpstr>Evidencije u visokom obrazovanju – Logičke cjeline</vt:lpstr>
      <vt:lpstr>Informacijski sustav evidencija u visokom obrazovanju u 2024. godini</vt:lpstr>
      <vt:lpstr>Osnovno o ISeVO-u</vt:lpstr>
      <vt:lpstr>Digitalni registar diploma (1)</vt:lpstr>
      <vt:lpstr>Digitalni registar diploma (2)</vt:lpstr>
      <vt:lpstr>Evidencija upisnih postupaka</vt:lpstr>
      <vt:lpstr>Evidencija studenata</vt:lpstr>
      <vt:lpstr>Tok podataka u Evidenciju studenata</vt:lpstr>
      <vt:lpstr>Tok podataka iz Evidencije studenata</vt:lpstr>
      <vt:lpstr>Informacijski sustav pokazatelja i kvalitete</vt:lpstr>
      <vt:lpstr>Informacijski sustav pokazatelja i kvalitete Reakreditacija</vt:lpstr>
      <vt:lpstr>Odnos informacijskih sustava u  procesu pripreme analitičkog priloga</vt:lpstr>
      <vt:lpstr>Informacijski sustav pokazatelja i kvalitete Programski ugovori</vt:lpstr>
      <vt:lpstr>Zaključak</vt:lpstr>
      <vt:lpstr>Plan za 2025. godinu</vt:lpstr>
      <vt:lpstr>Za kraj… vizija budućeg stanja</vt:lpstr>
      <vt:lpstr>ISVU</vt:lpstr>
      <vt:lpstr>Novosti i iskoraci u 2024.</vt:lpstr>
      <vt:lpstr>Proširenje podrške za praćenje poslijediplomskih studija</vt:lpstr>
      <vt:lpstr>Proširenje podrške za praćenje poslijediplomskih studija</vt:lpstr>
      <vt:lpstr>Implementacija korisničkih zahtjeva</vt:lpstr>
      <vt:lpstr>Implementacija korisničkih zahtjeva</vt:lpstr>
      <vt:lpstr>Implementacija korisničkih zahtjeva</vt:lpstr>
      <vt:lpstr>Planirane novosti i iskoraci u 2025.</vt:lpstr>
      <vt:lpstr>Uvođenje podrške za nove vrste anketa</vt:lpstr>
      <vt:lpstr>Uvođenje podrške za novo certifikacijsko tijelo pri izdavanju završnih dokumenata</vt:lpstr>
      <vt:lpstr>Unaprjeđenje izdavanja završnih dokumenata za programe cjeloživotnog učenja i stečene mikrokvalifikacije</vt:lpstr>
      <vt:lpstr>Studentski standard</vt:lpstr>
      <vt:lpstr>Sadržaj</vt:lpstr>
      <vt:lpstr>ISSP, ISAK, Vidra</vt:lpstr>
      <vt:lpstr>Novosti i iskoraci u 2024.</vt:lpstr>
      <vt:lpstr>ISSP, ISAK i Vidra u brojevima</vt:lpstr>
      <vt:lpstr>Uvedeno automatizirano slanje obavijesti studentima putem e-pošte</vt:lpstr>
      <vt:lpstr>Uvedeno automatizirano slanje obavijesti studentima putem e-pošte</vt:lpstr>
      <vt:lpstr>Planirani iskoraci u 2025.</vt:lpstr>
      <vt:lpstr>Podrška za eduGAIN autentikaciju na studentskom portalu</vt:lpstr>
      <vt:lpstr>Vidra</vt:lpstr>
      <vt:lpstr>Vidra</vt:lpstr>
      <vt:lpstr>Vidra</vt:lpstr>
      <vt:lpstr>Vidra</vt:lpstr>
      <vt:lpstr>Informacijski sustav znanosti RH - CroRIS.</vt:lpstr>
      <vt:lpstr>Istaknuti iskoraci u 2024.</vt:lpstr>
      <vt:lpstr>Upiti korisnika kroz 2024. godinu</vt:lpstr>
      <vt:lpstr>PowerPoint Presentation</vt:lpstr>
      <vt:lpstr>Dohvat podataka o citiranosti iz WoS-a i Scopusa putem DOI-ja</vt:lpstr>
      <vt:lpstr>Planirani iskoraci u 2025.</vt:lpstr>
      <vt:lpstr>Integracija CroRIS-a s nacionalnim registrima</vt:lpstr>
      <vt:lpstr>Integracija ISVU-a i CroRIS-a s ciljem optimiziranog praćenja poslijediplomskih doktorskih studija</vt:lpstr>
      <vt:lpstr>Unaprjeđenje pretrage podataka</vt:lpstr>
      <vt:lpstr>Pametno povezivanje autora i publikacija: Match &amp; Claim sustav</vt:lpstr>
      <vt:lpstr>Dubinska integracija s Dabrom</vt:lpstr>
      <vt:lpstr>Srce Café: CroRIS</vt:lpstr>
      <vt:lpstr>CZI CroRIS radionice</vt:lpstr>
      <vt:lpstr>Hvala na pažnji!</vt:lpstr>
      <vt:lpstr>Pitanja, komentari, ...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Novosti u informacijskom krajobrazu znanosti i visokog obrazovanja</dc:title>
  <dc:creator>Nadža Milanović</dc:creator>
  <cp:lastModifiedBy>Ognjen Orel</cp:lastModifiedBy>
  <cp:revision>66</cp:revision>
  <dcterms:created xsi:type="dcterms:W3CDTF">2025-03-14T08:07:28Z</dcterms:created>
  <dcterms:modified xsi:type="dcterms:W3CDTF">2025-03-25T10:39:33Z</dcterms:modified>
</cp:coreProperties>
</file>