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5" r:id="rId5"/>
    <p:sldId id="262" r:id="rId6"/>
    <p:sldId id="263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64"/>
            <p14:sldId id="257"/>
            <p14:sldId id="265"/>
            <p14:sldId id="262"/>
            <p14:sldId id="263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19.3.2025.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err="1"/>
              <a:t>Reakreditacija</a:t>
            </a:r>
            <a:r>
              <a:rPr lang="en-GB" sz="4000" dirty="0"/>
              <a:t> </a:t>
            </a:r>
            <a:r>
              <a:rPr lang="en-GB" sz="4000" dirty="0" err="1"/>
              <a:t>visokih</a:t>
            </a:r>
            <a:r>
              <a:rPr lang="en-GB" sz="4000" dirty="0"/>
              <a:t> </a:t>
            </a:r>
            <a:r>
              <a:rPr lang="en-GB" sz="4000" dirty="0" err="1"/>
              <a:t>učilišta</a:t>
            </a:r>
            <a:r>
              <a:rPr lang="en-GB" dirty="0"/>
              <a:t>	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 err="1"/>
          </a:p>
          <a:p>
            <a:endParaRPr lang="en-GB" dirty="0" err="1"/>
          </a:p>
          <a:p>
            <a:r>
              <a:rPr lang="en-GB" dirty="0"/>
              <a:t>Vlatka Šušnjak Kuljiš, Agencija za znanost i visoko obrazovanje (AZVO)</a:t>
            </a: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/>
              <a:t>Reakreditacija</a:t>
            </a:r>
            <a:r>
              <a:rPr lang="en-GB" sz="3600" b="1" dirty="0"/>
              <a:t> </a:t>
            </a:r>
            <a:r>
              <a:rPr lang="en-GB" sz="3600" b="1" dirty="0" err="1"/>
              <a:t>visokih</a:t>
            </a:r>
            <a:r>
              <a:rPr lang="en-GB" sz="3600" b="1" dirty="0"/>
              <a:t> </a:t>
            </a:r>
            <a:r>
              <a:rPr lang="en-GB" sz="3600" b="1" dirty="0" err="1"/>
              <a:t>učilišta</a:t>
            </a:r>
            <a:endParaRPr lang="hr-H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Reakreditacija</a:t>
            </a:r>
            <a:r>
              <a:rPr lang="hr-HR" b="1" dirty="0"/>
              <a:t> </a:t>
            </a:r>
            <a:r>
              <a:rPr lang="hr-HR" dirty="0"/>
              <a:t> je postupak vanjskog vrednovanja kvalitete kojemu podliježu sva javna i privatna visoka učilišta u petogodišnjim ciklusima.</a:t>
            </a:r>
            <a:endParaRPr lang="en-GB" dirty="0"/>
          </a:p>
          <a:p>
            <a:r>
              <a:rPr lang="hr-HR" b="1" dirty="0"/>
              <a:t>Cilj</a:t>
            </a:r>
            <a:r>
              <a:rPr lang="hr-HR" dirty="0"/>
              <a:t> je postupka </a:t>
            </a:r>
            <a:r>
              <a:rPr lang="hr-HR" dirty="0" err="1"/>
              <a:t>reakreditacije</a:t>
            </a:r>
            <a:r>
              <a:rPr lang="hr-HR" dirty="0"/>
              <a:t> vrednovati i ocijeniti kvalitetu visokog učilišta u skladu s nacionalnim zakonskim kriterijima</a:t>
            </a:r>
            <a:r>
              <a:rPr lang="en-GB" dirty="0"/>
              <a:t> i </a:t>
            </a:r>
            <a:r>
              <a:rPr lang="en-GB" dirty="0" err="1"/>
              <a:t>međunarodnim</a:t>
            </a:r>
            <a:r>
              <a:rPr lang="en-GB" dirty="0"/>
              <a:t> </a:t>
            </a:r>
            <a:r>
              <a:rPr lang="en-GB" dirty="0" err="1"/>
              <a:t>standardima</a:t>
            </a:r>
            <a:r>
              <a:rPr lang="en-GB" dirty="0"/>
              <a:t>.</a:t>
            </a:r>
          </a:p>
          <a:p>
            <a:r>
              <a:rPr lang="hr-HR" b="1" dirty="0"/>
              <a:t>Svrha </a:t>
            </a:r>
            <a:r>
              <a:rPr lang="hr-HR" dirty="0"/>
              <a:t>postupka </a:t>
            </a:r>
            <a:r>
              <a:rPr lang="hr-HR" dirty="0" err="1"/>
              <a:t>reakreditacije</a:t>
            </a:r>
            <a:r>
              <a:rPr lang="en-GB" dirty="0"/>
              <a:t> je</a:t>
            </a:r>
            <a:r>
              <a:rPr lang="hr-HR" dirty="0"/>
              <a:t> osiguravati kvalitetu visokih učilišta te potaknuti daljnji razvoj kvalitete u glavnim aspektima rada visokog učilišta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18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err="1"/>
              <a:t>Zašto</a:t>
            </a:r>
            <a:r>
              <a:rPr lang="en-GB" sz="3600" b="1" dirty="0"/>
              <a:t> </a:t>
            </a:r>
            <a:r>
              <a:rPr lang="en-GB" sz="3600" b="1" dirty="0" err="1"/>
              <a:t>reakreditacija</a:t>
            </a:r>
            <a:r>
              <a:rPr lang="en-GB" sz="3600" b="1" dirty="0"/>
              <a:t>?</a:t>
            </a:r>
            <a:endParaRPr lang="hr-HR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006D3C-4450-40AC-BC06-D6FD7EBA8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50" y="2298044"/>
            <a:ext cx="2658086" cy="1627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C7C94-CD10-46FE-8692-75A6126E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298" y="2005411"/>
            <a:ext cx="2883658" cy="19204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FAE45C-B7E6-4652-B46B-7D93850CA9AE}"/>
              </a:ext>
            </a:extLst>
          </p:cNvPr>
          <p:cNvSpPr/>
          <p:nvPr/>
        </p:nvSpPr>
        <p:spPr>
          <a:xfrm>
            <a:off x="1267326" y="4240541"/>
            <a:ext cx="1031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Europski standardi i smjernice (ESG)                            2022. Zakon o osiguravanju kvalitete u  						</a:t>
            </a:r>
            <a:r>
              <a:rPr lang="en-GB" dirty="0"/>
              <a:t>               visokom</a:t>
            </a:r>
            <a:r>
              <a:rPr lang="hr-HR" dirty="0"/>
              <a:t>	 obrazovanju i znanosti (ZOK)</a:t>
            </a:r>
            <a:r>
              <a:rPr lang="en-GB" dirty="0"/>
              <a:t>                                                     						 (NN 151/2022)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0828E-B58B-4365-8297-E7A55B116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19" y="1709729"/>
            <a:ext cx="2024047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3 </a:t>
            </a:r>
            <a:r>
              <a:rPr lang="en-GB" sz="3600" b="1" dirty="0" err="1"/>
              <a:t>ciklusa</a:t>
            </a:r>
            <a:r>
              <a:rPr lang="en-GB" sz="3600" b="1" dirty="0"/>
              <a:t> </a:t>
            </a:r>
            <a:r>
              <a:rPr lang="en-GB" sz="3600" b="1" dirty="0" err="1"/>
              <a:t>reakreditacije</a:t>
            </a:r>
            <a:endParaRPr lang="hr-H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 </a:t>
            </a:r>
            <a:r>
              <a:rPr lang="en-GB" dirty="0" err="1"/>
              <a:t>ciklus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 err="1"/>
              <a:t>unutarnji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kvalitete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VU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ciklus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 err="1"/>
              <a:t>ishodi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, </a:t>
            </a:r>
            <a:r>
              <a:rPr lang="en-GB" dirty="0" err="1"/>
              <a:t>kompetencije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3 </a:t>
            </a:r>
            <a:r>
              <a:rPr lang="en-GB" dirty="0" err="1"/>
              <a:t>ciklus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studijski</a:t>
            </a:r>
            <a:r>
              <a:rPr lang="en-GB" dirty="0"/>
              <a:t> </a:t>
            </a:r>
            <a:r>
              <a:rPr lang="en-GB" dirty="0" err="1"/>
              <a:t>programi</a:t>
            </a:r>
            <a:r>
              <a:rPr lang="en-GB" dirty="0"/>
              <a:t>, </a:t>
            </a:r>
            <a:r>
              <a:rPr lang="en-GB" dirty="0" err="1"/>
              <a:t>usklađenost</a:t>
            </a:r>
            <a:r>
              <a:rPr lang="en-GB" dirty="0"/>
              <a:t> s HKO-om, </a:t>
            </a:r>
            <a:r>
              <a:rPr lang="en-GB" dirty="0" err="1"/>
              <a:t>mikrokvalifikacije</a:t>
            </a:r>
            <a:r>
              <a:rPr lang="en-GB" dirty="0"/>
              <a:t>, LLL, </a:t>
            </a:r>
            <a:r>
              <a:rPr lang="en-GB" dirty="0" err="1"/>
              <a:t>otvorena</a:t>
            </a:r>
            <a:r>
              <a:rPr lang="en-GB" dirty="0"/>
              <a:t> znanost</a:t>
            </a:r>
          </a:p>
        </p:txBody>
      </p:sp>
    </p:spTree>
    <p:extLst>
      <p:ext uri="{BB962C8B-B14F-4D97-AF65-F5344CB8AC3E}">
        <p14:creationId xmlns:p14="http://schemas.microsoft.com/office/powerpoint/2010/main" val="331324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/>
              <a:t>Što je novo</a:t>
            </a:r>
            <a:r>
              <a:rPr lang="en-GB" sz="3600" b="1" dirty="0"/>
              <a:t> </a:t>
            </a:r>
            <a:r>
              <a:rPr lang="hr-HR" sz="3600" b="1" dirty="0"/>
              <a:t>u postupku </a:t>
            </a:r>
            <a:r>
              <a:rPr lang="en-GB" sz="3600" b="1" dirty="0" err="1"/>
              <a:t>reakreditacije</a:t>
            </a:r>
            <a:r>
              <a:rPr lang="en-GB" sz="3600" b="1" dirty="0"/>
              <a:t> </a:t>
            </a:r>
            <a:r>
              <a:rPr lang="en-GB" sz="3600" b="1" dirty="0" err="1"/>
              <a:t>prema</a:t>
            </a:r>
            <a:r>
              <a:rPr lang="en-GB" sz="3600" b="1" dirty="0"/>
              <a:t> ZOK-u</a:t>
            </a:r>
            <a:r>
              <a:rPr lang="hr-HR" sz="36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Standardi</a:t>
            </a:r>
            <a:r>
              <a:rPr lang="en-GB" b="1" dirty="0"/>
              <a:t> </a:t>
            </a:r>
            <a:r>
              <a:rPr lang="en-GB" b="1" dirty="0" err="1"/>
              <a:t>vanjskog</a:t>
            </a:r>
            <a:r>
              <a:rPr lang="en-GB" b="1" dirty="0"/>
              <a:t> </a:t>
            </a:r>
            <a:r>
              <a:rPr lang="en-GB" b="1" dirty="0" err="1"/>
              <a:t>vrednovanja</a:t>
            </a:r>
            <a:r>
              <a:rPr lang="en-GB" b="1" dirty="0"/>
              <a:t> </a:t>
            </a:r>
            <a:r>
              <a:rPr lang="en-GB" b="1" dirty="0" err="1"/>
              <a:t>kvalitete</a:t>
            </a:r>
            <a:r>
              <a:rPr lang="en-GB" b="1" dirty="0"/>
              <a:t> </a:t>
            </a:r>
            <a:r>
              <a:rPr lang="en-GB" dirty="0"/>
              <a:t>– ZOK, </a:t>
            </a:r>
            <a:r>
              <a:rPr lang="en-GB" dirty="0" err="1"/>
              <a:t>čl</a:t>
            </a:r>
            <a:r>
              <a:rPr lang="en-GB" dirty="0"/>
              <a:t>. 8.</a:t>
            </a:r>
            <a:r>
              <a:rPr lang="hr-HR" dirty="0"/>
              <a:t> – novi standardi kvalitete, elementi standarda i indikatori  </a:t>
            </a:r>
            <a:endParaRPr lang="en-GB" dirty="0"/>
          </a:p>
          <a:p>
            <a:r>
              <a:rPr lang="en-GB" b="1" dirty="0" err="1"/>
              <a:t>Stručno</a:t>
            </a:r>
            <a:r>
              <a:rPr lang="en-GB" b="1" dirty="0"/>
              <a:t> </a:t>
            </a:r>
            <a:r>
              <a:rPr lang="en-GB" b="1" dirty="0" err="1"/>
              <a:t>povjerenstvo</a:t>
            </a:r>
            <a:r>
              <a:rPr lang="en-GB" b="1" dirty="0"/>
              <a:t> </a:t>
            </a:r>
            <a:r>
              <a:rPr lang="en-GB" dirty="0"/>
              <a:t>– ZOK, </a:t>
            </a:r>
            <a:r>
              <a:rPr lang="en-GB" dirty="0" err="1"/>
              <a:t>čl</a:t>
            </a:r>
            <a:r>
              <a:rPr lang="en-GB" dirty="0"/>
              <a:t>. 17.</a:t>
            </a:r>
            <a:r>
              <a:rPr lang="hr-HR" dirty="0"/>
              <a:t> – sastav stručnog povjerenstva</a:t>
            </a:r>
            <a:endParaRPr lang="en-GB" dirty="0"/>
          </a:p>
          <a:p>
            <a:r>
              <a:rPr lang="en-GB" b="1" dirty="0" err="1"/>
              <a:t>Postupak</a:t>
            </a:r>
            <a:r>
              <a:rPr lang="en-GB" b="1" dirty="0"/>
              <a:t> </a:t>
            </a:r>
            <a:r>
              <a:rPr lang="en-GB" b="1" dirty="0" err="1"/>
              <a:t>reakreditacije</a:t>
            </a:r>
            <a:r>
              <a:rPr lang="en-GB" b="1" dirty="0"/>
              <a:t> </a:t>
            </a:r>
            <a:r>
              <a:rPr lang="en-GB" dirty="0"/>
              <a:t>– ZOK, </a:t>
            </a:r>
            <a:r>
              <a:rPr lang="en-GB" dirty="0" err="1"/>
              <a:t>čl</a:t>
            </a:r>
            <a:r>
              <a:rPr lang="en-GB" dirty="0"/>
              <a:t>. 24. </a:t>
            </a:r>
            <a:r>
              <a:rPr lang="hr-HR" dirty="0"/>
              <a:t>–  provodi se i vrednovanje akreditiranih studija u skladu s čl. 15.</a:t>
            </a:r>
          </a:p>
          <a:p>
            <a:r>
              <a:rPr lang="hr-HR" b="1" dirty="0"/>
              <a:t>Rješenje donosi Agencija</a:t>
            </a:r>
            <a:r>
              <a:rPr lang="en-GB" b="1" dirty="0"/>
              <a:t> – </a:t>
            </a:r>
            <a:r>
              <a:rPr lang="en-GB" dirty="0"/>
              <a:t>ZOK, </a:t>
            </a:r>
            <a:r>
              <a:rPr lang="en-GB" dirty="0" err="1"/>
              <a:t>čl</a:t>
            </a:r>
            <a:r>
              <a:rPr lang="en-GB" dirty="0"/>
              <a:t>. 26.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79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err="1"/>
              <a:t>Hodogram</a:t>
            </a:r>
            <a:r>
              <a:rPr lang="en-GB" sz="3600" b="1" dirty="0"/>
              <a:t> </a:t>
            </a:r>
            <a:r>
              <a:rPr lang="en-GB" sz="3600" b="1" dirty="0" err="1"/>
              <a:t>postupka</a:t>
            </a:r>
            <a:r>
              <a:rPr lang="en-GB" sz="3600" b="1" dirty="0"/>
              <a:t> </a:t>
            </a:r>
            <a:r>
              <a:rPr lang="en-GB" sz="3600" b="1" dirty="0" err="1"/>
              <a:t>reakreditacije</a:t>
            </a:r>
            <a:endParaRPr lang="hr-HR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5EE3C-780A-4629-AC3E-751397F44C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93" y="1512358"/>
            <a:ext cx="879377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99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/>
              <a:t>Dostava</a:t>
            </a:r>
            <a:r>
              <a:rPr lang="en-GB" sz="3600" b="1" dirty="0"/>
              <a:t> </a:t>
            </a:r>
            <a:r>
              <a:rPr lang="en-GB" sz="3600" b="1" dirty="0" err="1"/>
              <a:t>dokumenata</a:t>
            </a:r>
            <a:r>
              <a:rPr lang="en-GB" sz="3600" b="1" dirty="0"/>
              <a:t> za </a:t>
            </a:r>
            <a:r>
              <a:rPr lang="en-GB" sz="3600" b="1" dirty="0" err="1"/>
              <a:t>postupak</a:t>
            </a:r>
            <a:r>
              <a:rPr lang="en-GB" sz="3600" b="1" dirty="0"/>
              <a:t> </a:t>
            </a:r>
            <a:r>
              <a:rPr lang="en-GB" sz="3600" b="1" dirty="0" err="1"/>
              <a:t>reakreditacije</a:t>
            </a:r>
            <a:endParaRPr lang="hr-H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1000"/>
              </a:spcAft>
              <a:buNone/>
            </a:pPr>
            <a:endParaRPr lang="en-GB" b="1" dirty="0"/>
          </a:p>
          <a:p>
            <a:pPr marL="0" lvl="0" indent="0" algn="just">
              <a:spcAft>
                <a:spcPts val="1000"/>
              </a:spcAft>
              <a:buNone/>
            </a:pPr>
            <a:r>
              <a:rPr lang="hr-HR" b="1" dirty="0"/>
              <a:t>Obrazac </a:t>
            </a:r>
            <a:r>
              <a:rPr lang="hr-HR" b="1" dirty="0" err="1"/>
              <a:t>samoanalize</a:t>
            </a:r>
            <a:r>
              <a:rPr lang="hr-HR" b="1" dirty="0"/>
              <a:t> – </a:t>
            </a:r>
            <a:r>
              <a:rPr lang="hr-HR" dirty="0"/>
              <a:t>prati standarde kvalitete</a:t>
            </a:r>
          </a:p>
          <a:p>
            <a:pPr marL="0" lvl="0" indent="0" algn="just">
              <a:spcAft>
                <a:spcPts val="1000"/>
              </a:spcAft>
              <a:buNone/>
            </a:pPr>
            <a:r>
              <a:rPr lang="hr-HR" b="1" dirty="0"/>
              <a:t>Obrazac prikaza podataka -  </a:t>
            </a:r>
            <a:r>
              <a:rPr lang="hr-HR" dirty="0"/>
              <a:t>kvantitativni  podaci - tablice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1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ENQA – </a:t>
            </a:r>
            <a:r>
              <a:rPr lang="en-GB" sz="3600" b="1" dirty="0" err="1"/>
              <a:t>stadardi</a:t>
            </a:r>
            <a:r>
              <a:rPr lang="en-GB" sz="3600" b="1" dirty="0"/>
              <a:t> i </a:t>
            </a:r>
            <a:r>
              <a:rPr lang="en-GB" sz="3600" b="1" dirty="0" err="1"/>
              <a:t>smjernice</a:t>
            </a:r>
            <a:r>
              <a:rPr lang="en-GB" sz="3600" b="1" dirty="0"/>
              <a:t> za </a:t>
            </a:r>
            <a:r>
              <a:rPr lang="en-GB" sz="3600" b="1" dirty="0" err="1"/>
              <a:t>vrednovanje</a:t>
            </a:r>
            <a:endParaRPr lang="hr-H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259B94-B1AA-4FA4-9468-4D23708D3C0C}"/>
              </a:ext>
            </a:extLst>
          </p:cNvPr>
          <p:cNvGrpSpPr>
            <a:grpSpLocks/>
          </p:cNvGrpSpPr>
          <p:nvPr/>
        </p:nvGrpSpPr>
        <p:grpSpPr bwMode="auto">
          <a:xfrm>
            <a:off x="3402861" y="1690688"/>
            <a:ext cx="4755620" cy="4222750"/>
            <a:chOff x="467544" y="2230586"/>
            <a:chExt cx="4755621" cy="4222750"/>
          </a:xfrm>
        </p:grpSpPr>
        <p:sp>
          <p:nvSpPr>
            <p:cNvPr id="5" name="Rektangel 30">
              <a:extLst>
                <a:ext uri="{FF2B5EF4-FFF2-40B4-BE49-F238E27FC236}">
                  <a16:creationId xmlns:a16="http://schemas.microsoft.com/office/drawing/2014/main" id="{DEF35E58-222C-4F7D-A6CF-CE9BB06C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69" y="22480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6" name="Rektangel 31">
              <a:extLst>
                <a:ext uri="{FF2B5EF4-FFF2-40B4-BE49-F238E27FC236}">
                  <a16:creationId xmlns:a16="http://schemas.microsoft.com/office/drawing/2014/main" id="{0DD84F18-6435-4DFB-9F6D-66E8D8612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48007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7" name="Rektangel 32">
              <a:extLst>
                <a:ext uri="{FF2B5EF4-FFF2-40B4-BE49-F238E27FC236}">
                  <a16:creationId xmlns:a16="http://schemas.microsoft.com/office/drawing/2014/main" id="{10831791-0B3A-4963-8113-AA4503A7F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087836"/>
              <a:ext cx="4000501" cy="35242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8" name="Rektangel 33">
              <a:extLst>
                <a:ext uri="{FF2B5EF4-FFF2-40B4-BE49-F238E27FC236}">
                  <a16:creationId xmlns:a16="http://schemas.microsoft.com/office/drawing/2014/main" id="{0ABC40A2-51F9-4B17-9D8C-CBB606DAE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516461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9" name="Rektangel 34">
              <a:extLst>
                <a:ext uri="{FF2B5EF4-FFF2-40B4-BE49-F238E27FC236}">
                  <a16:creationId xmlns:a16="http://schemas.microsoft.com/office/drawing/2014/main" id="{95C20037-D067-44BB-B9F5-AB18EAD4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2659211"/>
              <a:ext cx="4000501" cy="4286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0" name="Rektangel 35">
              <a:extLst>
                <a:ext uri="{FF2B5EF4-FFF2-40B4-BE49-F238E27FC236}">
                  <a16:creationId xmlns:a16="http://schemas.microsoft.com/office/drawing/2014/main" id="{C319C52D-D723-4D3F-925C-08E0FC59E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945086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1" name="Rektangel 36">
              <a:extLst>
                <a:ext uri="{FF2B5EF4-FFF2-40B4-BE49-F238E27FC236}">
                  <a16:creationId xmlns:a16="http://schemas.microsoft.com/office/drawing/2014/main" id="{0B68E1E1-2835-43EA-952E-A703A7EF5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4373711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2" name="Tekstboks 44">
              <a:extLst>
                <a:ext uri="{FF2B5EF4-FFF2-40B4-BE49-F238E27FC236}">
                  <a16:creationId xmlns:a16="http://schemas.microsoft.com/office/drawing/2014/main" id="{2423661F-AEF8-46B3-B3E2-9377AE93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224328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Politika osiguravanja kvalitete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3" name="Tekstboks 45">
              <a:extLst>
                <a:ext uri="{FF2B5EF4-FFF2-40B4-BE49-F238E27FC236}">
                  <a16:creationId xmlns:a16="http://schemas.microsoft.com/office/drawing/2014/main" id="{1A3D610F-C1DA-42A1-8DA7-627BE041F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484837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Upravljanje informacijama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4" name="Tekstboks 47">
              <a:extLst>
                <a:ext uri="{FF2B5EF4-FFF2-40B4-BE49-F238E27FC236}">
                  <a16:creationId xmlns:a16="http://schemas.microsoft.com/office/drawing/2014/main" id="{F4219D45-5A50-402E-AF35-94BE0883D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398953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Nastavno osoblje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5" name="Tekstboks 48">
              <a:extLst>
                <a:ext uri="{FF2B5EF4-FFF2-40B4-BE49-F238E27FC236}">
                  <a16:creationId xmlns:a16="http://schemas.microsoft.com/office/drawing/2014/main" id="{355D4F6F-D8D9-4B69-BCF8-06C795BF4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664" y="2742687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Izrada i odobravanje programa 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6" name="Tekstboks 49">
              <a:extLst>
                <a:ext uri="{FF2B5EF4-FFF2-40B4-BE49-F238E27FC236}">
                  <a16:creationId xmlns:a16="http://schemas.microsoft.com/office/drawing/2014/main" id="{2107589B-23E4-4917-9A74-8943DCB1A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355932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Upis i napredovanje studenata, priznavanje i certificiranje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7" name="Tekstboks 50">
              <a:extLst>
                <a:ext uri="{FF2B5EF4-FFF2-40B4-BE49-F238E27FC236}">
                  <a16:creationId xmlns:a16="http://schemas.microsoft.com/office/drawing/2014/main" id="{D5FE612A-2542-47F9-8790-2BEC09045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4418161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Resursi za učenje i podrška studentima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grpSp>
          <p:nvGrpSpPr>
            <p:cNvPr id="18" name="Gruppe 68">
              <a:extLst>
                <a:ext uri="{FF2B5EF4-FFF2-40B4-BE49-F238E27FC236}">
                  <a16:creationId xmlns:a16="http://schemas.microsoft.com/office/drawing/2014/main" id="{599090E8-DA24-4589-997F-5F01AE55E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544" y="2230586"/>
              <a:ext cx="534988" cy="2906713"/>
              <a:chOff x="876300" y="2511425"/>
              <a:chExt cx="344488" cy="2906713"/>
            </a:xfrm>
          </p:grpSpPr>
          <p:grpSp>
            <p:nvGrpSpPr>
              <p:cNvPr id="33" name="Gruppe 51">
                <a:extLst>
                  <a:ext uri="{FF2B5EF4-FFF2-40B4-BE49-F238E27FC236}">
                    <a16:creationId xmlns:a16="http://schemas.microsoft.com/office/drawing/2014/main" id="{FFF4C38F-913B-4B0E-BDE5-68E305AA8813}"/>
                  </a:ext>
                </a:extLst>
              </p:cNvPr>
              <p:cNvGrpSpPr/>
              <p:nvPr/>
            </p:nvGrpSpPr>
            <p:grpSpPr>
              <a:xfrm>
                <a:off x="876300" y="2511425"/>
                <a:ext cx="344488" cy="2906713"/>
                <a:chOff x="876300" y="2511425"/>
                <a:chExt cx="344488" cy="290671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Rektangel 9">
                  <a:extLst>
                    <a:ext uri="{FF2B5EF4-FFF2-40B4-BE49-F238E27FC236}">
                      <a16:creationId xmlns:a16="http://schemas.microsoft.com/office/drawing/2014/main" id="{C9FAA765-FB39-491B-8FBC-8BC58510B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00" y="2936875"/>
                  <a:ext cx="344488" cy="344488"/>
                </a:xfrm>
                <a:prstGeom prst="rect">
                  <a:avLst/>
                </a:prstGeom>
                <a:gradFill flip="none" rotWithShape="1">
                  <a:gsLst>
                    <a:gs pos="89000">
                      <a:srgbClr val="C00000"/>
                    </a:gs>
                    <a:gs pos="20000">
                      <a:srgbClr val="F50736"/>
                    </a:gs>
                    <a:gs pos="11000">
                      <a:srgbClr val="F50736"/>
                    </a:gs>
                  </a:gsLst>
                  <a:lin ang="16200000" scaled="1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" name="Gruppe 50">
                  <a:extLst>
                    <a:ext uri="{FF2B5EF4-FFF2-40B4-BE49-F238E27FC236}">
                      <a16:creationId xmlns:a16="http://schemas.microsoft.com/office/drawing/2014/main" id="{921F2EB1-C985-4AAD-BA87-8E4CB647ECCB}"/>
                    </a:ext>
                  </a:extLst>
                </p:cNvPr>
                <p:cNvGrpSpPr/>
                <p:nvPr/>
              </p:nvGrpSpPr>
              <p:grpSpPr>
                <a:xfrm>
                  <a:off x="876300" y="2511425"/>
                  <a:ext cx="344488" cy="2906713"/>
                  <a:chOff x="876300" y="2511425"/>
                  <a:chExt cx="344488" cy="2906713"/>
                </a:xfrm>
              </p:grpSpPr>
              <p:sp>
                <p:nvSpPr>
                  <p:cNvPr id="43" name="Rektangel 20">
                    <a:extLst>
                      <a:ext uri="{FF2B5EF4-FFF2-40B4-BE49-F238E27FC236}">
                        <a16:creationId xmlns:a16="http://schemas.microsoft.com/office/drawing/2014/main" id="{81CF807D-952C-4D96-A620-5D82376D9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4221163"/>
                    <a:ext cx="344488" cy="342900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44" name="Gruppe 49">
                    <a:extLst>
                      <a:ext uri="{FF2B5EF4-FFF2-40B4-BE49-F238E27FC236}">
                        <a16:creationId xmlns:a16="http://schemas.microsoft.com/office/drawing/2014/main" id="{C8F5A36B-ECA5-48ED-AFBE-AA079AB5EF9F}"/>
                      </a:ext>
                    </a:extLst>
                  </p:cNvPr>
                  <p:cNvGrpSpPr/>
                  <p:nvPr/>
                </p:nvGrpSpPr>
                <p:grpSpPr>
                  <a:xfrm>
                    <a:off x="876300" y="2511425"/>
                    <a:ext cx="344488" cy="2906713"/>
                    <a:chOff x="876300" y="2511425"/>
                    <a:chExt cx="344488" cy="2906713"/>
                  </a:xfrm>
                </p:grpSpPr>
                <p:sp>
                  <p:nvSpPr>
                    <p:cNvPr id="45" name="Rektangel 7">
                      <a:extLst>
                        <a:ext uri="{FF2B5EF4-FFF2-40B4-BE49-F238E27FC236}">
                          <a16:creationId xmlns:a16="http://schemas.microsoft.com/office/drawing/2014/main" id="{5DF81E9E-C395-455E-93EB-37061B6560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2511425"/>
                      <a:ext cx="344488" cy="342900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6" name="Rektangel 11">
                      <a:extLst>
                        <a:ext uri="{FF2B5EF4-FFF2-40B4-BE49-F238E27FC236}">
                          <a16:creationId xmlns:a16="http://schemas.microsoft.com/office/drawing/2014/main" id="{EC3F2A44-2240-4D3F-AB31-C9C9E9AD84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3363913"/>
                      <a:ext cx="344488" cy="344487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7" name="Rektangel 13">
                      <a:extLst>
                        <a:ext uri="{FF2B5EF4-FFF2-40B4-BE49-F238E27FC236}">
                          <a16:creationId xmlns:a16="http://schemas.microsoft.com/office/drawing/2014/main" id="{DAAE455B-A35B-4F5F-A47B-DC2FD6D717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3790950"/>
                      <a:ext cx="344488" cy="347663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8" name="Rektangel 23">
                      <a:extLst>
                        <a:ext uri="{FF2B5EF4-FFF2-40B4-BE49-F238E27FC236}">
                          <a16:creationId xmlns:a16="http://schemas.microsoft.com/office/drawing/2014/main" id="{A9F6DD29-5277-4146-AE3F-1291F5FE1E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4646613"/>
                      <a:ext cx="344488" cy="344487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9" name="Rektangel 26">
                      <a:extLst>
                        <a:ext uri="{FF2B5EF4-FFF2-40B4-BE49-F238E27FC236}">
                          <a16:creationId xmlns:a16="http://schemas.microsoft.com/office/drawing/2014/main" id="{9041FE71-5757-448B-899D-F24090D7D3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5073650"/>
                      <a:ext cx="344488" cy="344488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4" name="Tekstboks 54">
                <a:extLst>
                  <a:ext uri="{FF2B5EF4-FFF2-40B4-BE49-F238E27FC236}">
                    <a16:creationId xmlns:a16="http://schemas.microsoft.com/office/drawing/2014/main" id="{BA8E5CF9-055E-4B8B-88F6-88428F834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2547938"/>
                <a:ext cx="321999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</a:t>
                </a:r>
              </a:p>
            </p:txBody>
          </p:sp>
          <p:sp>
            <p:nvSpPr>
              <p:cNvPr id="35" name="Tekstboks 58">
                <a:extLst>
                  <a:ext uri="{FF2B5EF4-FFF2-40B4-BE49-F238E27FC236}">
                    <a16:creationId xmlns:a16="http://schemas.microsoft.com/office/drawing/2014/main" id="{2E480555-B79E-4E22-8478-0218E450F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2986088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2</a:t>
                </a:r>
              </a:p>
            </p:txBody>
          </p:sp>
          <p:sp>
            <p:nvSpPr>
              <p:cNvPr id="36" name="Tekstboks 59">
                <a:extLst>
                  <a:ext uri="{FF2B5EF4-FFF2-40B4-BE49-F238E27FC236}">
                    <a16:creationId xmlns:a16="http://schemas.microsoft.com/office/drawing/2014/main" id="{4AA115CD-77C7-4D91-8452-E8CA6B0B7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3400425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1.3</a:t>
                </a:r>
                <a:endParaRPr lang="da-DK" sz="1200" kern="0" noProof="1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" name="Tekstboks 61">
                <a:extLst>
                  <a:ext uri="{FF2B5EF4-FFF2-40B4-BE49-F238E27FC236}">
                    <a16:creationId xmlns:a16="http://schemas.microsoft.com/office/drawing/2014/main" id="{B2E7D16F-8B9A-41EE-BF06-C43773250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3822700"/>
                <a:ext cx="321999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4</a:t>
                </a:r>
              </a:p>
            </p:txBody>
          </p:sp>
          <p:sp>
            <p:nvSpPr>
              <p:cNvPr id="38" name="Tekstboks 63">
                <a:extLst>
                  <a:ext uri="{FF2B5EF4-FFF2-40B4-BE49-F238E27FC236}">
                    <a16:creationId xmlns:a16="http://schemas.microsoft.com/office/drawing/2014/main" id="{B7656E7F-CA93-488E-9CAA-9A0AA6ADE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4238625"/>
                <a:ext cx="321999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5</a:t>
                </a:r>
              </a:p>
            </p:txBody>
          </p:sp>
          <p:sp>
            <p:nvSpPr>
              <p:cNvPr id="39" name="Tekstboks 65">
                <a:extLst>
                  <a:ext uri="{FF2B5EF4-FFF2-40B4-BE49-F238E27FC236}">
                    <a16:creationId xmlns:a16="http://schemas.microsoft.com/office/drawing/2014/main" id="{F215455D-B760-4657-9DCF-D4459906E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4683125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1.6</a:t>
                </a:r>
                <a:endParaRPr lang="da-DK" sz="1200" kern="0" dirty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0" name="Tekstboks 67">
                <a:extLst>
                  <a:ext uri="{FF2B5EF4-FFF2-40B4-BE49-F238E27FC236}">
                    <a16:creationId xmlns:a16="http://schemas.microsoft.com/office/drawing/2014/main" id="{7B855BC2-6301-4015-866D-97A991089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5103813"/>
                <a:ext cx="321999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7</a:t>
                </a:r>
              </a:p>
            </p:txBody>
          </p:sp>
        </p:grpSp>
        <p:sp>
          <p:nvSpPr>
            <p:cNvPr id="19" name="Rektangel 23">
              <a:extLst>
                <a:ext uri="{FF2B5EF4-FFF2-40B4-BE49-F238E27FC236}">
                  <a16:creationId xmlns:a16="http://schemas.microsoft.com/office/drawing/2014/main" id="{6BACD925-28A8-40C7-BF6A-26F90A27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31" y="5230961"/>
              <a:ext cx="534988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0" name="Rektangel 23">
              <a:extLst>
                <a:ext uri="{FF2B5EF4-FFF2-40B4-BE49-F238E27FC236}">
                  <a16:creationId xmlns:a16="http://schemas.microsoft.com/office/drawing/2014/main" id="{B020F324-7066-46A2-BF36-A4AFE63F8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31" y="5662761"/>
              <a:ext cx="534988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1" name="Rektangel 23">
              <a:extLst>
                <a:ext uri="{FF2B5EF4-FFF2-40B4-BE49-F238E27FC236}">
                  <a16:creationId xmlns:a16="http://schemas.microsoft.com/office/drawing/2014/main" id="{DAB9F1D1-31FD-4BFD-93C2-69AEC4488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19" y="6100911"/>
              <a:ext cx="534987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2" name="Tekstboks 67">
              <a:extLst>
                <a:ext uri="{FF2B5EF4-FFF2-40B4-BE49-F238E27FC236}">
                  <a16:creationId xmlns:a16="http://schemas.microsoft.com/office/drawing/2014/main" id="{197F241C-B462-4D0F-B333-ADC38D58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19" y="5264299"/>
              <a:ext cx="5000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1.8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3" name="Tekstboks 67">
              <a:extLst>
                <a:ext uri="{FF2B5EF4-FFF2-40B4-BE49-F238E27FC236}">
                  <a16:creationId xmlns:a16="http://schemas.microsoft.com/office/drawing/2014/main" id="{F16467DF-9B68-47C1-9971-851B4AD6A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44" y="5696099"/>
              <a:ext cx="5000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1.9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4" name="Tekstboks 67">
              <a:extLst>
                <a:ext uri="{FF2B5EF4-FFF2-40B4-BE49-F238E27FC236}">
                  <a16:creationId xmlns:a16="http://schemas.microsoft.com/office/drawing/2014/main" id="{E1943878-4020-4723-9315-315D6F412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06" y="6175524"/>
              <a:ext cx="5016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1.10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5" name="Rektangel 31">
              <a:extLst>
                <a:ext uri="{FF2B5EF4-FFF2-40B4-BE49-F238E27FC236}">
                  <a16:creationId xmlns:a16="http://schemas.microsoft.com/office/drawing/2014/main" id="{EC0F455B-DB4F-4ED0-9D52-3E81F223A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5235724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6" name="Rektangel 31">
              <a:extLst>
                <a:ext uri="{FF2B5EF4-FFF2-40B4-BE49-F238E27FC236}">
                  <a16:creationId xmlns:a16="http://schemas.microsoft.com/office/drawing/2014/main" id="{8A4A0FD0-38A3-4BEB-B1FA-F849E1EE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56643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7" name="Rektangel 31">
              <a:extLst>
                <a:ext uri="{FF2B5EF4-FFF2-40B4-BE49-F238E27FC236}">
                  <a16:creationId xmlns:a16="http://schemas.microsoft.com/office/drawing/2014/main" id="{0058AAD2-CC17-42B4-8CC4-FEE2DE08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6099324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b="1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8" name="Rektangel 31">
              <a:extLst>
                <a:ext uri="{FF2B5EF4-FFF2-40B4-BE49-F238E27FC236}">
                  <a16:creationId xmlns:a16="http://schemas.microsoft.com/office/drawing/2014/main" id="{2D16ED6F-6503-4275-8B12-601B61ED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731" y="3113236"/>
              <a:ext cx="4000501" cy="354013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9" name="Tekstboks 46">
              <a:extLst>
                <a:ext uri="{FF2B5EF4-FFF2-40B4-BE49-F238E27FC236}">
                  <a16:creationId xmlns:a16="http://schemas.microsoft.com/office/drawing/2014/main" id="{93E8F117-7E53-40EE-8C81-390896D1D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69" y="315133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Učenje, poučavanje i vrednovanje usmjereno na studenta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0" name="Tekstboks 45">
              <a:extLst>
                <a:ext uri="{FF2B5EF4-FFF2-40B4-BE49-F238E27FC236}">
                  <a16:creationId xmlns:a16="http://schemas.microsoft.com/office/drawing/2014/main" id="{75580EB4-2AD0-48FE-9D9F-186B1A9B0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206" y="528652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 Informiranje javnosti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1" name="Tekstboks 45">
              <a:extLst>
                <a:ext uri="{FF2B5EF4-FFF2-40B4-BE49-F238E27FC236}">
                  <a16:creationId xmlns:a16="http://schemas.microsoft.com/office/drawing/2014/main" id="{ED182544-0F4B-49E8-9BA0-64E79559C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619" y="5745311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Kontinuirano praćenje i periodička revizija programa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2" name="Tekstboks 45">
              <a:extLst>
                <a:ext uri="{FF2B5EF4-FFF2-40B4-BE49-F238E27FC236}">
                  <a16:creationId xmlns:a16="http://schemas.microsoft.com/office/drawing/2014/main" id="{63B3E951-95D9-492B-903C-EAB0AB87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616917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Periodičko vanjsko osiguravanje kvalitete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08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hr-HR" sz="3200" dirty="0"/>
              <a:t>Hvala na pažnji!</a:t>
            </a:r>
            <a:br>
              <a:rPr lang="en-GB" sz="3200" dirty="0"/>
            </a:b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2762</TotalTime>
  <Words>330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Office Theme</vt:lpstr>
      <vt:lpstr>Reakreditacija visokih učilišta </vt:lpstr>
      <vt:lpstr>Reakreditacija visokih učilišta</vt:lpstr>
      <vt:lpstr>Zašto reakreditacija?</vt:lpstr>
      <vt:lpstr>3 ciklusa reakreditacije</vt:lpstr>
      <vt:lpstr>Što je novo u postupku reakreditacije prema ZOK-u?</vt:lpstr>
      <vt:lpstr>Hodogram postupka reakreditacije</vt:lpstr>
      <vt:lpstr>Dostava dokumenata za postupak reakreditacije</vt:lpstr>
      <vt:lpstr>ENQA – stadardi i smjernice za vrednovanje</vt:lpstr>
      <vt:lpstr>   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Vlatka Šušnjak Kuljiš</dc:creator>
  <cp:lastModifiedBy>Vlatka Šušnjak Kuljiš</cp:lastModifiedBy>
  <cp:revision>15</cp:revision>
  <dcterms:created xsi:type="dcterms:W3CDTF">2025-03-19T14:31:06Z</dcterms:created>
  <dcterms:modified xsi:type="dcterms:W3CDTF">2025-03-21T12:34:51Z</dcterms:modified>
</cp:coreProperties>
</file>