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74" r:id="rId12"/>
    <p:sldId id="275" r:id="rId13"/>
    <p:sldId id="276" r:id="rId14"/>
    <p:sldId id="271" r:id="rId15"/>
    <p:sldId id="272" r:id="rId16"/>
    <p:sldId id="273" r:id="rId17"/>
    <p:sldId id="280" r:id="rId18"/>
    <p:sldId id="281" r:id="rId19"/>
    <p:sldId id="302" r:id="rId20"/>
    <p:sldId id="303" r:id="rId21"/>
    <p:sldId id="297" r:id="rId22"/>
    <p:sldId id="298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i9ovrJl6GPRIMvwm0F1UiIxmT/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88814" autoAdjust="0"/>
  </p:normalViewPr>
  <p:slideViewPr>
    <p:cSldViewPr snapToGrid="0">
      <p:cViewPr varScale="1">
        <p:scale>
          <a:sx n="85" d="100"/>
          <a:sy n="85" d="100"/>
        </p:scale>
        <p:origin x="610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4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3" name="Google Shape;2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>
          <a:extLst>
            <a:ext uri="{FF2B5EF4-FFF2-40B4-BE49-F238E27FC236}">
              <a16:creationId xmlns:a16="http://schemas.microsoft.com/office/drawing/2014/main" id="{0FF04897-6CA6-9623-6DAD-25B3F926E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:notes">
            <a:extLst>
              <a:ext uri="{FF2B5EF4-FFF2-40B4-BE49-F238E27FC236}">
                <a16:creationId xmlns:a16="http://schemas.microsoft.com/office/drawing/2014/main" id="{9F2D1CAC-2C7A-30AC-2E4C-5408C533EE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6:notes">
            <a:extLst>
              <a:ext uri="{FF2B5EF4-FFF2-40B4-BE49-F238E27FC236}">
                <a16:creationId xmlns:a16="http://schemas.microsoft.com/office/drawing/2014/main" id="{A1E32D52-E99F-B868-59D1-6BD2F208D9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0688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424c80f6d3_8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3424c80f6d3_8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424c80f6d3_8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3424c80f6d3_8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424c80f6d3_8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3424c80f6d3_8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426cf48fbf_0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3426cf48fbf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424c80f6d3_5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3424c80f6d3_5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426cf48fbf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3426cf48fb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srce.unizg.hr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://www.srce.unizg.hr/otvoreni-pristup" TargetMode="External"/><Relationship Id="rId4" Type="http://schemas.openxmlformats.org/officeDocument/2006/relationships/hyperlink" Target="http://creativecommons.org/licenses/by/4.0/deed" TargetMode="External"/><Relationship Id="rId9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9"/>
          <p:cNvSpPr txBox="1">
            <a:spLocks noGrp="1"/>
          </p:cNvSpPr>
          <p:nvPr>
            <p:ph type="ctrTitle"/>
          </p:nvPr>
        </p:nvSpPr>
        <p:spPr>
          <a:xfrm>
            <a:off x="534504" y="1510917"/>
            <a:ext cx="7182679" cy="199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9"/>
          <p:cNvSpPr txBox="1">
            <a:spLocks noGrp="1"/>
          </p:cNvSpPr>
          <p:nvPr>
            <p:ph type="subTitle" idx="1"/>
          </p:nvPr>
        </p:nvSpPr>
        <p:spPr>
          <a:xfrm>
            <a:off x="534504" y="3602038"/>
            <a:ext cx="718267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9"/>
          <p:cNvSpPr txBox="1">
            <a:spLocks noGrp="1"/>
          </p:cNvSpPr>
          <p:nvPr>
            <p:ph type="body" idx="1"/>
          </p:nvPr>
        </p:nvSpPr>
        <p:spPr>
          <a:xfrm rot="5400000">
            <a:off x="4265439" y="-911398"/>
            <a:ext cx="4351338" cy="9825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49"/>
          <p:cNvSpPr txBox="1">
            <a:spLocks noGrp="1"/>
          </p:cNvSpPr>
          <p:nvPr>
            <p:ph type="ft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9"/>
          <p:cNvSpPr txBox="1"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50"/>
          <p:cNvSpPr txBox="1">
            <a:spLocks noGrp="1"/>
          </p:cNvSpPr>
          <p:nvPr>
            <p:ph type="ft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2"/>
          <p:cNvSpPr txBox="1">
            <a:spLocks noGrp="1"/>
          </p:cNvSpPr>
          <p:nvPr>
            <p:ph type="ft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989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0"/>
          <p:cNvSpPr txBox="1"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0"/>
          <p:cNvSpPr txBox="1">
            <a:spLocks noGrp="1"/>
          </p:cNvSpPr>
          <p:nvPr>
            <p:ph type="body" idx="1"/>
          </p:nvPr>
        </p:nvSpPr>
        <p:spPr>
          <a:xfrm>
            <a:off x="1528416" y="1825625"/>
            <a:ext cx="982538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40"/>
          <p:cNvSpPr txBox="1">
            <a:spLocks noGrp="1"/>
          </p:cNvSpPr>
          <p:nvPr>
            <p:ph type="ft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1"/>
          <p:cNvSpPr txBox="1">
            <a:spLocks noGrp="1"/>
          </p:cNvSpPr>
          <p:nvPr>
            <p:ph type="ft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1"/>
          <p:cNvSpPr txBox="1"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3"/>
          <p:cNvSpPr txBox="1">
            <a:spLocks noGrp="1"/>
          </p:cNvSpPr>
          <p:nvPr>
            <p:ph type="title"/>
          </p:nvPr>
        </p:nvSpPr>
        <p:spPr>
          <a:xfrm>
            <a:off x="499165" y="1709738"/>
            <a:ext cx="717826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3"/>
          <p:cNvSpPr txBox="1">
            <a:spLocks noGrp="1"/>
          </p:cNvSpPr>
          <p:nvPr>
            <p:ph type="body" idx="1"/>
          </p:nvPr>
        </p:nvSpPr>
        <p:spPr>
          <a:xfrm>
            <a:off x="499164" y="4589463"/>
            <a:ext cx="717826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899"/>
              </a:buClr>
              <a:buSzPts val="2000"/>
              <a:buNone/>
              <a:defRPr sz="2000">
                <a:solidFill>
                  <a:srgbClr val="98989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899"/>
              </a:buClr>
              <a:buSzPts val="1800"/>
              <a:buNone/>
              <a:defRPr sz="1800">
                <a:solidFill>
                  <a:srgbClr val="98989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899"/>
              </a:buClr>
              <a:buSzPts val="1600"/>
              <a:buNone/>
              <a:defRPr sz="1600">
                <a:solidFill>
                  <a:srgbClr val="98989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899"/>
              </a:buClr>
              <a:buSzPts val="1600"/>
              <a:buNone/>
              <a:defRPr sz="1600">
                <a:solidFill>
                  <a:srgbClr val="98989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899"/>
              </a:buClr>
              <a:buSzPts val="1600"/>
              <a:buNone/>
              <a:defRPr sz="1600">
                <a:solidFill>
                  <a:srgbClr val="98989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899"/>
              </a:buClr>
              <a:buSzPts val="1600"/>
              <a:buNone/>
              <a:defRPr sz="1600">
                <a:solidFill>
                  <a:srgbClr val="98989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899"/>
              </a:buClr>
              <a:buSzPts val="1600"/>
              <a:buNone/>
              <a:defRPr sz="1600">
                <a:solidFill>
                  <a:srgbClr val="98989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899"/>
              </a:buClr>
              <a:buSzPts val="1600"/>
              <a:buNone/>
              <a:defRPr sz="1600">
                <a:solidFill>
                  <a:srgbClr val="989899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3"/>
          <p:cNvSpPr txBox="1">
            <a:spLocks noGrp="1"/>
          </p:cNvSpPr>
          <p:nvPr>
            <p:ph type="ft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dnji slajd">
  <p:cSld name="Zadnji slaj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4"/>
          <p:cNvGrpSpPr/>
          <p:nvPr/>
        </p:nvGrpSpPr>
        <p:grpSpPr>
          <a:xfrm>
            <a:off x="1343270" y="3886724"/>
            <a:ext cx="9659563" cy="1775457"/>
            <a:chOff x="1105091" y="2915042"/>
            <a:chExt cx="7244672" cy="1331593"/>
          </a:xfrm>
        </p:grpSpPr>
        <p:sp>
          <p:nvSpPr>
            <p:cNvPr id="31" name="Google Shape;31;p44"/>
            <p:cNvSpPr txBox="1"/>
            <p:nvPr/>
          </p:nvSpPr>
          <p:spPr>
            <a:xfrm>
              <a:off x="5801856" y="2915042"/>
              <a:ext cx="2547907" cy="4306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933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Srce politikom otvorenog pristupa široj javnosti osigurava dostupnost i korištenje svih rezultata rada Srca, a prvenstveno obrazovnih i stručnih informacija i sadržaja nastalih djelovanjem i radom Srca.</a:t>
              </a:r>
              <a:endParaRPr/>
            </a:p>
          </p:txBody>
        </p:sp>
        <p:sp>
          <p:nvSpPr>
            <p:cNvPr id="32" name="Google Shape;32;p44"/>
            <p:cNvSpPr txBox="1"/>
            <p:nvPr/>
          </p:nvSpPr>
          <p:spPr>
            <a:xfrm>
              <a:off x="2731473" y="2918939"/>
              <a:ext cx="2610706" cy="215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933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Ovo djelo je dano na korištenje pod licencom Creative Commons </a:t>
              </a:r>
              <a:r>
                <a:rPr lang="hr-HR" sz="933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Imenovanje </a:t>
              </a:r>
              <a:r>
                <a:rPr lang="hr-HR" sz="933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4.0 međunarodna.</a:t>
              </a:r>
              <a:endParaRPr sz="933" b="1" i="0" u="none" strike="noStrike" cap="none">
                <a:solidFill>
                  <a:srgbClr val="CC3C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4"/>
            <p:cNvSpPr txBox="1"/>
            <p:nvPr/>
          </p:nvSpPr>
          <p:spPr>
            <a:xfrm>
              <a:off x="1115724" y="3599709"/>
              <a:ext cx="927177" cy="173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900"/>
                <a:buFont typeface="Arial"/>
                <a:buNone/>
              </a:pPr>
              <a:r>
                <a:rPr lang="hr-HR" sz="900" b="1" i="0" u="sng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www.srce.unizg.hr</a:t>
              </a:r>
              <a:r>
                <a:rPr lang="hr-HR" sz="900" b="1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34" name="Google Shape;34;p44"/>
            <p:cNvSpPr/>
            <p:nvPr/>
          </p:nvSpPr>
          <p:spPr>
            <a:xfrm>
              <a:off x="2941549" y="3599709"/>
              <a:ext cx="2190554" cy="173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900"/>
                <a:buFont typeface="Arial"/>
                <a:buNone/>
              </a:pPr>
              <a:r>
                <a:rPr lang="hr-HR" sz="900" b="1" i="0" u="sng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creativecommons.org/licenses/by/4.0/deed</a:t>
              </a:r>
              <a:r>
                <a:rPr lang="hr-HR" sz="900" b="1" i="0" u="sng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900" b="1" i="0" u="sng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44"/>
            <p:cNvSpPr/>
            <p:nvPr/>
          </p:nvSpPr>
          <p:spPr>
            <a:xfrm>
              <a:off x="6280399" y="3599709"/>
              <a:ext cx="1590820" cy="173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900"/>
                <a:buFont typeface="Arial"/>
                <a:buNone/>
              </a:pPr>
              <a:r>
                <a:rPr lang="hr-HR" sz="900" b="1" i="0" u="sng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www.srce.unizg.hr/otvoreni-pristup</a:t>
              </a:r>
              <a:endPara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" name="Google Shape;36;p44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733117" y="3976635"/>
              <a:ext cx="685385" cy="27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44">
              <a:hlinkClick r:id="rId3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05091" y="2918939"/>
              <a:ext cx="970563" cy="4685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4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672177" y="3983688"/>
              <a:ext cx="729299" cy="2558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" name="Google Shape;39;p44"/>
          <p:cNvSpPr txBox="1">
            <a:spLocks noGrp="1"/>
          </p:cNvSpPr>
          <p:nvPr>
            <p:ph type="ftr" idx="11"/>
          </p:nvPr>
        </p:nvSpPr>
        <p:spPr>
          <a:xfrm>
            <a:off x="3101009" y="6356350"/>
            <a:ext cx="43864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4"/>
          <p:cNvSpPr txBox="1">
            <a:spLocks noGrp="1"/>
          </p:cNvSpPr>
          <p:nvPr>
            <p:ph type="title"/>
          </p:nvPr>
        </p:nvSpPr>
        <p:spPr>
          <a:xfrm>
            <a:off x="1357447" y="536927"/>
            <a:ext cx="9645386" cy="1967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7"/>
              <a:buFont typeface="Arial"/>
              <a:buNone/>
              <a:defRPr sz="3067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4"/>
          <p:cNvSpPr txBox="1">
            <a:spLocks noGrp="1"/>
          </p:cNvSpPr>
          <p:nvPr>
            <p:ph type="subTitle" idx="1"/>
          </p:nvPr>
        </p:nvSpPr>
        <p:spPr>
          <a:xfrm>
            <a:off x="1357447" y="2755191"/>
            <a:ext cx="9645386" cy="801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1"/>
              <a:buNone/>
              <a:defRPr sz="1351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42" name="Google Shape;42;p4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37783" y="5311584"/>
            <a:ext cx="1028936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5"/>
          <p:cNvSpPr txBox="1"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5"/>
          <p:cNvSpPr txBox="1">
            <a:spLocks noGrp="1"/>
          </p:cNvSpPr>
          <p:nvPr>
            <p:ph type="body" idx="1"/>
          </p:nvPr>
        </p:nvSpPr>
        <p:spPr>
          <a:xfrm>
            <a:off x="1528416" y="1825625"/>
            <a:ext cx="456758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5"/>
          <p:cNvSpPr txBox="1">
            <a:spLocks noGrp="1"/>
          </p:cNvSpPr>
          <p:nvPr>
            <p:ph type="body" idx="2"/>
          </p:nvPr>
        </p:nvSpPr>
        <p:spPr>
          <a:xfrm>
            <a:off x="6489148" y="1825625"/>
            <a:ext cx="486465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5"/>
          <p:cNvSpPr txBox="1">
            <a:spLocks noGrp="1"/>
          </p:cNvSpPr>
          <p:nvPr>
            <p:ph type="ft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6"/>
          <p:cNvSpPr txBox="1">
            <a:spLocks noGrp="1"/>
          </p:cNvSpPr>
          <p:nvPr>
            <p:ph type="body" idx="1"/>
          </p:nvPr>
        </p:nvSpPr>
        <p:spPr>
          <a:xfrm>
            <a:off x="1506330" y="1681163"/>
            <a:ext cx="46736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46"/>
          <p:cNvSpPr txBox="1">
            <a:spLocks noGrp="1"/>
          </p:cNvSpPr>
          <p:nvPr>
            <p:ph type="body" idx="2"/>
          </p:nvPr>
        </p:nvSpPr>
        <p:spPr>
          <a:xfrm>
            <a:off x="1506330" y="2505075"/>
            <a:ext cx="46736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46"/>
          <p:cNvSpPr txBox="1">
            <a:spLocks noGrp="1"/>
          </p:cNvSpPr>
          <p:nvPr>
            <p:ph type="body" idx="3"/>
          </p:nvPr>
        </p:nvSpPr>
        <p:spPr>
          <a:xfrm>
            <a:off x="6427304" y="1681163"/>
            <a:ext cx="49280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46"/>
          <p:cNvSpPr txBox="1">
            <a:spLocks noGrp="1"/>
          </p:cNvSpPr>
          <p:nvPr>
            <p:ph type="body" idx="4"/>
          </p:nvPr>
        </p:nvSpPr>
        <p:spPr>
          <a:xfrm>
            <a:off x="6427304" y="2505075"/>
            <a:ext cx="4928084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46"/>
          <p:cNvSpPr txBox="1">
            <a:spLocks noGrp="1"/>
          </p:cNvSpPr>
          <p:nvPr>
            <p:ph type="ft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6"/>
          <p:cNvSpPr txBox="1"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7"/>
          <p:cNvSpPr txBox="1">
            <a:spLocks noGrp="1"/>
          </p:cNvSpPr>
          <p:nvPr>
            <p:ph type="title"/>
          </p:nvPr>
        </p:nvSpPr>
        <p:spPr>
          <a:xfrm>
            <a:off x="1480299" y="4572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7"/>
          <p:cNvSpPr txBox="1">
            <a:spLocks noGrp="1"/>
          </p:cNvSpPr>
          <p:nvPr>
            <p:ph type="body" idx="1"/>
          </p:nvPr>
        </p:nvSpPr>
        <p:spPr>
          <a:xfrm>
            <a:off x="5664683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47"/>
          <p:cNvSpPr txBox="1">
            <a:spLocks noGrp="1"/>
          </p:cNvSpPr>
          <p:nvPr>
            <p:ph type="body" idx="2"/>
          </p:nvPr>
        </p:nvSpPr>
        <p:spPr>
          <a:xfrm>
            <a:off x="1480299" y="2057400"/>
            <a:ext cx="4114800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47"/>
          <p:cNvSpPr txBox="1">
            <a:spLocks noGrp="1"/>
          </p:cNvSpPr>
          <p:nvPr>
            <p:ph type="ft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8"/>
          <p:cNvSpPr>
            <a:spLocks noGrp="1"/>
          </p:cNvSpPr>
          <p:nvPr>
            <p:ph type="pic" idx="2"/>
          </p:nvPr>
        </p:nvSpPr>
        <p:spPr>
          <a:xfrm>
            <a:off x="5603798" y="1828800"/>
            <a:ext cx="6078478" cy="403225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48"/>
          <p:cNvSpPr txBox="1">
            <a:spLocks noGrp="1"/>
          </p:cNvSpPr>
          <p:nvPr>
            <p:ph type="body" idx="1"/>
          </p:nvPr>
        </p:nvSpPr>
        <p:spPr>
          <a:xfrm>
            <a:off x="1470990" y="1839154"/>
            <a:ext cx="3980068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48"/>
          <p:cNvSpPr txBox="1">
            <a:spLocks noGrp="1"/>
          </p:cNvSpPr>
          <p:nvPr>
            <p:ph type="ft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8"/>
          <p:cNvSpPr txBox="1"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8"/>
          <p:cNvSpPr txBox="1">
            <a:spLocks noGrp="1"/>
          </p:cNvSpPr>
          <p:nvPr>
            <p:ph type="body" idx="1"/>
          </p:nvPr>
        </p:nvSpPr>
        <p:spPr>
          <a:xfrm>
            <a:off x="1528416" y="1825625"/>
            <a:ext cx="982538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8"/>
          <p:cNvSpPr txBox="1">
            <a:spLocks noGrp="1"/>
          </p:cNvSpPr>
          <p:nvPr>
            <p:ph type="ftr" idx="11"/>
          </p:nvPr>
        </p:nvSpPr>
        <p:spPr>
          <a:xfrm>
            <a:off x="3101009" y="6356350"/>
            <a:ext cx="43864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89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hyperlink" Target="https://osf.io/pm6s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"/>
          <p:cNvSpPr txBox="1">
            <a:spLocks noGrp="1"/>
          </p:cNvSpPr>
          <p:nvPr>
            <p:ph type="ctrTitle"/>
          </p:nvPr>
        </p:nvSpPr>
        <p:spPr>
          <a:xfrm>
            <a:off x="473850" y="1850100"/>
            <a:ext cx="7149900" cy="30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hr-HR" dirty="0"/>
              <a:t>Istraživanje o stavovima i praksama u otvorenoj znanosti u Hrvatskoj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5384"/>
              <a:buFont typeface="Arial"/>
              <a:buNone/>
            </a:pPr>
            <a:r>
              <a:rPr lang="hr-HR" sz="4333" dirty="0">
                <a:solidFill>
                  <a:srgbClr val="25408F"/>
                </a:solidFill>
              </a:rPr>
              <a:t>Preliminarni rezultati</a:t>
            </a:r>
            <a:endParaRPr sz="4333" dirty="0">
              <a:solidFill>
                <a:srgbClr val="25408F"/>
              </a:solidFill>
            </a:endParaRPr>
          </a:p>
        </p:txBody>
      </p:sp>
      <p:sp>
        <p:nvSpPr>
          <p:cNvPr id="78" name="Google Shape;78;p1"/>
          <p:cNvSpPr txBox="1">
            <a:spLocks noGrp="1"/>
          </p:cNvSpPr>
          <p:nvPr>
            <p:ph type="subTitle" idx="1"/>
          </p:nvPr>
        </p:nvSpPr>
        <p:spPr>
          <a:xfrm>
            <a:off x="473850" y="5007900"/>
            <a:ext cx="7149900" cy="9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40"/>
              <a:buNone/>
            </a:pPr>
            <a:r>
              <a:rPr lang="hr-HR" sz="2240" b="1"/>
              <a:t>Udruga Penkala</a:t>
            </a:r>
            <a:br>
              <a:rPr lang="hr-HR" sz="2240" b="1"/>
            </a:br>
            <a:endParaRPr sz="224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40"/>
              <a:buNone/>
            </a:pPr>
            <a:r>
              <a:rPr lang="hr-HR" sz="1900"/>
              <a:t>dr. sc. Una Pale Simon</a:t>
            </a: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40"/>
              <a:buNone/>
            </a:pPr>
            <a:r>
              <a:rPr lang="hr-HR" sz="1900"/>
              <a:t>Maja Hoić</a:t>
            </a:r>
            <a:endParaRPr sz="1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"/>
          <p:cNvSpPr txBox="1"/>
          <p:nvPr/>
        </p:nvSpPr>
        <p:spPr>
          <a:xfrm>
            <a:off x="1528416" y="365125"/>
            <a:ext cx="98253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Demografski podatci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4" descr="A pie chart with a number of percentage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t="21736" b="14937"/>
          <a:stretch/>
        </p:blipFill>
        <p:spPr>
          <a:xfrm>
            <a:off x="5149746" y="1715165"/>
            <a:ext cx="6050457" cy="29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4" descr="A pie chart with numbers and text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 t="27423" b="19794"/>
          <a:stretch/>
        </p:blipFill>
        <p:spPr>
          <a:xfrm>
            <a:off x="5149746" y="1718115"/>
            <a:ext cx="6841352" cy="2891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4" descr="A pie chart with a number of percentages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 t="9212"/>
          <a:stretch/>
        </p:blipFill>
        <p:spPr>
          <a:xfrm>
            <a:off x="5657055" y="1583701"/>
            <a:ext cx="4849581" cy="35330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87;g3424c80f6d3_5_4">
            <a:extLst>
              <a:ext uri="{FF2B5EF4-FFF2-40B4-BE49-F238E27FC236}">
                <a16:creationId xmlns:a16="http://schemas.microsoft.com/office/drawing/2014/main" id="{730B7565-F298-2213-BFAD-7221078A9C52}"/>
              </a:ext>
            </a:extLst>
          </p:cNvPr>
          <p:cNvSpPr txBox="1">
            <a:spLocks/>
          </p:cNvSpPr>
          <p:nvPr/>
        </p:nvSpPr>
        <p:spPr>
          <a:xfrm>
            <a:off x="842616" y="1885818"/>
            <a:ext cx="464426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144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449 odgovora </a:t>
            </a:r>
          </a:p>
          <a:p>
            <a:pPr marL="9144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75% žena </a:t>
            </a:r>
          </a:p>
          <a:p>
            <a:pPr marL="9144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72% doktorandi i mlađi</a:t>
            </a:r>
          </a:p>
          <a:p>
            <a:pPr marL="9144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Pretežno društvene i prirodne znanosti</a:t>
            </a:r>
          </a:p>
          <a:p>
            <a:pPr marL="9144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&gt;50% sa Sveučilišta u Zagrebu</a:t>
            </a:r>
          </a:p>
          <a:p>
            <a:pPr marL="9144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&lt;10% znanstvena dijaspora</a:t>
            </a:r>
          </a:p>
          <a:p>
            <a:pPr marL="9144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hr-HR" sz="24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5" descr="A pie chart with a number of percentages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 t="25408" b="18802"/>
          <a:stretch/>
        </p:blipFill>
        <p:spPr>
          <a:xfrm>
            <a:off x="5654934" y="1673754"/>
            <a:ext cx="6309989" cy="2919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13;p5" descr="A pie chart with different colored sections&#10;&#10;AI-generated content may be incorrect.">
            <a:extLst>
              <a:ext uri="{FF2B5EF4-FFF2-40B4-BE49-F238E27FC236}">
                <a16:creationId xmlns:a16="http://schemas.microsoft.com/office/drawing/2014/main" id="{ECE1657E-8B81-D5DE-AFE5-B5721264BE3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21209" b="14003"/>
          <a:stretch/>
        </p:blipFill>
        <p:spPr>
          <a:xfrm>
            <a:off x="5683915" y="1656821"/>
            <a:ext cx="5514415" cy="2953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"/>
          <p:cNvSpPr txBox="1"/>
          <p:nvPr/>
        </p:nvSpPr>
        <p:spPr>
          <a:xfrm>
            <a:off x="1528416" y="365125"/>
            <a:ext cx="98253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Samoprocjena znanja</a:t>
            </a:r>
            <a:endParaRPr/>
          </a:p>
        </p:txBody>
      </p:sp>
      <p:pic>
        <p:nvPicPr>
          <p:cNvPr id="244" name="Google Shape;244;p10" descr="A graph of different colored bar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8050" y="1129123"/>
            <a:ext cx="8283190" cy="493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87;g3424c80f6d3_5_4">
            <a:extLst>
              <a:ext uri="{FF2B5EF4-FFF2-40B4-BE49-F238E27FC236}">
                <a16:creationId xmlns:a16="http://schemas.microsoft.com/office/drawing/2014/main" id="{B8CFDB9D-4F65-AAE8-599D-C547EF79E005}"/>
              </a:ext>
            </a:extLst>
          </p:cNvPr>
          <p:cNvSpPr txBox="1">
            <a:spLocks/>
          </p:cNvSpPr>
          <p:nvPr/>
        </p:nvSpPr>
        <p:spPr>
          <a:xfrm>
            <a:off x="691695" y="1876941"/>
            <a:ext cx="2968539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144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Prosjek 4.1</a:t>
            </a:r>
          </a:p>
          <a:p>
            <a:pPr marL="9144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&gt;55% popunilo dodatne dijelove ankete</a:t>
            </a:r>
          </a:p>
          <a:p>
            <a:pPr marL="9144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30% odlučilo popuniti sve segmente ankete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"/>
          <p:cNvSpPr txBox="1"/>
          <p:nvPr/>
        </p:nvSpPr>
        <p:spPr>
          <a:xfrm>
            <a:off x="1528416" y="365125"/>
            <a:ext cx="98253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Samoprocjena znanja</a:t>
            </a:r>
            <a:endParaRPr/>
          </a:p>
        </p:txBody>
      </p:sp>
      <p:pic>
        <p:nvPicPr>
          <p:cNvPr id="250" name="Google Shape;250;p11" descr="A graph of different colored bar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4586" y="989521"/>
            <a:ext cx="8837414" cy="5868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25B78A-63FC-9733-2A87-A219257CA323}"/>
              </a:ext>
            </a:extLst>
          </p:cNvPr>
          <p:cNvSpPr/>
          <p:nvPr/>
        </p:nvSpPr>
        <p:spPr>
          <a:xfrm>
            <a:off x="3417904" y="4314548"/>
            <a:ext cx="8538348" cy="1979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EC0C24-8708-7E90-E1A8-4170EEBBED7B}"/>
              </a:ext>
            </a:extLst>
          </p:cNvPr>
          <p:cNvSpPr/>
          <p:nvPr/>
        </p:nvSpPr>
        <p:spPr>
          <a:xfrm>
            <a:off x="3570304" y="2752078"/>
            <a:ext cx="8538348" cy="3542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"/>
          <p:cNvSpPr txBox="1"/>
          <p:nvPr/>
        </p:nvSpPr>
        <p:spPr>
          <a:xfrm>
            <a:off x="1528416" y="365125"/>
            <a:ext cx="98253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hr-HR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Stavovi o korisnosti za znanost</a:t>
            </a:r>
            <a:endParaRPr dirty="0"/>
          </a:p>
        </p:txBody>
      </p:sp>
      <p:pic>
        <p:nvPicPr>
          <p:cNvPr id="256" name="Google Shape;256;p12" descr="A graph with different colored bar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b="11628"/>
          <a:stretch/>
        </p:blipFill>
        <p:spPr>
          <a:xfrm>
            <a:off x="3058510" y="830317"/>
            <a:ext cx="9133489" cy="5265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56;p12" descr="A graph with different colored bars&#10;&#10;AI-generated content may be incorrect.">
            <a:extLst>
              <a:ext uri="{FF2B5EF4-FFF2-40B4-BE49-F238E27FC236}">
                <a16:creationId xmlns:a16="http://schemas.microsoft.com/office/drawing/2014/main" id="{5C8BF65F-E99F-7C04-4884-C3CA64B5FDD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9632" t="92978" r="15743" b="-23"/>
          <a:stretch/>
        </p:blipFill>
        <p:spPr>
          <a:xfrm>
            <a:off x="8229600" y="365125"/>
            <a:ext cx="3962400" cy="4260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FC1A79-9C24-A356-6E77-3D09D98CDB12}"/>
              </a:ext>
            </a:extLst>
          </p:cNvPr>
          <p:cNvSpPr/>
          <p:nvPr/>
        </p:nvSpPr>
        <p:spPr>
          <a:xfrm>
            <a:off x="2648607" y="2383297"/>
            <a:ext cx="9424195" cy="3260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0A6CE-F0C5-849B-96B1-82BA19B4576D}"/>
              </a:ext>
            </a:extLst>
          </p:cNvPr>
          <p:cNvSpPr/>
          <p:nvPr/>
        </p:nvSpPr>
        <p:spPr>
          <a:xfrm>
            <a:off x="2648607" y="3804745"/>
            <a:ext cx="9424195" cy="1839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"/>
          <p:cNvSpPr txBox="1"/>
          <p:nvPr/>
        </p:nvSpPr>
        <p:spPr>
          <a:xfrm>
            <a:off x="1528416" y="365125"/>
            <a:ext cx="98253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hr-HR" sz="3200" dirty="0">
                <a:solidFill>
                  <a:schemeClr val="dk1"/>
                </a:solidFill>
              </a:rPr>
              <a:t>E</a:t>
            </a:r>
            <a:r>
              <a:rPr lang="hr-HR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dukacija</a:t>
            </a:r>
            <a:r>
              <a:rPr lang="hr-HR" sz="3200" dirty="0">
                <a:solidFill>
                  <a:schemeClr val="dk1"/>
                </a:solidFill>
              </a:rPr>
              <a:t>: Interes i iskustva</a:t>
            </a:r>
            <a:endParaRPr dirty="0"/>
          </a:p>
        </p:txBody>
      </p:sp>
      <p:pic>
        <p:nvPicPr>
          <p:cNvPr id="226" name="Google Shape;226;p7" descr="A screenshot of a graph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5354" y="1305017"/>
            <a:ext cx="8365917" cy="48092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912253E-F8D4-B3FC-3F93-FED4A6CDCAD9}"/>
              </a:ext>
            </a:extLst>
          </p:cNvPr>
          <p:cNvSpPr/>
          <p:nvPr/>
        </p:nvSpPr>
        <p:spPr>
          <a:xfrm>
            <a:off x="3675354" y="2814221"/>
            <a:ext cx="8365917" cy="2494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130C04-17FB-027A-667F-BE0AFC056D74}"/>
              </a:ext>
            </a:extLst>
          </p:cNvPr>
          <p:cNvSpPr/>
          <p:nvPr/>
        </p:nvSpPr>
        <p:spPr>
          <a:xfrm>
            <a:off x="3675353" y="3346882"/>
            <a:ext cx="8365917" cy="204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Google Shape;187;g3424c80f6d3_5_4">
            <a:extLst>
              <a:ext uri="{FF2B5EF4-FFF2-40B4-BE49-F238E27FC236}">
                <a16:creationId xmlns:a16="http://schemas.microsoft.com/office/drawing/2014/main" id="{B41F4A44-0F46-B7F2-2413-6F483DCF90FF}"/>
              </a:ext>
            </a:extLst>
          </p:cNvPr>
          <p:cNvSpPr txBox="1">
            <a:spLocks/>
          </p:cNvSpPr>
          <p:nvPr/>
        </p:nvSpPr>
        <p:spPr>
          <a:xfrm>
            <a:off x="691695" y="1876941"/>
            <a:ext cx="3181058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144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13% je prošlo edukaciju</a:t>
            </a:r>
          </a:p>
          <a:p>
            <a:pPr marL="9144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7% ih ne zanima edukacija</a:t>
            </a:r>
          </a:p>
          <a:p>
            <a:pPr marL="9144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30% ih samostalno uči</a:t>
            </a:r>
          </a:p>
          <a:p>
            <a:pPr marL="9144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hr-HR" sz="24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"/>
          <p:cNvSpPr txBox="1"/>
          <p:nvPr/>
        </p:nvSpPr>
        <p:spPr>
          <a:xfrm>
            <a:off x="1528416" y="365125"/>
            <a:ext cx="98253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hr-HR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Edukacija: Vrste</a:t>
            </a:r>
            <a:endParaRPr dirty="0"/>
          </a:p>
        </p:txBody>
      </p:sp>
      <p:pic>
        <p:nvPicPr>
          <p:cNvPr id="232" name="Google Shape;232;p8" descr="A graph with text and number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4636" y="1003177"/>
            <a:ext cx="8737209" cy="51019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5918C0-1EB5-EB1A-4591-569AFBDF3337}"/>
              </a:ext>
            </a:extLst>
          </p:cNvPr>
          <p:cNvSpPr/>
          <p:nvPr/>
        </p:nvSpPr>
        <p:spPr>
          <a:xfrm>
            <a:off x="3151574" y="2574524"/>
            <a:ext cx="8889698" cy="2734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A34D26-5BE6-0CCB-131E-5AE47E6C2A2D}"/>
              </a:ext>
            </a:extLst>
          </p:cNvPr>
          <p:cNvSpPr/>
          <p:nvPr/>
        </p:nvSpPr>
        <p:spPr>
          <a:xfrm>
            <a:off x="3364637" y="4421080"/>
            <a:ext cx="8551562" cy="787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"/>
          <p:cNvSpPr txBox="1"/>
          <p:nvPr/>
        </p:nvSpPr>
        <p:spPr>
          <a:xfrm>
            <a:off x="1528416" y="365125"/>
            <a:ext cx="98253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hr-HR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Edukacija: Organizatori</a:t>
            </a:r>
            <a:endParaRPr dirty="0"/>
          </a:p>
        </p:txBody>
      </p:sp>
      <p:pic>
        <p:nvPicPr>
          <p:cNvPr id="238" name="Google Shape;238;p9" descr="A graph with numbers and a bar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t="27564" b="53592"/>
          <a:stretch/>
        </p:blipFill>
        <p:spPr>
          <a:xfrm>
            <a:off x="3060436" y="3401998"/>
            <a:ext cx="9043434" cy="1012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38;p9" descr="A graph with numbers and a bar&#10;&#10;AI-generated content may be incorrect.">
            <a:extLst>
              <a:ext uri="{FF2B5EF4-FFF2-40B4-BE49-F238E27FC236}">
                <a16:creationId xmlns:a16="http://schemas.microsoft.com/office/drawing/2014/main" id="{1D3D603F-394B-D2E8-BF9A-C3D867FD13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72880"/>
          <a:stretch/>
        </p:blipFill>
        <p:spPr>
          <a:xfrm>
            <a:off x="3060436" y="1179144"/>
            <a:ext cx="9043434" cy="1456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38;p9" descr="A graph with numbers and a bar&#10;&#10;AI-generated content may be incorrect.">
            <a:extLst>
              <a:ext uri="{FF2B5EF4-FFF2-40B4-BE49-F238E27FC236}">
                <a16:creationId xmlns:a16="http://schemas.microsoft.com/office/drawing/2014/main" id="{FC7C069D-AFBE-FEC0-1E5E-8DE79327483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47438" b="34544"/>
          <a:stretch/>
        </p:blipFill>
        <p:spPr>
          <a:xfrm>
            <a:off x="3060436" y="2578724"/>
            <a:ext cx="9043434" cy="967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38;p9" descr="A graph with numbers and a bar&#10;&#10;AI-generated content may be incorrect.">
            <a:extLst>
              <a:ext uri="{FF2B5EF4-FFF2-40B4-BE49-F238E27FC236}">
                <a16:creationId xmlns:a16="http://schemas.microsoft.com/office/drawing/2014/main" id="{3591E9F2-40AA-C637-3928-1F340638D58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66751"/>
          <a:stretch/>
        </p:blipFill>
        <p:spPr>
          <a:xfrm>
            <a:off x="3060436" y="4269661"/>
            <a:ext cx="9043434" cy="1785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6"/>
          <p:cNvSpPr txBox="1"/>
          <p:nvPr/>
        </p:nvSpPr>
        <p:spPr>
          <a:xfrm>
            <a:off x="1528416" y="365125"/>
            <a:ext cx="98253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hr-HR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Vrednovanje i nagrađivanje</a:t>
            </a:r>
            <a:endParaRPr dirty="0"/>
          </a:p>
        </p:txBody>
      </p:sp>
      <p:pic>
        <p:nvPicPr>
          <p:cNvPr id="283" name="Google Shape;283;p16" descr="A graph with numbers and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7874" y="1426270"/>
            <a:ext cx="7904126" cy="46758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87;g3424c80f6d3_5_4">
            <a:extLst>
              <a:ext uri="{FF2B5EF4-FFF2-40B4-BE49-F238E27FC236}">
                <a16:creationId xmlns:a16="http://schemas.microsoft.com/office/drawing/2014/main" id="{9B34DA8F-3636-0B4D-2E2B-287FABDEE31D}"/>
              </a:ext>
            </a:extLst>
          </p:cNvPr>
          <p:cNvSpPr txBox="1">
            <a:spLocks/>
          </p:cNvSpPr>
          <p:nvPr/>
        </p:nvSpPr>
        <p:spPr>
          <a:xfrm>
            <a:off x="691695" y="1876941"/>
            <a:ext cx="2968539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144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8% smatra da nije potrebno nagrađivati</a:t>
            </a:r>
          </a:p>
          <a:p>
            <a:pPr marL="9144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63% smatra da je potrebno nagrađivati </a:t>
            </a:r>
          </a:p>
          <a:p>
            <a:pPr marL="9144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hr-HR" sz="24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ED0D19-92FA-CEE9-1719-A8413A54102D}"/>
              </a:ext>
            </a:extLst>
          </p:cNvPr>
          <p:cNvSpPr/>
          <p:nvPr/>
        </p:nvSpPr>
        <p:spPr>
          <a:xfrm>
            <a:off x="4032095" y="1908210"/>
            <a:ext cx="8117342" cy="2920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8FD704-2DAB-6B23-6C8B-6E8963ACAD1A}"/>
              </a:ext>
            </a:extLst>
          </p:cNvPr>
          <p:cNvSpPr/>
          <p:nvPr/>
        </p:nvSpPr>
        <p:spPr>
          <a:xfrm>
            <a:off x="3942973" y="1876941"/>
            <a:ext cx="8117342" cy="1890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922269-6C38-842D-0D9A-DA903F07BA5A}"/>
              </a:ext>
            </a:extLst>
          </p:cNvPr>
          <p:cNvSpPr/>
          <p:nvPr/>
        </p:nvSpPr>
        <p:spPr>
          <a:xfrm>
            <a:off x="3942973" y="1856562"/>
            <a:ext cx="8117342" cy="780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7"/>
          <p:cNvSpPr txBox="1"/>
          <p:nvPr/>
        </p:nvSpPr>
        <p:spPr>
          <a:xfrm>
            <a:off x="1528416" y="365125"/>
            <a:ext cx="98253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hr-HR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Vrednovanje i nagrađivanje</a:t>
            </a:r>
            <a:endParaRPr lang="hr-HR" sz="3200" dirty="0"/>
          </a:p>
        </p:txBody>
      </p:sp>
      <p:pic>
        <p:nvPicPr>
          <p:cNvPr id="290" name="Google Shape;290;p17" descr="A graph with text and number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3399" y="1476674"/>
            <a:ext cx="7595407" cy="44993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22B910-6641-3811-8433-EFE9DC4934AA}"/>
              </a:ext>
            </a:extLst>
          </p:cNvPr>
          <p:cNvSpPr/>
          <p:nvPr/>
        </p:nvSpPr>
        <p:spPr>
          <a:xfrm>
            <a:off x="3821464" y="1995666"/>
            <a:ext cx="8117342" cy="2689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C688E0-7AD0-11A1-EBD4-E73ACF0C1B7A}"/>
              </a:ext>
            </a:extLst>
          </p:cNvPr>
          <p:cNvSpPr/>
          <p:nvPr/>
        </p:nvSpPr>
        <p:spPr>
          <a:xfrm>
            <a:off x="3727324" y="1931407"/>
            <a:ext cx="8117342" cy="745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>
          <a:extLst>
            <a:ext uri="{FF2B5EF4-FFF2-40B4-BE49-F238E27FC236}">
              <a16:creationId xmlns:a16="http://schemas.microsoft.com/office/drawing/2014/main" id="{CB8C42D3-1822-753F-9DF6-EE5E0D143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6">
            <a:extLst>
              <a:ext uri="{FF2B5EF4-FFF2-40B4-BE49-F238E27FC236}">
                <a16:creationId xmlns:a16="http://schemas.microsoft.com/office/drawing/2014/main" id="{BC0A185D-341C-E569-9519-DAA55128A9A9}"/>
              </a:ext>
            </a:extLst>
          </p:cNvPr>
          <p:cNvSpPr txBox="1"/>
          <p:nvPr/>
        </p:nvSpPr>
        <p:spPr>
          <a:xfrm>
            <a:off x="1528416" y="365125"/>
            <a:ext cx="98253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hr-HR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Zaključak</a:t>
            </a:r>
            <a:endParaRPr dirty="0"/>
          </a:p>
        </p:txBody>
      </p:sp>
      <p:sp>
        <p:nvSpPr>
          <p:cNvPr id="3" name="Google Shape;165;g3426cf48fbf_0_74">
            <a:extLst>
              <a:ext uri="{FF2B5EF4-FFF2-40B4-BE49-F238E27FC236}">
                <a16:creationId xmlns:a16="http://schemas.microsoft.com/office/drawing/2014/main" id="{BF7725E6-97B6-3FCE-F368-1F6C9F5FD8FE}"/>
              </a:ext>
            </a:extLst>
          </p:cNvPr>
          <p:cNvSpPr/>
          <p:nvPr/>
        </p:nvSpPr>
        <p:spPr>
          <a:xfrm>
            <a:off x="1989953" y="1531524"/>
            <a:ext cx="7169400" cy="526500"/>
          </a:xfrm>
          <a:prstGeom prst="roundRect">
            <a:avLst>
              <a:gd name="adj" fmla="val 16667"/>
            </a:avLst>
          </a:prstGeom>
          <a:solidFill>
            <a:srgbClr val="D71F3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/>
            <a:r>
              <a:rPr lang="hr-HR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Sudionici nisu zadovoljni svojim znanjem o otvorenoj znanosti</a:t>
            </a:r>
          </a:p>
        </p:txBody>
      </p:sp>
      <p:sp>
        <p:nvSpPr>
          <p:cNvPr id="5" name="Google Shape;165;g3426cf48fbf_0_74">
            <a:extLst>
              <a:ext uri="{FF2B5EF4-FFF2-40B4-BE49-F238E27FC236}">
                <a16:creationId xmlns:a16="http://schemas.microsoft.com/office/drawing/2014/main" id="{5C818E7B-212A-445F-4A63-EF771CA74EEC}"/>
              </a:ext>
            </a:extLst>
          </p:cNvPr>
          <p:cNvSpPr/>
          <p:nvPr/>
        </p:nvSpPr>
        <p:spPr>
          <a:xfrm>
            <a:off x="1989953" y="2311453"/>
            <a:ext cx="7169400" cy="526500"/>
          </a:xfrm>
          <a:prstGeom prst="roundRect">
            <a:avLst>
              <a:gd name="adj" fmla="val 16667"/>
            </a:avLst>
          </a:prstGeom>
          <a:solidFill>
            <a:srgbClr val="D71F3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/>
            <a:r>
              <a:rPr lang="hr-HR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Postoji veliki interes za edukacijom o otvorenoj znanosti</a:t>
            </a:r>
          </a:p>
        </p:txBody>
      </p:sp>
      <p:sp>
        <p:nvSpPr>
          <p:cNvPr id="6" name="Google Shape;165;g3426cf48fbf_0_74">
            <a:extLst>
              <a:ext uri="{FF2B5EF4-FFF2-40B4-BE49-F238E27FC236}">
                <a16:creationId xmlns:a16="http://schemas.microsoft.com/office/drawing/2014/main" id="{699608E7-7310-61BB-0416-0A865F509E8B}"/>
              </a:ext>
            </a:extLst>
          </p:cNvPr>
          <p:cNvSpPr/>
          <p:nvPr/>
        </p:nvSpPr>
        <p:spPr>
          <a:xfrm>
            <a:off x="1989953" y="3091382"/>
            <a:ext cx="7169400" cy="526500"/>
          </a:xfrm>
          <a:prstGeom prst="roundRect">
            <a:avLst>
              <a:gd name="adj" fmla="val 16667"/>
            </a:avLst>
          </a:prstGeom>
          <a:solidFill>
            <a:srgbClr val="D71F3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/>
            <a:r>
              <a:rPr lang="hr-HR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Institucionalizirano vrednovanje angažmana je nužno</a:t>
            </a:r>
          </a:p>
        </p:txBody>
      </p:sp>
      <p:sp>
        <p:nvSpPr>
          <p:cNvPr id="7" name="Google Shape;165;g3426cf48fbf_0_74">
            <a:extLst>
              <a:ext uri="{FF2B5EF4-FFF2-40B4-BE49-F238E27FC236}">
                <a16:creationId xmlns:a16="http://schemas.microsoft.com/office/drawing/2014/main" id="{11898B70-E261-99E9-B456-9364F944AAA1}"/>
              </a:ext>
            </a:extLst>
          </p:cNvPr>
          <p:cNvSpPr/>
          <p:nvPr/>
        </p:nvSpPr>
        <p:spPr>
          <a:xfrm>
            <a:off x="1989953" y="4518798"/>
            <a:ext cx="7169400" cy="526500"/>
          </a:xfrm>
          <a:prstGeom prst="roundRect">
            <a:avLst>
              <a:gd name="adj" fmla="val 16667"/>
            </a:avLst>
          </a:prstGeom>
          <a:solidFill>
            <a:srgbClr val="25408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r-HR" sz="2000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        Još mnogo zanimljivih rezultata</a:t>
            </a:r>
          </a:p>
        </p:txBody>
      </p:sp>
    </p:spTree>
    <p:extLst>
      <p:ext uri="{BB962C8B-B14F-4D97-AF65-F5344CB8AC3E}">
        <p14:creationId xmlns:p14="http://schemas.microsoft.com/office/powerpoint/2010/main" val="152014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424c80f6d3_8_25"/>
          <p:cNvSpPr txBox="1">
            <a:spLocks noGrp="1"/>
          </p:cNvSpPr>
          <p:nvPr>
            <p:ph type="title"/>
          </p:nvPr>
        </p:nvSpPr>
        <p:spPr>
          <a:xfrm>
            <a:off x="1528416" y="365125"/>
            <a:ext cx="9825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hr-HR"/>
              <a:t>Prethodna istraživanja i povod</a:t>
            </a:r>
            <a:endParaRPr/>
          </a:p>
        </p:txBody>
      </p:sp>
      <p:pic>
        <p:nvPicPr>
          <p:cNvPr id="84" name="Google Shape;84;g3424c80f6d3_8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8433" y="2138225"/>
            <a:ext cx="2296867" cy="13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3424c80f6d3_8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4550" y="3274725"/>
            <a:ext cx="3791750" cy="170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3424c80f6d3_8_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6325" y="1497775"/>
            <a:ext cx="6288225" cy="437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584A0-200E-1EA2-E25D-64CF4D5C0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Uključite se !</a:t>
            </a:r>
            <a:endParaRPr lang="en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A84768-86AE-E308-0BBE-5CF4D7EEC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392" y="764742"/>
            <a:ext cx="3657890" cy="3632251"/>
          </a:xfrm>
          <a:prstGeom prst="rect">
            <a:avLst/>
          </a:prstGeom>
        </p:spPr>
      </p:pic>
      <p:sp>
        <p:nvSpPr>
          <p:cNvPr id="5" name="Google Shape;187;g3424c80f6d3_5_4">
            <a:extLst>
              <a:ext uri="{FF2B5EF4-FFF2-40B4-BE49-F238E27FC236}">
                <a16:creationId xmlns:a16="http://schemas.microsoft.com/office/drawing/2014/main" id="{4C269C9A-3253-CBA9-14EA-4883DB9FE23E}"/>
              </a:ext>
            </a:extLst>
          </p:cNvPr>
          <p:cNvSpPr txBox="1">
            <a:spLocks/>
          </p:cNvSpPr>
          <p:nvPr/>
        </p:nvSpPr>
        <p:spPr>
          <a:xfrm>
            <a:off x="1126701" y="2141675"/>
            <a:ext cx="4741439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144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dirty="0">
                <a:solidFill>
                  <a:schemeClr val="tx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Popunite anketu </a:t>
            </a:r>
          </a:p>
          <a:p>
            <a:pPr marL="9144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dirty="0">
                <a:solidFill>
                  <a:schemeClr val="tx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Proslijedite informacije</a:t>
            </a:r>
          </a:p>
          <a:p>
            <a:pPr marL="9144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dirty="0">
                <a:solidFill>
                  <a:schemeClr val="tx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Javite nam se </a:t>
            </a:r>
            <a:r>
              <a:rPr lang="hr-HR" dirty="0">
                <a:solidFill>
                  <a:schemeClr val="tx1">
                    <a:lumMod val="75000"/>
                  </a:schemeClr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: )</a:t>
            </a:r>
            <a:endParaRPr lang="hr-HR" dirty="0">
              <a:solidFill>
                <a:schemeClr val="tx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hr-HR" dirty="0">
              <a:solidFill>
                <a:schemeClr val="tx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73;g3426cf48fbf_0_74">
            <a:extLst>
              <a:ext uri="{FF2B5EF4-FFF2-40B4-BE49-F238E27FC236}">
                <a16:creationId xmlns:a16="http://schemas.microsoft.com/office/drawing/2014/main" id="{05E10540-ABAC-2716-D540-D2666D455E9E}"/>
              </a:ext>
            </a:extLst>
          </p:cNvPr>
          <p:cNvSpPr txBox="1"/>
          <p:nvPr/>
        </p:nvSpPr>
        <p:spPr>
          <a:xfrm>
            <a:off x="8260887" y="4396993"/>
            <a:ext cx="2724900" cy="118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>
                <a:solidFill>
                  <a:srgbClr val="222222"/>
                </a:solidFill>
              </a:rPr>
              <a:t>Sve informacije i link na anketu:</a:t>
            </a:r>
            <a:endParaRPr sz="1600" dirty="0">
              <a:solidFill>
                <a:srgbClr val="22222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u="sng" dirty="0">
                <a:solidFill>
                  <a:schemeClr val="hlink"/>
                </a:solidFill>
              </a:rPr>
              <a:t>https://udruga-penkala.hr/osistrazivanje/</a:t>
            </a:r>
            <a:endParaRPr sz="1600" dirty="0">
              <a:solidFill>
                <a:srgbClr val="2222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46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6"/>
          <p:cNvSpPr txBox="1">
            <a:spLocks noGrp="1"/>
          </p:cNvSpPr>
          <p:nvPr>
            <p:ph type="title"/>
          </p:nvPr>
        </p:nvSpPr>
        <p:spPr>
          <a:xfrm>
            <a:off x="499165" y="1709738"/>
            <a:ext cx="717826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hr-HR" dirty="0"/>
              <a:t>Hvala!</a:t>
            </a:r>
            <a:endParaRPr dirty="0"/>
          </a:p>
        </p:txBody>
      </p:sp>
      <p:sp>
        <p:nvSpPr>
          <p:cNvPr id="384" name="Google Shape;384;p36"/>
          <p:cNvSpPr txBox="1">
            <a:spLocks noGrp="1"/>
          </p:cNvSpPr>
          <p:nvPr>
            <p:ph type="body" idx="1"/>
          </p:nvPr>
        </p:nvSpPr>
        <p:spPr>
          <a:xfrm>
            <a:off x="499165" y="4822545"/>
            <a:ext cx="717826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hr-HR" sz="2400" u="sng" dirty="0">
                <a:solidFill>
                  <a:schemeClr val="bg1"/>
                </a:solidFill>
              </a:rPr>
              <a:t>https://udruga-penkala.hr/osistrazivanje/</a:t>
            </a:r>
            <a:endParaRPr lang="hr-HR" sz="2400" dirty="0">
              <a:solidFill>
                <a:schemeClr val="bg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7"/>
          <p:cNvSpPr txBox="1">
            <a:spLocks noGrp="1"/>
          </p:cNvSpPr>
          <p:nvPr>
            <p:ph type="title"/>
          </p:nvPr>
        </p:nvSpPr>
        <p:spPr>
          <a:xfrm>
            <a:off x="1357447" y="536927"/>
            <a:ext cx="9645386" cy="1967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7"/>
              <a:buFont typeface="Arial"/>
              <a:buNone/>
            </a:pPr>
            <a:endParaRPr/>
          </a:p>
        </p:txBody>
      </p:sp>
      <p:sp>
        <p:nvSpPr>
          <p:cNvPr id="390" name="Google Shape;390;p37"/>
          <p:cNvSpPr txBox="1">
            <a:spLocks noGrp="1"/>
          </p:cNvSpPr>
          <p:nvPr>
            <p:ph type="subTitle" idx="1"/>
          </p:nvPr>
        </p:nvSpPr>
        <p:spPr>
          <a:xfrm>
            <a:off x="1357447" y="2755191"/>
            <a:ext cx="9645386" cy="801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24c80f6d3_8_41"/>
          <p:cNvSpPr txBox="1">
            <a:spLocks noGrp="1"/>
          </p:cNvSpPr>
          <p:nvPr>
            <p:ph type="title"/>
          </p:nvPr>
        </p:nvSpPr>
        <p:spPr>
          <a:xfrm>
            <a:off x="1528416" y="365125"/>
            <a:ext cx="9825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hr-HR"/>
              <a:t>Prethodna istraživanja i povod</a:t>
            </a:r>
            <a:endParaRPr/>
          </a:p>
        </p:txBody>
      </p:sp>
      <p:pic>
        <p:nvPicPr>
          <p:cNvPr id="92" name="Google Shape;92;g3424c80f6d3_8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6500" y="1825625"/>
            <a:ext cx="6387224" cy="333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3424c80f6d3_8_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8433" y="2138225"/>
            <a:ext cx="2296867" cy="13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424c80f6d3_8_33"/>
          <p:cNvSpPr txBox="1">
            <a:spLocks noGrp="1"/>
          </p:cNvSpPr>
          <p:nvPr>
            <p:ph type="title"/>
          </p:nvPr>
        </p:nvSpPr>
        <p:spPr>
          <a:xfrm>
            <a:off x="1528416" y="365125"/>
            <a:ext cx="9825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hr-HR"/>
              <a:t>Prethodna istraživanja i povod</a:t>
            </a:r>
            <a:endParaRPr/>
          </a:p>
        </p:txBody>
      </p:sp>
      <p:pic>
        <p:nvPicPr>
          <p:cNvPr id="99" name="Google Shape;99;g3424c80f6d3_8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5075" y="1371575"/>
            <a:ext cx="6246426" cy="468482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3424c80f6d3_8_33"/>
          <p:cNvSpPr/>
          <p:nvPr/>
        </p:nvSpPr>
        <p:spPr>
          <a:xfrm>
            <a:off x="6319700" y="4440450"/>
            <a:ext cx="293100" cy="75570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Google Shape;101;g3424c80f6d3_8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8433" y="2138225"/>
            <a:ext cx="2296867" cy="13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8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426cf48fbf_0_91"/>
          <p:cNvSpPr txBox="1">
            <a:spLocks noGrp="1"/>
          </p:cNvSpPr>
          <p:nvPr>
            <p:ph type="title"/>
          </p:nvPr>
        </p:nvSpPr>
        <p:spPr>
          <a:xfrm>
            <a:off x="1528416" y="365125"/>
            <a:ext cx="9825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hr-HR" dirty="0"/>
              <a:t>Prethodna istraživanja i povod</a:t>
            </a:r>
            <a:endParaRPr dirty="0"/>
          </a:p>
        </p:txBody>
      </p:sp>
      <p:sp>
        <p:nvSpPr>
          <p:cNvPr id="107" name="Google Shape;107;g3426cf48fbf_0_91"/>
          <p:cNvSpPr txBox="1"/>
          <p:nvPr/>
        </p:nvSpPr>
        <p:spPr>
          <a:xfrm>
            <a:off x="1458215" y="1845944"/>
            <a:ext cx="8887200" cy="3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25408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Mali broj hrvatskih studija   </a:t>
            </a:r>
            <a:endParaRPr sz="2400" dirty="0">
              <a:solidFill>
                <a:srgbClr val="25408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03300" lvl="1" indent="-514350" algn="l" rtl="0">
              <a:spcBef>
                <a:spcPts val="0"/>
              </a:spcBef>
              <a:spcAft>
                <a:spcPts val="0"/>
              </a:spcAft>
              <a:buClr>
                <a:srgbClr val="25408F"/>
              </a:buClr>
              <a:buSzPts val="3100"/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rgbClr val="25408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Fokusirane na urednike znanstvenih časopisa</a:t>
            </a:r>
            <a:endParaRPr sz="2400" dirty="0">
              <a:solidFill>
                <a:srgbClr val="25408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03300" lvl="1" indent="-514350" algn="l" rtl="0">
              <a:spcBef>
                <a:spcPts val="0"/>
              </a:spcBef>
              <a:spcAft>
                <a:spcPts val="0"/>
              </a:spcAft>
              <a:buClr>
                <a:srgbClr val="25408F"/>
              </a:buClr>
              <a:buSzPts val="3100"/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rgbClr val="25408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specifične podteme otvorene znanosti</a:t>
            </a:r>
            <a:endParaRPr sz="2400" dirty="0">
              <a:solidFill>
                <a:srgbClr val="25408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492250" lvl="2" indent="-514350" algn="l" rtl="0">
              <a:spcBef>
                <a:spcPts val="0"/>
              </a:spcBef>
              <a:spcAft>
                <a:spcPts val="0"/>
              </a:spcAft>
              <a:buClr>
                <a:srgbClr val="25408F"/>
              </a:buClr>
              <a:buSzPts val="2600"/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rgbClr val="25408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objavljivanje u OA</a:t>
            </a:r>
            <a:endParaRPr sz="2400" dirty="0">
              <a:solidFill>
                <a:srgbClr val="25408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492250" lvl="2" indent="-514350" algn="l" rtl="0">
              <a:spcBef>
                <a:spcPts val="0"/>
              </a:spcBef>
              <a:spcAft>
                <a:spcPts val="0"/>
              </a:spcAft>
              <a:buClr>
                <a:srgbClr val="25408F"/>
              </a:buClr>
              <a:buSzPts val="2600"/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rgbClr val="25408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otvorena recenzija</a:t>
            </a:r>
            <a:endParaRPr sz="2400" dirty="0">
              <a:solidFill>
                <a:srgbClr val="25408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03300" lvl="1" indent="-514350" algn="l" rtl="0">
              <a:spcBef>
                <a:spcPts val="0"/>
              </a:spcBef>
              <a:spcAft>
                <a:spcPts val="0"/>
              </a:spcAft>
              <a:buClr>
                <a:srgbClr val="25408F"/>
              </a:buClr>
              <a:buSzPts val="3100"/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rgbClr val="25408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Manji fokus na mlade istraživače</a:t>
            </a:r>
            <a:endParaRPr sz="2400" dirty="0">
              <a:solidFill>
                <a:srgbClr val="25408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8" name="Google Shape;108;g3426cf48fbf_0_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0612" y="1577790"/>
            <a:ext cx="3289710" cy="3013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hr-HR"/>
              <a:t>Sudionici</a:t>
            </a:r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body" idx="4294967295"/>
          </p:nvPr>
        </p:nvSpPr>
        <p:spPr>
          <a:xfrm>
            <a:off x="1528475" y="1493225"/>
            <a:ext cx="10421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350" dirty="0">
                <a:solidFill>
                  <a:srgbClr val="25408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Istraživanje inicirano od strane </a:t>
            </a:r>
            <a:r>
              <a:rPr lang="hr-HR" sz="2350" b="1" dirty="0">
                <a:solidFill>
                  <a:srgbClr val="D71F3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Udruge Penkala</a:t>
            </a:r>
            <a:br>
              <a:rPr lang="hr-HR" sz="2350" b="1" dirty="0">
                <a:solidFill>
                  <a:srgbClr val="D71F3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br>
              <a:rPr lang="hr-HR" sz="185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lang="hr-HR" sz="1850" dirty="0">
                <a:solidFill>
                  <a:srgbClr val="25408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Trenutno uključene osobe su (abecednim redom prezimena):</a:t>
            </a:r>
            <a:endParaRPr sz="1850" dirty="0">
              <a:solidFill>
                <a:srgbClr val="25408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47700" lvl="0" indent="-346075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25408F"/>
              </a:buClr>
              <a:buSzPts val="1850"/>
              <a:buFont typeface="Wingdings" panose="05000000000000000000" pitchFamily="2" charset="2"/>
              <a:buChar char="§"/>
            </a:pPr>
            <a:r>
              <a:rPr lang="hr-HR" sz="1850" dirty="0">
                <a:solidFill>
                  <a:srgbClr val="25408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prof. dr. sc. </a:t>
            </a:r>
            <a:r>
              <a:rPr lang="hr-HR" sz="1850" b="1" dirty="0">
                <a:solidFill>
                  <a:srgbClr val="D71F3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Ksenija </a:t>
            </a:r>
            <a:r>
              <a:rPr lang="hr-HR" sz="1850" b="1" dirty="0" err="1">
                <a:solidFill>
                  <a:srgbClr val="D71F3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Baždarić</a:t>
            </a:r>
            <a:r>
              <a:rPr lang="hr-HR" sz="1850" dirty="0">
                <a:solidFill>
                  <a:srgbClr val="25408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Sveučilište u Rijeci</a:t>
            </a:r>
            <a:endParaRPr sz="1850" dirty="0">
              <a:solidFill>
                <a:srgbClr val="25408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47700" lvl="0" indent="-346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8F"/>
              </a:buClr>
              <a:buSzPts val="1850"/>
              <a:buFont typeface="Wingdings" panose="05000000000000000000" pitchFamily="2" charset="2"/>
              <a:buChar char="§"/>
            </a:pPr>
            <a:r>
              <a:rPr lang="hr-HR" sz="1850" dirty="0">
                <a:solidFill>
                  <a:srgbClr val="25408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doc. dr. sc. </a:t>
            </a:r>
            <a:r>
              <a:rPr lang="hr-HR" sz="1850" b="1" dirty="0">
                <a:solidFill>
                  <a:srgbClr val="D71F3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Ivan Buljan</a:t>
            </a:r>
            <a:r>
              <a:rPr lang="hr-HR" sz="1850" dirty="0">
                <a:solidFill>
                  <a:srgbClr val="25408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Filozofski fakultet u Splitu, Sveučilište u Splitu i </a:t>
            </a:r>
            <a:r>
              <a:rPr lang="hr-HR" sz="1850" b="1" dirty="0">
                <a:solidFill>
                  <a:srgbClr val="25408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Hrvatska mreža za odgovornu i ponovljivu znanost</a:t>
            </a:r>
            <a:endParaRPr sz="1850" b="1" dirty="0">
              <a:solidFill>
                <a:srgbClr val="25408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47700" lvl="0" indent="-346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8F"/>
              </a:buClr>
              <a:buSzPts val="1850"/>
              <a:buFont typeface="Wingdings" panose="05000000000000000000" pitchFamily="2" charset="2"/>
              <a:buChar char="§"/>
            </a:pPr>
            <a:r>
              <a:rPr lang="hr-HR" sz="1850" dirty="0">
                <a:solidFill>
                  <a:srgbClr val="25408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dr. sc. </a:t>
            </a:r>
            <a:r>
              <a:rPr lang="hr-HR" sz="1850" b="1" dirty="0">
                <a:solidFill>
                  <a:srgbClr val="D71F3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Antica Čulina</a:t>
            </a:r>
            <a:r>
              <a:rPr lang="hr-HR" sz="1850" dirty="0">
                <a:solidFill>
                  <a:srgbClr val="25408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Institut Ruđer Bošković, Zagreb</a:t>
            </a:r>
            <a:endParaRPr sz="1850" dirty="0">
              <a:solidFill>
                <a:srgbClr val="25408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47700" lvl="0" indent="-346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8F"/>
              </a:buClr>
              <a:buSzPts val="1850"/>
              <a:buFont typeface="Wingdings" panose="05000000000000000000" pitchFamily="2" charset="2"/>
              <a:buChar char="§"/>
            </a:pPr>
            <a:r>
              <a:rPr lang="hr-HR" sz="1850" b="1" dirty="0">
                <a:solidFill>
                  <a:srgbClr val="D71F3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Maja </a:t>
            </a:r>
            <a:r>
              <a:rPr lang="hr-HR" sz="1850" b="1" dirty="0" err="1">
                <a:solidFill>
                  <a:srgbClr val="D71F3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Hoić</a:t>
            </a:r>
            <a:r>
              <a:rPr lang="hr-HR" sz="1850" dirty="0">
                <a:solidFill>
                  <a:srgbClr val="25408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1850" dirty="0">
                <a:solidFill>
                  <a:srgbClr val="25408F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Institut za razvoj i međunarodne odnose, </a:t>
            </a:r>
            <a:r>
              <a:rPr lang="hr-HR" sz="1850" dirty="0">
                <a:solidFill>
                  <a:srgbClr val="25408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Sveučilište Sjever, </a:t>
            </a:r>
            <a:r>
              <a:rPr lang="hr-HR" sz="1850" b="1" dirty="0">
                <a:solidFill>
                  <a:srgbClr val="D71F3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Udruga Penkala</a:t>
            </a:r>
            <a:endParaRPr sz="1850" b="1" dirty="0">
              <a:solidFill>
                <a:srgbClr val="D71F36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47700" lvl="0" indent="-346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8F"/>
              </a:buClr>
              <a:buSzPts val="1850"/>
              <a:buFont typeface="Wingdings" panose="05000000000000000000" pitchFamily="2" charset="2"/>
              <a:buChar char="§"/>
            </a:pPr>
            <a:r>
              <a:rPr lang="hr-HR" sz="1850" dirty="0">
                <a:solidFill>
                  <a:srgbClr val="25408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prof. dr. sc. </a:t>
            </a:r>
            <a:r>
              <a:rPr lang="hr-HR" sz="1850" b="1" dirty="0">
                <a:solidFill>
                  <a:srgbClr val="D71F3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Ana Marušić</a:t>
            </a:r>
            <a:r>
              <a:rPr lang="hr-HR" sz="1850" dirty="0">
                <a:solidFill>
                  <a:srgbClr val="25408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dr. med., Medicinski fakultet u Splitu, Sveučilište u Splitu i </a:t>
            </a:r>
            <a:r>
              <a:rPr lang="hr-HR" sz="1850" b="1" dirty="0">
                <a:solidFill>
                  <a:srgbClr val="25408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Hrvatska mreža za odgovornu i ponovljivu znanost</a:t>
            </a:r>
            <a:endParaRPr sz="1850" b="1" dirty="0">
              <a:solidFill>
                <a:srgbClr val="25408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47700" lvl="0" indent="-346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8F"/>
              </a:buClr>
              <a:buSzPts val="1850"/>
              <a:buFont typeface="Wingdings" panose="05000000000000000000" pitchFamily="2" charset="2"/>
              <a:buChar char="§"/>
            </a:pPr>
            <a:r>
              <a:rPr lang="hr-HR" sz="1850" dirty="0">
                <a:solidFill>
                  <a:srgbClr val="25408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dr. sc. </a:t>
            </a:r>
            <a:r>
              <a:rPr lang="hr-HR" sz="1850" b="1" dirty="0">
                <a:solidFill>
                  <a:srgbClr val="D71F3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Una Pale</a:t>
            </a:r>
            <a:r>
              <a:rPr lang="hr-HR" sz="1850" dirty="0">
                <a:solidFill>
                  <a:srgbClr val="25408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University of Zurich, Švicarska, </a:t>
            </a:r>
            <a:r>
              <a:rPr lang="hr-HR" sz="1850" b="1" dirty="0">
                <a:solidFill>
                  <a:srgbClr val="D71F3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Udruga Penkala</a:t>
            </a:r>
            <a:endParaRPr sz="1850" b="1" dirty="0">
              <a:solidFill>
                <a:srgbClr val="D71F36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47700" lvl="0" indent="-346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8F"/>
              </a:buClr>
              <a:buSzPts val="1850"/>
              <a:buFont typeface="Wingdings" panose="05000000000000000000" pitchFamily="2" charset="2"/>
              <a:buChar char="§"/>
            </a:pPr>
            <a:r>
              <a:rPr lang="hr-HR" sz="1850" dirty="0">
                <a:solidFill>
                  <a:srgbClr val="25408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dr. sc. </a:t>
            </a:r>
            <a:r>
              <a:rPr lang="hr-HR" sz="1850" b="1" dirty="0">
                <a:solidFill>
                  <a:srgbClr val="D71F3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Inga </a:t>
            </a:r>
            <a:r>
              <a:rPr lang="hr-HR" sz="1850" b="1" dirty="0" err="1">
                <a:solidFill>
                  <a:srgbClr val="D71F3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Patarčić</a:t>
            </a:r>
            <a:r>
              <a:rPr lang="hr-HR" sz="1850" dirty="0">
                <a:solidFill>
                  <a:srgbClr val="25408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Max </a:t>
            </a:r>
            <a:r>
              <a:rPr lang="hr-HR" sz="1850" dirty="0" err="1">
                <a:solidFill>
                  <a:srgbClr val="25408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Delbrück</a:t>
            </a:r>
            <a:r>
              <a:rPr lang="hr-HR" sz="1850" dirty="0">
                <a:solidFill>
                  <a:srgbClr val="25408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850" dirty="0" err="1">
                <a:solidFill>
                  <a:srgbClr val="25408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Center</a:t>
            </a:r>
            <a:r>
              <a:rPr lang="hr-HR" sz="1850" dirty="0">
                <a:solidFill>
                  <a:srgbClr val="25408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hr-HR" sz="1850" dirty="0" err="1">
                <a:solidFill>
                  <a:srgbClr val="25408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Molecular</a:t>
            </a:r>
            <a:r>
              <a:rPr lang="hr-HR" sz="1850" dirty="0">
                <a:solidFill>
                  <a:srgbClr val="25408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Medicine, Berlin, </a:t>
            </a:r>
            <a:r>
              <a:rPr lang="hr-HR" sz="1850" dirty="0" err="1">
                <a:solidFill>
                  <a:srgbClr val="25408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Germany</a:t>
            </a:r>
            <a:r>
              <a:rPr lang="hr-HR" sz="1850" dirty="0">
                <a:solidFill>
                  <a:srgbClr val="25408F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1850" b="1" dirty="0">
                <a:solidFill>
                  <a:srgbClr val="D71F36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Udruga Penkala</a:t>
            </a:r>
            <a:endParaRPr sz="1850" dirty="0">
              <a:solidFill>
                <a:srgbClr val="25408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47700" lvl="0" indent="-346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8F"/>
              </a:buClr>
              <a:buSzPts val="1850"/>
              <a:buFont typeface="Wingdings" panose="05000000000000000000" pitchFamily="2" charset="2"/>
              <a:buChar char="§"/>
            </a:pPr>
            <a:r>
              <a:rPr lang="hr-HR" sz="1850" dirty="0">
                <a:solidFill>
                  <a:srgbClr val="25408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prof. </a:t>
            </a:r>
            <a:r>
              <a:rPr lang="hr-HR" sz="1850" b="1" dirty="0">
                <a:solidFill>
                  <a:srgbClr val="D71F3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Jadranka Stojanovski</a:t>
            </a:r>
            <a:r>
              <a:rPr lang="hr-HR" sz="1850" dirty="0">
                <a:solidFill>
                  <a:srgbClr val="25408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Sveučilište u Zadru </a:t>
            </a:r>
            <a:endParaRPr sz="3700" dirty="0">
              <a:solidFill>
                <a:srgbClr val="2540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8133" y="499338"/>
            <a:ext cx="2045980" cy="91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60925" y="368780"/>
            <a:ext cx="732375" cy="73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5">
            <a:alphaModFix/>
          </a:blip>
          <a:srcRect t="20199" b="28233"/>
          <a:stretch/>
        </p:blipFill>
        <p:spPr>
          <a:xfrm>
            <a:off x="10481800" y="499350"/>
            <a:ext cx="1298425" cy="47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2975" y="1065229"/>
            <a:ext cx="732376" cy="394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495833" y="1035847"/>
            <a:ext cx="862566" cy="45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"/>
          <p:cNvPicPr preferRelativeResize="0"/>
          <p:nvPr/>
        </p:nvPicPr>
        <p:blipFill rotWithShape="1">
          <a:blip r:embed="rId8">
            <a:alphaModFix/>
          </a:blip>
          <a:srcRect l="8270" t="30314" r="13039" b="41006"/>
          <a:stretch/>
        </p:blipFill>
        <p:spPr>
          <a:xfrm>
            <a:off x="10648287" y="1574133"/>
            <a:ext cx="965450" cy="351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28399" y="1553023"/>
            <a:ext cx="965453" cy="39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/>
          <p:cNvPicPr preferRelativeResize="0"/>
          <p:nvPr/>
        </p:nvPicPr>
        <p:blipFill rotWithShape="1">
          <a:blip r:embed="rId10">
            <a:alphaModFix/>
          </a:blip>
          <a:srcRect t="37628" b="38283"/>
          <a:stretch/>
        </p:blipFill>
        <p:spPr>
          <a:xfrm>
            <a:off x="9348197" y="1650100"/>
            <a:ext cx="1073775" cy="258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219932" y="557275"/>
            <a:ext cx="1068442" cy="45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893483" y="996288"/>
            <a:ext cx="475055" cy="47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424c80f6d3_5_12"/>
          <p:cNvSpPr txBox="1">
            <a:spLocks noGrp="1"/>
          </p:cNvSpPr>
          <p:nvPr>
            <p:ph type="title"/>
          </p:nvPr>
        </p:nvSpPr>
        <p:spPr>
          <a:xfrm>
            <a:off x="1528416" y="365125"/>
            <a:ext cx="9825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hr-HR"/>
              <a:t>Ciljevi istraživanja</a:t>
            </a:r>
            <a:endParaRPr/>
          </a:p>
        </p:txBody>
      </p:sp>
      <p:sp>
        <p:nvSpPr>
          <p:cNvPr id="130" name="Google Shape;130;g3424c80f6d3_5_12"/>
          <p:cNvSpPr txBox="1">
            <a:spLocks noGrp="1"/>
          </p:cNvSpPr>
          <p:nvPr>
            <p:ph type="body" idx="1"/>
          </p:nvPr>
        </p:nvSpPr>
        <p:spPr>
          <a:xfrm>
            <a:off x="1528417" y="4883078"/>
            <a:ext cx="9825300" cy="7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rgbClr val="25408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hr-HR" dirty="0">
                <a:solidFill>
                  <a:srgbClr val="25408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Potreba za institucijskom podrškom</a:t>
            </a:r>
            <a:endParaRPr dirty="0">
              <a:solidFill>
                <a:srgbClr val="25408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3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3424c80f6d3_5_12"/>
          <p:cNvSpPr txBox="1"/>
          <p:nvPr/>
        </p:nvSpPr>
        <p:spPr>
          <a:xfrm>
            <a:off x="1528417" y="1522230"/>
            <a:ext cx="6134100" cy="1173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66666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hr-HR" sz="2800" dirty="0">
                <a:solidFill>
                  <a:srgbClr val="25408F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hr-HR" sz="2800" dirty="0">
                <a:solidFill>
                  <a:srgbClr val="25408F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Usporedba s ostalim članicama EU</a:t>
            </a:r>
            <a:endParaRPr sz="2800" dirty="0">
              <a:solidFill>
                <a:srgbClr val="25408F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3424c80f6d3_5_12"/>
          <p:cNvSpPr txBox="1"/>
          <p:nvPr/>
        </p:nvSpPr>
        <p:spPr>
          <a:xfrm>
            <a:off x="1528417" y="2436230"/>
            <a:ext cx="9758400" cy="1315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hr-HR" sz="2800" dirty="0">
                <a:solidFill>
                  <a:srgbClr val="D71F36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hr-HR" sz="2800" dirty="0">
                <a:solidFill>
                  <a:srgbClr val="D71F36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Percepcija otvorene znanosti prema stadiju znanstvene karijere te prema znanstvenom području istraživača</a:t>
            </a:r>
            <a:endParaRPr sz="2800" dirty="0">
              <a:solidFill>
                <a:srgbClr val="D71F36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3424c80f6d3_5_12"/>
          <p:cNvSpPr txBox="1"/>
          <p:nvPr/>
        </p:nvSpPr>
        <p:spPr>
          <a:xfrm>
            <a:off x="1528417" y="3329705"/>
            <a:ext cx="8469000" cy="1173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66666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hr-HR" sz="2800" dirty="0">
                <a:solidFill>
                  <a:srgbClr val="25408F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hr-HR" sz="2800" dirty="0">
                <a:solidFill>
                  <a:srgbClr val="25408F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Povezanost s edukativnim aktivnostima</a:t>
            </a:r>
            <a:endParaRPr sz="2800" dirty="0">
              <a:solidFill>
                <a:srgbClr val="25408F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3424c80f6d3_5_12"/>
          <p:cNvSpPr txBox="1"/>
          <p:nvPr/>
        </p:nvSpPr>
        <p:spPr>
          <a:xfrm>
            <a:off x="1528416" y="4067255"/>
            <a:ext cx="9536431" cy="1173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66666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hr-HR" sz="2800" dirty="0">
                <a:solidFill>
                  <a:srgbClr val="D71F36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hr-HR" sz="2800" dirty="0">
                <a:solidFill>
                  <a:srgbClr val="D71F36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Utjecaj iskustva objavljivanja u otvorenom pristupu</a:t>
            </a:r>
            <a:endParaRPr sz="2800" dirty="0">
              <a:solidFill>
                <a:srgbClr val="D71F36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"/>
          <p:cNvSpPr txBox="1">
            <a:spLocks noGrp="1"/>
          </p:cNvSpPr>
          <p:nvPr>
            <p:ph type="title"/>
          </p:nvPr>
        </p:nvSpPr>
        <p:spPr>
          <a:xfrm>
            <a:off x="1528420" y="365125"/>
            <a:ext cx="4892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hr-HR"/>
              <a:t>Vremenska crta</a:t>
            </a:r>
            <a:endParaRPr/>
          </a:p>
        </p:txBody>
      </p:sp>
      <p:cxnSp>
        <p:nvCxnSpPr>
          <p:cNvPr id="140" name="Google Shape;140;p2"/>
          <p:cNvCxnSpPr/>
          <p:nvPr/>
        </p:nvCxnSpPr>
        <p:spPr>
          <a:xfrm>
            <a:off x="1420125" y="2781125"/>
            <a:ext cx="60261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" name="Google Shape;141;p2"/>
          <p:cNvSpPr txBox="1"/>
          <p:nvPr/>
        </p:nvSpPr>
        <p:spPr>
          <a:xfrm>
            <a:off x="6834850" y="4002525"/>
            <a:ext cx="14631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22222"/>
              </a:solidFill>
            </a:endParaRPr>
          </a:p>
        </p:txBody>
      </p:sp>
      <p:sp>
        <p:nvSpPr>
          <p:cNvPr id="142" name="Google Shape;142;p2"/>
          <p:cNvSpPr/>
          <p:nvPr/>
        </p:nvSpPr>
        <p:spPr>
          <a:xfrm>
            <a:off x="1420125" y="1956513"/>
            <a:ext cx="1611000" cy="1611000"/>
          </a:xfrm>
          <a:prstGeom prst="ellipse">
            <a:avLst/>
          </a:prstGeom>
          <a:solidFill>
            <a:srgbClr val="D71F36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chemeClr val="lt1"/>
                </a:solidFill>
              </a:rPr>
              <a:t>srpanj</a:t>
            </a:r>
            <a:endParaRPr sz="20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chemeClr val="lt1"/>
                </a:solidFill>
              </a:rPr>
              <a:t>2024.</a:t>
            </a:r>
            <a:endParaRPr sz="2000" b="1">
              <a:solidFill>
                <a:schemeClr val="lt1"/>
              </a:solidFill>
            </a:endParaRPr>
          </a:p>
        </p:txBody>
      </p:sp>
      <p:sp>
        <p:nvSpPr>
          <p:cNvPr id="143" name="Google Shape;143;p2"/>
          <p:cNvSpPr txBox="1"/>
          <p:nvPr/>
        </p:nvSpPr>
        <p:spPr>
          <a:xfrm>
            <a:off x="1283600" y="4196750"/>
            <a:ext cx="20226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00">
                <a:solidFill>
                  <a:srgbClr val="222222"/>
                </a:solidFill>
              </a:rPr>
              <a:t>Odobrenje etičkog povjerenstva FFST +</a:t>
            </a:r>
            <a:endParaRPr sz="1200">
              <a:solidFill>
                <a:srgbClr val="22222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00">
                <a:solidFill>
                  <a:srgbClr val="222222"/>
                </a:solidFill>
                <a:highlight>
                  <a:srgbClr val="FFFFFF"/>
                </a:highlight>
              </a:rPr>
              <a:t>predregistracija istraživanja</a:t>
            </a:r>
            <a:endParaRPr sz="1200"/>
          </a:p>
        </p:txBody>
      </p:sp>
      <p:pic>
        <p:nvPicPr>
          <p:cNvPr id="144" name="Google Shape;144;p2"/>
          <p:cNvPicPr preferRelativeResize="0"/>
          <p:nvPr/>
        </p:nvPicPr>
        <p:blipFill rotWithShape="1">
          <a:blip r:embed="rId3">
            <a:alphaModFix/>
          </a:blip>
          <a:srcRect t="24936"/>
          <a:stretch/>
        </p:blipFill>
        <p:spPr>
          <a:xfrm>
            <a:off x="1856575" y="4883925"/>
            <a:ext cx="738100" cy="55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"/>
          <p:cNvSpPr/>
          <p:nvPr/>
        </p:nvSpPr>
        <p:spPr>
          <a:xfrm>
            <a:off x="3232238" y="1956525"/>
            <a:ext cx="1611000" cy="1611000"/>
          </a:xfrm>
          <a:prstGeom prst="ellipse">
            <a:avLst/>
          </a:prstGeom>
          <a:solidFill>
            <a:srgbClr val="D71F36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chemeClr val="lt1"/>
                </a:solidFill>
              </a:rPr>
              <a:t>studeni</a:t>
            </a:r>
            <a:endParaRPr sz="20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chemeClr val="lt1"/>
                </a:solidFill>
              </a:rPr>
              <a:t>2024.</a:t>
            </a:r>
            <a:endParaRPr sz="2000" b="1">
              <a:solidFill>
                <a:schemeClr val="lt1"/>
              </a:solidFill>
            </a:endParaRPr>
          </a:p>
        </p:txBody>
      </p:sp>
      <p:sp>
        <p:nvSpPr>
          <p:cNvPr id="146" name="Google Shape;146;p2"/>
          <p:cNvSpPr txBox="1"/>
          <p:nvPr/>
        </p:nvSpPr>
        <p:spPr>
          <a:xfrm>
            <a:off x="3446175" y="4093550"/>
            <a:ext cx="14631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00" dirty="0">
                <a:solidFill>
                  <a:srgbClr val="222222"/>
                </a:solidFill>
              </a:rPr>
              <a:t>Poslano na </a:t>
            </a:r>
            <a:r>
              <a:rPr lang="hr-HR" sz="1200" dirty="0" err="1">
                <a:solidFill>
                  <a:srgbClr val="222222"/>
                </a:solidFill>
              </a:rPr>
              <a:t>mailing</a:t>
            </a:r>
            <a:r>
              <a:rPr lang="hr-HR" sz="1200" dirty="0">
                <a:solidFill>
                  <a:srgbClr val="222222"/>
                </a:solidFill>
              </a:rPr>
              <a:t> liste doktorskih studija</a:t>
            </a:r>
            <a:endParaRPr sz="1200" dirty="0">
              <a:solidFill>
                <a:srgbClr val="222222"/>
              </a:solidFill>
            </a:endParaRPr>
          </a:p>
        </p:txBody>
      </p:sp>
      <p:sp>
        <p:nvSpPr>
          <p:cNvPr id="147" name="Google Shape;147;p2"/>
          <p:cNvSpPr/>
          <p:nvPr/>
        </p:nvSpPr>
        <p:spPr>
          <a:xfrm>
            <a:off x="5045861" y="1657825"/>
            <a:ext cx="2250600" cy="2344800"/>
          </a:xfrm>
          <a:prstGeom prst="ellipse">
            <a:avLst/>
          </a:prstGeom>
          <a:solidFill>
            <a:srgbClr val="D71F36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chemeClr val="lt1"/>
                </a:solidFill>
              </a:rPr>
              <a:t>ožujak</a:t>
            </a:r>
            <a:endParaRPr sz="20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chemeClr val="lt1"/>
                </a:solidFill>
              </a:rPr>
              <a:t>2025.</a:t>
            </a:r>
            <a:endParaRPr sz="2000" b="1">
              <a:solidFill>
                <a:schemeClr val="lt1"/>
              </a:solidFill>
            </a:endParaRPr>
          </a:p>
        </p:txBody>
      </p:sp>
      <p:sp>
        <p:nvSpPr>
          <p:cNvPr id="148" name="Google Shape;148;p2"/>
          <p:cNvSpPr txBox="1"/>
          <p:nvPr/>
        </p:nvSpPr>
        <p:spPr>
          <a:xfrm>
            <a:off x="5395950" y="4067000"/>
            <a:ext cx="1550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00" b="1">
                <a:solidFill>
                  <a:srgbClr val="222222"/>
                </a:solidFill>
                <a:highlight>
                  <a:srgbClr val="FFFFFF"/>
                </a:highlight>
              </a:rPr>
              <a:t>Preliminarni rezultati: studenti doktorskog studija</a:t>
            </a:r>
            <a:endParaRPr sz="1200" b="1"/>
          </a:p>
        </p:txBody>
      </p:sp>
      <p:cxnSp>
        <p:nvCxnSpPr>
          <p:cNvPr id="149" name="Google Shape;149;p2"/>
          <p:cNvCxnSpPr/>
          <p:nvPr/>
        </p:nvCxnSpPr>
        <p:spPr>
          <a:xfrm>
            <a:off x="7440300" y="2781125"/>
            <a:ext cx="4401000" cy="0"/>
          </a:xfrm>
          <a:prstGeom prst="straightConnector1">
            <a:avLst/>
          </a:prstGeom>
          <a:noFill/>
          <a:ln w="38100" cap="flat" cmpd="sng">
            <a:solidFill>
              <a:srgbClr val="25408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" name="Google Shape;150;p2"/>
          <p:cNvSpPr/>
          <p:nvPr/>
        </p:nvSpPr>
        <p:spPr>
          <a:xfrm>
            <a:off x="7671025" y="1975625"/>
            <a:ext cx="1611000" cy="1611000"/>
          </a:xfrm>
          <a:prstGeom prst="ellipse">
            <a:avLst/>
          </a:prstGeom>
          <a:solidFill>
            <a:srgbClr val="25408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chemeClr val="lt1"/>
                </a:solidFill>
              </a:rPr>
              <a:t>travanj 2025.</a:t>
            </a:r>
            <a:endParaRPr sz="2000" b="1">
              <a:solidFill>
                <a:schemeClr val="lt1"/>
              </a:solidFill>
            </a:endParaRPr>
          </a:p>
        </p:txBody>
      </p:sp>
      <p:sp>
        <p:nvSpPr>
          <p:cNvPr id="151" name="Google Shape;151;p2"/>
          <p:cNvSpPr/>
          <p:nvPr/>
        </p:nvSpPr>
        <p:spPr>
          <a:xfrm>
            <a:off x="9516175" y="1690825"/>
            <a:ext cx="2344800" cy="2344800"/>
          </a:xfrm>
          <a:prstGeom prst="ellipse">
            <a:avLst/>
          </a:prstGeom>
          <a:solidFill>
            <a:srgbClr val="25408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900" b="1">
                <a:solidFill>
                  <a:schemeClr val="lt1"/>
                </a:solidFill>
              </a:rPr>
              <a:t>2025. - 2026.</a:t>
            </a:r>
            <a:endParaRPr sz="1900" b="1">
              <a:solidFill>
                <a:schemeClr val="lt1"/>
              </a:solidFill>
            </a:endParaRPr>
          </a:p>
        </p:txBody>
      </p:sp>
      <p:sp>
        <p:nvSpPr>
          <p:cNvPr id="152" name="Google Shape;152;p2"/>
          <p:cNvSpPr txBox="1"/>
          <p:nvPr/>
        </p:nvSpPr>
        <p:spPr>
          <a:xfrm>
            <a:off x="9787075" y="4138250"/>
            <a:ext cx="1803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00" b="1">
                <a:solidFill>
                  <a:srgbClr val="222222"/>
                </a:solidFill>
              </a:rPr>
              <a:t>Prezentiranje i objavljivanje podataka i rezultata</a:t>
            </a:r>
            <a:endParaRPr sz="1200" b="1">
              <a:solidFill>
                <a:srgbClr val="222222"/>
              </a:solidFill>
            </a:endParaRPr>
          </a:p>
        </p:txBody>
      </p:sp>
      <p:sp>
        <p:nvSpPr>
          <p:cNvPr id="153" name="Google Shape;153;p2"/>
          <p:cNvSpPr txBox="1"/>
          <p:nvPr/>
        </p:nvSpPr>
        <p:spPr>
          <a:xfrm>
            <a:off x="7575025" y="4048850"/>
            <a:ext cx="1803000" cy="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00" dirty="0">
                <a:solidFill>
                  <a:srgbClr val="272727"/>
                </a:solidFill>
                <a:highlight>
                  <a:schemeClr val="lt1"/>
                </a:highlight>
              </a:rPr>
              <a:t>Planiran poziv </a:t>
            </a:r>
            <a:r>
              <a:rPr lang="hr-HR" sz="1200" dirty="0" err="1">
                <a:solidFill>
                  <a:srgbClr val="272727"/>
                </a:solidFill>
                <a:highlight>
                  <a:schemeClr val="lt1"/>
                </a:highlight>
              </a:rPr>
              <a:t>individuanim</a:t>
            </a:r>
            <a:r>
              <a:rPr lang="hr-HR" sz="1200" dirty="0">
                <a:solidFill>
                  <a:srgbClr val="272727"/>
                </a:solidFill>
                <a:highlight>
                  <a:schemeClr val="lt1"/>
                </a:highlight>
              </a:rPr>
              <a:t> znanstvenicima</a:t>
            </a:r>
            <a:endParaRPr sz="1200" dirty="0">
              <a:solidFill>
                <a:srgbClr val="272727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426cf48fbf_0_74"/>
          <p:cNvSpPr txBox="1">
            <a:spLocks noGrp="1"/>
          </p:cNvSpPr>
          <p:nvPr>
            <p:ph type="title"/>
          </p:nvPr>
        </p:nvSpPr>
        <p:spPr>
          <a:xfrm>
            <a:off x="1528416" y="365125"/>
            <a:ext cx="9825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hr-HR"/>
              <a:t>Struktura ankete</a:t>
            </a:r>
            <a:endParaRPr/>
          </a:p>
        </p:txBody>
      </p:sp>
      <p:sp>
        <p:nvSpPr>
          <p:cNvPr id="159" name="Google Shape;159;g3426cf48fbf_0_74"/>
          <p:cNvSpPr/>
          <p:nvPr/>
        </p:nvSpPr>
        <p:spPr>
          <a:xfrm>
            <a:off x="1470000" y="1592725"/>
            <a:ext cx="7169400" cy="526500"/>
          </a:xfrm>
          <a:prstGeom prst="roundRect">
            <a:avLst>
              <a:gd name="adj" fmla="val 16667"/>
            </a:avLst>
          </a:prstGeom>
          <a:solidFill>
            <a:srgbClr val="D71F36">
              <a:alpha val="612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>
                <a:solidFill>
                  <a:schemeClr val="lt1"/>
                </a:solidFill>
              </a:rPr>
              <a:t>0.  Demografski podatci (Obavezno)</a:t>
            </a:r>
            <a:endParaRPr sz="2200" b="1">
              <a:solidFill>
                <a:schemeClr val="lt1"/>
              </a:solidFill>
            </a:endParaRPr>
          </a:p>
        </p:txBody>
      </p:sp>
      <p:sp>
        <p:nvSpPr>
          <p:cNvPr id="160" name="Google Shape;160;g3426cf48fbf_0_74"/>
          <p:cNvSpPr/>
          <p:nvPr/>
        </p:nvSpPr>
        <p:spPr>
          <a:xfrm>
            <a:off x="1470150" y="2367900"/>
            <a:ext cx="7169400" cy="526500"/>
          </a:xfrm>
          <a:prstGeom prst="roundRect">
            <a:avLst>
              <a:gd name="adj" fmla="val 16667"/>
            </a:avLst>
          </a:prstGeom>
          <a:solidFill>
            <a:srgbClr val="D71F36">
              <a:alpha val="612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>
                <a:solidFill>
                  <a:schemeClr val="lt1"/>
                </a:solidFill>
              </a:rPr>
              <a:t>1. Općenito o otvorenoj znanosti (Obavezno)</a:t>
            </a:r>
            <a:endParaRPr sz="2200" b="1">
              <a:solidFill>
                <a:schemeClr val="lt1"/>
              </a:solidFill>
            </a:endParaRPr>
          </a:p>
        </p:txBody>
      </p:sp>
      <p:sp>
        <p:nvSpPr>
          <p:cNvPr id="161" name="Google Shape;161;g3426cf48fbf_0_74"/>
          <p:cNvSpPr/>
          <p:nvPr/>
        </p:nvSpPr>
        <p:spPr>
          <a:xfrm>
            <a:off x="1470000" y="3143075"/>
            <a:ext cx="7169400" cy="526500"/>
          </a:xfrm>
          <a:prstGeom prst="roundRect">
            <a:avLst>
              <a:gd name="adj" fmla="val 16667"/>
            </a:avLst>
          </a:prstGeom>
          <a:solidFill>
            <a:srgbClr val="DBDFE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>
                <a:solidFill>
                  <a:schemeClr val="lt1"/>
                </a:solidFill>
              </a:rPr>
              <a:t>2. Objavljivanje u otvorenom pristupu</a:t>
            </a:r>
            <a:endParaRPr sz="2200" b="1">
              <a:solidFill>
                <a:schemeClr val="lt1"/>
              </a:solidFill>
            </a:endParaRPr>
          </a:p>
        </p:txBody>
      </p:sp>
      <p:sp>
        <p:nvSpPr>
          <p:cNvPr id="162" name="Google Shape;162;g3426cf48fbf_0_74"/>
          <p:cNvSpPr/>
          <p:nvPr/>
        </p:nvSpPr>
        <p:spPr>
          <a:xfrm>
            <a:off x="1470300" y="3918250"/>
            <a:ext cx="7169400" cy="526500"/>
          </a:xfrm>
          <a:prstGeom prst="roundRect">
            <a:avLst>
              <a:gd name="adj" fmla="val 16667"/>
            </a:avLst>
          </a:prstGeom>
          <a:solidFill>
            <a:srgbClr val="DBDFE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>
                <a:solidFill>
                  <a:schemeClr val="lt1"/>
                </a:solidFill>
              </a:rPr>
              <a:t>3. Recenzijski postupak </a:t>
            </a:r>
            <a:endParaRPr sz="2200" b="1">
              <a:solidFill>
                <a:schemeClr val="lt1"/>
              </a:solidFill>
            </a:endParaRPr>
          </a:p>
        </p:txBody>
      </p:sp>
      <p:sp>
        <p:nvSpPr>
          <p:cNvPr id="163" name="Google Shape;163;g3426cf48fbf_0_74"/>
          <p:cNvSpPr/>
          <p:nvPr/>
        </p:nvSpPr>
        <p:spPr>
          <a:xfrm>
            <a:off x="1470000" y="4693425"/>
            <a:ext cx="7169400" cy="526500"/>
          </a:xfrm>
          <a:prstGeom prst="roundRect">
            <a:avLst>
              <a:gd name="adj" fmla="val 16667"/>
            </a:avLst>
          </a:prstGeom>
          <a:solidFill>
            <a:srgbClr val="DBDFE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>
                <a:solidFill>
                  <a:schemeClr val="lt1"/>
                </a:solidFill>
              </a:rPr>
              <a:t>4. Znanstveni podatci</a:t>
            </a:r>
            <a:endParaRPr sz="2200" b="1">
              <a:solidFill>
                <a:schemeClr val="lt1"/>
              </a:solidFill>
            </a:endParaRPr>
          </a:p>
        </p:txBody>
      </p:sp>
      <p:sp>
        <p:nvSpPr>
          <p:cNvPr id="164" name="Google Shape;164;g3426cf48fbf_0_74"/>
          <p:cNvSpPr/>
          <p:nvPr/>
        </p:nvSpPr>
        <p:spPr>
          <a:xfrm>
            <a:off x="1470000" y="5468600"/>
            <a:ext cx="7169400" cy="526500"/>
          </a:xfrm>
          <a:prstGeom prst="roundRect">
            <a:avLst>
              <a:gd name="adj" fmla="val 16667"/>
            </a:avLst>
          </a:prstGeom>
          <a:solidFill>
            <a:srgbClr val="DBDFE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>
                <a:solidFill>
                  <a:schemeClr val="lt1"/>
                </a:solidFill>
              </a:rPr>
              <a:t>5. Znanstvena komunikacija i edukacija</a:t>
            </a:r>
            <a:endParaRPr sz="2200" b="1">
              <a:solidFill>
                <a:schemeClr val="lt1"/>
              </a:solidFill>
            </a:endParaRPr>
          </a:p>
        </p:txBody>
      </p:sp>
      <p:sp>
        <p:nvSpPr>
          <p:cNvPr id="165" name="Google Shape;165;g3426cf48fbf_0_74"/>
          <p:cNvSpPr/>
          <p:nvPr/>
        </p:nvSpPr>
        <p:spPr>
          <a:xfrm>
            <a:off x="1470000" y="1592725"/>
            <a:ext cx="7169400" cy="526500"/>
          </a:xfrm>
          <a:prstGeom prst="roundRect">
            <a:avLst>
              <a:gd name="adj" fmla="val 16667"/>
            </a:avLst>
          </a:prstGeom>
          <a:solidFill>
            <a:srgbClr val="D71F3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>
                <a:solidFill>
                  <a:schemeClr val="lt1"/>
                </a:solidFill>
              </a:rPr>
              <a:t>0.  Demografski podatci (Obavezno)</a:t>
            </a:r>
            <a:endParaRPr sz="2200" b="1">
              <a:solidFill>
                <a:schemeClr val="lt1"/>
              </a:solidFill>
            </a:endParaRPr>
          </a:p>
        </p:txBody>
      </p:sp>
      <p:sp>
        <p:nvSpPr>
          <p:cNvPr id="166" name="Google Shape;166;g3426cf48fbf_0_74"/>
          <p:cNvSpPr/>
          <p:nvPr/>
        </p:nvSpPr>
        <p:spPr>
          <a:xfrm>
            <a:off x="1470150" y="2367900"/>
            <a:ext cx="7169400" cy="526500"/>
          </a:xfrm>
          <a:prstGeom prst="roundRect">
            <a:avLst>
              <a:gd name="adj" fmla="val 16667"/>
            </a:avLst>
          </a:prstGeom>
          <a:solidFill>
            <a:srgbClr val="D71F3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>
                <a:solidFill>
                  <a:schemeClr val="lt1"/>
                </a:solidFill>
              </a:rPr>
              <a:t>1. Općenito o otvorenoj znanosti (Obavezno)</a:t>
            </a:r>
            <a:endParaRPr sz="2200" b="1">
              <a:solidFill>
                <a:schemeClr val="lt1"/>
              </a:solidFill>
            </a:endParaRPr>
          </a:p>
        </p:txBody>
      </p:sp>
      <p:sp>
        <p:nvSpPr>
          <p:cNvPr id="167" name="Google Shape;167;g3426cf48fbf_0_74"/>
          <p:cNvSpPr/>
          <p:nvPr/>
        </p:nvSpPr>
        <p:spPr>
          <a:xfrm>
            <a:off x="1470000" y="3143075"/>
            <a:ext cx="7169400" cy="526500"/>
          </a:xfrm>
          <a:prstGeom prst="roundRect">
            <a:avLst>
              <a:gd name="adj" fmla="val 16667"/>
            </a:avLst>
          </a:prstGeom>
          <a:solidFill>
            <a:srgbClr val="25408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>
                <a:solidFill>
                  <a:schemeClr val="lt1"/>
                </a:solidFill>
              </a:rPr>
              <a:t>2. Objavljivanje u otvorenom pristupu</a:t>
            </a:r>
            <a:endParaRPr sz="2200" b="1">
              <a:solidFill>
                <a:schemeClr val="lt1"/>
              </a:solidFill>
            </a:endParaRPr>
          </a:p>
        </p:txBody>
      </p:sp>
      <p:sp>
        <p:nvSpPr>
          <p:cNvPr id="168" name="Google Shape;168;g3426cf48fbf_0_74"/>
          <p:cNvSpPr/>
          <p:nvPr/>
        </p:nvSpPr>
        <p:spPr>
          <a:xfrm>
            <a:off x="1470300" y="3918250"/>
            <a:ext cx="7169400" cy="526500"/>
          </a:xfrm>
          <a:prstGeom prst="roundRect">
            <a:avLst>
              <a:gd name="adj" fmla="val 16667"/>
            </a:avLst>
          </a:prstGeom>
          <a:solidFill>
            <a:srgbClr val="25408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>
                <a:solidFill>
                  <a:schemeClr val="lt1"/>
                </a:solidFill>
              </a:rPr>
              <a:t>3. Recenzijski postupak </a:t>
            </a:r>
            <a:endParaRPr sz="2200" b="1">
              <a:solidFill>
                <a:schemeClr val="lt1"/>
              </a:solidFill>
            </a:endParaRPr>
          </a:p>
        </p:txBody>
      </p:sp>
      <p:sp>
        <p:nvSpPr>
          <p:cNvPr id="169" name="Google Shape;169;g3426cf48fbf_0_74"/>
          <p:cNvSpPr/>
          <p:nvPr/>
        </p:nvSpPr>
        <p:spPr>
          <a:xfrm>
            <a:off x="1470000" y="4629800"/>
            <a:ext cx="7169400" cy="526500"/>
          </a:xfrm>
          <a:prstGeom prst="roundRect">
            <a:avLst>
              <a:gd name="adj" fmla="val 16667"/>
            </a:avLst>
          </a:prstGeom>
          <a:solidFill>
            <a:srgbClr val="25408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>
                <a:solidFill>
                  <a:schemeClr val="lt1"/>
                </a:solidFill>
              </a:rPr>
              <a:t>4. Znanstveni podatci</a:t>
            </a:r>
            <a:endParaRPr sz="2200" b="1">
              <a:solidFill>
                <a:schemeClr val="lt1"/>
              </a:solidFill>
            </a:endParaRPr>
          </a:p>
        </p:txBody>
      </p:sp>
      <p:sp>
        <p:nvSpPr>
          <p:cNvPr id="170" name="Google Shape;170;g3426cf48fbf_0_74"/>
          <p:cNvSpPr/>
          <p:nvPr/>
        </p:nvSpPr>
        <p:spPr>
          <a:xfrm>
            <a:off x="1470000" y="5370500"/>
            <a:ext cx="7169400" cy="526500"/>
          </a:xfrm>
          <a:prstGeom prst="roundRect">
            <a:avLst>
              <a:gd name="adj" fmla="val 16667"/>
            </a:avLst>
          </a:prstGeom>
          <a:solidFill>
            <a:srgbClr val="25408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>
                <a:solidFill>
                  <a:schemeClr val="lt1"/>
                </a:solidFill>
              </a:rPr>
              <a:t>5. Znanstvena komunikacija i edukacija</a:t>
            </a:r>
            <a:endParaRPr sz="2200" b="1">
              <a:solidFill>
                <a:schemeClr val="lt1"/>
              </a:solidFill>
            </a:endParaRPr>
          </a:p>
        </p:txBody>
      </p:sp>
      <p:sp>
        <p:nvSpPr>
          <p:cNvPr id="171" name="Google Shape;171;g3426cf48fbf_0_74"/>
          <p:cNvSpPr txBox="1"/>
          <p:nvPr/>
        </p:nvSpPr>
        <p:spPr>
          <a:xfrm>
            <a:off x="9807775" y="2675250"/>
            <a:ext cx="901500" cy="9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  <p:pic>
        <p:nvPicPr>
          <p:cNvPr id="172" name="Google Shape;172;g3426cf48fbf_0_74" title="qrcode_185368283_a951c7cb4f775527b63f1ce0c907e89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5250" y="1763100"/>
            <a:ext cx="2930325" cy="293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3426cf48fbf_0_74"/>
          <p:cNvSpPr txBox="1"/>
          <p:nvPr/>
        </p:nvSpPr>
        <p:spPr>
          <a:xfrm>
            <a:off x="9145250" y="4594499"/>
            <a:ext cx="2724900" cy="118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 err="1">
                <a:solidFill>
                  <a:srgbClr val="222222"/>
                </a:solidFill>
              </a:rPr>
              <a:t>Predregistracija</a:t>
            </a:r>
            <a:r>
              <a:rPr lang="hr-HR" sz="1600" dirty="0">
                <a:solidFill>
                  <a:srgbClr val="222222"/>
                </a:solidFill>
              </a:rPr>
              <a:t>: metodologija i struktura anketnog upitnika</a:t>
            </a:r>
            <a:endParaRPr sz="1600" dirty="0">
              <a:solidFill>
                <a:srgbClr val="22222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u="sng" dirty="0">
                <a:solidFill>
                  <a:schemeClr val="hlink"/>
                </a:solidFill>
                <a:hlinkClick r:id="rId4"/>
              </a:rPr>
              <a:t>https://osf.io/pm6sx</a:t>
            </a:r>
            <a:r>
              <a:rPr lang="hr-HR" sz="1600" dirty="0">
                <a:solidFill>
                  <a:srgbClr val="222222"/>
                </a:solidFill>
              </a:rPr>
              <a:t> </a:t>
            </a:r>
            <a:endParaRPr sz="1600" dirty="0">
              <a:solidFill>
                <a:srgbClr val="222222"/>
              </a:solidFill>
            </a:endParaRPr>
          </a:p>
        </p:txBody>
      </p:sp>
      <p:pic>
        <p:nvPicPr>
          <p:cNvPr id="174" name="Google Shape;174;g3426cf48fbf_0_74"/>
          <p:cNvPicPr preferRelativeResize="0"/>
          <p:nvPr/>
        </p:nvPicPr>
        <p:blipFill rotWithShape="1">
          <a:blip r:embed="rId5">
            <a:alphaModFix/>
          </a:blip>
          <a:srcRect t="20525" b="32611"/>
          <a:stretch/>
        </p:blipFill>
        <p:spPr>
          <a:xfrm>
            <a:off x="10241375" y="1482175"/>
            <a:ext cx="738074" cy="34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Srce DEI 2025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557</Words>
  <Application>Microsoft Office PowerPoint</Application>
  <PresentationFormat>Widescreen</PresentationFormat>
  <Paragraphs>98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Istraživanje o stavovima i praksama u otvorenoj znanosti u Hrvatskoj  Preliminarni rezultati</vt:lpstr>
      <vt:lpstr>Prethodna istraživanja i povod</vt:lpstr>
      <vt:lpstr>Prethodna istraživanja i povod</vt:lpstr>
      <vt:lpstr>Prethodna istraživanja i povod</vt:lpstr>
      <vt:lpstr>Prethodna istraživanja i povod</vt:lpstr>
      <vt:lpstr>Sudionici</vt:lpstr>
      <vt:lpstr>Ciljevi istraživanja</vt:lpstr>
      <vt:lpstr>Vremenska crta</vt:lpstr>
      <vt:lpstr>Struktura ankete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Uključite se !</vt:lpstr>
      <vt:lpstr>Hvala!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Una Pale</dc:creator>
  <cp:lastModifiedBy>Una Pale</cp:lastModifiedBy>
  <cp:revision>8</cp:revision>
  <dcterms:created xsi:type="dcterms:W3CDTF">2025-03-18T09:20:23Z</dcterms:created>
  <dcterms:modified xsi:type="dcterms:W3CDTF">2025-03-21T21:06:26Z</dcterms:modified>
</cp:coreProperties>
</file>