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27"/>
  </p:notesMasterIdLst>
  <p:sldIdLst>
    <p:sldId id="256" r:id="rId4"/>
    <p:sldId id="283" r:id="rId5"/>
    <p:sldId id="263" r:id="rId6"/>
    <p:sldId id="264" r:id="rId7"/>
    <p:sldId id="265" r:id="rId8"/>
    <p:sldId id="281" r:id="rId9"/>
    <p:sldId id="267" r:id="rId10"/>
    <p:sldId id="269" r:id="rId11"/>
    <p:sldId id="268" r:id="rId12"/>
    <p:sldId id="282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0" r:id="rId25"/>
    <p:sldId id="261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83"/>
            <p14:sldId id="263"/>
            <p14:sldId id="264"/>
            <p14:sldId id="265"/>
            <p14:sldId id="281"/>
            <p14:sldId id="267"/>
            <p14:sldId id="269"/>
            <p14:sldId id="268"/>
            <p14:sldId id="282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4562-E06D-4BA4-9A4D-4890B071A2F4}" v="3" dt="2025-03-20T20:49:52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ar Klaić" userId="45a2b2bfc303a6f9" providerId="LiveId" clId="{12654562-E06D-4BA4-9A4D-4890B071A2F4}"/>
    <pc:docChg chg="undo custSel modSld">
      <pc:chgData name="Aleksandar Klaić" userId="45a2b2bfc303a6f9" providerId="LiveId" clId="{12654562-E06D-4BA4-9A4D-4890B071A2F4}" dt="2025-03-20T20:57:04.737" v="79" actId="20577"/>
      <pc:docMkLst>
        <pc:docMk/>
      </pc:docMkLst>
      <pc:sldChg chg="modSp mod">
        <pc:chgData name="Aleksandar Klaić" userId="45a2b2bfc303a6f9" providerId="LiveId" clId="{12654562-E06D-4BA4-9A4D-4890B071A2F4}" dt="2025-03-20T20:47:12.635" v="63" actId="255"/>
        <pc:sldMkLst>
          <pc:docMk/>
          <pc:sldMk cId="16151342" sldId="256"/>
        </pc:sldMkLst>
        <pc:spChg chg="mod">
          <ac:chgData name="Aleksandar Klaić" userId="45a2b2bfc303a6f9" providerId="LiveId" clId="{12654562-E06D-4BA4-9A4D-4890B071A2F4}" dt="2025-03-20T20:45:19.087" v="52" actId="14100"/>
          <ac:spMkLst>
            <pc:docMk/>
            <pc:sldMk cId="16151342" sldId="256"/>
            <ac:spMk id="2" creationId="{49199342-AD10-4F9E-98C9-38D8777FA744}"/>
          </ac:spMkLst>
        </pc:spChg>
        <pc:spChg chg="mod">
          <ac:chgData name="Aleksandar Klaić" userId="45a2b2bfc303a6f9" providerId="LiveId" clId="{12654562-E06D-4BA4-9A4D-4890B071A2F4}" dt="2025-03-20T20:47:12.635" v="63" actId="255"/>
          <ac:spMkLst>
            <pc:docMk/>
            <pc:sldMk cId="16151342" sldId="256"/>
            <ac:spMk id="3" creationId="{92473BA0-782E-4F7C-9F22-FD20652BBD32}"/>
          </ac:spMkLst>
        </pc:spChg>
      </pc:sldChg>
      <pc:sldChg chg="modSp mod modAnim">
        <pc:chgData name="Aleksandar Klaić" userId="45a2b2bfc303a6f9" providerId="LiveId" clId="{12654562-E06D-4BA4-9A4D-4890B071A2F4}" dt="2025-03-20T20:49:52.180" v="68"/>
        <pc:sldMkLst>
          <pc:docMk/>
          <pc:sldMk cId="1163740419" sldId="263"/>
        </pc:sldMkLst>
        <pc:spChg chg="mod">
          <ac:chgData name="Aleksandar Klaić" userId="45a2b2bfc303a6f9" providerId="LiveId" clId="{12654562-E06D-4BA4-9A4D-4890B071A2F4}" dt="2025-03-20T20:48:00.215" v="65" actId="14100"/>
          <ac:spMkLst>
            <pc:docMk/>
            <pc:sldMk cId="1163740419" sldId="263"/>
            <ac:spMk id="3" creationId="{00000000-0000-0000-0000-000000000000}"/>
          </ac:spMkLst>
        </pc:spChg>
      </pc:sldChg>
      <pc:sldChg chg="modSp mod">
        <pc:chgData name="Aleksandar Klaić" userId="45a2b2bfc303a6f9" providerId="LiveId" clId="{12654562-E06D-4BA4-9A4D-4890B071A2F4}" dt="2025-03-20T20:57:04.737" v="79" actId="20577"/>
        <pc:sldMkLst>
          <pc:docMk/>
          <pc:sldMk cId="61913483" sldId="264"/>
        </pc:sldMkLst>
        <pc:spChg chg="mod">
          <ac:chgData name="Aleksandar Klaić" userId="45a2b2bfc303a6f9" providerId="LiveId" clId="{12654562-E06D-4BA4-9A4D-4890B071A2F4}" dt="2025-03-20T20:57:04.737" v="79" actId="20577"/>
          <ac:spMkLst>
            <pc:docMk/>
            <pc:sldMk cId="61913483" sldId="264"/>
            <ac:spMk id="4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ncsc.hr/hr/nacionalni-program-upravljanja-kibernetickim-krizama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ncsc.hr/hr/nacionalni-program-upravljanja-kibernetickim-krizam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7E297-2A22-4A88-86F0-9F2C5BA3018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75889D0-548B-439E-96B7-774C8662149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hr-HR" sz="2700" b="1"/>
        </a:p>
        <a:p>
          <a:r>
            <a:rPr lang="hr-HR" sz="3200" b="1"/>
            <a:t>ZKS</a:t>
          </a:r>
        </a:p>
        <a:p>
          <a:r>
            <a:rPr lang="hr-HR" sz="3200" b="1"/>
            <a:t>(NN 14/2024)</a:t>
          </a:r>
          <a:endParaRPr lang="en-US" sz="3200" b="1"/>
        </a:p>
      </dgm:t>
    </dgm:pt>
    <dgm:pt modelId="{DEF31DB1-6A51-4345-A94D-F881FC5745BF}" type="parTrans" cxnId="{88E931FF-03A5-4727-B5D4-7F890CB57BF1}">
      <dgm:prSet/>
      <dgm:spPr/>
      <dgm:t>
        <a:bodyPr/>
        <a:lstStyle/>
        <a:p>
          <a:endParaRPr lang="en-US"/>
        </a:p>
      </dgm:t>
    </dgm:pt>
    <dgm:pt modelId="{0BDB2D28-A1B3-4769-B55B-23B8A2C9EAA3}" type="sibTrans" cxnId="{88E931FF-03A5-4727-B5D4-7F890CB57BF1}">
      <dgm:prSet/>
      <dgm:spPr/>
      <dgm:t>
        <a:bodyPr/>
        <a:lstStyle/>
        <a:p>
          <a:endParaRPr lang="en-US"/>
        </a:p>
      </dgm:t>
    </dgm:pt>
    <dgm:pt modelId="{DFB7AF00-8FD7-40CD-AA2E-711D4CC9E93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r-HR" sz="2800" i="0" dirty="0">
              <a:solidFill>
                <a:schemeClr val="tx1"/>
              </a:solidFill>
            </a:rPr>
            <a:t>Nacionalni program upravljanja </a:t>
          </a:r>
          <a:r>
            <a:rPr lang="hr-HR" sz="2800" i="0" dirty="0" err="1">
              <a:solidFill>
                <a:schemeClr val="tx1"/>
              </a:solidFill>
            </a:rPr>
            <a:t>kibernetičkim</a:t>
          </a:r>
          <a:r>
            <a:rPr lang="hr-HR" sz="2800" i="0" dirty="0">
              <a:solidFill>
                <a:schemeClr val="tx1"/>
              </a:solidFill>
            </a:rPr>
            <a:t> krizama (09.01.2025.)</a:t>
          </a:r>
        </a:p>
        <a:p>
          <a:r>
            <a:rPr lang="hr-HR" sz="2800" i="0" dirty="0">
              <a:solidFill>
                <a:schemeClr val="tx1"/>
              </a:solidFill>
            </a:rPr>
            <a:t>(</a:t>
          </a:r>
          <a:r>
            <a:rPr lang="en-US" sz="2000" i="0" dirty="0">
              <a:solidFill>
                <a:schemeClr val="tx1"/>
              </a:solidFill>
              <a:hlinkClick xmlns:r="http://schemas.openxmlformats.org/officeDocument/2006/relationships" r:id="rId1"/>
            </a:rPr>
            <a:t>https://ncsc.hr/hr/nacionalni-program-upravljanja-kibernetickim-krizama</a:t>
          </a:r>
          <a:r>
            <a:rPr lang="hr-HR" sz="2000" i="0" dirty="0">
              <a:solidFill>
                <a:schemeClr val="tx1"/>
              </a:solidFill>
            </a:rPr>
            <a:t>) </a:t>
          </a:r>
          <a:endParaRPr lang="en-US" sz="2000" i="0" dirty="0">
            <a:solidFill>
              <a:schemeClr val="tx1"/>
            </a:solidFill>
          </a:endParaRPr>
        </a:p>
      </dgm:t>
    </dgm:pt>
    <dgm:pt modelId="{8BAED48B-C2D0-44BA-B87D-F8ECE4D039EF}" type="parTrans" cxnId="{AB39EF26-2C46-4811-9D94-E37069FF1AAF}">
      <dgm:prSet/>
      <dgm:spPr/>
      <dgm:t>
        <a:bodyPr/>
        <a:lstStyle/>
        <a:p>
          <a:endParaRPr lang="en-US"/>
        </a:p>
      </dgm:t>
    </dgm:pt>
    <dgm:pt modelId="{0CD71875-8C87-41FF-8E54-0D40F506C439}" type="sibTrans" cxnId="{AB39EF26-2C46-4811-9D94-E37069FF1AAF}">
      <dgm:prSet/>
      <dgm:spPr/>
      <dgm:t>
        <a:bodyPr/>
        <a:lstStyle/>
        <a:p>
          <a:endParaRPr lang="en-US"/>
        </a:p>
      </dgm:t>
    </dgm:pt>
    <dgm:pt modelId="{22012388-F28B-4997-A32F-5FE96E36165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r-HR" sz="2400" i="0">
              <a:solidFill>
                <a:schemeClr val="tx1"/>
              </a:solidFill>
            </a:rPr>
            <a:t>Smjernice, taksonomije, </a:t>
          </a:r>
          <a:r>
            <a:rPr lang="hr-HR" sz="2400" i="0" err="1">
              <a:solidFill>
                <a:schemeClr val="tx1"/>
              </a:solidFill>
            </a:rPr>
            <a:t>mapiranja</a:t>
          </a:r>
          <a:r>
            <a:rPr lang="hr-HR" sz="2400" i="0">
              <a:solidFill>
                <a:schemeClr val="tx1"/>
              </a:solidFill>
            </a:rPr>
            <a:t>, planovi vježbi, …</a:t>
          </a:r>
        </a:p>
        <a:p>
          <a:r>
            <a:rPr lang="hr-HR" sz="2800" i="0">
              <a:solidFill>
                <a:schemeClr val="tx1"/>
              </a:solidFill>
            </a:rPr>
            <a:t>Pravila sigurnosne certifikacije za reviziju</a:t>
          </a:r>
        </a:p>
        <a:p>
          <a:r>
            <a:rPr lang="hr-HR" sz="2800" i="0">
              <a:solidFill>
                <a:schemeClr val="tx1"/>
              </a:solidFill>
            </a:rPr>
            <a:t>Nova strategija </a:t>
          </a:r>
          <a:r>
            <a:rPr lang="hr-HR" sz="2800" i="0" err="1">
              <a:solidFill>
                <a:schemeClr val="tx1"/>
              </a:solidFill>
            </a:rPr>
            <a:t>kibernetičke</a:t>
          </a:r>
          <a:r>
            <a:rPr lang="hr-HR" sz="2800" i="0">
              <a:solidFill>
                <a:schemeClr val="tx1"/>
              </a:solidFill>
            </a:rPr>
            <a:t> sigurnosti</a:t>
          </a:r>
        </a:p>
      </dgm:t>
    </dgm:pt>
    <dgm:pt modelId="{06C1E7D6-9C33-4259-83AD-E751F6AD22D0}" type="parTrans" cxnId="{0BD284CD-5550-4D9D-A3F8-E392FB14C704}">
      <dgm:prSet/>
      <dgm:spPr/>
      <dgm:t>
        <a:bodyPr/>
        <a:lstStyle/>
        <a:p>
          <a:endParaRPr lang="en-US"/>
        </a:p>
      </dgm:t>
    </dgm:pt>
    <dgm:pt modelId="{D5B9DCFC-5620-490F-A315-DF90EA4B33F5}" type="sibTrans" cxnId="{0BD284CD-5550-4D9D-A3F8-E392FB14C704}">
      <dgm:prSet/>
      <dgm:spPr/>
      <dgm:t>
        <a:bodyPr/>
        <a:lstStyle/>
        <a:p>
          <a:endParaRPr lang="en-US"/>
        </a:p>
      </dgm:t>
    </dgm:pt>
    <dgm:pt modelId="{0C3585A8-9A68-4D91-AD25-8276A232448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sz="2800" i="0" dirty="0">
              <a:solidFill>
                <a:schemeClr val="tx1"/>
              </a:solidFill>
            </a:rPr>
            <a:t>Uredba o </a:t>
          </a:r>
          <a:r>
            <a:rPr lang="hr-HR" sz="2800" i="0" dirty="0" err="1">
              <a:solidFill>
                <a:schemeClr val="tx1"/>
              </a:solidFill>
            </a:rPr>
            <a:t>kibernetičkoj</a:t>
          </a:r>
          <a:r>
            <a:rPr lang="hr-HR" sz="2800" i="0" dirty="0">
              <a:solidFill>
                <a:schemeClr val="tx1"/>
              </a:solidFill>
            </a:rPr>
            <a:t> sigurnosti</a:t>
          </a:r>
        </a:p>
        <a:p>
          <a:r>
            <a:rPr lang="hr-HR" sz="2800" i="0" dirty="0">
              <a:solidFill>
                <a:schemeClr val="tx1"/>
              </a:solidFill>
            </a:rPr>
            <a:t>(NN 135/24)</a:t>
          </a:r>
          <a:endParaRPr lang="en-US" sz="2800" i="0" dirty="0">
            <a:solidFill>
              <a:schemeClr val="tx1"/>
            </a:solidFill>
          </a:endParaRPr>
        </a:p>
      </dgm:t>
    </dgm:pt>
    <dgm:pt modelId="{166A7EB3-60C9-488B-AEA7-57E7DA44EE66}" type="parTrans" cxnId="{0FDDD1F9-2237-4420-85C7-F41597E45354}">
      <dgm:prSet/>
      <dgm:spPr/>
      <dgm:t>
        <a:bodyPr/>
        <a:lstStyle/>
        <a:p>
          <a:endParaRPr lang="en-US"/>
        </a:p>
      </dgm:t>
    </dgm:pt>
    <dgm:pt modelId="{D9D855F8-39FE-4B0B-9413-BC6302D4CE42}" type="sibTrans" cxnId="{0FDDD1F9-2237-4420-85C7-F41597E45354}">
      <dgm:prSet/>
      <dgm:spPr/>
      <dgm:t>
        <a:bodyPr/>
        <a:lstStyle/>
        <a:p>
          <a:endParaRPr lang="en-US"/>
        </a:p>
      </dgm:t>
    </dgm:pt>
    <dgm:pt modelId="{4B2DD182-9555-4806-8A6E-F26146F2ADD5}" type="pres">
      <dgm:prSet presAssocID="{D417E297-2A22-4A88-86F0-9F2C5BA30184}" presName="Name0" presStyleCnt="0">
        <dgm:presLayoutVars>
          <dgm:dir/>
          <dgm:animLvl val="lvl"/>
          <dgm:resizeHandles val="exact"/>
        </dgm:presLayoutVars>
      </dgm:prSet>
      <dgm:spPr/>
    </dgm:pt>
    <dgm:pt modelId="{256B0E2C-B532-409C-A569-6B30A3FF5A01}" type="pres">
      <dgm:prSet presAssocID="{075889D0-548B-439E-96B7-774C8662149E}" presName="Name8" presStyleCnt="0"/>
      <dgm:spPr/>
    </dgm:pt>
    <dgm:pt modelId="{897C693C-D80F-44B8-8A43-2BEDF41D395E}" type="pres">
      <dgm:prSet presAssocID="{075889D0-548B-439E-96B7-774C8662149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F5F6F-0834-48E5-BABB-96015B58A278}" type="pres">
      <dgm:prSet presAssocID="{075889D0-548B-439E-96B7-774C866214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1AC33-506A-4E0A-8C5F-AE5F55A84C3E}" type="pres">
      <dgm:prSet presAssocID="{0C3585A8-9A68-4D91-AD25-8276A2324489}" presName="Name8" presStyleCnt="0"/>
      <dgm:spPr/>
    </dgm:pt>
    <dgm:pt modelId="{FA1A9F82-20B2-43AE-AA5C-F59C5C67CFC1}" type="pres">
      <dgm:prSet presAssocID="{0C3585A8-9A68-4D91-AD25-8276A232448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5AD1B-4C8D-4CA5-A42C-C57B6FF1927D}" type="pres">
      <dgm:prSet presAssocID="{0C3585A8-9A68-4D91-AD25-8276A23244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0DB87-8736-4D7E-989D-97CFD4DAC001}" type="pres">
      <dgm:prSet presAssocID="{DFB7AF00-8FD7-40CD-AA2E-711D4CC9E93F}" presName="Name8" presStyleCnt="0"/>
      <dgm:spPr/>
    </dgm:pt>
    <dgm:pt modelId="{54CD9E12-7509-4925-AC37-A8176928DAF4}" type="pres">
      <dgm:prSet presAssocID="{DFB7AF00-8FD7-40CD-AA2E-711D4CC9E93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FE8BE-5B84-42C1-9DD6-7C3EB32DF7B3}" type="pres">
      <dgm:prSet presAssocID="{DFB7AF00-8FD7-40CD-AA2E-711D4CC9E9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3B3E5-EFB6-434E-846A-10035F3F2089}" type="pres">
      <dgm:prSet presAssocID="{22012388-F28B-4997-A32F-5FE96E36165A}" presName="Name8" presStyleCnt="0"/>
      <dgm:spPr/>
    </dgm:pt>
    <dgm:pt modelId="{ABF6394A-36FD-4487-962E-85D5A918C1D0}" type="pres">
      <dgm:prSet presAssocID="{22012388-F28B-4997-A32F-5FE96E36165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7801F-90D7-4A74-BE01-3304A79A8855}" type="pres">
      <dgm:prSet presAssocID="{22012388-F28B-4997-A32F-5FE96E3616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931FF-03A5-4727-B5D4-7F890CB57BF1}" srcId="{D417E297-2A22-4A88-86F0-9F2C5BA30184}" destId="{075889D0-548B-439E-96B7-774C8662149E}" srcOrd="0" destOrd="0" parTransId="{DEF31DB1-6A51-4345-A94D-F881FC5745BF}" sibTransId="{0BDB2D28-A1B3-4769-B55B-23B8A2C9EAA3}"/>
    <dgm:cxn modelId="{0CEA2636-D74D-4D6F-BABA-E29F6DA57EE7}" type="presOf" srcId="{22012388-F28B-4997-A32F-5FE96E36165A}" destId="{0597801F-90D7-4A74-BE01-3304A79A8855}" srcOrd="1" destOrd="0" presId="urn:microsoft.com/office/officeart/2005/8/layout/pyramid1"/>
    <dgm:cxn modelId="{6F8CD6C7-61B8-4F76-B50B-303BD8018EE1}" type="presOf" srcId="{0C3585A8-9A68-4D91-AD25-8276A2324489}" destId="{FA1A9F82-20B2-43AE-AA5C-F59C5C67CFC1}" srcOrd="0" destOrd="0" presId="urn:microsoft.com/office/officeart/2005/8/layout/pyramid1"/>
    <dgm:cxn modelId="{E6DA0D5D-D550-4721-8873-5D3C2BF08C35}" type="presOf" srcId="{DFB7AF00-8FD7-40CD-AA2E-711D4CC9E93F}" destId="{54CD9E12-7509-4925-AC37-A8176928DAF4}" srcOrd="0" destOrd="0" presId="urn:microsoft.com/office/officeart/2005/8/layout/pyramid1"/>
    <dgm:cxn modelId="{0BD284CD-5550-4D9D-A3F8-E392FB14C704}" srcId="{D417E297-2A22-4A88-86F0-9F2C5BA30184}" destId="{22012388-F28B-4997-A32F-5FE96E36165A}" srcOrd="3" destOrd="0" parTransId="{06C1E7D6-9C33-4259-83AD-E751F6AD22D0}" sibTransId="{D5B9DCFC-5620-490F-A315-DF90EA4B33F5}"/>
    <dgm:cxn modelId="{AB39EF26-2C46-4811-9D94-E37069FF1AAF}" srcId="{D417E297-2A22-4A88-86F0-9F2C5BA30184}" destId="{DFB7AF00-8FD7-40CD-AA2E-711D4CC9E93F}" srcOrd="2" destOrd="0" parTransId="{8BAED48B-C2D0-44BA-B87D-F8ECE4D039EF}" sibTransId="{0CD71875-8C87-41FF-8E54-0D40F506C439}"/>
    <dgm:cxn modelId="{1F606A62-C9FB-400C-979A-44FA95716F82}" type="presOf" srcId="{075889D0-548B-439E-96B7-774C8662149E}" destId="{897C693C-D80F-44B8-8A43-2BEDF41D395E}" srcOrd="0" destOrd="0" presId="urn:microsoft.com/office/officeart/2005/8/layout/pyramid1"/>
    <dgm:cxn modelId="{6059FBAE-6BE7-4446-8C4F-17C1EDDFFFC8}" type="presOf" srcId="{075889D0-548B-439E-96B7-774C8662149E}" destId="{0C0F5F6F-0834-48E5-BABB-96015B58A278}" srcOrd="1" destOrd="0" presId="urn:microsoft.com/office/officeart/2005/8/layout/pyramid1"/>
    <dgm:cxn modelId="{6B3BC898-B419-4B46-B0C9-985E258B90FA}" type="presOf" srcId="{22012388-F28B-4997-A32F-5FE96E36165A}" destId="{ABF6394A-36FD-4487-962E-85D5A918C1D0}" srcOrd="0" destOrd="0" presId="urn:microsoft.com/office/officeart/2005/8/layout/pyramid1"/>
    <dgm:cxn modelId="{947251C3-D0CF-4D94-A931-575458A5373B}" type="presOf" srcId="{DFB7AF00-8FD7-40CD-AA2E-711D4CC9E93F}" destId="{076FE8BE-5B84-42C1-9DD6-7C3EB32DF7B3}" srcOrd="1" destOrd="0" presId="urn:microsoft.com/office/officeart/2005/8/layout/pyramid1"/>
    <dgm:cxn modelId="{0FDDD1F9-2237-4420-85C7-F41597E45354}" srcId="{D417E297-2A22-4A88-86F0-9F2C5BA30184}" destId="{0C3585A8-9A68-4D91-AD25-8276A2324489}" srcOrd="1" destOrd="0" parTransId="{166A7EB3-60C9-488B-AEA7-57E7DA44EE66}" sibTransId="{D9D855F8-39FE-4B0B-9413-BC6302D4CE42}"/>
    <dgm:cxn modelId="{651AF240-812B-49A4-838D-6A545C077F5A}" type="presOf" srcId="{0C3585A8-9A68-4D91-AD25-8276A2324489}" destId="{61E5AD1B-4C8D-4CA5-A42C-C57B6FF1927D}" srcOrd="1" destOrd="0" presId="urn:microsoft.com/office/officeart/2005/8/layout/pyramid1"/>
    <dgm:cxn modelId="{C2C74068-1799-418B-AF0F-7BF709D1835F}" type="presOf" srcId="{D417E297-2A22-4A88-86F0-9F2C5BA30184}" destId="{4B2DD182-9555-4806-8A6E-F26146F2ADD5}" srcOrd="0" destOrd="0" presId="urn:microsoft.com/office/officeart/2005/8/layout/pyramid1"/>
    <dgm:cxn modelId="{1FE770E7-1CBA-466A-AE14-CEE38FD16599}" type="presParOf" srcId="{4B2DD182-9555-4806-8A6E-F26146F2ADD5}" destId="{256B0E2C-B532-409C-A569-6B30A3FF5A01}" srcOrd="0" destOrd="0" presId="urn:microsoft.com/office/officeart/2005/8/layout/pyramid1"/>
    <dgm:cxn modelId="{EA787E06-4F2F-4E9E-B242-CD89EFA9797C}" type="presParOf" srcId="{256B0E2C-B532-409C-A569-6B30A3FF5A01}" destId="{897C693C-D80F-44B8-8A43-2BEDF41D395E}" srcOrd="0" destOrd="0" presId="urn:microsoft.com/office/officeart/2005/8/layout/pyramid1"/>
    <dgm:cxn modelId="{EE428F7C-C19C-4D14-81E5-8C303E3DCA94}" type="presParOf" srcId="{256B0E2C-B532-409C-A569-6B30A3FF5A01}" destId="{0C0F5F6F-0834-48E5-BABB-96015B58A278}" srcOrd="1" destOrd="0" presId="urn:microsoft.com/office/officeart/2005/8/layout/pyramid1"/>
    <dgm:cxn modelId="{8A0ABB66-2791-4555-832A-C187056A4D4B}" type="presParOf" srcId="{4B2DD182-9555-4806-8A6E-F26146F2ADD5}" destId="{D601AC33-506A-4E0A-8C5F-AE5F55A84C3E}" srcOrd="1" destOrd="0" presId="urn:microsoft.com/office/officeart/2005/8/layout/pyramid1"/>
    <dgm:cxn modelId="{AF4D99D1-4E01-4C83-A24D-0FF6FB22450D}" type="presParOf" srcId="{D601AC33-506A-4E0A-8C5F-AE5F55A84C3E}" destId="{FA1A9F82-20B2-43AE-AA5C-F59C5C67CFC1}" srcOrd="0" destOrd="0" presId="urn:microsoft.com/office/officeart/2005/8/layout/pyramid1"/>
    <dgm:cxn modelId="{45C6A06C-B091-494F-9801-5E3B1173684B}" type="presParOf" srcId="{D601AC33-506A-4E0A-8C5F-AE5F55A84C3E}" destId="{61E5AD1B-4C8D-4CA5-A42C-C57B6FF1927D}" srcOrd="1" destOrd="0" presId="urn:microsoft.com/office/officeart/2005/8/layout/pyramid1"/>
    <dgm:cxn modelId="{E5E3F650-43A1-41A7-B805-1678A1E81332}" type="presParOf" srcId="{4B2DD182-9555-4806-8A6E-F26146F2ADD5}" destId="{7650DB87-8736-4D7E-989D-97CFD4DAC001}" srcOrd="2" destOrd="0" presId="urn:microsoft.com/office/officeart/2005/8/layout/pyramid1"/>
    <dgm:cxn modelId="{B0EEBBCA-963F-4757-AC99-EA705251CB7E}" type="presParOf" srcId="{7650DB87-8736-4D7E-989D-97CFD4DAC001}" destId="{54CD9E12-7509-4925-AC37-A8176928DAF4}" srcOrd="0" destOrd="0" presId="urn:microsoft.com/office/officeart/2005/8/layout/pyramid1"/>
    <dgm:cxn modelId="{47E74570-FA5E-4986-8C7F-B6CF160C3F41}" type="presParOf" srcId="{7650DB87-8736-4D7E-989D-97CFD4DAC001}" destId="{076FE8BE-5B84-42C1-9DD6-7C3EB32DF7B3}" srcOrd="1" destOrd="0" presId="urn:microsoft.com/office/officeart/2005/8/layout/pyramid1"/>
    <dgm:cxn modelId="{3783BCA8-9BE9-4C52-A4A7-D4EF5172076C}" type="presParOf" srcId="{4B2DD182-9555-4806-8A6E-F26146F2ADD5}" destId="{12C3B3E5-EFB6-434E-846A-10035F3F2089}" srcOrd="3" destOrd="0" presId="urn:microsoft.com/office/officeart/2005/8/layout/pyramid1"/>
    <dgm:cxn modelId="{6AC82472-1384-4F19-B0AF-7598377DA174}" type="presParOf" srcId="{12C3B3E5-EFB6-434E-846A-10035F3F2089}" destId="{ABF6394A-36FD-4487-962E-85D5A918C1D0}" srcOrd="0" destOrd="0" presId="urn:microsoft.com/office/officeart/2005/8/layout/pyramid1"/>
    <dgm:cxn modelId="{FDEBE53F-2D12-4C62-8D31-FCE829D8EA1C}" type="presParOf" srcId="{12C3B3E5-EFB6-434E-846A-10035F3F2089}" destId="{0597801F-90D7-4A74-BE01-3304A79A885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0BE76-AD82-4498-AAAD-42E386160A5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8C82E13-C25E-4C37-8D7E-63D62D1B79A0}">
      <dgm:prSet phldrT="[Text]" custT="1"/>
      <dgm:spPr/>
      <dgm:t>
        <a:bodyPr/>
        <a:lstStyle/>
        <a:p>
          <a:r>
            <a:rPr lang="hr-HR" sz="1400" b="1" u="sng" dirty="0"/>
            <a:t>Inicijalna</a:t>
          </a:r>
          <a:r>
            <a:rPr lang="hr-HR" sz="1400" dirty="0"/>
            <a:t> kategorizacija subjekata</a:t>
          </a:r>
        </a:p>
        <a:p>
          <a:r>
            <a:rPr lang="hr-HR" sz="1400" b="1" dirty="0" smtClean="0">
              <a:solidFill>
                <a:srgbClr val="C30019"/>
              </a:solidFill>
            </a:rPr>
            <a:t>Q1 </a:t>
          </a:r>
          <a:r>
            <a:rPr lang="hr-HR" sz="1400" b="1" dirty="0">
              <a:solidFill>
                <a:srgbClr val="C30019"/>
              </a:solidFill>
            </a:rPr>
            <a:t>2025</a:t>
          </a:r>
          <a:endParaRPr lang="en-US" sz="1400" b="1" dirty="0">
            <a:solidFill>
              <a:srgbClr val="C30019"/>
            </a:solidFill>
          </a:endParaRPr>
        </a:p>
      </dgm:t>
    </dgm:pt>
    <dgm:pt modelId="{CEB61D9C-7A0A-426F-8ED2-E7D82C9B8C26}" type="parTrans" cxnId="{D6876ACE-8F04-480E-960E-54D4D4EC1FCD}">
      <dgm:prSet/>
      <dgm:spPr/>
      <dgm:t>
        <a:bodyPr/>
        <a:lstStyle/>
        <a:p>
          <a:endParaRPr lang="en-US" sz="1200"/>
        </a:p>
      </dgm:t>
    </dgm:pt>
    <dgm:pt modelId="{2B42A0ED-0A79-4A43-8691-D460DEAB14EA}" type="sibTrans" cxnId="{D6876ACE-8F04-480E-960E-54D4D4EC1FCD}">
      <dgm:prSet/>
      <dgm:spPr/>
      <dgm:t>
        <a:bodyPr/>
        <a:lstStyle/>
        <a:p>
          <a:endParaRPr lang="en-US" sz="1200"/>
        </a:p>
      </dgm:t>
    </dgm:pt>
    <dgm:pt modelId="{DFDE023C-1DA7-435D-8D9F-92440B29520F}">
      <dgm:prSet phldrT="[Text]" custT="1"/>
      <dgm:spPr/>
      <dgm:t>
        <a:bodyPr/>
        <a:lstStyle/>
        <a:p>
          <a:r>
            <a:rPr lang="hr-HR" sz="1400" dirty="0"/>
            <a:t>Inicijalna provedba mjera ZKS-a u subjektima</a:t>
          </a:r>
        </a:p>
        <a:p>
          <a:r>
            <a:rPr lang="hr-HR" sz="1400" b="1" dirty="0">
              <a:solidFill>
                <a:srgbClr val="C30019"/>
              </a:solidFill>
            </a:rPr>
            <a:t>Godinu dana </a:t>
          </a:r>
          <a:r>
            <a:rPr lang="hr-HR" sz="1400" dirty="0"/>
            <a:t>od </a:t>
          </a:r>
          <a:r>
            <a:rPr lang="en-US" sz="1400" dirty="0"/>
            <a:t>primitka Obavijesti o kategorizaciji</a:t>
          </a:r>
          <a:endParaRPr lang="hr-HR" sz="1400" dirty="0"/>
        </a:p>
        <a:p>
          <a:r>
            <a:rPr lang="hr-HR" sz="1400" b="1" dirty="0">
              <a:solidFill>
                <a:srgbClr val="C30019"/>
              </a:solidFill>
            </a:rPr>
            <a:t>Q1 2026</a:t>
          </a:r>
          <a:endParaRPr lang="en-US" sz="1400" b="1" dirty="0">
            <a:solidFill>
              <a:srgbClr val="C30019"/>
            </a:solidFill>
          </a:endParaRPr>
        </a:p>
      </dgm:t>
    </dgm:pt>
    <dgm:pt modelId="{65410734-A9ED-4181-A4C4-F28668A0D1F6}" type="parTrans" cxnId="{E07EF5CF-8D60-4198-BF1F-D42F405DDACA}">
      <dgm:prSet/>
      <dgm:spPr/>
      <dgm:t>
        <a:bodyPr/>
        <a:lstStyle/>
        <a:p>
          <a:endParaRPr lang="en-US" sz="1200"/>
        </a:p>
      </dgm:t>
    </dgm:pt>
    <dgm:pt modelId="{242EBA41-3F62-45F5-BCE4-3BC00A8E6352}" type="sibTrans" cxnId="{E07EF5CF-8D60-4198-BF1F-D42F405DDACA}">
      <dgm:prSet/>
      <dgm:spPr/>
      <dgm:t>
        <a:bodyPr/>
        <a:lstStyle/>
        <a:p>
          <a:endParaRPr lang="en-US" sz="1200"/>
        </a:p>
      </dgm:t>
    </dgm:pt>
    <dgm:pt modelId="{63D6CA87-8A7C-440D-8FDD-2EBB4DC99A79}">
      <dgm:prSet phldrT="[Text]" custT="1"/>
      <dgm:spPr/>
      <dgm:t>
        <a:bodyPr/>
        <a:lstStyle/>
        <a:p>
          <a:r>
            <a:rPr lang="hr-HR" sz="1400" dirty="0"/>
            <a:t>Unaprjeđenje mjera kroz upravljanje rizikom u subjektima, prva samoprocjena (važni) ili revizija (ključni). Provodi se </a:t>
          </a:r>
          <a:r>
            <a:rPr lang="hr-HR" sz="1400" b="1" dirty="0">
              <a:solidFill>
                <a:srgbClr val="C30019"/>
              </a:solidFill>
            </a:rPr>
            <a:t>jednom u dvije godine</a:t>
          </a:r>
        </a:p>
        <a:p>
          <a:r>
            <a:rPr lang="hr-HR" sz="1400" b="1" dirty="0">
              <a:solidFill>
                <a:srgbClr val="C30019"/>
              </a:solidFill>
            </a:rPr>
            <a:t>Q1 2028</a:t>
          </a:r>
          <a:endParaRPr lang="en-US" sz="1400" b="1" dirty="0">
            <a:solidFill>
              <a:srgbClr val="C30019"/>
            </a:solidFill>
          </a:endParaRPr>
        </a:p>
      </dgm:t>
    </dgm:pt>
    <dgm:pt modelId="{733F9E78-9C22-4C04-8951-4B937BEF321C}" type="parTrans" cxnId="{5C9E6CE2-66E8-4068-84E8-3E72ABFB6770}">
      <dgm:prSet/>
      <dgm:spPr/>
      <dgm:t>
        <a:bodyPr/>
        <a:lstStyle/>
        <a:p>
          <a:endParaRPr lang="en-US" sz="1200"/>
        </a:p>
      </dgm:t>
    </dgm:pt>
    <dgm:pt modelId="{0ADE581D-50D1-463E-A58B-77614F2DFB29}" type="sibTrans" cxnId="{5C9E6CE2-66E8-4068-84E8-3E72ABFB6770}">
      <dgm:prSet/>
      <dgm:spPr/>
      <dgm:t>
        <a:bodyPr/>
        <a:lstStyle/>
        <a:p>
          <a:endParaRPr lang="en-US" sz="1200"/>
        </a:p>
      </dgm:t>
    </dgm:pt>
    <dgm:pt modelId="{DC01920F-618D-4736-8BA5-59117E88947F}">
      <dgm:prSet phldrT="[Text]" custT="1"/>
      <dgm:spPr/>
      <dgm:t>
        <a:bodyPr/>
        <a:lstStyle/>
        <a:p>
          <a:r>
            <a:rPr lang="hr-HR" sz="1400" dirty="0"/>
            <a:t>Redoviti stručni nadzor nadležnih tijela. Provodi se </a:t>
          </a:r>
          <a:r>
            <a:rPr lang="hr-HR" sz="1400" b="1" dirty="0">
              <a:solidFill>
                <a:srgbClr val="C30019"/>
              </a:solidFill>
            </a:rPr>
            <a:t>jednom u roku od tri do pet godina</a:t>
          </a:r>
        </a:p>
        <a:p>
          <a:r>
            <a:rPr lang="hr-HR" sz="1400" b="1" dirty="0">
              <a:solidFill>
                <a:srgbClr val="C30019"/>
              </a:solidFill>
            </a:rPr>
            <a:t>Q1 2029 - . . .</a:t>
          </a:r>
          <a:endParaRPr lang="en-US" sz="1400" b="1" dirty="0">
            <a:solidFill>
              <a:srgbClr val="C30019"/>
            </a:solidFill>
          </a:endParaRPr>
        </a:p>
      </dgm:t>
    </dgm:pt>
    <dgm:pt modelId="{C6C45FF2-4F0C-46F9-8B4D-8828CC165785}" type="parTrans" cxnId="{8316F36D-0238-42F4-876C-30A059BC4356}">
      <dgm:prSet/>
      <dgm:spPr/>
      <dgm:t>
        <a:bodyPr/>
        <a:lstStyle/>
        <a:p>
          <a:endParaRPr lang="en-US" sz="1200"/>
        </a:p>
      </dgm:t>
    </dgm:pt>
    <dgm:pt modelId="{FBD128AE-77A4-4F0F-A8D1-C241558A01D2}" type="sibTrans" cxnId="{8316F36D-0238-42F4-876C-30A059BC4356}">
      <dgm:prSet/>
      <dgm:spPr/>
      <dgm:t>
        <a:bodyPr/>
        <a:lstStyle/>
        <a:p>
          <a:endParaRPr lang="en-US" sz="1200"/>
        </a:p>
      </dgm:t>
    </dgm:pt>
    <dgm:pt modelId="{C07A06E2-E0E2-443C-951F-FEB4D641ABB7}">
      <dgm:prSet phldrT="[Text]" custT="1"/>
      <dgm:spPr/>
      <dgm:t>
        <a:bodyPr/>
        <a:lstStyle/>
        <a:p>
          <a:r>
            <a:rPr lang="hr-HR" sz="1400" dirty="0"/>
            <a:t>Obveza prijave incidenata CSIRT-ovima</a:t>
          </a:r>
        </a:p>
        <a:p>
          <a:r>
            <a:rPr lang="hr-HR" sz="1400" b="1" dirty="0">
              <a:solidFill>
                <a:srgbClr val="C30019"/>
              </a:solidFill>
            </a:rPr>
            <a:t>30 dana </a:t>
          </a:r>
          <a:r>
            <a:rPr lang="hr-HR" sz="1400" dirty="0"/>
            <a:t>od primitka Obavijesti o kategorizaciji</a:t>
          </a:r>
        </a:p>
        <a:p>
          <a:r>
            <a:rPr lang="hr-HR" sz="1400" b="1" dirty="0" smtClean="0">
              <a:solidFill>
                <a:srgbClr val="C30019"/>
              </a:solidFill>
            </a:rPr>
            <a:t>Q2 </a:t>
          </a:r>
          <a:r>
            <a:rPr lang="hr-HR" sz="1400" b="1" dirty="0">
              <a:solidFill>
                <a:srgbClr val="C30019"/>
              </a:solidFill>
            </a:rPr>
            <a:t>2025</a:t>
          </a:r>
          <a:endParaRPr lang="en-US" sz="1400" b="1" dirty="0">
            <a:solidFill>
              <a:srgbClr val="C30019"/>
            </a:solidFill>
          </a:endParaRPr>
        </a:p>
      </dgm:t>
    </dgm:pt>
    <dgm:pt modelId="{1A0603E3-DFE7-4218-B07E-B68E5DCE0313}" type="parTrans" cxnId="{A1D38B06-7198-42E8-A00F-476545525623}">
      <dgm:prSet/>
      <dgm:spPr/>
      <dgm:t>
        <a:bodyPr/>
        <a:lstStyle/>
        <a:p>
          <a:endParaRPr lang="en-US" sz="1200"/>
        </a:p>
      </dgm:t>
    </dgm:pt>
    <dgm:pt modelId="{93E84ABD-5D12-436E-8F9E-A37304A87853}" type="sibTrans" cxnId="{A1D38B06-7198-42E8-A00F-476545525623}">
      <dgm:prSet/>
      <dgm:spPr/>
      <dgm:t>
        <a:bodyPr/>
        <a:lstStyle/>
        <a:p>
          <a:endParaRPr lang="en-US" sz="1200"/>
        </a:p>
      </dgm:t>
    </dgm:pt>
    <dgm:pt modelId="{083469EB-19ED-4EE9-B9BD-1D72F724690E}" type="pres">
      <dgm:prSet presAssocID="{5030BE76-AD82-4498-AAAD-42E386160A55}" presName="Name0" presStyleCnt="0">
        <dgm:presLayoutVars>
          <dgm:dir/>
          <dgm:resizeHandles val="exact"/>
        </dgm:presLayoutVars>
      </dgm:prSet>
      <dgm:spPr/>
    </dgm:pt>
    <dgm:pt modelId="{700473D0-E104-4A21-8F07-63341BC322E1}" type="pres">
      <dgm:prSet presAssocID="{5030BE76-AD82-4498-AAAD-42E386160A55}" presName="arrow" presStyleLbl="bgShp" presStyleIdx="0" presStyleCnt="1"/>
      <dgm:spPr>
        <a:solidFill>
          <a:srgbClr val="23256B"/>
        </a:solidFill>
      </dgm:spPr>
    </dgm:pt>
    <dgm:pt modelId="{8B0737D3-BC6E-43D8-B9F2-CEC6A0929E69}" type="pres">
      <dgm:prSet presAssocID="{5030BE76-AD82-4498-AAAD-42E386160A55}" presName="points" presStyleCnt="0"/>
      <dgm:spPr/>
    </dgm:pt>
    <dgm:pt modelId="{398A6380-C98B-4B6D-B227-8800FC19701F}" type="pres">
      <dgm:prSet presAssocID="{38C82E13-C25E-4C37-8D7E-63D62D1B79A0}" presName="compositeA" presStyleCnt="0"/>
      <dgm:spPr/>
    </dgm:pt>
    <dgm:pt modelId="{CA54E259-E7D4-4315-93FE-56081CE5F20C}" type="pres">
      <dgm:prSet presAssocID="{38C82E13-C25E-4C37-8D7E-63D62D1B79A0}" presName="textA" presStyleLbl="revTx" presStyleIdx="0" presStyleCnt="5" custScaleX="615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85F98-DFC7-4C28-BCD6-98139CE0A91F}" type="pres">
      <dgm:prSet presAssocID="{38C82E13-C25E-4C37-8D7E-63D62D1B79A0}" presName="circleA" presStyleLbl="node1" presStyleIdx="0" presStyleCnt="5"/>
      <dgm:spPr>
        <a:solidFill>
          <a:srgbClr val="CD1114"/>
        </a:solidFill>
      </dgm:spPr>
    </dgm:pt>
    <dgm:pt modelId="{48CFB6FB-2097-46F1-84B5-45C10C3658FC}" type="pres">
      <dgm:prSet presAssocID="{38C82E13-C25E-4C37-8D7E-63D62D1B79A0}" presName="spaceA" presStyleCnt="0"/>
      <dgm:spPr/>
    </dgm:pt>
    <dgm:pt modelId="{F4645E50-9EA7-423C-B49F-04CB5CF7820A}" type="pres">
      <dgm:prSet presAssocID="{2B42A0ED-0A79-4A43-8691-D460DEAB14EA}" presName="space" presStyleCnt="0"/>
      <dgm:spPr/>
    </dgm:pt>
    <dgm:pt modelId="{953ED012-C4E2-4586-9BAC-A03FBB593357}" type="pres">
      <dgm:prSet presAssocID="{C07A06E2-E0E2-443C-951F-FEB4D641ABB7}" presName="compositeB" presStyleCnt="0"/>
      <dgm:spPr/>
    </dgm:pt>
    <dgm:pt modelId="{88D0A856-FDF9-40C1-8922-6D82525F52D7}" type="pres">
      <dgm:prSet presAssocID="{C07A06E2-E0E2-443C-951F-FEB4D641ABB7}" presName="textB" presStyleLbl="revTx" presStyleIdx="1" presStyleCnt="5" custScaleX="58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8314C-8699-4C9C-B403-6A9495F95EC9}" type="pres">
      <dgm:prSet presAssocID="{C07A06E2-E0E2-443C-951F-FEB4D641ABB7}" presName="circleB" presStyleLbl="node1" presStyleIdx="1" presStyleCnt="5"/>
      <dgm:spPr>
        <a:solidFill>
          <a:srgbClr val="CD1114"/>
        </a:solidFill>
      </dgm:spPr>
    </dgm:pt>
    <dgm:pt modelId="{A8CE2AC0-AF9B-4AA1-A0CB-4C781CBABBD1}" type="pres">
      <dgm:prSet presAssocID="{C07A06E2-E0E2-443C-951F-FEB4D641ABB7}" presName="spaceB" presStyleCnt="0"/>
      <dgm:spPr/>
    </dgm:pt>
    <dgm:pt modelId="{7A102F02-AC16-4030-9014-A323AF35D98C}" type="pres">
      <dgm:prSet presAssocID="{93E84ABD-5D12-436E-8F9E-A37304A87853}" presName="space" presStyleCnt="0"/>
      <dgm:spPr/>
    </dgm:pt>
    <dgm:pt modelId="{841B7E42-4A98-4822-B5DE-BF9D2029458A}" type="pres">
      <dgm:prSet presAssocID="{DFDE023C-1DA7-435D-8D9F-92440B29520F}" presName="compositeA" presStyleCnt="0"/>
      <dgm:spPr/>
    </dgm:pt>
    <dgm:pt modelId="{203CEA4B-69B7-4C39-8910-52CB8E99F899}" type="pres">
      <dgm:prSet presAssocID="{DFDE023C-1DA7-435D-8D9F-92440B29520F}" presName="textA" presStyleLbl="revTx" presStyleIdx="2" presStyleCnt="5" custScaleX="571395" custScaleY="98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0FE08-E1D0-445E-BF87-F3F70FEBE468}" type="pres">
      <dgm:prSet presAssocID="{DFDE023C-1DA7-435D-8D9F-92440B29520F}" presName="circleA" presStyleLbl="node1" presStyleIdx="2" presStyleCnt="5"/>
      <dgm:spPr>
        <a:solidFill>
          <a:srgbClr val="CD1114"/>
        </a:solidFill>
      </dgm:spPr>
    </dgm:pt>
    <dgm:pt modelId="{71864407-1219-476A-B1D8-52D2AE0EDD98}" type="pres">
      <dgm:prSet presAssocID="{DFDE023C-1DA7-435D-8D9F-92440B29520F}" presName="spaceA" presStyleCnt="0"/>
      <dgm:spPr/>
    </dgm:pt>
    <dgm:pt modelId="{2CB6DB11-8545-4BE1-A9B7-D8EC3AEA8E9B}" type="pres">
      <dgm:prSet presAssocID="{242EBA41-3F62-45F5-BCE4-3BC00A8E6352}" presName="space" presStyleCnt="0"/>
      <dgm:spPr/>
    </dgm:pt>
    <dgm:pt modelId="{87A5DDA3-6EAF-4BF8-B3AF-ED18098F9A2A}" type="pres">
      <dgm:prSet presAssocID="{63D6CA87-8A7C-440D-8FDD-2EBB4DC99A79}" presName="compositeB" presStyleCnt="0"/>
      <dgm:spPr/>
    </dgm:pt>
    <dgm:pt modelId="{1A8B9938-7C57-4C4C-BFD6-E9A2305A6642}" type="pres">
      <dgm:prSet presAssocID="{63D6CA87-8A7C-440D-8FDD-2EBB4DC99A79}" presName="textB" presStyleLbl="revTx" presStyleIdx="3" presStyleCnt="5" custScaleX="616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7D8F4-A008-4638-9BAD-008C3B200E18}" type="pres">
      <dgm:prSet presAssocID="{63D6CA87-8A7C-440D-8FDD-2EBB4DC99A79}" presName="circleB" presStyleLbl="node1" presStyleIdx="3" presStyleCnt="5"/>
      <dgm:spPr>
        <a:solidFill>
          <a:srgbClr val="CD1114"/>
        </a:solidFill>
      </dgm:spPr>
    </dgm:pt>
    <dgm:pt modelId="{B780A62C-839F-4374-AD23-F96616E28A48}" type="pres">
      <dgm:prSet presAssocID="{63D6CA87-8A7C-440D-8FDD-2EBB4DC99A79}" presName="spaceB" presStyleCnt="0"/>
      <dgm:spPr/>
    </dgm:pt>
    <dgm:pt modelId="{6855A90D-FBAE-4F2D-B594-8E54A0DA2454}" type="pres">
      <dgm:prSet presAssocID="{0ADE581D-50D1-463E-A58B-77614F2DFB29}" presName="space" presStyleCnt="0"/>
      <dgm:spPr/>
    </dgm:pt>
    <dgm:pt modelId="{B42DFBB2-286C-47BE-B52F-559FB9FCDEB8}" type="pres">
      <dgm:prSet presAssocID="{DC01920F-618D-4736-8BA5-59117E88947F}" presName="compositeA" presStyleCnt="0"/>
      <dgm:spPr/>
    </dgm:pt>
    <dgm:pt modelId="{0665AAD6-2926-4A49-8C37-689909FF6EE6}" type="pres">
      <dgm:prSet presAssocID="{DC01920F-618D-4736-8BA5-59117E88947F}" presName="textA" presStyleLbl="revTx" presStyleIdx="4" presStyleCnt="5" custScaleX="638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408F3-2580-4915-8D21-B44C074796F6}" type="pres">
      <dgm:prSet presAssocID="{DC01920F-618D-4736-8BA5-59117E88947F}" presName="circleA" presStyleLbl="node1" presStyleIdx="4" presStyleCnt="5"/>
      <dgm:spPr>
        <a:solidFill>
          <a:srgbClr val="CD1114"/>
        </a:solidFill>
      </dgm:spPr>
    </dgm:pt>
    <dgm:pt modelId="{6C244C28-367F-43C6-BCF2-7238D66BFA6A}" type="pres">
      <dgm:prSet presAssocID="{DC01920F-618D-4736-8BA5-59117E88947F}" presName="spaceA" presStyleCnt="0"/>
      <dgm:spPr/>
    </dgm:pt>
  </dgm:ptLst>
  <dgm:cxnLst>
    <dgm:cxn modelId="{E349CA0B-6507-4E35-B3F2-EF5C3368FE04}" type="presOf" srcId="{63D6CA87-8A7C-440D-8FDD-2EBB4DC99A79}" destId="{1A8B9938-7C57-4C4C-BFD6-E9A2305A6642}" srcOrd="0" destOrd="0" presId="urn:microsoft.com/office/officeart/2005/8/layout/hProcess11"/>
    <dgm:cxn modelId="{CAD5BC6A-C16A-4022-B0B2-A19EFBD3E964}" type="presOf" srcId="{DC01920F-618D-4736-8BA5-59117E88947F}" destId="{0665AAD6-2926-4A49-8C37-689909FF6EE6}" srcOrd="0" destOrd="0" presId="urn:microsoft.com/office/officeart/2005/8/layout/hProcess11"/>
    <dgm:cxn modelId="{FA66957A-E549-4A35-AF85-5C15A00FB0EC}" type="presOf" srcId="{5030BE76-AD82-4498-AAAD-42E386160A55}" destId="{083469EB-19ED-4EE9-B9BD-1D72F724690E}" srcOrd="0" destOrd="0" presId="urn:microsoft.com/office/officeart/2005/8/layout/hProcess11"/>
    <dgm:cxn modelId="{A1D38B06-7198-42E8-A00F-476545525623}" srcId="{5030BE76-AD82-4498-AAAD-42E386160A55}" destId="{C07A06E2-E0E2-443C-951F-FEB4D641ABB7}" srcOrd="1" destOrd="0" parTransId="{1A0603E3-DFE7-4218-B07E-B68E5DCE0313}" sibTransId="{93E84ABD-5D12-436E-8F9E-A37304A87853}"/>
    <dgm:cxn modelId="{D352018B-6AC3-4201-AC9C-653290D5B321}" type="presOf" srcId="{DFDE023C-1DA7-435D-8D9F-92440B29520F}" destId="{203CEA4B-69B7-4C39-8910-52CB8E99F899}" srcOrd="0" destOrd="0" presId="urn:microsoft.com/office/officeart/2005/8/layout/hProcess11"/>
    <dgm:cxn modelId="{8316F36D-0238-42F4-876C-30A059BC4356}" srcId="{5030BE76-AD82-4498-AAAD-42E386160A55}" destId="{DC01920F-618D-4736-8BA5-59117E88947F}" srcOrd="4" destOrd="0" parTransId="{C6C45FF2-4F0C-46F9-8B4D-8828CC165785}" sibTransId="{FBD128AE-77A4-4F0F-A8D1-C241558A01D2}"/>
    <dgm:cxn modelId="{AD44035B-3062-4F0D-9D79-A9A016314D29}" type="presOf" srcId="{38C82E13-C25E-4C37-8D7E-63D62D1B79A0}" destId="{CA54E259-E7D4-4315-93FE-56081CE5F20C}" srcOrd="0" destOrd="0" presId="urn:microsoft.com/office/officeart/2005/8/layout/hProcess11"/>
    <dgm:cxn modelId="{D6876ACE-8F04-480E-960E-54D4D4EC1FCD}" srcId="{5030BE76-AD82-4498-AAAD-42E386160A55}" destId="{38C82E13-C25E-4C37-8D7E-63D62D1B79A0}" srcOrd="0" destOrd="0" parTransId="{CEB61D9C-7A0A-426F-8ED2-E7D82C9B8C26}" sibTransId="{2B42A0ED-0A79-4A43-8691-D460DEAB14EA}"/>
    <dgm:cxn modelId="{58F0FD11-0A36-459F-B6FD-589BE7FDAE0B}" type="presOf" srcId="{C07A06E2-E0E2-443C-951F-FEB4D641ABB7}" destId="{88D0A856-FDF9-40C1-8922-6D82525F52D7}" srcOrd="0" destOrd="0" presId="urn:microsoft.com/office/officeart/2005/8/layout/hProcess11"/>
    <dgm:cxn modelId="{E07EF5CF-8D60-4198-BF1F-D42F405DDACA}" srcId="{5030BE76-AD82-4498-AAAD-42E386160A55}" destId="{DFDE023C-1DA7-435D-8D9F-92440B29520F}" srcOrd="2" destOrd="0" parTransId="{65410734-A9ED-4181-A4C4-F28668A0D1F6}" sibTransId="{242EBA41-3F62-45F5-BCE4-3BC00A8E6352}"/>
    <dgm:cxn modelId="{5C9E6CE2-66E8-4068-84E8-3E72ABFB6770}" srcId="{5030BE76-AD82-4498-AAAD-42E386160A55}" destId="{63D6CA87-8A7C-440D-8FDD-2EBB4DC99A79}" srcOrd="3" destOrd="0" parTransId="{733F9E78-9C22-4C04-8951-4B937BEF321C}" sibTransId="{0ADE581D-50D1-463E-A58B-77614F2DFB29}"/>
    <dgm:cxn modelId="{68449C28-060E-41C9-914F-37109A0B5A4A}" type="presParOf" srcId="{083469EB-19ED-4EE9-B9BD-1D72F724690E}" destId="{700473D0-E104-4A21-8F07-63341BC322E1}" srcOrd="0" destOrd="0" presId="urn:microsoft.com/office/officeart/2005/8/layout/hProcess11"/>
    <dgm:cxn modelId="{1B0F0D39-18A2-482A-A401-769353FEC81A}" type="presParOf" srcId="{083469EB-19ED-4EE9-B9BD-1D72F724690E}" destId="{8B0737D3-BC6E-43D8-B9F2-CEC6A0929E69}" srcOrd="1" destOrd="0" presId="urn:microsoft.com/office/officeart/2005/8/layout/hProcess11"/>
    <dgm:cxn modelId="{208195CF-768B-43D1-8CF3-7666F13E135E}" type="presParOf" srcId="{8B0737D3-BC6E-43D8-B9F2-CEC6A0929E69}" destId="{398A6380-C98B-4B6D-B227-8800FC19701F}" srcOrd="0" destOrd="0" presId="urn:microsoft.com/office/officeart/2005/8/layout/hProcess11"/>
    <dgm:cxn modelId="{72965B85-D47D-40D3-ACF7-9C2FF0EF817E}" type="presParOf" srcId="{398A6380-C98B-4B6D-B227-8800FC19701F}" destId="{CA54E259-E7D4-4315-93FE-56081CE5F20C}" srcOrd="0" destOrd="0" presId="urn:microsoft.com/office/officeart/2005/8/layout/hProcess11"/>
    <dgm:cxn modelId="{B5E06153-BCAA-4314-8052-D460DDF936AC}" type="presParOf" srcId="{398A6380-C98B-4B6D-B227-8800FC19701F}" destId="{E9985F98-DFC7-4C28-BCD6-98139CE0A91F}" srcOrd="1" destOrd="0" presId="urn:microsoft.com/office/officeart/2005/8/layout/hProcess11"/>
    <dgm:cxn modelId="{8ED0D155-C81E-4AE3-A4AC-4782C89BB77C}" type="presParOf" srcId="{398A6380-C98B-4B6D-B227-8800FC19701F}" destId="{48CFB6FB-2097-46F1-84B5-45C10C3658FC}" srcOrd="2" destOrd="0" presId="urn:microsoft.com/office/officeart/2005/8/layout/hProcess11"/>
    <dgm:cxn modelId="{9BDE3DEA-AB3A-46DD-9C3F-7FCD0B595F44}" type="presParOf" srcId="{8B0737D3-BC6E-43D8-B9F2-CEC6A0929E69}" destId="{F4645E50-9EA7-423C-B49F-04CB5CF7820A}" srcOrd="1" destOrd="0" presId="urn:microsoft.com/office/officeart/2005/8/layout/hProcess11"/>
    <dgm:cxn modelId="{A5CF5E3D-EF3F-49FF-937C-5E7FF979CFD0}" type="presParOf" srcId="{8B0737D3-BC6E-43D8-B9F2-CEC6A0929E69}" destId="{953ED012-C4E2-4586-9BAC-A03FBB593357}" srcOrd="2" destOrd="0" presId="urn:microsoft.com/office/officeart/2005/8/layout/hProcess11"/>
    <dgm:cxn modelId="{2DC37975-7EAA-47B1-B01C-19E415927CB1}" type="presParOf" srcId="{953ED012-C4E2-4586-9BAC-A03FBB593357}" destId="{88D0A856-FDF9-40C1-8922-6D82525F52D7}" srcOrd="0" destOrd="0" presId="urn:microsoft.com/office/officeart/2005/8/layout/hProcess11"/>
    <dgm:cxn modelId="{62D4940C-DC0A-432C-B61F-390D9EAE4D46}" type="presParOf" srcId="{953ED012-C4E2-4586-9BAC-A03FBB593357}" destId="{AFC8314C-8699-4C9C-B403-6A9495F95EC9}" srcOrd="1" destOrd="0" presId="urn:microsoft.com/office/officeart/2005/8/layout/hProcess11"/>
    <dgm:cxn modelId="{6ABEAFCF-1685-4AE2-86C9-41C91A9569A8}" type="presParOf" srcId="{953ED012-C4E2-4586-9BAC-A03FBB593357}" destId="{A8CE2AC0-AF9B-4AA1-A0CB-4C781CBABBD1}" srcOrd="2" destOrd="0" presId="urn:microsoft.com/office/officeart/2005/8/layout/hProcess11"/>
    <dgm:cxn modelId="{A453C0BA-04C1-4E92-88BE-E89D8210BF9C}" type="presParOf" srcId="{8B0737D3-BC6E-43D8-B9F2-CEC6A0929E69}" destId="{7A102F02-AC16-4030-9014-A323AF35D98C}" srcOrd="3" destOrd="0" presId="urn:microsoft.com/office/officeart/2005/8/layout/hProcess11"/>
    <dgm:cxn modelId="{631120AB-FEAA-411B-A2B9-81CBAB51FD81}" type="presParOf" srcId="{8B0737D3-BC6E-43D8-B9F2-CEC6A0929E69}" destId="{841B7E42-4A98-4822-B5DE-BF9D2029458A}" srcOrd="4" destOrd="0" presId="urn:microsoft.com/office/officeart/2005/8/layout/hProcess11"/>
    <dgm:cxn modelId="{DAE1B9D9-C5B8-424C-8FAF-AA5560216BA7}" type="presParOf" srcId="{841B7E42-4A98-4822-B5DE-BF9D2029458A}" destId="{203CEA4B-69B7-4C39-8910-52CB8E99F899}" srcOrd="0" destOrd="0" presId="urn:microsoft.com/office/officeart/2005/8/layout/hProcess11"/>
    <dgm:cxn modelId="{D196153E-74AF-4DA9-8AF6-5D17CDA1D044}" type="presParOf" srcId="{841B7E42-4A98-4822-B5DE-BF9D2029458A}" destId="{9FF0FE08-E1D0-445E-BF87-F3F70FEBE468}" srcOrd="1" destOrd="0" presId="urn:microsoft.com/office/officeart/2005/8/layout/hProcess11"/>
    <dgm:cxn modelId="{DD1C6FEB-D4E9-42D8-89A7-06228A3299F4}" type="presParOf" srcId="{841B7E42-4A98-4822-B5DE-BF9D2029458A}" destId="{71864407-1219-476A-B1D8-52D2AE0EDD98}" srcOrd="2" destOrd="0" presId="urn:microsoft.com/office/officeart/2005/8/layout/hProcess11"/>
    <dgm:cxn modelId="{FA361F2C-39CA-4643-9D08-3F2019342170}" type="presParOf" srcId="{8B0737D3-BC6E-43D8-B9F2-CEC6A0929E69}" destId="{2CB6DB11-8545-4BE1-A9B7-D8EC3AEA8E9B}" srcOrd="5" destOrd="0" presId="urn:microsoft.com/office/officeart/2005/8/layout/hProcess11"/>
    <dgm:cxn modelId="{E96B43B3-74E3-458B-8799-618308E79A3C}" type="presParOf" srcId="{8B0737D3-BC6E-43D8-B9F2-CEC6A0929E69}" destId="{87A5DDA3-6EAF-4BF8-B3AF-ED18098F9A2A}" srcOrd="6" destOrd="0" presId="urn:microsoft.com/office/officeart/2005/8/layout/hProcess11"/>
    <dgm:cxn modelId="{D8BB13AF-C0B5-42B8-AADF-B80F51BA675C}" type="presParOf" srcId="{87A5DDA3-6EAF-4BF8-B3AF-ED18098F9A2A}" destId="{1A8B9938-7C57-4C4C-BFD6-E9A2305A6642}" srcOrd="0" destOrd="0" presId="urn:microsoft.com/office/officeart/2005/8/layout/hProcess11"/>
    <dgm:cxn modelId="{9ED1F09F-6901-483B-B8CF-7CAE6C6B2B22}" type="presParOf" srcId="{87A5DDA3-6EAF-4BF8-B3AF-ED18098F9A2A}" destId="{1477D8F4-A008-4638-9BAD-008C3B200E18}" srcOrd="1" destOrd="0" presId="urn:microsoft.com/office/officeart/2005/8/layout/hProcess11"/>
    <dgm:cxn modelId="{202B5CDB-2222-4C0B-A62D-DC15D2C6D663}" type="presParOf" srcId="{87A5DDA3-6EAF-4BF8-B3AF-ED18098F9A2A}" destId="{B780A62C-839F-4374-AD23-F96616E28A48}" srcOrd="2" destOrd="0" presId="urn:microsoft.com/office/officeart/2005/8/layout/hProcess11"/>
    <dgm:cxn modelId="{1860F5AC-750A-43B2-AE5F-560E9B25114C}" type="presParOf" srcId="{8B0737D3-BC6E-43D8-B9F2-CEC6A0929E69}" destId="{6855A90D-FBAE-4F2D-B594-8E54A0DA2454}" srcOrd="7" destOrd="0" presId="urn:microsoft.com/office/officeart/2005/8/layout/hProcess11"/>
    <dgm:cxn modelId="{B1EF43A4-688E-4C09-8AB9-1ADEB24BEFD5}" type="presParOf" srcId="{8B0737D3-BC6E-43D8-B9F2-CEC6A0929E69}" destId="{B42DFBB2-286C-47BE-B52F-559FB9FCDEB8}" srcOrd="8" destOrd="0" presId="urn:microsoft.com/office/officeart/2005/8/layout/hProcess11"/>
    <dgm:cxn modelId="{92EFD27E-514F-4A33-A67D-9227C01B437B}" type="presParOf" srcId="{B42DFBB2-286C-47BE-B52F-559FB9FCDEB8}" destId="{0665AAD6-2926-4A49-8C37-689909FF6EE6}" srcOrd="0" destOrd="0" presId="urn:microsoft.com/office/officeart/2005/8/layout/hProcess11"/>
    <dgm:cxn modelId="{3A148903-3F7B-40E6-8753-E3C0B5C8B01E}" type="presParOf" srcId="{B42DFBB2-286C-47BE-B52F-559FB9FCDEB8}" destId="{463408F3-2580-4915-8D21-B44C074796F6}" srcOrd="1" destOrd="0" presId="urn:microsoft.com/office/officeart/2005/8/layout/hProcess11"/>
    <dgm:cxn modelId="{8B3DDD55-BB7D-4BCF-B7E8-A3FE1B46D112}" type="presParOf" srcId="{B42DFBB2-286C-47BE-B52F-559FB9FCDEB8}" destId="{6C244C28-367F-43C6-BCF2-7238D66BFA6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601ED7-5B51-4C62-BDC3-D9D3897D63AB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827D06-6A62-49FD-9644-D7A9144A2AFA}">
      <dgm:prSet phldrT="[Text]" custT="1"/>
      <dgm:spPr/>
      <dgm:t>
        <a:bodyPr/>
        <a:lstStyle/>
        <a:p>
          <a:r>
            <a:rPr lang="hr-HR" sz="2400" noProof="0" dirty="0"/>
            <a:t>Vijeće za nacionalnu sigurnost </a:t>
          </a:r>
          <a:endParaRPr lang="en-GB" sz="2400" noProof="0" dirty="0"/>
        </a:p>
      </dgm:t>
    </dgm:pt>
    <dgm:pt modelId="{537D4CFD-6146-4CEA-BF2F-46019B407C97}" type="parTrans" cxnId="{7446176A-1872-429A-ADDE-DDCE6878A676}">
      <dgm:prSet/>
      <dgm:spPr/>
      <dgm:t>
        <a:bodyPr/>
        <a:lstStyle/>
        <a:p>
          <a:endParaRPr lang="en-US"/>
        </a:p>
      </dgm:t>
    </dgm:pt>
    <dgm:pt modelId="{9BF2F8FB-4F59-41E0-AD48-5B959000654B}" type="sibTrans" cxnId="{7446176A-1872-429A-ADDE-DDCE6878A676}">
      <dgm:prSet/>
      <dgm:spPr/>
      <dgm:t>
        <a:bodyPr/>
        <a:lstStyle/>
        <a:p>
          <a:endParaRPr lang="en-US"/>
        </a:p>
      </dgm:t>
    </dgm:pt>
    <dgm:pt modelId="{F3533FD6-6FD1-470B-AC6E-3A1194F65553}">
      <dgm:prSet phldrT="[Text]" custT="1"/>
      <dgm:spPr/>
      <dgm:t>
        <a:bodyPr/>
        <a:lstStyle/>
        <a:p>
          <a:r>
            <a:rPr lang="hr-HR" sz="2400" noProof="0" dirty="0">
              <a:solidFill>
                <a:srgbClr val="C00000"/>
              </a:solidFill>
            </a:rPr>
            <a:t>Koordinacija za sustav domovinske sigurnosti</a:t>
          </a:r>
          <a:endParaRPr lang="en-GB" sz="2400" noProof="0" dirty="0">
            <a:solidFill>
              <a:srgbClr val="C00000"/>
            </a:solidFill>
          </a:endParaRPr>
        </a:p>
      </dgm:t>
    </dgm:pt>
    <dgm:pt modelId="{D8FFA2AF-E535-4A77-A41B-69B860E9E9E0}" type="parTrans" cxnId="{EE4212A9-CE18-48CE-8CFE-EB2223416C3A}">
      <dgm:prSet/>
      <dgm:spPr/>
      <dgm:t>
        <a:bodyPr/>
        <a:lstStyle/>
        <a:p>
          <a:endParaRPr lang="en-US"/>
        </a:p>
      </dgm:t>
    </dgm:pt>
    <dgm:pt modelId="{DB2FEBD8-A505-4C9B-96C1-CAF9E9C4830B}" type="sibTrans" cxnId="{EE4212A9-CE18-48CE-8CFE-EB2223416C3A}">
      <dgm:prSet/>
      <dgm:spPr/>
      <dgm:t>
        <a:bodyPr/>
        <a:lstStyle/>
        <a:p>
          <a:endParaRPr lang="en-US"/>
        </a:p>
      </dgm:t>
    </dgm:pt>
    <dgm:pt modelId="{D41F46B5-7CC1-4B0C-B8DF-B494C7C7B64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2800" noProof="0" dirty="0" err="1">
              <a:solidFill>
                <a:schemeClr val="tx1"/>
              </a:solidFill>
            </a:rPr>
            <a:t>Operati</a:t>
          </a:r>
          <a:r>
            <a:rPr lang="hr-HR" sz="2800" noProof="0" dirty="0" err="1">
              <a:solidFill>
                <a:schemeClr val="tx1"/>
              </a:solidFill>
            </a:rPr>
            <a:t>vna</a:t>
          </a:r>
          <a:r>
            <a:rPr lang="hr-HR" sz="2800" noProof="0" dirty="0">
              <a:solidFill>
                <a:schemeClr val="tx1"/>
              </a:solidFill>
            </a:rPr>
            <a:t> razina</a:t>
          </a:r>
          <a:endParaRPr lang="en-GB" sz="2800" noProof="0" dirty="0">
            <a:solidFill>
              <a:schemeClr val="tx1"/>
            </a:solidFill>
          </a:endParaRPr>
        </a:p>
      </dgm:t>
    </dgm:pt>
    <dgm:pt modelId="{35863751-8343-4894-BB9F-89B16B677793}" type="parTrans" cxnId="{4A5F45B7-3650-4FB7-BE26-04C4846F1D73}">
      <dgm:prSet/>
      <dgm:spPr/>
      <dgm:t>
        <a:bodyPr/>
        <a:lstStyle/>
        <a:p>
          <a:endParaRPr lang="en-US"/>
        </a:p>
      </dgm:t>
    </dgm:pt>
    <dgm:pt modelId="{01CAE68F-9A89-4B36-BCDA-1C2231E3BF58}" type="sibTrans" cxnId="{4A5F45B7-3650-4FB7-BE26-04C4846F1D73}">
      <dgm:prSet/>
      <dgm:spPr/>
      <dgm:t>
        <a:bodyPr/>
        <a:lstStyle/>
        <a:p>
          <a:endParaRPr lang="en-US"/>
        </a:p>
      </dgm:t>
    </dgm:pt>
    <dgm:pt modelId="{4D2ACFA5-18E5-43E6-A593-B8AB09472691}">
      <dgm:prSet phldrT="[Text]" custT="1"/>
      <dgm:spPr/>
      <dgm:t>
        <a:bodyPr/>
        <a:lstStyle/>
        <a:p>
          <a:r>
            <a:rPr lang="hr-HR" sz="2400" noProof="0" dirty="0">
              <a:solidFill>
                <a:srgbClr val="C00000"/>
              </a:solidFill>
            </a:rPr>
            <a:t>Koordinacija za upravljanje kibernetičkim krizama</a:t>
          </a:r>
          <a:endParaRPr lang="en-GB" sz="2400" noProof="0" dirty="0">
            <a:solidFill>
              <a:srgbClr val="C00000"/>
            </a:solidFill>
          </a:endParaRPr>
        </a:p>
      </dgm:t>
    </dgm:pt>
    <dgm:pt modelId="{385D6864-BB0C-49B0-B2E7-C18DC1062120}" type="parTrans" cxnId="{7EC5C556-1EF0-44E6-87F0-DE423C55A6A1}">
      <dgm:prSet/>
      <dgm:spPr/>
      <dgm:t>
        <a:bodyPr/>
        <a:lstStyle/>
        <a:p>
          <a:endParaRPr lang="en-US"/>
        </a:p>
      </dgm:t>
    </dgm:pt>
    <dgm:pt modelId="{5D1E9B20-70C5-4546-B2A7-93D46801F8AC}" type="sibTrans" cxnId="{7EC5C556-1EF0-44E6-87F0-DE423C55A6A1}">
      <dgm:prSet/>
      <dgm:spPr/>
      <dgm:t>
        <a:bodyPr/>
        <a:lstStyle/>
        <a:p>
          <a:endParaRPr lang="en-US"/>
        </a:p>
      </dgm:t>
    </dgm:pt>
    <dgm:pt modelId="{1E0B9E41-CA10-43EB-AD7D-87F988C78F2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hr-HR" sz="2800" noProof="0" dirty="0">
              <a:solidFill>
                <a:schemeClr val="tx1"/>
              </a:solidFill>
            </a:rPr>
            <a:t>Sektorske i funkcionalne nadležnosti tijela</a:t>
          </a:r>
        </a:p>
      </dgm:t>
    </dgm:pt>
    <dgm:pt modelId="{A86D5C1F-F800-4203-97FE-BDE98A5B737B}" type="parTrans" cxnId="{03AC2125-9DAB-4145-B3E6-F7699445DC87}">
      <dgm:prSet/>
      <dgm:spPr/>
      <dgm:t>
        <a:bodyPr/>
        <a:lstStyle/>
        <a:p>
          <a:endParaRPr lang="en-US"/>
        </a:p>
      </dgm:t>
    </dgm:pt>
    <dgm:pt modelId="{90AF4CD4-BA4B-4A54-9649-A4DE4B2B63E7}" type="sibTrans" cxnId="{03AC2125-9DAB-4145-B3E6-F7699445DC87}">
      <dgm:prSet/>
      <dgm:spPr/>
      <dgm:t>
        <a:bodyPr/>
        <a:lstStyle/>
        <a:p>
          <a:endParaRPr lang="en-US"/>
        </a:p>
      </dgm:t>
    </dgm:pt>
    <dgm:pt modelId="{598225D8-D901-4CBE-9312-85FCBF21E58A}">
      <dgm:prSet phldrT="[Text]" custT="1"/>
      <dgm:spPr/>
      <dgm:t>
        <a:bodyPr/>
        <a:lstStyle/>
        <a:p>
          <a:r>
            <a:rPr lang="en-GB" sz="2000" noProof="0" dirty="0"/>
            <a:t>CERT/CSIRT</a:t>
          </a:r>
          <a:r>
            <a:rPr lang="hr-HR" sz="2000" noProof="0" dirty="0"/>
            <a:t>/SOC</a:t>
          </a:r>
          <a:r>
            <a:rPr lang="en-GB" sz="2000" noProof="0" dirty="0"/>
            <a:t> </a:t>
          </a:r>
          <a:r>
            <a:rPr lang="hr-HR" sz="2000" noProof="0" dirty="0"/>
            <a:t>nacionalna tijela sa svojim nadležnostima</a:t>
          </a:r>
          <a:endParaRPr lang="en-GB" sz="2000" noProof="0" dirty="0"/>
        </a:p>
      </dgm:t>
    </dgm:pt>
    <dgm:pt modelId="{318EF94B-0306-4A60-AF71-03D679FD6A76}" type="parTrans" cxnId="{A4E6F415-13B9-4C87-987B-21FAB3886039}">
      <dgm:prSet/>
      <dgm:spPr/>
      <dgm:t>
        <a:bodyPr/>
        <a:lstStyle/>
        <a:p>
          <a:endParaRPr lang="en-US"/>
        </a:p>
      </dgm:t>
    </dgm:pt>
    <dgm:pt modelId="{997E8706-01D4-4ACD-A45B-07D2E5C72B0E}" type="sibTrans" cxnId="{A4E6F415-13B9-4C87-987B-21FAB3886039}">
      <dgm:prSet/>
      <dgm:spPr/>
      <dgm:t>
        <a:bodyPr/>
        <a:lstStyle/>
        <a:p>
          <a:endParaRPr lang="en-US"/>
        </a:p>
      </dgm:t>
    </dgm:pt>
    <dgm:pt modelId="{E901FC97-78CA-4C30-93DF-7CF4AE8B144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2800" noProof="0" dirty="0">
              <a:solidFill>
                <a:schemeClr val="tx1"/>
              </a:solidFill>
            </a:rPr>
            <a:t>Strateška i politička razina</a:t>
          </a:r>
          <a:endParaRPr lang="en-GB" sz="2800" noProof="0" dirty="0">
            <a:solidFill>
              <a:schemeClr val="tx1"/>
            </a:solidFill>
          </a:endParaRPr>
        </a:p>
      </dgm:t>
    </dgm:pt>
    <dgm:pt modelId="{E8CEF19B-9993-49A9-B3B0-F0803B9F33B4}" type="sibTrans" cxnId="{27C695DC-96A3-4D27-AF58-DC5F170952DA}">
      <dgm:prSet/>
      <dgm:spPr/>
      <dgm:t>
        <a:bodyPr/>
        <a:lstStyle/>
        <a:p>
          <a:endParaRPr lang="en-US"/>
        </a:p>
      </dgm:t>
    </dgm:pt>
    <dgm:pt modelId="{E4309F2F-8E2D-4C1D-9CDE-C25F80DE824C}" type="parTrans" cxnId="{27C695DC-96A3-4D27-AF58-DC5F170952DA}">
      <dgm:prSet/>
      <dgm:spPr/>
      <dgm:t>
        <a:bodyPr/>
        <a:lstStyle/>
        <a:p>
          <a:endParaRPr lang="en-US"/>
        </a:p>
      </dgm:t>
    </dgm:pt>
    <dgm:pt modelId="{EA76A3AB-BBD5-4C77-955B-0D90B6A5C845}">
      <dgm:prSet phldrT="[Text]"/>
      <dgm:spPr/>
      <dgm:t>
        <a:bodyPr/>
        <a:lstStyle/>
        <a:p>
          <a:endParaRPr lang="en-US" sz="1100"/>
        </a:p>
      </dgm:t>
    </dgm:pt>
    <dgm:pt modelId="{E5485E95-BDA8-4F14-97B8-C72987A57060}" type="parTrans" cxnId="{09B9B975-CFE4-42E4-A207-08108D1AA77C}">
      <dgm:prSet/>
      <dgm:spPr/>
      <dgm:t>
        <a:bodyPr/>
        <a:lstStyle/>
        <a:p>
          <a:endParaRPr lang="en-US"/>
        </a:p>
      </dgm:t>
    </dgm:pt>
    <dgm:pt modelId="{199FAA5D-AB51-41DB-BC01-9DAF9938892A}" type="sibTrans" cxnId="{09B9B975-CFE4-42E4-A207-08108D1AA77C}">
      <dgm:prSet/>
      <dgm:spPr/>
      <dgm:t>
        <a:bodyPr/>
        <a:lstStyle/>
        <a:p>
          <a:endParaRPr lang="en-US"/>
        </a:p>
      </dgm:t>
    </dgm:pt>
    <dgm:pt modelId="{7E125443-08B5-4889-B3DE-BDDEA270327A}">
      <dgm:prSet phldrT="[Text]" custT="1"/>
      <dgm:spPr/>
      <dgm:t>
        <a:bodyPr/>
        <a:lstStyle/>
        <a:p>
          <a:r>
            <a:rPr lang="hr-HR" sz="2000" noProof="0" dirty="0"/>
            <a:t>Funkcionalna područja kibernetičkog kriminala, kibernetičke špijunaže, …</a:t>
          </a:r>
          <a:endParaRPr lang="en-GB" sz="2000" noProof="0" dirty="0"/>
        </a:p>
      </dgm:t>
    </dgm:pt>
    <dgm:pt modelId="{84600059-72E1-424B-AA23-1DAE7249FD46}" type="parTrans" cxnId="{2B382B43-C4FD-4697-8A1C-C6E4F47EF1D4}">
      <dgm:prSet/>
      <dgm:spPr/>
      <dgm:t>
        <a:bodyPr/>
        <a:lstStyle/>
        <a:p>
          <a:endParaRPr lang="en-US"/>
        </a:p>
      </dgm:t>
    </dgm:pt>
    <dgm:pt modelId="{F99EF956-99E2-4EA7-827C-5D16EF6A05C5}" type="sibTrans" cxnId="{2B382B43-C4FD-4697-8A1C-C6E4F47EF1D4}">
      <dgm:prSet/>
      <dgm:spPr/>
      <dgm:t>
        <a:bodyPr/>
        <a:lstStyle/>
        <a:p>
          <a:endParaRPr lang="en-US"/>
        </a:p>
      </dgm:t>
    </dgm:pt>
    <dgm:pt modelId="{5739269A-3D4D-49AB-B86F-FABC3B4E5DA4}">
      <dgm:prSet phldrT="[Text]"/>
      <dgm:spPr/>
      <dgm:t>
        <a:bodyPr/>
        <a:lstStyle/>
        <a:p>
          <a:endParaRPr lang="en-US" sz="1100"/>
        </a:p>
      </dgm:t>
    </dgm:pt>
    <dgm:pt modelId="{6008CA0E-BE77-49BC-B5B0-AC57ABFB9B86}" type="parTrans" cxnId="{84716600-A438-4DCB-84AA-01752BAE7BC3}">
      <dgm:prSet/>
      <dgm:spPr/>
      <dgm:t>
        <a:bodyPr/>
        <a:lstStyle/>
        <a:p>
          <a:endParaRPr lang="en-US"/>
        </a:p>
      </dgm:t>
    </dgm:pt>
    <dgm:pt modelId="{E0FF577E-118E-409E-AB32-08C0B5ACB5D8}" type="sibTrans" cxnId="{84716600-A438-4DCB-84AA-01752BAE7BC3}">
      <dgm:prSet/>
      <dgm:spPr/>
      <dgm:t>
        <a:bodyPr/>
        <a:lstStyle/>
        <a:p>
          <a:endParaRPr lang="en-US"/>
        </a:p>
      </dgm:t>
    </dgm:pt>
    <dgm:pt modelId="{F9202992-CDB3-43A0-8CFB-AA24F2E28DEF}">
      <dgm:prSet phldrT="[Text]" custT="1"/>
      <dgm:spPr/>
      <dgm:t>
        <a:bodyPr/>
        <a:lstStyle/>
        <a:p>
          <a:endParaRPr lang="en-US" sz="1800"/>
        </a:p>
      </dgm:t>
    </dgm:pt>
    <dgm:pt modelId="{D92E507B-2C17-4754-8441-00D096300848}" type="parTrans" cxnId="{C51E44A6-9C20-48F1-9165-21C52C11289F}">
      <dgm:prSet/>
      <dgm:spPr/>
      <dgm:t>
        <a:bodyPr/>
        <a:lstStyle/>
        <a:p>
          <a:endParaRPr lang="en-US"/>
        </a:p>
      </dgm:t>
    </dgm:pt>
    <dgm:pt modelId="{C582F436-CFEC-4BB7-BF07-223E83CA607D}" type="sibTrans" cxnId="{C51E44A6-9C20-48F1-9165-21C52C11289F}">
      <dgm:prSet/>
      <dgm:spPr/>
      <dgm:t>
        <a:bodyPr/>
        <a:lstStyle/>
        <a:p>
          <a:endParaRPr lang="en-US"/>
        </a:p>
      </dgm:t>
    </dgm:pt>
    <dgm:pt modelId="{D8043530-CD8F-4709-A0E1-656D758DBE78}">
      <dgm:prSet phldrT="[Text]" custT="1"/>
      <dgm:spPr/>
      <dgm:t>
        <a:bodyPr/>
        <a:lstStyle/>
        <a:p>
          <a:r>
            <a:rPr lang="hr-HR" sz="2000" noProof="0" dirty="0"/>
            <a:t>        Tijelo odgovorno za upravljanje kibernetičkim krizama</a:t>
          </a:r>
          <a:r>
            <a:rPr lang="en-GB" sz="2000" noProof="0" dirty="0"/>
            <a:t> (SOA)</a:t>
          </a:r>
        </a:p>
      </dgm:t>
    </dgm:pt>
    <dgm:pt modelId="{4C6E745A-45C8-4BE4-8C87-BB3072C234AE}" type="sibTrans" cxnId="{9B3C97DB-A387-48C6-BADE-5EDC799E3556}">
      <dgm:prSet/>
      <dgm:spPr/>
      <dgm:t>
        <a:bodyPr/>
        <a:lstStyle/>
        <a:p>
          <a:endParaRPr lang="en-US"/>
        </a:p>
      </dgm:t>
    </dgm:pt>
    <dgm:pt modelId="{2FD64E8C-0358-4876-8313-1573CFBA55E3}" type="parTrans" cxnId="{9B3C97DB-A387-48C6-BADE-5EDC799E3556}">
      <dgm:prSet/>
      <dgm:spPr/>
      <dgm:t>
        <a:bodyPr/>
        <a:lstStyle/>
        <a:p>
          <a:endParaRPr lang="en-US"/>
        </a:p>
      </dgm:t>
    </dgm:pt>
    <dgm:pt modelId="{CC906CF9-7FA8-460F-9314-1910CC0C5905}">
      <dgm:prSet phldrT="[Text]" custT="1"/>
      <dgm:spPr/>
      <dgm:t>
        <a:bodyPr/>
        <a:lstStyle/>
        <a:p>
          <a:r>
            <a:rPr lang="hr-HR" sz="2000" noProof="0" dirty="0"/>
            <a:t>Resorno nadležna ministarstva, regulatorna tijela, gospodarski sektori, …</a:t>
          </a:r>
          <a:endParaRPr lang="en-GB" sz="2000" noProof="0" dirty="0"/>
        </a:p>
      </dgm:t>
    </dgm:pt>
    <dgm:pt modelId="{3F4AB074-6B22-4814-86F0-E5E0C64EFEC9}" type="parTrans" cxnId="{DF06C73A-7403-497A-AFE8-ABE6F9E189E1}">
      <dgm:prSet/>
      <dgm:spPr/>
      <dgm:t>
        <a:bodyPr/>
        <a:lstStyle/>
        <a:p>
          <a:endParaRPr lang="hr-HR"/>
        </a:p>
      </dgm:t>
    </dgm:pt>
    <dgm:pt modelId="{BB9FDADB-220B-440E-B8E1-84242DD5FCBE}" type="sibTrans" cxnId="{DF06C73A-7403-497A-AFE8-ABE6F9E189E1}">
      <dgm:prSet/>
      <dgm:spPr/>
      <dgm:t>
        <a:bodyPr/>
        <a:lstStyle/>
        <a:p>
          <a:endParaRPr lang="hr-HR"/>
        </a:p>
      </dgm:t>
    </dgm:pt>
    <dgm:pt modelId="{75B388DA-544B-41A3-AF91-F6F0CF665FF0}">
      <dgm:prSet phldrT="[Text]" custT="1"/>
      <dgm:spPr/>
      <dgm:t>
        <a:bodyPr/>
        <a:lstStyle/>
        <a:p>
          <a:endParaRPr lang="en-GB" sz="2400" noProof="0" dirty="0"/>
        </a:p>
      </dgm:t>
    </dgm:pt>
    <dgm:pt modelId="{BD90AAB6-AB29-46DE-BF90-6A093F13F2C8}" type="sibTrans" cxnId="{DA74C177-666A-4D9D-8CB0-295FAD8EFC29}">
      <dgm:prSet/>
      <dgm:spPr/>
      <dgm:t>
        <a:bodyPr/>
        <a:lstStyle/>
        <a:p>
          <a:endParaRPr lang="en-US"/>
        </a:p>
      </dgm:t>
    </dgm:pt>
    <dgm:pt modelId="{814839C6-0E17-4F63-8336-2047CEDD24B5}" type="parTrans" cxnId="{DA74C177-666A-4D9D-8CB0-295FAD8EFC29}">
      <dgm:prSet/>
      <dgm:spPr/>
      <dgm:t>
        <a:bodyPr/>
        <a:lstStyle/>
        <a:p>
          <a:endParaRPr lang="en-US"/>
        </a:p>
      </dgm:t>
    </dgm:pt>
    <dgm:pt modelId="{16475A46-17D7-42CB-A6B0-6A5C9DC43691}">
      <dgm:prSet phldrT="[Text]" custT="1"/>
      <dgm:spPr/>
      <dgm:t>
        <a:bodyPr/>
        <a:lstStyle/>
        <a:p>
          <a:r>
            <a:rPr lang="hr-HR" sz="1800" noProof="0" dirty="0"/>
            <a:t>SOA, MUP, MORH, MZO, UVNS, ZSIS, MPUDT, </a:t>
          </a:r>
          <a:r>
            <a:rPr lang="sv-SE" sz="1800" noProof="0" dirty="0"/>
            <a:t>HAKOM, CARNET, HNB, HANFA, HAC</a:t>
          </a:r>
          <a:r>
            <a:rPr lang="hr-HR" sz="1800" noProof="0" dirty="0"/>
            <a:t>Z</a:t>
          </a:r>
          <a:endParaRPr lang="en-GB" sz="1800" noProof="0" dirty="0"/>
        </a:p>
      </dgm:t>
    </dgm:pt>
    <dgm:pt modelId="{AC45D374-139A-4977-9E41-57356895FD76}" type="parTrans" cxnId="{EAAF9B80-E71E-45D1-9B0D-6A8CB201242A}">
      <dgm:prSet/>
      <dgm:spPr/>
      <dgm:t>
        <a:bodyPr/>
        <a:lstStyle/>
        <a:p>
          <a:endParaRPr lang="hr-HR"/>
        </a:p>
      </dgm:t>
    </dgm:pt>
    <dgm:pt modelId="{8511E28E-D8F4-46E8-BAC9-836DF0AF8C74}" type="sibTrans" cxnId="{EAAF9B80-E71E-45D1-9B0D-6A8CB201242A}">
      <dgm:prSet/>
      <dgm:spPr/>
      <dgm:t>
        <a:bodyPr/>
        <a:lstStyle/>
        <a:p>
          <a:endParaRPr lang="hr-HR"/>
        </a:p>
      </dgm:t>
    </dgm:pt>
    <dgm:pt modelId="{FBF60E75-D654-4063-8E6F-4A5453E0C342}" type="pres">
      <dgm:prSet presAssocID="{33601ED7-5B51-4C62-BDC3-D9D3897D63A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07F1F7-1711-4E2E-9CD1-3D29B2980AE7}" type="pres">
      <dgm:prSet presAssocID="{E901FC97-78CA-4C30-93DF-7CF4AE8B1442}" presName="composite" presStyleCnt="0"/>
      <dgm:spPr/>
    </dgm:pt>
    <dgm:pt modelId="{1D6A9E7C-9732-402C-811C-83EBBEC7E994}" type="pres">
      <dgm:prSet presAssocID="{E901FC97-78CA-4C30-93DF-7CF4AE8B1442}" presName="FirstChild" presStyleLbl="revTx" presStyleIdx="0" presStyleCnt="6" custScaleX="75415" custLinFactNeighborX="3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002C6-5C57-4570-B219-13B8B9DB6B93}" type="pres">
      <dgm:prSet presAssocID="{E901FC97-78CA-4C30-93DF-7CF4AE8B1442}" presName="Parent" presStyleLbl="alignNode1" presStyleIdx="0" presStyleCnt="3" custScaleX="174628" custScaleY="59610" custLinFactNeighborX="278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E0296-FA7B-4566-97EC-1FD8FE2E2676}" type="pres">
      <dgm:prSet presAssocID="{E901FC97-78CA-4C30-93DF-7CF4AE8B1442}" presName="Accent" presStyleLbl="parChTrans1D1" presStyleIdx="0" presStyleCnt="3" custFlipVert="1" custSzY="45720" custScaleX="100000"/>
      <dgm:spPr/>
    </dgm:pt>
    <dgm:pt modelId="{9F7A533B-2341-4C8A-AFC5-7EC9D503ED1F}" type="pres">
      <dgm:prSet presAssocID="{E901FC97-78CA-4C30-93DF-7CF4AE8B1442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99103-7FBC-4CED-ADA3-6E5FC4CBD9A2}" type="pres">
      <dgm:prSet presAssocID="{E8CEF19B-9993-49A9-B3B0-F0803B9F33B4}" presName="sibTrans" presStyleCnt="0"/>
      <dgm:spPr/>
    </dgm:pt>
    <dgm:pt modelId="{5C5F54A6-1C81-44E1-9327-1A4EBFBCAC82}" type="pres">
      <dgm:prSet presAssocID="{D41F46B5-7CC1-4B0C-B8DF-B494C7C7B64C}" presName="composite" presStyleCnt="0"/>
      <dgm:spPr/>
    </dgm:pt>
    <dgm:pt modelId="{E79C8D82-9FF0-443C-B228-91A457629C3E}" type="pres">
      <dgm:prSet presAssocID="{D41F46B5-7CC1-4B0C-B8DF-B494C7C7B64C}" presName="FirstChild" presStyleLbl="revTx" presStyleIdx="2" presStyleCnt="6" custScaleX="86282" custScaleY="62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37B4E-2C4A-46CC-B75E-C255094549CA}" type="pres">
      <dgm:prSet presAssocID="{D41F46B5-7CC1-4B0C-B8DF-B494C7C7B64C}" presName="Parent" presStyleLbl="alignNode1" presStyleIdx="1" presStyleCnt="3" custScaleX="174821" custScaleY="59998" custLinFactNeighborX="-348" custLinFactNeighborY="-321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B56DB-BF7E-477D-B366-2852E2596D2A}" type="pres">
      <dgm:prSet presAssocID="{D41F46B5-7CC1-4B0C-B8DF-B494C7C7B64C}" presName="Accent" presStyleLbl="parChTrans1D1" presStyleIdx="1" presStyleCnt="3"/>
      <dgm:spPr/>
    </dgm:pt>
    <dgm:pt modelId="{3658C23E-3F72-42D2-B182-C5EB7C77E72A}" type="pres">
      <dgm:prSet presAssocID="{D41F46B5-7CC1-4B0C-B8DF-B494C7C7B64C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25B20-BE87-4C5D-98A0-84079FA7C83B}" type="pres">
      <dgm:prSet presAssocID="{01CAE68F-9A89-4B36-BCDA-1C2231E3BF58}" presName="sibTrans" presStyleCnt="0"/>
      <dgm:spPr/>
    </dgm:pt>
    <dgm:pt modelId="{776D123E-0F43-49F5-8199-57DEBF0DF66E}" type="pres">
      <dgm:prSet presAssocID="{1E0B9E41-CA10-43EB-AD7D-87F988C78F20}" presName="composite" presStyleCnt="0"/>
      <dgm:spPr/>
    </dgm:pt>
    <dgm:pt modelId="{892FF063-C4DE-4B8B-A573-C9F0BEAB0619}" type="pres">
      <dgm:prSet presAssocID="{1E0B9E41-CA10-43EB-AD7D-87F988C78F20}" presName="FirstChild" presStyleLbl="revTx" presStyleIdx="4" presStyleCnt="6" custScaleX="76930" custLinFactNeighborX="3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1C060-0C2A-46F4-9915-0C85AD2276D8}" type="pres">
      <dgm:prSet presAssocID="{1E0B9E41-CA10-43EB-AD7D-87F988C78F20}" presName="Parent" presStyleLbl="alignNode1" presStyleIdx="2" presStyleCnt="3" custScaleX="384615" custScaleY="69670" custLinFactNeighborX="86136" custLinFactNeighborY="840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4D0AC-E8CF-40CD-AF55-DA6A7C29C911}" type="pres">
      <dgm:prSet presAssocID="{1E0B9E41-CA10-43EB-AD7D-87F988C78F20}" presName="Accent" presStyleLbl="parChTrans1D1" presStyleIdx="2" presStyleCnt="3" custFlipVert="0" custSzY="45720" custScaleX="67228"/>
      <dgm:spPr/>
    </dgm:pt>
    <dgm:pt modelId="{96116FBD-D0B9-434C-9D14-9FBC69BAE432}" type="pres">
      <dgm:prSet presAssocID="{1E0B9E41-CA10-43EB-AD7D-87F988C78F20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82E3F-25AE-42DD-9972-E01737E7FEFE}" type="presOf" srcId="{1E0B9E41-CA10-43EB-AD7D-87F988C78F20}" destId="{B311C060-0C2A-46F4-9915-0C85AD2276D8}" srcOrd="0" destOrd="0" presId="urn:microsoft.com/office/officeart/2011/layout/TabList"/>
    <dgm:cxn modelId="{A3ED7095-2829-4A73-ABC9-8CD52D1DEFB2}" type="presOf" srcId="{D8043530-CD8F-4709-A0E1-656D758DBE78}" destId="{E79C8D82-9FF0-443C-B228-91A457629C3E}" srcOrd="0" destOrd="0" presId="urn:microsoft.com/office/officeart/2011/layout/TabList"/>
    <dgm:cxn modelId="{5F3F3C6B-6A21-46DC-ABCB-CDF8A6FD6A89}" type="presOf" srcId="{CC906CF9-7FA8-460F-9314-1910CC0C5905}" destId="{96116FBD-D0B9-434C-9D14-9FBC69BAE432}" srcOrd="0" destOrd="2" presId="urn:microsoft.com/office/officeart/2011/layout/TabList"/>
    <dgm:cxn modelId="{42FE4B4B-6E6E-4605-AF8D-FA4F3B5112BA}" type="presOf" srcId="{33601ED7-5B51-4C62-BDC3-D9D3897D63AB}" destId="{FBF60E75-D654-4063-8E6F-4A5453E0C342}" srcOrd="0" destOrd="0" presId="urn:microsoft.com/office/officeart/2011/layout/TabList"/>
    <dgm:cxn modelId="{7446176A-1872-429A-ADDE-DDCE6878A676}" srcId="{E901FC97-78CA-4C30-93DF-7CF4AE8B1442}" destId="{4A827D06-6A62-49FD-9644-D7A9144A2AFA}" srcOrd="0" destOrd="0" parTransId="{537D4CFD-6146-4CEA-BF2F-46019B407C97}" sibTransId="{9BF2F8FB-4F59-41E0-AD48-5B959000654B}"/>
    <dgm:cxn modelId="{D933F988-2D62-479D-BC97-1E9CD3B039A7}" type="presOf" srcId="{7E125443-08B5-4889-B3DE-BDDEA270327A}" destId="{96116FBD-D0B9-434C-9D14-9FBC69BAE432}" srcOrd="0" destOrd="1" presId="urn:microsoft.com/office/officeart/2011/layout/TabList"/>
    <dgm:cxn modelId="{EAAF9B80-E71E-45D1-9B0D-6A8CB201242A}" srcId="{4D2ACFA5-18E5-43E6-A593-B8AB09472691}" destId="{16475A46-17D7-42CB-A6B0-6A5C9DC43691}" srcOrd="0" destOrd="0" parTransId="{AC45D374-139A-4977-9E41-57356895FD76}" sibTransId="{8511E28E-D8F4-46E8-BAC9-836DF0AF8C74}"/>
    <dgm:cxn modelId="{03AC2125-9DAB-4145-B3E6-F7699445DC87}" srcId="{33601ED7-5B51-4C62-BDC3-D9D3897D63AB}" destId="{1E0B9E41-CA10-43EB-AD7D-87F988C78F20}" srcOrd="2" destOrd="0" parTransId="{A86D5C1F-F800-4203-97FE-BDE98A5B737B}" sibTransId="{90AF4CD4-BA4B-4A54-9649-A4DE4B2B63E7}"/>
    <dgm:cxn modelId="{2467E581-3E6C-4D28-B3EA-E1548A6FDCFF}" type="presOf" srcId="{F9202992-CDB3-43A0-8CFB-AA24F2E28DEF}" destId="{96116FBD-D0B9-434C-9D14-9FBC69BAE432}" srcOrd="0" destOrd="3" presId="urn:microsoft.com/office/officeart/2011/layout/TabList"/>
    <dgm:cxn modelId="{84716600-A438-4DCB-84AA-01752BAE7BC3}" srcId="{1E0B9E41-CA10-43EB-AD7D-87F988C78F20}" destId="{5739269A-3D4D-49AB-B86F-FABC3B4E5DA4}" srcOrd="5" destOrd="0" parTransId="{6008CA0E-BE77-49BC-B5B0-AC57ABFB9B86}" sibTransId="{E0FF577E-118E-409E-AB32-08C0B5ACB5D8}"/>
    <dgm:cxn modelId="{46F5D4AE-2F32-4F80-90E3-CC9FF248BA0C}" type="presOf" srcId="{D41F46B5-7CC1-4B0C-B8DF-B494C7C7B64C}" destId="{99437B4E-2C4A-46CC-B75E-C255094549CA}" srcOrd="0" destOrd="0" presId="urn:microsoft.com/office/officeart/2011/layout/TabList"/>
    <dgm:cxn modelId="{336F023E-0D7F-45D4-9AF3-5962598C475C}" type="presOf" srcId="{EA76A3AB-BBD5-4C77-955B-0D90B6A5C845}" destId="{96116FBD-D0B9-434C-9D14-9FBC69BAE432}" srcOrd="0" destOrd="5" presId="urn:microsoft.com/office/officeart/2011/layout/TabList"/>
    <dgm:cxn modelId="{2B382B43-C4FD-4697-8A1C-C6E4F47EF1D4}" srcId="{1E0B9E41-CA10-43EB-AD7D-87F988C78F20}" destId="{7E125443-08B5-4889-B3DE-BDDEA270327A}" srcOrd="2" destOrd="0" parTransId="{84600059-72E1-424B-AA23-1DAE7249FD46}" sibTransId="{F99EF956-99E2-4EA7-827C-5D16EF6A05C5}"/>
    <dgm:cxn modelId="{EE4212A9-CE18-48CE-8CFE-EB2223416C3A}" srcId="{E901FC97-78CA-4C30-93DF-7CF4AE8B1442}" destId="{F3533FD6-6FD1-470B-AC6E-3A1194F65553}" srcOrd="1" destOrd="0" parTransId="{D8FFA2AF-E535-4A77-A41B-69B860E9E9E0}" sibTransId="{DB2FEBD8-A505-4C9B-96C1-CAF9E9C4830B}"/>
    <dgm:cxn modelId="{FA01AB31-FF3C-4D56-847A-E64AE4FDBFEF}" type="presOf" srcId="{16475A46-17D7-42CB-A6B0-6A5C9DC43691}" destId="{3658C23E-3F72-42D2-B182-C5EB7C77E72A}" srcOrd="0" destOrd="1" presId="urn:microsoft.com/office/officeart/2011/layout/TabList"/>
    <dgm:cxn modelId="{DA74C177-666A-4D9D-8CB0-295FAD8EFC29}" srcId="{1E0B9E41-CA10-43EB-AD7D-87F988C78F20}" destId="{75B388DA-544B-41A3-AF91-F6F0CF665FF0}" srcOrd="0" destOrd="0" parTransId="{814839C6-0E17-4F63-8336-2047CEDD24B5}" sibTransId="{BD90AAB6-AB29-46DE-BF90-6A093F13F2C8}"/>
    <dgm:cxn modelId="{27C695DC-96A3-4D27-AF58-DC5F170952DA}" srcId="{33601ED7-5B51-4C62-BDC3-D9D3897D63AB}" destId="{E901FC97-78CA-4C30-93DF-7CF4AE8B1442}" srcOrd="0" destOrd="0" parTransId="{E4309F2F-8E2D-4C1D-9CDE-C25F80DE824C}" sibTransId="{E8CEF19B-9993-49A9-B3B0-F0803B9F33B4}"/>
    <dgm:cxn modelId="{39C23842-A9ED-4D08-B760-0C1043059C62}" type="presOf" srcId="{75B388DA-544B-41A3-AF91-F6F0CF665FF0}" destId="{892FF063-C4DE-4B8B-A573-C9F0BEAB0619}" srcOrd="0" destOrd="0" presId="urn:microsoft.com/office/officeart/2011/layout/TabList"/>
    <dgm:cxn modelId="{F09EFA6A-E336-44FB-81DF-1238F6D23DF5}" type="presOf" srcId="{4D2ACFA5-18E5-43E6-A593-B8AB09472691}" destId="{3658C23E-3F72-42D2-B182-C5EB7C77E72A}" srcOrd="0" destOrd="0" presId="urn:microsoft.com/office/officeart/2011/layout/TabList"/>
    <dgm:cxn modelId="{9B3C97DB-A387-48C6-BADE-5EDC799E3556}" srcId="{D41F46B5-7CC1-4B0C-B8DF-B494C7C7B64C}" destId="{D8043530-CD8F-4709-A0E1-656D758DBE78}" srcOrd="0" destOrd="0" parTransId="{2FD64E8C-0358-4876-8313-1573CFBA55E3}" sibTransId="{4C6E745A-45C8-4BE4-8C87-BB3072C234AE}"/>
    <dgm:cxn modelId="{242EE194-0D46-44D7-A251-080BAEEC14CB}" type="presOf" srcId="{F3533FD6-6FD1-470B-AC6E-3A1194F65553}" destId="{9F7A533B-2341-4C8A-AFC5-7EC9D503ED1F}" srcOrd="0" destOrd="0" presId="urn:microsoft.com/office/officeart/2011/layout/TabList"/>
    <dgm:cxn modelId="{C51E44A6-9C20-48F1-9165-21C52C11289F}" srcId="{1E0B9E41-CA10-43EB-AD7D-87F988C78F20}" destId="{F9202992-CDB3-43A0-8CFB-AA24F2E28DEF}" srcOrd="4" destOrd="0" parTransId="{D92E507B-2C17-4754-8441-00D096300848}" sibTransId="{C582F436-CFEC-4BB7-BF07-223E83CA607D}"/>
    <dgm:cxn modelId="{A9C98268-905C-4571-982A-DFC7A50D55FE}" type="presOf" srcId="{598225D8-D901-4CBE-9312-85FCBF21E58A}" destId="{96116FBD-D0B9-434C-9D14-9FBC69BAE432}" srcOrd="0" destOrd="0" presId="urn:microsoft.com/office/officeart/2011/layout/TabList"/>
    <dgm:cxn modelId="{A4E6F415-13B9-4C87-987B-21FAB3886039}" srcId="{1E0B9E41-CA10-43EB-AD7D-87F988C78F20}" destId="{598225D8-D901-4CBE-9312-85FCBF21E58A}" srcOrd="1" destOrd="0" parTransId="{318EF94B-0306-4A60-AF71-03D679FD6A76}" sibTransId="{997E8706-01D4-4ACD-A45B-07D2E5C72B0E}"/>
    <dgm:cxn modelId="{DF06C73A-7403-497A-AFE8-ABE6F9E189E1}" srcId="{1E0B9E41-CA10-43EB-AD7D-87F988C78F20}" destId="{CC906CF9-7FA8-460F-9314-1910CC0C5905}" srcOrd="3" destOrd="0" parTransId="{3F4AB074-6B22-4814-86F0-E5E0C64EFEC9}" sibTransId="{BB9FDADB-220B-440E-B8E1-84242DD5FCBE}"/>
    <dgm:cxn modelId="{7EC5C556-1EF0-44E6-87F0-DE423C55A6A1}" srcId="{D41F46B5-7CC1-4B0C-B8DF-B494C7C7B64C}" destId="{4D2ACFA5-18E5-43E6-A593-B8AB09472691}" srcOrd="1" destOrd="0" parTransId="{385D6864-BB0C-49B0-B2E7-C18DC1062120}" sibTransId="{5D1E9B20-70C5-4546-B2A7-93D46801F8AC}"/>
    <dgm:cxn modelId="{4A5F45B7-3650-4FB7-BE26-04C4846F1D73}" srcId="{33601ED7-5B51-4C62-BDC3-D9D3897D63AB}" destId="{D41F46B5-7CC1-4B0C-B8DF-B494C7C7B64C}" srcOrd="1" destOrd="0" parTransId="{35863751-8343-4894-BB9F-89B16B677793}" sibTransId="{01CAE68F-9A89-4B36-BCDA-1C2231E3BF58}"/>
    <dgm:cxn modelId="{09B9B975-CFE4-42E4-A207-08108D1AA77C}" srcId="{1E0B9E41-CA10-43EB-AD7D-87F988C78F20}" destId="{EA76A3AB-BBD5-4C77-955B-0D90B6A5C845}" srcOrd="6" destOrd="0" parTransId="{E5485E95-BDA8-4F14-97B8-C72987A57060}" sibTransId="{199FAA5D-AB51-41DB-BC01-9DAF9938892A}"/>
    <dgm:cxn modelId="{2C6F5039-F995-406D-96B3-79B3C1D4B4CC}" type="presOf" srcId="{E901FC97-78CA-4C30-93DF-7CF4AE8B1442}" destId="{D88002C6-5C57-4570-B219-13B8B9DB6B93}" srcOrd="0" destOrd="0" presId="urn:microsoft.com/office/officeart/2011/layout/TabList"/>
    <dgm:cxn modelId="{8808D992-1AA6-47CF-AB69-2C13F608CA96}" type="presOf" srcId="{4A827D06-6A62-49FD-9644-D7A9144A2AFA}" destId="{1D6A9E7C-9732-402C-811C-83EBBEC7E994}" srcOrd="0" destOrd="0" presId="urn:microsoft.com/office/officeart/2011/layout/TabList"/>
    <dgm:cxn modelId="{DB8BCD4B-D9F0-4EF0-8636-60E7EAA7CF41}" type="presOf" srcId="{5739269A-3D4D-49AB-B86F-FABC3B4E5DA4}" destId="{96116FBD-D0B9-434C-9D14-9FBC69BAE432}" srcOrd="0" destOrd="4" presId="urn:microsoft.com/office/officeart/2011/layout/TabList"/>
    <dgm:cxn modelId="{90395DE3-0EE6-411F-B78F-DC0D6C9BD71C}" type="presParOf" srcId="{FBF60E75-D654-4063-8E6F-4A5453E0C342}" destId="{CD07F1F7-1711-4E2E-9CD1-3D29B2980AE7}" srcOrd="0" destOrd="0" presId="urn:microsoft.com/office/officeart/2011/layout/TabList"/>
    <dgm:cxn modelId="{47744C5D-309F-424D-B4B5-7846F6E16674}" type="presParOf" srcId="{CD07F1F7-1711-4E2E-9CD1-3D29B2980AE7}" destId="{1D6A9E7C-9732-402C-811C-83EBBEC7E994}" srcOrd="0" destOrd="0" presId="urn:microsoft.com/office/officeart/2011/layout/TabList"/>
    <dgm:cxn modelId="{A7B2EC80-98C2-4D50-BB42-462FD6BCB2BE}" type="presParOf" srcId="{CD07F1F7-1711-4E2E-9CD1-3D29B2980AE7}" destId="{D88002C6-5C57-4570-B219-13B8B9DB6B93}" srcOrd="1" destOrd="0" presId="urn:microsoft.com/office/officeart/2011/layout/TabList"/>
    <dgm:cxn modelId="{A324CC6C-C3F7-4A83-8488-BF93E0F37376}" type="presParOf" srcId="{CD07F1F7-1711-4E2E-9CD1-3D29B2980AE7}" destId="{46DE0296-FA7B-4566-97EC-1FD8FE2E2676}" srcOrd="2" destOrd="0" presId="urn:microsoft.com/office/officeart/2011/layout/TabList"/>
    <dgm:cxn modelId="{53C35CBC-58CA-4149-B2C5-1C978B393EF3}" type="presParOf" srcId="{FBF60E75-D654-4063-8E6F-4A5453E0C342}" destId="{9F7A533B-2341-4C8A-AFC5-7EC9D503ED1F}" srcOrd="1" destOrd="0" presId="urn:microsoft.com/office/officeart/2011/layout/TabList"/>
    <dgm:cxn modelId="{D813BDAA-31E3-4C15-931D-FBC5CEB6E568}" type="presParOf" srcId="{FBF60E75-D654-4063-8E6F-4A5453E0C342}" destId="{EBC99103-7FBC-4CED-ADA3-6E5FC4CBD9A2}" srcOrd="2" destOrd="0" presId="urn:microsoft.com/office/officeart/2011/layout/TabList"/>
    <dgm:cxn modelId="{2D9AC0A5-57C7-4778-82F0-D32A13BF99FD}" type="presParOf" srcId="{FBF60E75-D654-4063-8E6F-4A5453E0C342}" destId="{5C5F54A6-1C81-44E1-9327-1A4EBFBCAC82}" srcOrd="3" destOrd="0" presId="urn:microsoft.com/office/officeart/2011/layout/TabList"/>
    <dgm:cxn modelId="{856CCB81-4CF8-4CDC-9038-810F9A7C2813}" type="presParOf" srcId="{5C5F54A6-1C81-44E1-9327-1A4EBFBCAC82}" destId="{E79C8D82-9FF0-443C-B228-91A457629C3E}" srcOrd="0" destOrd="0" presId="urn:microsoft.com/office/officeart/2011/layout/TabList"/>
    <dgm:cxn modelId="{60A4EDC6-2E1A-4F8B-BDDD-68189AC616C1}" type="presParOf" srcId="{5C5F54A6-1C81-44E1-9327-1A4EBFBCAC82}" destId="{99437B4E-2C4A-46CC-B75E-C255094549CA}" srcOrd="1" destOrd="0" presId="urn:microsoft.com/office/officeart/2011/layout/TabList"/>
    <dgm:cxn modelId="{CB4A1CD3-2F0D-4846-9B90-EEA8DF784292}" type="presParOf" srcId="{5C5F54A6-1C81-44E1-9327-1A4EBFBCAC82}" destId="{B91B56DB-BF7E-477D-B366-2852E2596D2A}" srcOrd="2" destOrd="0" presId="urn:microsoft.com/office/officeart/2011/layout/TabList"/>
    <dgm:cxn modelId="{3451424B-4898-4AE3-951F-F633B8CD2A38}" type="presParOf" srcId="{FBF60E75-D654-4063-8E6F-4A5453E0C342}" destId="{3658C23E-3F72-42D2-B182-C5EB7C77E72A}" srcOrd="4" destOrd="0" presId="urn:microsoft.com/office/officeart/2011/layout/TabList"/>
    <dgm:cxn modelId="{6E610B51-88DB-42DB-8D71-6366A0EE29FA}" type="presParOf" srcId="{FBF60E75-D654-4063-8E6F-4A5453E0C342}" destId="{0A025B20-BE87-4C5D-98A0-84079FA7C83B}" srcOrd="5" destOrd="0" presId="urn:microsoft.com/office/officeart/2011/layout/TabList"/>
    <dgm:cxn modelId="{28E9BA3F-8D3A-4368-A49E-08C8AD9EA819}" type="presParOf" srcId="{FBF60E75-D654-4063-8E6F-4A5453E0C342}" destId="{776D123E-0F43-49F5-8199-57DEBF0DF66E}" srcOrd="6" destOrd="0" presId="urn:microsoft.com/office/officeart/2011/layout/TabList"/>
    <dgm:cxn modelId="{C03EE109-162D-4A8D-B5E2-480B5C79269D}" type="presParOf" srcId="{776D123E-0F43-49F5-8199-57DEBF0DF66E}" destId="{892FF063-C4DE-4B8B-A573-C9F0BEAB0619}" srcOrd="0" destOrd="0" presId="urn:microsoft.com/office/officeart/2011/layout/TabList"/>
    <dgm:cxn modelId="{85840038-77F6-4646-BB16-9C45240DF2CE}" type="presParOf" srcId="{776D123E-0F43-49F5-8199-57DEBF0DF66E}" destId="{B311C060-0C2A-46F4-9915-0C85AD2276D8}" srcOrd="1" destOrd="0" presId="urn:microsoft.com/office/officeart/2011/layout/TabList"/>
    <dgm:cxn modelId="{1B5B61E5-24B0-4F62-AD57-BF7ED54E1575}" type="presParOf" srcId="{776D123E-0F43-49F5-8199-57DEBF0DF66E}" destId="{CF64D0AC-E8CF-40CD-AF55-DA6A7C29C911}" srcOrd="2" destOrd="0" presId="urn:microsoft.com/office/officeart/2011/layout/TabList"/>
    <dgm:cxn modelId="{F42B8557-919F-4F21-B977-BA33D4447A61}" type="presParOf" srcId="{FBF60E75-D654-4063-8E6F-4A5453E0C342}" destId="{96116FBD-D0B9-434C-9D14-9FBC69BAE432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601ED7-5B51-4C62-BDC3-D9D3897D63AB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827D06-6A62-49FD-9644-D7A9144A2AFA}">
      <dgm:prSet phldrT="[Text]" custT="1"/>
      <dgm:spPr/>
      <dgm:t>
        <a:bodyPr/>
        <a:lstStyle/>
        <a:p>
          <a:r>
            <a:rPr lang="hr-HR" sz="2400" noProof="0" dirty="0"/>
            <a:t>Vijeće za nacionalnu sigurnost </a:t>
          </a:r>
          <a:endParaRPr lang="en-GB" sz="2400" noProof="0" dirty="0"/>
        </a:p>
      </dgm:t>
    </dgm:pt>
    <dgm:pt modelId="{537D4CFD-6146-4CEA-BF2F-46019B407C97}" type="parTrans" cxnId="{7446176A-1872-429A-ADDE-DDCE6878A676}">
      <dgm:prSet/>
      <dgm:spPr/>
      <dgm:t>
        <a:bodyPr/>
        <a:lstStyle/>
        <a:p>
          <a:endParaRPr lang="en-US"/>
        </a:p>
      </dgm:t>
    </dgm:pt>
    <dgm:pt modelId="{9BF2F8FB-4F59-41E0-AD48-5B959000654B}" type="sibTrans" cxnId="{7446176A-1872-429A-ADDE-DDCE6878A676}">
      <dgm:prSet/>
      <dgm:spPr/>
      <dgm:t>
        <a:bodyPr/>
        <a:lstStyle/>
        <a:p>
          <a:endParaRPr lang="en-US"/>
        </a:p>
      </dgm:t>
    </dgm:pt>
    <dgm:pt modelId="{F3533FD6-6FD1-470B-AC6E-3A1194F65553}">
      <dgm:prSet phldrT="[Text]" custT="1"/>
      <dgm:spPr/>
      <dgm:t>
        <a:bodyPr/>
        <a:lstStyle/>
        <a:p>
          <a:r>
            <a:rPr lang="hr-HR" sz="2400" noProof="0" dirty="0">
              <a:solidFill>
                <a:srgbClr val="C00000"/>
              </a:solidFill>
            </a:rPr>
            <a:t>Koordinacija za sustav domovinske sigurnosti</a:t>
          </a:r>
          <a:endParaRPr lang="en-GB" sz="2400" noProof="0" dirty="0">
            <a:solidFill>
              <a:srgbClr val="C00000"/>
            </a:solidFill>
          </a:endParaRPr>
        </a:p>
      </dgm:t>
    </dgm:pt>
    <dgm:pt modelId="{D8FFA2AF-E535-4A77-A41B-69B860E9E9E0}" type="parTrans" cxnId="{EE4212A9-CE18-48CE-8CFE-EB2223416C3A}">
      <dgm:prSet/>
      <dgm:spPr/>
      <dgm:t>
        <a:bodyPr/>
        <a:lstStyle/>
        <a:p>
          <a:endParaRPr lang="en-US"/>
        </a:p>
      </dgm:t>
    </dgm:pt>
    <dgm:pt modelId="{DB2FEBD8-A505-4C9B-96C1-CAF9E9C4830B}" type="sibTrans" cxnId="{EE4212A9-CE18-48CE-8CFE-EB2223416C3A}">
      <dgm:prSet/>
      <dgm:spPr/>
      <dgm:t>
        <a:bodyPr/>
        <a:lstStyle/>
        <a:p>
          <a:endParaRPr lang="en-US"/>
        </a:p>
      </dgm:t>
    </dgm:pt>
    <dgm:pt modelId="{D41F46B5-7CC1-4B0C-B8DF-B494C7C7B64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2800" noProof="0" dirty="0" err="1">
              <a:solidFill>
                <a:schemeClr val="tx1"/>
              </a:solidFill>
            </a:rPr>
            <a:t>Operati</a:t>
          </a:r>
          <a:r>
            <a:rPr lang="hr-HR" sz="2800" noProof="0" dirty="0" err="1">
              <a:solidFill>
                <a:schemeClr val="tx1"/>
              </a:solidFill>
            </a:rPr>
            <a:t>vna</a:t>
          </a:r>
          <a:r>
            <a:rPr lang="hr-HR" sz="2800" noProof="0" dirty="0">
              <a:solidFill>
                <a:schemeClr val="tx1"/>
              </a:solidFill>
            </a:rPr>
            <a:t> razina</a:t>
          </a:r>
          <a:endParaRPr lang="en-GB" sz="2800" noProof="0" dirty="0">
            <a:solidFill>
              <a:schemeClr val="tx1"/>
            </a:solidFill>
          </a:endParaRPr>
        </a:p>
      </dgm:t>
    </dgm:pt>
    <dgm:pt modelId="{35863751-8343-4894-BB9F-89B16B677793}" type="parTrans" cxnId="{4A5F45B7-3650-4FB7-BE26-04C4846F1D73}">
      <dgm:prSet/>
      <dgm:spPr/>
      <dgm:t>
        <a:bodyPr/>
        <a:lstStyle/>
        <a:p>
          <a:endParaRPr lang="en-US"/>
        </a:p>
      </dgm:t>
    </dgm:pt>
    <dgm:pt modelId="{01CAE68F-9A89-4B36-BCDA-1C2231E3BF58}" type="sibTrans" cxnId="{4A5F45B7-3650-4FB7-BE26-04C4846F1D73}">
      <dgm:prSet/>
      <dgm:spPr/>
      <dgm:t>
        <a:bodyPr/>
        <a:lstStyle/>
        <a:p>
          <a:endParaRPr lang="en-US"/>
        </a:p>
      </dgm:t>
    </dgm:pt>
    <dgm:pt modelId="{4D2ACFA5-18E5-43E6-A593-B8AB09472691}">
      <dgm:prSet phldrT="[Text]" custT="1"/>
      <dgm:spPr/>
      <dgm:t>
        <a:bodyPr/>
        <a:lstStyle/>
        <a:p>
          <a:r>
            <a:rPr lang="hr-HR" sz="2400" noProof="0" dirty="0">
              <a:solidFill>
                <a:srgbClr val="C00000"/>
              </a:solidFill>
            </a:rPr>
            <a:t>Koordinacija za upravljanje kibernetičkim krizama</a:t>
          </a:r>
          <a:endParaRPr lang="en-GB" sz="2400" noProof="0" dirty="0">
            <a:solidFill>
              <a:srgbClr val="C00000"/>
            </a:solidFill>
          </a:endParaRPr>
        </a:p>
      </dgm:t>
    </dgm:pt>
    <dgm:pt modelId="{385D6864-BB0C-49B0-B2E7-C18DC1062120}" type="parTrans" cxnId="{7EC5C556-1EF0-44E6-87F0-DE423C55A6A1}">
      <dgm:prSet/>
      <dgm:spPr/>
      <dgm:t>
        <a:bodyPr/>
        <a:lstStyle/>
        <a:p>
          <a:endParaRPr lang="en-US"/>
        </a:p>
      </dgm:t>
    </dgm:pt>
    <dgm:pt modelId="{5D1E9B20-70C5-4546-B2A7-93D46801F8AC}" type="sibTrans" cxnId="{7EC5C556-1EF0-44E6-87F0-DE423C55A6A1}">
      <dgm:prSet/>
      <dgm:spPr/>
      <dgm:t>
        <a:bodyPr/>
        <a:lstStyle/>
        <a:p>
          <a:endParaRPr lang="en-US"/>
        </a:p>
      </dgm:t>
    </dgm:pt>
    <dgm:pt modelId="{1E0B9E41-CA10-43EB-AD7D-87F988C78F2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hr-HR" sz="2800" noProof="0" dirty="0">
              <a:solidFill>
                <a:schemeClr val="tx1"/>
              </a:solidFill>
            </a:rPr>
            <a:t>Sektorske i funkcionalne nadležnosti tijela</a:t>
          </a:r>
        </a:p>
      </dgm:t>
    </dgm:pt>
    <dgm:pt modelId="{A86D5C1F-F800-4203-97FE-BDE98A5B737B}" type="parTrans" cxnId="{03AC2125-9DAB-4145-B3E6-F7699445DC87}">
      <dgm:prSet/>
      <dgm:spPr/>
      <dgm:t>
        <a:bodyPr/>
        <a:lstStyle/>
        <a:p>
          <a:endParaRPr lang="en-US"/>
        </a:p>
      </dgm:t>
    </dgm:pt>
    <dgm:pt modelId="{90AF4CD4-BA4B-4A54-9649-A4DE4B2B63E7}" type="sibTrans" cxnId="{03AC2125-9DAB-4145-B3E6-F7699445DC87}">
      <dgm:prSet/>
      <dgm:spPr/>
      <dgm:t>
        <a:bodyPr/>
        <a:lstStyle/>
        <a:p>
          <a:endParaRPr lang="en-US"/>
        </a:p>
      </dgm:t>
    </dgm:pt>
    <dgm:pt modelId="{598225D8-D901-4CBE-9312-85FCBF21E58A}">
      <dgm:prSet phldrT="[Text]" custT="1"/>
      <dgm:spPr/>
      <dgm:t>
        <a:bodyPr/>
        <a:lstStyle/>
        <a:p>
          <a:r>
            <a:rPr lang="en-GB" sz="2000" noProof="0" dirty="0"/>
            <a:t>CERT/CSIRT</a:t>
          </a:r>
          <a:r>
            <a:rPr lang="hr-HR" sz="2000" noProof="0" dirty="0"/>
            <a:t>/SOC</a:t>
          </a:r>
          <a:r>
            <a:rPr lang="en-GB" sz="2000" noProof="0" dirty="0"/>
            <a:t> </a:t>
          </a:r>
          <a:r>
            <a:rPr lang="hr-HR" sz="2000" noProof="0" dirty="0"/>
            <a:t>nacionalna tijela sa svojim nadležnostima</a:t>
          </a:r>
          <a:endParaRPr lang="en-GB" sz="2000" noProof="0" dirty="0"/>
        </a:p>
      </dgm:t>
    </dgm:pt>
    <dgm:pt modelId="{318EF94B-0306-4A60-AF71-03D679FD6A76}" type="parTrans" cxnId="{A4E6F415-13B9-4C87-987B-21FAB3886039}">
      <dgm:prSet/>
      <dgm:spPr/>
      <dgm:t>
        <a:bodyPr/>
        <a:lstStyle/>
        <a:p>
          <a:endParaRPr lang="en-US"/>
        </a:p>
      </dgm:t>
    </dgm:pt>
    <dgm:pt modelId="{997E8706-01D4-4ACD-A45B-07D2E5C72B0E}" type="sibTrans" cxnId="{A4E6F415-13B9-4C87-987B-21FAB3886039}">
      <dgm:prSet/>
      <dgm:spPr/>
      <dgm:t>
        <a:bodyPr/>
        <a:lstStyle/>
        <a:p>
          <a:endParaRPr lang="en-US"/>
        </a:p>
      </dgm:t>
    </dgm:pt>
    <dgm:pt modelId="{E901FC97-78CA-4C30-93DF-7CF4AE8B144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2800" noProof="0" dirty="0">
              <a:solidFill>
                <a:schemeClr val="tx1"/>
              </a:solidFill>
            </a:rPr>
            <a:t>Strateška i politička razina</a:t>
          </a:r>
          <a:endParaRPr lang="en-GB" sz="2800" noProof="0" dirty="0">
            <a:solidFill>
              <a:schemeClr val="tx1"/>
            </a:solidFill>
          </a:endParaRPr>
        </a:p>
      </dgm:t>
    </dgm:pt>
    <dgm:pt modelId="{E8CEF19B-9993-49A9-B3B0-F0803B9F33B4}" type="sibTrans" cxnId="{27C695DC-96A3-4D27-AF58-DC5F170952DA}">
      <dgm:prSet/>
      <dgm:spPr/>
      <dgm:t>
        <a:bodyPr/>
        <a:lstStyle/>
        <a:p>
          <a:endParaRPr lang="en-US"/>
        </a:p>
      </dgm:t>
    </dgm:pt>
    <dgm:pt modelId="{E4309F2F-8E2D-4C1D-9CDE-C25F80DE824C}" type="parTrans" cxnId="{27C695DC-96A3-4D27-AF58-DC5F170952DA}">
      <dgm:prSet/>
      <dgm:spPr/>
      <dgm:t>
        <a:bodyPr/>
        <a:lstStyle/>
        <a:p>
          <a:endParaRPr lang="en-US"/>
        </a:p>
      </dgm:t>
    </dgm:pt>
    <dgm:pt modelId="{EA76A3AB-BBD5-4C77-955B-0D90B6A5C845}">
      <dgm:prSet phldrT="[Text]"/>
      <dgm:spPr/>
      <dgm:t>
        <a:bodyPr/>
        <a:lstStyle/>
        <a:p>
          <a:endParaRPr lang="en-US" sz="1100"/>
        </a:p>
      </dgm:t>
    </dgm:pt>
    <dgm:pt modelId="{E5485E95-BDA8-4F14-97B8-C72987A57060}" type="parTrans" cxnId="{09B9B975-CFE4-42E4-A207-08108D1AA77C}">
      <dgm:prSet/>
      <dgm:spPr/>
      <dgm:t>
        <a:bodyPr/>
        <a:lstStyle/>
        <a:p>
          <a:endParaRPr lang="en-US"/>
        </a:p>
      </dgm:t>
    </dgm:pt>
    <dgm:pt modelId="{199FAA5D-AB51-41DB-BC01-9DAF9938892A}" type="sibTrans" cxnId="{09B9B975-CFE4-42E4-A207-08108D1AA77C}">
      <dgm:prSet/>
      <dgm:spPr/>
      <dgm:t>
        <a:bodyPr/>
        <a:lstStyle/>
        <a:p>
          <a:endParaRPr lang="en-US"/>
        </a:p>
      </dgm:t>
    </dgm:pt>
    <dgm:pt modelId="{7E125443-08B5-4889-B3DE-BDDEA270327A}">
      <dgm:prSet phldrT="[Text]" custT="1"/>
      <dgm:spPr/>
      <dgm:t>
        <a:bodyPr/>
        <a:lstStyle/>
        <a:p>
          <a:r>
            <a:rPr lang="hr-HR" sz="2000" noProof="0" dirty="0"/>
            <a:t>Funkcionalna područja kibernetičkog kriminala, kibernetičke špijunaže, …</a:t>
          </a:r>
          <a:endParaRPr lang="en-GB" sz="2000" noProof="0" dirty="0"/>
        </a:p>
      </dgm:t>
    </dgm:pt>
    <dgm:pt modelId="{84600059-72E1-424B-AA23-1DAE7249FD46}" type="parTrans" cxnId="{2B382B43-C4FD-4697-8A1C-C6E4F47EF1D4}">
      <dgm:prSet/>
      <dgm:spPr/>
      <dgm:t>
        <a:bodyPr/>
        <a:lstStyle/>
        <a:p>
          <a:endParaRPr lang="en-US"/>
        </a:p>
      </dgm:t>
    </dgm:pt>
    <dgm:pt modelId="{F99EF956-99E2-4EA7-827C-5D16EF6A05C5}" type="sibTrans" cxnId="{2B382B43-C4FD-4697-8A1C-C6E4F47EF1D4}">
      <dgm:prSet/>
      <dgm:spPr/>
      <dgm:t>
        <a:bodyPr/>
        <a:lstStyle/>
        <a:p>
          <a:endParaRPr lang="en-US"/>
        </a:p>
      </dgm:t>
    </dgm:pt>
    <dgm:pt modelId="{5739269A-3D4D-49AB-B86F-FABC3B4E5DA4}">
      <dgm:prSet phldrT="[Text]"/>
      <dgm:spPr/>
      <dgm:t>
        <a:bodyPr/>
        <a:lstStyle/>
        <a:p>
          <a:endParaRPr lang="en-US" sz="1100"/>
        </a:p>
      </dgm:t>
    </dgm:pt>
    <dgm:pt modelId="{6008CA0E-BE77-49BC-B5B0-AC57ABFB9B86}" type="parTrans" cxnId="{84716600-A438-4DCB-84AA-01752BAE7BC3}">
      <dgm:prSet/>
      <dgm:spPr/>
      <dgm:t>
        <a:bodyPr/>
        <a:lstStyle/>
        <a:p>
          <a:endParaRPr lang="en-US"/>
        </a:p>
      </dgm:t>
    </dgm:pt>
    <dgm:pt modelId="{E0FF577E-118E-409E-AB32-08C0B5ACB5D8}" type="sibTrans" cxnId="{84716600-A438-4DCB-84AA-01752BAE7BC3}">
      <dgm:prSet/>
      <dgm:spPr/>
      <dgm:t>
        <a:bodyPr/>
        <a:lstStyle/>
        <a:p>
          <a:endParaRPr lang="en-US"/>
        </a:p>
      </dgm:t>
    </dgm:pt>
    <dgm:pt modelId="{F9202992-CDB3-43A0-8CFB-AA24F2E28DEF}">
      <dgm:prSet phldrT="[Text]" custT="1"/>
      <dgm:spPr/>
      <dgm:t>
        <a:bodyPr/>
        <a:lstStyle/>
        <a:p>
          <a:endParaRPr lang="en-US" sz="1800"/>
        </a:p>
      </dgm:t>
    </dgm:pt>
    <dgm:pt modelId="{D92E507B-2C17-4754-8441-00D096300848}" type="parTrans" cxnId="{C51E44A6-9C20-48F1-9165-21C52C11289F}">
      <dgm:prSet/>
      <dgm:spPr/>
      <dgm:t>
        <a:bodyPr/>
        <a:lstStyle/>
        <a:p>
          <a:endParaRPr lang="en-US"/>
        </a:p>
      </dgm:t>
    </dgm:pt>
    <dgm:pt modelId="{C582F436-CFEC-4BB7-BF07-223E83CA607D}" type="sibTrans" cxnId="{C51E44A6-9C20-48F1-9165-21C52C11289F}">
      <dgm:prSet/>
      <dgm:spPr/>
      <dgm:t>
        <a:bodyPr/>
        <a:lstStyle/>
        <a:p>
          <a:endParaRPr lang="en-US"/>
        </a:p>
      </dgm:t>
    </dgm:pt>
    <dgm:pt modelId="{D8043530-CD8F-4709-A0E1-656D758DBE78}">
      <dgm:prSet phldrT="[Text]" custT="1"/>
      <dgm:spPr/>
      <dgm:t>
        <a:bodyPr/>
        <a:lstStyle/>
        <a:p>
          <a:r>
            <a:rPr lang="hr-HR" sz="2000" noProof="0" dirty="0"/>
            <a:t>        Tijelo odgovorno za upravljanje kibernetičkim krizama</a:t>
          </a:r>
          <a:r>
            <a:rPr lang="en-GB" sz="2000" noProof="0" dirty="0"/>
            <a:t> (SOA)</a:t>
          </a:r>
        </a:p>
      </dgm:t>
    </dgm:pt>
    <dgm:pt modelId="{4C6E745A-45C8-4BE4-8C87-BB3072C234AE}" type="sibTrans" cxnId="{9B3C97DB-A387-48C6-BADE-5EDC799E3556}">
      <dgm:prSet/>
      <dgm:spPr/>
      <dgm:t>
        <a:bodyPr/>
        <a:lstStyle/>
        <a:p>
          <a:endParaRPr lang="en-US"/>
        </a:p>
      </dgm:t>
    </dgm:pt>
    <dgm:pt modelId="{2FD64E8C-0358-4876-8313-1573CFBA55E3}" type="parTrans" cxnId="{9B3C97DB-A387-48C6-BADE-5EDC799E3556}">
      <dgm:prSet/>
      <dgm:spPr/>
      <dgm:t>
        <a:bodyPr/>
        <a:lstStyle/>
        <a:p>
          <a:endParaRPr lang="en-US"/>
        </a:p>
      </dgm:t>
    </dgm:pt>
    <dgm:pt modelId="{CC906CF9-7FA8-460F-9314-1910CC0C5905}">
      <dgm:prSet phldrT="[Text]" custT="1"/>
      <dgm:spPr/>
      <dgm:t>
        <a:bodyPr/>
        <a:lstStyle/>
        <a:p>
          <a:r>
            <a:rPr lang="hr-HR" sz="2000" noProof="0" dirty="0"/>
            <a:t>Resorno nadležna ministarstva, regulatorna tijela, gospodarski sektori, …</a:t>
          </a:r>
          <a:endParaRPr lang="en-GB" sz="2000" noProof="0" dirty="0"/>
        </a:p>
      </dgm:t>
    </dgm:pt>
    <dgm:pt modelId="{3F4AB074-6B22-4814-86F0-E5E0C64EFEC9}" type="parTrans" cxnId="{DF06C73A-7403-497A-AFE8-ABE6F9E189E1}">
      <dgm:prSet/>
      <dgm:spPr/>
      <dgm:t>
        <a:bodyPr/>
        <a:lstStyle/>
        <a:p>
          <a:endParaRPr lang="hr-HR"/>
        </a:p>
      </dgm:t>
    </dgm:pt>
    <dgm:pt modelId="{BB9FDADB-220B-440E-B8E1-84242DD5FCBE}" type="sibTrans" cxnId="{DF06C73A-7403-497A-AFE8-ABE6F9E189E1}">
      <dgm:prSet/>
      <dgm:spPr/>
      <dgm:t>
        <a:bodyPr/>
        <a:lstStyle/>
        <a:p>
          <a:endParaRPr lang="hr-HR"/>
        </a:p>
      </dgm:t>
    </dgm:pt>
    <dgm:pt modelId="{75B388DA-544B-41A3-AF91-F6F0CF665FF0}">
      <dgm:prSet phldrT="[Text]" custT="1"/>
      <dgm:spPr/>
      <dgm:t>
        <a:bodyPr/>
        <a:lstStyle/>
        <a:p>
          <a:endParaRPr lang="en-GB" sz="2400" noProof="0" dirty="0"/>
        </a:p>
      </dgm:t>
    </dgm:pt>
    <dgm:pt modelId="{BD90AAB6-AB29-46DE-BF90-6A093F13F2C8}" type="sibTrans" cxnId="{DA74C177-666A-4D9D-8CB0-295FAD8EFC29}">
      <dgm:prSet/>
      <dgm:spPr/>
      <dgm:t>
        <a:bodyPr/>
        <a:lstStyle/>
        <a:p>
          <a:endParaRPr lang="en-US"/>
        </a:p>
      </dgm:t>
    </dgm:pt>
    <dgm:pt modelId="{814839C6-0E17-4F63-8336-2047CEDD24B5}" type="parTrans" cxnId="{DA74C177-666A-4D9D-8CB0-295FAD8EFC29}">
      <dgm:prSet/>
      <dgm:spPr/>
      <dgm:t>
        <a:bodyPr/>
        <a:lstStyle/>
        <a:p>
          <a:endParaRPr lang="en-US"/>
        </a:p>
      </dgm:t>
    </dgm:pt>
    <dgm:pt modelId="{16475A46-17D7-42CB-A6B0-6A5C9DC43691}">
      <dgm:prSet phldrT="[Text]" custT="1"/>
      <dgm:spPr/>
      <dgm:t>
        <a:bodyPr/>
        <a:lstStyle/>
        <a:p>
          <a:r>
            <a:rPr lang="hr-HR" sz="1800" noProof="0" dirty="0"/>
            <a:t>SOA, MUP, MORH, MZO, UVNS, ZSIS, MPUDT, </a:t>
          </a:r>
          <a:r>
            <a:rPr lang="sv-SE" sz="1800" noProof="0" dirty="0"/>
            <a:t>HAKOM, CARNET, HNB, HANFA, HAC</a:t>
          </a:r>
          <a:r>
            <a:rPr lang="hr-HR" sz="1800" noProof="0" dirty="0"/>
            <a:t>Z</a:t>
          </a:r>
          <a:endParaRPr lang="en-GB" sz="1800" noProof="0" dirty="0"/>
        </a:p>
      </dgm:t>
    </dgm:pt>
    <dgm:pt modelId="{AC45D374-139A-4977-9E41-57356895FD76}" type="parTrans" cxnId="{EAAF9B80-E71E-45D1-9B0D-6A8CB201242A}">
      <dgm:prSet/>
      <dgm:spPr/>
      <dgm:t>
        <a:bodyPr/>
        <a:lstStyle/>
        <a:p>
          <a:endParaRPr lang="hr-HR"/>
        </a:p>
      </dgm:t>
    </dgm:pt>
    <dgm:pt modelId="{8511E28E-D8F4-46E8-BAC9-836DF0AF8C74}" type="sibTrans" cxnId="{EAAF9B80-E71E-45D1-9B0D-6A8CB201242A}">
      <dgm:prSet/>
      <dgm:spPr/>
      <dgm:t>
        <a:bodyPr/>
        <a:lstStyle/>
        <a:p>
          <a:endParaRPr lang="hr-HR"/>
        </a:p>
      </dgm:t>
    </dgm:pt>
    <dgm:pt modelId="{FBF60E75-D654-4063-8E6F-4A5453E0C342}" type="pres">
      <dgm:prSet presAssocID="{33601ED7-5B51-4C62-BDC3-D9D3897D63A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07F1F7-1711-4E2E-9CD1-3D29B2980AE7}" type="pres">
      <dgm:prSet presAssocID="{E901FC97-78CA-4C30-93DF-7CF4AE8B1442}" presName="composite" presStyleCnt="0"/>
      <dgm:spPr/>
    </dgm:pt>
    <dgm:pt modelId="{1D6A9E7C-9732-402C-811C-83EBBEC7E994}" type="pres">
      <dgm:prSet presAssocID="{E901FC97-78CA-4C30-93DF-7CF4AE8B1442}" presName="FirstChild" presStyleLbl="revTx" presStyleIdx="0" presStyleCnt="6" custScaleX="75415" custLinFactNeighborX="3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002C6-5C57-4570-B219-13B8B9DB6B93}" type="pres">
      <dgm:prSet presAssocID="{E901FC97-78CA-4C30-93DF-7CF4AE8B1442}" presName="Parent" presStyleLbl="alignNode1" presStyleIdx="0" presStyleCnt="3" custScaleX="174628" custScaleY="59610" custLinFactNeighborX="278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E0296-FA7B-4566-97EC-1FD8FE2E2676}" type="pres">
      <dgm:prSet presAssocID="{E901FC97-78CA-4C30-93DF-7CF4AE8B1442}" presName="Accent" presStyleLbl="parChTrans1D1" presStyleIdx="0" presStyleCnt="3" custFlipVert="1" custSzY="45720" custScaleX="100000"/>
      <dgm:spPr/>
    </dgm:pt>
    <dgm:pt modelId="{9F7A533B-2341-4C8A-AFC5-7EC9D503ED1F}" type="pres">
      <dgm:prSet presAssocID="{E901FC97-78CA-4C30-93DF-7CF4AE8B1442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99103-7FBC-4CED-ADA3-6E5FC4CBD9A2}" type="pres">
      <dgm:prSet presAssocID="{E8CEF19B-9993-49A9-B3B0-F0803B9F33B4}" presName="sibTrans" presStyleCnt="0"/>
      <dgm:spPr/>
    </dgm:pt>
    <dgm:pt modelId="{5C5F54A6-1C81-44E1-9327-1A4EBFBCAC82}" type="pres">
      <dgm:prSet presAssocID="{D41F46B5-7CC1-4B0C-B8DF-B494C7C7B64C}" presName="composite" presStyleCnt="0"/>
      <dgm:spPr/>
    </dgm:pt>
    <dgm:pt modelId="{E79C8D82-9FF0-443C-B228-91A457629C3E}" type="pres">
      <dgm:prSet presAssocID="{D41F46B5-7CC1-4B0C-B8DF-B494C7C7B64C}" presName="FirstChild" presStyleLbl="revTx" presStyleIdx="2" presStyleCnt="6" custScaleX="86282" custScaleY="62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37B4E-2C4A-46CC-B75E-C255094549CA}" type="pres">
      <dgm:prSet presAssocID="{D41F46B5-7CC1-4B0C-B8DF-B494C7C7B64C}" presName="Parent" presStyleLbl="alignNode1" presStyleIdx="1" presStyleCnt="3" custScaleX="174821" custScaleY="59998" custLinFactNeighborX="-348" custLinFactNeighborY="-321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B56DB-BF7E-477D-B366-2852E2596D2A}" type="pres">
      <dgm:prSet presAssocID="{D41F46B5-7CC1-4B0C-B8DF-B494C7C7B64C}" presName="Accent" presStyleLbl="parChTrans1D1" presStyleIdx="1" presStyleCnt="3"/>
      <dgm:spPr/>
    </dgm:pt>
    <dgm:pt modelId="{3658C23E-3F72-42D2-B182-C5EB7C77E72A}" type="pres">
      <dgm:prSet presAssocID="{D41F46B5-7CC1-4B0C-B8DF-B494C7C7B64C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25B20-BE87-4C5D-98A0-84079FA7C83B}" type="pres">
      <dgm:prSet presAssocID="{01CAE68F-9A89-4B36-BCDA-1C2231E3BF58}" presName="sibTrans" presStyleCnt="0"/>
      <dgm:spPr/>
    </dgm:pt>
    <dgm:pt modelId="{776D123E-0F43-49F5-8199-57DEBF0DF66E}" type="pres">
      <dgm:prSet presAssocID="{1E0B9E41-CA10-43EB-AD7D-87F988C78F20}" presName="composite" presStyleCnt="0"/>
      <dgm:spPr/>
    </dgm:pt>
    <dgm:pt modelId="{892FF063-C4DE-4B8B-A573-C9F0BEAB0619}" type="pres">
      <dgm:prSet presAssocID="{1E0B9E41-CA10-43EB-AD7D-87F988C78F20}" presName="FirstChild" presStyleLbl="revTx" presStyleIdx="4" presStyleCnt="6" custScaleX="76930" custLinFactNeighborX="3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1C060-0C2A-46F4-9915-0C85AD2276D8}" type="pres">
      <dgm:prSet presAssocID="{1E0B9E41-CA10-43EB-AD7D-87F988C78F20}" presName="Parent" presStyleLbl="alignNode1" presStyleIdx="2" presStyleCnt="3" custScaleX="384615" custScaleY="69670" custLinFactNeighborX="86136" custLinFactNeighborY="840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4D0AC-E8CF-40CD-AF55-DA6A7C29C911}" type="pres">
      <dgm:prSet presAssocID="{1E0B9E41-CA10-43EB-AD7D-87F988C78F20}" presName="Accent" presStyleLbl="parChTrans1D1" presStyleIdx="2" presStyleCnt="3" custFlipVert="0" custSzY="45720" custScaleX="67228"/>
      <dgm:spPr/>
    </dgm:pt>
    <dgm:pt modelId="{96116FBD-D0B9-434C-9D14-9FBC69BAE432}" type="pres">
      <dgm:prSet presAssocID="{1E0B9E41-CA10-43EB-AD7D-87F988C78F20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82E3F-25AE-42DD-9972-E01737E7FEFE}" type="presOf" srcId="{1E0B9E41-CA10-43EB-AD7D-87F988C78F20}" destId="{B311C060-0C2A-46F4-9915-0C85AD2276D8}" srcOrd="0" destOrd="0" presId="urn:microsoft.com/office/officeart/2011/layout/TabList"/>
    <dgm:cxn modelId="{A3ED7095-2829-4A73-ABC9-8CD52D1DEFB2}" type="presOf" srcId="{D8043530-CD8F-4709-A0E1-656D758DBE78}" destId="{E79C8D82-9FF0-443C-B228-91A457629C3E}" srcOrd="0" destOrd="0" presId="urn:microsoft.com/office/officeart/2011/layout/TabList"/>
    <dgm:cxn modelId="{5F3F3C6B-6A21-46DC-ABCB-CDF8A6FD6A89}" type="presOf" srcId="{CC906CF9-7FA8-460F-9314-1910CC0C5905}" destId="{96116FBD-D0B9-434C-9D14-9FBC69BAE432}" srcOrd="0" destOrd="2" presId="urn:microsoft.com/office/officeart/2011/layout/TabList"/>
    <dgm:cxn modelId="{42FE4B4B-6E6E-4605-AF8D-FA4F3B5112BA}" type="presOf" srcId="{33601ED7-5B51-4C62-BDC3-D9D3897D63AB}" destId="{FBF60E75-D654-4063-8E6F-4A5453E0C342}" srcOrd="0" destOrd="0" presId="urn:microsoft.com/office/officeart/2011/layout/TabList"/>
    <dgm:cxn modelId="{7446176A-1872-429A-ADDE-DDCE6878A676}" srcId="{E901FC97-78CA-4C30-93DF-7CF4AE8B1442}" destId="{4A827D06-6A62-49FD-9644-D7A9144A2AFA}" srcOrd="0" destOrd="0" parTransId="{537D4CFD-6146-4CEA-BF2F-46019B407C97}" sibTransId="{9BF2F8FB-4F59-41E0-AD48-5B959000654B}"/>
    <dgm:cxn modelId="{D933F988-2D62-479D-BC97-1E9CD3B039A7}" type="presOf" srcId="{7E125443-08B5-4889-B3DE-BDDEA270327A}" destId="{96116FBD-D0B9-434C-9D14-9FBC69BAE432}" srcOrd="0" destOrd="1" presId="urn:microsoft.com/office/officeart/2011/layout/TabList"/>
    <dgm:cxn modelId="{EAAF9B80-E71E-45D1-9B0D-6A8CB201242A}" srcId="{4D2ACFA5-18E5-43E6-A593-B8AB09472691}" destId="{16475A46-17D7-42CB-A6B0-6A5C9DC43691}" srcOrd="0" destOrd="0" parTransId="{AC45D374-139A-4977-9E41-57356895FD76}" sibTransId="{8511E28E-D8F4-46E8-BAC9-836DF0AF8C74}"/>
    <dgm:cxn modelId="{03AC2125-9DAB-4145-B3E6-F7699445DC87}" srcId="{33601ED7-5B51-4C62-BDC3-D9D3897D63AB}" destId="{1E0B9E41-CA10-43EB-AD7D-87F988C78F20}" srcOrd="2" destOrd="0" parTransId="{A86D5C1F-F800-4203-97FE-BDE98A5B737B}" sibTransId="{90AF4CD4-BA4B-4A54-9649-A4DE4B2B63E7}"/>
    <dgm:cxn modelId="{2467E581-3E6C-4D28-B3EA-E1548A6FDCFF}" type="presOf" srcId="{F9202992-CDB3-43A0-8CFB-AA24F2E28DEF}" destId="{96116FBD-D0B9-434C-9D14-9FBC69BAE432}" srcOrd="0" destOrd="3" presId="urn:microsoft.com/office/officeart/2011/layout/TabList"/>
    <dgm:cxn modelId="{84716600-A438-4DCB-84AA-01752BAE7BC3}" srcId="{1E0B9E41-CA10-43EB-AD7D-87F988C78F20}" destId="{5739269A-3D4D-49AB-B86F-FABC3B4E5DA4}" srcOrd="5" destOrd="0" parTransId="{6008CA0E-BE77-49BC-B5B0-AC57ABFB9B86}" sibTransId="{E0FF577E-118E-409E-AB32-08C0B5ACB5D8}"/>
    <dgm:cxn modelId="{46F5D4AE-2F32-4F80-90E3-CC9FF248BA0C}" type="presOf" srcId="{D41F46B5-7CC1-4B0C-B8DF-B494C7C7B64C}" destId="{99437B4E-2C4A-46CC-B75E-C255094549CA}" srcOrd="0" destOrd="0" presId="urn:microsoft.com/office/officeart/2011/layout/TabList"/>
    <dgm:cxn modelId="{336F023E-0D7F-45D4-9AF3-5962598C475C}" type="presOf" srcId="{EA76A3AB-BBD5-4C77-955B-0D90B6A5C845}" destId="{96116FBD-D0B9-434C-9D14-9FBC69BAE432}" srcOrd="0" destOrd="5" presId="urn:microsoft.com/office/officeart/2011/layout/TabList"/>
    <dgm:cxn modelId="{2B382B43-C4FD-4697-8A1C-C6E4F47EF1D4}" srcId="{1E0B9E41-CA10-43EB-AD7D-87F988C78F20}" destId="{7E125443-08B5-4889-B3DE-BDDEA270327A}" srcOrd="2" destOrd="0" parTransId="{84600059-72E1-424B-AA23-1DAE7249FD46}" sibTransId="{F99EF956-99E2-4EA7-827C-5D16EF6A05C5}"/>
    <dgm:cxn modelId="{EE4212A9-CE18-48CE-8CFE-EB2223416C3A}" srcId="{E901FC97-78CA-4C30-93DF-7CF4AE8B1442}" destId="{F3533FD6-6FD1-470B-AC6E-3A1194F65553}" srcOrd="1" destOrd="0" parTransId="{D8FFA2AF-E535-4A77-A41B-69B860E9E9E0}" sibTransId="{DB2FEBD8-A505-4C9B-96C1-CAF9E9C4830B}"/>
    <dgm:cxn modelId="{FA01AB31-FF3C-4D56-847A-E64AE4FDBFEF}" type="presOf" srcId="{16475A46-17D7-42CB-A6B0-6A5C9DC43691}" destId="{3658C23E-3F72-42D2-B182-C5EB7C77E72A}" srcOrd="0" destOrd="1" presId="urn:microsoft.com/office/officeart/2011/layout/TabList"/>
    <dgm:cxn modelId="{DA74C177-666A-4D9D-8CB0-295FAD8EFC29}" srcId="{1E0B9E41-CA10-43EB-AD7D-87F988C78F20}" destId="{75B388DA-544B-41A3-AF91-F6F0CF665FF0}" srcOrd="0" destOrd="0" parTransId="{814839C6-0E17-4F63-8336-2047CEDD24B5}" sibTransId="{BD90AAB6-AB29-46DE-BF90-6A093F13F2C8}"/>
    <dgm:cxn modelId="{27C695DC-96A3-4D27-AF58-DC5F170952DA}" srcId="{33601ED7-5B51-4C62-BDC3-D9D3897D63AB}" destId="{E901FC97-78CA-4C30-93DF-7CF4AE8B1442}" srcOrd="0" destOrd="0" parTransId="{E4309F2F-8E2D-4C1D-9CDE-C25F80DE824C}" sibTransId="{E8CEF19B-9993-49A9-B3B0-F0803B9F33B4}"/>
    <dgm:cxn modelId="{39C23842-A9ED-4D08-B760-0C1043059C62}" type="presOf" srcId="{75B388DA-544B-41A3-AF91-F6F0CF665FF0}" destId="{892FF063-C4DE-4B8B-A573-C9F0BEAB0619}" srcOrd="0" destOrd="0" presId="urn:microsoft.com/office/officeart/2011/layout/TabList"/>
    <dgm:cxn modelId="{F09EFA6A-E336-44FB-81DF-1238F6D23DF5}" type="presOf" srcId="{4D2ACFA5-18E5-43E6-A593-B8AB09472691}" destId="{3658C23E-3F72-42D2-B182-C5EB7C77E72A}" srcOrd="0" destOrd="0" presId="urn:microsoft.com/office/officeart/2011/layout/TabList"/>
    <dgm:cxn modelId="{9B3C97DB-A387-48C6-BADE-5EDC799E3556}" srcId="{D41F46B5-7CC1-4B0C-B8DF-B494C7C7B64C}" destId="{D8043530-CD8F-4709-A0E1-656D758DBE78}" srcOrd="0" destOrd="0" parTransId="{2FD64E8C-0358-4876-8313-1573CFBA55E3}" sibTransId="{4C6E745A-45C8-4BE4-8C87-BB3072C234AE}"/>
    <dgm:cxn modelId="{242EE194-0D46-44D7-A251-080BAEEC14CB}" type="presOf" srcId="{F3533FD6-6FD1-470B-AC6E-3A1194F65553}" destId="{9F7A533B-2341-4C8A-AFC5-7EC9D503ED1F}" srcOrd="0" destOrd="0" presId="urn:microsoft.com/office/officeart/2011/layout/TabList"/>
    <dgm:cxn modelId="{C51E44A6-9C20-48F1-9165-21C52C11289F}" srcId="{1E0B9E41-CA10-43EB-AD7D-87F988C78F20}" destId="{F9202992-CDB3-43A0-8CFB-AA24F2E28DEF}" srcOrd="4" destOrd="0" parTransId="{D92E507B-2C17-4754-8441-00D096300848}" sibTransId="{C582F436-CFEC-4BB7-BF07-223E83CA607D}"/>
    <dgm:cxn modelId="{A9C98268-905C-4571-982A-DFC7A50D55FE}" type="presOf" srcId="{598225D8-D901-4CBE-9312-85FCBF21E58A}" destId="{96116FBD-D0B9-434C-9D14-9FBC69BAE432}" srcOrd="0" destOrd="0" presId="urn:microsoft.com/office/officeart/2011/layout/TabList"/>
    <dgm:cxn modelId="{A4E6F415-13B9-4C87-987B-21FAB3886039}" srcId="{1E0B9E41-CA10-43EB-AD7D-87F988C78F20}" destId="{598225D8-D901-4CBE-9312-85FCBF21E58A}" srcOrd="1" destOrd="0" parTransId="{318EF94B-0306-4A60-AF71-03D679FD6A76}" sibTransId="{997E8706-01D4-4ACD-A45B-07D2E5C72B0E}"/>
    <dgm:cxn modelId="{DF06C73A-7403-497A-AFE8-ABE6F9E189E1}" srcId="{1E0B9E41-CA10-43EB-AD7D-87F988C78F20}" destId="{CC906CF9-7FA8-460F-9314-1910CC0C5905}" srcOrd="3" destOrd="0" parTransId="{3F4AB074-6B22-4814-86F0-E5E0C64EFEC9}" sibTransId="{BB9FDADB-220B-440E-B8E1-84242DD5FCBE}"/>
    <dgm:cxn modelId="{7EC5C556-1EF0-44E6-87F0-DE423C55A6A1}" srcId="{D41F46B5-7CC1-4B0C-B8DF-B494C7C7B64C}" destId="{4D2ACFA5-18E5-43E6-A593-B8AB09472691}" srcOrd="1" destOrd="0" parTransId="{385D6864-BB0C-49B0-B2E7-C18DC1062120}" sibTransId="{5D1E9B20-70C5-4546-B2A7-93D46801F8AC}"/>
    <dgm:cxn modelId="{4A5F45B7-3650-4FB7-BE26-04C4846F1D73}" srcId="{33601ED7-5B51-4C62-BDC3-D9D3897D63AB}" destId="{D41F46B5-7CC1-4B0C-B8DF-B494C7C7B64C}" srcOrd="1" destOrd="0" parTransId="{35863751-8343-4894-BB9F-89B16B677793}" sibTransId="{01CAE68F-9A89-4B36-BCDA-1C2231E3BF58}"/>
    <dgm:cxn modelId="{09B9B975-CFE4-42E4-A207-08108D1AA77C}" srcId="{1E0B9E41-CA10-43EB-AD7D-87F988C78F20}" destId="{EA76A3AB-BBD5-4C77-955B-0D90B6A5C845}" srcOrd="6" destOrd="0" parTransId="{E5485E95-BDA8-4F14-97B8-C72987A57060}" sibTransId="{199FAA5D-AB51-41DB-BC01-9DAF9938892A}"/>
    <dgm:cxn modelId="{2C6F5039-F995-406D-96B3-79B3C1D4B4CC}" type="presOf" srcId="{E901FC97-78CA-4C30-93DF-7CF4AE8B1442}" destId="{D88002C6-5C57-4570-B219-13B8B9DB6B93}" srcOrd="0" destOrd="0" presId="urn:microsoft.com/office/officeart/2011/layout/TabList"/>
    <dgm:cxn modelId="{8808D992-1AA6-47CF-AB69-2C13F608CA96}" type="presOf" srcId="{4A827D06-6A62-49FD-9644-D7A9144A2AFA}" destId="{1D6A9E7C-9732-402C-811C-83EBBEC7E994}" srcOrd="0" destOrd="0" presId="urn:microsoft.com/office/officeart/2011/layout/TabList"/>
    <dgm:cxn modelId="{DB8BCD4B-D9F0-4EF0-8636-60E7EAA7CF41}" type="presOf" srcId="{5739269A-3D4D-49AB-B86F-FABC3B4E5DA4}" destId="{96116FBD-D0B9-434C-9D14-9FBC69BAE432}" srcOrd="0" destOrd="4" presId="urn:microsoft.com/office/officeart/2011/layout/TabList"/>
    <dgm:cxn modelId="{90395DE3-0EE6-411F-B78F-DC0D6C9BD71C}" type="presParOf" srcId="{FBF60E75-D654-4063-8E6F-4A5453E0C342}" destId="{CD07F1F7-1711-4E2E-9CD1-3D29B2980AE7}" srcOrd="0" destOrd="0" presId="urn:microsoft.com/office/officeart/2011/layout/TabList"/>
    <dgm:cxn modelId="{47744C5D-309F-424D-B4B5-7846F6E16674}" type="presParOf" srcId="{CD07F1F7-1711-4E2E-9CD1-3D29B2980AE7}" destId="{1D6A9E7C-9732-402C-811C-83EBBEC7E994}" srcOrd="0" destOrd="0" presId="urn:microsoft.com/office/officeart/2011/layout/TabList"/>
    <dgm:cxn modelId="{A7B2EC80-98C2-4D50-BB42-462FD6BCB2BE}" type="presParOf" srcId="{CD07F1F7-1711-4E2E-9CD1-3D29B2980AE7}" destId="{D88002C6-5C57-4570-B219-13B8B9DB6B93}" srcOrd="1" destOrd="0" presId="urn:microsoft.com/office/officeart/2011/layout/TabList"/>
    <dgm:cxn modelId="{A324CC6C-C3F7-4A83-8488-BF93E0F37376}" type="presParOf" srcId="{CD07F1F7-1711-4E2E-9CD1-3D29B2980AE7}" destId="{46DE0296-FA7B-4566-97EC-1FD8FE2E2676}" srcOrd="2" destOrd="0" presId="urn:microsoft.com/office/officeart/2011/layout/TabList"/>
    <dgm:cxn modelId="{53C35CBC-58CA-4149-B2C5-1C978B393EF3}" type="presParOf" srcId="{FBF60E75-D654-4063-8E6F-4A5453E0C342}" destId="{9F7A533B-2341-4C8A-AFC5-7EC9D503ED1F}" srcOrd="1" destOrd="0" presId="urn:microsoft.com/office/officeart/2011/layout/TabList"/>
    <dgm:cxn modelId="{D813BDAA-31E3-4C15-931D-FBC5CEB6E568}" type="presParOf" srcId="{FBF60E75-D654-4063-8E6F-4A5453E0C342}" destId="{EBC99103-7FBC-4CED-ADA3-6E5FC4CBD9A2}" srcOrd="2" destOrd="0" presId="urn:microsoft.com/office/officeart/2011/layout/TabList"/>
    <dgm:cxn modelId="{2D9AC0A5-57C7-4778-82F0-D32A13BF99FD}" type="presParOf" srcId="{FBF60E75-D654-4063-8E6F-4A5453E0C342}" destId="{5C5F54A6-1C81-44E1-9327-1A4EBFBCAC82}" srcOrd="3" destOrd="0" presId="urn:microsoft.com/office/officeart/2011/layout/TabList"/>
    <dgm:cxn modelId="{856CCB81-4CF8-4CDC-9038-810F9A7C2813}" type="presParOf" srcId="{5C5F54A6-1C81-44E1-9327-1A4EBFBCAC82}" destId="{E79C8D82-9FF0-443C-B228-91A457629C3E}" srcOrd="0" destOrd="0" presId="urn:microsoft.com/office/officeart/2011/layout/TabList"/>
    <dgm:cxn modelId="{60A4EDC6-2E1A-4F8B-BDDD-68189AC616C1}" type="presParOf" srcId="{5C5F54A6-1C81-44E1-9327-1A4EBFBCAC82}" destId="{99437B4E-2C4A-46CC-B75E-C255094549CA}" srcOrd="1" destOrd="0" presId="urn:microsoft.com/office/officeart/2011/layout/TabList"/>
    <dgm:cxn modelId="{CB4A1CD3-2F0D-4846-9B90-EEA8DF784292}" type="presParOf" srcId="{5C5F54A6-1C81-44E1-9327-1A4EBFBCAC82}" destId="{B91B56DB-BF7E-477D-B366-2852E2596D2A}" srcOrd="2" destOrd="0" presId="urn:microsoft.com/office/officeart/2011/layout/TabList"/>
    <dgm:cxn modelId="{3451424B-4898-4AE3-951F-F633B8CD2A38}" type="presParOf" srcId="{FBF60E75-D654-4063-8E6F-4A5453E0C342}" destId="{3658C23E-3F72-42D2-B182-C5EB7C77E72A}" srcOrd="4" destOrd="0" presId="urn:microsoft.com/office/officeart/2011/layout/TabList"/>
    <dgm:cxn modelId="{6E610B51-88DB-42DB-8D71-6366A0EE29FA}" type="presParOf" srcId="{FBF60E75-D654-4063-8E6F-4A5453E0C342}" destId="{0A025B20-BE87-4C5D-98A0-84079FA7C83B}" srcOrd="5" destOrd="0" presId="urn:microsoft.com/office/officeart/2011/layout/TabList"/>
    <dgm:cxn modelId="{28E9BA3F-8D3A-4368-A49E-08C8AD9EA819}" type="presParOf" srcId="{FBF60E75-D654-4063-8E6F-4A5453E0C342}" destId="{776D123E-0F43-49F5-8199-57DEBF0DF66E}" srcOrd="6" destOrd="0" presId="urn:microsoft.com/office/officeart/2011/layout/TabList"/>
    <dgm:cxn modelId="{C03EE109-162D-4A8D-B5E2-480B5C79269D}" type="presParOf" srcId="{776D123E-0F43-49F5-8199-57DEBF0DF66E}" destId="{892FF063-C4DE-4B8B-A573-C9F0BEAB0619}" srcOrd="0" destOrd="0" presId="urn:microsoft.com/office/officeart/2011/layout/TabList"/>
    <dgm:cxn modelId="{85840038-77F6-4646-BB16-9C45240DF2CE}" type="presParOf" srcId="{776D123E-0F43-49F5-8199-57DEBF0DF66E}" destId="{B311C060-0C2A-46F4-9915-0C85AD2276D8}" srcOrd="1" destOrd="0" presId="urn:microsoft.com/office/officeart/2011/layout/TabList"/>
    <dgm:cxn modelId="{1B5B61E5-24B0-4F62-AD57-BF7ED54E1575}" type="presParOf" srcId="{776D123E-0F43-49F5-8199-57DEBF0DF66E}" destId="{CF64D0AC-E8CF-40CD-AF55-DA6A7C29C911}" srcOrd="2" destOrd="0" presId="urn:microsoft.com/office/officeart/2011/layout/TabList"/>
    <dgm:cxn modelId="{F42B8557-919F-4F21-B977-BA33D4447A61}" type="presParOf" srcId="{FBF60E75-D654-4063-8E6F-4A5453E0C342}" destId="{96116FBD-D0B9-434C-9D14-9FBC69BAE432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C693C-D80F-44B8-8A43-2BEDF41D395E}">
      <dsp:nvSpPr>
        <dsp:cNvPr id="0" name=""/>
        <dsp:cNvSpPr/>
      </dsp:nvSpPr>
      <dsp:spPr>
        <a:xfrm>
          <a:off x="4307389" y="0"/>
          <a:ext cx="2871593" cy="1514537"/>
        </a:xfrm>
        <a:prstGeom prst="trapezoid">
          <a:avLst>
            <a:gd name="adj" fmla="val 94801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700" b="1" kern="120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/>
            <a:t>ZKS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/>
            <a:t>(NN 14/2024)</a:t>
          </a:r>
          <a:endParaRPr lang="en-US" sz="3200" b="1" kern="1200"/>
        </a:p>
      </dsp:txBody>
      <dsp:txXfrm>
        <a:off x="4307389" y="0"/>
        <a:ext cx="2871593" cy="1514537"/>
      </dsp:txXfrm>
    </dsp:sp>
    <dsp:sp modelId="{FA1A9F82-20B2-43AE-AA5C-F59C5C67CFC1}">
      <dsp:nvSpPr>
        <dsp:cNvPr id="0" name=""/>
        <dsp:cNvSpPr/>
      </dsp:nvSpPr>
      <dsp:spPr>
        <a:xfrm>
          <a:off x="2871593" y="1514537"/>
          <a:ext cx="5743186" cy="1514537"/>
        </a:xfrm>
        <a:prstGeom prst="trapezoid">
          <a:avLst>
            <a:gd name="adj" fmla="val 94801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i="0" kern="1200" dirty="0">
              <a:solidFill>
                <a:schemeClr val="tx1"/>
              </a:solidFill>
            </a:rPr>
            <a:t>Uredba o </a:t>
          </a:r>
          <a:r>
            <a:rPr lang="hr-HR" sz="2800" i="0" kern="1200" dirty="0" err="1">
              <a:solidFill>
                <a:schemeClr val="tx1"/>
              </a:solidFill>
            </a:rPr>
            <a:t>kibernetičkoj</a:t>
          </a:r>
          <a:r>
            <a:rPr lang="hr-HR" sz="2800" i="0" kern="1200" dirty="0">
              <a:solidFill>
                <a:schemeClr val="tx1"/>
              </a:solidFill>
            </a:rPr>
            <a:t> sigurnosti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i="0" kern="1200" dirty="0">
              <a:solidFill>
                <a:schemeClr val="tx1"/>
              </a:solidFill>
            </a:rPr>
            <a:t>(NN 135/24)</a:t>
          </a:r>
          <a:endParaRPr lang="en-US" sz="2800" i="0" kern="1200" dirty="0">
            <a:solidFill>
              <a:schemeClr val="tx1"/>
            </a:solidFill>
          </a:endParaRPr>
        </a:p>
      </dsp:txBody>
      <dsp:txXfrm>
        <a:off x="3876650" y="1514537"/>
        <a:ext cx="3733071" cy="1514537"/>
      </dsp:txXfrm>
    </dsp:sp>
    <dsp:sp modelId="{54CD9E12-7509-4925-AC37-A8176928DAF4}">
      <dsp:nvSpPr>
        <dsp:cNvPr id="0" name=""/>
        <dsp:cNvSpPr/>
      </dsp:nvSpPr>
      <dsp:spPr>
        <a:xfrm>
          <a:off x="1435796" y="3029075"/>
          <a:ext cx="8614779" cy="1514537"/>
        </a:xfrm>
        <a:prstGeom prst="trapezoid">
          <a:avLst>
            <a:gd name="adj" fmla="val 94801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i="0" kern="1200" dirty="0">
              <a:solidFill>
                <a:schemeClr val="tx1"/>
              </a:solidFill>
            </a:rPr>
            <a:t>Nacionalni program upravljanja </a:t>
          </a:r>
          <a:r>
            <a:rPr lang="hr-HR" sz="2800" i="0" kern="1200" dirty="0" err="1">
              <a:solidFill>
                <a:schemeClr val="tx1"/>
              </a:solidFill>
            </a:rPr>
            <a:t>kibernetičkim</a:t>
          </a:r>
          <a:r>
            <a:rPr lang="hr-HR" sz="2800" i="0" kern="1200" dirty="0">
              <a:solidFill>
                <a:schemeClr val="tx1"/>
              </a:solidFill>
            </a:rPr>
            <a:t> krizama (09.01.2025.)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i="0" kern="1200" dirty="0">
              <a:solidFill>
                <a:schemeClr val="tx1"/>
              </a:solidFill>
            </a:rPr>
            <a:t>(</a:t>
          </a:r>
          <a:r>
            <a:rPr lang="en-US" sz="2000" i="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https://ncsc.hr/hr/nacionalni-program-upravljanja-kibernetickim-krizama</a:t>
          </a:r>
          <a:r>
            <a:rPr lang="hr-HR" sz="2000" i="0" kern="1200" dirty="0">
              <a:solidFill>
                <a:schemeClr val="tx1"/>
              </a:solidFill>
            </a:rPr>
            <a:t>) </a:t>
          </a:r>
          <a:endParaRPr lang="en-US" sz="2000" i="0" kern="1200" dirty="0">
            <a:solidFill>
              <a:schemeClr val="tx1"/>
            </a:solidFill>
          </a:endParaRPr>
        </a:p>
      </dsp:txBody>
      <dsp:txXfrm>
        <a:off x="2943383" y="3029075"/>
        <a:ext cx="5599606" cy="1514537"/>
      </dsp:txXfrm>
    </dsp:sp>
    <dsp:sp modelId="{ABF6394A-36FD-4487-962E-85D5A918C1D0}">
      <dsp:nvSpPr>
        <dsp:cNvPr id="0" name=""/>
        <dsp:cNvSpPr/>
      </dsp:nvSpPr>
      <dsp:spPr>
        <a:xfrm>
          <a:off x="0" y="4543613"/>
          <a:ext cx="11486373" cy="1514537"/>
        </a:xfrm>
        <a:prstGeom prst="trapezoid">
          <a:avLst>
            <a:gd name="adj" fmla="val 94801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0" kern="1200">
              <a:solidFill>
                <a:schemeClr val="tx1"/>
              </a:solidFill>
            </a:rPr>
            <a:t>Smjernice, taksonomije, </a:t>
          </a:r>
          <a:r>
            <a:rPr lang="hr-HR" sz="2400" i="0" kern="1200" err="1">
              <a:solidFill>
                <a:schemeClr val="tx1"/>
              </a:solidFill>
            </a:rPr>
            <a:t>mapiranja</a:t>
          </a:r>
          <a:r>
            <a:rPr lang="hr-HR" sz="2400" i="0" kern="1200">
              <a:solidFill>
                <a:schemeClr val="tx1"/>
              </a:solidFill>
            </a:rPr>
            <a:t>, planovi vježbi, …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i="0" kern="1200">
              <a:solidFill>
                <a:schemeClr val="tx1"/>
              </a:solidFill>
            </a:rPr>
            <a:t>Pravila sigurnosne certifikacije za reviziju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i="0" kern="1200">
              <a:solidFill>
                <a:schemeClr val="tx1"/>
              </a:solidFill>
            </a:rPr>
            <a:t>Nova strategija </a:t>
          </a:r>
          <a:r>
            <a:rPr lang="hr-HR" sz="2800" i="0" kern="1200" err="1">
              <a:solidFill>
                <a:schemeClr val="tx1"/>
              </a:solidFill>
            </a:rPr>
            <a:t>kibernetičke</a:t>
          </a:r>
          <a:r>
            <a:rPr lang="hr-HR" sz="2800" i="0" kern="1200">
              <a:solidFill>
                <a:schemeClr val="tx1"/>
              </a:solidFill>
            </a:rPr>
            <a:t> sigurnosti</a:t>
          </a:r>
        </a:p>
      </dsp:txBody>
      <dsp:txXfrm>
        <a:off x="2010115" y="4543613"/>
        <a:ext cx="7466142" cy="1514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473D0-E104-4A21-8F07-63341BC322E1}">
      <dsp:nvSpPr>
        <dsp:cNvPr id="0" name=""/>
        <dsp:cNvSpPr/>
      </dsp:nvSpPr>
      <dsp:spPr>
        <a:xfrm>
          <a:off x="0" y="1361383"/>
          <a:ext cx="10515600" cy="1815177"/>
        </a:xfrm>
        <a:prstGeom prst="notchedRightArrow">
          <a:avLst/>
        </a:prstGeom>
        <a:solidFill>
          <a:srgbClr val="2325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4E259-E7D4-4315-93FE-56081CE5F20C}">
      <dsp:nvSpPr>
        <dsp:cNvPr id="0" name=""/>
        <dsp:cNvSpPr/>
      </dsp:nvSpPr>
      <dsp:spPr>
        <a:xfrm>
          <a:off x="1489957" y="0"/>
          <a:ext cx="1305993" cy="181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u="sng" kern="1200" dirty="0"/>
            <a:t>Inicijalna</a:t>
          </a:r>
          <a:r>
            <a:rPr lang="hr-HR" sz="1400" kern="1200" dirty="0"/>
            <a:t> kategorizacija subjekata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rgbClr val="C30019"/>
              </a:solidFill>
            </a:rPr>
            <a:t>Q1 </a:t>
          </a:r>
          <a:r>
            <a:rPr lang="hr-HR" sz="1400" b="1" kern="1200" dirty="0">
              <a:solidFill>
                <a:srgbClr val="C30019"/>
              </a:solidFill>
            </a:rPr>
            <a:t>2025</a:t>
          </a:r>
          <a:endParaRPr lang="en-US" sz="1400" b="1" kern="1200" dirty="0">
            <a:solidFill>
              <a:srgbClr val="C30019"/>
            </a:solidFill>
          </a:endParaRPr>
        </a:p>
      </dsp:txBody>
      <dsp:txXfrm>
        <a:off x="1489957" y="0"/>
        <a:ext cx="1305993" cy="1815177"/>
      </dsp:txXfrm>
    </dsp:sp>
    <dsp:sp modelId="{E9985F98-DFC7-4C28-BCD6-98139CE0A91F}">
      <dsp:nvSpPr>
        <dsp:cNvPr id="0" name=""/>
        <dsp:cNvSpPr/>
      </dsp:nvSpPr>
      <dsp:spPr>
        <a:xfrm>
          <a:off x="1987858" y="2113875"/>
          <a:ext cx="310192" cy="310192"/>
        </a:xfrm>
        <a:prstGeom prst="ellipse">
          <a:avLst/>
        </a:prstGeom>
        <a:solidFill>
          <a:srgbClr val="CD111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0A856-FDF9-40C1-8922-6D82525F52D7}">
      <dsp:nvSpPr>
        <dsp:cNvPr id="0" name=""/>
        <dsp:cNvSpPr/>
      </dsp:nvSpPr>
      <dsp:spPr>
        <a:xfrm>
          <a:off x="2811460" y="2722766"/>
          <a:ext cx="1244328" cy="181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Obveza prijave incidenata CSIRT-ovima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solidFill>
                <a:srgbClr val="C30019"/>
              </a:solidFill>
            </a:rPr>
            <a:t>30 dana </a:t>
          </a:r>
          <a:r>
            <a:rPr lang="hr-HR" sz="1400" kern="1200" dirty="0"/>
            <a:t>od primitka Obavijesti o kategorizaciji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rgbClr val="C30019"/>
              </a:solidFill>
            </a:rPr>
            <a:t>Q2 </a:t>
          </a:r>
          <a:r>
            <a:rPr lang="hr-HR" sz="1400" b="1" kern="1200" dirty="0">
              <a:solidFill>
                <a:srgbClr val="C30019"/>
              </a:solidFill>
            </a:rPr>
            <a:t>2025</a:t>
          </a:r>
          <a:endParaRPr lang="en-US" sz="1400" b="1" kern="1200" dirty="0">
            <a:solidFill>
              <a:srgbClr val="C30019"/>
            </a:solidFill>
          </a:endParaRPr>
        </a:p>
      </dsp:txBody>
      <dsp:txXfrm>
        <a:off x="2811460" y="2722766"/>
        <a:ext cx="1244328" cy="1815177"/>
      </dsp:txXfrm>
    </dsp:sp>
    <dsp:sp modelId="{AFC8314C-8699-4C9C-B403-6A9495F95EC9}">
      <dsp:nvSpPr>
        <dsp:cNvPr id="0" name=""/>
        <dsp:cNvSpPr/>
      </dsp:nvSpPr>
      <dsp:spPr>
        <a:xfrm>
          <a:off x="3278528" y="2113875"/>
          <a:ext cx="310192" cy="310192"/>
        </a:xfrm>
        <a:prstGeom prst="ellipse">
          <a:avLst/>
        </a:prstGeom>
        <a:solidFill>
          <a:srgbClr val="CD111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CEA4B-69B7-4C39-8910-52CB8E99F899}">
      <dsp:nvSpPr>
        <dsp:cNvPr id="0" name=""/>
        <dsp:cNvSpPr/>
      </dsp:nvSpPr>
      <dsp:spPr>
        <a:xfrm>
          <a:off x="4071298" y="6153"/>
          <a:ext cx="1211543" cy="1790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Inicijalna provedba mjera ZKS-a u subjektima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solidFill>
                <a:srgbClr val="C30019"/>
              </a:solidFill>
            </a:rPr>
            <a:t>Godinu dana </a:t>
          </a:r>
          <a:r>
            <a:rPr lang="hr-HR" sz="1400" kern="1200" dirty="0"/>
            <a:t>od </a:t>
          </a:r>
          <a:r>
            <a:rPr lang="en-US" sz="1400" kern="1200" dirty="0"/>
            <a:t>primitka Obavijesti o kategorizaciji</a:t>
          </a:r>
          <a:endParaRPr lang="hr-HR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solidFill>
                <a:srgbClr val="C30019"/>
              </a:solidFill>
            </a:rPr>
            <a:t>Q1 2026</a:t>
          </a:r>
          <a:endParaRPr lang="en-US" sz="1400" b="1" kern="1200" dirty="0">
            <a:solidFill>
              <a:srgbClr val="C30019"/>
            </a:solidFill>
          </a:endParaRPr>
        </a:p>
      </dsp:txBody>
      <dsp:txXfrm>
        <a:off x="4071298" y="6153"/>
        <a:ext cx="1211543" cy="1790563"/>
      </dsp:txXfrm>
    </dsp:sp>
    <dsp:sp modelId="{9FF0FE08-E1D0-445E-BF87-F3F70FEBE468}">
      <dsp:nvSpPr>
        <dsp:cNvPr id="0" name=""/>
        <dsp:cNvSpPr/>
      </dsp:nvSpPr>
      <dsp:spPr>
        <a:xfrm>
          <a:off x="4521974" y="2107722"/>
          <a:ext cx="310192" cy="310192"/>
        </a:xfrm>
        <a:prstGeom prst="ellipse">
          <a:avLst/>
        </a:prstGeom>
        <a:solidFill>
          <a:srgbClr val="CD111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B9938-7C57-4C4C-BFD6-E9A2305A6642}">
      <dsp:nvSpPr>
        <dsp:cNvPr id="0" name=""/>
        <dsp:cNvSpPr/>
      </dsp:nvSpPr>
      <dsp:spPr>
        <a:xfrm>
          <a:off x="5298352" y="2722766"/>
          <a:ext cx="1307278" cy="181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Unaprjeđenje mjera kroz upravljanje rizikom u subjektima, prva samoprocjena (važni) ili revizija (ključni). Provodi se </a:t>
          </a:r>
          <a:r>
            <a:rPr lang="hr-HR" sz="1400" b="1" kern="1200" dirty="0">
              <a:solidFill>
                <a:srgbClr val="C30019"/>
              </a:solidFill>
            </a:rPr>
            <a:t>jednom u dvije godine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solidFill>
                <a:srgbClr val="C30019"/>
              </a:solidFill>
            </a:rPr>
            <a:t>Q1 2028</a:t>
          </a:r>
          <a:endParaRPr lang="en-US" sz="1400" b="1" kern="1200" dirty="0">
            <a:solidFill>
              <a:srgbClr val="C30019"/>
            </a:solidFill>
          </a:endParaRPr>
        </a:p>
      </dsp:txBody>
      <dsp:txXfrm>
        <a:off x="5298352" y="2722766"/>
        <a:ext cx="1307278" cy="1815177"/>
      </dsp:txXfrm>
    </dsp:sp>
    <dsp:sp modelId="{1477D8F4-A008-4638-9BAD-008C3B200E18}">
      <dsp:nvSpPr>
        <dsp:cNvPr id="0" name=""/>
        <dsp:cNvSpPr/>
      </dsp:nvSpPr>
      <dsp:spPr>
        <a:xfrm>
          <a:off x="5796895" y="2113875"/>
          <a:ext cx="310192" cy="310192"/>
        </a:xfrm>
        <a:prstGeom prst="ellipse">
          <a:avLst/>
        </a:prstGeom>
        <a:solidFill>
          <a:srgbClr val="CD111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5AAD6-2926-4A49-8C37-689909FF6EE6}">
      <dsp:nvSpPr>
        <dsp:cNvPr id="0" name=""/>
        <dsp:cNvSpPr/>
      </dsp:nvSpPr>
      <dsp:spPr>
        <a:xfrm>
          <a:off x="6621140" y="0"/>
          <a:ext cx="1352942" cy="181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Redoviti stručni nadzor nadležnih tijela. Provodi se </a:t>
          </a:r>
          <a:r>
            <a:rPr lang="hr-HR" sz="1400" b="1" kern="1200" dirty="0">
              <a:solidFill>
                <a:srgbClr val="C30019"/>
              </a:solidFill>
            </a:rPr>
            <a:t>jednom u roku od tri do pet godina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solidFill>
                <a:srgbClr val="C30019"/>
              </a:solidFill>
            </a:rPr>
            <a:t>Q1 2029 - . . .</a:t>
          </a:r>
          <a:endParaRPr lang="en-US" sz="1400" b="1" kern="1200" dirty="0">
            <a:solidFill>
              <a:srgbClr val="C30019"/>
            </a:solidFill>
          </a:endParaRPr>
        </a:p>
      </dsp:txBody>
      <dsp:txXfrm>
        <a:off x="6621140" y="0"/>
        <a:ext cx="1352942" cy="1815177"/>
      </dsp:txXfrm>
    </dsp:sp>
    <dsp:sp modelId="{463408F3-2580-4915-8D21-B44C074796F6}">
      <dsp:nvSpPr>
        <dsp:cNvPr id="0" name=""/>
        <dsp:cNvSpPr/>
      </dsp:nvSpPr>
      <dsp:spPr>
        <a:xfrm>
          <a:off x="7142515" y="2113875"/>
          <a:ext cx="310192" cy="310192"/>
        </a:xfrm>
        <a:prstGeom prst="ellipse">
          <a:avLst/>
        </a:prstGeom>
        <a:solidFill>
          <a:srgbClr val="CD111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4D0AC-E8CF-40CD-AF55-DA6A7C29C911}">
      <dsp:nvSpPr>
        <dsp:cNvPr id="0" name=""/>
        <dsp:cNvSpPr/>
      </dsp:nvSpPr>
      <dsp:spPr>
        <a:xfrm>
          <a:off x="4124489" y="4356924"/>
          <a:ext cx="7081823" cy="4572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B56DB-BF7E-477D-B366-2852E2596D2A}">
      <dsp:nvSpPr>
        <dsp:cNvPr id="0" name=""/>
        <dsp:cNvSpPr/>
      </dsp:nvSpPr>
      <dsp:spPr>
        <a:xfrm>
          <a:off x="512308" y="2458633"/>
          <a:ext cx="10534039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E0296-FA7B-4566-97EC-1FD8FE2E2676}">
      <dsp:nvSpPr>
        <dsp:cNvPr id="0" name=""/>
        <dsp:cNvSpPr/>
      </dsp:nvSpPr>
      <dsp:spPr>
        <a:xfrm flipV="1">
          <a:off x="510987" y="610697"/>
          <a:ext cx="10534039" cy="4572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A9E7C-9732-402C-811C-83EBBEC7E994}">
      <dsp:nvSpPr>
        <dsp:cNvPr id="0" name=""/>
        <dsp:cNvSpPr/>
      </dsp:nvSpPr>
      <dsp:spPr>
        <a:xfrm>
          <a:off x="4464444" y="3733"/>
          <a:ext cx="5878741" cy="629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noProof="0" dirty="0"/>
            <a:t>Vijeće za nacionalnu sigurnost </a:t>
          </a:r>
          <a:endParaRPr lang="en-GB" sz="2400" kern="1200" noProof="0" dirty="0"/>
        </a:p>
      </dsp:txBody>
      <dsp:txXfrm>
        <a:off x="4464444" y="3733"/>
        <a:ext cx="5878741" cy="629823"/>
      </dsp:txXfrm>
    </dsp:sp>
    <dsp:sp modelId="{D88002C6-5C57-4570-B219-13B8B9DB6B93}">
      <dsp:nvSpPr>
        <dsp:cNvPr id="0" name=""/>
        <dsp:cNvSpPr/>
      </dsp:nvSpPr>
      <dsp:spPr>
        <a:xfrm>
          <a:off x="-434737" y="130926"/>
          <a:ext cx="4782799" cy="37543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noProof="0" dirty="0">
              <a:solidFill>
                <a:schemeClr val="tx1"/>
              </a:solidFill>
            </a:rPr>
            <a:t>Strateška i politička razina</a:t>
          </a:r>
          <a:endParaRPr lang="en-GB" sz="2800" kern="1200" noProof="0" dirty="0">
            <a:solidFill>
              <a:schemeClr val="tx1"/>
            </a:solidFill>
          </a:endParaRPr>
        </a:p>
      </dsp:txBody>
      <dsp:txXfrm>
        <a:off x="-416406" y="149257"/>
        <a:ext cx="4746137" cy="357107"/>
      </dsp:txXfrm>
    </dsp:sp>
    <dsp:sp modelId="{9F7A533B-2341-4C8A-AFC5-7EC9D503ED1F}">
      <dsp:nvSpPr>
        <dsp:cNvPr id="0" name=""/>
        <dsp:cNvSpPr/>
      </dsp:nvSpPr>
      <dsp:spPr>
        <a:xfrm>
          <a:off x="0" y="656417"/>
          <a:ext cx="10534039" cy="12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noProof="0" dirty="0">
              <a:solidFill>
                <a:srgbClr val="C00000"/>
              </a:solidFill>
            </a:rPr>
            <a:t>Koordinacija za sustav domovinske sigurnosti</a:t>
          </a:r>
          <a:endParaRPr lang="en-GB" sz="2400" kern="1200" noProof="0" dirty="0">
            <a:solidFill>
              <a:srgbClr val="C00000"/>
            </a:solidFill>
          </a:endParaRPr>
        </a:p>
      </dsp:txBody>
      <dsp:txXfrm>
        <a:off x="0" y="656417"/>
        <a:ext cx="10534039" cy="1259836"/>
      </dsp:txXfrm>
    </dsp:sp>
    <dsp:sp modelId="{E79C8D82-9FF0-443C-B228-91A457629C3E}">
      <dsp:nvSpPr>
        <dsp:cNvPr id="0" name=""/>
        <dsp:cNvSpPr/>
      </dsp:nvSpPr>
      <dsp:spPr>
        <a:xfrm>
          <a:off x="3785830" y="1947745"/>
          <a:ext cx="6725844" cy="39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noProof="0" dirty="0"/>
            <a:t>        Tijelo odgovorno za upravljanje kibernetičkim krizama</a:t>
          </a:r>
          <a:r>
            <a:rPr lang="en-GB" sz="2000" kern="1200" noProof="0" dirty="0"/>
            <a:t> (SOA)</a:t>
          </a:r>
        </a:p>
      </dsp:txBody>
      <dsp:txXfrm>
        <a:off x="3785830" y="1947745"/>
        <a:ext cx="6725844" cy="391951"/>
      </dsp:txXfrm>
    </dsp:sp>
    <dsp:sp modelId="{99437B4E-2C4A-46CC-B75E-C255094549CA}">
      <dsp:nvSpPr>
        <dsp:cNvPr id="0" name=""/>
        <dsp:cNvSpPr/>
      </dsp:nvSpPr>
      <dsp:spPr>
        <a:xfrm>
          <a:off x="-512308" y="1934556"/>
          <a:ext cx="4788085" cy="3778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err="1">
              <a:solidFill>
                <a:schemeClr val="tx1"/>
              </a:solidFill>
            </a:rPr>
            <a:t>Operati</a:t>
          </a:r>
          <a:r>
            <a:rPr lang="hr-HR" sz="2800" kern="1200" noProof="0" dirty="0" err="1">
              <a:solidFill>
                <a:schemeClr val="tx1"/>
              </a:solidFill>
            </a:rPr>
            <a:t>vna</a:t>
          </a:r>
          <a:r>
            <a:rPr lang="hr-HR" sz="2800" kern="1200" noProof="0" dirty="0">
              <a:solidFill>
                <a:schemeClr val="tx1"/>
              </a:solidFill>
            </a:rPr>
            <a:t> razina</a:t>
          </a:r>
          <a:endParaRPr lang="en-GB" sz="2800" kern="1200" noProof="0" dirty="0">
            <a:solidFill>
              <a:schemeClr val="tx1"/>
            </a:solidFill>
          </a:endParaRPr>
        </a:p>
      </dsp:txBody>
      <dsp:txXfrm>
        <a:off x="-493858" y="1953006"/>
        <a:ext cx="4751185" cy="359431"/>
      </dsp:txXfrm>
    </dsp:sp>
    <dsp:sp modelId="{3658C23E-3F72-42D2-B182-C5EB7C77E72A}">
      <dsp:nvSpPr>
        <dsp:cNvPr id="0" name=""/>
        <dsp:cNvSpPr/>
      </dsp:nvSpPr>
      <dsp:spPr>
        <a:xfrm>
          <a:off x="0" y="2458633"/>
          <a:ext cx="10534039" cy="12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noProof="0" dirty="0">
              <a:solidFill>
                <a:srgbClr val="C00000"/>
              </a:solidFill>
            </a:rPr>
            <a:t>Koordinacija za upravljanje kibernetičkim krizama</a:t>
          </a:r>
          <a:endParaRPr lang="en-GB" sz="2400" kern="1200" noProof="0" dirty="0">
            <a:solidFill>
              <a:srgbClr val="C0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noProof="0" dirty="0"/>
            <a:t>SOA, MUP, MORH, MZO, UVNS, ZSIS, MPUDT, </a:t>
          </a:r>
          <a:r>
            <a:rPr lang="sv-SE" sz="1800" kern="1200" noProof="0" dirty="0"/>
            <a:t>HAKOM, CARNET, HNB, HANFA, HAC</a:t>
          </a:r>
          <a:r>
            <a:rPr lang="hr-HR" sz="1800" kern="1200" noProof="0" dirty="0"/>
            <a:t>Z</a:t>
          </a:r>
          <a:endParaRPr lang="en-GB" sz="1800" kern="1200" noProof="0" dirty="0"/>
        </a:p>
      </dsp:txBody>
      <dsp:txXfrm>
        <a:off x="0" y="2458633"/>
        <a:ext cx="10534039" cy="1259836"/>
      </dsp:txXfrm>
    </dsp:sp>
    <dsp:sp modelId="{892FF063-C4DE-4B8B-A573-C9F0BEAB0619}">
      <dsp:nvSpPr>
        <dsp:cNvPr id="0" name=""/>
        <dsp:cNvSpPr/>
      </dsp:nvSpPr>
      <dsp:spPr>
        <a:xfrm>
          <a:off x="6036407" y="3749961"/>
          <a:ext cx="5996838" cy="629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noProof="0" dirty="0"/>
        </a:p>
      </dsp:txBody>
      <dsp:txXfrm>
        <a:off x="6036407" y="3749961"/>
        <a:ext cx="5996838" cy="629823"/>
      </dsp:txXfrm>
    </dsp:sp>
    <dsp:sp modelId="{B311C060-0C2A-46F4-9915-0C85AD2276D8}">
      <dsp:nvSpPr>
        <dsp:cNvPr id="0" name=""/>
        <dsp:cNvSpPr/>
      </dsp:nvSpPr>
      <dsp:spPr>
        <a:xfrm>
          <a:off x="10" y="3898435"/>
          <a:ext cx="10534028" cy="43879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noProof="0" dirty="0">
              <a:solidFill>
                <a:schemeClr val="tx1"/>
              </a:solidFill>
            </a:rPr>
            <a:t>Sektorske i funkcionalne nadležnosti tijela</a:t>
          </a:r>
        </a:p>
      </dsp:txBody>
      <dsp:txXfrm>
        <a:off x="21434" y="3919859"/>
        <a:ext cx="10491180" cy="417374"/>
      </dsp:txXfrm>
    </dsp:sp>
    <dsp:sp modelId="{96116FBD-D0B9-434C-9D14-9FBC69BAE432}">
      <dsp:nvSpPr>
        <dsp:cNvPr id="0" name=""/>
        <dsp:cNvSpPr/>
      </dsp:nvSpPr>
      <dsp:spPr>
        <a:xfrm>
          <a:off x="0" y="4402644"/>
          <a:ext cx="10534039" cy="12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/>
            <a:t>CERT/CSIRT</a:t>
          </a:r>
          <a:r>
            <a:rPr lang="hr-HR" sz="2000" kern="1200" noProof="0" dirty="0"/>
            <a:t>/SOC</a:t>
          </a:r>
          <a:r>
            <a:rPr lang="en-GB" sz="2000" kern="1200" noProof="0" dirty="0"/>
            <a:t> </a:t>
          </a:r>
          <a:r>
            <a:rPr lang="hr-HR" sz="2000" kern="1200" noProof="0" dirty="0"/>
            <a:t>nacionalna tijela sa svojim nadležnostima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noProof="0" dirty="0"/>
            <a:t>Funkcionalna područja kibernetičkog kriminala, kibernetičke špijunaže, …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noProof="0" dirty="0"/>
            <a:t>Resorno nadležna ministarstva, regulatorna tijela, gospodarski sektori, …</a:t>
          </a:r>
          <a:endParaRPr lang="en-GB" sz="20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</dsp:txBody>
      <dsp:txXfrm>
        <a:off x="0" y="4402644"/>
        <a:ext cx="10534039" cy="1259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4D0AC-E8CF-40CD-AF55-DA6A7C29C911}">
      <dsp:nvSpPr>
        <dsp:cNvPr id="0" name=""/>
        <dsp:cNvSpPr/>
      </dsp:nvSpPr>
      <dsp:spPr>
        <a:xfrm>
          <a:off x="4124489" y="4356924"/>
          <a:ext cx="7081823" cy="4572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B56DB-BF7E-477D-B366-2852E2596D2A}">
      <dsp:nvSpPr>
        <dsp:cNvPr id="0" name=""/>
        <dsp:cNvSpPr/>
      </dsp:nvSpPr>
      <dsp:spPr>
        <a:xfrm>
          <a:off x="512308" y="2458633"/>
          <a:ext cx="10534039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E0296-FA7B-4566-97EC-1FD8FE2E2676}">
      <dsp:nvSpPr>
        <dsp:cNvPr id="0" name=""/>
        <dsp:cNvSpPr/>
      </dsp:nvSpPr>
      <dsp:spPr>
        <a:xfrm flipV="1">
          <a:off x="510987" y="610697"/>
          <a:ext cx="10534039" cy="4572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A9E7C-9732-402C-811C-83EBBEC7E994}">
      <dsp:nvSpPr>
        <dsp:cNvPr id="0" name=""/>
        <dsp:cNvSpPr/>
      </dsp:nvSpPr>
      <dsp:spPr>
        <a:xfrm>
          <a:off x="4464444" y="3733"/>
          <a:ext cx="5878741" cy="629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noProof="0" dirty="0"/>
            <a:t>Vijeće za nacionalnu sigurnost </a:t>
          </a:r>
          <a:endParaRPr lang="en-GB" sz="2400" kern="1200" noProof="0" dirty="0"/>
        </a:p>
      </dsp:txBody>
      <dsp:txXfrm>
        <a:off x="4464444" y="3733"/>
        <a:ext cx="5878741" cy="629823"/>
      </dsp:txXfrm>
    </dsp:sp>
    <dsp:sp modelId="{D88002C6-5C57-4570-B219-13B8B9DB6B93}">
      <dsp:nvSpPr>
        <dsp:cNvPr id="0" name=""/>
        <dsp:cNvSpPr/>
      </dsp:nvSpPr>
      <dsp:spPr>
        <a:xfrm>
          <a:off x="-434737" y="130926"/>
          <a:ext cx="4782799" cy="37543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noProof="0" dirty="0">
              <a:solidFill>
                <a:schemeClr val="tx1"/>
              </a:solidFill>
            </a:rPr>
            <a:t>Strateška i politička razina</a:t>
          </a:r>
          <a:endParaRPr lang="en-GB" sz="2800" kern="1200" noProof="0" dirty="0">
            <a:solidFill>
              <a:schemeClr val="tx1"/>
            </a:solidFill>
          </a:endParaRPr>
        </a:p>
      </dsp:txBody>
      <dsp:txXfrm>
        <a:off x="-416406" y="149257"/>
        <a:ext cx="4746137" cy="357107"/>
      </dsp:txXfrm>
    </dsp:sp>
    <dsp:sp modelId="{9F7A533B-2341-4C8A-AFC5-7EC9D503ED1F}">
      <dsp:nvSpPr>
        <dsp:cNvPr id="0" name=""/>
        <dsp:cNvSpPr/>
      </dsp:nvSpPr>
      <dsp:spPr>
        <a:xfrm>
          <a:off x="0" y="656417"/>
          <a:ext cx="10534039" cy="12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noProof="0" dirty="0">
              <a:solidFill>
                <a:srgbClr val="C00000"/>
              </a:solidFill>
            </a:rPr>
            <a:t>Koordinacija za sustav domovinske sigurnosti</a:t>
          </a:r>
          <a:endParaRPr lang="en-GB" sz="2400" kern="1200" noProof="0" dirty="0">
            <a:solidFill>
              <a:srgbClr val="C00000"/>
            </a:solidFill>
          </a:endParaRPr>
        </a:p>
      </dsp:txBody>
      <dsp:txXfrm>
        <a:off x="0" y="656417"/>
        <a:ext cx="10534039" cy="1259836"/>
      </dsp:txXfrm>
    </dsp:sp>
    <dsp:sp modelId="{E79C8D82-9FF0-443C-B228-91A457629C3E}">
      <dsp:nvSpPr>
        <dsp:cNvPr id="0" name=""/>
        <dsp:cNvSpPr/>
      </dsp:nvSpPr>
      <dsp:spPr>
        <a:xfrm>
          <a:off x="3785830" y="1947745"/>
          <a:ext cx="6725844" cy="39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noProof="0" dirty="0"/>
            <a:t>        Tijelo odgovorno za upravljanje kibernetičkim krizama</a:t>
          </a:r>
          <a:r>
            <a:rPr lang="en-GB" sz="2000" kern="1200" noProof="0" dirty="0"/>
            <a:t> (SOA)</a:t>
          </a:r>
        </a:p>
      </dsp:txBody>
      <dsp:txXfrm>
        <a:off x="3785830" y="1947745"/>
        <a:ext cx="6725844" cy="391951"/>
      </dsp:txXfrm>
    </dsp:sp>
    <dsp:sp modelId="{99437B4E-2C4A-46CC-B75E-C255094549CA}">
      <dsp:nvSpPr>
        <dsp:cNvPr id="0" name=""/>
        <dsp:cNvSpPr/>
      </dsp:nvSpPr>
      <dsp:spPr>
        <a:xfrm>
          <a:off x="-512308" y="1934556"/>
          <a:ext cx="4788085" cy="3778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err="1">
              <a:solidFill>
                <a:schemeClr val="tx1"/>
              </a:solidFill>
            </a:rPr>
            <a:t>Operati</a:t>
          </a:r>
          <a:r>
            <a:rPr lang="hr-HR" sz="2800" kern="1200" noProof="0" dirty="0" err="1">
              <a:solidFill>
                <a:schemeClr val="tx1"/>
              </a:solidFill>
            </a:rPr>
            <a:t>vna</a:t>
          </a:r>
          <a:r>
            <a:rPr lang="hr-HR" sz="2800" kern="1200" noProof="0" dirty="0">
              <a:solidFill>
                <a:schemeClr val="tx1"/>
              </a:solidFill>
            </a:rPr>
            <a:t> razina</a:t>
          </a:r>
          <a:endParaRPr lang="en-GB" sz="2800" kern="1200" noProof="0" dirty="0">
            <a:solidFill>
              <a:schemeClr val="tx1"/>
            </a:solidFill>
          </a:endParaRPr>
        </a:p>
      </dsp:txBody>
      <dsp:txXfrm>
        <a:off x="-493858" y="1953006"/>
        <a:ext cx="4751185" cy="359431"/>
      </dsp:txXfrm>
    </dsp:sp>
    <dsp:sp modelId="{3658C23E-3F72-42D2-B182-C5EB7C77E72A}">
      <dsp:nvSpPr>
        <dsp:cNvPr id="0" name=""/>
        <dsp:cNvSpPr/>
      </dsp:nvSpPr>
      <dsp:spPr>
        <a:xfrm>
          <a:off x="0" y="2458633"/>
          <a:ext cx="10534039" cy="12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noProof="0" dirty="0">
              <a:solidFill>
                <a:srgbClr val="C00000"/>
              </a:solidFill>
            </a:rPr>
            <a:t>Koordinacija za upravljanje kibernetičkim krizama</a:t>
          </a:r>
          <a:endParaRPr lang="en-GB" sz="2400" kern="1200" noProof="0" dirty="0">
            <a:solidFill>
              <a:srgbClr val="C0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noProof="0" dirty="0"/>
            <a:t>SOA, MUP, MORH, MZO, UVNS, ZSIS, MPUDT, </a:t>
          </a:r>
          <a:r>
            <a:rPr lang="sv-SE" sz="1800" kern="1200" noProof="0" dirty="0"/>
            <a:t>HAKOM, CARNET, HNB, HANFA, HAC</a:t>
          </a:r>
          <a:r>
            <a:rPr lang="hr-HR" sz="1800" kern="1200" noProof="0" dirty="0"/>
            <a:t>Z</a:t>
          </a:r>
          <a:endParaRPr lang="en-GB" sz="1800" kern="1200" noProof="0" dirty="0"/>
        </a:p>
      </dsp:txBody>
      <dsp:txXfrm>
        <a:off x="0" y="2458633"/>
        <a:ext cx="10534039" cy="1259836"/>
      </dsp:txXfrm>
    </dsp:sp>
    <dsp:sp modelId="{892FF063-C4DE-4B8B-A573-C9F0BEAB0619}">
      <dsp:nvSpPr>
        <dsp:cNvPr id="0" name=""/>
        <dsp:cNvSpPr/>
      </dsp:nvSpPr>
      <dsp:spPr>
        <a:xfrm>
          <a:off x="6036407" y="3749961"/>
          <a:ext cx="5996838" cy="629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noProof="0" dirty="0"/>
        </a:p>
      </dsp:txBody>
      <dsp:txXfrm>
        <a:off x="6036407" y="3749961"/>
        <a:ext cx="5996838" cy="629823"/>
      </dsp:txXfrm>
    </dsp:sp>
    <dsp:sp modelId="{B311C060-0C2A-46F4-9915-0C85AD2276D8}">
      <dsp:nvSpPr>
        <dsp:cNvPr id="0" name=""/>
        <dsp:cNvSpPr/>
      </dsp:nvSpPr>
      <dsp:spPr>
        <a:xfrm>
          <a:off x="10" y="3898435"/>
          <a:ext cx="10534028" cy="43879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noProof="0" dirty="0">
              <a:solidFill>
                <a:schemeClr val="tx1"/>
              </a:solidFill>
            </a:rPr>
            <a:t>Sektorske i funkcionalne nadležnosti tijela</a:t>
          </a:r>
        </a:p>
      </dsp:txBody>
      <dsp:txXfrm>
        <a:off x="21434" y="3919859"/>
        <a:ext cx="10491180" cy="417374"/>
      </dsp:txXfrm>
    </dsp:sp>
    <dsp:sp modelId="{96116FBD-D0B9-434C-9D14-9FBC69BAE432}">
      <dsp:nvSpPr>
        <dsp:cNvPr id="0" name=""/>
        <dsp:cNvSpPr/>
      </dsp:nvSpPr>
      <dsp:spPr>
        <a:xfrm>
          <a:off x="0" y="4402644"/>
          <a:ext cx="10534039" cy="12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/>
            <a:t>CERT/CSIRT</a:t>
          </a:r>
          <a:r>
            <a:rPr lang="hr-HR" sz="2000" kern="1200" noProof="0" dirty="0"/>
            <a:t>/SOC</a:t>
          </a:r>
          <a:r>
            <a:rPr lang="en-GB" sz="2000" kern="1200" noProof="0" dirty="0"/>
            <a:t> </a:t>
          </a:r>
          <a:r>
            <a:rPr lang="hr-HR" sz="2000" kern="1200" noProof="0" dirty="0"/>
            <a:t>nacionalna tijela sa svojim nadležnostima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noProof="0" dirty="0"/>
            <a:t>Funkcionalna područja kibernetičkog kriminala, kibernetičke špijunaže, …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noProof="0" dirty="0"/>
            <a:t>Resorno nadležna ministarstva, regulatorna tijela, gospodarski sektori, …</a:t>
          </a:r>
          <a:endParaRPr lang="en-GB" sz="20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</dsp:txBody>
      <dsp:txXfrm>
        <a:off x="0" y="4402644"/>
        <a:ext cx="10534039" cy="125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21.3.2025.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TAJNO</a:t>
            </a:r>
          </a:p>
        </p:txBody>
      </p:sp>
    </p:spTree>
    <p:extLst>
      <p:ext uri="{BB962C8B-B14F-4D97-AF65-F5344CB8AC3E}">
        <p14:creationId xmlns:p14="http://schemas.microsoft.com/office/powerpoint/2010/main" val="423789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8334F-E78C-4679-887F-DAE48E42464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16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TAJNO</a:t>
            </a:r>
          </a:p>
        </p:txBody>
      </p:sp>
    </p:spTree>
    <p:extLst>
      <p:ext uri="{BB962C8B-B14F-4D97-AF65-F5344CB8AC3E}">
        <p14:creationId xmlns:p14="http://schemas.microsoft.com/office/powerpoint/2010/main" val="392899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8780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" y="-1527"/>
            <a:ext cx="1218895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52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74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" y="-8284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0761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</a:t>
            </a:r>
            <a:r>
              <a:rPr lang="en-US" noProof="0"/>
              <a:t>Master</a:t>
            </a:r>
            <a:r>
              <a:rPr lang="en-US"/>
              <a:t>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0473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144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46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266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3285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173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956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hr-HR"/>
              <a:t>NEKLASIFICIRANO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5E32-4B00-4C80-9CDA-5683DF374768}" type="datetime1">
              <a:rPr lang="sr-Latn-RS" smtClean="0"/>
              <a:t>21.3.2025.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9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933471" y="-15875"/>
            <a:ext cx="1258529" cy="275556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hr-HR"/>
              <a:t>OGRANIČENO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9584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7" y="881594"/>
            <a:ext cx="3138253" cy="1139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541" y="885691"/>
            <a:ext cx="5311482" cy="518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45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89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ACB4-2A41-41DE-B902-1953A7E19B6A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0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23AE-F834-4D6E-8059-AADB8580F936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52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C702-CBFD-42DF-AF2B-CF4A31B58F80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6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20E8-AC2E-4568-A381-3471DD6982B8}" type="datetime1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1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B7F-FEAF-4E53-80E7-76120F5145FD}" type="datetime1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8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8C99-2956-4950-A369-67F3A735BC1C}" type="datetime1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7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7384-CC9E-4B36-8507-71EEDCC0E81C}" type="datetime1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8990" y="761866"/>
            <a:ext cx="5505159" cy="53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1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BF13-7640-4CFC-92B6-2709AF374B23}" type="datetime1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99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C506-71AD-4E75-922D-1DA41AB3EC8D}" type="datetime1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7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C825-8804-4063-939F-374C36C54C35}" type="datetime1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1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A081-B927-40E4-BB3C-3E4D65F275DC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DA5-C65A-4FEF-9187-65D0D7BCE24A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6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05BC-1E73-4D44-8178-A7FFFAA601D6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5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0E93-F10B-412D-A5A8-FEB4EA239714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D008-2374-41C7-800F-85C9F990E977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42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25DD-337B-44DF-A923-5C5B1A55244B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37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FE3B-0E91-4ED6-A436-83245B370D17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7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0F4F0-A82A-4909-B8FC-ED1388D07771}" type="datetimeFigureOut">
              <a:rPr lang="hr-HR" smtClean="0"/>
              <a:t>21.3.2025.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8B7E-BC8C-4FE1-9934-8F6C913B700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09983" y="0"/>
            <a:ext cx="982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Segoe UI Light" panose="020B0502040204020203" pitchFamily="34" charset="0"/>
              </a:rPr>
              <a:t>OGRANIČENO</a:t>
            </a:r>
          </a:p>
        </p:txBody>
      </p:sp>
    </p:spTree>
    <p:extLst>
      <p:ext uri="{BB962C8B-B14F-4D97-AF65-F5344CB8AC3E}">
        <p14:creationId xmlns:p14="http://schemas.microsoft.com/office/powerpoint/2010/main" val="4780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1EA732-01E7-42A3-929C-BAB5AED5D237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B4AED-D87D-4648-8A13-B98AEAC357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4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c.hr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emf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c.h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svg"/><Relationship Id="rId3" Type="http://schemas.openxmlformats.org/officeDocument/2006/relationships/hyperlink" Target="http://www.ncsc.hr/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20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6.png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image" Target="../media/image23.png"/><Relationship Id="rId21" Type="http://schemas.openxmlformats.org/officeDocument/2006/relationships/image" Target="../media/image18.svg"/><Relationship Id="rId34" Type="http://schemas.openxmlformats.org/officeDocument/2006/relationships/image" Target="../media/image35.png"/><Relationship Id="rId7" Type="http://schemas.openxmlformats.org/officeDocument/2006/relationships/image" Target="../media/image16.png"/><Relationship Id="rId12" Type="http://schemas.openxmlformats.org/officeDocument/2006/relationships/image" Target="../media/image30.svg"/><Relationship Id="rId17" Type="http://schemas.openxmlformats.org/officeDocument/2006/relationships/image" Target="../media/image16.svg"/><Relationship Id="rId25" Type="http://schemas.openxmlformats.org/officeDocument/2006/relationships/image" Target="../media/image31.png"/><Relationship Id="rId33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19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svg"/><Relationship Id="rId11" Type="http://schemas.openxmlformats.org/officeDocument/2006/relationships/image" Target="../media/image25.png"/><Relationship Id="rId24" Type="http://schemas.openxmlformats.org/officeDocument/2006/relationships/image" Target="../media/image30.png"/><Relationship Id="rId32" Type="http://schemas.openxmlformats.org/officeDocument/2006/relationships/image" Target="../media/image21.png"/><Relationship Id="rId37" Type="http://schemas.openxmlformats.org/officeDocument/2006/relationships/image" Target="../media/image20.svg"/><Relationship Id="rId5" Type="http://schemas.openxmlformats.org/officeDocument/2006/relationships/image" Target="../media/image24.png"/><Relationship Id="rId15" Type="http://schemas.openxmlformats.org/officeDocument/2006/relationships/image" Target="../media/image27.png"/><Relationship Id="rId23" Type="http://schemas.openxmlformats.org/officeDocument/2006/relationships/image" Target="../media/image37.svg"/><Relationship Id="rId28" Type="http://schemas.openxmlformats.org/officeDocument/2006/relationships/image" Target="../media/image33.png"/><Relationship Id="rId36" Type="http://schemas.openxmlformats.org/officeDocument/2006/relationships/image" Target="../media/image20.png"/><Relationship Id="rId10" Type="http://schemas.openxmlformats.org/officeDocument/2006/relationships/image" Target="../media/image14.svg"/><Relationship Id="rId19" Type="http://schemas.openxmlformats.org/officeDocument/2006/relationships/image" Target="../media/image35.svg"/><Relationship Id="rId31" Type="http://schemas.openxmlformats.org/officeDocument/2006/relationships/image" Target="../media/image45.svg"/><Relationship Id="rId4" Type="http://schemas.openxmlformats.org/officeDocument/2006/relationships/image" Target="../media/image26.svg"/><Relationship Id="rId9" Type="http://schemas.openxmlformats.org/officeDocument/2006/relationships/image" Target="../media/image17.png"/><Relationship Id="rId14" Type="http://schemas.openxmlformats.org/officeDocument/2006/relationships/image" Target="../media/image32.svg"/><Relationship Id="rId22" Type="http://schemas.openxmlformats.org/officeDocument/2006/relationships/image" Target="../media/image29.png"/><Relationship Id="rId27" Type="http://schemas.openxmlformats.org/officeDocument/2006/relationships/image" Target="../media/image41.svg"/><Relationship Id="rId30" Type="http://schemas.openxmlformats.org/officeDocument/2006/relationships/image" Target="../media/image34.png"/><Relationship Id="rId35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>
            <a:normAutofit fontScale="90000"/>
          </a:bodyPr>
          <a:lstStyle/>
          <a:p>
            <a:r>
              <a:rPr lang="hr-HR" sz="4800" b="1" dirty="0">
                <a:latin typeface="Corbel" panose="020B0503020204020204" pitchFamily="34" charset="0"/>
              </a:rPr>
              <a:t>Regulativni okvir </a:t>
            </a:r>
            <a:br>
              <a:rPr lang="hr-HR" sz="4800" b="1" dirty="0">
                <a:latin typeface="Corbel" panose="020B0503020204020204" pitchFamily="34" charset="0"/>
              </a:rPr>
            </a:br>
            <a:r>
              <a:rPr lang="hr-HR" sz="4800" b="1" dirty="0">
                <a:latin typeface="Corbel" panose="020B0503020204020204" pitchFamily="34" charset="0"/>
              </a:rPr>
              <a:t>Zakona o </a:t>
            </a:r>
            <a:r>
              <a:rPr lang="hr-HR" sz="4800" b="1" dirty="0" err="1">
                <a:latin typeface="Corbel" panose="020B0503020204020204" pitchFamily="34" charset="0"/>
              </a:rPr>
              <a:t>kibernetičkoj</a:t>
            </a:r>
            <a:r>
              <a:rPr lang="hr-HR" sz="4800" b="1" dirty="0">
                <a:latin typeface="Corbel" panose="020B0503020204020204" pitchFamily="34" charset="0"/>
              </a:rPr>
              <a:t> sigurnosti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sz="2200" b="1" dirty="0">
                <a:latin typeface="Corbel" panose="020B0503020204020204" pitchFamily="34" charset="0"/>
              </a:rPr>
              <a:t>dr. sc. Aleksandar Klaić, dipl. ing.</a:t>
            </a:r>
            <a:br>
              <a:rPr lang="hr-HR" sz="2200" b="1" dirty="0">
                <a:latin typeface="Corbel" panose="020B0503020204020204" pitchFamily="34" charset="0"/>
              </a:rPr>
            </a:br>
            <a:r>
              <a:rPr lang="hr-HR" sz="2200" b="1" dirty="0">
                <a:latin typeface="Corbel" panose="020B0503020204020204" pitchFamily="34" charset="0"/>
              </a:rPr>
              <a:t>Nacionalni centar za kibernetičku sigurnost (NCSC-HR), Sigurnosno-obavještajna agencija (</a:t>
            </a:r>
            <a:r>
              <a:rPr lang="en-US" sz="2200" b="1" dirty="0">
                <a:latin typeface="Corbel" panose="020B0503020204020204" pitchFamily="34" charset="0"/>
              </a:rPr>
              <a:t>SOA</a:t>
            </a:r>
            <a:r>
              <a:rPr lang="hr-HR" sz="2200" b="1" dirty="0">
                <a:latin typeface="Corbel" panose="020B0503020204020204" pitchFamily="34" charset="0"/>
              </a:rPr>
              <a:t>)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9F4F5A1-2165-C93D-F459-70B4FEC28B9D}"/>
              </a:ext>
            </a:extLst>
          </p:cNvPr>
          <p:cNvSpPr txBox="1">
            <a:spLocks/>
          </p:cNvSpPr>
          <p:nvPr/>
        </p:nvSpPr>
        <p:spPr>
          <a:xfrm>
            <a:off x="11191461" y="6356350"/>
            <a:ext cx="971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878B7E-BC8C-4FE1-9934-8F6C913B7000}" type="slidenum">
              <a:rPr lang="hr-HR" sz="1400" smtClean="0"/>
              <a:pPr/>
              <a:t>10</a:t>
            </a:fld>
            <a:endParaRPr lang="hr-HR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0A190D-F523-F002-7976-8C118D0204DC}"/>
              </a:ext>
            </a:extLst>
          </p:cNvPr>
          <p:cNvSpPr txBox="1">
            <a:spLocks/>
          </p:cNvSpPr>
          <p:nvPr/>
        </p:nvSpPr>
        <p:spPr>
          <a:xfrm>
            <a:off x="402770" y="365126"/>
            <a:ext cx="10951030" cy="6490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hr-HR" sz="3600" b="1" dirty="0" smtClean="0">
                <a:solidFill>
                  <a:srgbClr val="C00000"/>
                </a:solidFill>
                <a:latin typeface="Calibri Light" panose="020F0302020204030204"/>
              </a:rPr>
              <a:t>Kategorizacija i  obveznici </a:t>
            </a:r>
            <a:r>
              <a:rPr lang="hr-HR" sz="3600" b="1" dirty="0">
                <a:solidFill>
                  <a:srgbClr val="C00000"/>
                </a:solidFill>
                <a:latin typeface="Calibri Light" panose="020F0302020204030204"/>
              </a:rPr>
              <a:t>Zakona o kibernetičkoj sigurnosti</a:t>
            </a:r>
            <a:endParaRPr lang="fr-FR" sz="3600" b="1" dirty="0">
              <a:solidFill>
                <a:srgbClr val="C00000"/>
              </a:solidFill>
              <a:latin typeface="Calibri Light" panose="020F03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F18D03-8665-599F-F842-5799DB69BEE2}"/>
              </a:ext>
            </a:extLst>
          </p:cNvPr>
          <p:cNvSpPr/>
          <p:nvPr/>
        </p:nvSpPr>
        <p:spPr>
          <a:xfrm>
            <a:off x="402770" y="3428999"/>
            <a:ext cx="3907972" cy="3063875"/>
          </a:xfrm>
          <a:prstGeom prst="rect">
            <a:avLst/>
          </a:prstGeom>
          <a:solidFill>
            <a:srgbClr val="23256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predstavljaju veliki subjekt i posluju u sektorima i podsektorima Priloga I. Zakona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prema posebnim </a:t>
            </a:r>
            <a:r>
              <a:rPr lang="hr-HR" dirty="0" smtClean="0"/>
              <a:t>kriterijima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dužni </a:t>
            </a:r>
            <a:r>
              <a:rPr lang="hr-HR" dirty="0"/>
              <a:t>su provoditi </a:t>
            </a:r>
            <a:r>
              <a:rPr lang="hr-HR" dirty="0">
                <a:solidFill>
                  <a:srgbClr val="FF0000"/>
                </a:solidFill>
              </a:rPr>
              <a:t>reviziju</a:t>
            </a:r>
            <a:r>
              <a:rPr lang="hr-HR" dirty="0"/>
              <a:t> </a:t>
            </a:r>
            <a:r>
              <a:rPr lang="hr-HR" dirty="0" err="1"/>
              <a:t>kibernetičke</a:t>
            </a:r>
            <a:r>
              <a:rPr lang="hr-HR" dirty="0"/>
              <a:t> sigurnosti najmanje jednom u dvije godine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476F17-A6C2-254F-C29D-3971B85E93CC}"/>
              </a:ext>
            </a:extLst>
          </p:cNvPr>
          <p:cNvSpPr/>
          <p:nvPr/>
        </p:nvSpPr>
        <p:spPr>
          <a:xfrm>
            <a:off x="435425" y="2982686"/>
            <a:ext cx="3592286" cy="770828"/>
          </a:xfrm>
          <a:prstGeom prst="roundRect">
            <a:avLst/>
          </a:prstGeom>
          <a:solidFill>
            <a:srgbClr val="F2F2F2"/>
          </a:solidFill>
          <a:ln>
            <a:solidFill>
              <a:srgbClr val="23256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rgbClr val="2325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KLJUČNI SUBJEKTI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DDE94-DAD8-EBCB-33FD-E40C9FB6552E}"/>
              </a:ext>
            </a:extLst>
          </p:cNvPr>
          <p:cNvSpPr/>
          <p:nvPr/>
        </p:nvSpPr>
        <p:spPr>
          <a:xfrm>
            <a:off x="4735279" y="3428999"/>
            <a:ext cx="3907972" cy="3063875"/>
          </a:xfrm>
          <a:prstGeom prst="rect">
            <a:avLst/>
          </a:prstGeom>
          <a:solidFill>
            <a:srgbClr val="23256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predstavljaju srednji subjekt iz Priloga I. Zakona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predstavljaju veliki ili srednji subjekt i posluju u sektorima i podsektorima Priloga II. Zakona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prema posebnim </a:t>
            </a:r>
            <a:r>
              <a:rPr lang="hr-HR" dirty="0" smtClean="0"/>
              <a:t>kriterijima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dužni su </a:t>
            </a:r>
            <a:r>
              <a:rPr lang="hr-HR" dirty="0" smtClean="0"/>
              <a:t>provoditi </a:t>
            </a:r>
            <a:r>
              <a:rPr lang="hr-HR" dirty="0" err="1">
                <a:solidFill>
                  <a:srgbClr val="FF0000"/>
                </a:solidFill>
              </a:rPr>
              <a:t>samoprocjenu</a:t>
            </a:r>
            <a:r>
              <a:rPr lang="hr-HR" dirty="0"/>
              <a:t> </a:t>
            </a:r>
            <a:r>
              <a:rPr lang="hr-HR" dirty="0" err="1"/>
              <a:t>kibernetičke</a:t>
            </a:r>
            <a:r>
              <a:rPr lang="hr-HR" dirty="0"/>
              <a:t> </a:t>
            </a:r>
            <a:r>
              <a:rPr lang="hr-HR" dirty="0" smtClean="0"/>
              <a:t>sigurnosti najmanje </a:t>
            </a:r>
            <a:r>
              <a:rPr lang="hr-HR" dirty="0"/>
              <a:t>jednom u dvije godine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5BD8DD-4217-46B8-2A85-DA2728B4D68C}"/>
              </a:ext>
            </a:extLst>
          </p:cNvPr>
          <p:cNvSpPr/>
          <p:nvPr/>
        </p:nvSpPr>
        <p:spPr>
          <a:xfrm>
            <a:off x="4767934" y="2982686"/>
            <a:ext cx="3592286" cy="770828"/>
          </a:xfrm>
          <a:prstGeom prst="roundRect">
            <a:avLst/>
          </a:prstGeom>
          <a:solidFill>
            <a:srgbClr val="F2F2F2"/>
          </a:solidFill>
          <a:ln>
            <a:solidFill>
              <a:srgbClr val="23256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rgbClr val="2325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SUBJEKTI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F3825-2C89-3C91-87B3-2BCA486F6DC8}"/>
              </a:ext>
            </a:extLst>
          </p:cNvPr>
          <p:cNvSpPr txBox="1"/>
          <p:nvPr/>
        </p:nvSpPr>
        <p:spPr>
          <a:xfrm>
            <a:off x="838200" y="1203958"/>
            <a:ext cx="109836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-36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hr-HR" sz="2000" dirty="0">
                <a:ln w="3175">
                  <a:noFill/>
                </a:ln>
                <a:solidFill>
                  <a:srgbClr val="23256B"/>
                </a:solidFill>
                <a:latin typeface="Corbel" panose="020B0503020204020204"/>
              </a:rPr>
              <a:t>subjekti koji posluju u sektorima i podsekrotima Priloga I. I II. Zakona</a:t>
            </a:r>
            <a:endParaRPr kumimoji="0" lang="hr-HR" sz="2000" b="0" i="0" u="none" strike="noStrike" kern="1200" cap="none" spc="0" normalizeH="0" baseline="0" noProof="0" dirty="0">
              <a:ln w="3175">
                <a:noFill/>
              </a:ln>
              <a:solidFill>
                <a:srgbClr val="23256B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817200" lvl="1" indent="-360000">
              <a:spcBef>
                <a:spcPts val="1200"/>
              </a:spcBef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hr-HR" sz="2000" dirty="0">
                <a:ln w="3175">
                  <a:noFill/>
                </a:ln>
                <a:solidFill>
                  <a:srgbClr val="23256B"/>
                </a:solidFill>
                <a:latin typeface="Corbel" panose="020B0503020204020204"/>
              </a:rPr>
              <a:t>veliki ili srednji subjekti prema EU kriterijima</a:t>
            </a:r>
          </a:p>
          <a:p>
            <a:pPr marL="1274400" lvl="2" indent="-360000">
              <a:spcBef>
                <a:spcPts val="1200"/>
              </a:spcBef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hr-HR" sz="2000" dirty="0">
                <a:ln w="3175">
                  <a:noFill/>
                </a:ln>
                <a:solidFill>
                  <a:srgbClr val="23256B"/>
                </a:solidFill>
                <a:latin typeface="Corbel" panose="020B0503020204020204"/>
              </a:rPr>
              <a:t>posebni kriteriji - kritični subjekti, pružatelji usluga povjerenja, pružatelji usluga DNS-a itd.</a:t>
            </a:r>
          </a:p>
        </p:txBody>
      </p:sp>
      <p:sp>
        <p:nvSpPr>
          <p:cNvPr id="20" name="Scroll: Vertical 19">
            <a:extLst>
              <a:ext uri="{FF2B5EF4-FFF2-40B4-BE49-F238E27FC236}">
                <a16:creationId xmlns:a16="http://schemas.microsoft.com/office/drawing/2014/main" id="{653AF911-DA73-AA46-5F0C-9D2A9973A116}"/>
              </a:ext>
            </a:extLst>
          </p:cNvPr>
          <p:cNvSpPr/>
          <p:nvPr/>
        </p:nvSpPr>
        <p:spPr>
          <a:xfrm>
            <a:off x="8924913" y="3784484"/>
            <a:ext cx="2971812" cy="2352904"/>
          </a:xfrm>
          <a:prstGeom prst="verticalScroll">
            <a:avLst/>
          </a:prstGeom>
          <a:solidFill>
            <a:srgbClr val="23256B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F4F4F7"/>
                </a:solidFill>
              </a:rPr>
              <a:t>VELIKI SUBJEKTI</a:t>
            </a:r>
            <a:r>
              <a:rPr lang="hr-HR" sz="1600" b="1" dirty="0"/>
              <a:t>:</a:t>
            </a:r>
          </a:p>
          <a:p>
            <a:pPr lvl="1"/>
            <a:r>
              <a:rPr lang="hr-HR" sz="1600" dirty="0"/>
              <a:t>&gt; 250 zaposlenika</a:t>
            </a:r>
          </a:p>
          <a:p>
            <a:pPr lvl="1"/>
            <a:r>
              <a:rPr lang="hr-HR" sz="1600" dirty="0"/>
              <a:t>&gt; 50/43 mil. EUR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SREDNJI SUBJEKTI:</a:t>
            </a:r>
          </a:p>
          <a:p>
            <a:pPr lvl="1"/>
            <a:r>
              <a:rPr lang="hr-HR" sz="1600" dirty="0"/>
              <a:t>&gt; 50 zaposlenika</a:t>
            </a:r>
          </a:p>
          <a:p>
            <a:pPr lvl="1"/>
            <a:r>
              <a:rPr lang="hr-HR" sz="1600" dirty="0"/>
              <a:t>&gt; 10 mil. EUR</a:t>
            </a:r>
          </a:p>
        </p:txBody>
      </p:sp>
    </p:spTree>
    <p:extLst>
      <p:ext uri="{BB962C8B-B14F-4D97-AF65-F5344CB8AC3E}">
        <p14:creationId xmlns:p14="http://schemas.microsoft.com/office/powerpoint/2010/main" val="16541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71162"/>
            <a:ext cx="3284913" cy="23711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sz="32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Uredba o </a:t>
            </a:r>
            <a:r>
              <a:rPr lang="hr-HR" sz="3200" b="1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kibernetičkoj</a:t>
            </a:r>
            <a:r>
              <a:rPr lang="hr-HR" sz="32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sigurnosti – prilog II.</a:t>
            </a:r>
            <a:br>
              <a:rPr lang="hr-HR" sz="32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sz="3200" b="1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Mjere </a:t>
            </a:r>
            <a:r>
              <a:rPr lang="hr-HR" sz="3200" b="1" kern="12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kibernetičke</a:t>
            </a:r>
            <a:r>
              <a:rPr lang="hr-HR" sz="3200" b="1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sigurnosti</a:t>
            </a:r>
            <a:endParaRPr lang="hr-HR" sz="32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43F0B8C-800C-2DCE-64FC-B5C465EFB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1473206"/>
            <a:ext cx="7347537" cy="3912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EC226-C6E8-B2B6-C87B-9163B7DB7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9" y="3400426"/>
            <a:ext cx="7292972" cy="2377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C3F7D-35E6-7BCD-9776-AEB4F2FD8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64" y="585427"/>
            <a:ext cx="7110076" cy="655377"/>
          </a:xfrm>
          <a:prstGeom prst="rect">
            <a:avLst/>
          </a:prstGeom>
        </p:spPr>
      </p:pic>
      <p:sp>
        <p:nvSpPr>
          <p:cNvPr id="13" name="Oval Callout 15">
            <a:extLst>
              <a:ext uri="{FF2B5EF4-FFF2-40B4-BE49-F238E27FC236}">
                <a16:creationId xmlns:a16="http://schemas.microsoft.com/office/drawing/2014/main" id="{B789CDDE-9AD7-CB05-A550-2AD9C755E5CC}"/>
              </a:ext>
            </a:extLst>
          </p:cNvPr>
          <p:cNvSpPr/>
          <p:nvPr/>
        </p:nvSpPr>
        <p:spPr>
          <a:xfrm>
            <a:off x="3428999" y="127294"/>
            <a:ext cx="2215609" cy="451461"/>
          </a:xfrm>
          <a:prstGeom prst="wedgeEllipseCallout">
            <a:avLst>
              <a:gd name="adj1" fmla="val 53948"/>
              <a:gd name="adj2" fmla="val 80169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ZKS, članak 30.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4123302C-59BA-7BCE-F7AB-A81864AA4132}"/>
              </a:ext>
            </a:extLst>
          </p:cNvPr>
          <p:cNvSpPr/>
          <p:nvPr/>
        </p:nvSpPr>
        <p:spPr>
          <a:xfrm rot="10800000" flipH="1">
            <a:off x="3575304" y="5778072"/>
            <a:ext cx="795528" cy="56786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8C41D4-AD04-92F3-6646-01E95960A2CB}"/>
              </a:ext>
            </a:extLst>
          </p:cNvPr>
          <p:cNvSpPr/>
          <p:nvPr/>
        </p:nvSpPr>
        <p:spPr>
          <a:xfrm>
            <a:off x="4370832" y="5879592"/>
            <a:ext cx="2624328" cy="5678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ISO/CIS/ETSI/NIST . . 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9E19F38-DFAF-F9CA-EC94-2701E79E6507}"/>
              </a:ext>
            </a:extLst>
          </p:cNvPr>
          <p:cNvSpPr/>
          <p:nvPr/>
        </p:nvSpPr>
        <p:spPr>
          <a:xfrm>
            <a:off x="6995160" y="5998463"/>
            <a:ext cx="795528" cy="3301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7B953E-199B-9EC8-4375-4088C2A9EB98}"/>
              </a:ext>
            </a:extLst>
          </p:cNvPr>
          <p:cNvSpPr/>
          <p:nvPr/>
        </p:nvSpPr>
        <p:spPr>
          <a:xfrm>
            <a:off x="5525381" y="529416"/>
            <a:ext cx="4381727" cy="281741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19894D-63A7-B52F-08AF-A8F6AD6DFD27}"/>
              </a:ext>
            </a:extLst>
          </p:cNvPr>
          <p:cNvSpPr/>
          <p:nvPr/>
        </p:nvSpPr>
        <p:spPr>
          <a:xfrm>
            <a:off x="7790688" y="5879592"/>
            <a:ext cx="2624328" cy="5678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Korišteno ili odabrano tehničko rješenje</a:t>
            </a:r>
          </a:p>
        </p:txBody>
      </p:sp>
      <p:sp>
        <p:nvSpPr>
          <p:cNvPr id="19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11191461" y="6356350"/>
            <a:ext cx="97196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0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357" y="859765"/>
            <a:ext cx="11608904" cy="32977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SUBJEKT ZKS-a</a:t>
            </a:r>
            <a:endParaRPr kumimoji="0" lang="hr-HR" sz="1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9392"/>
            <a:ext cx="10515600" cy="753048"/>
          </a:xfrm>
        </p:spPr>
        <p:txBody>
          <a:bodyPr>
            <a:normAutofit/>
          </a:bodyPr>
          <a:lstStyle/>
          <a:p>
            <a:pPr algn="ctr"/>
            <a:r>
              <a:rPr lang="hr-HR" b="1">
                <a:solidFill>
                  <a:srgbClr val="C00000"/>
                </a:solidFill>
              </a:rPr>
              <a:t>Informacijska i </a:t>
            </a:r>
            <a:r>
              <a:rPr lang="hr-HR" b="1" err="1">
                <a:solidFill>
                  <a:srgbClr val="C00000"/>
                </a:solidFill>
              </a:rPr>
              <a:t>kibernetička</a:t>
            </a:r>
            <a:r>
              <a:rPr lang="hr-HR" b="1">
                <a:solidFill>
                  <a:srgbClr val="C00000"/>
                </a:solidFill>
              </a:rPr>
              <a:t> sigurnost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1277" y="1175243"/>
            <a:ext cx="7777317" cy="288324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76725" y="1175244"/>
            <a:ext cx="7462989" cy="285144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912" y="1739977"/>
            <a:ext cx="3245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INFORMACIJSKA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SIGURNOST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8156" y="1739977"/>
            <a:ext cx="3040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KIBERNETIČKA SIGURNOST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3979" y="2012794"/>
            <a:ext cx="1690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SIGURNOST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4940" y="2194652"/>
            <a:ext cx="2469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Zaštita podataka u fizičkom i elektroničkom obliku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8031" y="2387890"/>
            <a:ext cx="2594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Zaštita mrežnih i informacijskih sustava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6024" y="2133724"/>
            <a:ext cx="2506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Zaštita IT imovine i korisnika od </a:t>
            </a:r>
            <a:r>
              <a:rPr kumimoji="0" lang="hr-HR" sz="2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kibernetičkih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ugroza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084" y="4824872"/>
            <a:ext cx="1881362" cy="1769041"/>
          </a:xfrm>
          <a:prstGeom prst="rect">
            <a:avLst/>
          </a:prstGeom>
        </p:spPr>
      </p:pic>
      <p:sp>
        <p:nvSpPr>
          <p:cNvPr id="13" name="Circular Arrow 12"/>
          <p:cNvSpPr/>
          <p:nvPr/>
        </p:nvSpPr>
        <p:spPr>
          <a:xfrm>
            <a:off x="912958" y="4924009"/>
            <a:ext cx="1512168" cy="1497807"/>
          </a:xfrm>
          <a:prstGeom prst="circularArrow">
            <a:avLst>
              <a:gd name="adj1" fmla="val 3083"/>
              <a:gd name="adj2" fmla="val 1142319"/>
              <a:gd name="adj3" fmla="val 20407287"/>
              <a:gd name="adj4" fmla="val 2228339"/>
              <a:gd name="adj5" fmla="val 612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3304" y="5180529"/>
            <a:ext cx="125869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Ljudi,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procesi,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tehnologija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8212" y="4912032"/>
            <a:ext cx="329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ISO/IEC 27001:2022 + 27110, ...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2465234" y="5489693"/>
            <a:ext cx="949721" cy="256733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6124408" y="5503934"/>
            <a:ext cx="3429400" cy="321876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006" y="4649459"/>
            <a:ext cx="291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Security Policy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79364" y="4346345"/>
            <a:ext cx="163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NIST CSF 2.0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3903" y="5095744"/>
            <a:ext cx="338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ETSI TR 103 305-1 Critical Security Controls for Cyber Defence (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09/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CIS Controls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ISA/IEC 62443 / NIST SP 800-82 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14" y="5281364"/>
            <a:ext cx="2530059" cy="1051651"/>
          </a:xfrm>
          <a:prstGeom prst="rect">
            <a:avLst/>
          </a:prstGeom>
        </p:spPr>
      </p:pic>
      <p:sp>
        <p:nvSpPr>
          <p:cNvPr id="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C87F6-986D-49E6-AF40-1B3A1EE8064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ircular Arrow 26"/>
          <p:cNvSpPr/>
          <p:nvPr/>
        </p:nvSpPr>
        <p:spPr>
          <a:xfrm>
            <a:off x="6011172" y="4164830"/>
            <a:ext cx="1016485" cy="962710"/>
          </a:xfrm>
          <a:prstGeom prst="circularArrow">
            <a:avLst>
              <a:gd name="adj1" fmla="val 3083"/>
              <a:gd name="adj2" fmla="val 1142319"/>
              <a:gd name="adj3" fmla="val 20407287"/>
              <a:gd name="adj4" fmla="val 2228339"/>
              <a:gd name="adj5" fmla="val 612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64732" y="4238091"/>
            <a:ext cx="78484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</a:t>
            </a:r>
            <a:r>
              <a:rPr kumimoji="0" lang="hr-HR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</a:t>
            </a:r>
            <a:endParaRPr kumimoji="0" lang="hr-HR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ircular Arrow 29"/>
          <p:cNvSpPr/>
          <p:nvPr/>
        </p:nvSpPr>
        <p:spPr>
          <a:xfrm>
            <a:off x="9494941" y="4562062"/>
            <a:ext cx="2364041" cy="2295938"/>
          </a:xfrm>
          <a:prstGeom prst="circularArrow">
            <a:avLst>
              <a:gd name="adj1" fmla="val 3083"/>
              <a:gd name="adj2" fmla="val 1142319"/>
              <a:gd name="adj3" fmla="val 20407287"/>
              <a:gd name="adj4" fmla="val 2228339"/>
              <a:gd name="adj5" fmla="val 612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16" y="1316736"/>
            <a:ext cx="10515600" cy="5084064"/>
          </a:xfrm>
        </p:spPr>
        <p:txBody>
          <a:bodyPr>
            <a:normAutofit fontScale="92500"/>
          </a:bodyPr>
          <a:lstStyle/>
          <a:p>
            <a:r>
              <a:rPr lang="hr-HR" dirty="0"/>
              <a:t>Utvrđuje se kroz postupak kategorizacije</a:t>
            </a:r>
          </a:p>
          <a:p>
            <a:pPr lvl="1"/>
            <a:r>
              <a:rPr lang="hr-HR" dirty="0"/>
              <a:t>Sektor, </a:t>
            </a:r>
            <a:r>
              <a:rPr lang="hr-HR" dirty="0" err="1"/>
              <a:t>podsektor</a:t>
            </a:r>
            <a:r>
              <a:rPr lang="hr-HR" dirty="0"/>
              <a:t>, vrsta subjekta</a:t>
            </a:r>
          </a:p>
          <a:p>
            <a:pPr lvl="1"/>
            <a:r>
              <a:rPr lang="hr-HR" dirty="0"/>
              <a:t>Veličina subjekta</a:t>
            </a:r>
          </a:p>
          <a:p>
            <a:pPr lvl="1"/>
            <a:r>
              <a:rPr lang="hr-HR" u="sng" dirty="0"/>
              <a:t>Rezultat nacionalne procjene rizika (veličina subjekta i sektor poslovanja)</a:t>
            </a:r>
          </a:p>
          <a:p>
            <a:r>
              <a:rPr lang="hr-HR" dirty="0"/>
              <a:t>Nacionalna procjena </a:t>
            </a:r>
            <a:r>
              <a:rPr lang="hr-HR" dirty="0" err="1"/>
              <a:t>kibernetičkih</a:t>
            </a:r>
            <a:r>
              <a:rPr lang="hr-HR" dirty="0"/>
              <a:t> sigurnosnih rizika</a:t>
            </a:r>
          </a:p>
          <a:p>
            <a:pPr lvl="1"/>
            <a:r>
              <a:rPr lang="hr-HR" b="1" dirty="0"/>
              <a:t>Osnovna</a:t>
            </a:r>
            <a:r>
              <a:rPr lang="hr-HR" dirty="0"/>
              <a:t> razina mjera</a:t>
            </a:r>
          </a:p>
          <a:p>
            <a:pPr lvl="2"/>
            <a:r>
              <a:rPr lang="hr-HR" dirty="0"/>
              <a:t>Niska razina rizika</a:t>
            </a:r>
          </a:p>
          <a:p>
            <a:pPr lvl="2"/>
            <a:r>
              <a:rPr lang="hr-HR" dirty="0"/>
              <a:t>Opći skup mjera, </a:t>
            </a:r>
            <a:r>
              <a:rPr lang="hr-HR" u="sng" dirty="0"/>
              <a:t>oportunistički</a:t>
            </a:r>
            <a:r>
              <a:rPr lang="hr-HR" dirty="0"/>
              <a:t> </a:t>
            </a:r>
            <a:r>
              <a:rPr lang="hr-HR" dirty="0" err="1"/>
              <a:t>kibernetički</a:t>
            </a:r>
            <a:r>
              <a:rPr lang="hr-HR" dirty="0"/>
              <a:t> napadi, napadači </a:t>
            </a:r>
            <a:r>
              <a:rPr lang="hr-HR" u="sng" dirty="0"/>
              <a:t>prosječnih</a:t>
            </a:r>
            <a:r>
              <a:rPr lang="hr-HR" dirty="0"/>
              <a:t> </a:t>
            </a:r>
            <a:r>
              <a:rPr lang="hr-HR" dirty="0" err="1"/>
              <a:t>kibernetičkih</a:t>
            </a:r>
            <a:r>
              <a:rPr lang="hr-HR" dirty="0"/>
              <a:t> vještina  </a:t>
            </a:r>
          </a:p>
          <a:p>
            <a:pPr lvl="1"/>
            <a:r>
              <a:rPr lang="hr-HR" b="1" dirty="0"/>
              <a:t>Srednja</a:t>
            </a:r>
            <a:r>
              <a:rPr lang="hr-HR" dirty="0"/>
              <a:t> razina mjera</a:t>
            </a:r>
          </a:p>
          <a:p>
            <a:pPr lvl="2"/>
            <a:r>
              <a:rPr lang="hr-HR" dirty="0"/>
              <a:t>Srednja razina rizika</a:t>
            </a:r>
          </a:p>
          <a:p>
            <a:pPr lvl="2"/>
            <a:r>
              <a:rPr lang="hr-HR" dirty="0"/>
              <a:t>Dopunjeni skup mjera, </a:t>
            </a:r>
            <a:r>
              <a:rPr lang="hr-HR" u="sng" dirty="0"/>
              <a:t>ciljani</a:t>
            </a:r>
            <a:r>
              <a:rPr lang="hr-HR" dirty="0"/>
              <a:t> </a:t>
            </a:r>
            <a:r>
              <a:rPr lang="hr-HR" dirty="0" err="1"/>
              <a:t>kibernetički</a:t>
            </a:r>
            <a:r>
              <a:rPr lang="hr-HR" dirty="0"/>
              <a:t> napadi, napadači </a:t>
            </a:r>
            <a:r>
              <a:rPr lang="hr-HR" u="sng" dirty="0"/>
              <a:t>prosječnih</a:t>
            </a:r>
            <a:r>
              <a:rPr lang="hr-HR" dirty="0"/>
              <a:t> </a:t>
            </a:r>
            <a:r>
              <a:rPr lang="hr-HR" dirty="0" err="1"/>
              <a:t>kibernetičkih</a:t>
            </a:r>
            <a:r>
              <a:rPr lang="hr-HR" dirty="0"/>
              <a:t> vještina</a:t>
            </a:r>
          </a:p>
          <a:p>
            <a:pPr lvl="1"/>
            <a:r>
              <a:rPr lang="hr-HR" b="1" dirty="0"/>
              <a:t>Napredna</a:t>
            </a:r>
            <a:r>
              <a:rPr lang="hr-HR" dirty="0"/>
              <a:t> razina mjera</a:t>
            </a:r>
          </a:p>
          <a:p>
            <a:pPr lvl="2"/>
            <a:r>
              <a:rPr lang="hr-HR" dirty="0"/>
              <a:t>Visoka razina rizika</a:t>
            </a:r>
          </a:p>
          <a:p>
            <a:pPr lvl="2"/>
            <a:r>
              <a:rPr lang="hr-HR" dirty="0"/>
              <a:t>Napredni skup mjera, </a:t>
            </a:r>
            <a:r>
              <a:rPr lang="hr-HR" u="sng" dirty="0"/>
              <a:t>ciljani</a:t>
            </a:r>
            <a:r>
              <a:rPr lang="hr-HR" dirty="0"/>
              <a:t> </a:t>
            </a:r>
            <a:r>
              <a:rPr lang="hr-HR" dirty="0" err="1"/>
              <a:t>kibernetički</a:t>
            </a:r>
            <a:r>
              <a:rPr lang="hr-HR" dirty="0"/>
              <a:t> napadi, napadači s </a:t>
            </a:r>
            <a:r>
              <a:rPr lang="hr-HR" u="sng" dirty="0"/>
              <a:t>naprednim vještinama i resursima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1" y="208363"/>
            <a:ext cx="11686902" cy="915035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Provedba obvezujuće razine mjera </a:t>
            </a:r>
            <a:r>
              <a:rPr lang="hr-HR" b="1" dirty="0" err="1">
                <a:solidFill>
                  <a:srgbClr val="FF0000"/>
                </a:solidFill>
              </a:rPr>
              <a:t>kibernetičke</a:t>
            </a:r>
            <a:r>
              <a:rPr lang="hr-HR" b="1" dirty="0">
                <a:solidFill>
                  <a:srgbClr val="FF0000"/>
                </a:solidFill>
              </a:rPr>
              <a:t> sigurnosti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9391658" y="6329779"/>
            <a:ext cx="2743200" cy="48619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76F6FCB-9165-730F-7A02-EBCBD449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334" y="905594"/>
            <a:ext cx="3692100" cy="3126475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</p:pic>
      <p:sp>
        <p:nvSpPr>
          <p:cNvPr id="6" name="Oval Callout 16">
            <a:extLst>
              <a:ext uri="{FF2B5EF4-FFF2-40B4-BE49-F238E27FC236}">
                <a16:creationId xmlns:a16="http://schemas.microsoft.com/office/drawing/2014/main" id="{E0D856F2-70C4-E435-727D-2CD9F1DD8278}"/>
              </a:ext>
            </a:extLst>
          </p:cNvPr>
          <p:cNvSpPr/>
          <p:nvPr/>
        </p:nvSpPr>
        <p:spPr>
          <a:xfrm>
            <a:off x="8659368" y="929221"/>
            <a:ext cx="2488126" cy="467084"/>
          </a:xfrm>
          <a:prstGeom prst="wedgeEllipseCallout">
            <a:avLst>
              <a:gd name="adj1" fmla="val 59235"/>
              <a:gd name="adj2" fmla="val 97339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Paradoks sigurnosnih mjera i politika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447F89-32B4-B0A6-F9B1-45FD0D22B3BF}"/>
              </a:ext>
            </a:extLst>
          </p:cNvPr>
          <p:cNvSpPr/>
          <p:nvPr/>
        </p:nvSpPr>
        <p:spPr>
          <a:xfrm>
            <a:off x="8927159" y="3776468"/>
            <a:ext cx="2752345" cy="27644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6281742" y="2168452"/>
            <a:ext cx="1865361" cy="1407279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Globalne krize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84085" y="1883291"/>
            <a:ext cx="1760543" cy="1469160"/>
          </a:xfrm>
          <a:prstGeom prst="ellipse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 rastuće tehnologije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729515" y="1199765"/>
            <a:ext cx="1800771" cy="1305031"/>
          </a:xfrm>
          <a:prstGeom prst="ellipse">
            <a:avLst/>
          </a:prstGeom>
          <a:solidFill>
            <a:schemeClr val="accent2">
              <a:lumMod val="75000"/>
              <a:alpha val="8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Geopolitika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3BB702-84BC-1201-2813-39D85C6FD33B}"/>
              </a:ext>
            </a:extLst>
          </p:cNvPr>
          <p:cNvSpPr/>
          <p:nvPr/>
        </p:nvSpPr>
        <p:spPr>
          <a:xfrm>
            <a:off x="4748144" y="1110812"/>
            <a:ext cx="3687321" cy="270679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KIBERNETIČKI PROSTOR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215" y="134439"/>
            <a:ext cx="7628903" cy="1008512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C00000"/>
                </a:solidFill>
              </a:rPr>
              <a:t>Uredba o kibernetičkoj sigurnosti i procjena rizika na nacionalnoj razini: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2672625">
            <a:off x="57589" y="4313520"/>
            <a:ext cx="2857195" cy="1786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470137E-B317-5DCF-83EA-E45DA438A579}"/>
              </a:ext>
            </a:extLst>
          </p:cNvPr>
          <p:cNvGrpSpPr/>
          <p:nvPr/>
        </p:nvGrpSpPr>
        <p:grpSpPr>
          <a:xfrm>
            <a:off x="61201" y="1322217"/>
            <a:ext cx="3284971" cy="2171162"/>
            <a:chOff x="61201" y="1322217"/>
            <a:chExt cx="3284971" cy="2171162"/>
          </a:xfrm>
        </p:grpSpPr>
        <p:sp>
          <p:nvSpPr>
            <p:cNvPr id="12" name="TextBox 11"/>
            <p:cNvSpPr txBox="1"/>
            <p:nvPr/>
          </p:nvSpPr>
          <p:spPr>
            <a:xfrm>
              <a:off x="424866" y="1497792"/>
              <a:ext cx="2898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Državno sponzorirane APT grupe</a:t>
              </a: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4866" y="2312682"/>
              <a:ext cx="26329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Kibernetički</a:t>
              </a: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kriminalne grupe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8632" y="2726468"/>
              <a:ext cx="17584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Haktivističke</a:t>
              </a:r>
              <a:r>
                <a:rPr kumimoji="0" lang="hr-H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grupe</a:t>
              </a: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201" y="1322217"/>
              <a:ext cx="430887" cy="212235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Kibernetički</a:t>
              </a:r>
              <a:r>
                <a:rPr kumimoji="0" lang="hr-H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napadači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7157" y="1920514"/>
              <a:ext cx="858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Teroristi</a:t>
              </a: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1959" y="3147533"/>
              <a:ext cx="1816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Poslovni konkurenti</a:t>
              </a: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3E16A31-177A-944B-9FE7-3E85ED9D8AC5}"/>
                </a:ext>
              </a:extLst>
            </p:cNvPr>
            <p:cNvSpPr/>
            <p:nvPr/>
          </p:nvSpPr>
          <p:spPr>
            <a:xfrm>
              <a:off x="108707" y="1479100"/>
              <a:ext cx="3237465" cy="2014279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D5DAE4-1290-55C8-C8B8-2AC68E6C24CD}"/>
              </a:ext>
            </a:extLst>
          </p:cNvPr>
          <p:cNvGrpSpPr/>
          <p:nvPr/>
        </p:nvGrpSpPr>
        <p:grpSpPr>
          <a:xfrm>
            <a:off x="2420867" y="4091411"/>
            <a:ext cx="4497169" cy="2208858"/>
            <a:chOff x="2540940" y="4047538"/>
            <a:chExt cx="4497169" cy="2208858"/>
          </a:xfrm>
        </p:grpSpPr>
        <p:sp>
          <p:nvSpPr>
            <p:cNvPr id="24" name="TextBox 23"/>
            <p:cNvSpPr txBox="1"/>
            <p:nvPr/>
          </p:nvSpPr>
          <p:spPr>
            <a:xfrm rot="16200000">
              <a:off x="1795447" y="4935877"/>
              <a:ext cx="1829540" cy="338554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Kibernetički napadi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4108227" y="2848937"/>
              <a:ext cx="430887" cy="282809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Poremećaj poslovanja/Sabotaža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5400000">
              <a:off x="3912399" y="3483202"/>
              <a:ext cx="430887" cy="243643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Krađa podataka/špijuniranje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4757054" y="3123516"/>
              <a:ext cx="430887" cy="41312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Kibernetički kriminal (RW, financijske prijevare)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5400000">
              <a:off x="4703309" y="3628327"/>
              <a:ext cx="430887" cy="402373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Vandalizam sadržaja i dostupnosti na Internetu 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5400000">
              <a:off x="4071052" y="4661344"/>
              <a:ext cx="430887" cy="275921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Politički utjecaj i dezinformacije 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40668-4413-412B-AD03-2CC94ACCF55A}"/>
                </a:ext>
              </a:extLst>
            </p:cNvPr>
            <p:cNvSpPr/>
            <p:nvPr/>
          </p:nvSpPr>
          <p:spPr>
            <a:xfrm rot="5400000">
              <a:off x="3674601" y="3000379"/>
              <a:ext cx="2122356" cy="438967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F6FEFA8-62AB-7F77-D514-E07DDD87C0EA}"/>
              </a:ext>
            </a:extLst>
          </p:cNvPr>
          <p:cNvGrpSpPr/>
          <p:nvPr/>
        </p:nvGrpSpPr>
        <p:grpSpPr>
          <a:xfrm>
            <a:off x="9391659" y="0"/>
            <a:ext cx="2768738" cy="2571749"/>
            <a:chOff x="9531850" y="353335"/>
            <a:chExt cx="2592603" cy="268516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2BB76AC-C3BE-52DC-8D91-D3030A56A2F2}"/>
                </a:ext>
              </a:extLst>
            </p:cNvPr>
            <p:cNvGrpSpPr/>
            <p:nvPr/>
          </p:nvGrpSpPr>
          <p:grpSpPr>
            <a:xfrm>
              <a:off x="9560469" y="353335"/>
              <a:ext cx="2548736" cy="2685162"/>
              <a:chOff x="9541807" y="651927"/>
              <a:chExt cx="2548736" cy="268516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1659656" y="651927"/>
                <a:ext cx="430887" cy="2685162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Obilježja </a:t>
                </a:r>
                <a:r>
                  <a:rPr kumimoji="0" lang="hr-H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kbernetičkih</a:t>
                </a:r>
                <a:r>
                  <a:rPr kumimoji="0" lang="hr-H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ciljeva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ABCF35A-46F1-22C0-24C6-8CD328EDB8DA}"/>
                  </a:ext>
                </a:extLst>
              </p:cNvPr>
              <p:cNvGrpSpPr/>
              <p:nvPr/>
            </p:nvGrpSpPr>
            <p:grpSpPr>
              <a:xfrm>
                <a:off x="9541807" y="683586"/>
                <a:ext cx="2404152" cy="2508789"/>
                <a:chOff x="9457828" y="683586"/>
                <a:chExt cx="2404152" cy="250878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9794425" y="993044"/>
                  <a:ext cx="13780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Državna tijela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794425" y="1302153"/>
                  <a:ext cx="20675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Kritična infrastruktura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9794426" y="1625473"/>
                  <a:ext cx="13776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Pravne osobe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9794425" y="1892613"/>
                  <a:ext cx="12112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Građanstvo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9457828" y="683586"/>
                  <a:ext cx="136941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Vrste entiteta: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9469722" y="2145555"/>
                  <a:ext cx="16577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Obilježja entiteta: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9858907" y="2351368"/>
                  <a:ext cx="8252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Veličina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9858907" y="2853821"/>
                  <a:ext cx="18007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Utjecaj poremećaja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9888822" y="2593525"/>
                  <a:ext cx="7218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Sektor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66AAE1B-368E-1C4F-8B4D-8B189228F57B}"/>
                </a:ext>
              </a:extLst>
            </p:cNvPr>
            <p:cNvSpPr/>
            <p:nvPr/>
          </p:nvSpPr>
          <p:spPr>
            <a:xfrm>
              <a:off x="9531850" y="369216"/>
              <a:ext cx="2592603" cy="259708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 rot="17454442">
            <a:off x="5518121" y="3863615"/>
            <a:ext cx="1010846" cy="2063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BBACADC-6867-3EB1-14F4-98F0973264A8}"/>
              </a:ext>
            </a:extLst>
          </p:cNvPr>
          <p:cNvSpPr/>
          <p:nvPr/>
        </p:nvSpPr>
        <p:spPr>
          <a:xfrm rot="1845633">
            <a:off x="7546536" y="4602570"/>
            <a:ext cx="1069645" cy="5028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9E89C38-31F9-1094-D1E5-C98E9F3FE41B}"/>
              </a:ext>
            </a:extLst>
          </p:cNvPr>
          <p:cNvSpPr/>
          <p:nvPr/>
        </p:nvSpPr>
        <p:spPr>
          <a:xfrm rot="16200000">
            <a:off x="10789111" y="3656340"/>
            <a:ext cx="1141336" cy="5028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4112E8-E8E2-7845-0CEE-97FDA067FDBD}"/>
              </a:ext>
            </a:extLst>
          </p:cNvPr>
          <p:cNvSpPr/>
          <p:nvPr/>
        </p:nvSpPr>
        <p:spPr>
          <a:xfrm>
            <a:off x="9409556" y="32116"/>
            <a:ext cx="2750841" cy="319338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 rot="20718115">
            <a:off x="7604629" y="1285517"/>
            <a:ext cx="2200926" cy="4682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Kibernetički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ciljevi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7565F91-8C90-0FA5-3431-1885A971441E}"/>
              </a:ext>
            </a:extLst>
          </p:cNvPr>
          <p:cNvSpPr/>
          <p:nvPr/>
        </p:nvSpPr>
        <p:spPr>
          <a:xfrm>
            <a:off x="8797224" y="4590018"/>
            <a:ext cx="3253207" cy="21860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Nacionalna procjena kibernetičkih sigurnosnih rizika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Prepoznavanje različitih: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Profila rizika (sektori)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Utjecaja (napadi)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Razina rizika (subjekti)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28CDA4-E24F-A25E-2F0F-B6BF5C2FC4FD}"/>
              </a:ext>
            </a:extLst>
          </p:cNvPr>
          <p:cNvSpPr txBox="1"/>
          <p:nvPr/>
        </p:nvSpPr>
        <p:spPr>
          <a:xfrm>
            <a:off x="8760162" y="3149386"/>
            <a:ext cx="2413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 razine mjera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kibernetičke sigurnosti: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Osnovna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Srednja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Napredna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40" y="2475299"/>
            <a:ext cx="2606835" cy="702855"/>
          </a:xfrm>
          <a:prstGeom prst="rect">
            <a:avLst/>
          </a:prstGeom>
        </p:spPr>
      </p:pic>
      <p:sp>
        <p:nvSpPr>
          <p:cNvPr id="53" name="Oval Callout 16">
            <a:extLst>
              <a:ext uri="{FF2B5EF4-FFF2-40B4-BE49-F238E27FC236}">
                <a16:creationId xmlns:a16="http://schemas.microsoft.com/office/drawing/2014/main" id="{E0D856F2-70C4-E435-727D-2CD9F1DD8278}"/>
              </a:ext>
            </a:extLst>
          </p:cNvPr>
          <p:cNvSpPr/>
          <p:nvPr/>
        </p:nvSpPr>
        <p:spPr>
          <a:xfrm>
            <a:off x="7183422" y="32116"/>
            <a:ext cx="2031793" cy="739970"/>
          </a:xfrm>
          <a:prstGeom prst="wedgeEllipseCallout">
            <a:avLst>
              <a:gd name="adj1" fmla="val -107880"/>
              <a:gd name="adj2" fmla="val 37023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Smjernice i kalkulator na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www.ncsc.hr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9391658" y="6329779"/>
            <a:ext cx="2743200" cy="48619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4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15" grpId="0" animBg="1"/>
      <p:bldP spid="19" grpId="0" animBg="1"/>
      <p:bldP spid="41" grpId="0" animBg="1"/>
      <p:bldP spid="39" grpId="0" animBg="1"/>
      <p:bldP spid="44" grpId="0" animBg="1"/>
      <p:bldP spid="45" grpId="0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446" y="78596"/>
            <a:ext cx="11696154" cy="1122132"/>
          </a:xfrm>
        </p:spPr>
        <p:txBody>
          <a:bodyPr>
            <a:normAutofit fontScale="90000"/>
          </a:bodyPr>
          <a:lstStyle/>
          <a:p>
            <a:r>
              <a:rPr lang="hr-HR" sz="4400" b="1" dirty="0">
                <a:solidFill>
                  <a:srgbClr val="C00000"/>
                </a:solidFill>
              </a:rPr>
              <a:t>Uredba o kibernetičkoj sigurnosti i lokalno upravljanje rizicima koje provode subjekti (</a:t>
            </a:r>
            <a:r>
              <a:rPr lang="en-US" sz="4400" b="1" dirty="0">
                <a:solidFill>
                  <a:srgbClr val="C00000"/>
                </a:solidFill>
              </a:rPr>
              <a:t>All-Hazards-Approach</a:t>
            </a:r>
            <a:r>
              <a:rPr lang="hr-HR" sz="4400" b="1" dirty="0">
                <a:solidFill>
                  <a:srgbClr val="C00000"/>
                </a:solidFill>
              </a:rPr>
              <a:t>):</a:t>
            </a:r>
            <a:endParaRPr lang="en-GB" dirty="0"/>
          </a:p>
        </p:txBody>
      </p:sp>
      <p:pic>
        <p:nvPicPr>
          <p:cNvPr id="6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669B99E-941B-B362-B4CA-C83AF2920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1" y="1472718"/>
            <a:ext cx="7347537" cy="39125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913E3B-8435-94D1-8F59-2EAC96204418}"/>
              </a:ext>
            </a:extLst>
          </p:cNvPr>
          <p:cNvSpPr/>
          <p:nvPr/>
        </p:nvSpPr>
        <p:spPr>
          <a:xfrm>
            <a:off x="643611" y="2501340"/>
            <a:ext cx="1794789" cy="356995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8775F6F-3431-30ED-5035-353900DA6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63" y="1200728"/>
            <a:ext cx="6432869" cy="380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2981F1F-74CB-FEC7-6B5C-B83EA284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89" y="1826489"/>
            <a:ext cx="9196564" cy="409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screenshot of a document&#10;&#10;Description automatically generated">
            <a:extLst>
              <a:ext uri="{FF2B5EF4-FFF2-40B4-BE49-F238E27FC236}">
                <a16:creationId xmlns:a16="http://schemas.microsoft.com/office/drawing/2014/main" id="{FDADE6AE-1227-CB0D-8749-A03B1DD4D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18" y="1063445"/>
            <a:ext cx="4671465" cy="5372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104E4F-D077-9A20-0BDA-CE1E9A7FE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802516"/>
            <a:ext cx="7347537" cy="365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33BDB37B-FAEE-2BFE-D85E-42E72430FC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71" y="3729815"/>
            <a:ext cx="4663844" cy="2994920"/>
          </a:xfrm>
          <a:prstGeom prst="rect">
            <a:avLst/>
          </a:prstGeom>
        </p:spPr>
      </p:pic>
      <p:sp>
        <p:nvSpPr>
          <p:cNvPr id="11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11191461" y="6356350"/>
            <a:ext cx="97196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73737"/>
            <a:ext cx="10515600" cy="886967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Značajni incidenti – obavještavanje i rokovi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25" y="1329080"/>
            <a:ext cx="8982350" cy="5546090"/>
          </a:xfrm>
          <a:prstGeom prst="rect">
            <a:avLst/>
          </a:prstGeom>
        </p:spPr>
      </p:pic>
      <p:sp>
        <p:nvSpPr>
          <p:cNvPr id="8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9391658" y="6329779"/>
            <a:ext cx="2743200" cy="48619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3" y="989356"/>
            <a:ext cx="6175407" cy="208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92" y="721667"/>
            <a:ext cx="3067208" cy="41086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76" y="365125"/>
            <a:ext cx="10631424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Revizija za ključne i </a:t>
            </a:r>
            <a:r>
              <a:rPr lang="hr-HR" sz="4000" b="1" dirty="0" err="1">
                <a:solidFill>
                  <a:srgbClr val="FF0000"/>
                </a:solidFill>
              </a:rPr>
              <a:t>samoprocjena</a:t>
            </a:r>
            <a:r>
              <a:rPr lang="hr-HR" sz="4000" b="1" dirty="0">
                <a:solidFill>
                  <a:srgbClr val="FF0000"/>
                </a:solidFill>
              </a:rPr>
              <a:t> za važne i dobrovoljne subjekte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Oval Callout 16">
            <a:extLst>
              <a:ext uri="{FF2B5EF4-FFF2-40B4-BE49-F238E27FC236}">
                <a16:creationId xmlns:a16="http://schemas.microsoft.com/office/drawing/2014/main" id="{E0D856F2-70C4-E435-727D-2CD9F1DD8278}"/>
              </a:ext>
            </a:extLst>
          </p:cNvPr>
          <p:cNvSpPr/>
          <p:nvPr/>
        </p:nvSpPr>
        <p:spPr>
          <a:xfrm>
            <a:off x="6331227" y="905256"/>
            <a:ext cx="5860773" cy="1344168"/>
          </a:xfrm>
          <a:prstGeom prst="wedgeEllipseCallout">
            <a:avLst>
              <a:gd name="adj1" fmla="val -68713"/>
              <a:gd name="adj2" fmla="val -44010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ZSIS donosi: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Smjernice za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samoprocjene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(Uredba) do 06/2025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Pravilnik o izdavanju nacionalnog sigurnosnog certifikata za reviziju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kibernetičke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sigurnosti (ZKS) do 09/2025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2376" y="1690688"/>
            <a:ext cx="10631424" cy="478326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ZKS čl. 31. do 36. i Uredba čl. 51. do 57.9</a:t>
            </a:r>
          </a:p>
          <a:p>
            <a:r>
              <a:rPr lang="hr-HR" b="1" dirty="0" err="1"/>
              <a:t>Samoprocjena</a:t>
            </a:r>
            <a:r>
              <a:rPr lang="hr-HR" dirty="0"/>
              <a:t> – najmanje jednom u dvije godine (interna revizija)</a:t>
            </a:r>
          </a:p>
          <a:p>
            <a:pPr lvl="1"/>
            <a:r>
              <a:rPr lang="hr-HR" dirty="0"/>
              <a:t>Stupanj usklađenosti uspostavljenih mjera subjekta s obvezujućim zahtjevima</a:t>
            </a:r>
          </a:p>
          <a:p>
            <a:pPr lvl="1"/>
            <a:r>
              <a:rPr lang="hr-HR" dirty="0"/>
              <a:t>Trend podizanja razine zrelosti </a:t>
            </a:r>
            <a:r>
              <a:rPr lang="hr-HR" dirty="0" err="1"/>
              <a:t>kibernetičke</a:t>
            </a:r>
            <a:r>
              <a:rPr lang="hr-HR" dirty="0"/>
              <a:t> sigurnosti subjekta</a:t>
            </a:r>
          </a:p>
          <a:p>
            <a:pPr lvl="1"/>
            <a:r>
              <a:rPr lang="hr-HR" dirty="0"/>
              <a:t>Izjava o sukladnosti (Uredba, prilog IV.) i plan postupanja</a:t>
            </a:r>
          </a:p>
          <a:p>
            <a:pPr lvl="1"/>
            <a:r>
              <a:rPr lang="hr-HR" dirty="0"/>
              <a:t>Dostava nadležnom tijelu za provedbu zahtjeva </a:t>
            </a:r>
            <a:r>
              <a:rPr lang="hr-HR" dirty="0" err="1"/>
              <a:t>kibernetičke</a:t>
            </a:r>
            <a:r>
              <a:rPr lang="hr-HR" dirty="0"/>
              <a:t> sigurnosti iz priloga III. ZKS-a, čuvanje povezane dokumentacije</a:t>
            </a:r>
          </a:p>
          <a:p>
            <a:r>
              <a:rPr lang="hr-HR" b="1" dirty="0"/>
              <a:t>Revizija</a:t>
            </a:r>
            <a:r>
              <a:rPr lang="hr-HR" dirty="0"/>
              <a:t> – najmanje jednom u dvije godine (nezavisna revizija)</a:t>
            </a:r>
          </a:p>
          <a:p>
            <a:pPr lvl="1"/>
            <a:r>
              <a:rPr lang="hr-HR" dirty="0"/>
              <a:t>Pravne osobe certificirane prema nacionalnoj shemi certificiranja (ZKS čl. 33.)</a:t>
            </a:r>
          </a:p>
          <a:p>
            <a:pPr lvl="1"/>
            <a:r>
              <a:rPr lang="hr-HR" dirty="0"/>
              <a:t>Sadržajno slično </a:t>
            </a:r>
            <a:r>
              <a:rPr lang="hr-HR" dirty="0" err="1"/>
              <a:t>samoprocjeni</a:t>
            </a:r>
            <a:r>
              <a:rPr lang="hr-HR" dirty="0"/>
              <a:t> uz dodatne uvjete za pravne osobe – revizore</a:t>
            </a:r>
          </a:p>
          <a:p>
            <a:pPr lvl="1"/>
            <a:r>
              <a:rPr lang="hr-HR" dirty="0"/>
              <a:t>Primjena do donošenja EU sheme </a:t>
            </a:r>
          </a:p>
          <a:p>
            <a:pPr lvl="2"/>
            <a:r>
              <a:rPr lang="hr-HR" dirty="0"/>
              <a:t>donošenje CSA+ amandmana (04.02.2025.)</a:t>
            </a:r>
          </a:p>
          <a:p>
            <a:pPr lvl="2"/>
            <a:r>
              <a:rPr lang="hr-HR" dirty="0"/>
              <a:t>usklađivanje Zakona o provedbi </a:t>
            </a:r>
            <a:r>
              <a:rPr lang="hr-HR" dirty="0" err="1"/>
              <a:t>kibernetičke</a:t>
            </a:r>
            <a:r>
              <a:rPr lang="hr-HR" dirty="0"/>
              <a:t> sigurnosne certifikacije (NN 63/2022)</a:t>
            </a:r>
          </a:p>
          <a:p>
            <a:endParaRPr lang="hr-HR" dirty="0"/>
          </a:p>
          <a:p>
            <a:endParaRPr lang="en-GB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11191461" y="6356350"/>
            <a:ext cx="97196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301079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Sustav SK@UT </a:t>
            </a:r>
            <a:r>
              <a:rPr lang="hr-HR" dirty="0"/>
              <a:t>– nacionalni sigurnosno operativni centar (SOC) i  mreža senzora</a:t>
            </a:r>
          </a:p>
          <a:p>
            <a:pPr lvl="1"/>
            <a:r>
              <a:rPr lang="hr-HR" dirty="0"/>
              <a:t>Ministarstva, ključna državna tijela i infrastruktura (2019.-2020.)</a:t>
            </a:r>
          </a:p>
          <a:p>
            <a:pPr lvl="1"/>
            <a:r>
              <a:rPr lang="hr-HR" dirty="0"/>
              <a:t>Gospodarski sektori: energetika, transport, zdravstvo … (2021. - )</a:t>
            </a:r>
          </a:p>
          <a:p>
            <a:pPr lvl="1"/>
            <a:r>
              <a:rPr lang="hr-HR" dirty="0"/>
              <a:t>Druge pravne osobe (2022. - )</a:t>
            </a:r>
          </a:p>
          <a:p>
            <a:r>
              <a:rPr lang="hr-HR" dirty="0"/>
              <a:t>ZKS – sustav SK@UT</a:t>
            </a:r>
          </a:p>
          <a:p>
            <a:pPr lvl="1"/>
            <a:r>
              <a:rPr lang="hr-HR" dirty="0"/>
              <a:t>dobrovoljna i dodatna mjera</a:t>
            </a:r>
          </a:p>
          <a:p>
            <a:pPr lvl="1"/>
            <a:r>
              <a:rPr lang="hr-HR" dirty="0"/>
              <a:t>SK@UT zajednica (oko 100 entiteta)</a:t>
            </a:r>
          </a:p>
          <a:p>
            <a:r>
              <a:rPr lang="hr-HR" dirty="0"/>
              <a:t>EU </a:t>
            </a:r>
            <a:r>
              <a:rPr lang="hr-HR" dirty="0" err="1"/>
              <a:t>Cyber</a:t>
            </a:r>
            <a:r>
              <a:rPr lang="hr-HR" dirty="0"/>
              <a:t> </a:t>
            </a:r>
            <a:r>
              <a:rPr lang="hr-HR" dirty="0" err="1"/>
              <a:t>Solidarity</a:t>
            </a:r>
            <a:r>
              <a:rPr lang="hr-HR" dirty="0"/>
              <a:t> </a:t>
            </a:r>
            <a:r>
              <a:rPr lang="hr-HR" dirty="0" err="1"/>
              <a:t>Act</a:t>
            </a:r>
            <a:endParaRPr lang="hr-HR" dirty="0"/>
          </a:p>
          <a:p>
            <a:pPr lvl="1"/>
            <a:r>
              <a:rPr lang="hr-HR" dirty="0"/>
              <a:t>Poticaj izgradnje državnih SOC mreža</a:t>
            </a:r>
          </a:p>
          <a:p>
            <a:pPr lvl="1"/>
            <a:r>
              <a:rPr lang="hr-HR" dirty="0"/>
              <a:t>Poticaj međudržavnog spajanja SOC mreža</a:t>
            </a:r>
          </a:p>
          <a:p>
            <a:r>
              <a:rPr lang="hr-HR" b="1" dirty="0"/>
              <a:t>Dobrovoljni subjekt ZKS-a </a:t>
            </a:r>
            <a:r>
              <a:rPr lang="hr-HR" dirty="0"/>
              <a:t>(nekategorizirani)</a:t>
            </a:r>
          </a:p>
          <a:p>
            <a:pPr lvl="1"/>
            <a:r>
              <a:rPr lang="hr-HR" dirty="0"/>
              <a:t>Osnovna razina mjera, </a:t>
            </a:r>
            <a:r>
              <a:rPr lang="hr-HR" dirty="0" err="1"/>
              <a:t>samoprocjene</a:t>
            </a:r>
            <a:endParaRPr lang="hr-HR" dirty="0"/>
          </a:p>
          <a:p>
            <a:pPr lvl="1"/>
            <a:r>
              <a:rPr lang="hr-HR" dirty="0"/>
              <a:t>Izvještavanje o incidentima, CSIRT pomoć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796925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Dobrovoljno postupanje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9391658" y="6329779"/>
            <a:ext cx="2743200" cy="48619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22" y="2453659"/>
            <a:ext cx="7028886" cy="439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92" y="4002579"/>
            <a:ext cx="2044932" cy="5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638"/>
            <a:ext cx="12168028" cy="1253703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HORIZONTAL</a:t>
            </a:r>
            <a:r>
              <a:rPr lang="hr-HR" sz="4000" b="1" dirty="0">
                <a:solidFill>
                  <a:srgbClr val="FF0000"/>
                </a:solidFill>
              </a:rPr>
              <a:t>NA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4000" b="1" dirty="0">
                <a:solidFill>
                  <a:schemeClr val="accent2">
                    <a:lumMod val="50000"/>
                  </a:schemeClr>
                </a:solidFill>
              </a:rPr>
              <a:t>koordinacija u </a:t>
            </a:r>
            <a:r>
              <a:rPr lang="hr-HR" sz="4000" b="1" dirty="0">
                <a:solidFill>
                  <a:srgbClr val="FF0000"/>
                </a:solidFill>
              </a:rPr>
              <a:t>Nacionalnom programu upravljanja kibernetičkim krizama (01/2025)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F25735D-AF3D-377A-6324-8BD4889B1BB7}"/>
              </a:ext>
            </a:extLst>
          </p:cNvPr>
          <p:cNvSpPr/>
          <p:nvPr/>
        </p:nvSpPr>
        <p:spPr>
          <a:xfrm>
            <a:off x="9155957" y="1415101"/>
            <a:ext cx="2701426" cy="9649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Tijela državne uprave, druga državna tijela i pravne osobe s javnim ovlastima te jedinice lokalne i područne (regionalne) samouprave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074011-15C0-FCE6-F622-6F2D86D6A112}"/>
              </a:ext>
            </a:extLst>
          </p:cNvPr>
          <p:cNvSpPr/>
          <p:nvPr/>
        </p:nvSpPr>
        <p:spPr>
          <a:xfrm>
            <a:off x="9155956" y="2603091"/>
            <a:ext cx="2701426" cy="9649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Predstavnici privatnog sektora ili druga strukovna udruženja koja predstavljaju privatni sektor u širem smislu -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proces javno-privatnog partnerstva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1563B67-435F-78FF-051F-1FC86E040B12}"/>
              </a:ext>
            </a:extLst>
          </p:cNvPr>
          <p:cNvSpPr/>
          <p:nvPr/>
        </p:nvSpPr>
        <p:spPr>
          <a:xfrm>
            <a:off x="9155957" y="3782224"/>
            <a:ext cx="2675976" cy="964913"/>
          </a:xfrm>
          <a:prstGeom prst="roundRect">
            <a:avLst>
              <a:gd name="adj" fmla="val 156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Akademski i istraživački sektor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FD6F130-6496-4E57-1D9E-34C3C584B977}"/>
              </a:ext>
            </a:extLst>
          </p:cNvPr>
          <p:cNvSpPr/>
          <p:nvPr/>
        </p:nvSpPr>
        <p:spPr>
          <a:xfrm>
            <a:off x="9168681" y="4952780"/>
            <a:ext cx="2675976" cy="964913"/>
          </a:xfrm>
          <a:prstGeom prst="roundRect">
            <a:avLst>
              <a:gd name="adj" fmla="val 156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Ključni, važni i dobrovoljni subjekti iz Zakona o kibernetičkoj sigurnosti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lide Number Placeholder 10"/>
          <p:cNvSpPr txBox="1">
            <a:spLocks/>
          </p:cNvSpPr>
          <p:nvPr/>
        </p:nvSpPr>
        <p:spPr>
          <a:xfrm>
            <a:off x="11637818" y="6502401"/>
            <a:ext cx="540898" cy="361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C87F6-986D-49E6-AF40-1B3A1EE8064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7D650C8-3278-83DA-2AC2-29F3FF866CCA}"/>
              </a:ext>
            </a:extLst>
          </p:cNvPr>
          <p:cNvSpPr/>
          <p:nvPr/>
        </p:nvSpPr>
        <p:spPr>
          <a:xfrm>
            <a:off x="9012039" y="1276341"/>
            <a:ext cx="3004370" cy="2414698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OPSEG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41EBF86-D2B1-02B8-226B-5CD8F807C36F}"/>
              </a:ext>
            </a:extLst>
          </p:cNvPr>
          <p:cNvSpPr/>
          <p:nvPr/>
        </p:nvSpPr>
        <p:spPr>
          <a:xfrm>
            <a:off x="8946378" y="2483690"/>
            <a:ext cx="3070031" cy="241469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RESURSI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98CD09A-01C7-8A4E-8956-55B2538E97C9}"/>
              </a:ext>
            </a:extLst>
          </p:cNvPr>
          <p:cNvSpPr/>
          <p:nvPr/>
        </p:nvSpPr>
        <p:spPr>
          <a:xfrm>
            <a:off x="8921953" y="4771167"/>
            <a:ext cx="3094456" cy="129892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OPERATIVNA SPREMNOST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03BC1978-3FA5-EDC9-7F86-76E903D9D212}"/>
              </a:ext>
            </a:extLst>
          </p:cNvPr>
          <p:cNvSpPr/>
          <p:nvPr/>
        </p:nvSpPr>
        <p:spPr>
          <a:xfrm>
            <a:off x="10316817" y="5707291"/>
            <a:ext cx="258418" cy="55659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D48667-E6CD-F600-7B89-1CE25ED95760}"/>
              </a:ext>
            </a:extLst>
          </p:cNvPr>
          <p:cNvSpPr txBox="1"/>
          <p:nvPr/>
        </p:nvSpPr>
        <p:spPr>
          <a:xfrm>
            <a:off x="8640147" y="6248860"/>
            <a:ext cx="337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Mjere kibernetičke sigurnosti iz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Uredbe o kibernetičkoj sigurnosti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8" y="1695449"/>
            <a:ext cx="8419694" cy="4695825"/>
          </a:xfrm>
          <a:prstGeom prst="rect">
            <a:avLst/>
          </a:prstGeom>
        </p:spPr>
      </p:pic>
      <p:sp>
        <p:nvSpPr>
          <p:cNvPr id="58" name="Arrow: Left-Right 57">
            <a:extLst>
              <a:ext uri="{FF2B5EF4-FFF2-40B4-BE49-F238E27FC236}">
                <a16:creationId xmlns:a16="http://schemas.microsoft.com/office/drawing/2014/main" id="{EF1BE4A4-9C95-D0E1-F6D8-274523E0B560}"/>
              </a:ext>
            </a:extLst>
          </p:cNvPr>
          <p:cNvSpPr/>
          <p:nvPr/>
        </p:nvSpPr>
        <p:spPr>
          <a:xfrm>
            <a:off x="8248627" y="3601443"/>
            <a:ext cx="695051" cy="361562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E1BF83-14D9-BE7B-5D5E-6DD866CF8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154"/>
            <a:ext cx="12192000" cy="542348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75EA235-9247-22F8-C2FC-A8E4FED7BEF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90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dirty="0">
                <a:solidFill>
                  <a:srgbClr val="C00000"/>
                </a:solidFill>
              </a:rPr>
              <a:t>Mrežna stranica </a:t>
            </a:r>
            <a:r>
              <a:rPr lang="hr-HR" sz="3600" b="1" dirty="0" smtClean="0">
                <a:solidFill>
                  <a:srgbClr val="C00000"/>
                </a:solidFill>
              </a:rPr>
              <a:t>NCSC-HR - </a:t>
            </a:r>
            <a:r>
              <a:rPr lang="hr-HR" sz="3600" b="1" dirty="0" smtClean="0">
                <a:solidFill>
                  <a:srgbClr val="C00000"/>
                </a:solidFill>
                <a:hlinkClick r:id="rId3"/>
              </a:rPr>
              <a:t>www.ncsc.hr</a:t>
            </a:r>
            <a:r>
              <a:rPr lang="hr-HR" sz="3600" b="1" dirty="0" smtClean="0">
                <a:solidFill>
                  <a:srgbClr val="C00000"/>
                </a:solidFill>
              </a:rPr>
              <a:t>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11191461" y="6356350"/>
            <a:ext cx="97196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94400" y="1175765"/>
          <a:ext cx="10534039" cy="566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612" y="31496"/>
            <a:ext cx="11765902" cy="99022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VERTI</a:t>
            </a:r>
            <a:r>
              <a:rPr lang="hr-HR" b="1" dirty="0">
                <a:solidFill>
                  <a:srgbClr val="FF0000"/>
                </a:solidFill>
              </a:rPr>
              <a:t>KALNA koordinacija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 odgovora na kibernetičke i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</a:rPr>
              <a:t>ncident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e velikih razmjera i </a:t>
            </a:r>
            <a:r>
              <a:rPr lang="hr-HR" b="1" dirty="0">
                <a:solidFill>
                  <a:srgbClr val="FF0000"/>
                </a:solidFill>
              </a:rPr>
              <a:t>kibernetičko krizno upravljanje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flipH="1">
            <a:off x="6988671" y="1999524"/>
            <a:ext cx="342900" cy="9708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Up-Down Arrow 12"/>
          <p:cNvSpPr/>
          <p:nvPr/>
        </p:nvSpPr>
        <p:spPr>
          <a:xfrm flipH="1">
            <a:off x="6988671" y="4301411"/>
            <a:ext cx="342900" cy="6705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467131" y="2233429"/>
            <a:ext cx="4158130" cy="641045"/>
          </a:xfrm>
          <a:prstGeom prst="wedgeEllipseCallout">
            <a:avLst>
              <a:gd name="adj1" fmla="val -64630"/>
              <a:gd name="adj2" fmla="val 8712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ional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 program upravljanja kibernetičkim krizama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587063" y="4366727"/>
            <a:ext cx="4158130" cy="554264"/>
          </a:xfrm>
          <a:prstGeom prst="wedgeEllipseCallout">
            <a:avLst>
              <a:gd name="adj1" fmla="val -50508"/>
              <a:gd name="adj2" fmla="val -56761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Institucije koje sudjeluju koriste interne SOP dokumente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705461" y="3685592"/>
            <a:ext cx="3473254" cy="1340083"/>
          </a:xfrm>
          <a:prstGeom prst="wedgeEllipseCallout">
            <a:avLst>
              <a:gd name="adj1" fmla="val -92514"/>
              <a:gd name="adj2" fmla="val -36774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Životni ciklus upravljanja: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Redoviti način rada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Upozoravajući način rada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Krizni način rada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10"/>
          <p:cNvSpPr txBox="1">
            <a:spLocks/>
          </p:cNvSpPr>
          <p:nvPr/>
        </p:nvSpPr>
        <p:spPr>
          <a:xfrm>
            <a:off x="11637818" y="6502401"/>
            <a:ext cx="540898" cy="361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C87F6-986D-49E6-AF40-1B3A1EE8064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549640" y="1869287"/>
            <a:ext cx="3538728" cy="1340083"/>
          </a:xfrm>
          <a:prstGeom prst="roundRect">
            <a:avLst/>
          </a:prstGeom>
          <a:solidFill>
            <a:schemeClr val="accent2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eskalacije na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OPERATIVNU razinu (upozoravajući ili krizni način rada)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STRATEŠKU I POLITIČKU razinu (krizni način rada)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6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94400" y="1175765"/>
          <a:ext cx="10534039" cy="566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612" y="31496"/>
            <a:ext cx="11765902" cy="99022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VERTI</a:t>
            </a:r>
            <a:r>
              <a:rPr lang="hr-HR" b="1" dirty="0">
                <a:solidFill>
                  <a:srgbClr val="FF0000"/>
                </a:solidFill>
              </a:rPr>
              <a:t>KALNA koordinacija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 odgovora na kibernetičke i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</a:rPr>
              <a:t>ncident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e velikih razmjera i </a:t>
            </a:r>
            <a:r>
              <a:rPr lang="hr-HR" b="1" dirty="0">
                <a:solidFill>
                  <a:srgbClr val="FF0000"/>
                </a:solidFill>
              </a:rPr>
              <a:t>kibernetičko krizno upravljanje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flipH="1">
            <a:off x="6988671" y="1999524"/>
            <a:ext cx="342900" cy="9708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Up-Down Arrow 12"/>
          <p:cNvSpPr/>
          <p:nvPr/>
        </p:nvSpPr>
        <p:spPr>
          <a:xfrm flipH="1">
            <a:off x="6988671" y="4301411"/>
            <a:ext cx="342900" cy="6705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467131" y="2233429"/>
            <a:ext cx="4158130" cy="641045"/>
          </a:xfrm>
          <a:prstGeom prst="wedgeEllipseCallout">
            <a:avLst>
              <a:gd name="adj1" fmla="val -64630"/>
              <a:gd name="adj2" fmla="val 8712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ional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 program upravljanja kibernetičkim krizama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587063" y="4366727"/>
            <a:ext cx="4158130" cy="554264"/>
          </a:xfrm>
          <a:prstGeom prst="wedgeEllipseCallout">
            <a:avLst>
              <a:gd name="adj1" fmla="val -50508"/>
              <a:gd name="adj2" fmla="val -56761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Institucije koje sudjeluju koriste interne SOP dokumente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705461" y="3685592"/>
            <a:ext cx="3473254" cy="1340083"/>
          </a:xfrm>
          <a:prstGeom prst="wedgeEllipseCallout">
            <a:avLst>
              <a:gd name="adj1" fmla="val -92514"/>
              <a:gd name="adj2" fmla="val -36774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Životni ciklus upravljanja: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Redoviti način rada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Upozoravajući način rada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Krizni način rada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10"/>
          <p:cNvSpPr txBox="1">
            <a:spLocks/>
          </p:cNvSpPr>
          <p:nvPr/>
        </p:nvSpPr>
        <p:spPr>
          <a:xfrm>
            <a:off x="11637818" y="6502401"/>
            <a:ext cx="540898" cy="361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C87F6-986D-49E6-AF40-1B3A1EE8064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549640" y="1869287"/>
            <a:ext cx="3538728" cy="1340083"/>
          </a:xfrm>
          <a:prstGeom prst="roundRect">
            <a:avLst/>
          </a:prstGeom>
          <a:solidFill>
            <a:schemeClr val="accent2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eskalacije na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OPERATIVNU razinu (upozoravajući ili krizni način rada)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STRATEŠKU I POLITIČKU razinu (krizni način rada)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0B3D59-36AB-F306-BE55-E4D1821924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47" y="49784"/>
            <a:ext cx="5988146" cy="6747846"/>
          </a:xfrm>
          <a:prstGeom prst="rect">
            <a:avLst/>
          </a:prstGeom>
        </p:spPr>
      </p:pic>
      <p:sp>
        <p:nvSpPr>
          <p:cNvPr id="14" name="Oval Callout 25">
            <a:extLst>
              <a:ext uri="{FF2B5EF4-FFF2-40B4-BE49-F238E27FC236}">
                <a16:creationId xmlns:a16="http://schemas.microsoft.com/office/drawing/2014/main" id="{C5E42108-FB5C-0612-DBDD-5D015F8BDDF3}"/>
              </a:ext>
            </a:extLst>
          </p:cNvPr>
          <p:cNvSpPr/>
          <p:nvPr/>
        </p:nvSpPr>
        <p:spPr>
          <a:xfrm>
            <a:off x="6096000" y="78658"/>
            <a:ext cx="3139439" cy="823198"/>
          </a:xfrm>
          <a:prstGeom prst="wedgeEllipseCallout">
            <a:avLst>
              <a:gd name="adj1" fmla="val 44850"/>
              <a:gd name="adj2" fmla="val 4137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krizno i kibernetičko krizno upravljanje 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EU-</a:t>
            </a:r>
            <a:r>
              <a:rPr kumimoji="0" lang="hr-H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CyCLONe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mreža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60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CD1C-760B-4BF7-8E3A-4F0D708B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595336"/>
            <a:ext cx="7178260" cy="2967139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hr-HR" sz="88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  <a:t/>
            </a:r>
            <a:br>
              <a:rPr lang="hr-HR" sz="88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</a:br>
            <a:r>
              <a:rPr lang="hr-HR" sz="8800" b="1" dirty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  <a:t/>
            </a:r>
            <a:br>
              <a:rPr lang="hr-HR" sz="8800" b="1" dirty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</a:br>
            <a:r>
              <a:rPr lang="hr-HR" sz="88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  <a:t>Hvala</a:t>
            </a:r>
            <a:r>
              <a:rPr lang="hr-HR" sz="8800" b="1" dirty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  <a:t>!</a:t>
            </a:r>
            <a:r>
              <a:rPr lang="en-US" sz="8800" b="1" dirty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  <a:t/>
            </a:r>
            <a:br>
              <a:rPr lang="en-US" sz="8800" b="1" dirty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</a:br>
            <a:r>
              <a:rPr lang="hr-HR" sz="5400" b="1" dirty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  <a:t/>
            </a:r>
            <a:br>
              <a:rPr lang="hr-HR" sz="5400" b="1" dirty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</a:b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B3523-CEA4-44C3-8D58-035108E40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b="1" dirty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  <a:t>info</a:t>
            </a:r>
            <a:r>
              <a:rPr lang="en-US" b="1" dirty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  <a:t>@</a:t>
            </a:r>
            <a:r>
              <a:rPr lang="hr-HR" b="1" dirty="0" err="1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  <a:t>ncsc</a:t>
            </a:r>
            <a:r>
              <a:rPr lang="en-US" b="1" dirty="0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  <a:t>.</a:t>
            </a:r>
            <a:r>
              <a:rPr lang="en-US" b="1" dirty="0" err="1">
                <a:ln w="3175" cmpd="sng">
                  <a:noFill/>
                </a:ln>
                <a:solidFill>
                  <a:prstClr val="white"/>
                </a:solidFill>
                <a:effectLst>
                  <a:glow rad="304800">
                    <a:srgbClr val="1F2C5B">
                      <a:alpha val="60000"/>
                    </a:srgbClr>
                  </a:glow>
                </a:effectLst>
                <a:latin typeface="Corbel" panose="020B0503020204020204" pitchFamily="34" charset="0"/>
              </a:rPr>
              <a:t>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41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>
                <a:latin typeface="Corbel" panose="020B0503020204020204" pitchFamily="34" charset="0"/>
              </a:rPr>
              <a:t>Regulativni okvir </a:t>
            </a:r>
            <a:br>
              <a:rPr lang="hr-HR" sz="3200" dirty="0">
                <a:latin typeface="Corbel" panose="020B0503020204020204" pitchFamily="34" charset="0"/>
              </a:rPr>
            </a:br>
            <a:r>
              <a:rPr lang="hr-HR" sz="3200" dirty="0">
                <a:latin typeface="Corbel" panose="020B0503020204020204" pitchFamily="34" charset="0"/>
              </a:rPr>
              <a:t>Zakona o </a:t>
            </a:r>
            <a:r>
              <a:rPr lang="hr-HR" sz="3200" dirty="0" err="1">
                <a:latin typeface="Corbel" panose="020B0503020204020204" pitchFamily="34" charset="0"/>
              </a:rPr>
              <a:t>kibernetičkoj</a:t>
            </a:r>
            <a:r>
              <a:rPr lang="hr-HR" sz="3200" dirty="0">
                <a:latin typeface="Corbel" panose="020B0503020204020204" pitchFamily="34" charset="0"/>
              </a:rPr>
              <a:t> sigurnosti</a:t>
            </a:r>
            <a:endParaRPr lang="hr-H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22302-95D8-407A-AEA8-998242264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647" y="2577831"/>
            <a:ext cx="7519481" cy="978528"/>
          </a:xfrm>
        </p:spPr>
        <p:txBody>
          <a:bodyPr/>
          <a:lstStyle/>
          <a:p>
            <a:r>
              <a:rPr lang="hr-HR" sz="2000" b="1" dirty="0">
                <a:latin typeface="Corbel" panose="020B0503020204020204" pitchFamily="34" charset="0"/>
              </a:rPr>
              <a:t>dr. </a:t>
            </a:r>
            <a:r>
              <a:rPr lang="hr-HR" sz="2000" b="1" dirty="0" err="1">
                <a:latin typeface="Corbel" panose="020B0503020204020204" pitchFamily="34" charset="0"/>
              </a:rPr>
              <a:t>sc</a:t>
            </a:r>
            <a:r>
              <a:rPr lang="hr-HR" sz="2000" b="1" dirty="0">
                <a:latin typeface="Corbel" panose="020B0503020204020204" pitchFamily="34" charset="0"/>
              </a:rPr>
              <a:t>. Aleksandar Klaić, dipl. ing.</a:t>
            </a:r>
            <a:br>
              <a:rPr lang="hr-HR" sz="2000" b="1" dirty="0">
                <a:latin typeface="Corbel" panose="020B0503020204020204" pitchFamily="34" charset="0"/>
              </a:rPr>
            </a:br>
            <a:r>
              <a:rPr lang="hr-HR" sz="2000" b="1" dirty="0">
                <a:latin typeface="Corbel" panose="020B0503020204020204" pitchFamily="34" charset="0"/>
              </a:rPr>
              <a:t>Nacionalni centar za </a:t>
            </a:r>
            <a:r>
              <a:rPr lang="hr-HR" sz="2000" b="1" dirty="0" err="1">
                <a:latin typeface="Corbel" panose="020B0503020204020204" pitchFamily="34" charset="0"/>
              </a:rPr>
              <a:t>kibernetičku</a:t>
            </a:r>
            <a:r>
              <a:rPr lang="hr-HR" sz="2000" b="1" dirty="0">
                <a:latin typeface="Corbel" panose="020B0503020204020204" pitchFamily="34" charset="0"/>
              </a:rPr>
              <a:t> sigurnost (NCSC-HR), Sigurnosno-obavještajna agencija (</a:t>
            </a:r>
            <a:r>
              <a:rPr lang="en-US" sz="2000" b="1" dirty="0">
                <a:latin typeface="Corbel" panose="020B0503020204020204" pitchFamily="34" charset="0"/>
              </a:rPr>
              <a:t>SOA</a:t>
            </a:r>
            <a:r>
              <a:rPr lang="hr-HR" sz="2000" b="1" dirty="0">
                <a:latin typeface="Corbel" panose="020B0503020204020204" pitchFamily="34" charset="0"/>
              </a:rPr>
              <a:t>)</a:t>
            </a:r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0920" y="1293603"/>
            <a:ext cx="10110159" cy="4697621"/>
          </a:xfrm>
        </p:spPr>
        <p:txBody>
          <a:bodyPr>
            <a:normAutofit/>
          </a:bodyPr>
          <a:lstStyle/>
          <a:p>
            <a:r>
              <a:rPr lang="hr-HR" b="1" dirty="0"/>
              <a:t>Odgovor</a:t>
            </a:r>
            <a:r>
              <a:rPr lang="hr-HR" dirty="0"/>
              <a:t> na visoku razinu </a:t>
            </a:r>
            <a:r>
              <a:rPr lang="hr-HR" b="1" dirty="0"/>
              <a:t>ovisnosti</a:t>
            </a:r>
            <a:r>
              <a:rPr lang="hr-HR" dirty="0"/>
              <a:t> suvremenog društva o digitalnoj tehnologiji i temelj za daljnji </a:t>
            </a:r>
            <a:r>
              <a:rPr lang="hr-HR" b="1" dirty="0"/>
              <a:t>gospodarski</a:t>
            </a:r>
            <a:r>
              <a:rPr lang="hr-HR" dirty="0"/>
              <a:t> </a:t>
            </a:r>
            <a:r>
              <a:rPr lang="hr-HR" b="1" dirty="0"/>
              <a:t>razvoj</a:t>
            </a:r>
            <a:r>
              <a:rPr lang="hr-HR" dirty="0"/>
              <a:t> EU</a:t>
            </a:r>
          </a:p>
          <a:p>
            <a:endParaRPr lang="hr-HR" dirty="0"/>
          </a:p>
          <a:p>
            <a:r>
              <a:rPr lang="hr-HR" b="1" dirty="0"/>
              <a:t>Organizacijski način </a:t>
            </a:r>
            <a:r>
              <a:rPr lang="hr-HR" dirty="0"/>
              <a:t>kako upravljati </a:t>
            </a:r>
            <a:r>
              <a:rPr lang="hr-HR" dirty="0" err="1"/>
              <a:t>kibernetičkom</a:t>
            </a:r>
            <a:r>
              <a:rPr lang="hr-HR" dirty="0"/>
              <a:t> sigurnošću i biti spreman za daljnji i sve brži razvoj digitalne tehnologije</a:t>
            </a:r>
          </a:p>
          <a:p>
            <a:endParaRPr lang="hr-HR" dirty="0"/>
          </a:p>
          <a:p>
            <a:r>
              <a:rPr lang="hr-HR" dirty="0"/>
              <a:t>Razvoj </a:t>
            </a:r>
            <a:r>
              <a:rPr lang="hr-HR" b="1" dirty="0"/>
              <a:t>kulture upravljanja rizikom </a:t>
            </a:r>
            <a:r>
              <a:rPr lang="hr-HR" dirty="0" err="1"/>
              <a:t>kibernetičke</a:t>
            </a:r>
            <a:r>
              <a:rPr lang="hr-HR" dirty="0"/>
              <a:t> sigurnosti</a:t>
            </a:r>
          </a:p>
          <a:p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b="1" u="sng" dirty="0"/>
              <a:t>Mjere </a:t>
            </a:r>
            <a:r>
              <a:rPr lang="hr-HR" b="1" u="sng" dirty="0" err="1"/>
              <a:t>kibernetičke</a:t>
            </a:r>
            <a:r>
              <a:rPr lang="hr-HR" b="1" u="sng" dirty="0"/>
              <a:t> sigurnosti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9223" y="227388"/>
            <a:ext cx="11626042" cy="86677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solidFill>
                  <a:srgbClr val="C00000"/>
                </a:solidFill>
              </a:rPr>
              <a:t>Temeljni zahtjevi NIS2D i Zakona o </a:t>
            </a:r>
            <a:r>
              <a:rPr lang="hr-HR" sz="4000" b="1" dirty="0" err="1">
                <a:solidFill>
                  <a:srgbClr val="C00000"/>
                </a:solidFill>
              </a:rPr>
              <a:t>kibernetičkoj</a:t>
            </a:r>
            <a:r>
              <a:rPr lang="hr-HR" sz="4000" b="1" dirty="0">
                <a:solidFill>
                  <a:srgbClr val="C00000"/>
                </a:solidFill>
              </a:rPr>
              <a:t> </a:t>
            </a:r>
            <a:r>
              <a:rPr lang="hr-HR" sz="4000" b="1" dirty="0" smtClean="0">
                <a:solidFill>
                  <a:srgbClr val="C00000"/>
                </a:solidFill>
              </a:rPr>
              <a:t>sigurnosti (ZKS)</a:t>
            </a:r>
            <a:endParaRPr lang="en-GB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90" y="4875502"/>
            <a:ext cx="4173360" cy="1841188"/>
          </a:xfrm>
          <a:prstGeom prst="rect">
            <a:avLst/>
          </a:prstGeom>
        </p:spPr>
      </p:pic>
      <p:sp>
        <p:nvSpPr>
          <p:cNvPr id="5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11191461" y="6356350"/>
            <a:ext cx="97196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20" y="1000671"/>
            <a:ext cx="9556835" cy="551998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453" y="201224"/>
            <a:ext cx="11412747" cy="773561"/>
          </a:xfrm>
        </p:spPr>
        <p:txBody>
          <a:bodyPr>
            <a:no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EU regulativa – kibernetička sigurnost i povezana područja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8302" y="6443014"/>
            <a:ext cx="394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ENISA: WK 10244/2024 INIT, 17 </a:t>
            </a:r>
            <a:r>
              <a:rPr kumimoji="0" lang="hr-H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</a:t>
            </a:r>
            <a:r>
              <a:rPr kumimoji="0" lang="hr-H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 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 rot="1082608">
            <a:off x="2067942" y="1349072"/>
            <a:ext cx="4383707" cy="1449551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11191461" y="6356350"/>
            <a:ext cx="97196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78464" y="629728"/>
          <a:ext cx="11486373" cy="605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274" y="17257"/>
            <a:ext cx="11479505" cy="823718"/>
          </a:xfrm>
        </p:spPr>
        <p:txBody>
          <a:bodyPr>
            <a:normAutofit/>
          </a:bodyPr>
          <a:lstStyle/>
          <a:p>
            <a:r>
              <a:rPr lang="hr-HR" sz="4000" b="1">
                <a:solidFill>
                  <a:srgbClr val="FF0000"/>
                </a:solidFill>
              </a:rPr>
              <a:t>Regulativni okvir Zakona o </a:t>
            </a:r>
            <a:r>
              <a:rPr lang="hr-HR" sz="4000" b="1" err="1">
                <a:solidFill>
                  <a:srgbClr val="FF0000"/>
                </a:solidFill>
              </a:rPr>
              <a:t>kibernetičkoj</a:t>
            </a:r>
            <a:r>
              <a:rPr lang="hr-HR" sz="4000" b="1">
                <a:solidFill>
                  <a:srgbClr val="FF0000"/>
                </a:solidFill>
              </a:rPr>
              <a:t> sigurnosti (ZKS):</a:t>
            </a:r>
            <a:endParaRPr lang="en-GB" sz="4000" b="1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653554" y="690114"/>
            <a:ext cx="44818" cy="591772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59833" y="103456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 2024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75401" y="272247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Q4 2024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56627" y="404104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 2025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81492" y="5246564"/>
            <a:ext cx="151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 – Q2 2025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0584" y="5715952"/>
            <a:ext cx="102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Q3 2025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30584" y="6173904"/>
            <a:ext cx="104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 2026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peech Bubble: Oval 4">
            <a:extLst>
              <a:ext uri="{FF2B5EF4-FFF2-40B4-BE49-F238E27FC236}">
                <a16:creationId xmlns:a16="http://schemas.microsoft.com/office/drawing/2014/main" id="{8B8B021B-D165-630A-79FC-48D193D4D67B}"/>
              </a:ext>
            </a:extLst>
          </p:cNvPr>
          <p:cNvSpPr/>
          <p:nvPr/>
        </p:nvSpPr>
        <p:spPr>
          <a:xfrm>
            <a:off x="155274" y="587085"/>
            <a:ext cx="4363972" cy="3177341"/>
          </a:xfrm>
          <a:prstGeom prst="wedgeEllipseCallout">
            <a:avLst>
              <a:gd name="adj1" fmla="val 29767"/>
              <a:gd name="adj2" fmla="val 97594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Nacionalna procjena rizika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Obavještavanje o incidentima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Ažuriranje nacionalne taksonomije incidenata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Korelacijski pregled mjera ZKS i normi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Upravljanje rizikom u subjektima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Samoprocjena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revizija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provedbe vježbi kibernetičke sigurnosti</a:t>
            </a:r>
          </a:p>
        </p:txBody>
      </p:sp>
      <p:sp>
        <p:nvSpPr>
          <p:cNvPr id="18" name="Speech Bubble: Oval 4">
            <a:extLst>
              <a:ext uri="{FF2B5EF4-FFF2-40B4-BE49-F238E27FC236}">
                <a16:creationId xmlns:a16="http://schemas.microsoft.com/office/drawing/2014/main" id="{8B8B021B-D165-630A-79FC-48D193D4D67B}"/>
              </a:ext>
            </a:extLst>
          </p:cNvPr>
          <p:cNvSpPr/>
          <p:nvPr/>
        </p:nvSpPr>
        <p:spPr>
          <a:xfrm>
            <a:off x="8188036" y="714031"/>
            <a:ext cx="2591333" cy="2490818"/>
          </a:xfrm>
          <a:prstGeom prst="wedgeEllipseCallout">
            <a:avLst>
              <a:gd name="adj1" fmla="val 80449"/>
              <a:gd name="adj2" fmla="val 167716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 Solidarity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hr-H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CSoA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 Resiliency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(CRA)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 Security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(CSA)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Amendments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Revision</a:t>
            </a:r>
          </a:p>
        </p:txBody>
      </p:sp>
      <p:sp>
        <p:nvSpPr>
          <p:cNvPr id="19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11191461" y="6356350"/>
            <a:ext cx="97196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183DA9-3798-1C53-3BE4-53F3EEE35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885457"/>
              </p:ext>
            </p:extLst>
          </p:nvPr>
        </p:nvGraphicFramePr>
        <p:xfrm>
          <a:off x="838200" y="1138257"/>
          <a:ext cx="10515600" cy="453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BB2223C-C083-86F7-9CDA-4E6C71A09FC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90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200"/>
              </a:spcBef>
            </a:pPr>
            <a:r>
              <a:rPr lang="hr-HR" sz="2800" b="1" dirty="0">
                <a:solidFill>
                  <a:srgbClr val="C00000"/>
                </a:solidFill>
              </a:rPr>
              <a:t>Rokovi provedbe obveza iz </a:t>
            </a:r>
            <a:r>
              <a:rPr lang="hr-HR" sz="2800" b="1" dirty="0" smtClean="0">
                <a:solidFill>
                  <a:srgbClr val="C00000"/>
                </a:solidFill>
              </a:rPr>
              <a:t>ZKS-a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23256B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64E834FC-7225-082F-AC22-9B2581C5B648}"/>
              </a:ext>
            </a:extLst>
          </p:cNvPr>
          <p:cNvSpPr txBox="1">
            <a:spLocks/>
          </p:cNvSpPr>
          <p:nvPr/>
        </p:nvSpPr>
        <p:spPr>
          <a:xfrm>
            <a:off x="11191461" y="6356350"/>
            <a:ext cx="971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04825" y="210256"/>
            <a:ext cx="11182350" cy="8038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Organizacija upravljanja kibernetičkom sigurnošću u RH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11191461" y="6356350"/>
            <a:ext cx="97196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BE2D6D-55E6-2330-90D3-72814ECCA5EE}"/>
              </a:ext>
            </a:extLst>
          </p:cNvPr>
          <p:cNvSpPr/>
          <p:nvPr/>
        </p:nvSpPr>
        <p:spPr>
          <a:xfrm>
            <a:off x="3310637" y="1248326"/>
            <a:ext cx="5141630" cy="3097143"/>
          </a:xfrm>
          <a:prstGeom prst="roundRect">
            <a:avLst>
              <a:gd name="adj" fmla="val 6326"/>
            </a:avLst>
          </a:prstGeom>
          <a:solidFill>
            <a:srgbClr val="23256B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SIGURNOSNO-OBAVJEŠTAJNA AGENCIJA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Nacionalni centar za kibernetičku sigurnost </a:t>
            </a:r>
            <a:b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NCSC-HR (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3"/>
              </a:rPr>
              <a:t>www.ncsc.hr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3B3060-B475-E9A8-31C9-A333FF9831E3}"/>
              </a:ext>
            </a:extLst>
          </p:cNvPr>
          <p:cNvSpPr/>
          <p:nvPr/>
        </p:nvSpPr>
        <p:spPr>
          <a:xfrm>
            <a:off x="3542902" y="2785174"/>
            <a:ext cx="1066800" cy="723900"/>
          </a:xfrm>
          <a:prstGeom prst="roundRect">
            <a:avLst/>
          </a:prstGeom>
          <a:solidFill>
            <a:srgbClr val="23256B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Središnje državno tijelo za kibernetičku sigurnost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9EE5A7-1725-B594-2C15-5A35A1D89A7D}"/>
              </a:ext>
            </a:extLst>
          </p:cNvPr>
          <p:cNvSpPr/>
          <p:nvPr/>
        </p:nvSpPr>
        <p:spPr>
          <a:xfrm>
            <a:off x="4759404" y="2785174"/>
            <a:ext cx="1066800" cy="723900"/>
          </a:xfrm>
          <a:prstGeom prst="roundRect">
            <a:avLst/>
          </a:prstGeom>
          <a:solidFill>
            <a:srgbClr val="23256B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Jedinstvena kontaktna točka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4B6341-C154-EE25-1224-CC0FCD87F229}"/>
              </a:ext>
            </a:extLst>
          </p:cNvPr>
          <p:cNvSpPr/>
          <p:nvPr/>
        </p:nvSpPr>
        <p:spPr>
          <a:xfrm>
            <a:off x="5975906" y="2785174"/>
            <a:ext cx="1066800" cy="723900"/>
          </a:xfrm>
          <a:prstGeom prst="roundRect">
            <a:avLst/>
          </a:prstGeom>
          <a:solidFill>
            <a:srgbClr val="23256B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Sektorski CSIRT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458F2B-2E16-4681-F0EF-954FC7978F70}"/>
              </a:ext>
            </a:extLst>
          </p:cNvPr>
          <p:cNvSpPr/>
          <p:nvPr/>
        </p:nvSpPr>
        <p:spPr>
          <a:xfrm>
            <a:off x="7192408" y="2785174"/>
            <a:ext cx="1066800" cy="723900"/>
          </a:xfrm>
          <a:prstGeom prst="roundRect">
            <a:avLst/>
          </a:prstGeom>
          <a:solidFill>
            <a:srgbClr val="23256B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Nacionalni SOC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SK@UT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141631-F99A-FEB5-2D39-4965E41B4B4E}"/>
              </a:ext>
            </a:extLst>
          </p:cNvPr>
          <p:cNvSpPr/>
          <p:nvPr/>
        </p:nvSpPr>
        <p:spPr>
          <a:xfrm>
            <a:off x="219724" y="1633560"/>
            <a:ext cx="2466916" cy="1022075"/>
          </a:xfrm>
          <a:prstGeom prst="ellipse">
            <a:avLst/>
          </a:prstGeom>
          <a:solidFill>
            <a:srgbClr val="FF0000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kibernetički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kriminal,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CER direktiva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30A261-CEF2-CABD-DC6D-6260FFB96047}"/>
              </a:ext>
            </a:extLst>
          </p:cNvPr>
          <p:cNvSpPr/>
          <p:nvPr/>
        </p:nvSpPr>
        <p:spPr>
          <a:xfrm>
            <a:off x="219724" y="3231714"/>
            <a:ext cx="2466916" cy="1022075"/>
          </a:xfrm>
          <a:prstGeom prst="ellipse">
            <a:avLst/>
          </a:prstGeom>
          <a:solidFill>
            <a:srgbClr val="0070C0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ZSIS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kibernetička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sigurnosna certifikacija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2BC023-0FDB-87E9-7A4A-CC96768402D7}"/>
              </a:ext>
            </a:extLst>
          </p:cNvPr>
          <p:cNvSpPr/>
          <p:nvPr/>
        </p:nvSpPr>
        <p:spPr>
          <a:xfrm>
            <a:off x="2892296" y="5268085"/>
            <a:ext cx="2466916" cy="1022075"/>
          </a:xfrm>
          <a:prstGeom prst="ellipse">
            <a:avLst/>
          </a:prstGeom>
          <a:solidFill>
            <a:srgbClr val="0070C0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sektorski CSIRT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BA4570-A3AA-75C1-E998-A6C92D907825}"/>
              </a:ext>
            </a:extLst>
          </p:cNvPr>
          <p:cNvSpPr/>
          <p:nvPr/>
        </p:nvSpPr>
        <p:spPr>
          <a:xfrm>
            <a:off x="6328038" y="5268084"/>
            <a:ext cx="2466916" cy="1022075"/>
          </a:xfrm>
          <a:prstGeom prst="ellipse">
            <a:avLst/>
          </a:prstGeom>
          <a:solidFill>
            <a:srgbClr val="FF0000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MORH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vojni CERT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8467EF-B35D-94EA-8260-021ADAFC05D7}"/>
              </a:ext>
            </a:extLst>
          </p:cNvPr>
          <p:cNvSpPr/>
          <p:nvPr/>
        </p:nvSpPr>
        <p:spPr>
          <a:xfrm>
            <a:off x="9155853" y="1144056"/>
            <a:ext cx="2816424" cy="3522419"/>
          </a:xfrm>
          <a:prstGeom prst="roundRect">
            <a:avLst/>
          </a:prstGeom>
          <a:solidFill>
            <a:srgbClr val="00B0F0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SEKTORSKA NADLEŽNA TIJELA</a:t>
            </a: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HNB</a:t>
            </a: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HANFA</a:t>
            </a: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HACZ</a:t>
            </a: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MZOM</a:t>
            </a: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HAKOM</a:t>
            </a: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MPUDT</a:t>
            </a: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457200" marR="0" lvl="1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UVNS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A9722E-EB68-885F-C8C3-8096370E52DF}"/>
              </a:ext>
            </a:extLst>
          </p:cNvPr>
          <p:cNvCxnSpPr/>
          <p:nvPr/>
        </p:nvCxnSpPr>
        <p:spPr>
          <a:xfrm>
            <a:off x="8593393" y="2124684"/>
            <a:ext cx="403122" cy="0"/>
          </a:xfrm>
          <a:prstGeom prst="straightConnector1">
            <a:avLst/>
          </a:prstGeom>
          <a:ln>
            <a:solidFill>
              <a:srgbClr val="74747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F666C0-83DC-9D76-3077-47D09F9D8BB2}"/>
              </a:ext>
            </a:extLst>
          </p:cNvPr>
          <p:cNvCxnSpPr/>
          <p:nvPr/>
        </p:nvCxnSpPr>
        <p:spPr>
          <a:xfrm>
            <a:off x="8593393" y="3726071"/>
            <a:ext cx="403122" cy="0"/>
          </a:xfrm>
          <a:prstGeom prst="straightConnector1">
            <a:avLst/>
          </a:prstGeom>
          <a:ln>
            <a:solidFill>
              <a:srgbClr val="74747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15FEB7-A399-35D8-EE12-D27C3E4A472C}"/>
              </a:ext>
            </a:extLst>
          </p:cNvPr>
          <p:cNvCxnSpPr>
            <a:cxnSpLocks/>
          </p:cNvCxnSpPr>
          <p:nvPr/>
        </p:nvCxnSpPr>
        <p:spPr>
          <a:xfrm>
            <a:off x="2827766" y="2144597"/>
            <a:ext cx="341745" cy="0"/>
          </a:xfrm>
          <a:prstGeom prst="straightConnector1">
            <a:avLst/>
          </a:prstGeom>
          <a:ln>
            <a:solidFill>
              <a:srgbClr val="74747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1B382A-3B11-A43D-9ED5-F3238E4298AC}"/>
              </a:ext>
            </a:extLst>
          </p:cNvPr>
          <p:cNvCxnSpPr>
            <a:cxnSpLocks/>
          </p:cNvCxnSpPr>
          <p:nvPr/>
        </p:nvCxnSpPr>
        <p:spPr>
          <a:xfrm flipV="1">
            <a:off x="4298623" y="4596853"/>
            <a:ext cx="342364" cy="437060"/>
          </a:xfrm>
          <a:prstGeom prst="straightConnector1">
            <a:avLst/>
          </a:prstGeom>
          <a:ln>
            <a:solidFill>
              <a:srgbClr val="74747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Bank with solid fill">
            <a:extLst>
              <a:ext uri="{FF2B5EF4-FFF2-40B4-BE49-F238E27FC236}">
                <a16:creationId xmlns:a16="http://schemas.microsoft.com/office/drawing/2014/main" id="{2998535F-1CF0-174B-75A8-69A89654B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9635" y="1678965"/>
            <a:ext cx="291533" cy="291533"/>
          </a:xfrm>
          <a:prstGeom prst="rect">
            <a:avLst/>
          </a:prstGeom>
        </p:spPr>
      </p:pic>
      <p:pic>
        <p:nvPicPr>
          <p:cNvPr id="24" name="Graphic 23" descr="Bar graph with upward trend with solid fill">
            <a:extLst>
              <a:ext uri="{FF2B5EF4-FFF2-40B4-BE49-F238E27FC236}">
                <a16:creationId xmlns:a16="http://schemas.microsoft.com/office/drawing/2014/main" id="{826ABDE4-1246-E4B6-21B9-CCA110C3B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49469" y="2112885"/>
            <a:ext cx="291533" cy="291533"/>
          </a:xfrm>
          <a:prstGeom prst="rect">
            <a:avLst/>
          </a:prstGeom>
        </p:spPr>
      </p:pic>
      <p:pic>
        <p:nvPicPr>
          <p:cNvPr id="25" name="Graphic 24" descr="Cloud Computing with solid fill">
            <a:extLst>
              <a:ext uri="{FF2B5EF4-FFF2-40B4-BE49-F238E27FC236}">
                <a16:creationId xmlns:a16="http://schemas.microsoft.com/office/drawing/2014/main" id="{90F9BD12-A306-DC44-7C19-B3EFC3B203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49633" y="3844954"/>
            <a:ext cx="291533" cy="291533"/>
          </a:xfrm>
          <a:prstGeom prst="rect">
            <a:avLst/>
          </a:prstGeom>
        </p:spPr>
      </p:pic>
      <p:pic>
        <p:nvPicPr>
          <p:cNvPr id="26" name="Graphic 25" descr="Schoolhouse with solid fill">
            <a:extLst>
              <a:ext uri="{FF2B5EF4-FFF2-40B4-BE49-F238E27FC236}">
                <a16:creationId xmlns:a16="http://schemas.microsoft.com/office/drawing/2014/main" id="{9ED1D24D-C86B-FC2F-C769-F9F6C6D82D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58734" y="4241370"/>
            <a:ext cx="291533" cy="291533"/>
          </a:xfrm>
          <a:prstGeom prst="rect">
            <a:avLst/>
          </a:prstGeom>
        </p:spPr>
      </p:pic>
      <p:pic>
        <p:nvPicPr>
          <p:cNvPr id="28" name="Graphic 27" descr="Classroom with solid fill">
            <a:extLst>
              <a:ext uri="{FF2B5EF4-FFF2-40B4-BE49-F238E27FC236}">
                <a16:creationId xmlns:a16="http://schemas.microsoft.com/office/drawing/2014/main" id="{F334AAEC-B9BC-5476-0FE0-F36E0B70F5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9633" y="2992596"/>
            <a:ext cx="291533" cy="291533"/>
          </a:xfrm>
          <a:prstGeom prst="rect">
            <a:avLst/>
          </a:prstGeom>
        </p:spPr>
      </p:pic>
      <p:pic>
        <p:nvPicPr>
          <p:cNvPr id="29" name="Graphic 28" descr="Connections with solid fill">
            <a:extLst>
              <a:ext uri="{FF2B5EF4-FFF2-40B4-BE49-F238E27FC236}">
                <a16:creationId xmlns:a16="http://schemas.microsoft.com/office/drawing/2014/main" id="{59F915C3-EAEC-3F9B-63E4-DA10FEBEB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1621" y="3406918"/>
            <a:ext cx="325757" cy="325757"/>
          </a:xfrm>
          <a:prstGeom prst="rect">
            <a:avLst/>
          </a:prstGeom>
        </p:spPr>
      </p:pic>
      <p:pic>
        <p:nvPicPr>
          <p:cNvPr id="32" name="Graphic 31" descr="Airplane with solid fill">
            <a:extLst>
              <a:ext uri="{FF2B5EF4-FFF2-40B4-BE49-F238E27FC236}">
                <a16:creationId xmlns:a16="http://schemas.microsoft.com/office/drawing/2014/main" id="{AD9B36B4-5424-B233-7544-CE8FB9A91B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4586928" flipV="1">
            <a:off x="9437401" y="2510054"/>
            <a:ext cx="334196" cy="33419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15FEB7-A399-35D8-EE12-D27C3E4A472C}"/>
              </a:ext>
            </a:extLst>
          </p:cNvPr>
          <p:cNvCxnSpPr>
            <a:cxnSpLocks/>
          </p:cNvCxnSpPr>
          <p:nvPr/>
        </p:nvCxnSpPr>
        <p:spPr>
          <a:xfrm>
            <a:off x="2827604" y="3732675"/>
            <a:ext cx="341745" cy="0"/>
          </a:xfrm>
          <a:prstGeom prst="straightConnector1">
            <a:avLst/>
          </a:prstGeom>
          <a:ln>
            <a:solidFill>
              <a:srgbClr val="74747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61B382A-3B11-A43D-9ED5-F3238E4298AC}"/>
              </a:ext>
            </a:extLst>
          </p:cNvPr>
          <p:cNvCxnSpPr>
            <a:cxnSpLocks/>
          </p:cNvCxnSpPr>
          <p:nvPr/>
        </p:nvCxnSpPr>
        <p:spPr>
          <a:xfrm flipH="1" flipV="1">
            <a:off x="7042706" y="4632293"/>
            <a:ext cx="318744" cy="436134"/>
          </a:xfrm>
          <a:prstGeom prst="straightConnector1">
            <a:avLst/>
          </a:prstGeom>
          <a:ln>
            <a:solidFill>
              <a:srgbClr val="74747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">
            <a:extLst>
              <a:ext uri="{FF2B5EF4-FFF2-40B4-BE49-F238E27FC236}">
                <a16:creationId xmlns:a16="http://schemas.microsoft.com/office/drawing/2014/main" id="{363B3060-B475-E9A8-31C9-A333FF9831E3}"/>
              </a:ext>
            </a:extLst>
          </p:cNvPr>
          <p:cNvSpPr/>
          <p:nvPr/>
        </p:nvSpPr>
        <p:spPr>
          <a:xfrm>
            <a:off x="3542902" y="3689251"/>
            <a:ext cx="4716306" cy="447235"/>
          </a:xfrm>
          <a:prstGeom prst="roundRect">
            <a:avLst/>
          </a:prstGeom>
          <a:solidFill>
            <a:srgbClr val="23256B"/>
          </a:solidFill>
          <a:ln>
            <a:solidFill>
              <a:srgbClr val="D3D3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Tijelo odgovorno za upravljanje </a:t>
            </a:r>
            <a:r>
              <a:rPr kumimoji="0" lang="hr-HR" sz="9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kibernetičkim</a:t>
            </a:r>
            <a:r>
              <a:rPr kumimoji="0" lang="hr-HR" sz="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incidentima velikih razmjera i </a:t>
            </a:r>
            <a:r>
              <a:rPr kumimoji="0" lang="hr-HR" sz="9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kibernetičkim</a:t>
            </a:r>
            <a:r>
              <a:rPr kumimoji="0" lang="hr-HR" sz="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krizama</a:t>
            </a:r>
          </a:p>
        </p:txBody>
      </p:sp>
    </p:spTree>
    <p:extLst>
      <p:ext uri="{BB962C8B-B14F-4D97-AF65-F5344CB8AC3E}">
        <p14:creationId xmlns:p14="http://schemas.microsoft.com/office/powerpoint/2010/main" val="3719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6326"/>
            <a:ext cx="10515600" cy="1212111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C00000"/>
                </a:solidFill>
              </a:rPr>
              <a:t>Zakon i Uredba o </a:t>
            </a:r>
            <a:r>
              <a:rPr lang="hr-HR" sz="4000" b="1" dirty="0" err="1">
                <a:solidFill>
                  <a:srgbClr val="C00000"/>
                </a:solidFill>
              </a:rPr>
              <a:t>kibernetičkoj</a:t>
            </a:r>
            <a:r>
              <a:rPr lang="hr-HR" sz="4000" b="1" dirty="0">
                <a:solidFill>
                  <a:srgbClr val="C00000"/>
                </a:solidFill>
              </a:rPr>
              <a:t> sigurnosti </a:t>
            </a:r>
            <a:br>
              <a:rPr lang="hr-HR" sz="4000" b="1" dirty="0">
                <a:solidFill>
                  <a:srgbClr val="C00000"/>
                </a:solidFill>
              </a:rPr>
            </a:br>
            <a:r>
              <a:rPr lang="hr-HR" sz="4000" b="1" dirty="0">
                <a:solidFill>
                  <a:srgbClr val="C00000"/>
                </a:solidFill>
              </a:rPr>
              <a:t>– funkcionalna područja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52352"/>
            <a:ext cx="5784112" cy="530564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b="1" dirty="0"/>
              <a:t>Kategorizacija subjekata</a:t>
            </a:r>
          </a:p>
          <a:p>
            <a:pPr lvl="1"/>
            <a:r>
              <a:rPr lang="hr-HR" dirty="0"/>
              <a:t>Nadležna tijela</a:t>
            </a:r>
          </a:p>
          <a:p>
            <a:pPr lvl="1"/>
            <a:r>
              <a:rPr lang="hr-HR" dirty="0"/>
              <a:t>Ključni, važni i dobrovoljni subjekti</a:t>
            </a:r>
          </a:p>
          <a:p>
            <a:pPr lvl="1"/>
            <a:r>
              <a:rPr lang="hr-HR" dirty="0"/>
              <a:t>Opći i posebni kriteriji kategorizacije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Provedba obvezujuće razine mjera </a:t>
            </a:r>
            <a:r>
              <a:rPr lang="hr-HR" b="1" dirty="0" err="1"/>
              <a:t>kibernetičke</a:t>
            </a:r>
            <a:r>
              <a:rPr lang="hr-HR" b="1" dirty="0"/>
              <a:t> sigurnosti</a:t>
            </a:r>
          </a:p>
          <a:p>
            <a:pPr lvl="1"/>
            <a:r>
              <a:rPr lang="hr-HR" dirty="0"/>
              <a:t>Prilog II. Uredbe</a:t>
            </a:r>
          </a:p>
          <a:p>
            <a:pPr lvl="1"/>
            <a:r>
              <a:rPr lang="hr-HR" dirty="0"/>
              <a:t>Nacionalna procjena rizika (veličina subjekta, sektor)</a:t>
            </a:r>
          </a:p>
          <a:p>
            <a:pPr lvl="1"/>
            <a:r>
              <a:rPr lang="hr-HR" dirty="0"/>
              <a:t>Dodatne mjere fizičke sigurnosti, prilog III. Uredbe (CER)</a:t>
            </a:r>
          </a:p>
          <a:p>
            <a:pPr lvl="1"/>
            <a:r>
              <a:rPr lang="hr-HR" dirty="0"/>
              <a:t>Provedbena uredba Komisije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Značajni incidenti</a:t>
            </a:r>
          </a:p>
          <a:p>
            <a:pPr lvl="1"/>
            <a:r>
              <a:rPr lang="hr-HR" dirty="0"/>
              <a:t>Kriteriji za značajne incidente</a:t>
            </a:r>
          </a:p>
          <a:p>
            <a:pPr lvl="1"/>
            <a:r>
              <a:rPr lang="hr-HR" dirty="0"/>
              <a:t>Obavještavanje o značajnim incidentima</a:t>
            </a:r>
          </a:p>
          <a:p>
            <a:pPr lvl="1"/>
            <a:r>
              <a:rPr lang="hr-HR" dirty="0"/>
              <a:t>Nacionalna platforma </a:t>
            </a:r>
            <a:r>
              <a:rPr lang="hr-HR" dirty="0" err="1"/>
              <a:t>PiXi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Lokalna procjena rizika kategoriziranih subjekata</a:t>
            </a:r>
          </a:p>
          <a:p>
            <a:pPr lvl="1"/>
            <a:r>
              <a:rPr lang="hr-HR" dirty="0"/>
              <a:t>Unaprjeđene i proširenje obvezujućih mjera </a:t>
            </a:r>
          </a:p>
          <a:p>
            <a:pPr lvl="1"/>
            <a:r>
              <a:rPr lang="en-GB" dirty="0"/>
              <a:t>All-Hazards-Approach</a:t>
            </a:r>
          </a:p>
          <a:p>
            <a:pPr lvl="1"/>
            <a:r>
              <a:rPr lang="hr-HR" dirty="0"/>
              <a:t>Razina zrelosti</a:t>
            </a:r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552352"/>
            <a:ext cx="5449529" cy="530564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r-HR" b="1" dirty="0"/>
              <a:t>Revizija za ključne i </a:t>
            </a:r>
            <a:r>
              <a:rPr lang="hr-HR" b="1" dirty="0" err="1"/>
              <a:t>samoprocjena</a:t>
            </a:r>
            <a:r>
              <a:rPr lang="hr-HR" b="1" dirty="0"/>
              <a:t> za važne i dobrovoljne subjekte</a:t>
            </a:r>
          </a:p>
          <a:p>
            <a:pPr lvl="1"/>
            <a:r>
              <a:rPr lang="hr-HR" dirty="0"/>
              <a:t>Pravila </a:t>
            </a:r>
            <a:r>
              <a:rPr lang="hr-HR" dirty="0" err="1"/>
              <a:t>samoprocjene</a:t>
            </a:r>
            <a:endParaRPr lang="hr-HR" dirty="0"/>
          </a:p>
          <a:p>
            <a:pPr lvl="1"/>
            <a:r>
              <a:rPr lang="hr-HR" dirty="0"/>
              <a:t>Pravila revizije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hr-HR" b="1" dirty="0"/>
              <a:t>Stručni nadzor</a:t>
            </a:r>
          </a:p>
          <a:p>
            <a:pPr lvl="1"/>
            <a:r>
              <a:rPr lang="hr-HR" dirty="0"/>
              <a:t>Nadležna tijela za provedbu zahtjeva</a:t>
            </a:r>
          </a:p>
          <a:p>
            <a:pPr lvl="1"/>
            <a:r>
              <a:rPr lang="hr-HR" dirty="0"/>
              <a:t>Redovni i izvanredni nadzori</a:t>
            </a:r>
          </a:p>
          <a:p>
            <a:pPr lvl="1"/>
            <a:r>
              <a:rPr lang="hr-HR" dirty="0"/>
              <a:t>Provedba stručnog nadzora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hr-HR" b="1" dirty="0"/>
              <a:t>Dobrovoljno postupanje</a:t>
            </a:r>
          </a:p>
          <a:p>
            <a:pPr lvl="1"/>
            <a:r>
              <a:rPr lang="hr-HR" dirty="0"/>
              <a:t>Obavještavanje o ostalim incidentima, </a:t>
            </a:r>
            <a:r>
              <a:rPr lang="hr-HR" dirty="0" err="1"/>
              <a:t>kibernetičkim</a:t>
            </a:r>
            <a:r>
              <a:rPr lang="hr-HR" dirty="0"/>
              <a:t> prijetnjama te izbjegnutim incidentima</a:t>
            </a:r>
          </a:p>
          <a:p>
            <a:pPr lvl="1"/>
            <a:r>
              <a:rPr lang="hr-HR" dirty="0"/>
              <a:t>Dobrovoljni subjekti</a:t>
            </a:r>
          </a:p>
          <a:p>
            <a:pPr lvl="1"/>
            <a:r>
              <a:rPr lang="hr-HR" dirty="0"/>
              <a:t>Nacionalni sustav SK@UT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hr-HR" b="1" dirty="0" err="1"/>
              <a:t>Kibernetičko</a:t>
            </a:r>
            <a:r>
              <a:rPr lang="hr-HR" b="1" dirty="0"/>
              <a:t> sigurnosno certificiranje</a:t>
            </a:r>
          </a:p>
          <a:p>
            <a:pPr lvl="1"/>
            <a:r>
              <a:rPr lang="hr-HR" dirty="0"/>
              <a:t>Nacionalne i EU certifikacijske sheme</a:t>
            </a:r>
          </a:p>
          <a:p>
            <a:pPr lvl="1"/>
            <a:r>
              <a:rPr lang="hr-HR" dirty="0"/>
              <a:t>Zakon o provedbi </a:t>
            </a:r>
            <a:r>
              <a:rPr lang="hr-HR" dirty="0" err="1"/>
              <a:t>kibernetičke</a:t>
            </a:r>
            <a:r>
              <a:rPr lang="hr-HR" dirty="0"/>
              <a:t> sigurnosne certifikacije (NN 63/22)</a:t>
            </a:r>
          </a:p>
          <a:p>
            <a:pPr lvl="1"/>
            <a:r>
              <a:rPr lang="hr-HR" dirty="0"/>
              <a:t>CSA+, CRA, </a:t>
            </a:r>
            <a:r>
              <a:rPr lang="hr-HR" dirty="0" err="1"/>
              <a:t>CSoA</a:t>
            </a:r>
            <a:endParaRPr lang="hr-HR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9391658" y="6329779"/>
            <a:ext cx="2743200" cy="48619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2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11191461" y="6356350"/>
            <a:ext cx="97196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8B7E-BC8C-4FE1-9934-8F6C913B7000}" type="slidenum">
              <a:rPr kumimoji="0" lang="hr-HR" sz="1400" b="0" i="0" u="none" strike="noStrike" kern="1200" cap="none" spc="0" normalizeH="0" baseline="0" noProof="0" smtClean="0">
                <a:ln>
                  <a:noFill/>
                </a:ln>
                <a:solidFill>
                  <a:srgbClr val="232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2325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A576-4F24-DA22-CE8B-B0F2D059FCB3}"/>
              </a:ext>
            </a:extLst>
          </p:cNvPr>
          <p:cNvSpPr txBox="1">
            <a:spLocks/>
          </p:cNvSpPr>
          <p:nvPr/>
        </p:nvSpPr>
        <p:spPr>
          <a:xfrm>
            <a:off x="838200" y="76446"/>
            <a:ext cx="10515600" cy="6490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Sektori obuhvaćeni Zakonom o kibernetičkoj sigurnosti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Graphic 2" descr="Lightning bolt with solid fill">
            <a:extLst>
              <a:ext uri="{FF2B5EF4-FFF2-40B4-BE49-F238E27FC236}">
                <a16:creationId xmlns:a16="http://schemas.microsoft.com/office/drawing/2014/main" id="{F69E3736-E13B-7FF2-032A-FE0E399B8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021" y="1431068"/>
            <a:ext cx="388874" cy="388874"/>
          </a:xfrm>
          <a:prstGeom prst="rect">
            <a:avLst/>
          </a:prstGeom>
        </p:spPr>
      </p:pic>
      <p:pic>
        <p:nvPicPr>
          <p:cNvPr id="21" name="Graphic 20" descr="Bus with solid fill">
            <a:extLst>
              <a:ext uri="{FF2B5EF4-FFF2-40B4-BE49-F238E27FC236}">
                <a16:creationId xmlns:a16="http://schemas.microsoft.com/office/drawing/2014/main" id="{13F5F4D9-D580-A463-965A-726932E2E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849" y="1899079"/>
            <a:ext cx="343218" cy="343218"/>
          </a:xfrm>
          <a:prstGeom prst="rect">
            <a:avLst/>
          </a:prstGeom>
        </p:spPr>
      </p:pic>
      <p:pic>
        <p:nvPicPr>
          <p:cNvPr id="22" name="Graphic 21" descr="Bank with solid fill">
            <a:extLst>
              <a:ext uri="{FF2B5EF4-FFF2-40B4-BE49-F238E27FC236}">
                <a16:creationId xmlns:a16="http://schemas.microsoft.com/office/drawing/2014/main" id="{E7DE6256-B8B6-A9F0-3DE3-3E6E8570E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765" y="2341178"/>
            <a:ext cx="353143" cy="353143"/>
          </a:xfrm>
          <a:prstGeom prst="rect">
            <a:avLst/>
          </a:prstGeom>
        </p:spPr>
      </p:pic>
      <p:pic>
        <p:nvPicPr>
          <p:cNvPr id="23" name="Graphic 22" descr="Bar graph with upward trend with solid fill">
            <a:extLst>
              <a:ext uri="{FF2B5EF4-FFF2-40B4-BE49-F238E27FC236}">
                <a16:creationId xmlns:a16="http://schemas.microsoft.com/office/drawing/2014/main" id="{10B1C886-85FB-6454-79B3-96C106789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018" y="2694321"/>
            <a:ext cx="405877" cy="405877"/>
          </a:xfrm>
          <a:prstGeom prst="rect">
            <a:avLst/>
          </a:prstGeom>
        </p:spPr>
      </p:pic>
      <p:pic>
        <p:nvPicPr>
          <p:cNvPr id="25" name="Graphic 24" descr="Heart with pulse with solid fill">
            <a:extLst>
              <a:ext uri="{FF2B5EF4-FFF2-40B4-BE49-F238E27FC236}">
                <a16:creationId xmlns:a16="http://schemas.microsoft.com/office/drawing/2014/main" id="{F78BB394-CAB6-67B1-4896-C873E70DD3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5744" y="3053938"/>
            <a:ext cx="417280" cy="417280"/>
          </a:xfrm>
          <a:prstGeom prst="rect">
            <a:avLst/>
          </a:prstGeom>
        </p:spPr>
      </p:pic>
      <p:pic>
        <p:nvPicPr>
          <p:cNvPr id="26" name="Graphic 25" descr="Water with solid fill">
            <a:extLst>
              <a:ext uri="{FF2B5EF4-FFF2-40B4-BE49-F238E27FC236}">
                <a16:creationId xmlns:a16="http://schemas.microsoft.com/office/drawing/2014/main" id="{DE405BF7-9F56-76AD-01A9-F2142524F2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8780" y="3529334"/>
            <a:ext cx="393671" cy="3936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1D96BD-1D83-EA4D-F587-5F8EB33707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783" y="4030610"/>
            <a:ext cx="369610" cy="321531"/>
          </a:xfrm>
          <a:prstGeom prst="rect">
            <a:avLst/>
          </a:prstGeom>
        </p:spPr>
      </p:pic>
      <p:pic>
        <p:nvPicPr>
          <p:cNvPr id="28" name="Graphic 27" descr="Cloud Computing with solid fill">
            <a:extLst>
              <a:ext uri="{FF2B5EF4-FFF2-40B4-BE49-F238E27FC236}">
                <a16:creationId xmlns:a16="http://schemas.microsoft.com/office/drawing/2014/main" id="{D54021DF-4ABE-D706-C8B7-E992F53FD1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8943" y="5372807"/>
            <a:ext cx="402952" cy="402952"/>
          </a:xfrm>
          <a:prstGeom prst="rect">
            <a:avLst/>
          </a:prstGeom>
        </p:spPr>
      </p:pic>
      <p:pic>
        <p:nvPicPr>
          <p:cNvPr id="29" name="Graphic 28" descr="Internet with solid fill">
            <a:extLst>
              <a:ext uri="{FF2B5EF4-FFF2-40B4-BE49-F238E27FC236}">
                <a16:creationId xmlns:a16="http://schemas.microsoft.com/office/drawing/2014/main" id="{A650F90D-524C-379D-62DF-659BA0F51D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7116" y="4613514"/>
            <a:ext cx="404139" cy="404139"/>
          </a:xfrm>
          <a:prstGeom prst="rect">
            <a:avLst/>
          </a:prstGeom>
        </p:spPr>
      </p:pic>
      <p:pic>
        <p:nvPicPr>
          <p:cNvPr id="30" name="Graphic 29" descr="Schoolhouse with solid fill">
            <a:extLst>
              <a:ext uri="{FF2B5EF4-FFF2-40B4-BE49-F238E27FC236}">
                <a16:creationId xmlns:a16="http://schemas.microsoft.com/office/drawing/2014/main" id="{DDD16885-ECB6-545C-5AE7-9FE74A7F57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9463" y="5859020"/>
            <a:ext cx="358598" cy="358598"/>
          </a:xfrm>
          <a:prstGeom prst="rect">
            <a:avLst/>
          </a:prstGeom>
        </p:spPr>
      </p:pic>
      <p:pic>
        <p:nvPicPr>
          <p:cNvPr id="31" name="Graphic 30" descr="Rocket with solid fill">
            <a:extLst>
              <a:ext uri="{FF2B5EF4-FFF2-40B4-BE49-F238E27FC236}">
                <a16:creationId xmlns:a16="http://schemas.microsoft.com/office/drawing/2014/main" id="{4F072D76-068A-5661-C726-BF53F1D3EB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8731" y="6243298"/>
            <a:ext cx="343756" cy="34375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80822"/>
              </p:ext>
            </p:extLst>
          </p:nvPr>
        </p:nvGraphicFramePr>
        <p:xfrm>
          <a:off x="490058" y="859173"/>
          <a:ext cx="5544000" cy="5733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918">
                  <a:extLst>
                    <a:ext uri="{9D8B030D-6E8A-4147-A177-3AD203B41FA5}">
                      <a16:colId xmlns:a16="http://schemas.microsoft.com/office/drawing/2014/main" val="3859768916"/>
                    </a:ext>
                  </a:extLst>
                </a:gridCol>
                <a:gridCol w="1799240">
                  <a:extLst>
                    <a:ext uri="{9D8B030D-6E8A-4147-A177-3AD203B41FA5}">
                      <a16:colId xmlns:a16="http://schemas.microsoft.com/office/drawing/2014/main" val="1618571314"/>
                    </a:ext>
                  </a:extLst>
                </a:gridCol>
                <a:gridCol w="1067842">
                  <a:extLst>
                    <a:ext uri="{9D8B030D-6E8A-4147-A177-3AD203B41FA5}">
                      <a16:colId xmlns:a16="http://schemas.microsoft.com/office/drawing/2014/main" val="763044937"/>
                    </a:ext>
                  </a:extLst>
                </a:gridCol>
              </a:tblGrid>
              <a:tr h="546658">
                <a:tc>
                  <a:txBody>
                    <a:bodyPr/>
                    <a:lstStyle/>
                    <a:p>
                      <a:r>
                        <a:rPr lang="hr-HR" sz="1500" dirty="0" smtClean="0">
                          <a:solidFill>
                            <a:srgbClr val="74747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SEKTORI – Prilog I.</a:t>
                      </a:r>
                      <a:endParaRPr lang="hr-HR" sz="1500" dirty="0">
                        <a:solidFill>
                          <a:srgbClr val="7474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>
                          <a:solidFill>
                            <a:srgbClr val="74747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NADLEŽNO</a:t>
                      </a:r>
                      <a:r>
                        <a:rPr lang="hr-HR" sz="1500" baseline="0" dirty="0">
                          <a:solidFill>
                            <a:srgbClr val="74747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TIJELO</a:t>
                      </a:r>
                      <a:endParaRPr lang="hr-HR" sz="1500" dirty="0">
                        <a:solidFill>
                          <a:srgbClr val="7474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>
                          <a:solidFill>
                            <a:srgbClr val="74747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CSIRT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93802"/>
                  </a:ext>
                </a:extLst>
              </a:tr>
              <a:tr h="373614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u="none" dirty="0">
                          <a:solidFill>
                            <a:srgbClr val="1F2C5B"/>
                          </a:solidFill>
                        </a:rPr>
                        <a:t>ENERGETIKA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28822"/>
                  </a:ext>
                </a:extLst>
              </a:tr>
              <a:tr h="552360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i="0" kern="120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PROMET</a:t>
                      </a:r>
                      <a:endParaRPr lang="hr-HR" sz="1500" dirty="0">
                        <a:solidFill>
                          <a:srgbClr val="1F2C5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  <a:p>
                      <a:pPr algn="ctr"/>
                      <a:r>
                        <a:rPr lang="hr-HR" sz="1500" b="0" dirty="0">
                          <a:effectLst/>
                        </a:rPr>
                        <a:t>HACZ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71560"/>
                  </a:ext>
                </a:extLst>
              </a:tr>
              <a:tr h="373614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i="0" kern="120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BANKARSTVO</a:t>
                      </a:r>
                      <a:endParaRPr lang="hr-HR" sz="1500" dirty="0">
                        <a:solidFill>
                          <a:srgbClr val="1F2C5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effectLst/>
                        </a:rPr>
                        <a:t>HNB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chemeClr val="tx1"/>
                          </a:solidFill>
                          <a:effectLst/>
                        </a:rPr>
                        <a:t>NCERT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92577"/>
                  </a:ext>
                </a:extLst>
              </a:tr>
              <a:tr h="373614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i="0" kern="120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FINANCIJE</a:t>
                      </a:r>
                      <a:endParaRPr lang="hr-HR" sz="1500" dirty="0">
                        <a:solidFill>
                          <a:srgbClr val="1F2C5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effectLst/>
                        </a:rPr>
                        <a:t>HANFA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chemeClr val="tx1"/>
                          </a:solidFill>
                          <a:effectLst/>
                        </a:rPr>
                        <a:t>NCERT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81299"/>
                  </a:ext>
                </a:extLst>
              </a:tr>
              <a:tr h="373614">
                <a:tc>
                  <a:txBody>
                    <a:bodyPr/>
                    <a:lstStyle/>
                    <a:p>
                      <a:pPr lvl="1" algn="l"/>
                      <a:r>
                        <a:rPr lang="hr-HR" sz="1500" dirty="0">
                          <a:solidFill>
                            <a:srgbClr val="1F2C5B"/>
                          </a:solidFill>
                        </a:rPr>
                        <a:t>ZDRAVSTVO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42999"/>
                  </a:ext>
                </a:extLst>
              </a:tr>
              <a:tr h="552360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i="0" kern="120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VODA ZA</a:t>
                      </a:r>
                      <a:r>
                        <a:rPr lang="hr-HR" sz="1500" b="0" i="0" kern="1200" baseline="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LJUDSKU POTROŠNJU</a:t>
                      </a:r>
                      <a:endParaRPr lang="hr-HR" sz="1500" dirty="0">
                        <a:solidFill>
                          <a:srgbClr val="1F2C5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51979"/>
                  </a:ext>
                </a:extLst>
              </a:tr>
              <a:tr h="373614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i="0" kern="120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OTPADNE VODE</a:t>
                      </a:r>
                      <a:endParaRPr lang="hr-HR" sz="1500" dirty="0">
                        <a:solidFill>
                          <a:srgbClr val="1F2C5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95330"/>
                  </a:ext>
                </a:extLst>
              </a:tr>
              <a:tr h="889914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i="0" kern="120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DIGITALNA INFRASTRUKTURA</a:t>
                      </a:r>
                      <a:endParaRPr lang="hr-HR" sz="1500" dirty="0">
                        <a:solidFill>
                          <a:srgbClr val="1F2C5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b="0" dirty="0">
                          <a:solidFill>
                            <a:srgbClr val="1F2C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  <a:p>
                      <a:pPr algn="ctr"/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</a:rPr>
                        <a:t>MZOM</a:t>
                      </a:r>
                    </a:p>
                    <a:p>
                      <a:pPr algn="ctr"/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</a:rPr>
                        <a:t>MPUDT</a:t>
                      </a:r>
                    </a:p>
                    <a:p>
                      <a:pPr algn="ctr"/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</a:rPr>
                        <a:t>HAKOM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1F2C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  <a:p>
                      <a:pPr algn="ctr"/>
                      <a:r>
                        <a:rPr lang="hr-HR" sz="1500" b="1" dirty="0">
                          <a:solidFill>
                            <a:schemeClr val="tx1"/>
                          </a:solidFill>
                          <a:effectLst/>
                        </a:rPr>
                        <a:t>NCERT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222179"/>
                  </a:ext>
                </a:extLst>
              </a:tr>
              <a:tr h="577404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i="0" kern="120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UPRAVLJANJE USLUGAMA IKT-A (B2B)</a:t>
                      </a:r>
                      <a:endParaRPr lang="hr-HR" sz="1500" dirty="0">
                        <a:solidFill>
                          <a:srgbClr val="1F2C5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999268"/>
                  </a:ext>
                </a:extLst>
              </a:tr>
              <a:tr h="373614">
                <a:tc>
                  <a:txBody>
                    <a:bodyPr/>
                    <a:lstStyle/>
                    <a:p>
                      <a:pPr lvl="1" algn="l"/>
                      <a:r>
                        <a:rPr lang="hr-HR" sz="1500" dirty="0">
                          <a:solidFill>
                            <a:srgbClr val="1F2C5B"/>
                          </a:solidFill>
                        </a:rPr>
                        <a:t>JAVNI SEKTOR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effectLst/>
                        </a:rPr>
                        <a:t>UVNS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285714"/>
                  </a:ext>
                </a:extLst>
              </a:tr>
              <a:tr h="373614">
                <a:tc>
                  <a:txBody>
                    <a:bodyPr/>
                    <a:lstStyle/>
                    <a:p>
                      <a:pPr lvl="1" algn="l"/>
                      <a:r>
                        <a:rPr lang="hr-HR" sz="1500" dirty="0">
                          <a:solidFill>
                            <a:srgbClr val="1F2C5B"/>
                          </a:solidFill>
                        </a:rPr>
                        <a:t>SVEMIR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09647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6007"/>
              </p:ext>
            </p:extLst>
          </p:nvPr>
        </p:nvGraphicFramePr>
        <p:xfrm>
          <a:off x="6208860" y="859174"/>
          <a:ext cx="5374713" cy="5708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879">
                  <a:extLst>
                    <a:ext uri="{9D8B030D-6E8A-4147-A177-3AD203B41FA5}">
                      <a16:colId xmlns:a16="http://schemas.microsoft.com/office/drawing/2014/main" val="3859768916"/>
                    </a:ext>
                  </a:extLst>
                </a:gridCol>
                <a:gridCol w="1892188">
                  <a:extLst>
                    <a:ext uri="{9D8B030D-6E8A-4147-A177-3AD203B41FA5}">
                      <a16:colId xmlns:a16="http://schemas.microsoft.com/office/drawing/2014/main" val="1618571314"/>
                    </a:ext>
                  </a:extLst>
                </a:gridCol>
                <a:gridCol w="1186646">
                  <a:extLst>
                    <a:ext uri="{9D8B030D-6E8A-4147-A177-3AD203B41FA5}">
                      <a16:colId xmlns:a16="http://schemas.microsoft.com/office/drawing/2014/main" val="763044937"/>
                    </a:ext>
                  </a:extLst>
                </a:gridCol>
              </a:tblGrid>
              <a:tr h="531106">
                <a:tc>
                  <a:txBody>
                    <a:bodyPr/>
                    <a:lstStyle/>
                    <a:p>
                      <a:r>
                        <a:rPr lang="hr-HR" sz="1500" dirty="0" smtClean="0">
                          <a:solidFill>
                            <a:srgbClr val="74747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SEKTORI – Prilog II.</a:t>
                      </a:r>
                      <a:endParaRPr lang="hr-HR" sz="1500" dirty="0">
                        <a:solidFill>
                          <a:srgbClr val="7474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>
                          <a:solidFill>
                            <a:srgbClr val="74747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NADLEŽNO</a:t>
                      </a:r>
                      <a:r>
                        <a:rPr lang="hr-HR" sz="1500" baseline="0" dirty="0">
                          <a:solidFill>
                            <a:srgbClr val="74747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TIJELO</a:t>
                      </a:r>
                      <a:endParaRPr lang="hr-HR" sz="1500" dirty="0">
                        <a:solidFill>
                          <a:srgbClr val="7474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>
                          <a:solidFill>
                            <a:srgbClr val="74747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CSIRT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93802"/>
                  </a:ext>
                </a:extLst>
              </a:tr>
              <a:tr h="540946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u="none" dirty="0">
                          <a:solidFill>
                            <a:srgbClr val="1F2C5B"/>
                          </a:solidFill>
                        </a:rPr>
                        <a:t>POŠTANSKE I KURIRSKE USLUGE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28822"/>
                  </a:ext>
                </a:extLst>
              </a:tr>
              <a:tr h="540946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i="0" kern="120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GOSPODARENJE OTPADOM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71560"/>
                  </a:ext>
                </a:extLst>
              </a:tr>
              <a:tr h="991734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i="0" kern="120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IZRADA, PROIZVODNJA i DISTRIBUCIJA KEMIKALIJA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92577"/>
                  </a:ext>
                </a:extLst>
              </a:tr>
              <a:tr h="991734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i="0" kern="120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PROIZVODNJA, PRERADA I DISTRIBUCIJA HRANE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81299"/>
                  </a:ext>
                </a:extLst>
              </a:tr>
              <a:tr h="341049">
                <a:tc>
                  <a:txBody>
                    <a:bodyPr/>
                    <a:lstStyle/>
                    <a:p>
                      <a:pPr lvl="1" algn="l"/>
                      <a:r>
                        <a:rPr lang="hr-HR" sz="1500" dirty="0">
                          <a:solidFill>
                            <a:srgbClr val="1F2C5B"/>
                          </a:solidFill>
                        </a:rPr>
                        <a:t>PROIZVODNJA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42999"/>
                  </a:ext>
                </a:extLst>
              </a:tr>
              <a:tr h="766340">
                <a:tc>
                  <a:txBody>
                    <a:bodyPr/>
                    <a:lstStyle/>
                    <a:p>
                      <a:pPr lvl="1" algn="l"/>
                      <a:r>
                        <a:rPr lang="hr-HR" sz="1500" b="0" i="0" kern="1200" dirty="0">
                          <a:solidFill>
                            <a:srgbClr val="1F2C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PRUŽATELJI DIGITALNIH USLUGA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rgbClr val="232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NCSC-HR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95330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lvl="1" algn="l"/>
                      <a:r>
                        <a:rPr lang="hr-HR" sz="1500" dirty="0">
                          <a:solidFill>
                            <a:srgbClr val="1F2C5B"/>
                          </a:solidFill>
                        </a:rPr>
                        <a:t>ISTRAŽIVANJE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chemeClr val="tx1"/>
                          </a:solidFill>
                          <a:effectLst/>
                        </a:rPr>
                        <a:t>MZOM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chemeClr val="tx1"/>
                          </a:solidFill>
                          <a:effectLst/>
                        </a:rPr>
                        <a:t>NCERT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285714"/>
                  </a:ext>
                </a:extLst>
              </a:tr>
              <a:tr h="540946">
                <a:tc>
                  <a:txBody>
                    <a:bodyPr/>
                    <a:lstStyle/>
                    <a:p>
                      <a:pPr lvl="1" algn="l"/>
                      <a:r>
                        <a:rPr lang="hr-HR" sz="1500" dirty="0">
                          <a:solidFill>
                            <a:srgbClr val="1F2C5B"/>
                          </a:solidFill>
                        </a:rPr>
                        <a:t>SUSTAV OBRAZOVANJA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0" dirty="0">
                          <a:solidFill>
                            <a:schemeClr val="tx1"/>
                          </a:solidFill>
                          <a:effectLst/>
                        </a:rPr>
                        <a:t>MZOM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>
                          <a:solidFill>
                            <a:schemeClr val="tx1"/>
                          </a:solidFill>
                          <a:effectLst/>
                        </a:rPr>
                        <a:t>NCERT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32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509647"/>
                  </a:ext>
                </a:extLst>
              </a:tr>
            </a:tbl>
          </a:graphicData>
        </a:graphic>
      </p:graphicFrame>
      <p:pic>
        <p:nvPicPr>
          <p:cNvPr id="1026" name="Picture 2" descr="post icon clipart 10 free Cliparts | Download images on Clipground 2024">
            <a:extLst>
              <a:ext uri="{FF2B5EF4-FFF2-40B4-BE49-F238E27FC236}">
                <a16:creationId xmlns:a16="http://schemas.microsoft.com/office/drawing/2014/main" id="{476F517A-A429-484B-1CB8-9FE160296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t="3206" r="5721" b="14396"/>
          <a:stretch/>
        </p:blipFill>
        <p:spPr bwMode="auto">
          <a:xfrm>
            <a:off x="6306418" y="1514296"/>
            <a:ext cx="313159" cy="3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trash bin&quot; Icon - Download for free – Iconduck">
            <a:extLst>
              <a:ext uri="{FF2B5EF4-FFF2-40B4-BE49-F238E27FC236}">
                <a16:creationId xmlns:a16="http://schemas.microsoft.com/office/drawing/2014/main" id="{E28050CD-88FD-CD11-ACE2-66B8621F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18" y="2070688"/>
            <a:ext cx="311525" cy="3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phic 45" descr="Flask with solid fill">
            <a:extLst>
              <a:ext uri="{FF2B5EF4-FFF2-40B4-BE49-F238E27FC236}">
                <a16:creationId xmlns:a16="http://schemas.microsoft.com/office/drawing/2014/main" id="{5AF7E656-1874-BE0E-CA6F-EECEFD33081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203472" y="2689100"/>
            <a:ext cx="517416" cy="517416"/>
          </a:xfrm>
          <a:prstGeom prst="rect">
            <a:avLst/>
          </a:prstGeom>
        </p:spPr>
      </p:pic>
      <p:pic>
        <p:nvPicPr>
          <p:cNvPr id="47" name="Graphic 46" descr="Burger and drink with solid fill">
            <a:extLst>
              <a:ext uri="{FF2B5EF4-FFF2-40B4-BE49-F238E27FC236}">
                <a16:creationId xmlns:a16="http://schemas.microsoft.com/office/drawing/2014/main" id="{2B97E74E-F972-035D-8B0F-D7F944548AA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203472" y="3695677"/>
            <a:ext cx="563241" cy="563241"/>
          </a:xfrm>
          <a:prstGeom prst="rect">
            <a:avLst/>
          </a:prstGeom>
        </p:spPr>
      </p:pic>
      <p:pic>
        <p:nvPicPr>
          <p:cNvPr id="48" name="Graphic 47" descr="Factory with solid fill">
            <a:extLst>
              <a:ext uri="{FF2B5EF4-FFF2-40B4-BE49-F238E27FC236}">
                <a16:creationId xmlns:a16="http://schemas.microsoft.com/office/drawing/2014/main" id="{8F745C5B-6B9C-FF2D-750B-F269A54BD1B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303488" y="4475941"/>
            <a:ext cx="363208" cy="363208"/>
          </a:xfrm>
          <a:prstGeom prst="rect">
            <a:avLst/>
          </a:prstGeom>
        </p:spPr>
      </p:pic>
      <p:pic>
        <p:nvPicPr>
          <p:cNvPr id="49" name="Graphic 48" descr="Connections with solid fill">
            <a:extLst>
              <a:ext uri="{FF2B5EF4-FFF2-40B4-BE49-F238E27FC236}">
                <a16:creationId xmlns:a16="http://schemas.microsoft.com/office/drawing/2014/main" id="{9CEDB0D8-5462-AC0A-F94F-22B1E0CA1CC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286602" y="5017653"/>
            <a:ext cx="416421" cy="416421"/>
          </a:xfrm>
          <a:prstGeom prst="rect">
            <a:avLst/>
          </a:prstGeom>
        </p:spPr>
      </p:pic>
      <p:pic>
        <p:nvPicPr>
          <p:cNvPr id="51" name="Graphic 50" descr="Research with solid fill">
            <a:extLst>
              <a:ext uri="{FF2B5EF4-FFF2-40B4-BE49-F238E27FC236}">
                <a16:creationId xmlns:a16="http://schemas.microsoft.com/office/drawing/2014/main" id="{6049225D-7B0B-9B46-9F26-3F78D717DF2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288468" y="5620373"/>
            <a:ext cx="393248" cy="393248"/>
          </a:xfrm>
          <a:prstGeom prst="rect">
            <a:avLst/>
          </a:prstGeom>
        </p:spPr>
      </p:pic>
      <p:pic>
        <p:nvPicPr>
          <p:cNvPr id="52" name="Graphic 51" descr="Classroom with solid fill">
            <a:extLst>
              <a:ext uri="{FF2B5EF4-FFF2-40B4-BE49-F238E27FC236}">
                <a16:creationId xmlns:a16="http://schemas.microsoft.com/office/drawing/2014/main" id="{C25C768F-9174-BCE7-35E3-5D9D95499B4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267918" y="6096496"/>
            <a:ext cx="413798" cy="4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Srce DEI 2025 - template</Template>
  <TotalTime>189</TotalTime>
  <Words>1848</Words>
  <Application>Microsoft Office PowerPoint</Application>
  <PresentationFormat>Widescreen</PresentationFormat>
  <Paragraphs>419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Corbel</vt:lpstr>
      <vt:lpstr>Segoe UI Light</vt:lpstr>
      <vt:lpstr>Times New Roman</vt:lpstr>
      <vt:lpstr>Wingdings</vt:lpstr>
      <vt:lpstr>Office Theme</vt:lpstr>
      <vt:lpstr>1_Office Theme</vt:lpstr>
      <vt:lpstr>Parallax</vt:lpstr>
      <vt:lpstr>Regulativni okvir  Zakona o kibernetičkoj sigurnosti</vt:lpstr>
      <vt:lpstr>PowerPoint Presentation</vt:lpstr>
      <vt:lpstr>Temeljni zahtjevi NIS2D i Zakona o kibernetičkoj sigurnosti (ZKS)</vt:lpstr>
      <vt:lpstr>EU regulativa – kibernetička sigurnost i povezana područja</vt:lpstr>
      <vt:lpstr>Regulativni okvir Zakona o kibernetičkoj sigurnosti (ZKS):</vt:lpstr>
      <vt:lpstr>PowerPoint Presentation</vt:lpstr>
      <vt:lpstr>PowerPoint Presentation</vt:lpstr>
      <vt:lpstr>Zakon i Uredba o kibernetičkoj sigurnosti  – funkcionalna područja</vt:lpstr>
      <vt:lpstr>PowerPoint Presentation</vt:lpstr>
      <vt:lpstr>PowerPoint Presentation</vt:lpstr>
      <vt:lpstr>Uredba o kibernetičkoj sigurnosti – prilog II. Mjere kibernetičke sigurnosti</vt:lpstr>
      <vt:lpstr>Informacijska i kibernetička sigurnost</vt:lpstr>
      <vt:lpstr>Provedba obvezujuće razine mjera kibernetičke sigurnosti</vt:lpstr>
      <vt:lpstr>Uredba o kibernetičkoj sigurnosti i procjena rizika na nacionalnoj razini:</vt:lpstr>
      <vt:lpstr>Uredba o kibernetičkoj sigurnosti i lokalno upravljanje rizicima koje provode subjekti (All-Hazards-Approach):</vt:lpstr>
      <vt:lpstr>Značajni incidenti – obavještavanje i rokovi</vt:lpstr>
      <vt:lpstr>Revizija za ključne i samoprocjena za važne i dobrovoljne subjekte</vt:lpstr>
      <vt:lpstr>Dobrovoljno postupanje</vt:lpstr>
      <vt:lpstr>HORIZONTALNA koordinacija u Nacionalnom programu upravljanja kibernetičkim krizama (01/2025) </vt:lpstr>
      <vt:lpstr>VERTIKALNA koordinacija odgovora na kibernetičke incidente velikih razmjera i kibernetičko krizno upravljanje</vt:lpstr>
      <vt:lpstr>VERTIKALNA koordinacija odgovora na kibernetičke incidente velikih razmjera i kibernetičko krizno upravljanje</vt:lpstr>
      <vt:lpstr>  Hvala!  </vt:lpstr>
      <vt:lpstr>Regulativni okvir  Zakona o kibernetičkoj sigurnosti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Regulativni okvir  Zakona o kibernetičkoj sigurnosti</dc:title>
  <dc:creator>intkor734</dc:creator>
  <cp:lastModifiedBy>intkor734</cp:lastModifiedBy>
  <cp:revision>25</cp:revision>
  <dcterms:created xsi:type="dcterms:W3CDTF">2025-03-20T14:11:31Z</dcterms:created>
  <dcterms:modified xsi:type="dcterms:W3CDTF">2025-03-21T12:31:55Z</dcterms:modified>
</cp:coreProperties>
</file>