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4" r:id="rId4"/>
    <p:sldId id="265" r:id="rId5"/>
    <p:sldId id="266" r:id="rId6"/>
    <p:sldId id="267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9" r:id="rId22"/>
    <p:sldId id="290" r:id="rId23"/>
    <p:sldId id="291" r:id="rId24"/>
    <p:sldId id="287" r:id="rId25"/>
    <p:sldId id="288" r:id="rId26"/>
    <p:sldId id="261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57"/>
            <p14:sldId id="264"/>
            <p14:sldId id="265"/>
            <p14:sldId id="266"/>
            <p14:sldId id="267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9"/>
            <p14:sldId id="290"/>
            <p14:sldId id="291"/>
            <p14:sldId id="287"/>
            <p14:sldId id="288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21.3.2025.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nalitika@azvo.hr" TargetMode="External"/><Relationship Id="rId2" Type="http://schemas.openxmlformats.org/officeDocument/2006/relationships/hyperlink" Target="mailto:akreditacija-visoko@azvo.hr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Reakreditacija</a:t>
            </a:r>
            <a:r>
              <a:rPr lang="en-GB" sz="3600" dirty="0"/>
              <a:t> </a:t>
            </a:r>
            <a:r>
              <a:rPr lang="en-GB" sz="3600" dirty="0" err="1"/>
              <a:t>visokih</a:t>
            </a:r>
            <a:r>
              <a:rPr lang="en-GB" sz="3600" dirty="0"/>
              <a:t> </a:t>
            </a:r>
            <a:r>
              <a:rPr lang="en-GB" sz="3600" dirty="0" err="1"/>
              <a:t>učilišta</a:t>
            </a:r>
            <a:r>
              <a:rPr lang="en-GB" sz="3600" dirty="0"/>
              <a:t> – </a:t>
            </a:r>
            <a:r>
              <a:rPr lang="en-GB" sz="3600" dirty="0" err="1"/>
              <a:t>standardi</a:t>
            </a:r>
            <a:r>
              <a:rPr lang="en-GB" sz="3600" dirty="0"/>
              <a:t> </a:t>
            </a:r>
            <a:r>
              <a:rPr lang="en-GB" sz="3600" dirty="0" err="1"/>
              <a:t>kvalitete</a:t>
            </a:r>
            <a:r>
              <a:rPr lang="en-GB" sz="3600" dirty="0"/>
              <a:t> i </a:t>
            </a:r>
            <a:r>
              <a:rPr lang="en-GB" sz="3600" dirty="0" err="1"/>
              <a:t>analitički</a:t>
            </a:r>
            <a:r>
              <a:rPr lang="en-GB" sz="3600" dirty="0"/>
              <a:t> </a:t>
            </a:r>
            <a:r>
              <a:rPr lang="en-GB" sz="3600" dirty="0" err="1"/>
              <a:t>prilog</a:t>
            </a:r>
            <a:endParaRPr lang="hr-HR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Davor Jurić, </a:t>
            </a:r>
            <a:r>
              <a:rPr lang="en-GB" dirty="0" err="1"/>
              <a:t>Agencija</a:t>
            </a:r>
            <a:r>
              <a:rPr lang="en-GB" dirty="0"/>
              <a:t> za </a:t>
            </a:r>
            <a:r>
              <a:rPr lang="en-GB" dirty="0" err="1"/>
              <a:t>znanost</a:t>
            </a:r>
            <a:r>
              <a:rPr lang="en-GB" dirty="0"/>
              <a:t> i </a:t>
            </a:r>
            <a:r>
              <a:rPr lang="en-GB" dirty="0" err="1"/>
              <a:t>visoko</a:t>
            </a:r>
            <a:r>
              <a:rPr lang="en-GB" dirty="0"/>
              <a:t> obrazovanje (AZVO)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D5E0-2C2B-408C-99C3-503D2D96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II. tema</a:t>
            </a:r>
            <a:b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</a:br>
            <a:b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</a:br>
            <a: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Studijski programi i programi cjeloživotnog učenja</a:t>
            </a: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7828-66B2-46C0-9555-BEAFFB8C4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>
              <a:solidFill>
                <a:schemeClr val="accent1">
                  <a:lumMod val="10000"/>
                </a:schemeClr>
              </a:solidFill>
              <a:cs typeface="Calibri"/>
            </a:endParaRPr>
          </a:p>
          <a:p>
            <a:r>
              <a:rPr lang="hr-HR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Predviđeni ishodi učenja studijskog programa (razina i profil)</a:t>
            </a:r>
            <a:endParaRPr lang="en-US" sz="2400" dirty="0">
              <a:solidFill>
                <a:schemeClr val="accent1">
                  <a:lumMod val="10000"/>
                </a:schemeClr>
              </a:solidFill>
              <a:cs typeface="Calibri"/>
            </a:endParaRPr>
          </a:p>
          <a:p>
            <a:r>
              <a:rPr lang="hr-HR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Planiranje i razvoj novih te praćenje i revizija postojećih studijskih programa</a:t>
            </a:r>
            <a:endParaRPr lang="en-US" sz="2400" dirty="0">
              <a:solidFill>
                <a:schemeClr val="accent1">
                  <a:lumMod val="10000"/>
                </a:schemeClr>
              </a:solidFill>
              <a:cs typeface="Calibri"/>
            </a:endParaRPr>
          </a:p>
          <a:p>
            <a:r>
              <a:rPr lang="en-GB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S</a:t>
            </a:r>
            <a:r>
              <a:rPr lang="hr-HR" sz="2400" dirty="0" err="1">
                <a:solidFill>
                  <a:schemeClr val="accent1">
                    <a:lumMod val="10000"/>
                  </a:schemeClr>
                </a:solidFill>
                <a:cs typeface="Calibri"/>
              </a:rPr>
              <a:t>tudentska</a:t>
            </a:r>
            <a:r>
              <a:rPr lang="hr-HR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/stručna praksa</a:t>
            </a:r>
            <a:endParaRPr lang="en-US" sz="2400" dirty="0">
              <a:solidFill>
                <a:schemeClr val="accent1">
                  <a:lumMod val="10000"/>
                </a:schemeClr>
              </a:solidFill>
              <a:cs typeface="Calibri"/>
            </a:endParaRPr>
          </a:p>
          <a:p>
            <a:r>
              <a:rPr lang="hr-HR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Osiguravanje kvalitete cjeloživotnog učenja</a:t>
            </a:r>
            <a:endParaRPr lang="en-US" sz="2400" dirty="0">
              <a:solidFill>
                <a:schemeClr val="accent1">
                  <a:lumMod val="10000"/>
                </a:schemeClr>
              </a:solidFill>
              <a:cs typeface="Calibri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215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821F-03EC-4FB3-80F9-EF69BA3D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Tema 2.</a:t>
            </a:r>
            <a:r>
              <a:rPr lang="pl-PL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 Studijski programi i programi cjeloživotnog obrazovanja</a:t>
            </a:r>
            <a:endParaRPr lang="hr-HR" sz="2600" dirty="0">
              <a:latin typeface="Univers Condensed" panose="020B050602020205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8223-D1BA-44F9-BBE2-536883E7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6" y="1447137"/>
            <a:ext cx="9825384" cy="4635611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/>
              <a:t>Poznate tablice iz prethodnog ciklusa:</a:t>
            </a:r>
          </a:p>
          <a:p>
            <a:r>
              <a:rPr lang="hr-HR" sz="2000" dirty="0"/>
              <a:t>Tablica 2.1. Ishodi učenja na razini studijskog programa za akademsku godinu vrednovanja uz koju ide legenda</a:t>
            </a:r>
          </a:p>
          <a:p>
            <a:r>
              <a:rPr lang="hr-HR" sz="2000" i="1" dirty="0"/>
              <a:t>Svaki ishod učenja (IU) studijskog programa ima broj/šifru, a u stupcu je naveden kao kratica/oznaka koju dodjeljuje visoko učilište pojedinom ishodu učenja. Primjer izgleda legende s popisom IU:</a:t>
            </a:r>
            <a:endParaRPr lang="en-GB" sz="2000" i="1" dirty="0"/>
          </a:p>
          <a:p>
            <a:endParaRPr lang="en-GB" sz="2000" i="1" dirty="0"/>
          </a:p>
          <a:p>
            <a:endParaRPr lang="en-GB" i="1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885CC-3A72-4BC2-9DB1-5044A730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355" y="3429000"/>
            <a:ext cx="6516210" cy="23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0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E98A-FFF4-4D06-9A17-A52AD92A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Tablica 2.2. Matrica povezivanja skupova ishoda učenja (IU) iz standarda kvalifikacije s ishodima učenja studijskog programa</a:t>
            </a:r>
            <a:r>
              <a:rPr lang="en-GB" sz="24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 </a:t>
            </a:r>
            <a:r>
              <a:rPr lang="hr-HR" sz="20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– </a:t>
            </a:r>
            <a:r>
              <a:rPr lang="hr-HR" sz="2000" b="1" u="sng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popunjava se samo kada postoji standard kvalifikacije u Registru HKO-a s kojim studij treba biti usklađen</a:t>
            </a:r>
            <a:endParaRPr lang="hr-HR" sz="2000" dirty="0">
              <a:latin typeface="Univers Condensed" panose="020B050602020205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BA683A-58AA-4DF3-B7E3-CCE73845E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763" y="1987826"/>
            <a:ext cx="9976774" cy="36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3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59D6-B5B2-4E1B-8CBD-2CF3DADB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III. tema</a:t>
            </a:r>
            <a:br>
              <a:rPr lang="hr-HR" sz="26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</a:br>
            <a:br>
              <a:rPr lang="hr-HR" sz="26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</a:br>
            <a:r>
              <a:rPr lang="hr-HR" sz="26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Učenje i poučavanje usmjereno na studenta –</a:t>
            </a:r>
            <a:r>
              <a:rPr lang="en-GB" sz="26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 </a:t>
            </a:r>
            <a:r>
              <a:rPr lang="hr-HR" sz="26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nastavni proces i podrška</a:t>
            </a:r>
            <a:endParaRPr lang="hr-HR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26B78-B7AE-48D5-AD87-83AE00FC9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Nastavne metode/poučavanje usmjereno na studenta</a:t>
            </a:r>
          </a:p>
          <a:p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Objektivno i dosljedno vrednovanje i ocjenjivanje studentskih postignuća</a:t>
            </a:r>
          </a:p>
          <a:p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Upis studenata, priznavanje prethodnog učenja, napredovanje i certificiranje </a:t>
            </a:r>
          </a:p>
          <a:p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Podrška studentima</a:t>
            </a:r>
          </a:p>
          <a:p>
            <a:r>
              <a:rPr lang="en-GB" sz="2400" dirty="0" err="1"/>
              <a:t>Međunarodna</a:t>
            </a:r>
            <a:r>
              <a:rPr lang="en-GB" sz="2400" dirty="0"/>
              <a:t> </a:t>
            </a:r>
            <a:r>
              <a:rPr lang="en-GB" sz="2400" dirty="0" err="1"/>
              <a:t>mobilnost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7898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965C-7B9F-49EA-A343-8C9C85D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Tema 3. Učenje i poučavanje usmjereno na studenta – nastavni proces i podrška </a:t>
            </a:r>
            <a:endParaRPr lang="hr-HR" dirty="0">
              <a:latin typeface="Univers Condensed" panose="020B050602020205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2BCE-8900-491E-81F5-C5AFC673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200" dirty="0"/>
              <a:t>Poznate tablice iz prethodnog ciklusa:</a:t>
            </a:r>
          </a:p>
          <a:p>
            <a:r>
              <a:rPr lang="pl-PL" sz="2200" dirty="0"/>
              <a:t>Tablica 3.1. Broj studenata po studijskom programu za akademsku godinu vrednovanja</a:t>
            </a:r>
          </a:p>
          <a:p>
            <a:r>
              <a:rPr lang="hr-HR" sz="2200" dirty="0"/>
              <a:t>Tablica 3.2. Struktura upisanih studenata i zanimanje za studijske programe prve razine u akademskoj godini vrednovanja i dvije prethodne akademske godine</a:t>
            </a:r>
          </a:p>
          <a:p>
            <a:r>
              <a:rPr lang="hr-HR" sz="2200" dirty="0"/>
              <a:t>Tablica 3.3. Struktura upisanih studenata i zanimanje za diplomske i poslijediplomske studijske programe u akademskoj godini vrednovanja i dvije prethodne akademske godine</a:t>
            </a:r>
          </a:p>
          <a:p>
            <a:r>
              <a:rPr lang="pl-PL" sz="2200" dirty="0"/>
              <a:t>Tablica 3.4. Završnost na studijskom programu</a:t>
            </a:r>
          </a:p>
          <a:p>
            <a:r>
              <a:rPr lang="hr-HR" sz="2200" dirty="0"/>
              <a:t>Tablica 3.5. Ukupna mobilnost studenata u posljednjih pet akademskih godina </a:t>
            </a:r>
          </a:p>
          <a:p>
            <a:r>
              <a:rPr lang="hr-HR" sz="2200" dirty="0"/>
              <a:t>Tablica 3.6. Zapošl</a:t>
            </a:r>
            <a:r>
              <a:rPr lang="hr-HR" sz="2400" dirty="0"/>
              <a:t>javanje diplomiranih/bivših studenata u posljednje 3 kalendarske godine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960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6F7C-2C00-437C-8DEC-781E1F9C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IV. tema</a:t>
            </a:r>
            <a:b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</a:br>
            <a:b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</a:br>
            <a: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Nastavnički kapaciteti i infrastruktura visokog učilišta</a:t>
            </a: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6C9EF-6217-4B6D-B7D8-17B5C7662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Odgovarajući nastavnički kapaciteti</a:t>
            </a:r>
          </a:p>
          <a:p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Objektivni i transparentni postupci zapošljavanja, napredovanja i reizbora nastavnika</a:t>
            </a:r>
          </a:p>
          <a:p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Podrška nastavnicima u njihovom profesionalnom razvoju</a:t>
            </a:r>
          </a:p>
          <a:p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Odgovarajući prostor, oprema i infrastruktura</a:t>
            </a:r>
          </a:p>
          <a:p>
            <a:r>
              <a:rPr lang="en-GB" sz="2400" dirty="0" err="1"/>
              <a:t>Knjižnica</a:t>
            </a:r>
            <a:r>
              <a:rPr lang="en-GB" sz="2400" dirty="0"/>
              <a:t> i </a:t>
            </a:r>
            <a:r>
              <a:rPr lang="en-GB" sz="2400" dirty="0" err="1"/>
              <a:t>njezina</a:t>
            </a:r>
            <a:r>
              <a:rPr lang="en-GB" sz="2400" dirty="0"/>
              <a:t> </a:t>
            </a:r>
            <a:r>
              <a:rPr lang="en-GB" sz="2400" dirty="0" err="1"/>
              <a:t>dostupnost</a:t>
            </a:r>
            <a:endParaRPr lang="en-GB" sz="2400" dirty="0"/>
          </a:p>
          <a:p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Održivo i transparentno upravljanje financijama </a:t>
            </a:r>
            <a:endParaRPr lang="en-GB" sz="2400" dirty="0">
              <a:solidFill>
                <a:schemeClr val="accent1">
                  <a:lumMod val="10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661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0042-AA1F-4429-B017-42871486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Tema 4. Nastavnički kapaciteti i infrastruktura visokog učilišta</a:t>
            </a: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903A8-88F8-4B07-861F-0F03A53B3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hr-HR" sz="2400" dirty="0"/>
              <a:t>Poznate tablice iz prethodnog ciklusa:</a:t>
            </a:r>
          </a:p>
          <a:p>
            <a:r>
              <a:rPr lang="hr-HR" sz="2400" dirty="0"/>
              <a:t>Tablica 4.1. Struktura osoblja u akademskoj godini vrednovanja</a:t>
            </a:r>
          </a:p>
          <a:p>
            <a:r>
              <a:rPr lang="hr-HR" sz="2400" dirty="0"/>
              <a:t>Tablica 4.4. Mobilnost nastavnika i suradnika ukupno u posljednjih 5 akademskih godina </a:t>
            </a:r>
          </a:p>
          <a:p>
            <a:r>
              <a:rPr lang="hr-HR" sz="2400" dirty="0"/>
              <a:t>Tablica 4.6. Kapitalna oprema </a:t>
            </a:r>
          </a:p>
          <a:p>
            <a:r>
              <a:rPr lang="hr-HR" sz="2400" dirty="0"/>
              <a:t>Tablica 4.8. Financijska evaluacija za zadnje dvije kalendarske godine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836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12D7-11AE-484B-BE7F-6029ADB6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Tablica 4.2. Nastavnici i suradnici na visokom učilištu</a:t>
            </a:r>
            <a:r>
              <a:rPr lang="en-GB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 </a:t>
            </a:r>
            <a:r>
              <a:rPr lang="hr-HR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koji sudjeluju u nastavi</a:t>
            </a:r>
            <a:r>
              <a:rPr lang="en-GB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  </a:t>
            </a:r>
            <a:r>
              <a:rPr lang="hr-HR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u akademskoj godini vrednovanja</a:t>
            </a:r>
            <a:endParaRPr lang="hr-HR" sz="2600" dirty="0">
              <a:latin typeface="Univers Condensed" panose="020B0506020202050204" pitchFamily="34" charset="0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B98B5FE-0BC1-4B23-83D6-0C6B0C4F3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923" y="1598212"/>
            <a:ext cx="8436334" cy="43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53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02F-18B1-40B4-8463-29EFEA78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Tablica 4.3. Nastavnici na studijskim programima u akademskoj godini vrednovanja </a:t>
            </a:r>
            <a:endParaRPr lang="hr-HR" sz="2600" dirty="0">
              <a:latin typeface="Univers Condensed" panose="020B0506020202050204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B9A01E3-C72B-46EB-9FE5-49E396FAC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484" y="1622066"/>
            <a:ext cx="7999013" cy="43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9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4E23-B99D-420E-AD0F-87061FAE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6"/>
            <a:ext cx="9825383" cy="1137672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Tablica 4.7. Opremljenost knjižnice</a:t>
            </a:r>
            <a:endParaRPr lang="hr-HR" sz="2800" dirty="0">
              <a:latin typeface="Univers Condensed" panose="020B0506020202050204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BC8880D-DC79-4F20-8228-B47EBB279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271" y="1423283"/>
            <a:ext cx="6885830" cy="46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0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Univers Condensed"/>
              </a:rPr>
              <a:t>Reakreditacija</a:t>
            </a:r>
            <a:r>
              <a:rPr lang="en-GB" dirty="0">
                <a:latin typeface="Univers Condensed"/>
              </a:rPr>
              <a:t> </a:t>
            </a:r>
            <a:r>
              <a:rPr lang="en-GB" dirty="0" err="1">
                <a:latin typeface="Univers Condensed"/>
              </a:rPr>
              <a:t>visokih</a:t>
            </a:r>
            <a:r>
              <a:rPr lang="en-GB" dirty="0">
                <a:latin typeface="Univers Condensed"/>
              </a:rPr>
              <a:t> </a:t>
            </a:r>
            <a:r>
              <a:rPr lang="en-GB" dirty="0" err="1">
                <a:latin typeface="Univers Condensed"/>
              </a:rPr>
              <a:t>učilišta</a:t>
            </a: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A7D7BA-3B1E-450D-883F-E81CC0841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763" y="2128610"/>
            <a:ext cx="9825037" cy="37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1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09A4-2D65-4D6A-A247-35FC5D45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V. tema</a:t>
            </a:r>
            <a:b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</a:br>
            <a:b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</a:br>
            <a: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Znanstvena / umjetnička i stručna djelatnost</a:t>
            </a: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8964-6D61-4D28-AE8D-8EC886C9E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>
              <a:solidFill>
                <a:srgbClr val="000000"/>
              </a:solidFill>
              <a:cs typeface="Arial"/>
            </a:endParaRPr>
          </a:p>
          <a:p>
            <a:r>
              <a:rPr lang="hr-HR" sz="2400" dirty="0">
                <a:solidFill>
                  <a:srgbClr val="000000"/>
                </a:solidFill>
                <a:cs typeface="Arial"/>
              </a:rPr>
              <a:t>P</a:t>
            </a:r>
            <a:r>
              <a:rPr lang="en-GB" sz="2400" dirty="0" err="1">
                <a:solidFill>
                  <a:srgbClr val="000000"/>
                </a:solidFill>
                <a:cs typeface="Arial"/>
              </a:rPr>
              <a:t>repoznatljivo</a:t>
            </a:r>
            <a:r>
              <a:rPr lang="hr-HR" sz="2400" dirty="0">
                <a:solidFill>
                  <a:srgbClr val="000000"/>
                </a:solidFill>
                <a:cs typeface="Arial"/>
              </a:rPr>
              <a:t>st v</a:t>
            </a:r>
            <a:r>
              <a:rPr lang="en-GB" sz="2400" dirty="0" err="1">
                <a:solidFill>
                  <a:srgbClr val="000000"/>
                </a:solidFill>
                <a:cs typeface="Arial"/>
              </a:rPr>
              <a:t>isoko</a:t>
            </a:r>
            <a:r>
              <a:rPr lang="hr-HR" sz="2400" dirty="0">
                <a:solidFill>
                  <a:srgbClr val="000000"/>
                </a:solidFill>
                <a:cs typeface="Arial"/>
              </a:rPr>
              <a:t>g</a:t>
            </a:r>
            <a:r>
              <a:rPr lang="en-GB" sz="2400" dirty="0">
                <a:solidFill>
                  <a:srgbClr val="000000"/>
                </a:solidFill>
                <a:cs typeface="Arial"/>
              </a:rPr>
              <a:t> </a:t>
            </a:r>
            <a:r>
              <a:rPr lang="en-GB" sz="2400" dirty="0" err="1">
                <a:solidFill>
                  <a:srgbClr val="000000"/>
                </a:solidFill>
                <a:cs typeface="Arial"/>
              </a:rPr>
              <a:t>učilišt</a:t>
            </a:r>
            <a:r>
              <a:rPr lang="hr-HR" sz="2400" dirty="0">
                <a:solidFill>
                  <a:srgbClr val="000000"/>
                </a:solidFill>
                <a:cs typeface="Arial"/>
              </a:rPr>
              <a:t>a</a:t>
            </a:r>
            <a:r>
              <a:rPr lang="en-GB" sz="2400" dirty="0">
                <a:solidFill>
                  <a:srgbClr val="000000"/>
                </a:solidFill>
                <a:cs typeface="Arial"/>
              </a:rPr>
              <a:t> po </a:t>
            </a:r>
            <a:r>
              <a:rPr lang="hr-HR" sz="2400" dirty="0">
                <a:solidFill>
                  <a:srgbClr val="000000"/>
                </a:solidFill>
                <a:cs typeface="Arial"/>
              </a:rPr>
              <a:t>znanstvenim, umjetničkim i stručnim postignućima na nacionalnoj i međunarodnoj razini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GB" sz="2400" dirty="0" err="1">
                <a:solidFill>
                  <a:srgbClr val="000000"/>
                </a:solidFill>
                <a:cs typeface="Arial"/>
              </a:rPr>
              <a:t>Utjecaj</a:t>
            </a:r>
            <a:r>
              <a:rPr lang="en-GB" sz="2400" dirty="0">
                <a:solidFill>
                  <a:srgbClr val="000000"/>
                </a:solidFill>
                <a:cs typeface="Arial"/>
              </a:rPr>
              <a:t> </a:t>
            </a:r>
            <a:r>
              <a:rPr lang="en-GB" sz="2400" dirty="0" err="1">
                <a:solidFill>
                  <a:srgbClr val="000000"/>
                </a:solidFill>
                <a:cs typeface="Arial"/>
              </a:rPr>
              <a:t>na</a:t>
            </a:r>
            <a:r>
              <a:rPr lang="en-GB" sz="2400" dirty="0">
                <a:solidFill>
                  <a:srgbClr val="000000"/>
                </a:solidFill>
                <a:cs typeface="Arial"/>
              </a:rPr>
              <a:t> </a:t>
            </a:r>
            <a:r>
              <a:rPr lang="en-GB" sz="2400" dirty="0" err="1">
                <a:solidFill>
                  <a:srgbClr val="000000"/>
                </a:solidFill>
                <a:cs typeface="Arial"/>
              </a:rPr>
              <a:t>gospodarstvo</a:t>
            </a:r>
            <a:r>
              <a:rPr lang="en-GB" sz="2400" dirty="0">
                <a:solidFill>
                  <a:srgbClr val="000000"/>
                </a:solidFill>
                <a:cs typeface="Arial"/>
              </a:rPr>
              <a:t> i </a:t>
            </a:r>
            <a:r>
              <a:rPr lang="en-GB" sz="2400" dirty="0" err="1">
                <a:solidFill>
                  <a:srgbClr val="000000"/>
                </a:solidFill>
                <a:cs typeface="Arial"/>
              </a:rPr>
              <a:t>društvo</a:t>
            </a:r>
            <a:r>
              <a:rPr lang="en-GB" sz="2400" dirty="0">
                <a:solidFill>
                  <a:srgbClr val="000000"/>
                </a:solidFill>
                <a:cs typeface="Arial"/>
              </a:rPr>
              <a:t> u </a:t>
            </a:r>
            <a:r>
              <a:rPr lang="en-GB" sz="2400" dirty="0" err="1">
                <a:solidFill>
                  <a:srgbClr val="000000"/>
                </a:solidFill>
                <a:cs typeface="Arial"/>
              </a:rPr>
              <a:t>cjelini</a:t>
            </a:r>
            <a:endParaRPr lang="en-GB" sz="2400" dirty="0">
              <a:solidFill>
                <a:srgbClr val="000000"/>
              </a:solidFill>
              <a:cs typeface="Arial"/>
            </a:endParaRPr>
          </a:p>
          <a:p>
            <a:r>
              <a:rPr lang="en-GB" sz="2400" dirty="0" err="1">
                <a:solidFill>
                  <a:srgbClr val="000000"/>
                </a:solidFill>
                <a:cs typeface="Arial"/>
              </a:rPr>
              <a:t>Kvaliteta</a:t>
            </a:r>
            <a:r>
              <a:rPr lang="en-GB" sz="2400" dirty="0">
                <a:solidFill>
                  <a:srgbClr val="000000"/>
                </a:solidFill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cs typeface="Arial"/>
              </a:rPr>
              <a:t>doktorskih</a:t>
            </a:r>
            <a:r>
              <a:rPr lang="en-GB" sz="2400" dirty="0">
                <a:solidFill>
                  <a:srgbClr val="000000"/>
                </a:solidFill>
                <a:cs typeface="Arial"/>
              </a:rPr>
              <a:t> studija</a:t>
            </a:r>
          </a:p>
          <a:p>
            <a:r>
              <a:rPr lang="en-GB" sz="2400" dirty="0" err="1">
                <a:solidFill>
                  <a:srgbClr val="000000"/>
                </a:solidFill>
                <a:cs typeface="Arial"/>
              </a:rPr>
              <a:t>Načela</a:t>
            </a:r>
            <a:r>
              <a:rPr lang="en-GB" sz="2400" dirty="0">
                <a:solidFill>
                  <a:srgbClr val="000000"/>
                </a:solidFill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cs typeface="Arial"/>
              </a:rPr>
              <a:t>otvorene</a:t>
            </a:r>
            <a:r>
              <a:rPr lang="en-GB" sz="2400" dirty="0">
                <a:solidFill>
                  <a:srgbClr val="000000"/>
                </a:solidFill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cs typeface="Arial"/>
              </a:rPr>
              <a:t>znanosti</a:t>
            </a:r>
            <a:endParaRPr lang="hr-HR" sz="2400" dirty="0">
              <a:solidFill>
                <a:srgbClr val="000000"/>
              </a:solidFill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143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1824-40E1-45F1-A6AE-53A5FF8A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Tablica 5.1. Bibliografija visokog učilišta (u posljednjih 5 kalendarskih  godina)</a:t>
            </a:r>
            <a:endParaRPr lang="hr-HR" sz="2600" dirty="0">
              <a:latin typeface="Univers Condensed" panose="020B0506020202050204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4E1C0A1-B826-49F6-8621-F2D56DC12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417" y="1439186"/>
            <a:ext cx="8983207" cy="46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7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2AD6-772F-4FAE-A944-6CC1692B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Tablica 5.1. Bibliografija visokog učilišta (u posljednjih 5 kalendarskih  godina) -</a:t>
            </a:r>
            <a:r>
              <a:rPr lang="en-GB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 </a:t>
            </a:r>
            <a:r>
              <a:rPr lang="hr-HR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2. dio</a:t>
            </a:r>
            <a:endParaRPr lang="hr-HR" sz="2600" dirty="0">
              <a:latin typeface="Univers Condensed" panose="020B0506020202050204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FD938A8-8854-440F-9D03-4DBE13B9E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567" y="2226365"/>
            <a:ext cx="8897963" cy="26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17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6E65-A5C8-406D-8A14-179EB67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Tablica 5.2. Istaknute publikacije ustanove objavljene u petogodišnjem razdoblju</a:t>
            </a:r>
            <a:endParaRPr lang="hr-HR" sz="2600" dirty="0">
              <a:latin typeface="Univers Condensed" panose="020B0506020202050204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F3488B8-A131-4A2D-92BE-B05DAD9A3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4821" y="1288112"/>
            <a:ext cx="3983603" cy="48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12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646CB-8AC4-49C6-92C4-3A8811E6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6"/>
            <a:ext cx="9825383" cy="1018402"/>
          </a:xfrm>
        </p:spPr>
        <p:txBody>
          <a:bodyPr>
            <a:normAutofit/>
          </a:bodyPr>
          <a:lstStyle/>
          <a:p>
            <a:r>
              <a:rPr lang="es-ES" sz="2600" b="1" dirty="0" err="1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Tablica</a:t>
            </a:r>
            <a:r>
              <a:rPr lang="es-ES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 5.3. </a:t>
            </a:r>
            <a:r>
              <a:rPr lang="es-ES" sz="2600" b="1" dirty="0" err="1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Implementacija</a:t>
            </a:r>
            <a:r>
              <a:rPr lang="es-ES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 </a:t>
            </a:r>
            <a:r>
              <a:rPr lang="es-ES" sz="2600" b="1" dirty="0" err="1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otvorene</a:t>
            </a:r>
            <a:r>
              <a:rPr lang="es-ES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 </a:t>
            </a:r>
            <a:r>
              <a:rPr lang="es-ES" sz="2600" b="1" dirty="0" err="1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znanosti</a:t>
            </a:r>
            <a:endParaRPr lang="hr-HR" sz="2600" dirty="0">
              <a:latin typeface="Univers Condensed" panose="020B050602020205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142978-D9F2-4F42-B11A-F60A127F5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764" y="1447138"/>
            <a:ext cx="9754138" cy="46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34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7A76-A84B-4498-BE55-8CF8A5A3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Tablica 5.5. Otvoreni pristup </a:t>
            </a:r>
            <a:r>
              <a:rPr lang="hr-HR" sz="2600" b="1" dirty="0" err="1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ocjenskim</a:t>
            </a:r>
            <a:r>
              <a:rPr lang="hr-HR" sz="26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 radovima obranjenima u proteklih 5 kalendarskih godina prema razini i vrsti visokog obrazovanja</a:t>
            </a:r>
            <a:endParaRPr lang="hr-HR" sz="2600" dirty="0">
              <a:latin typeface="Univers Condensed" panose="020B0506020202050204" pitchFamily="34" charset="0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A31DE768-2000-45CC-901E-B42168764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097" y="1757238"/>
            <a:ext cx="8189842" cy="41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28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F1088-9508-4600-A4F5-B645B205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Hvala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pažnji</a:t>
            </a:r>
            <a:r>
              <a:rPr lang="en-GB" dirty="0"/>
              <a:t>!</a:t>
            </a:r>
            <a:endParaRPr lang="hr-H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B22302-95D8-407A-AEA8-998242264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011680"/>
            <a:ext cx="9645386" cy="1510747"/>
          </a:xfrm>
        </p:spPr>
        <p:txBody>
          <a:bodyPr/>
          <a:lstStyle/>
          <a:p>
            <a:r>
              <a:rPr lang="pl-PL" sz="2000" dirty="0">
                <a:solidFill>
                  <a:srgbClr val="FEFFFE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pitanja o postupku reakreditacije:</a:t>
            </a:r>
            <a:br>
              <a:rPr lang="pl-PL" sz="2000" dirty="0">
                <a:solidFill>
                  <a:srgbClr val="FEFFFE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akreditacija-visoko@azvo.hr</a:t>
            </a:r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000" dirty="0">
                <a:solidFill>
                  <a:srgbClr val="FEFFFE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000" dirty="0">
                <a:solidFill>
                  <a:srgbClr val="FEFFFE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FEFFFE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pitanja o</a:t>
            </a:r>
            <a:r>
              <a:rPr lang="en-GB" sz="2000" dirty="0">
                <a:solidFill>
                  <a:srgbClr val="FEFFFE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EFFFE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analitičkom</a:t>
            </a:r>
            <a:r>
              <a:rPr lang="en-GB" sz="2000" dirty="0">
                <a:solidFill>
                  <a:srgbClr val="FEFFFE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EFFFE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prilogu</a:t>
            </a:r>
            <a:r>
              <a:rPr lang="pl-PL" sz="2000" dirty="0">
                <a:solidFill>
                  <a:srgbClr val="FEFFFE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pl-PL" sz="2000" dirty="0">
                <a:solidFill>
                  <a:srgbClr val="FEFFFE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analitika@azvo.hr</a:t>
            </a:r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705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54B1-73D3-4D42-B4C7-A6979949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Univers Condensed" panose="020B0506020202050204" pitchFamily="34" charset="0"/>
              </a:rPr>
              <a:t>Promjene u zakonodavnom okviru u odnosu na drugi ciklus</a:t>
            </a: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D0E4EC-E1C3-476C-BB00-0D4B4F46A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763" y="1690688"/>
            <a:ext cx="9825037" cy="10445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803413-44C4-4CF9-BC5B-53021697C43D}"/>
              </a:ext>
            </a:extLst>
          </p:cNvPr>
          <p:cNvSpPr txBox="1"/>
          <p:nvPr/>
        </p:nvSpPr>
        <p:spPr>
          <a:xfrm>
            <a:off x="1630017" y="2969812"/>
            <a:ext cx="9723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Pravilnik o sadržaju dopusnice, te uvjetima za izdavanje dopusnice za obavljanje djelatnosti visokog obrazovanja, izvođenje studijskih programa i </a:t>
            </a:r>
            <a:r>
              <a:rPr lang="hr-HR" sz="2400" dirty="0" err="1">
                <a:solidFill>
                  <a:schemeClr val="accent1">
                    <a:lumMod val="10000"/>
                  </a:schemeClr>
                </a:solidFill>
              </a:rPr>
              <a:t>reakreditaciju</a:t>
            </a:r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 visokih učilišta</a:t>
            </a:r>
            <a:endParaRPr lang="en-US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Pravilnik o uvjetima za izdavanje dopusnice za obavljanje znanstvene djelatnosti, uvjetima za </a:t>
            </a:r>
            <a:r>
              <a:rPr lang="hr-HR" sz="2400" dirty="0" err="1">
                <a:solidFill>
                  <a:schemeClr val="accent1">
                    <a:lumMod val="10000"/>
                  </a:schemeClr>
                </a:solidFill>
              </a:rPr>
              <a:t>reakreditaciju</a:t>
            </a:r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 znanstvenih organizacija i sadržaju dopusnice</a:t>
            </a:r>
            <a:endParaRPr lang="en-GB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10000"/>
                  </a:schemeClr>
                </a:solidFill>
              </a:rPr>
              <a:t>Zakonom su propisani minimalni kriteriji </a:t>
            </a:r>
            <a:endParaRPr lang="en-US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5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CE2A-E09B-439E-84D3-1C855344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Univers Condensed"/>
              </a:rPr>
              <a:t>Uvjeti propisani Zakonom o osiguravanju kvalitete u visokom obrazovanju i znanosti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411D9-0EF8-464B-A528-65ADB2F93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accent1">
                    <a:lumMod val="10000"/>
                  </a:schemeClr>
                </a:solidFill>
              </a:rPr>
              <a:t>Čl. 24. – „U postupku </a:t>
            </a:r>
            <a:r>
              <a:rPr lang="hr-HR" dirty="0" err="1">
                <a:solidFill>
                  <a:schemeClr val="accent1">
                    <a:lumMod val="10000"/>
                  </a:schemeClr>
                </a:solidFill>
              </a:rPr>
              <a:t>reakreditacije</a:t>
            </a:r>
            <a:r>
              <a:rPr lang="hr-HR" dirty="0">
                <a:solidFill>
                  <a:schemeClr val="accent1">
                    <a:lumMod val="10000"/>
                  </a:schemeClr>
                </a:solidFill>
              </a:rPr>
              <a:t> visokog učilišta provodi se i vrednovanje akreditiranih studija u skladu s odredbama čl. 15. ovog Zakona.”</a:t>
            </a:r>
          </a:p>
          <a:p>
            <a:pPr marL="0" indent="0">
              <a:buNone/>
            </a:pPr>
            <a:endParaRPr lang="hr-HR" dirty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accent1">
                    <a:lumMod val="10000"/>
                  </a:schemeClr>
                </a:solidFill>
              </a:rPr>
              <a:t> Čl. 10. i 12. - kvantitativni zakonski uvjeti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718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0B23-8FE7-4939-8291-F8B6C5D6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415967"/>
          </a:xfrm>
        </p:spPr>
        <p:txBody>
          <a:bodyPr/>
          <a:lstStyle/>
          <a:p>
            <a:r>
              <a:rPr lang="hr-HR" sz="26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Prikaz podataka - dokazi o ispunjenosti kvantitativnih zakonskih uvjeta  </a:t>
            </a:r>
            <a:br>
              <a:rPr lang="hr-HR" sz="2200" b="1" dirty="0">
                <a:solidFill>
                  <a:srgbClr val="024E9C"/>
                </a:solidFill>
                <a:latin typeface="Calibri"/>
                <a:ea typeface="ＭＳ Ｐゴシック" pitchFamily="-97" charset="-128"/>
              </a:rPr>
            </a:br>
            <a:r>
              <a:rPr lang="hr-HR" sz="18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Tablica 1a. Omjer nastavnika i studenata (ne veći od 1 : 30) visokog učilišta (čl. 12. st. 8. i 9. ZOK-a)</a:t>
            </a:r>
            <a:endParaRPr lang="hr-HR" dirty="0">
              <a:latin typeface="Univers Condensed" panose="020B050602020205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EDB4AB-1324-4EC0-8A83-3D34BD2C8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141" y="2146852"/>
            <a:ext cx="9130799" cy="33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9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E4F8-F1F5-4D7C-8E84-5E0D4905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Prikaz podataka - dokazi o ispunjenosti kvantitativnih zakonskih uvjeta </a:t>
            </a:r>
            <a:br>
              <a:rPr lang="hr-HR" sz="18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</a:br>
            <a:r>
              <a:rPr lang="hr-HR" sz="18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Tablica 1b. Vrijednost svih oblika neposredne nastave na studijskom programu (čl. 12. st. 2. ZOK-a)</a:t>
            </a:r>
            <a:endParaRPr lang="hr-HR" sz="1800" dirty="0">
              <a:latin typeface="Univers Condensed" panose="020B050602020205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7B143C-FB23-4BF7-923F-CF23FB64E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190" y="1510749"/>
            <a:ext cx="8784779" cy="44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1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8940-5720-4D6B-A1A4-AD570CE4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Prikaz podataka - dokazi o ispunjenosti kvantitativnih zakonskih uvjeta </a:t>
            </a:r>
            <a:br>
              <a:rPr lang="hr-HR" sz="24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</a:br>
            <a:r>
              <a:rPr lang="hr-HR" sz="2000" b="1" dirty="0">
                <a:solidFill>
                  <a:srgbClr val="024E9C"/>
                </a:solidFill>
                <a:latin typeface="Univers Condensed" panose="020B0506020202050204" pitchFamily="34" charset="0"/>
                <a:ea typeface="ＭＳ Ｐゴシック" pitchFamily="-97" charset="-128"/>
              </a:rPr>
              <a:t>Tablica 1d. Nastavnici u polju u kojem djeluje visoko učilište (čl. 10. st. 5. ZOK-a)</a:t>
            </a:r>
            <a:endParaRPr lang="hr-HR" sz="2000" dirty="0">
              <a:latin typeface="Univers Condensed" panose="020B050602020205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59CBD9-AA76-45E9-B0A9-8F24E6537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617" y="2456953"/>
            <a:ext cx="9431329" cy="22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C11E-E883-481A-AEA0-673049D6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Univers Condensed"/>
              </a:rPr>
              <a:t>Standardi</a:t>
            </a:r>
            <a:r>
              <a:rPr lang="en-GB" dirty="0">
                <a:latin typeface="Univers Condensed"/>
              </a:rPr>
              <a:t> </a:t>
            </a:r>
            <a:r>
              <a:rPr lang="en-GB" dirty="0" err="1">
                <a:latin typeface="Univers Condensed"/>
              </a:rPr>
              <a:t>kvalitete</a:t>
            </a:r>
            <a:r>
              <a:rPr lang="en-GB" dirty="0">
                <a:latin typeface="Univers Condensed"/>
              </a:rPr>
              <a:t> u </a:t>
            </a:r>
            <a:r>
              <a:rPr lang="en-GB" dirty="0" err="1">
                <a:latin typeface="Univers Condensed"/>
              </a:rPr>
              <a:t>postupku</a:t>
            </a:r>
            <a:r>
              <a:rPr lang="en-GB" dirty="0">
                <a:latin typeface="Univers Condensed"/>
              </a:rPr>
              <a:t> </a:t>
            </a:r>
            <a:r>
              <a:rPr lang="en-GB" dirty="0" err="1">
                <a:latin typeface="Univers Condensed"/>
              </a:rPr>
              <a:t>reakreditacije</a:t>
            </a:r>
            <a:r>
              <a:rPr lang="en-GB" dirty="0">
                <a:latin typeface="Univers Condensed"/>
              </a:rPr>
              <a:t> </a:t>
            </a:r>
            <a:r>
              <a:rPr lang="en-GB" dirty="0" err="1">
                <a:latin typeface="Univers Condensed"/>
              </a:rPr>
              <a:t>visokih</a:t>
            </a:r>
            <a:r>
              <a:rPr lang="en-GB" dirty="0">
                <a:latin typeface="Univers Condensed"/>
              </a:rPr>
              <a:t> </a:t>
            </a:r>
            <a:r>
              <a:rPr lang="en-GB" dirty="0" err="1">
                <a:latin typeface="Univers Condensed"/>
              </a:rPr>
              <a:t>učilišta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80A2B-498B-4168-B9D9-7A04A68B5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6" y="2154802"/>
            <a:ext cx="9825384" cy="3538331"/>
          </a:xfrm>
        </p:spPr>
        <p:txBody>
          <a:bodyPr/>
          <a:lstStyle/>
          <a:p>
            <a:r>
              <a:rPr lang="hr-HR" dirty="0"/>
              <a:t>Upravljanje visokim učilištem i osiguravanje kvalitete</a:t>
            </a:r>
            <a:r>
              <a:rPr lang="en-US" dirty="0"/>
              <a:t>​​</a:t>
            </a:r>
          </a:p>
          <a:p>
            <a:r>
              <a:rPr lang="hr-HR" dirty="0"/>
              <a:t>Studijski programi i programi cjeloživotnog obrazovanja​</a:t>
            </a:r>
            <a:r>
              <a:rPr lang="en-US" dirty="0"/>
              <a:t>​</a:t>
            </a:r>
          </a:p>
          <a:p>
            <a:r>
              <a:rPr lang="hr-HR" dirty="0"/>
              <a:t>Učenje i poučavanje usmjereno na studenta – nastavni proces i podrška​</a:t>
            </a:r>
            <a:r>
              <a:rPr lang="en-US" dirty="0"/>
              <a:t>​</a:t>
            </a:r>
          </a:p>
          <a:p>
            <a:r>
              <a:rPr lang="hr-HR" dirty="0"/>
              <a:t>Nastavnički kapaciteti i infrastruktura visokog učilišta</a:t>
            </a:r>
            <a:r>
              <a:rPr lang="en-US" dirty="0"/>
              <a:t>​​</a:t>
            </a:r>
          </a:p>
          <a:p>
            <a:r>
              <a:rPr lang="hr-HR" dirty="0"/>
              <a:t>Znanstvena/umjetnička i stručna djelatnost</a:t>
            </a:r>
            <a:r>
              <a:rPr lang="en-US" dirty="0"/>
              <a:t>​​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36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645F-4BC5-4049-BF56-2B4B8997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I. tema</a:t>
            </a:r>
            <a:b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</a:br>
            <a:b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</a:br>
            <a:r>
              <a:rPr lang="hr-HR" sz="2800" b="1" dirty="0">
                <a:solidFill>
                  <a:srgbClr val="024E9C"/>
                </a:solidFill>
                <a:latin typeface="Univers Condensed"/>
                <a:ea typeface="ＭＳ Ｐゴシック" pitchFamily="-97" charset="-128"/>
              </a:rPr>
              <a:t>Upravljanje visokim učilištem i osiguravanje kvalitete</a:t>
            </a: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4D19-6AEA-43AF-856D-1023E5A43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>
              <a:solidFill>
                <a:schemeClr val="accent1">
                  <a:lumMod val="10000"/>
                </a:schemeClr>
              </a:solidFill>
              <a:cs typeface="Calibri"/>
            </a:endParaRPr>
          </a:p>
          <a:p>
            <a:r>
              <a:rPr lang="en-GB" sz="2400" dirty="0" err="1">
                <a:solidFill>
                  <a:schemeClr val="accent1">
                    <a:lumMod val="10000"/>
                  </a:schemeClr>
                </a:solidFill>
                <a:cs typeface="Calibri"/>
              </a:rPr>
              <a:t>Misija</a:t>
            </a:r>
            <a:r>
              <a:rPr lang="hr-HR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 i strateško planiranje</a:t>
            </a:r>
            <a:endParaRPr lang="en-US" sz="2400" dirty="0">
              <a:solidFill>
                <a:schemeClr val="accent1">
                  <a:lumMod val="10000"/>
                </a:schemeClr>
              </a:solidFill>
              <a:cs typeface="Calibri"/>
            </a:endParaRPr>
          </a:p>
          <a:p>
            <a:r>
              <a:rPr lang="en-GB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U</a:t>
            </a:r>
            <a:r>
              <a:rPr lang="hr-HR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nutarnji ustroj </a:t>
            </a:r>
            <a:r>
              <a:rPr lang="en-GB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i </a:t>
            </a:r>
            <a:r>
              <a:rPr lang="en-GB" sz="2400" dirty="0" err="1">
                <a:solidFill>
                  <a:schemeClr val="accent1">
                    <a:lumMod val="10000"/>
                  </a:schemeClr>
                </a:solidFill>
                <a:cs typeface="Calibri"/>
              </a:rPr>
              <a:t>upravljanje</a:t>
            </a:r>
            <a:r>
              <a:rPr lang="hr-HR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 visokim učilištem</a:t>
            </a:r>
            <a:endParaRPr lang="en-US" sz="2400" dirty="0">
              <a:solidFill>
                <a:schemeClr val="accent1">
                  <a:lumMod val="10000"/>
                </a:schemeClr>
              </a:solidFill>
              <a:cs typeface="Calibri"/>
            </a:endParaRPr>
          </a:p>
          <a:p>
            <a:pPr lvl="0"/>
            <a:r>
              <a:rPr lang="en-GB" sz="2400" dirty="0" err="1">
                <a:solidFill>
                  <a:schemeClr val="accent1">
                    <a:lumMod val="10000"/>
                  </a:schemeClr>
                </a:solidFill>
                <a:cs typeface="Calibri"/>
              </a:rPr>
              <a:t>Sustav</a:t>
            </a:r>
            <a:r>
              <a:rPr lang="hr-HR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 unutarnjeg osiguravanja kvalitete i razvoj kulture kvalitete</a:t>
            </a:r>
            <a:endParaRPr lang="en-GB" sz="2400" dirty="0">
              <a:solidFill>
                <a:schemeClr val="accent1">
                  <a:lumMod val="10000"/>
                </a:schemeClr>
              </a:solidFill>
              <a:cs typeface="Calibri"/>
            </a:endParaRPr>
          </a:p>
          <a:p>
            <a:r>
              <a:rPr lang="hr-HR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Prikupljanje, analiziranje i korištenje podataka za </a:t>
            </a:r>
            <a:r>
              <a:rPr lang="hr-HR" sz="2400" dirty="0" err="1">
                <a:solidFill>
                  <a:schemeClr val="accent1">
                    <a:lumMod val="10000"/>
                  </a:schemeClr>
                </a:solidFill>
                <a:cs typeface="Calibri"/>
              </a:rPr>
              <a:t>unapređivanj</a:t>
            </a:r>
            <a:r>
              <a:rPr lang="en-GB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e</a:t>
            </a:r>
            <a:r>
              <a:rPr lang="hr-HR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 te informiranje javnosti</a:t>
            </a:r>
            <a:endParaRPr lang="en-US" sz="2400" dirty="0">
              <a:solidFill>
                <a:schemeClr val="accent1">
                  <a:lumMod val="10000"/>
                </a:schemeClr>
              </a:solidFill>
              <a:cs typeface="Calibri"/>
            </a:endParaRPr>
          </a:p>
          <a:p>
            <a:pPr lvl="0"/>
            <a:r>
              <a:rPr lang="hr-HR" sz="2400" dirty="0">
                <a:solidFill>
                  <a:schemeClr val="accent1">
                    <a:lumMod val="10000"/>
                  </a:schemeClr>
                </a:solidFill>
                <a:cs typeface="Calibri"/>
              </a:rPr>
              <a:t>Etičnost, akademski integritet i slobode</a:t>
            </a:r>
            <a:endParaRPr lang="en-US" sz="2400" dirty="0">
              <a:solidFill>
                <a:schemeClr val="accent1">
                  <a:lumMod val="10000"/>
                </a:schemeClr>
              </a:solidFill>
              <a:cs typeface="Calibri"/>
            </a:endParaRPr>
          </a:p>
          <a:p>
            <a:pPr lvl="0"/>
            <a:endParaRPr lang="en-US" sz="2400" dirty="0">
              <a:solidFill>
                <a:schemeClr val="accent1">
                  <a:lumMod val="10000"/>
                </a:schemeClr>
              </a:solidFill>
              <a:cs typeface="Calibri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9771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SRCE_Jurić</Template>
  <TotalTime>124</TotalTime>
  <Words>955</Words>
  <Application>Microsoft Office PowerPoint</Application>
  <PresentationFormat>Widescreen</PresentationFormat>
  <Paragraphs>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Univers Condensed</vt:lpstr>
      <vt:lpstr>Wingdings</vt:lpstr>
      <vt:lpstr>Office Theme</vt:lpstr>
      <vt:lpstr>Reakreditacija visokih učilišta – standardi kvalitete i analitički prilog</vt:lpstr>
      <vt:lpstr>Reakreditacija visokih učilišta</vt:lpstr>
      <vt:lpstr>Promjene u zakonodavnom okviru u odnosu na drugi ciklus</vt:lpstr>
      <vt:lpstr>Uvjeti propisani Zakonom o osiguravanju kvalitete u visokom obrazovanju i znanosti </vt:lpstr>
      <vt:lpstr>Prikaz podataka - dokazi o ispunjenosti kvantitativnih zakonskih uvjeta   Tablica 1a. Omjer nastavnika i studenata (ne veći od 1 : 30) visokog učilišta (čl. 12. st. 8. i 9. ZOK-a)</vt:lpstr>
      <vt:lpstr>Prikaz podataka - dokazi o ispunjenosti kvantitativnih zakonskih uvjeta  Tablica 1b. Vrijednost svih oblika neposredne nastave na studijskom programu (čl. 12. st. 2. ZOK-a)</vt:lpstr>
      <vt:lpstr>Prikaz podataka - dokazi o ispunjenosti kvantitativnih zakonskih uvjeta  Tablica 1d. Nastavnici u polju u kojem djeluje visoko učilište (čl. 10. st. 5. ZOK-a)</vt:lpstr>
      <vt:lpstr>Standardi kvalitete u postupku reakreditacije visokih učilišta</vt:lpstr>
      <vt:lpstr>I. tema  Upravljanje visokim učilištem i osiguravanje kvalitete</vt:lpstr>
      <vt:lpstr>II. tema  Studijski programi i programi cjeloživotnog učenja</vt:lpstr>
      <vt:lpstr>Tema 2. Studijski programi i programi cjeloživotnog obrazovanja</vt:lpstr>
      <vt:lpstr>Tablica 2.2. Matrica povezivanja skupova ishoda učenja (IU) iz standarda kvalifikacije s ishodima učenja studijskog programa – popunjava se samo kada postoji standard kvalifikacije u Registru HKO-a s kojim studij treba biti usklađen</vt:lpstr>
      <vt:lpstr>III. tema  Učenje i poučavanje usmjereno na studenta – nastavni proces i podrška</vt:lpstr>
      <vt:lpstr>Tema 3. Učenje i poučavanje usmjereno na studenta – nastavni proces i podrška </vt:lpstr>
      <vt:lpstr>IV. tema  Nastavnički kapaciteti i infrastruktura visokog učilišta</vt:lpstr>
      <vt:lpstr>Tema 4. Nastavnički kapaciteti i infrastruktura visokog učilišta</vt:lpstr>
      <vt:lpstr>Tablica 4.2. Nastavnici i suradnici na visokom učilištu koji sudjeluju u nastavi  u akademskoj godini vrednovanja</vt:lpstr>
      <vt:lpstr>Tablica 4.3. Nastavnici na studijskim programima u akademskoj godini vrednovanja </vt:lpstr>
      <vt:lpstr>Tablica 4.7. Opremljenost knjižnice</vt:lpstr>
      <vt:lpstr>V. tema  Znanstvena / umjetnička i stručna djelatnost</vt:lpstr>
      <vt:lpstr>Tablica 5.1. Bibliografija visokog učilišta (u posljednjih 5 kalendarskih  godina)</vt:lpstr>
      <vt:lpstr>Tablica 5.1. Bibliografija visokog učilišta (u posljednjih 5 kalendarskih  godina) - 2. dio</vt:lpstr>
      <vt:lpstr>Tablica 5.2. Istaknute publikacije ustanove objavljene u petogodišnjem razdoblju</vt:lpstr>
      <vt:lpstr>Tablica 5.3. Implementacija otvorene znanosti</vt:lpstr>
      <vt:lpstr>Tablica 5.5. Otvoreni pristup ocjenskim radovima obranjenima u proteklih 5 kalendarskih godina prema razini i vrsti visokog obrazovanja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Reakreditacija visokih učilišta – standardi kvalitete i analitički prilog</dc:title>
  <dc:creator>Davor Jurić</dc:creator>
  <cp:lastModifiedBy>Davor Jurić</cp:lastModifiedBy>
  <cp:revision>23</cp:revision>
  <dcterms:created xsi:type="dcterms:W3CDTF">2025-03-21T12:53:24Z</dcterms:created>
  <dcterms:modified xsi:type="dcterms:W3CDTF">2025-03-21T15:14:03Z</dcterms:modified>
</cp:coreProperties>
</file>