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79" r:id="rId7"/>
    <p:sldId id="283" r:id="rId8"/>
    <p:sldId id="280" r:id="rId9"/>
    <p:sldId id="260" r:id="rId10"/>
    <p:sldId id="277" r:id="rId11"/>
    <p:sldId id="258" r:id="rId12"/>
    <p:sldId id="259" r:id="rId13"/>
    <p:sldId id="286" r:id="rId14"/>
    <p:sldId id="292" r:id="rId15"/>
    <p:sldId id="287" r:id="rId16"/>
    <p:sldId id="291" r:id="rId17"/>
    <p:sldId id="293" r:id="rId18"/>
    <p:sldId id="288" r:id="rId19"/>
    <p:sldId id="263" r:id="rId20"/>
    <p:sldId id="290" r:id="rId21"/>
    <p:sldId id="262" r:id="rId22"/>
    <p:sldId id="261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3B65B8-53DC-4BCB-AEBF-492DC9697251}">
          <p14:sldIdLst>
            <p14:sldId id="256"/>
            <p14:sldId id="257"/>
            <p14:sldId id="279"/>
            <p14:sldId id="283"/>
            <p14:sldId id="280"/>
            <p14:sldId id="260"/>
            <p14:sldId id="277"/>
            <p14:sldId id="258"/>
            <p14:sldId id="259"/>
            <p14:sldId id="286"/>
            <p14:sldId id="292"/>
            <p14:sldId id="287"/>
            <p14:sldId id="291"/>
            <p14:sldId id="293"/>
            <p14:sldId id="288"/>
            <p14:sldId id="263"/>
            <p14:sldId id="290"/>
            <p14:sldId id="26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fzghr-my.sharepoint.com/personal/imelinsc_m_ffzg_hr/Documents/Dokumenti/ppts/DEI25/Dabar-knjige-DEI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k2\Downloads\Dabar-knjige-DEI2025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k2\Downloads\Dabar-knjige-DEI2025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k2\Downloads\Dabar-knjige-DEI2025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k2\Downloads\Dabar-knjige-DEI2025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nk2\Downloads\Dabar-knjige-DEI2025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440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0A-47D9-B5FA-B95CCE3F52D8}"/>
              </c:ext>
            </c:extLst>
          </c:dPt>
          <c:dPt>
            <c:idx val="1"/>
            <c:invertIfNegative val="0"/>
            <c:bubble3D val="0"/>
            <c:spPr>
              <a:solidFill>
                <a:srgbClr val="345D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80A-47D9-B5FA-B95CCE3F52D8}"/>
              </c:ext>
            </c:extLst>
          </c:dPt>
          <c:dPt>
            <c:idx val="2"/>
            <c:invertIfNegative val="0"/>
            <c:bubble3D val="0"/>
            <c:spPr>
              <a:solidFill>
                <a:srgbClr val="7498D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80A-47D9-B5FA-B95CCE3F52D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80A-47D9-B5FA-B95CCE3F52D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80A-47D9-B5FA-B95CCE3F52D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god!$F$4:$F$8</c:f>
              <c:strCache>
                <c:ptCount val="5"/>
                <c:pt idx="0">
                  <c:v>2020.-2025.</c:v>
                </c:pt>
                <c:pt idx="1">
                  <c:v>2010.-2019.</c:v>
                </c:pt>
                <c:pt idx="2">
                  <c:v>2000.-2009.</c:v>
                </c:pt>
                <c:pt idx="3">
                  <c:v>1980.-1999.</c:v>
                </c:pt>
                <c:pt idx="4">
                  <c:v>1900-1979.</c:v>
                </c:pt>
              </c:strCache>
            </c:strRef>
          </c:cat>
          <c:val>
            <c:numRef>
              <c:f>god!$G$4:$G$8</c:f>
              <c:numCache>
                <c:formatCode>General</c:formatCode>
                <c:ptCount val="5"/>
                <c:pt idx="0">
                  <c:v>658</c:v>
                </c:pt>
                <c:pt idx="1">
                  <c:v>629</c:v>
                </c:pt>
                <c:pt idx="2">
                  <c:v>226</c:v>
                </c:pt>
                <c:pt idx="3">
                  <c:v>56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0A-47D9-B5FA-B95CCE3F5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2105263"/>
        <c:axId val="574655135"/>
      </c:barChart>
      <c:catAx>
        <c:axId val="842105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74655135"/>
        <c:crosses val="autoZero"/>
        <c:auto val="1"/>
        <c:lblAlgn val="ctr"/>
        <c:lblOffset val="100"/>
        <c:noMultiLvlLbl val="0"/>
      </c:catAx>
      <c:valAx>
        <c:axId val="57465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84210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aseline="0">
          <a:solidFill>
            <a:sysClr val="windowText" lastClr="000000"/>
          </a:solidFill>
        </a:defRPr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REPs!$E$4:$E$12</c:f>
              <c:strCache>
                <c:ptCount val="9"/>
                <c:pt idx="0">
                  <c:v>Filozofski fakultet u Rijeci</c:v>
                </c:pt>
                <c:pt idx="1">
                  <c:v>Pravni fakultet u Rijeci</c:v>
                </c:pt>
                <c:pt idx="2">
                  <c:v>Arheološki muzej u Zagrebu</c:v>
                </c:pt>
                <c:pt idx="3">
                  <c:v>Filozofski fakultet u Zagrebu</c:v>
                </c:pt>
                <c:pt idx="4">
                  <c:v>Institut za filozofiju</c:v>
                </c:pt>
                <c:pt idx="5">
                  <c:v>Ekonomski fakultet u Rijeci</c:v>
                </c:pt>
                <c:pt idx="6">
                  <c:v>Institut za povijst umjetnosti</c:v>
                </c:pt>
                <c:pt idx="7">
                  <c:v>Institut za javne financije</c:v>
                </c:pt>
                <c:pt idx="8">
                  <c:v>Fakulteta za menadžment u turizmu i ugostiteljstvu u Rijeci</c:v>
                </c:pt>
              </c:strCache>
            </c:strRef>
          </c:cat>
          <c:val>
            <c:numRef>
              <c:f>REPs!$F$4:$F$12</c:f>
              <c:numCache>
                <c:formatCode>General</c:formatCode>
                <c:ptCount val="9"/>
                <c:pt idx="0">
                  <c:v>149</c:v>
                </c:pt>
                <c:pt idx="1">
                  <c:v>134</c:v>
                </c:pt>
                <c:pt idx="2">
                  <c:v>133</c:v>
                </c:pt>
                <c:pt idx="3">
                  <c:v>74</c:v>
                </c:pt>
                <c:pt idx="4">
                  <c:v>72</c:v>
                </c:pt>
                <c:pt idx="5">
                  <c:v>65</c:v>
                </c:pt>
                <c:pt idx="6">
                  <c:v>63</c:v>
                </c:pt>
                <c:pt idx="7">
                  <c:v>51</c:v>
                </c:pt>
                <c:pt idx="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7C-4B20-90EA-E1237F2334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8814336"/>
        <c:axId val="1608811936"/>
      </c:barChart>
      <c:catAx>
        <c:axId val="1608814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8811936"/>
        <c:crosses val="autoZero"/>
        <c:auto val="1"/>
        <c:lblAlgn val="ctr"/>
        <c:lblOffset val="100"/>
        <c:noMultiLvlLbl val="0"/>
      </c:catAx>
      <c:valAx>
        <c:axId val="160881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0881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1D-452F-A9BC-840B21CFAA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1D-452F-A9BC-840B21CFAA96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1D-452F-A9BC-840B21CFAA96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1D-452F-A9BC-840B21CFAA9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1D-452F-A9BC-840B21CFAA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pristupi!$F$4:$F$8</c:f>
              <c:strCache>
                <c:ptCount val="5"/>
                <c:pt idx="0">
                  <c:v>Otvoren pristup</c:v>
                </c:pt>
                <c:pt idx="1">
                  <c:v>Privremeno nedostupan rad</c:v>
                </c:pt>
                <c:pt idx="2">
                  <c:v>Institucijski pristup</c:v>
                </c:pt>
                <c:pt idx="3">
                  <c:v>Autoriziran pristup</c:v>
                </c:pt>
                <c:pt idx="4">
                  <c:v>Nedostupan rad</c:v>
                </c:pt>
              </c:strCache>
            </c:strRef>
          </c:cat>
          <c:val>
            <c:numRef>
              <c:f>pristupi!$G$4:$G$8</c:f>
              <c:numCache>
                <c:formatCode>0.0%</c:formatCode>
                <c:ptCount val="5"/>
                <c:pt idx="0">
                  <c:v>0.77261306532663321</c:v>
                </c:pt>
                <c:pt idx="1">
                  <c:v>4.3969849246231155E-3</c:v>
                </c:pt>
                <c:pt idx="2">
                  <c:v>0.10866834170854271</c:v>
                </c:pt>
                <c:pt idx="3">
                  <c:v>1.0678391959798994E-2</c:v>
                </c:pt>
                <c:pt idx="4">
                  <c:v>0.10364321608040201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51D-452F-A9BC-840B21CFA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3.3453919817299414E-2"/>
          <c:y val="2.3721439244664518E-2"/>
          <c:w val="0.27787578767843896"/>
          <c:h val="0.9493178395757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6D-41AF-9976-6C035677B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6D-41AF-9976-6C035677BAB4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6D-41AF-9976-6C035677BAB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6D-41AF-9976-6C035677BAB4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6D-41AF-9976-6C035677BAB4}"/>
              </c:ext>
            </c:extLst>
          </c:dPt>
          <c:cat>
            <c:strRef>
              <c:f>grupe!$E$4:$E$8</c:f>
              <c:strCache>
                <c:ptCount val="5"/>
                <c:pt idx="0">
                  <c:v>Nedostupan rad</c:v>
                </c:pt>
                <c:pt idx="1">
                  <c:v>Privremeno nedostupan rad</c:v>
                </c:pt>
                <c:pt idx="2">
                  <c:v>Institucijski pristup</c:v>
                </c:pt>
                <c:pt idx="3">
                  <c:v>Otvoren pristup</c:v>
                </c:pt>
                <c:pt idx="4">
                  <c:v>Autoriziran pristup</c:v>
                </c:pt>
              </c:strCache>
            </c:strRef>
          </c:cat>
          <c:val>
            <c:numRef>
              <c:f>grupe!$F$4:$F$8</c:f>
              <c:numCache>
                <c:formatCode>0</c:formatCode>
                <c:ptCount val="5"/>
                <c:pt idx="0">
                  <c:v>91</c:v>
                </c:pt>
                <c:pt idx="1">
                  <c:v>4</c:v>
                </c:pt>
                <c:pt idx="2">
                  <c:v>54</c:v>
                </c:pt>
                <c:pt idx="3">
                  <c:v>309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D6D-41AF-9976-6C035677BAB4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1D6D-41AF-9976-6C035677BA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D6D-41AF-9976-6C035677BA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D6D-41AF-9976-6C035677BA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D6D-41AF-9976-6C035677BA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D6D-41AF-9976-6C035677BAB4}"/>
              </c:ext>
            </c:extLst>
          </c:dPt>
          <c:cat>
            <c:strRef>
              <c:f>grupe!$E$4:$E$8</c:f>
              <c:strCache>
                <c:ptCount val="5"/>
                <c:pt idx="0">
                  <c:v>Nedostupan rad</c:v>
                </c:pt>
                <c:pt idx="1">
                  <c:v>Privremeno nedostupan rad</c:v>
                </c:pt>
                <c:pt idx="2">
                  <c:v>Institucijski pristup</c:v>
                </c:pt>
                <c:pt idx="3">
                  <c:v>Otvoren pristup</c:v>
                </c:pt>
                <c:pt idx="4">
                  <c:v>Autoriziran pristup</c:v>
                </c:pt>
              </c:strCache>
            </c:strRef>
          </c:cat>
          <c:val>
            <c:numRef>
              <c:f>grupe!$G$4:$G$8</c:f>
              <c:numCache>
                <c:formatCode>0.0%</c:formatCode>
                <c:ptCount val="5"/>
                <c:pt idx="0">
                  <c:v>0.19782608695652174</c:v>
                </c:pt>
                <c:pt idx="1">
                  <c:v>8.6956521739130436E-3</c:v>
                </c:pt>
                <c:pt idx="2">
                  <c:v>0.11739130434782609</c:v>
                </c:pt>
                <c:pt idx="3">
                  <c:v>0.67173913043478262</c:v>
                </c:pt>
                <c:pt idx="4">
                  <c:v>4.3478260869565218E-3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D6D-41AF-9976-6C035677B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2-46DC-B5D3-6C0F21E3279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2-46DC-B5D3-6C0F21E3279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22-46DC-B5D3-6C0F21E3279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22-46DC-B5D3-6C0F21E32797}"/>
              </c:ext>
            </c:extLst>
          </c:dPt>
          <c:cat>
            <c:strRef>
              <c:f>grupe!$E$15:$E$18</c:f>
              <c:strCache>
                <c:ptCount val="4"/>
                <c:pt idx="0">
                  <c:v>Nedostupan rad</c:v>
                </c:pt>
                <c:pt idx="1">
                  <c:v>Institucijski pristup</c:v>
                </c:pt>
                <c:pt idx="2">
                  <c:v>Otvoren pristup</c:v>
                </c:pt>
                <c:pt idx="3">
                  <c:v>Autoriziran pristup</c:v>
                </c:pt>
              </c:strCache>
            </c:strRef>
          </c:cat>
          <c:val>
            <c:numRef>
              <c:f>grupe!$F$15:$F$18</c:f>
              <c:numCache>
                <c:formatCode>General</c:formatCode>
                <c:ptCount val="4"/>
                <c:pt idx="0">
                  <c:v>20</c:v>
                </c:pt>
                <c:pt idx="1">
                  <c:v>3</c:v>
                </c:pt>
                <c:pt idx="2">
                  <c:v>204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22-46DC-B5D3-6C0F21E32797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022-46DC-B5D3-6C0F21E327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022-46DC-B5D3-6C0F21E3279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022-46DC-B5D3-6C0F21E3279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022-46DC-B5D3-6C0F21E32797}"/>
              </c:ext>
            </c:extLst>
          </c:dPt>
          <c:cat>
            <c:strRef>
              <c:f>grupe!$E$15:$E$18</c:f>
              <c:strCache>
                <c:ptCount val="4"/>
                <c:pt idx="0">
                  <c:v>Nedostupan rad</c:v>
                </c:pt>
                <c:pt idx="1">
                  <c:v>Institucijski pristup</c:v>
                </c:pt>
                <c:pt idx="2">
                  <c:v>Otvoren pristup</c:v>
                </c:pt>
                <c:pt idx="3">
                  <c:v>Autoriziran pristup</c:v>
                </c:pt>
              </c:strCache>
            </c:strRef>
          </c:cat>
          <c:val>
            <c:numRef>
              <c:f>grupe!$G$15:$G$18</c:f>
              <c:numCache>
                <c:formatCode>0.0%</c:formatCode>
                <c:ptCount val="4"/>
                <c:pt idx="0">
                  <c:v>8.7336244541484712E-2</c:v>
                </c:pt>
                <c:pt idx="1">
                  <c:v>1.3100436681222707E-2</c:v>
                </c:pt>
                <c:pt idx="2">
                  <c:v>0.89082969432314407</c:v>
                </c:pt>
                <c:pt idx="3">
                  <c:v>8.7336244541484712E-3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022-46DC-B5D3-6C0F21E32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15-4EE3-B851-8C84B1DF0E7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15-4EE3-B851-8C84B1DF0E7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15-4EE3-B851-8C84B1DF0E72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15-4EE3-B851-8C84B1DF0E72}"/>
              </c:ext>
            </c:extLst>
          </c:dPt>
          <c:cat>
            <c:strRef>
              <c:f>grupe!$E$26:$E$29</c:f>
              <c:strCache>
                <c:ptCount val="4"/>
                <c:pt idx="0">
                  <c:v>Nedostupan rad</c:v>
                </c:pt>
                <c:pt idx="1">
                  <c:v>Institucijski pristup</c:v>
                </c:pt>
                <c:pt idx="2">
                  <c:v>Otvoren pristup</c:v>
                </c:pt>
                <c:pt idx="3">
                  <c:v>Autoriziran pristup</c:v>
                </c:pt>
              </c:strCache>
            </c:strRef>
          </c:cat>
          <c:val>
            <c:numRef>
              <c:f>grupe!$F$26:$F$29</c:f>
              <c:numCache>
                <c:formatCode>General</c:formatCode>
                <c:ptCount val="4"/>
                <c:pt idx="0">
                  <c:v>27</c:v>
                </c:pt>
                <c:pt idx="1">
                  <c:v>80</c:v>
                </c:pt>
                <c:pt idx="2">
                  <c:v>252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15-4EE3-B851-8C84B1DF0E7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615-4EE3-B851-8C84B1DF0E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615-4EE3-B851-8C84B1DF0E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615-4EE3-B851-8C84B1DF0E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615-4EE3-B851-8C84B1DF0E72}"/>
              </c:ext>
            </c:extLst>
          </c:dPt>
          <c:cat>
            <c:strRef>
              <c:f>grupe!$E$26:$E$29</c:f>
              <c:strCache>
                <c:ptCount val="4"/>
                <c:pt idx="0">
                  <c:v>Nedostupan rad</c:v>
                </c:pt>
                <c:pt idx="1">
                  <c:v>Institucijski pristup</c:v>
                </c:pt>
                <c:pt idx="2">
                  <c:v>Otvoren pristup</c:v>
                </c:pt>
                <c:pt idx="3">
                  <c:v>Autoriziran pristup</c:v>
                </c:pt>
              </c:strCache>
            </c:strRef>
          </c:cat>
          <c:val>
            <c:numRef>
              <c:f>grupe!$G$26:$G$29</c:f>
              <c:numCache>
                <c:formatCode>0.0%</c:formatCode>
                <c:ptCount val="4"/>
                <c:pt idx="0">
                  <c:v>7.9646017699115043E-2</c:v>
                </c:pt>
                <c:pt idx="1">
                  <c:v>0.23008849557522124</c:v>
                </c:pt>
                <c:pt idx="2">
                  <c:v>0.66371681415929207</c:v>
                </c:pt>
                <c:pt idx="3">
                  <c:v>2.6548672566371681E-2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615-4EE3-B851-8C84B1DF0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0F9FC-077E-4A40-B549-2BBE379B601D}" type="datetimeFigureOut">
              <a:rPr lang="hr-HR" smtClean="0"/>
              <a:t>25.3.2025.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6E16-B33E-457F-9916-4D5AFE6657D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84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hyperlink" Target="http://www.srce.unizg.hr/otvoreni-pristup" TargetMode="External"/><Relationship Id="rId4" Type="http://schemas.openxmlformats.org/officeDocument/2006/relationships/hyperlink" Target="creativecommons.org/licenses/by/4.0/deed" TargetMode="External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67B-50BF-40DF-8364-28707179A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04" y="1510917"/>
            <a:ext cx="7182679" cy="1999045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C1D34-1B8E-47C6-80D0-457EE0FB4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504" y="3602038"/>
            <a:ext cx="718267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929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1607E9-90CB-4EC3-BFC9-07EDD0581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8B1384C-24C7-4CD0-8B92-D90451B6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A262905-6F9B-4F86-9E50-E9DA6DFA4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143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D6D35-CFA6-4B63-BF11-E19CD2DE4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56DE-163C-48D3-B4DB-66AA14761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871E8D-D6F2-4C79-A882-74BAB8B25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185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343270" y="3886724"/>
            <a:ext cx="9659563" cy="1775457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6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933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3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933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933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933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933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2717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/>
                </a:rPr>
                <a:t>www.srce.unizg.hr</a:t>
              </a: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73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creativecommons.org/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licenses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by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/4.0/</a:t>
              </a:r>
              <a:r>
                <a:rPr lang="hr-HR" sz="900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 action="ppaction://hlinkfile"/>
                </a:rPr>
                <a:t>deed</a:t>
              </a:r>
              <a:r>
                <a:rPr lang="hr-HR" sz="9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900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80399" y="3599709"/>
              <a:ext cx="1590820" cy="1731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5"/>
                </a:rPr>
                <a:t>www.srce.unizg.hr/otvoreni-pristup</a:t>
              </a:r>
              <a:endParaRPr lang="hr-HR" sz="9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5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47" y="536927"/>
            <a:ext cx="9645386" cy="196790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067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447" y="2755191"/>
            <a:ext cx="9645386" cy="801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67"/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7783" y="5311584"/>
            <a:ext cx="1028936" cy="36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51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5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F22F-DC98-4B5C-A47C-6A9E6102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A2AFC-EA56-40CB-A1FC-92A03EDF0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9FF8F-782A-4C94-8833-AFD41A25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288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87771-2B9E-417E-B8DA-1FB73CAFD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65" y="1709738"/>
            <a:ext cx="7178260" cy="2852737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25B0E-9F5A-4DB6-9497-58E62E886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164" y="4589463"/>
            <a:ext cx="71782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ADE33-3ECF-4A51-BF12-67447FA9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137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7053-C862-47AB-AF3B-0BCCC8C18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2B8A8-C494-4B91-9F99-36B9A88CCE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825625"/>
            <a:ext cx="45675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28E9E-54E2-4C0F-A8BD-ED00505E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825625"/>
            <a:ext cx="486465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EB1797-359A-40A3-9436-0FF9D3D76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14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EE616-1350-4900-8A92-573BB5D2E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330" y="1681163"/>
            <a:ext cx="4673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844D2-5F27-4F10-A9F1-CAC874DB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6330" y="2505075"/>
            <a:ext cx="46736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EC2B39-63E7-4322-BC52-03CD39DE4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7304" y="1681163"/>
            <a:ext cx="49280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B891E-40AC-403D-86FB-C19AF0B5B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304" y="2505075"/>
            <a:ext cx="492808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55D426E-1106-4747-A089-EEDEEC06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C8FE507-285B-4FCA-A767-BC44D221B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31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42A56CA-007D-47AF-B3D1-8C29368D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E1CB03-7C26-439C-B1D6-AC17697B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35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05B2-314B-47EA-9D2F-25D1A33B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8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201-646E-4991-9C2F-F800236D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299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24E4B-A260-4E54-9EB6-4CA20527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683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40686A-C2A3-4FEC-951D-FE75AE2CF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C5AE175-ABB3-404B-8D1A-52EA6B613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868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0FBFD-B7B9-4838-A2AE-F4E28DD89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3798" y="1828800"/>
            <a:ext cx="6078478" cy="4032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6F959-D4B5-42B2-9533-DF80582F6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0990" y="1839154"/>
            <a:ext cx="3980068" cy="40322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37E6853-9EAC-4161-87F9-1A0E7A49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15876" y="6330241"/>
            <a:ext cx="4623018" cy="365125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1644408-4B23-4481-9706-2C11B5AE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577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E5C6DB-E731-4161-B08C-37AD479BC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66ED9-513A-4481-8699-22D12468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8416" y="1825625"/>
            <a:ext cx="98253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DB2-868D-48CC-B9F7-4184495A4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01009" y="6356350"/>
            <a:ext cx="4386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4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99342-AD10-4F9E-98C9-38D8777FA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Korištenje repozitorija u Dabru za objavu i pohranu znanstvenih knjiga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473BA0-782E-4F7C-9F22-FD20652BBD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Iva Melinščak Zlodi</a:t>
            </a:r>
          </a:p>
          <a:p>
            <a:r>
              <a:rPr lang="hr-HR" sz="1800" dirty="0"/>
              <a:t>(imelinsc@ffzg.hr)</a:t>
            </a:r>
          </a:p>
          <a:p>
            <a:r>
              <a:rPr lang="hr-HR" sz="2200" dirty="0"/>
              <a:t>Sveučilište u Zagrebu Filozofski fakultet</a:t>
            </a:r>
          </a:p>
          <a:p>
            <a:r>
              <a:rPr lang="hr-HR" sz="2200" dirty="0"/>
              <a:t>Nacionalna koordinatorica Programa </a:t>
            </a:r>
            <a:r>
              <a:rPr lang="hr-HR" sz="2200" i="1" dirty="0" err="1"/>
              <a:t>Knowledge</a:t>
            </a:r>
            <a:r>
              <a:rPr lang="hr-HR" sz="2200" i="1" dirty="0"/>
              <a:t> Rights 21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621D-6F52-321C-151D-E953BF60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Tko</a:t>
            </a:r>
            <a:r>
              <a:rPr lang="en-US" dirty="0"/>
              <a:t> </a:t>
            </a:r>
            <a:r>
              <a:rPr lang="en-US" dirty="0" err="1"/>
              <a:t>pohranjuje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objavljuje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28300-AD53-00EE-3B6D-192D884B8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2667B-37A3-E459-0398-EA6DF7B7B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E7B26A-43CF-CBDA-F136-4A02E5D6B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Najproduktivniji</a:t>
            </a:r>
            <a:r>
              <a:rPr lang="en-US" dirty="0"/>
              <a:t> </a:t>
            </a:r>
            <a:r>
              <a:rPr lang="en-US" dirty="0" err="1"/>
              <a:t>repozitoriji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E36900-85E7-79FD-F9F6-21A420227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690688"/>
            <a:ext cx="9994990" cy="4486275"/>
          </a:xfrm>
        </p:spPr>
        <p:txBody>
          <a:bodyPr/>
          <a:lstStyle/>
          <a:p>
            <a:r>
              <a:rPr lang="en-US" dirty="0"/>
              <a:t>81 </a:t>
            </a:r>
            <a:r>
              <a:rPr lang="en-US" dirty="0" err="1"/>
              <a:t>repozitorij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barem</a:t>
            </a:r>
            <a:r>
              <a:rPr lang="en-US" dirty="0"/>
              <a:t> 1 </a:t>
            </a:r>
            <a:r>
              <a:rPr lang="en-US" dirty="0" err="1"/>
              <a:t>knjigu</a:t>
            </a:r>
            <a:endParaRPr lang="en-US" dirty="0"/>
          </a:p>
          <a:p>
            <a:r>
              <a:rPr lang="en-US" dirty="0"/>
              <a:t>72 </a:t>
            </a:r>
            <a:r>
              <a:rPr lang="en-US" dirty="0" err="1"/>
              <a:t>repozitorija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manje</a:t>
            </a:r>
            <a:r>
              <a:rPr lang="en-US" dirty="0"/>
              <a:t> od 50 </a:t>
            </a:r>
            <a:r>
              <a:rPr lang="en-US" dirty="0" err="1"/>
              <a:t>knjiga</a:t>
            </a:r>
            <a:r>
              <a:rPr lang="en-US" dirty="0"/>
              <a:t> (50% </a:t>
            </a:r>
            <a:r>
              <a:rPr lang="en-US" dirty="0" err="1"/>
              <a:t>ukupnih</a:t>
            </a:r>
            <a:r>
              <a:rPr lang="en-US" dirty="0"/>
              <a:t> </a:t>
            </a:r>
            <a:r>
              <a:rPr lang="en-US" dirty="0" err="1"/>
              <a:t>zapisa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0961498-F8D6-8F54-0AE3-C55B6021A3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843035"/>
              </p:ext>
            </p:extLst>
          </p:nvPr>
        </p:nvGraphicFramePr>
        <p:xfrm>
          <a:off x="3479933" y="2874244"/>
          <a:ext cx="8487477" cy="3101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305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11A6-5336-9910-85AB-EB0CBDCB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Koliko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u </a:t>
            </a:r>
            <a:r>
              <a:rPr lang="en-US" dirty="0" err="1"/>
              <a:t>repozitorijima</a:t>
            </a:r>
            <a:r>
              <a:rPr lang="en-US" dirty="0"/>
              <a:t> </a:t>
            </a:r>
            <a:r>
              <a:rPr lang="en-US" dirty="0" err="1"/>
              <a:t>otvorene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B6439-A5F5-EE61-7745-9811E5C015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CAA42-6666-4EDC-8019-D4DD63B9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Razina </a:t>
            </a:r>
            <a:r>
              <a:rPr lang="en-US" dirty="0" err="1"/>
              <a:t>dostupnosti</a:t>
            </a:r>
            <a:r>
              <a:rPr lang="en-US" dirty="0"/>
              <a:t> - </a:t>
            </a:r>
            <a:r>
              <a:rPr lang="en-US" dirty="0" err="1"/>
              <a:t>ukupno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513D9E-8D95-C57E-D796-7ECD6A4319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701981"/>
              </p:ext>
            </p:extLst>
          </p:nvPr>
        </p:nvGraphicFramePr>
        <p:xfrm>
          <a:off x="1528763" y="1825625"/>
          <a:ext cx="982503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316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F26F3-7EA6-D0B1-4E1D-7DD4EF15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1355" y="1334858"/>
            <a:ext cx="3222986" cy="511431"/>
          </a:xfrm>
        </p:spPr>
        <p:txBody>
          <a:bodyPr/>
          <a:lstStyle/>
          <a:p>
            <a:r>
              <a:rPr lang="en-US" dirty="0" err="1"/>
              <a:t>Monografije</a:t>
            </a:r>
            <a:r>
              <a:rPr lang="en-US" dirty="0"/>
              <a:t> (460)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4FB314-66FF-AC28-F623-6E7F73B5A8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0812" y="1334858"/>
            <a:ext cx="3222987" cy="434257"/>
          </a:xfrm>
        </p:spPr>
        <p:txBody>
          <a:bodyPr/>
          <a:lstStyle/>
          <a:p>
            <a:r>
              <a:rPr lang="en-US" dirty="0" err="1"/>
              <a:t>Udžbenici</a:t>
            </a:r>
            <a:r>
              <a:rPr lang="en-US" dirty="0"/>
              <a:t> (369)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E0F25B-40FE-943F-439E-32E810EF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6"/>
            <a:ext cx="9825383" cy="969732"/>
          </a:xfrm>
        </p:spPr>
        <p:txBody>
          <a:bodyPr/>
          <a:lstStyle/>
          <a:p>
            <a:r>
              <a:rPr lang="en-US" dirty="0" err="1"/>
              <a:t>Razine</a:t>
            </a:r>
            <a:r>
              <a:rPr lang="en-US" dirty="0"/>
              <a:t> </a:t>
            </a:r>
            <a:r>
              <a:rPr lang="en-US" dirty="0" err="1"/>
              <a:t>pristupa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8786B-8236-4ADB-87C8-813283CB456C}"/>
              </a:ext>
            </a:extLst>
          </p:cNvPr>
          <p:cNvSpPr txBox="1"/>
          <p:nvPr/>
        </p:nvSpPr>
        <p:spPr>
          <a:xfrm>
            <a:off x="4797280" y="1421557"/>
            <a:ext cx="32229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err="1"/>
              <a:t>Zbornici</a:t>
            </a:r>
            <a:r>
              <a:rPr lang="en-US" sz="2400" b="1" dirty="0"/>
              <a:t> (229)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23CE65-C700-72FD-D0DE-4B6C951FC254}"/>
              </a:ext>
            </a:extLst>
          </p:cNvPr>
          <p:cNvSpPr txBox="1"/>
          <p:nvPr/>
        </p:nvSpPr>
        <p:spPr>
          <a:xfrm>
            <a:off x="1528351" y="5634668"/>
            <a:ext cx="1064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Otvoren</a:t>
            </a:r>
            <a:r>
              <a:rPr lang="en-US" b="1" dirty="0">
                <a:solidFill>
                  <a:srgbClr val="00B050"/>
                </a:solidFill>
              </a:rPr>
              <a:t> p. </a:t>
            </a:r>
            <a:r>
              <a:rPr lang="en-US" b="1" dirty="0"/>
              <a:t>/ </a:t>
            </a:r>
            <a:r>
              <a:rPr lang="en-US" b="1" dirty="0" err="1">
                <a:solidFill>
                  <a:srgbClr val="FF0000"/>
                </a:solidFill>
              </a:rPr>
              <a:t>Nedostupan</a:t>
            </a:r>
            <a:r>
              <a:rPr lang="en-US" b="1" dirty="0">
                <a:solidFill>
                  <a:srgbClr val="FF0000"/>
                </a:solidFill>
              </a:rPr>
              <a:t> rad </a:t>
            </a:r>
            <a:r>
              <a:rPr lang="en-US" b="1" dirty="0"/>
              <a:t>/ </a:t>
            </a:r>
            <a:r>
              <a:rPr lang="en-US" b="1" dirty="0" err="1">
                <a:solidFill>
                  <a:srgbClr val="FFC000"/>
                </a:solidFill>
              </a:rPr>
              <a:t>Privremeno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nedostupan</a:t>
            </a:r>
            <a:r>
              <a:rPr lang="en-US" b="1" dirty="0">
                <a:solidFill>
                  <a:srgbClr val="FFC000"/>
                </a:solidFill>
              </a:rPr>
              <a:t> rad</a:t>
            </a:r>
            <a:r>
              <a:rPr lang="en-US" b="1" dirty="0"/>
              <a:t> / </a:t>
            </a:r>
            <a:r>
              <a:rPr lang="en-US" b="1" dirty="0" err="1">
                <a:solidFill>
                  <a:srgbClr val="0070C0"/>
                </a:solidFill>
              </a:rPr>
              <a:t>Institucijski</a:t>
            </a:r>
            <a:r>
              <a:rPr lang="en-US" b="1" dirty="0">
                <a:solidFill>
                  <a:srgbClr val="0070C0"/>
                </a:solidFill>
              </a:rPr>
              <a:t> p. </a:t>
            </a:r>
            <a:r>
              <a:rPr lang="en-US" b="1" dirty="0"/>
              <a:t>/ </a:t>
            </a:r>
            <a:r>
              <a:rPr lang="en-US" b="1" dirty="0" err="1">
                <a:solidFill>
                  <a:srgbClr val="7030A0"/>
                </a:solidFill>
              </a:rPr>
              <a:t>Autoriziran</a:t>
            </a:r>
            <a:r>
              <a:rPr lang="en-US" b="1" dirty="0">
                <a:solidFill>
                  <a:srgbClr val="7030A0"/>
                </a:solidFill>
              </a:rPr>
              <a:t> p.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D40082B-DD8C-EF2A-EF51-A5E371CF321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5925468"/>
              </p:ext>
            </p:extLst>
          </p:nvPr>
        </p:nvGraphicFramePr>
        <p:xfrm>
          <a:off x="1528351" y="2151435"/>
          <a:ext cx="3222989" cy="300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8FC0AE8-CB48-9483-8595-21FEDEA0D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413975"/>
              </p:ext>
            </p:extLst>
          </p:nvPr>
        </p:nvGraphicFramePr>
        <p:xfrm>
          <a:off x="5053780" y="2167436"/>
          <a:ext cx="3077031" cy="291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F8AE5071-FE1B-EEBE-A512-A0DC4C2FB2B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76538932"/>
              </p:ext>
            </p:extLst>
          </p:nvPr>
        </p:nvGraphicFramePr>
        <p:xfrm>
          <a:off x="8580341" y="2074260"/>
          <a:ext cx="2952898" cy="30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7425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CE9A6-6270-2EF9-87D8-4FC8BEBA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Neki </a:t>
            </a:r>
            <a:r>
              <a:rPr lang="en-US" dirty="0" err="1"/>
              <a:t>izazovi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3733D-BCD3-0482-3248-E5F579D97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36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60410F-4A30-E81D-A2D8-B0BAA2E4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licencija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EAA7C19-9F20-5850-7010-21D68AB3B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1940" y="1594956"/>
            <a:ext cx="6470318" cy="447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6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3CDC0-47B1-E724-A47C-2FC8F2C8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trajnih</a:t>
            </a:r>
            <a:r>
              <a:rPr lang="en-US" dirty="0"/>
              <a:t> </a:t>
            </a:r>
            <a:r>
              <a:rPr lang="en-US" dirty="0" err="1"/>
              <a:t>identifikatora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D56F-C2B2-004A-32BD-67EEF0521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602658"/>
            <a:ext cx="9825384" cy="457430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samo</a:t>
            </a:r>
            <a:r>
              <a:rPr lang="en-US" dirty="0"/>
              <a:t> 75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DOI </a:t>
            </a:r>
            <a:r>
              <a:rPr lang="en-US" dirty="0" err="1"/>
              <a:t>oznaku</a:t>
            </a:r>
            <a:r>
              <a:rPr lang="en-US" dirty="0"/>
              <a:t> (</a:t>
            </a:r>
            <a:r>
              <a:rPr lang="en-US" dirty="0" err="1"/>
              <a:t>iz</a:t>
            </a:r>
            <a:r>
              <a:rPr lang="en-US" dirty="0"/>
              <a:t> 14 </a:t>
            </a:r>
            <a:r>
              <a:rPr lang="en-US" dirty="0" err="1"/>
              <a:t>repozitorija</a:t>
            </a:r>
            <a:r>
              <a:rPr lang="en-US" dirty="0"/>
              <a:t>)</a:t>
            </a:r>
          </a:p>
          <a:p>
            <a:r>
              <a:rPr lang="en-US" dirty="0"/>
              <a:t>6 </a:t>
            </a:r>
            <a:r>
              <a:rPr lang="en-US" dirty="0" err="1"/>
              <a:t>ustanova</a:t>
            </a:r>
            <a:r>
              <a:rPr lang="en-US" dirty="0"/>
              <a:t> </a:t>
            </a:r>
            <a:r>
              <a:rPr lang="en-US" dirty="0" err="1"/>
              <a:t>dodjeljuje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DOI </a:t>
            </a:r>
            <a:r>
              <a:rPr lang="en-US" dirty="0" err="1"/>
              <a:t>oznake</a:t>
            </a:r>
            <a:r>
              <a:rPr lang="en-US" dirty="0"/>
              <a:t>:</a:t>
            </a:r>
          </a:p>
          <a:p>
            <a:pPr lvl="1"/>
            <a:r>
              <a:rPr lang="en-US" sz="2000" dirty="0" err="1"/>
              <a:t>Filozofski</a:t>
            </a:r>
            <a:r>
              <a:rPr lang="en-US" sz="2000" dirty="0"/>
              <a:t> </a:t>
            </a:r>
            <a:r>
              <a:rPr lang="en-US" sz="2000" dirty="0" err="1"/>
              <a:t>fakultet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(29)</a:t>
            </a:r>
          </a:p>
          <a:p>
            <a:pPr lvl="1"/>
            <a:r>
              <a:rPr lang="en-US" sz="2000" dirty="0" err="1"/>
              <a:t>Institut</a:t>
            </a:r>
            <a:r>
              <a:rPr lang="en-US" sz="2000" dirty="0"/>
              <a:t> za </a:t>
            </a:r>
            <a:r>
              <a:rPr lang="en-US" sz="2000" dirty="0" err="1"/>
              <a:t>povijest</a:t>
            </a:r>
            <a:r>
              <a:rPr lang="en-US" sz="2000" dirty="0"/>
              <a:t> </a:t>
            </a:r>
            <a:r>
              <a:rPr lang="en-US" sz="2000" dirty="0" err="1"/>
              <a:t>umjetnosti</a:t>
            </a:r>
            <a:r>
              <a:rPr lang="en-US" sz="2000" dirty="0"/>
              <a:t> (10)</a:t>
            </a:r>
          </a:p>
          <a:p>
            <a:pPr lvl="1"/>
            <a:r>
              <a:rPr lang="en-US" sz="2000" dirty="0" err="1"/>
              <a:t>Fakultet</a:t>
            </a:r>
            <a:r>
              <a:rPr lang="en-US" sz="2000" dirty="0"/>
              <a:t> </a:t>
            </a:r>
            <a:r>
              <a:rPr lang="en-US" sz="2000" dirty="0" err="1"/>
              <a:t>građevinarstva</a:t>
            </a:r>
            <a:r>
              <a:rPr lang="en-US" sz="2000" dirty="0"/>
              <a:t>, </a:t>
            </a:r>
            <a:r>
              <a:rPr lang="en-US" sz="2000" dirty="0" err="1"/>
              <a:t>arhitekture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geodezije</a:t>
            </a:r>
            <a:r>
              <a:rPr lang="en-US" sz="2000" dirty="0"/>
              <a:t> (8)</a:t>
            </a:r>
          </a:p>
          <a:p>
            <a:pPr lvl="1"/>
            <a:r>
              <a:rPr lang="en-US" sz="2000" dirty="0" err="1"/>
              <a:t>Građevinski</a:t>
            </a:r>
            <a:r>
              <a:rPr lang="en-US" sz="2000" dirty="0"/>
              <a:t> </a:t>
            </a:r>
            <a:r>
              <a:rPr lang="en-US" sz="2000" dirty="0" err="1"/>
              <a:t>fakultet</a:t>
            </a:r>
            <a:r>
              <a:rPr lang="en-US" sz="2000" dirty="0"/>
              <a:t> u </a:t>
            </a:r>
            <a:r>
              <a:rPr lang="en-US" sz="2000" dirty="0" err="1"/>
              <a:t>Zagrebu</a:t>
            </a:r>
            <a:r>
              <a:rPr lang="en-US" sz="2000" dirty="0"/>
              <a:t> (4)</a:t>
            </a:r>
          </a:p>
          <a:p>
            <a:pPr lvl="1"/>
            <a:r>
              <a:rPr lang="en-US" sz="2000" dirty="0" err="1"/>
              <a:t>Fakultet</a:t>
            </a:r>
            <a:r>
              <a:rPr lang="en-US" sz="2000" dirty="0"/>
              <a:t> </a:t>
            </a:r>
            <a:r>
              <a:rPr lang="en-US" sz="2000" dirty="0" err="1"/>
              <a:t>turizma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ruralnog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 u </a:t>
            </a:r>
            <a:r>
              <a:rPr lang="en-US" sz="2000" dirty="0" err="1"/>
              <a:t>Požegi</a:t>
            </a:r>
            <a:r>
              <a:rPr lang="en-US" sz="2000" dirty="0"/>
              <a:t> (3)</a:t>
            </a:r>
          </a:p>
          <a:p>
            <a:pPr lvl="1"/>
            <a:r>
              <a:rPr lang="en-US" sz="2000" dirty="0" err="1"/>
              <a:t>Institut</a:t>
            </a:r>
            <a:r>
              <a:rPr lang="en-US" sz="2000" dirty="0"/>
              <a:t> za </a:t>
            </a:r>
            <a:r>
              <a:rPr lang="en-US" sz="2000" dirty="0" err="1"/>
              <a:t>javne</a:t>
            </a:r>
            <a:r>
              <a:rPr lang="en-US" sz="2000" dirty="0"/>
              <a:t> </a:t>
            </a:r>
            <a:r>
              <a:rPr lang="en-US" sz="2000" dirty="0" err="1"/>
              <a:t>financije</a:t>
            </a:r>
            <a:r>
              <a:rPr lang="en-US" sz="2000" dirty="0"/>
              <a:t> (1)</a:t>
            </a:r>
          </a:p>
          <a:p>
            <a:r>
              <a:rPr lang="en-US" dirty="0"/>
              <a:t>od </a:t>
            </a:r>
            <a:r>
              <a:rPr lang="en-US" dirty="0" err="1"/>
              <a:t>tih</a:t>
            </a:r>
            <a:r>
              <a:rPr lang="en-US" dirty="0"/>
              <a:t> 6, za 3 </a:t>
            </a:r>
            <a:r>
              <a:rPr lang="en-US" dirty="0" err="1"/>
              <a:t>ustanove</a:t>
            </a:r>
            <a:r>
              <a:rPr lang="en-US" dirty="0"/>
              <a:t> DOI </a:t>
            </a:r>
            <a:r>
              <a:rPr lang="en-US" dirty="0" err="1"/>
              <a:t>oznake</a:t>
            </a:r>
            <a:r>
              <a:rPr lang="en-US" dirty="0"/>
              <a:t> se </a:t>
            </a:r>
            <a:r>
              <a:rPr lang="en-US" dirty="0" err="1"/>
              <a:t>usmjeravaju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repozitorij</a:t>
            </a:r>
            <a:r>
              <a:rPr lang="en-US" dirty="0"/>
              <a:t>: </a:t>
            </a:r>
            <a:r>
              <a:rPr lang="en-US" dirty="0" err="1"/>
              <a:t>repozitorij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je </a:t>
            </a:r>
            <a:r>
              <a:rPr lang="en-US" dirty="0" err="1"/>
              <a:t>primarno</a:t>
            </a:r>
            <a:r>
              <a:rPr lang="en-US" dirty="0"/>
              <a:t> </a:t>
            </a:r>
            <a:r>
              <a:rPr lang="en-US" dirty="0" err="1"/>
              <a:t>mjesto</a:t>
            </a:r>
            <a:r>
              <a:rPr lang="en-US" dirty="0"/>
              <a:t> </a:t>
            </a:r>
            <a:r>
              <a:rPr lang="en-US" dirty="0" err="1"/>
              <a:t>objave</a:t>
            </a:r>
            <a:r>
              <a:rPr lang="en-US" dirty="0"/>
              <a:t> </a:t>
            </a:r>
            <a:r>
              <a:rPr lang="en-US" dirty="0" err="1"/>
              <a:t>knjiga</a:t>
            </a:r>
            <a:endParaRPr lang="en-US" dirty="0"/>
          </a:p>
          <a:p>
            <a:r>
              <a:rPr lang="en-US" dirty="0" err="1"/>
              <a:t>ostale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 </a:t>
            </a:r>
            <a:r>
              <a:rPr lang="en-US" dirty="0" err="1"/>
              <a:t>pohranile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izdavača</a:t>
            </a:r>
            <a:endParaRPr lang="en-US" dirty="0"/>
          </a:p>
          <a:p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DOI </a:t>
            </a:r>
            <a:r>
              <a:rPr lang="en-US" dirty="0" err="1"/>
              <a:t>oznake</a:t>
            </a:r>
            <a:r>
              <a:rPr lang="en-US" dirty="0"/>
              <a:t> </a:t>
            </a:r>
            <a:r>
              <a:rPr lang="en-US" dirty="0" err="1"/>
              <a:t>aktivne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870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BC47-7CCF-4947-BDC2-12349224B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Knjige</a:t>
            </a:r>
            <a:r>
              <a:rPr lang="en-GB" dirty="0"/>
              <a:t> u </a:t>
            </a:r>
            <a:r>
              <a:rPr lang="en-GB" dirty="0" err="1"/>
              <a:t>repozitorijima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44450-70AB-4DBD-BE92-6A27C892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8416" y="1602658"/>
            <a:ext cx="9825384" cy="457430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Inicijalna</a:t>
            </a:r>
            <a:r>
              <a:rPr lang="en-US" dirty="0"/>
              <a:t> “</a:t>
            </a:r>
            <a:r>
              <a:rPr lang="en-US" dirty="0" err="1"/>
              <a:t>čistunska</a:t>
            </a:r>
            <a:r>
              <a:rPr lang="en-US" dirty="0"/>
              <a:t>” </a:t>
            </a:r>
            <a:r>
              <a:rPr lang="en-US" dirty="0" err="1"/>
              <a:t>ideja</a:t>
            </a:r>
            <a:r>
              <a:rPr lang="en-US" dirty="0"/>
              <a:t> o </a:t>
            </a:r>
            <a:r>
              <a:rPr lang="en-US" dirty="0" err="1"/>
              <a:t>institucijskim</a:t>
            </a:r>
            <a:r>
              <a:rPr lang="en-US" dirty="0"/>
              <a:t> </a:t>
            </a:r>
            <a:r>
              <a:rPr lang="en-US" dirty="0" err="1"/>
              <a:t>repozitorijima</a:t>
            </a:r>
            <a:r>
              <a:rPr lang="en-US" dirty="0"/>
              <a:t> (</a:t>
            </a:r>
            <a:r>
              <a:rPr lang="en-US" dirty="0" err="1"/>
              <a:t>zbirkama</a:t>
            </a:r>
            <a:r>
              <a:rPr lang="en-US" dirty="0"/>
              <a:t> </a:t>
            </a:r>
            <a:r>
              <a:rPr lang="en-US" dirty="0" err="1"/>
              <a:t>radova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 koji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zaposlenici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student </a:t>
            </a:r>
            <a:r>
              <a:rPr lang="en-US" dirty="0" err="1"/>
              <a:t>ustanove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korištenje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za </a:t>
            </a:r>
            <a:r>
              <a:rPr lang="en-US" dirty="0" err="1"/>
              <a:t>primarnu</a:t>
            </a:r>
            <a:r>
              <a:rPr lang="en-US" dirty="0"/>
              <a:t> </a:t>
            </a:r>
            <a:r>
              <a:rPr lang="en-US" dirty="0" err="1"/>
              <a:t>objavu</a:t>
            </a:r>
            <a:r>
              <a:rPr lang="en-US" dirty="0"/>
              <a:t> </a:t>
            </a:r>
            <a:r>
              <a:rPr lang="en-US" dirty="0" err="1"/>
              <a:t>smatralo</a:t>
            </a:r>
            <a:r>
              <a:rPr lang="en-US" dirty="0"/>
              <a:t> se “</a:t>
            </a:r>
            <a:r>
              <a:rPr lang="en-US" dirty="0" err="1"/>
              <a:t>slučajnim</a:t>
            </a:r>
            <a:r>
              <a:rPr lang="en-US" dirty="0"/>
              <a:t>”</a:t>
            </a:r>
          </a:p>
          <a:p>
            <a:r>
              <a:rPr lang="en-US" dirty="0" err="1"/>
              <a:t>Postupno</a:t>
            </a:r>
            <a:r>
              <a:rPr lang="en-US" dirty="0"/>
              <a:t> </a:t>
            </a:r>
            <a:r>
              <a:rPr lang="en-US" dirty="0" err="1"/>
              <a:t>prihvaćanje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 </a:t>
            </a:r>
            <a:r>
              <a:rPr lang="en-US" dirty="0" err="1"/>
              <a:t>uloge</a:t>
            </a:r>
            <a:r>
              <a:rPr lang="en-US" dirty="0"/>
              <a:t> </a:t>
            </a:r>
            <a:r>
              <a:rPr lang="en-US" dirty="0" err="1"/>
              <a:t>repozitorija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prepoznavanje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donosi</a:t>
            </a:r>
            <a:endParaRPr lang="en-US" dirty="0"/>
          </a:p>
          <a:p>
            <a:pPr lvl="1"/>
            <a:r>
              <a:rPr lang="en-US" dirty="0" err="1"/>
              <a:t>jednostavnost</a:t>
            </a:r>
            <a:r>
              <a:rPr lang="en-US" dirty="0"/>
              <a:t> </a:t>
            </a:r>
            <a:r>
              <a:rPr lang="en-US" dirty="0" err="1"/>
              <a:t>korištenja</a:t>
            </a:r>
            <a:endParaRPr lang="en-US" dirty="0"/>
          </a:p>
          <a:p>
            <a:pPr lvl="1"/>
            <a:r>
              <a:rPr lang="en-US" dirty="0" err="1"/>
              <a:t>dostupnost</a:t>
            </a:r>
            <a:r>
              <a:rPr lang="en-US" dirty="0"/>
              <a:t> </a:t>
            </a:r>
            <a:r>
              <a:rPr lang="en-US" dirty="0" err="1"/>
              <a:t>otvorene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višejezične</a:t>
            </a:r>
            <a:r>
              <a:rPr lang="en-US" dirty="0"/>
              <a:t> </a:t>
            </a:r>
            <a:r>
              <a:rPr lang="en-US" dirty="0" err="1"/>
              <a:t>zajedničke</a:t>
            </a:r>
            <a:r>
              <a:rPr lang="en-US" dirty="0"/>
              <a:t> </a:t>
            </a:r>
            <a:r>
              <a:rPr lang="en-US" dirty="0" err="1"/>
              <a:t>infrastrukture</a:t>
            </a:r>
            <a:endParaRPr lang="en-US" dirty="0"/>
          </a:p>
          <a:p>
            <a:pPr lvl="1"/>
            <a:r>
              <a:rPr lang="en-US" dirty="0" err="1"/>
              <a:t>važna</a:t>
            </a:r>
            <a:r>
              <a:rPr lang="en-US" dirty="0"/>
              <a:t>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knjižničara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njihovih</a:t>
            </a:r>
            <a:r>
              <a:rPr lang="en-US" dirty="0"/>
              <a:t> </a:t>
            </a:r>
            <a:r>
              <a:rPr lang="en-US" dirty="0" err="1"/>
              <a:t>postojećih</a:t>
            </a:r>
            <a:r>
              <a:rPr lang="en-US" dirty="0"/>
              <a:t> </a:t>
            </a:r>
            <a:r>
              <a:rPr lang="en-US" dirty="0" err="1"/>
              <a:t>vještina</a:t>
            </a:r>
            <a:endParaRPr lang="en-US" dirty="0"/>
          </a:p>
          <a:p>
            <a:pPr lvl="1"/>
            <a:r>
              <a:rPr lang="en-US" dirty="0" err="1"/>
              <a:t>interoperabilnost</a:t>
            </a:r>
            <a:r>
              <a:rPr lang="en-US" dirty="0"/>
              <a:t>, </a:t>
            </a:r>
            <a:r>
              <a:rPr lang="en-US" dirty="0" err="1"/>
              <a:t>standardizirani</a:t>
            </a:r>
            <a:r>
              <a:rPr lang="en-US" dirty="0"/>
              <a:t> </a:t>
            </a:r>
            <a:r>
              <a:rPr lang="en-US" dirty="0" err="1"/>
              <a:t>metapodaci</a:t>
            </a:r>
            <a:r>
              <a:rPr lang="en-US" dirty="0"/>
              <a:t>, </a:t>
            </a:r>
            <a:r>
              <a:rPr lang="en-US" dirty="0" err="1"/>
              <a:t>vidljivost</a:t>
            </a:r>
            <a:r>
              <a:rPr lang="en-US" dirty="0"/>
              <a:t>, </a:t>
            </a:r>
            <a:r>
              <a:rPr lang="en-US" dirty="0" err="1"/>
              <a:t>pouzdanost</a:t>
            </a:r>
            <a:endParaRPr lang="en-US" dirty="0"/>
          </a:p>
          <a:p>
            <a:r>
              <a:rPr lang="en-US" dirty="0" err="1"/>
              <a:t>Buduće</a:t>
            </a:r>
            <a:r>
              <a:rPr lang="en-US" dirty="0"/>
              <a:t> </a:t>
            </a:r>
            <a:r>
              <a:rPr lang="en-US" dirty="0" err="1"/>
              <a:t>mogućnosti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stvaranje</a:t>
            </a:r>
            <a:r>
              <a:rPr lang="en-US" dirty="0"/>
              <a:t> “</a:t>
            </a:r>
            <a:r>
              <a:rPr lang="en-US" dirty="0" err="1"/>
              <a:t>krovnog</a:t>
            </a:r>
            <a:r>
              <a:rPr lang="en-US" dirty="0"/>
              <a:t>” </a:t>
            </a:r>
            <a:r>
              <a:rPr lang="en-US" dirty="0" err="1"/>
              <a:t>repozitorija</a:t>
            </a:r>
            <a:r>
              <a:rPr lang="en-US" dirty="0"/>
              <a:t> za </a:t>
            </a:r>
            <a:r>
              <a:rPr lang="en-US" dirty="0" err="1"/>
              <a:t>hrvatske</a:t>
            </a:r>
            <a:r>
              <a:rPr lang="en-US" dirty="0"/>
              <a:t> </a:t>
            </a:r>
            <a:r>
              <a:rPr lang="en-US" dirty="0" err="1"/>
              <a:t>znanstvene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vidljivost</a:t>
            </a:r>
            <a:r>
              <a:rPr lang="en-US" dirty="0"/>
              <a:t>, novi </a:t>
            </a:r>
            <a:r>
              <a:rPr lang="en-US" dirty="0" err="1"/>
              <a:t>krug</a:t>
            </a:r>
            <a:r>
              <a:rPr lang="en-US" dirty="0"/>
              <a:t> </a:t>
            </a:r>
            <a:r>
              <a:rPr lang="en-US" dirty="0" err="1"/>
              <a:t>čitatelja</a:t>
            </a:r>
            <a:endParaRPr lang="en-US" dirty="0"/>
          </a:p>
          <a:p>
            <a:pPr lvl="1"/>
            <a:r>
              <a:rPr lang="en-US" dirty="0" err="1"/>
              <a:t>šira</a:t>
            </a:r>
            <a:r>
              <a:rPr lang="en-US" dirty="0"/>
              <a:t> </a:t>
            </a:r>
            <a:r>
              <a:rPr lang="en-US" dirty="0" err="1"/>
              <a:t>međunarodna</a:t>
            </a:r>
            <a:r>
              <a:rPr lang="en-US" dirty="0"/>
              <a:t> </a:t>
            </a:r>
            <a:r>
              <a:rPr lang="en-US" dirty="0" err="1"/>
              <a:t>vidljivost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diseminacija</a:t>
            </a:r>
            <a:r>
              <a:rPr lang="en-US" dirty="0"/>
              <a:t> </a:t>
            </a:r>
            <a:r>
              <a:rPr lang="en-US" dirty="0" err="1"/>
              <a:t>metapodataka</a:t>
            </a:r>
            <a:endParaRPr lang="en-US" dirty="0"/>
          </a:p>
          <a:p>
            <a:r>
              <a:rPr lang="en-US" dirty="0" err="1"/>
              <a:t>Ipak</a:t>
            </a:r>
            <a:r>
              <a:rPr lang="en-US" dirty="0"/>
              <a:t>, </a:t>
            </a:r>
            <a:r>
              <a:rPr lang="en-US" dirty="0" err="1"/>
              <a:t>preostaju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bitni</a:t>
            </a:r>
            <a:r>
              <a:rPr lang="en-US" dirty="0"/>
              <a:t> </a:t>
            </a:r>
            <a:r>
              <a:rPr lang="en-US" dirty="0" err="1"/>
              <a:t>izazovi</a:t>
            </a:r>
            <a:r>
              <a:rPr lang="en-US" dirty="0"/>
              <a:t>! (</a:t>
            </a:r>
            <a:r>
              <a:rPr lang="en-US" dirty="0" err="1"/>
              <a:t>licencije</a:t>
            </a:r>
            <a:r>
              <a:rPr lang="en-US" dirty="0"/>
              <a:t>, </a:t>
            </a:r>
            <a:r>
              <a:rPr lang="en-US" dirty="0" err="1"/>
              <a:t>trajni</a:t>
            </a:r>
            <a:r>
              <a:rPr lang="en-US" dirty="0"/>
              <a:t> </a:t>
            </a:r>
            <a:r>
              <a:rPr lang="en-US" dirty="0" err="1"/>
              <a:t>identifikatori</a:t>
            </a:r>
            <a:r>
              <a:rPr lang="en-US" dirty="0"/>
              <a:t>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115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6F1088-9508-4600-A4F5-B645B205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Hvala!</a:t>
            </a:r>
            <a:endParaRPr lang="hr-HR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BB22302-95D8-407A-AEA8-9982422641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70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AD48-B375-44ED-8389-0D37C9F5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Knjižno</a:t>
            </a:r>
            <a:r>
              <a:rPr lang="en-US" dirty="0"/>
              <a:t> </a:t>
            </a:r>
            <a:r>
              <a:rPr lang="en-US" dirty="0" err="1"/>
              <a:t>izdavaštvo</a:t>
            </a:r>
            <a:r>
              <a:rPr lang="en-US" dirty="0"/>
              <a:t> u </a:t>
            </a:r>
            <a:r>
              <a:rPr lang="en-US" dirty="0" err="1"/>
              <a:t>Hrvatskoj</a:t>
            </a:r>
            <a:endParaRPr lang="hr-H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4D05F-336A-49BC-AD00-E8BB7256E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privatni</a:t>
            </a:r>
            <a:r>
              <a:rPr lang="en-US" dirty="0"/>
              <a:t> </a:t>
            </a:r>
            <a:r>
              <a:rPr lang="en-US" dirty="0" err="1"/>
              <a:t>izdavači</a:t>
            </a:r>
            <a:r>
              <a:rPr lang="en-US" dirty="0"/>
              <a:t>, </a:t>
            </a:r>
            <a:r>
              <a:rPr lang="en-US" dirty="0" err="1"/>
              <a:t>institucijski</a:t>
            </a:r>
            <a:r>
              <a:rPr lang="en-US" dirty="0"/>
              <a:t> </a:t>
            </a:r>
            <a:r>
              <a:rPr lang="en-US" dirty="0" err="1"/>
              <a:t>izdavači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neprofitne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endParaRPr lang="en-US" dirty="0"/>
          </a:p>
          <a:p>
            <a:r>
              <a:rPr lang="en-US" dirty="0" err="1"/>
              <a:t>dominacija</a:t>
            </a:r>
            <a:r>
              <a:rPr lang="en-US" dirty="0"/>
              <a:t> </a:t>
            </a:r>
            <a:r>
              <a:rPr lang="en-US" dirty="0" err="1"/>
              <a:t>tiska</a:t>
            </a:r>
            <a:r>
              <a:rPr lang="en-US" dirty="0"/>
              <a:t>, </a:t>
            </a:r>
            <a:r>
              <a:rPr lang="en-US" dirty="0" err="1"/>
              <a:t>nedostatak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 za e-</a:t>
            </a:r>
            <a:r>
              <a:rPr lang="en-US" dirty="0" err="1"/>
              <a:t>knjige</a:t>
            </a:r>
            <a:endParaRPr lang="en-US" dirty="0"/>
          </a:p>
          <a:p>
            <a:r>
              <a:rPr lang="en-US" dirty="0" err="1"/>
              <a:t>oslanjanje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državne</a:t>
            </a:r>
            <a:r>
              <a:rPr lang="en-US" dirty="0"/>
              <a:t> </a:t>
            </a:r>
            <a:r>
              <a:rPr lang="en-US" dirty="0" err="1"/>
              <a:t>potpore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uvjetuju</a:t>
            </a:r>
            <a:r>
              <a:rPr lang="en-US" dirty="0"/>
              <a:t> </a:t>
            </a:r>
            <a:r>
              <a:rPr lang="en-US" dirty="0" err="1"/>
              <a:t>otvoreni</a:t>
            </a:r>
            <a:r>
              <a:rPr lang="en-US" dirty="0"/>
              <a:t> </a:t>
            </a:r>
            <a:r>
              <a:rPr lang="en-US" dirty="0" err="1"/>
              <a:t>pristup</a:t>
            </a:r>
            <a:endParaRPr lang="en-US" dirty="0"/>
          </a:p>
          <a:p>
            <a:r>
              <a:rPr lang="en-US" dirty="0" err="1"/>
              <a:t>otvoreno</a:t>
            </a:r>
            <a:r>
              <a:rPr lang="en-US" dirty="0"/>
              <a:t> </a:t>
            </a:r>
            <a:r>
              <a:rPr lang="en-US" dirty="0" err="1"/>
              <a:t>dostupne</a:t>
            </a:r>
            <a:r>
              <a:rPr lang="en-US" dirty="0"/>
              <a:t> e-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izdaje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nekolicina</a:t>
            </a:r>
            <a:r>
              <a:rPr lang="en-US" dirty="0"/>
              <a:t> </a:t>
            </a:r>
            <a:r>
              <a:rPr lang="en-US" dirty="0" err="1"/>
              <a:t>institucijskih</a:t>
            </a:r>
            <a:r>
              <a:rPr lang="en-US" dirty="0"/>
              <a:t> </a:t>
            </a:r>
            <a:r>
              <a:rPr lang="en-US" dirty="0" err="1"/>
              <a:t>izdavača</a:t>
            </a:r>
            <a:endParaRPr lang="en-U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ustanove</a:t>
            </a:r>
            <a:r>
              <a:rPr lang="en-US" dirty="0"/>
              <a:t> </a:t>
            </a:r>
            <a:r>
              <a:rPr lang="en-US" dirty="0" err="1"/>
              <a:t>počinju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repozitorije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platformu</a:t>
            </a:r>
            <a:r>
              <a:rPr lang="en-US" dirty="0"/>
              <a:t> za </a:t>
            </a:r>
            <a:r>
              <a:rPr lang="en-US" dirty="0" err="1"/>
              <a:t>objavu</a:t>
            </a:r>
            <a:r>
              <a:rPr lang="en-US" dirty="0"/>
              <a:t> </a:t>
            </a:r>
            <a:r>
              <a:rPr lang="en-US" dirty="0" err="1"/>
              <a:t>knjiga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1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D017-7590-4952-B8B0-1D28F99E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/>
              <a:t>Jesu li </a:t>
            </a:r>
            <a:r>
              <a:rPr lang="en-GB" sz="5400" dirty="0" err="1"/>
              <a:t>repozitoriji</a:t>
            </a:r>
            <a:r>
              <a:rPr lang="en-GB" sz="5400" dirty="0"/>
              <a:t> </a:t>
            </a:r>
            <a:r>
              <a:rPr lang="en-GB" sz="5400" dirty="0" err="1"/>
              <a:t>prikladno</a:t>
            </a:r>
            <a:r>
              <a:rPr lang="en-GB" sz="5400" dirty="0"/>
              <a:t> </a:t>
            </a:r>
            <a:r>
              <a:rPr lang="en-GB" sz="5400" dirty="0" err="1"/>
              <a:t>rješenje</a:t>
            </a:r>
            <a:r>
              <a:rPr lang="en-GB" sz="5400" dirty="0"/>
              <a:t> za </a:t>
            </a:r>
            <a:r>
              <a:rPr lang="en-GB" sz="5400" dirty="0" err="1"/>
              <a:t>objavu</a:t>
            </a:r>
            <a:r>
              <a:rPr lang="en-GB" sz="5400" dirty="0"/>
              <a:t> </a:t>
            </a:r>
            <a:r>
              <a:rPr lang="en-GB" sz="5400" dirty="0" err="1"/>
              <a:t>znanstvenih</a:t>
            </a:r>
            <a:r>
              <a:rPr lang="en-GB" sz="5400" dirty="0"/>
              <a:t> </a:t>
            </a:r>
            <a:r>
              <a:rPr lang="en-GB" sz="5400" dirty="0" err="1"/>
              <a:t>knjiga</a:t>
            </a:r>
            <a:r>
              <a:rPr lang="en-GB" sz="5400" dirty="0"/>
              <a:t>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81EA5-04E5-4A43-A59C-78C48F0AA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1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15F8-3B1B-6526-2539-23B57723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Repozitoriji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izdavačke</a:t>
            </a:r>
            <a:r>
              <a:rPr lang="en-GB" dirty="0"/>
              <a:t> </a:t>
            </a:r>
            <a:r>
              <a:rPr lang="en-GB" dirty="0" err="1"/>
              <a:t>platforme</a:t>
            </a:r>
            <a:r>
              <a:rPr lang="en-GB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22F70-188D-4BCB-E9AA-02EE573C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8416" y="1690688"/>
            <a:ext cx="4567584" cy="4486275"/>
          </a:xfrm>
        </p:spPr>
        <p:txBody>
          <a:bodyPr>
            <a:normAutofit lnSpcReduction="10000"/>
          </a:bodyPr>
          <a:lstStyle/>
          <a:p>
            <a:pPr marL="186262" indent="0">
              <a:buNone/>
            </a:pPr>
            <a:r>
              <a:rPr lang="en-GB" sz="3200" dirty="0" err="1">
                <a:solidFill>
                  <a:schemeClr val="accent3"/>
                </a:solidFill>
              </a:rPr>
              <a:t>Repozitoriji</a:t>
            </a:r>
            <a:r>
              <a:rPr lang="en-GB" sz="3200" dirty="0"/>
              <a:t>:</a:t>
            </a:r>
          </a:p>
          <a:p>
            <a:r>
              <a:rPr lang="en-US" sz="2400" dirty="0" err="1"/>
              <a:t>dostupnost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jednostavnost</a:t>
            </a:r>
            <a:r>
              <a:rPr lang="en-US" sz="2400" dirty="0"/>
              <a:t> </a:t>
            </a:r>
            <a:r>
              <a:rPr lang="en-US" sz="2400" dirty="0" err="1"/>
              <a:t>korištenja</a:t>
            </a:r>
            <a:endParaRPr lang="hr-HR" sz="2400" dirty="0"/>
          </a:p>
          <a:p>
            <a:r>
              <a:rPr lang="en-GB" sz="2400" dirty="0" err="1"/>
              <a:t>zajednička</a:t>
            </a:r>
            <a:r>
              <a:rPr lang="en-GB" sz="2400" dirty="0"/>
              <a:t> </a:t>
            </a:r>
            <a:r>
              <a:rPr lang="en-GB" sz="2400" dirty="0" err="1"/>
              <a:t>infrastruktura</a:t>
            </a:r>
            <a:endParaRPr lang="en-GB" sz="2400" dirty="0"/>
          </a:p>
          <a:p>
            <a:r>
              <a:rPr lang="en-GB" sz="2400" dirty="0" err="1"/>
              <a:t>vidljivost</a:t>
            </a:r>
            <a:endParaRPr lang="en-GB" sz="2400" dirty="0"/>
          </a:p>
          <a:p>
            <a:r>
              <a:rPr lang="en-GB" sz="2400" dirty="0" err="1"/>
              <a:t>bolja</a:t>
            </a:r>
            <a:r>
              <a:rPr lang="en-GB" sz="2400" dirty="0"/>
              <a:t> </a:t>
            </a:r>
            <a:r>
              <a:rPr lang="en-GB" sz="2400" dirty="0" err="1"/>
              <a:t>pokrivenost</a:t>
            </a:r>
            <a:r>
              <a:rPr lang="en-GB" sz="2400" dirty="0"/>
              <a:t> </a:t>
            </a:r>
            <a:r>
              <a:rPr lang="en-GB" sz="2400" dirty="0" err="1"/>
              <a:t>tražilicama</a:t>
            </a:r>
            <a:endParaRPr lang="en-GB" sz="2400" dirty="0"/>
          </a:p>
          <a:p>
            <a:r>
              <a:rPr lang="en-GB" sz="2400" dirty="0" err="1"/>
              <a:t>mogućnost</a:t>
            </a:r>
            <a:r>
              <a:rPr lang="en-GB" sz="2400" dirty="0"/>
              <a:t> </a:t>
            </a:r>
            <a:r>
              <a:rPr lang="en-GB" sz="2400" dirty="0" err="1"/>
              <a:t>uspostavljanja</a:t>
            </a:r>
            <a:r>
              <a:rPr lang="en-GB" sz="2400" dirty="0"/>
              <a:t> </a:t>
            </a:r>
            <a:r>
              <a:rPr lang="en-GB" sz="2400" dirty="0" err="1"/>
              <a:t>centralne</a:t>
            </a:r>
            <a:r>
              <a:rPr lang="en-GB" sz="2400" dirty="0"/>
              <a:t> </a:t>
            </a:r>
            <a:r>
              <a:rPr lang="en-GB" sz="2400" dirty="0" err="1"/>
              <a:t>nacionalne</a:t>
            </a:r>
            <a:r>
              <a:rPr lang="en-GB" sz="2400" dirty="0"/>
              <a:t> </a:t>
            </a:r>
            <a:r>
              <a:rPr lang="en-GB" sz="2400" dirty="0" err="1"/>
              <a:t>pristupne</a:t>
            </a:r>
            <a:r>
              <a:rPr lang="en-GB" sz="2400" dirty="0"/>
              <a:t> </a:t>
            </a:r>
            <a:r>
              <a:rPr lang="en-GB" sz="2400" dirty="0" err="1"/>
              <a:t>točke</a:t>
            </a:r>
            <a:endParaRPr lang="en-GB" sz="2400" dirty="0"/>
          </a:p>
          <a:p>
            <a:r>
              <a:rPr lang="en-GB" sz="2400" dirty="0" err="1"/>
              <a:t>mogućnost</a:t>
            </a:r>
            <a:r>
              <a:rPr lang="en-GB" sz="2400" dirty="0"/>
              <a:t> </a:t>
            </a:r>
            <a:r>
              <a:rPr lang="en-GB" sz="2400" dirty="0" err="1"/>
              <a:t>zajedničke</a:t>
            </a:r>
            <a:r>
              <a:rPr lang="en-GB" sz="2400" dirty="0"/>
              <a:t> </a:t>
            </a:r>
            <a:r>
              <a:rPr lang="en-GB" sz="2400" dirty="0" err="1"/>
              <a:t>diseminacije</a:t>
            </a:r>
            <a:r>
              <a:rPr lang="en-GB" sz="2400" dirty="0"/>
              <a:t> </a:t>
            </a:r>
            <a:r>
              <a:rPr lang="en-GB" sz="2400" dirty="0" err="1"/>
              <a:t>metapodataka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7FA97-94F6-939D-2B08-13CBD0DE9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148" y="1690688"/>
            <a:ext cx="4864652" cy="4486275"/>
          </a:xfrm>
        </p:spPr>
        <p:txBody>
          <a:bodyPr>
            <a:normAutofit lnSpcReduction="10000"/>
          </a:bodyPr>
          <a:lstStyle/>
          <a:p>
            <a:pPr marL="186262" indent="0">
              <a:buNone/>
            </a:pPr>
            <a:r>
              <a:rPr lang="en-GB" sz="3200" dirty="0" err="1">
                <a:solidFill>
                  <a:schemeClr val="accent3"/>
                </a:solidFill>
              </a:rPr>
              <a:t>Izdavačke</a:t>
            </a:r>
            <a:r>
              <a:rPr lang="en-GB" sz="3200" dirty="0">
                <a:solidFill>
                  <a:schemeClr val="accent3"/>
                </a:solidFill>
              </a:rPr>
              <a:t> </a:t>
            </a:r>
            <a:r>
              <a:rPr lang="en-GB" sz="3200" dirty="0" err="1">
                <a:solidFill>
                  <a:schemeClr val="accent3"/>
                </a:solidFill>
              </a:rPr>
              <a:t>platforme</a:t>
            </a:r>
            <a:r>
              <a:rPr lang="en-GB" sz="3200" dirty="0"/>
              <a:t>:</a:t>
            </a:r>
          </a:p>
          <a:p>
            <a:r>
              <a:rPr lang="en-US" sz="2400" dirty="0" err="1"/>
              <a:t>prepoznatljivost</a:t>
            </a:r>
            <a:r>
              <a:rPr lang="en-US" sz="2400" dirty="0"/>
              <a:t>, </a:t>
            </a:r>
            <a:r>
              <a:rPr lang="en-US" sz="2400" dirty="0" err="1"/>
              <a:t>identitet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brand </a:t>
            </a:r>
            <a:r>
              <a:rPr lang="en-US" sz="2400" dirty="0" err="1"/>
              <a:t>nakladnika</a:t>
            </a:r>
            <a:endParaRPr lang="en-GB" sz="2400" dirty="0"/>
          </a:p>
          <a:p>
            <a:r>
              <a:rPr lang="en-GB" sz="2400" dirty="0" err="1"/>
              <a:t>katalog</a:t>
            </a:r>
            <a:r>
              <a:rPr lang="en-GB" sz="2400" dirty="0"/>
              <a:t> </a:t>
            </a:r>
            <a:r>
              <a:rPr lang="en-GB" sz="2400" dirty="0" err="1"/>
              <a:t>izdanih</a:t>
            </a:r>
            <a:r>
              <a:rPr lang="en-GB" sz="2400" dirty="0"/>
              <a:t> </a:t>
            </a:r>
            <a:r>
              <a:rPr lang="en-GB" sz="2400" dirty="0" err="1"/>
              <a:t>knjiga</a:t>
            </a:r>
            <a:endParaRPr lang="en-GB" sz="2400" dirty="0"/>
          </a:p>
          <a:p>
            <a:r>
              <a:rPr lang="en-GB" sz="2400" dirty="0" err="1"/>
              <a:t>bolja</a:t>
            </a:r>
            <a:r>
              <a:rPr lang="en-GB" sz="2400" dirty="0"/>
              <a:t> </a:t>
            </a:r>
            <a:r>
              <a:rPr lang="en-GB" sz="2400" dirty="0" err="1"/>
              <a:t>prezentacija</a:t>
            </a:r>
            <a:r>
              <a:rPr lang="en-GB" sz="2400" dirty="0"/>
              <a:t> </a:t>
            </a:r>
            <a:r>
              <a:rPr lang="en-GB" sz="2400" dirty="0" err="1"/>
              <a:t>knjige</a:t>
            </a:r>
            <a:r>
              <a:rPr lang="en-GB" sz="2400" dirty="0"/>
              <a:t> (TOC, </a:t>
            </a:r>
            <a:r>
              <a:rPr lang="en-GB" sz="2400" dirty="0" err="1"/>
              <a:t>poglavlja</a:t>
            </a:r>
            <a:r>
              <a:rPr lang="en-GB" sz="2400" dirty="0"/>
              <a:t>, </a:t>
            </a:r>
            <a:r>
              <a:rPr lang="en-GB" sz="2400" dirty="0" err="1"/>
              <a:t>biografije</a:t>
            </a:r>
            <a:r>
              <a:rPr lang="en-GB" sz="2400" dirty="0"/>
              <a:t> </a:t>
            </a:r>
            <a:r>
              <a:rPr lang="en-GB" sz="2400" dirty="0" err="1"/>
              <a:t>autora</a:t>
            </a:r>
            <a:r>
              <a:rPr lang="en-GB" sz="2400" dirty="0"/>
              <a:t>…)</a:t>
            </a:r>
          </a:p>
          <a:p>
            <a:r>
              <a:rPr lang="en-GB" sz="2400" dirty="0" err="1"/>
              <a:t>oblikovanje</a:t>
            </a:r>
            <a:r>
              <a:rPr lang="en-GB" sz="2400" dirty="0"/>
              <a:t> </a:t>
            </a:r>
            <a:r>
              <a:rPr lang="en-GB" sz="2400" dirty="0" err="1"/>
              <a:t>zbirki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nakladničkih</a:t>
            </a:r>
            <a:r>
              <a:rPr lang="en-GB" sz="2400" dirty="0"/>
              <a:t> </a:t>
            </a:r>
            <a:r>
              <a:rPr lang="en-GB" sz="2400" dirty="0" err="1"/>
              <a:t>nizova</a:t>
            </a:r>
            <a:endParaRPr lang="en-GB" sz="2400" dirty="0"/>
          </a:p>
          <a:p>
            <a:pPr marL="18626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53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61BE42-26E8-552B-8508-490C65325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B9E52-6A78-C649-0298-119DCDCA83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07280-541C-61ED-F9C9-0ACF7011AB3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41C8B-5B58-61D9-0E3C-E1D33686A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31" y="0"/>
            <a:ext cx="5028139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2800F-1DDF-54FE-8C06-C0759C3F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24" y="0"/>
            <a:ext cx="6158976" cy="6858000"/>
          </a:xfrm>
          <a:prstGeom prst="rect">
            <a:avLst/>
          </a:prstGeom>
        </p:spPr>
      </p:pic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AD65D98-438B-8C74-FF98-0428C841C580}"/>
              </a:ext>
            </a:extLst>
          </p:cNvPr>
          <p:cNvSpPr txBox="1">
            <a:spLocks/>
          </p:cNvSpPr>
          <p:nvPr/>
        </p:nvSpPr>
        <p:spPr>
          <a:xfrm>
            <a:off x="1591159" y="4990969"/>
            <a:ext cx="1704816" cy="8673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86262" indent="0">
              <a:buNone/>
            </a:pPr>
            <a:r>
              <a:rPr lang="en-US" sz="1867" dirty="0" err="1"/>
              <a:t>Izdavačka</a:t>
            </a:r>
            <a:r>
              <a:rPr lang="en-US" sz="1867" dirty="0"/>
              <a:t> </a:t>
            </a:r>
            <a:r>
              <a:rPr lang="en-US" sz="1867" dirty="0" err="1"/>
              <a:t>platforma</a:t>
            </a:r>
            <a:endParaRPr lang="en-GB" sz="1867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381CE84-A6C2-63F1-0C54-78F4E12E76BB}"/>
              </a:ext>
            </a:extLst>
          </p:cNvPr>
          <p:cNvSpPr txBox="1">
            <a:spLocks/>
          </p:cNvSpPr>
          <p:nvPr/>
        </p:nvSpPr>
        <p:spPr>
          <a:xfrm>
            <a:off x="9739976" y="923271"/>
            <a:ext cx="1704816" cy="8673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186262" indent="0">
              <a:buNone/>
            </a:pPr>
            <a:r>
              <a:rPr lang="en-US" sz="1867" dirty="0" err="1"/>
              <a:t>Pohrana</a:t>
            </a:r>
            <a:r>
              <a:rPr lang="en-US" sz="1867" dirty="0"/>
              <a:t> u </a:t>
            </a:r>
            <a:r>
              <a:rPr lang="en-US" sz="1867" dirty="0" err="1"/>
              <a:t>repozitoriju</a:t>
            </a:r>
            <a:endParaRPr lang="en-GB" sz="1867" dirty="0"/>
          </a:p>
        </p:txBody>
      </p:sp>
    </p:spTree>
    <p:extLst>
      <p:ext uri="{BB962C8B-B14F-4D97-AF65-F5344CB8AC3E}">
        <p14:creationId xmlns:p14="http://schemas.microsoft.com/office/powerpoint/2010/main" val="149126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6CD1C-760B-4BF7-8E3A-4F0D708BD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Kakve</a:t>
            </a:r>
            <a:r>
              <a:rPr lang="en-US" dirty="0"/>
              <a:t>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nalazimo</a:t>
            </a:r>
            <a:r>
              <a:rPr lang="en-US" dirty="0"/>
              <a:t> u </a:t>
            </a:r>
            <a:r>
              <a:rPr lang="en-US" dirty="0" err="1"/>
              <a:t>repozitorijima</a:t>
            </a:r>
            <a:r>
              <a:rPr lang="en-US" dirty="0"/>
              <a:t> u </a:t>
            </a:r>
            <a:r>
              <a:rPr lang="en-US" dirty="0" err="1"/>
              <a:t>Dabru</a:t>
            </a:r>
            <a:r>
              <a:rPr lang="en-US" dirty="0"/>
              <a:t>?</a:t>
            </a:r>
            <a:endParaRPr lang="hr-H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B3523-CEA4-44C3-8D58-035108E40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418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BBA6644-F6E8-9B04-4710-51611EC44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17031" cy="2034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5423FE-832E-6EFF-68BA-AB16C46BBA7C}"/>
              </a:ext>
            </a:extLst>
          </p:cNvPr>
          <p:cNvSpPr txBox="1"/>
          <p:nvPr/>
        </p:nvSpPr>
        <p:spPr>
          <a:xfrm>
            <a:off x="3737810" y="1400490"/>
            <a:ext cx="226118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3"/>
                </a:solidFill>
                <a:latin typeface="Proxima Nova"/>
                <a:sym typeface="Proxima Nova"/>
              </a:rPr>
              <a:t>Izvorna</a:t>
            </a:r>
            <a:r>
              <a:rPr lang="en-GB" sz="2000" dirty="0">
                <a:solidFill>
                  <a:schemeClr val="accent3"/>
                </a:solidFill>
                <a:latin typeface="Proxima Nova"/>
                <a:sym typeface="Proxima Nova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latin typeface="Proxima Nova"/>
                <a:sym typeface="Proxima Nova"/>
              </a:rPr>
              <a:t>izdanja</a:t>
            </a:r>
            <a:endParaRPr lang="en-GB" sz="2000" dirty="0">
              <a:solidFill>
                <a:schemeClr val="accent3"/>
              </a:solidFill>
              <a:latin typeface="Proxima Nova"/>
              <a:sym typeface="Proxima Nova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263F40-650C-5D8D-0280-B887B039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05" y="32235"/>
            <a:ext cx="5907449" cy="19406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8F594AD-F410-1B07-F8CA-D8C8F5ABCCF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133347" y="1418623"/>
            <a:ext cx="3726576" cy="68873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en-GB" sz="2000" dirty="0" err="1">
                <a:solidFill>
                  <a:schemeClr val="accent3"/>
                </a:solidFill>
                <a:latin typeface="Proxima Nova"/>
              </a:rPr>
              <a:t>Sekundarna</a:t>
            </a:r>
            <a:r>
              <a:rPr lang="en-GB" sz="2000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latin typeface="Proxima Nova"/>
              </a:rPr>
              <a:t>mjesta</a:t>
            </a:r>
            <a:r>
              <a:rPr lang="en-GB" sz="2000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latin typeface="Proxima Nova"/>
              </a:rPr>
              <a:t>pristupa</a:t>
            </a:r>
            <a:r>
              <a:rPr lang="en-GB" sz="2000" dirty="0">
                <a:solidFill>
                  <a:schemeClr val="accent3"/>
                </a:solidFill>
                <a:latin typeface="Proxima Nova"/>
              </a:rPr>
              <a:t> e-</a:t>
            </a:r>
            <a:r>
              <a:rPr lang="en-GB" sz="2000" dirty="0" err="1">
                <a:solidFill>
                  <a:schemeClr val="accent3"/>
                </a:solidFill>
                <a:latin typeface="Proxima Nova"/>
              </a:rPr>
              <a:t>knjigama</a:t>
            </a:r>
            <a:r>
              <a:rPr lang="en-GB" sz="2000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latin typeface="Proxima Nova"/>
              </a:rPr>
              <a:t>drugih</a:t>
            </a:r>
            <a:r>
              <a:rPr lang="en-GB" sz="2000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GB" sz="2000" dirty="0" err="1">
                <a:solidFill>
                  <a:schemeClr val="accent3"/>
                </a:solidFill>
                <a:latin typeface="Proxima Nova"/>
              </a:rPr>
              <a:t>izdavača</a:t>
            </a:r>
            <a:endParaRPr lang="en-GB" sz="2000" dirty="0">
              <a:solidFill>
                <a:schemeClr val="accent3"/>
              </a:solidFill>
              <a:latin typeface="Proxima Nov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F08756-AC51-C0E6-160E-8AE9767C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047" y="2159096"/>
            <a:ext cx="5849477" cy="1968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4EC87D5-A51E-8D13-3849-5840033B1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0" y="4105517"/>
            <a:ext cx="6004825" cy="17127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601E12-DAFE-EDCD-B2D6-DF1621315B62}"/>
              </a:ext>
            </a:extLst>
          </p:cNvPr>
          <p:cNvSpPr txBox="1"/>
          <p:nvPr/>
        </p:nvSpPr>
        <p:spPr>
          <a:xfrm>
            <a:off x="3737810" y="5300350"/>
            <a:ext cx="227698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accent3"/>
                </a:solidFill>
                <a:latin typeface="Proxima Nova"/>
                <a:sym typeface="Proxima Nova"/>
              </a:rPr>
              <a:t>Pohranjene</a:t>
            </a:r>
            <a:r>
              <a:rPr lang="en-US" sz="2000" dirty="0">
                <a:solidFill>
                  <a:schemeClr val="accent3"/>
                </a:solidFill>
                <a:latin typeface="Proxima Nova"/>
                <a:sym typeface="Proxima Nova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Proxima Nova"/>
                <a:sym typeface="Proxima Nova"/>
              </a:rPr>
              <a:t>kopije</a:t>
            </a:r>
            <a:r>
              <a:rPr lang="en-US" sz="2000" dirty="0">
                <a:solidFill>
                  <a:schemeClr val="accent3"/>
                </a:solidFill>
                <a:latin typeface="Proxima Nova"/>
                <a:sym typeface="Proxima Nova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Proxima Nova"/>
                <a:sym typeface="Proxima Nova"/>
              </a:rPr>
              <a:t>tiskanih</a:t>
            </a:r>
            <a:r>
              <a:rPr lang="en-US" sz="2000" dirty="0">
                <a:solidFill>
                  <a:schemeClr val="accent3"/>
                </a:solidFill>
                <a:latin typeface="Proxima Nova"/>
                <a:sym typeface="Proxima Nova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Proxima Nova"/>
                <a:sym typeface="Proxima Nova"/>
              </a:rPr>
              <a:t>izdanja</a:t>
            </a:r>
            <a:endParaRPr lang="en-GB" sz="2000" dirty="0">
              <a:solidFill>
                <a:schemeClr val="accent3"/>
              </a:solidFill>
              <a:latin typeface="Proxima Nova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4761DA7-B1A0-34C8-7AFE-C7BE6041E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615" y="4081730"/>
            <a:ext cx="5923255" cy="199960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C371F3-7AFB-9DC6-C123-076590039084}"/>
              </a:ext>
            </a:extLst>
          </p:cNvPr>
          <p:cNvSpPr txBox="1"/>
          <p:nvPr/>
        </p:nvSpPr>
        <p:spPr>
          <a:xfrm>
            <a:off x="8644585" y="5259441"/>
            <a:ext cx="3215338" cy="7487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33" dirty="0" err="1">
                <a:solidFill>
                  <a:schemeClr val="accent3"/>
                </a:solidFill>
                <a:latin typeface="Proxima Nova"/>
              </a:rPr>
              <a:t>Digitalizirana</a:t>
            </a:r>
            <a:r>
              <a:rPr lang="en-US" sz="2133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US" sz="2133" dirty="0" err="1">
                <a:solidFill>
                  <a:schemeClr val="accent3"/>
                </a:solidFill>
                <a:latin typeface="Proxima Nova"/>
              </a:rPr>
              <a:t>starija</a:t>
            </a:r>
            <a:r>
              <a:rPr lang="en-US" sz="2133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US" sz="2133" dirty="0" err="1">
                <a:solidFill>
                  <a:schemeClr val="accent3"/>
                </a:solidFill>
                <a:latin typeface="Proxima Nova"/>
              </a:rPr>
              <a:t>izdanja</a:t>
            </a:r>
            <a:endParaRPr lang="en-GB" sz="2133" dirty="0">
              <a:solidFill>
                <a:schemeClr val="accent3"/>
              </a:solidFill>
              <a:latin typeface="Proxima Nova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592981C-1399-AD21-8B31-7A89C69EB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59" y="2107353"/>
            <a:ext cx="6014796" cy="1942383"/>
          </a:xfrm>
          <a:prstGeom prst="rect">
            <a:avLst/>
          </a:prstGeom>
        </p:spPr>
      </p:pic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62E4658-2FF3-79E8-0DD3-329EAD732EFE}"/>
              </a:ext>
            </a:extLst>
          </p:cNvPr>
          <p:cNvSpPr txBox="1">
            <a:spLocks/>
          </p:cNvSpPr>
          <p:nvPr/>
        </p:nvSpPr>
        <p:spPr>
          <a:xfrm>
            <a:off x="3687701" y="2966168"/>
            <a:ext cx="2377204" cy="11274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●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○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"/>
              <a:buChar char="■"/>
              <a:defRPr sz="12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indent="0">
              <a:buNone/>
            </a:pPr>
            <a:r>
              <a:rPr lang="en-US" sz="2000" dirty="0" err="1">
                <a:ea typeface="+mn-ea"/>
                <a:cs typeface="+mn-cs"/>
              </a:rPr>
              <a:t>Sekundarna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mjesta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pristupa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vlastitim</a:t>
            </a:r>
            <a:r>
              <a:rPr lang="en-US" sz="2000" dirty="0">
                <a:ea typeface="+mn-ea"/>
                <a:cs typeface="+mn-cs"/>
              </a:rPr>
              <a:t> </a:t>
            </a:r>
            <a:r>
              <a:rPr lang="en-US" sz="2000" dirty="0" err="1">
                <a:ea typeface="+mn-ea"/>
                <a:cs typeface="+mn-cs"/>
              </a:rPr>
              <a:t>izdanjima</a:t>
            </a:r>
            <a:endParaRPr lang="en-GB" sz="2000" dirty="0"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7BF3FB-BD5F-2138-A169-B43D5D81E3B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480960" y="3398768"/>
            <a:ext cx="3378963" cy="56515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186262" indent="0">
              <a:buNone/>
            </a:pPr>
            <a:r>
              <a:rPr lang="en-US" sz="2000" dirty="0" err="1">
                <a:solidFill>
                  <a:schemeClr val="accent3"/>
                </a:solidFill>
                <a:latin typeface="Proxima Nova"/>
              </a:rPr>
              <a:t>Samoarhivirani</a:t>
            </a:r>
            <a:r>
              <a:rPr lang="en-US" sz="2000" dirty="0">
                <a:solidFill>
                  <a:schemeClr val="accent3"/>
                </a:solidFill>
                <a:latin typeface="Proxima Nova"/>
              </a:rPr>
              <a:t> </a:t>
            </a:r>
            <a:r>
              <a:rPr lang="en-US" sz="2000" dirty="0" err="1">
                <a:solidFill>
                  <a:schemeClr val="accent3"/>
                </a:solidFill>
                <a:latin typeface="Proxima Nova"/>
              </a:rPr>
              <a:t>rukopisi</a:t>
            </a:r>
            <a:endParaRPr lang="en-GB" sz="2000" dirty="0">
              <a:solidFill>
                <a:schemeClr val="accent3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9829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4D54-AEC3-4642-B0C2-4E80B079F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8416" y="365125"/>
            <a:ext cx="9825383" cy="1325563"/>
          </a:xfrm>
        </p:spPr>
        <p:txBody>
          <a:bodyPr/>
          <a:lstStyle/>
          <a:p>
            <a:r>
              <a:rPr lang="hr-HR" dirty="0"/>
              <a:t>Godine objave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1A1A3E6-5C66-4D38-BDE6-0784FEF9B3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752110"/>
              </p:ext>
            </p:extLst>
          </p:nvPr>
        </p:nvGraphicFramePr>
        <p:xfrm>
          <a:off x="2611029" y="2087350"/>
          <a:ext cx="6600825" cy="347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537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901C583-9364-4B54-927C-822D552B95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144169"/>
              </p:ext>
            </p:extLst>
          </p:nvPr>
        </p:nvGraphicFramePr>
        <p:xfrm>
          <a:off x="5595099" y="113453"/>
          <a:ext cx="6139264" cy="582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24469" imgH="5619823" progId="Excel.Sheet.12">
                  <p:embed/>
                </p:oleObj>
              </mc:Choice>
              <mc:Fallback>
                <p:oleObj name="Worksheet" r:id="rId2" imgW="5924469" imgH="5619823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901C583-9364-4B54-927C-822D552B95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95099" y="113453"/>
                        <a:ext cx="6139264" cy="582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551321-8BCE-478A-9814-0052B675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knjiga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232C5-B48F-2A45-024C-D918E7465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39B4F-6077-EB62-FC12-7E9EB259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80299" y="2302042"/>
            <a:ext cx="3444627" cy="356694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800" dirty="0" err="1"/>
              <a:t>prilikom</a:t>
            </a:r>
            <a:r>
              <a:rPr lang="en-US" sz="1800" dirty="0"/>
              <a:t> </a:t>
            </a:r>
            <a:r>
              <a:rPr lang="en-US" sz="1800" dirty="0" err="1"/>
              <a:t>pohrane</a:t>
            </a:r>
            <a:r>
              <a:rPr lang="en-US" sz="1800" dirty="0"/>
              <a:t>, </a:t>
            </a:r>
            <a:r>
              <a:rPr lang="en-US" sz="1800" dirty="0" err="1"/>
              <a:t>klasifikacija</a:t>
            </a:r>
            <a:r>
              <a:rPr lang="en-US" sz="1800" dirty="0"/>
              <a:t> se </a:t>
            </a:r>
            <a:r>
              <a:rPr lang="en-US" sz="1800" dirty="0" err="1"/>
              <a:t>ponekad</a:t>
            </a:r>
            <a:r>
              <a:rPr lang="en-US" sz="1800" dirty="0"/>
              <a:t> </a:t>
            </a:r>
            <a:r>
              <a:rPr lang="en-US" sz="1800" dirty="0" err="1"/>
              <a:t>nedosljedno</a:t>
            </a:r>
            <a:r>
              <a:rPr lang="en-US" sz="1800" dirty="0"/>
              <a:t> </a:t>
            </a:r>
            <a:r>
              <a:rPr lang="en-US" sz="1800" dirty="0" err="1"/>
              <a:t>koristi</a:t>
            </a:r>
            <a:r>
              <a:rPr lang="en-US" sz="18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1800" dirty="0"/>
              <a:t>u </a:t>
            </a:r>
            <a:r>
              <a:rPr lang="en-US" sz="1800" dirty="0" err="1"/>
              <a:t>novom</a:t>
            </a:r>
            <a:r>
              <a:rPr lang="en-US" sz="1800" dirty="0"/>
              <a:t> </a:t>
            </a:r>
            <a:r>
              <a:rPr lang="en-US" sz="1800" dirty="0" err="1"/>
              <a:t>Dabru</a:t>
            </a:r>
            <a:r>
              <a:rPr lang="en-US" sz="1800" dirty="0"/>
              <a:t> </a:t>
            </a:r>
            <a:r>
              <a:rPr lang="en-US" sz="1800" dirty="0" err="1"/>
              <a:t>slijedi</a:t>
            </a:r>
            <a:r>
              <a:rPr lang="en-US" sz="1800" dirty="0"/>
              <a:t> </a:t>
            </a:r>
            <a:r>
              <a:rPr lang="en-US" sz="1800" dirty="0" err="1"/>
              <a:t>mapiranje</a:t>
            </a:r>
            <a:r>
              <a:rPr lang="en-US" sz="1800" dirty="0"/>
              <a:t> </a:t>
            </a:r>
            <a:r>
              <a:rPr lang="en-US" sz="1800" dirty="0" err="1"/>
              <a:t>postojećih</a:t>
            </a:r>
            <a:r>
              <a:rPr lang="en-US" sz="1800" dirty="0"/>
              <a:t> </a:t>
            </a:r>
            <a:r>
              <a:rPr lang="en-US" sz="1800" dirty="0" err="1"/>
              <a:t>kategorija</a:t>
            </a:r>
            <a:r>
              <a:rPr lang="en-US" sz="1800" dirty="0"/>
              <a:t> u one </a:t>
            </a:r>
            <a:r>
              <a:rPr lang="en-US" sz="1800" dirty="0" err="1"/>
              <a:t>iz</a:t>
            </a:r>
            <a:r>
              <a:rPr lang="en-US" sz="1800" dirty="0"/>
              <a:t> CROSBI-ja</a:t>
            </a:r>
          </a:p>
        </p:txBody>
      </p:sp>
    </p:spTree>
    <p:extLst>
      <p:ext uri="{BB962C8B-B14F-4D97-AF65-F5344CB8AC3E}">
        <p14:creationId xmlns:p14="http://schemas.microsoft.com/office/powerpoint/2010/main" val="4140914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Srce DEI 20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 Srce DEI 2025 - template.potx" id="{BBBB45DD-281A-4CE2-8EDC-F22CF8D79447}" vid="{B79A2DEE-1C44-403F-86B5-DE4AB27586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28F07E0285F4CB9D1C44A0ED35E7A" ma:contentTypeVersion="16" ma:contentTypeDescription="Create a new document." ma:contentTypeScope="" ma:versionID="e4eb69f52a79c3da25d97bbecaa00603">
  <xsd:schema xmlns:xsd="http://www.w3.org/2001/XMLSchema" xmlns:xs="http://www.w3.org/2001/XMLSchema" xmlns:p="http://schemas.microsoft.com/office/2006/metadata/properties" xmlns:ns3="3f518581-7f74-4349-81e4-56f05cce50ce" xmlns:ns4="050c5aae-2e8f-48d3-8ee4-900b8927379f" targetNamespace="http://schemas.microsoft.com/office/2006/metadata/properties" ma:root="true" ma:fieldsID="6bd373f7e1fc3b0849fa30d773374799" ns3:_="" ns4:_="">
    <xsd:import namespace="3f518581-7f74-4349-81e4-56f05cce50ce"/>
    <xsd:import namespace="050c5aae-2e8f-48d3-8ee4-900b892737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18581-7f74-4349-81e4-56f05cce5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c5aae-2e8f-48d3-8ee4-900b89273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f518581-7f74-4349-81e4-56f05cce50ce" xsi:nil="true"/>
  </documentManagement>
</p:properties>
</file>

<file path=customXml/itemProps1.xml><?xml version="1.0" encoding="utf-8"?>
<ds:datastoreItem xmlns:ds="http://schemas.openxmlformats.org/officeDocument/2006/customXml" ds:itemID="{E705A0A5-D1EF-4A79-BAC0-D511FBD100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18581-7f74-4349-81e4-56f05cce50ce"/>
    <ds:schemaRef ds:uri="050c5aae-2e8f-48d3-8ee4-900b89273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157708-CB72-48D9-8D86-008176753C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148A4F-E7A0-4399-A656-D85055A6D2C4}">
  <ds:schemaRefs>
    <ds:schemaRef ds:uri="http://purl.org/dc/dcmitype/"/>
    <ds:schemaRef ds:uri="http://schemas.microsoft.com/office/2006/documentManagement/types"/>
    <ds:schemaRef ds:uri="3f518581-7f74-4349-81e4-56f05cce50ce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050c5aae-2e8f-48d3-8ee4-900b8927379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Srce DEI 2025 - template (1)</Template>
  <TotalTime>2182</TotalTime>
  <Words>483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Proxima Nova</vt:lpstr>
      <vt:lpstr>Office Theme</vt:lpstr>
      <vt:lpstr>Worksheet</vt:lpstr>
      <vt:lpstr>Korištenje repozitorija u Dabru za objavu i pohranu znanstvenih knjiga</vt:lpstr>
      <vt:lpstr>Knjižno izdavaštvo u Hrvatskoj</vt:lpstr>
      <vt:lpstr>Jesu li repozitoriji prikladno rješenje za objavu znanstvenih knjiga?</vt:lpstr>
      <vt:lpstr>Repozitoriji ili izdavačke platforme?</vt:lpstr>
      <vt:lpstr>PowerPoint Presentation</vt:lpstr>
      <vt:lpstr>Kakve knjige nalazimo u repozitorijima u Dabru?</vt:lpstr>
      <vt:lpstr>PowerPoint Presentation</vt:lpstr>
      <vt:lpstr>Godine objave</vt:lpstr>
      <vt:lpstr>Vrste knjiga</vt:lpstr>
      <vt:lpstr>Tko pohranjuje ili objavljuje knjige?</vt:lpstr>
      <vt:lpstr>Najproduktivniji repozitoriji</vt:lpstr>
      <vt:lpstr>Koliko su knjige u repozitorijima otvorene?</vt:lpstr>
      <vt:lpstr>Razina dostupnosti - ukupno</vt:lpstr>
      <vt:lpstr>Razine pristupa</vt:lpstr>
      <vt:lpstr>Neki izazovi</vt:lpstr>
      <vt:lpstr>Korištenje licencija</vt:lpstr>
      <vt:lpstr>Korištenje trajnih identifikatora</vt:lpstr>
      <vt:lpstr>Knjige u repozitorijima?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Iva Melinščak Zlodi</cp:lastModifiedBy>
  <cp:revision>9</cp:revision>
  <dcterms:created xsi:type="dcterms:W3CDTF">2025-03-24T12:20:42Z</dcterms:created>
  <dcterms:modified xsi:type="dcterms:W3CDTF">2025-03-26T02:22:40Z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0x0101002FF28F07E0285F4CB9D1C44A0ED35E7A</vt:lpwstr>
  </property>
</Properties>
</file>