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4"/>
    <p:sldMasterId id="2147483868" r:id="rId5"/>
    <p:sldMasterId id="2147483891" r:id="rId6"/>
    <p:sldMasterId id="2147483863" r:id="rId7"/>
    <p:sldMasterId id="2147483892" r:id="rId8"/>
    <p:sldMasterId id="2147483879" r:id="rId9"/>
    <p:sldMasterId id="2147483920" r:id="rId10"/>
    <p:sldMasterId id="2147483933" r:id="rId11"/>
    <p:sldMasterId id="2147483955" r:id="rId12"/>
  </p:sldMasterIdLst>
  <p:notesMasterIdLst>
    <p:notesMasterId r:id="rId27"/>
  </p:notesMasterIdLst>
  <p:handoutMasterIdLst>
    <p:handoutMasterId r:id="rId28"/>
  </p:handoutMasterIdLst>
  <p:sldIdLst>
    <p:sldId id="260" r:id="rId13"/>
    <p:sldId id="333" r:id="rId14"/>
    <p:sldId id="272" r:id="rId15"/>
    <p:sldId id="2147482505" r:id="rId16"/>
    <p:sldId id="2147482213" r:id="rId17"/>
    <p:sldId id="2147482504" r:id="rId18"/>
    <p:sldId id="2147482215" r:id="rId19"/>
    <p:sldId id="2147482216" r:id="rId20"/>
    <p:sldId id="2147482217" r:id="rId21"/>
    <p:sldId id="2147482218" r:id="rId22"/>
    <p:sldId id="2147482320" r:id="rId23"/>
    <p:sldId id="2147482501" r:id="rId24"/>
    <p:sldId id="336" r:id="rId25"/>
    <p:sldId id="2145708483" r:id="rId26"/>
  </p:sldIdLst>
  <p:sldSz cx="8664575" cy="4873625"/>
  <p:notesSz cx="6858000" cy="9144000"/>
  <p:defaultTextStyle>
    <a:defPPr>
      <a:defRPr lang="en-US"/>
    </a:defPPr>
    <a:lvl1pPr marL="0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1pPr>
    <a:lvl2pPr marL="350992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2pPr>
    <a:lvl3pPr marL="701985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3pPr>
    <a:lvl4pPr marL="1052977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4pPr>
    <a:lvl5pPr marL="1403970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5pPr>
    <a:lvl6pPr marL="1754962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6pPr>
    <a:lvl7pPr marL="2105955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7pPr>
    <a:lvl8pPr marL="2456947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8pPr>
    <a:lvl9pPr marL="2807940" algn="l" defTabSz="701985" rtl="0" eaLnBrk="1" latinLnBrk="0" hangingPunct="1">
      <a:defRPr sz="13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7" userDrawn="1">
          <p15:clr>
            <a:srgbClr val="A4A3A4"/>
          </p15:clr>
        </p15:guide>
        <p15:guide id="2" pos="27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06E"/>
    <a:srgbClr val="66CCFF"/>
    <a:srgbClr val="C7C7C7"/>
    <a:srgbClr val="CCE7EE"/>
    <a:srgbClr val="E7F3F7"/>
    <a:srgbClr val="9EE6AE"/>
    <a:srgbClr val="024B9C"/>
    <a:srgbClr val="1B3B5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120" y="270"/>
      </p:cViewPr>
      <p:guideLst>
        <p:guide orient="horz" pos="1487"/>
        <p:guide pos="27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1pPr>
    <a:lvl2pPr marL="350992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2pPr>
    <a:lvl3pPr marL="701985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3pPr>
    <a:lvl4pPr marL="1052977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4pPr>
    <a:lvl5pPr marL="1403970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5pPr>
    <a:lvl6pPr marL="1754962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6pPr>
    <a:lvl7pPr marL="2105955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7pPr>
    <a:lvl8pPr marL="2456947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8pPr>
    <a:lvl9pPr marL="2807940" algn="l" defTabSz="701985" rtl="0" eaLnBrk="1" latinLnBrk="0" hangingPunct="1">
      <a:defRPr sz="9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2373905"/>
            <a:ext cx="4633587" cy="1503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rgbClr val="1B3B50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2pPr>
            <a:lvl3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3pPr>
            <a:lvl4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4pPr>
            <a:lvl5pPr>
              <a:defRPr lang="en-IE" sz="3200" b="1" kern="1200" dirty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7" y="1642470"/>
            <a:ext cx="5271171" cy="731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lang="en-US" sz="3200" b="1" kern="1200" dirty="0" smtClean="0">
                <a:solidFill>
                  <a:srgbClr val="FFE06E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2pPr>
            <a:lvl3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3pPr>
            <a:lvl4pPr>
              <a:defRPr lang="en-US" sz="3200" b="1" kern="1200" dirty="0" smtClean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4pPr>
            <a:lvl5pPr>
              <a:defRPr lang="en-IE" sz="3200" b="1" kern="1200" dirty="0">
                <a:solidFill>
                  <a:srgbClr val="1B3B50"/>
                </a:solidFill>
                <a:latin typeface="EC Square Sans Pro Medium" panose="020B05000000000200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46739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9C18E-926A-40E1-B214-A0AF6E5E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5791" y="4559015"/>
            <a:ext cx="367103" cy="314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7A5A82C-F510-466A-B211-A9AE3CEF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960" y="4559015"/>
            <a:ext cx="5784218" cy="2594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A286363-4061-10AD-2E7E-4A48643D5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" y="4587107"/>
            <a:ext cx="1224285" cy="255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72E00-CA55-0C44-A940-4921B14C33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55416" y="1618055"/>
            <a:ext cx="330471" cy="1381654"/>
            <a:chOff x="11711031" y="2276872"/>
            <a:chExt cx="464939" cy="1944432"/>
          </a:xfrm>
          <a:solidFill>
            <a:schemeClr val="bg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515D50-9BDD-6088-CF92-B61BD4CA7B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11031" y="2276872"/>
              <a:ext cx="464939" cy="1944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05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EBB884E-65F4-303C-A982-0EC5B50027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1226989" y="3162770"/>
              <a:ext cx="149450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08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on a map&#10;&#10;Description automatically generated">
            <a:extLst>
              <a:ext uri="{FF2B5EF4-FFF2-40B4-BE49-F238E27FC236}">
                <a16:creationId xmlns:a16="http://schemas.microsoft.com/office/drawing/2014/main" id="{CAF425B0-35B0-618A-1699-CCECBB8A6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17" y="-13188"/>
            <a:ext cx="4639414" cy="4941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141" y="1515711"/>
            <a:ext cx="3118832" cy="2085048"/>
          </a:xfrm>
        </p:spPr>
        <p:txBody>
          <a:bodyPr anchor="ctr">
            <a:normAutofit/>
          </a:bodyPr>
          <a:lstStyle>
            <a:lvl1pPr algn="ctr">
              <a:defRPr lang="en-US" sz="3411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142" y="3623085"/>
            <a:ext cx="3118831" cy="543248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705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9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32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5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3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64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153" y="4517130"/>
            <a:ext cx="3890270" cy="2594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5792" y="4560067"/>
            <a:ext cx="367103" cy="3135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9BF0CFB-3EB9-4F9B-8666-B187A7C9C2CB}"/>
              </a:ext>
            </a:extLst>
          </p:cNvPr>
          <p:cNvSpPr/>
          <p:nvPr userDrawn="1"/>
        </p:nvSpPr>
        <p:spPr>
          <a:xfrm rot="16200000" flipH="1">
            <a:off x="8384286" y="4604675"/>
            <a:ext cx="288367" cy="288454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05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0C8A623-206E-4267-A14D-D67C447A8DF9}"/>
              </a:ext>
            </a:extLst>
          </p:cNvPr>
          <p:cNvSpPr/>
          <p:nvPr userDrawn="1"/>
        </p:nvSpPr>
        <p:spPr>
          <a:xfrm rot="10800000">
            <a:off x="0" y="0"/>
            <a:ext cx="595580" cy="595401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05"/>
          </a:p>
        </p:txBody>
      </p:sp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34754C6-DC3A-39AE-CBB4-AC0265EF0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" y="4587107"/>
            <a:ext cx="1224285" cy="2558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BD35E2-D47C-F434-F644-80C26BD588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1301" y="559952"/>
            <a:ext cx="2309269" cy="5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1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05823-B0A9-9047-FAB4-A44410598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-75555"/>
            <a:ext cx="8664574" cy="10717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D844D-C5C0-33CD-BDCA-2EB9C55C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48887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_End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3" r="-19" b="62769"/>
          <a:stretch/>
        </p:blipFill>
        <p:spPr>
          <a:xfrm>
            <a:off x="2368" y="3089788"/>
            <a:ext cx="8662207" cy="18139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05" y="476785"/>
            <a:ext cx="988365" cy="687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9" y="3183501"/>
            <a:ext cx="1023496" cy="358097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222422" y="1765810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9" y="3180408"/>
            <a:ext cx="1023496" cy="35809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2251" y="3557278"/>
            <a:ext cx="635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© European Union, 2022</a:t>
            </a:r>
          </a:p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Unless otherwise noted the reuse of this presentation is </a:t>
            </a:r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authorised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under the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CC BY 4.0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license. For any use or reproduction of elements that are not owned by the EU, permission may need to be sought directly from the respective right holders.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22250" y="4141788"/>
            <a:ext cx="7726363" cy="363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TO REPLACE the text or DELETE: Slide xx: element concerned, source: e.g. stock.adobe.com; Slide xx: element concerned, …</a:t>
            </a:r>
          </a:p>
        </p:txBody>
      </p:sp>
    </p:spTree>
    <p:extLst>
      <p:ext uri="{BB962C8B-B14F-4D97-AF65-F5344CB8AC3E}">
        <p14:creationId xmlns:p14="http://schemas.microsoft.com/office/powerpoint/2010/main" val="57245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125"/>
            <a:ext cx="8675111" cy="4879749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2422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38" y="4192229"/>
            <a:ext cx="1621045" cy="4255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250" y="1128713"/>
            <a:ext cx="8081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275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124"/>
            <a:ext cx="8675111" cy="4879749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2423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39" y="4192229"/>
            <a:ext cx="1621045" cy="4255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250" y="1128713"/>
            <a:ext cx="8081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060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124"/>
            <a:ext cx="8675111" cy="4879749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2423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39" y="4192229"/>
            <a:ext cx="1621045" cy="4255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250" y="1128713"/>
            <a:ext cx="8081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77057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8664574" cy="1071833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2423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454150"/>
            <a:ext cx="8034338" cy="228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14444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5690" y="1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7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4351"/>
            <a:ext cx="8666141" cy="4874505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95689" y="330766"/>
            <a:ext cx="7473196" cy="36112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6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750430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defRPr/>
            </a:lvl1pPr>
            <a:lvl2pPr>
              <a:lnSpc>
                <a:spcPct val="100000"/>
              </a:lnSpc>
              <a:spcAft>
                <a:spcPts val="1279"/>
              </a:spcAft>
              <a:defRPr/>
            </a:lvl2pPr>
            <a:lvl3pPr>
              <a:lnSpc>
                <a:spcPct val="100000"/>
              </a:lnSpc>
              <a:spcAft>
                <a:spcPts val="1279"/>
              </a:spcAft>
              <a:defRPr/>
            </a:lvl3pPr>
            <a:lvl4pPr>
              <a:lnSpc>
                <a:spcPct val="100000"/>
              </a:lnSpc>
              <a:spcAft>
                <a:spcPts val="1279"/>
              </a:spcAft>
              <a:defRPr/>
            </a:lvl4pPr>
            <a:lvl5pPr>
              <a:lnSpc>
                <a:spcPct val="100000"/>
              </a:lnSpc>
              <a:spcAft>
                <a:spcPts val="1279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95689" y="0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86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984" y="4201205"/>
            <a:ext cx="1610195" cy="42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1"/>
            <a:ext cx="8667751" cy="107393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idx="1"/>
          </p:nvPr>
        </p:nvSpPr>
        <p:spPr>
          <a:xfrm>
            <a:off x="269975" y="1456999"/>
            <a:ext cx="8037284" cy="2287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3B51"/>
                </a:solidFill>
              </a:defRPr>
            </a:lvl1pPr>
            <a:lvl2pPr>
              <a:defRPr>
                <a:solidFill>
                  <a:srgbClr val="1B3B51"/>
                </a:solidFill>
              </a:defRPr>
            </a:lvl2pPr>
            <a:lvl3pPr marL="1208466" indent="-293950">
              <a:defRPr>
                <a:solidFill>
                  <a:srgbClr val="1B3B51"/>
                </a:solidFill>
              </a:defRPr>
            </a:lvl3pPr>
            <a:lvl4pPr>
              <a:defRPr>
                <a:solidFill>
                  <a:srgbClr val="1B3B51"/>
                </a:solidFill>
              </a:defRPr>
            </a:lvl4pPr>
            <a:lvl5pPr>
              <a:defRPr>
                <a:solidFill>
                  <a:srgbClr val="1B3B5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91304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750430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defRPr/>
            </a:lvl1pPr>
            <a:lvl2pPr>
              <a:lnSpc>
                <a:spcPct val="100000"/>
              </a:lnSpc>
              <a:spcAft>
                <a:spcPts val="1279"/>
              </a:spcAft>
              <a:defRPr/>
            </a:lvl2pPr>
            <a:lvl3pPr>
              <a:lnSpc>
                <a:spcPct val="100000"/>
              </a:lnSpc>
              <a:spcAft>
                <a:spcPts val="1279"/>
              </a:spcAft>
              <a:defRPr/>
            </a:lvl3pPr>
            <a:lvl4pPr>
              <a:lnSpc>
                <a:spcPct val="100000"/>
              </a:lnSpc>
              <a:spcAft>
                <a:spcPts val="1279"/>
              </a:spcAft>
              <a:defRPr/>
            </a:lvl4pPr>
            <a:lvl5pPr>
              <a:lnSpc>
                <a:spcPct val="100000"/>
              </a:lnSpc>
              <a:spcAft>
                <a:spcPts val="1279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95690" y="1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55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38" y="-1463862"/>
            <a:ext cx="10099116" cy="33028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750430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buClr>
                <a:srgbClr val="1FBAD2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  <a:lvl2pPr>
              <a:lnSpc>
                <a:spcPct val="100000"/>
              </a:lnSpc>
              <a:spcAft>
                <a:spcPts val="1279"/>
              </a:spcAft>
              <a:buClr>
                <a:srgbClr val="1FBAD2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2pPr>
            <a:lvl3pPr>
              <a:lnSpc>
                <a:spcPct val="100000"/>
              </a:lnSpc>
              <a:spcAft>
                <a:spcPts val="1279"/>
              </a:spcAft>
              <a:buClr>
                <a:srgbClr val="1FBAD2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3pPr>
            <a:lvl4pPr>
              <a:lnSpc>
                <a:spcPct val="100000"/>
              </a:lnSpc>
              <a:spcAft>
                <a:spcPts val="1279"/>
              </a:spcAft>
              <a:buClr>
                <a:srgbClr val="1FBAD2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4pPr>
            <a:lvl5pPr>
              <a:lnSpc>
                <a:spcPct val="100000"/>
              </a:lnSpc>
              <a:spcAft>
                <a:spcPts val="1279"/>
              </a:spcAft>
              <a:buClr>
                <a:srgbClr val="1FBAD2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95689" y="18758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491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95689" y="242203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2274" b="1">
                <a:solidFill>
                  <a:srgbClr val="1B3B5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550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" y="0"/>
            <a:ext cx="8658404" cy="48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8664575" cy="766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766202"/>
            <a:ext cx="8664575" cy="4107423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79" b="0" i="0" u="none" strike="noStrike" kern="1200" cap="none" spc="0" normalizeH="0" baseline="0" noProof="0">
              <a:ln>
                <a:noFill/>
              </a:ln>
              <a:solidFill>
                <a:srgbClr val="ED8D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91" y="183377"/>
            <a:ext cx="1179577" cy="8189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1384" y="1416018"/>
            <a:ext cx="7153124" cy="1527555"/>
          </a:xfrm>
        </p:spPr>
        <p:txBody>
          <a:bodyPr wrap="none" anchor="t">
            <a:noAutofit/>
          </a:bodyPr>
          <a:lstStyle>
            <a:lvl1pPr algn="l">
              <a:defRPr sz="4264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5690" y="1406320"/>
            <a:ext cx="0" cy="346730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080110" y="4703896"/>
            <a:ext cx="502739" cy="170978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761385" y="3139678"/>
            <a:ext cx="7153124" cy="637987"/>
          </a:xfrm>
        </p:spPr>
        <p:txBody>
          <a:bodyPr>
            <a:noAutofit/>
          </a:bodyPr>
          <a:lstStyle>
            <a:lvl1pPr marL="0" indent="0" algn="l">
              <a:buNone/>
              <a:defRPr sz="1990" i="0">
                <a:solidFill>
                  <a:schemeClr val="accent5"/>
                </a:solidFill>
              </a:defRPr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332288" y="3949714"/>
            <a:ext cx="3582035" cy="37593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563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744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 userDrawn="1">
          <p15:clr>
            <a:srgbClr val="FBAE40"/>
          </p15:clr>
        </p15:guide>
        <p15:guide id="2" pos="272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688" y="1297377"/>
            <a:ext cx="3786488" cy="2776101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9932" y="1297377"/>
            <a:ext cx="3786488" cy="2776101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95689" y="0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51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689" y="1297378"/>
            <a:ext cx="2386801" cy="267426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272653" y="1297377"/>
            <a:ext cx="2386801" cy="267426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5949619" y="1297377"/>
            <a:ext cx="2386801" cy="267426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95689" y="0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0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73103" cy="48784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8180616" y="3637935"/>
            <a:ext cx="740908" cy="15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26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829" y="4296483"/>
            <a:ext cx="1219664" cy="3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0"/>
            <a:ext cx="8664574" cy="1071833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2422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454150"/>
            <a:ext cx="8034338" cy="228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7744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0"/>
            <a:ext cx="8664574" cy="1071833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2422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454150"/>
            <a:ext cx="8034338" cy="228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15819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AF58-BE76-4363-0996-8689C52F9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072" y="797605"/>
            <a:ext cx="6498431" cy="1696744"/>
          </a:xfrm>
        </p:spPr>
        <p:txBody>
          <a:bodyPr anchor="b"/>
          <a:lstStyle>
            <a:lvl1pPr algn="ctr">
              <a:defRPr sz="4264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25361-5ABB-7BE9-02DA-05ACF195E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4E0C-4110-D4B3-18CA-2111A1FE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3017-B285-D5A4-1F5B-C7517B27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63105-03A7-CA50-D4C8-1EB9FE92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45878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BC4F-A525-73AB-616C-EA1152B1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309E-DFE5-0001-51C7-4444BB46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1A6BD-6F1B-D97A-273C-F0710ADD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4A2CD-5709-3A8B-F9E8-5ECF7636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824A2-EF14-1D6E-1E3C-479C0D47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5692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8D9F-9D08-A9D5-507B-09BD9EF5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77" y="1215023"/>
            <a:ext cx="7473196" cy="2027292"/>
          </a:xfrm>
        </p:spPr>
        <p:txBody>
          <a:bodyPr anchor="b"/>
          <a:lstStyle>
            <a:lvl1pPr>
              <a:defRPr sz="4264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42DB0-17AA-F421-72EE-D2739B9A2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177" y="3261494"/>
            <a:ext cx="7473196" cy="1066105"/>
          </a:xfrm>
        </p:spPr>
        <p:txBody>
          <a:bodyPr/>
          <a:lstStyle>
            <a:lvl1pPr marL="0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1pPr>
            <a:lvl2pPr marL="324886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2pPr>
            <a:lvl3pPr marL="649773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659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4pPr>
            <a:lvl5pPr marL="1299545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5pPr>
            <a:lvl6pPr marL="1624432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6pPr>
            <a:lvl7pPr marL="1949318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7pPr>
            <a:lvl8pPr marL="2274204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8pPr>
            <a:lvl9pPr marL="2599091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C7D0A-E1BE-BBCB-783D-F31B85BF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3B2F-626F-35D6-594A-7BC53071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B66C3-76CA-27C7-6BDE-4408BEB7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495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E27D-ADF1-0A46-F782-1A3BB199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2355-C20C-DE1C-2155-085E134C7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690" y="1297377"/>
            <a:ext cx="3682444" cy="3092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00959-15D0-69DB-C779-7F8F9589E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6441" y="1297377"/>
            <a:ext cx="3682444" cy="3092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F1667-0240-BAF7-AEF3-2BA284C4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0B1AC-949E-F4CD-8CAF-5F2E34E7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3326B-EAC2-141D-DF9A-A29CCA26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8530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0ED1-84EC-9B00-9C8D-6E1A4AA2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18" y="259476"/>
            <a:ext cx="7473196" cy="9420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84EB7-1A88-6881-6ADB-47B500159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818" y="1194715"/>
            <a:ext cx="3665521" cy="585512"/>
          </a:xfrm>
        </p:spPr>
        <p:txBody>
          <a:bodyPr anchor="b"/>
          <a:lstStyle>
            <a:lvl1pPr marL="0" indent="0">
              <a:buNone/>
              <a:defRPr sz="1705" b="1"/>
            </a:lvl1pPr>
            <a:lvl2pPr marL="324886" indent="0">
              <a:buNone/>
              <a:defRPr sz="1421" b="1"/>
            </a:lvl2pPr>
            <a:lvl3pPr marL="649773" indent="0">
              <a:buNone/>
              <a:defRPr sz="1279" b="1"/>
            </a:lvl3pPr>
            <a:lvl4pPr marL="974659" indent="0">
              <a:buNone/>
              <a:defRPr sz="1137" b="1"/>
            </a:lvl4pPr>
            <a:lvl5pPr marL="1299545" indent="0">
              <a:buNone/>
              <a:defRPr sz="1137" b="1"/>
            </a:lvl5pPr>
            <a:lvl6pPr marL="1624432" indent="0">
              <a:buNone/>
              <a:defRPr sz="1137" b="1"/>
            </a:lvl6pPr>
            <a:lvl7pPr marL="1949318" indent="0">
              <a:buNone/>
              <a:defRPr sz="1137" b="1"/>
            </a:lvl7pPr>
            <a:lvl8pPr marL="2274204" indent="0">
              <a:buNone/>
              <a:defRPr sz="1137" b="1"/>
            </a:lvl8pPr>
            <a:lvl9pPr marL="2599091" indent="0">
              <a:buNone/>
              <a:defRPr sz="11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0B61C-EE8F-5751-24E3-790CC9D61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18" y="1780227"/>
            <a:ext cx="3665521" cy="2618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B1113-8F70-B3AF-FA0D-AF49B6767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6441" y="1194715"/>
            <a:ext cx="3683573" cy="585512"/>
          </a:xfrm>
        </p:spPr>
        <p:txBody>
          <a:bodyPr anchor="b"/>
          <a:lstStyle>
            <a:lvl1pPr marL="0" indent="0">
              <a:buNone/>
              <a:defRPr sz="1705" b="1"/>
            </a:lvl1pPr>
            <a:lvl2pPr marL="324886" indent="0">
              <a:buNone/>
              <a:defRPr sz="1421" b="1"/>
            </a:lvl2pPr>
            <a:lvl3pPr marL="649773" indent="0">
              <a:buNone/>
              <a:defRPr sz="1279" b="1"/>
            </a:lvl3pPr>
            <a:lvl4pPr marL="974659" indent="0">
              <a:buNone/>
              <a:defRPr sz="1137" b="1"/>
            </a:lvl4pPr>
            <a:lvl5pPr marL="1299545" indent="0">
              <a:buNone/>
              <a:defRPr sz="1137" b="1"/>
            </a:lvl5pPr>
            <a:lvl6pPr marL="1624432" indent="0">
              <a:buNone/>
              <a:defRPr sz="1137" b="1"/>
            </a:lvl6pPr>
            <a:lvl7pPr marL="1949318" indent="0">
              <a:buNone/>
              <a:defRPr sz="1137" b="1"/>
            </a:lvl7pPr>
            <a:lvl8pPr marL="2274204" indent="0">
              <a:buNone/>
              <a:defRPr sz="1137" b="1"/>
            </a:lvl8pPr>
            <a:lvl9pPr marL="2599091" indent="0">
              <a:buNone/>
              <a:defRPr sz="11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848C5-FFFE-9BCC-79E9-B323F5C1F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6441" y="1780227"/>
            <a:ext cx="3683573" cy="2618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3B54A-2D08-32FB-D285-CD5910D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6B08D-E997-7C06-DCBB-FFEA081C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7DC10-8763-0832-1611-9F879BAD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214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399E-B8C6-D1A6-402C-4EC86547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7F5DB-6127-AB49-4F65-63B29ACD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A04FE-0A7A-82D6-F667-47A14ECA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06DEB-6331-4643-D657-6E9C6E6D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81716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8C5E64-FB1F-DA34-2533-2B1A6368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13E74-646D-3BA5-015E-720D89A71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5D86D-41FA-DEEA-2DF4-070CB12B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6912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A6D2-0EA7-1C09-E5FA-A9F2D4C9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18" y="324908"/>
            <a:ext cx="2794551" cy="1137179"/>
          </a:xfrm>
        </p:spPr>
        <p:txBody>
          <a:bodyPr anchor="b"/>
          <a:lstStyle>
            <a:lvl1pPr>
              <a:defRPr sz="2274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87FF-3E41-150C-77EA-B37B430F3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573" y="701712"/>
            <a:ext cx="4386441" cy="3463433"/>
          </a:xfrm>
        </p:spPr>
        <p:txBody>
          <a:bodyPr/>
          <a:lstStyle>
            <a:lvl1pPr>
              <a:defRPr sz="2274"/>
            </a:lvl1pPr>
            <a:lvl2pPr>
              <a:defRPr sz="1990"/>
            </a:lvl2pPr>
            <a:lvl3pPr>
              <a:defRPr sz="1705"/>
            </a:lvl3pPr>
            <a:lvl4pPr>
              <a:defRPr sz="1421"/>
            </a:lvl4pPr>
            <a:lvl5pPr>
              <a:defRPr sz="1421"/>
            </a:lvl5pPr>
            <a:lvl6pPr>
              <a:defRPr sz="1421"/>
            </a:lvl6pPr>
            <a:lvl7pPr>
              <a:defRPr sz="1421"/>
            </a:lvl7pPr>
            <a:lvl8pPr>
              <a:defRPr sz="1421"/>
            </a:lvl8pPr>
            <a:lvl9pPr>
              <a:defRPr sz="14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3F4D-DD78-BEE2-6D4F-0C5DB7D77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818" y="1462087"/>
            <a:ext cx="2794551" cy="2708698"/>
          </a:xfrm>
        </p:spPr>
        <p:txBody>
          <a:bodyPr/>
          <a:lstStyle>
            <a:lvl1pPr marL="0" indent="0">
              <a:buNone/>
              <a:defRPr sz="1137"/>
            </a:lvl1pPr>
            <a:lvl2pPr marL="324886" indent="0">
              <a:buNone/>
              <a:defRPr sz="995"/>
            </a:lvl2pPr>
            <a:lvl3pPr marL="649773" indent="0">
              <a:buNone/>
              <a:defRPr sz="853"/>
            </a:lvl3pPr>
            <a:lvl4pPr marL="974659" indent="0">
              <a:buNone/>
              <a:defRPr sz="711"/>
            </a:lvl4pPr>
            <a:lvl5pPr marL="1299545" indent="0">
              <a:buNone/>
              <a:defRPr sz="711"/>
            </a:lvl5pPr>
            <a:lvl6pPr marL="1624432" indent="0">
              <a:buNone/>
              <a:defRPr sz="711"/>
            </a:lvl6pPr>
            <a:lvl7pPr marL="1949318" indent="0">
              <a:buNone/>
              <a:defRPr sz="711"/>
            </a:lvl7pPr>
            <a:lvl8pPr marL="2274204" indent="0">
              <a:buNone/>
              <a:defRPr sz="711"/>
            </a:lvl8pPr>
            <a:lvl9pPr marL="2599091" indent="0">
              <a:buNone/>
              <a:defRPr sz="7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3B325-0873-F325-46CA-FA51B03C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6B834-6BED-8F9F-ACB5-945C288A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4A1D1-0722-EFE8-971F-8C203EE0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6958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F344-D0E3-6FBA-9B7D-2053AB85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18" y="324908"/>
            <a:ext cx="2794551" cy="1137179"/>
          </a:xfrm>
        </p:spPr>
        <p:txBody>
          <a:bodyPr anchor="b"/>
          <a:lstStyle>
            <a:lvl1pPr>
              <a:defRPr sz="2274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3E16F-C2A2-B905-BD70-4A7E66993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83573" y="701712"/>
            <a:ext cx="4386441" cy="3463433"/>
          </a:xfrm>
        </p:spPr>
        <p:txBody>
          <a:bodyPr/>
          <a:lstStyle>
            <a:lvl1pPr marL="0" indent="0">
              <a:buNone/>
              <a:defRPr sz="2274"/>
            </a:lvl1pPr>
            <a:lvl2pPr marL="324886" indent="0">
              <a:buNone/>
              <a:defRPr sz="1990"/>
            </a:lvl2pPr>
            <a:lvl3pPr marL="649773" indent="0">
              <a:buNone/>
              <a:defRPr sz="1705"/>
            </a:lvl3pPr>
            <a:lvl4pPr marL="974659" indent="0">
              <a:buNone/>
              <a:defRPr sz="1421"/>
            </a:lvl4pPr>
            <a:lvl5pPr marL="1299545" indent="0">
              <a:buNone/>
              <a:defRPr sz="1421"/>
            </a:lvl5pPr>
            <a:lvl6pPr marL="1624432" indent="0">
              <a:buNone/>
              <a:defRPr sz="1421"/>
            </a:lvl6pPr>
            <a:lvl7pPr marL="1949318" indent="0">
              <a:buNone/>
              <a:defRPr sz="1421"/>
            </a:lvl7pPr>
            <a:lvl8pPr marL="2274204" indent="0">
              <a:buNone/>
              <a:defRPr sz="1421"/>
            </a:lvl8pPr>
            <a:lvl9pPr marL="2599091" indent="0">
              <a:buNone/>
              <a:defRPr sz="1421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8388E-6AD5-12EE-2AF3-9F6490F21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818" y="1462087"/>
            <a:ext cx="2794551" cy="2708698"/>
          </a:xfrm>
        </p:spPr>
        <p:txBody>
          <a:bodyPr/>
          <a:lstStyle>
            <a:lvl1pPr marL="0" indent="0">
              <a:buNone/>
              <a:defRPr sz="1137"/>
            </a:lvl1pPr>
            <a:lvl2pPr marL="324886" indent="0">
              <a:buNone/>
              <a:defRPr sz="995"/>
            </a:lvl2pPr>
            <a:lvl3pPr marL="649773" indent="0">
              <a:buNone/>
              <a:defRPr sz="853"/>
            </a:lvl3pPr>
            <a:lvl4pPr marL="974659" indent="0">
              <a:buNone/>
              <a:defRPr sz="711"/>
            </a:lvl4pPr>
            <a:lvl5pPr marL="1299545" indent="0">
              <a:buNone/>
              <a:defRPr sz="711"/>
            </a:lvl5pPr>
            <a:lvl6pPr marL="1624432" indent="0">
              <a:buNone/>
              <a:defRPr sz="711"/>
            </a:lvl6pPr>
            <a:lvl7pPr marL="1949318" indent="0">
              <a:buNone/>
              <a:defRPr sz="711"/>
            </a:lvl7pPr>
            <a:lvl8pPr marL="2274204" indent="0">
              <a:buNone/>
              <a:defRPr sz="711"/>
            </a:lvl8pPr>
            <a:lvl9pPr marL="2599091" indent="0">
              <a:buNone/>
              <a:defRPr sz="7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5C07C-800D-A0F4-7B47-29C6E296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B0A1A-FE3E-7906-548D-352CD611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87489-C721-B3FF-58C6-2A486EB1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08299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E605-F778-B06C-64C6-BD3899D1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DF252-30E1-31B7-ABE6-09DBDE1B1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0443-4E25-B87F-0352-E25902BD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3D34F-DA5C-AB73-5393-8D02D84A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22C8E-F307-4D79-A2E3-8195006B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9343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072" y="797605"/>
            <a:ext cx="6498431" cy="1696744"/>
          </a:xfrm>
          <a:prstGeom prst="rect">
            <a:avLst/>
          </a:prstGeom>
        </p:spPr>
        <p:txBody>
          <a:bodyPr anchor="b"/>
          <a:lstStyle>
            <a:lvl1pPr algn="ctr">
              <a:defRPr sz="4264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406ED0DE-F13D-483E-8663-6B7281246B7F}" type="datetimeFigureOut">
              <a:rPr lang="en-001" smtClean="0"/>
              <a:t>03/26/2025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D93FE-27A4-1623-B310-D534DD82E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352"/>
            <a:ext cx="8666141" cy="4874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E0320-F3D0-2B0B-4389-B3B24E4EA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5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5" userDrawn="1">
          <p15:clr>
            <a:srgbClr val="FBAE40"/>
          </p15:clr>
        </p15:guide>
        <p15:guide id="2" pos="272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5DDCB-9DA2-839E-3E92-6DBD567F9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200586" y="259475"/>
            <a:ext cx="1868299" cy="4130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E4C4B-5C28-75ED-D636-F441A79A4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95689" y="259475"/>
            <a:ext cx="5496590" cy="4130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8C1BE-0B97-EC0D-F603-D3E92867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56F7205B-0BB2-8340-9D73-BC1EC36A8812}" type="datetimeFigureOut">
              <a:rPr lang="en-BE" smtClean="0"/>
              <a:t>03/26/2025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F0D5-B596-6E54-52DB-D591A89A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E095E-9812-2200-7E78-D1F86DC4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60CFD85A-5932-B549-9C0A-D70D2EC2A5E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749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352"/>
            <a:ext cx="8666141" cy="4874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95689" y="330765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87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-75555"/>
            <a:ext cx="8664574" cy="10717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465948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  <a:lvl2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2pPr>
            <a:lvl3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3pPr>
            <a:lvl4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4pPr>
            <a:lvl5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8441" y="332584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605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95689" y="330765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00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7"/>
            <a:ext cx="8664575" cy="48736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8E5ACF-C23B-564C-94EF-3AB3746CD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DD2D03-B78D-9941-942C-A45D171C47FC}"/>
              </a:ext>
            </a:extLst>
          </p:cNvPr>
          <p:cNvSpPr txBox="1"/>
          <p:nvPr userDrawn="1"/>
        </p:nvSpPr>
        <p:spPr>
          <a:xfrm rot="16200000">
            <a:off x="-320387" y="1960878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1790260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88A31-E5EB-5841-92F0-7276675C6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3F147-E0A6-6F4B-88BD-03C350AE0AE5}"/>
              </a:ext>
            </a:extLst>
          </p:cNvPr>
          <p:cNvSpPr txBox="1"/>
          <p:nvPr userDrawn="1"/>
        </p:nvSpPr>
        <p:spPr>
          <a:xfrm rot="16200000">
            <a:off x="-320387" y="2051130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28394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0AE318-FAA3-8C4E-BC6F-025E55B1D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5D9E1-8F2F-F343-848C-503BB18AF60B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4238061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8673102" cy="48784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A7127-3446-2E43-8A6D-9CD2E3692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1DF9E3-AEFE-114C-8EF9-858BD1A7BDBF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322816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70299" y="1215023"/>
            <a:ext cx="4715689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D3855-D1D3-A545-8384-7C69495C0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5" y="4237693"/>
            <a:ext cx="1519082" cy="3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12A3A-55E4-A849-A710-5CAC8F3486F5}"/>
              </a:ext>
            </a:extLst>
          </p:cNvPr>
          <p:cNvSpPr txBox="1"/>
          <p:nvPr userDrawn="1"/>
        </p:nvSpPr>
        <p:spPr>
          <a:xfrm rot="16200000">
            <a:off x="8147632" y="3398358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2165172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8DD81A-89A5-DD4B-9763-10167912E1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B501B1-9EA4-E643-97E5-47E3FBD36039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99161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125"/>
            <a:ext cx="8675111" cy="4879749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2422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38" y="4192229"/>
            <a:ext cx="1621045" cy="4255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250" y="1128713"/>
            <a:ext cx="8081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13210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-515" r="3266" b="515"/>
          <a:stretch/>
        </p:blipFill>
        <p:spPr>
          <a:xfrm>
            <a:off x="0" y="607945"/>
            <a:ext cx="5502072" cy="4276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95" y="0"/>
            <a:ext cx="8684154" cy="4884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83EE2-DF23-764B-9AD3-EE6CB7D13A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2BFE1B-FBB4-2040-995D-1B6613A6158F}"/>
              </a:ext>
            </a:extLst>
          </p:cNvPr>
          <p:cNvSpPr txBox="1"/>
          <p:nvPr userDrawn="1"/>
        </p:nvSpPr>
        <p:spPr>
          <a:xfrm rot="16200000">
            <a:off x="8172379" y="274210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4089276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-19" b="49812"/>
          <a:stretch/>
        </p:blipFill>
        <p:spPr>
          <a:xfrm>
            <a:off x="1683" y="1"/>
            <a:ext cx="8661208" cy="24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7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072" y="797605"/>
            <a:ext cx="6498431" cy="1696744"/>
          </a:xfrm>
          <a:prstGeom prst="rect">
            <a:avLst/>
          </a:prstGeom>
        </p:spPr>
        <p:txBody>
          <a:bodyPr anchor="b"/>
          <a:lstStyle>
            <a:lvl1pPr algn="ctr">
              <a:defRPr sz="4264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406ED0DE-F13D-483E-8663-6B7281246B7F}" type="datetimeFigureOut">
              <a:rPr lang="en-001" smtClean="0"/>
              <a:t>03/26/2025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8" name="Picture 7" descr="A computer screen with people and a lighthouse&#10;&#10;Description automatically generated with medium confidence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"/>
            <a:ext cx="8664575" cy="48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6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072" y="797605"/>
            <a:ext cx="6498431" cy="1696744"/>
          </a:xfrm>
          <a:prstGeom prst="rect">
            <a:avLst/>
          </a:prstGeom>
        </p:spPr>
        <p:txBody>
          <a:bodyPr anchor="b"/>
          <a:lstStyle>
            <a:lvl1pPr algn="ctr">
              <a:defRPr sz="4264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406ED0DE-F13D-483E-8663-6B7281246B7F}" type="datetimeFigureOut">
              <a:rPr lang="en-001" smtClean="0"/>
              <a:t>03/26/2025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8" name="Picture 7" descr="A computer screen with people and a lighthouse&#10;&#10;Description automatically generated with medium confidence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"/>
            <a:ext cx="8664575" cy="48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1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BA4-C495-4DE1-0CD4-FF7EC2F2F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072" y="797605"/>
            <a:ext cx="6498431" cy="1696744"/>
          </a:xfrm>
          <a:prstGeom prst="rect">
            <a:avLst/>
          </a:prstGeom>
        </p:spPr>
        <p:txBody>
          <a:bodyPr anchor="b"/>
          <a:lstStyle>
            <a:lvl1pPr algn="ctr">
              <a:defRPr sz="4264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33FA9-D677-2B59-BEC4-682400B6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690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406ED0DE-F13D-483E-8663-6B7281246B7F}" type="datetimeFigureOut">
              <a:rPr lang="en-001" smtClean="0"/>
              <a:t>03/26/2025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DD4D-E29A-658E-2227-10BCC89C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0141" y="4517129"/>
            <a:ext cx="2924294" cy="259475"/>
          </a:xfrm>
          <a:prstGeom prst="rect">
            <a:avLst/>
          </a:prstGeom>
        </p:spPr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837-4610-82DB-941D-6D107EC4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9356" y="4517129"/>
            <a:ext cx="1949529" cy="259475"/>
          </a:xfrm>
          <a:prstGeom prst="rect">
            <a:avLst/>
          </a:prstGeom>
        </p:spPr>
        <p:txBody>
          <a:bodyPr/>
          <a:lstStyle/>
          <a:p>
            <a:fld id="{787E793B-DB32-4386-9291-C2A32C2E97E6}" type="slidenum">
              <a:rPr lang="en-001" smtClean="0"/>
              <a:t>‹#›</a:t>
            </a:fld>
            <a:endParaRPr lang="en-0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D93FE-27A4-1623-B310-D534DD82E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352"/>
            <a:ext cx="8666141" cy="4874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E0320-F3D0-2B0B-4389-B3B24E4EA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1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05823-B0A9-9047-FAB4-A44410598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-75555"/>
            <a:ext cx="8664574" cy="10717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9D844D-C5C0-33CD-BDCA-2EB9C55C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33620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86E67B-7C41-1903-1995-8C91DE46E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2" y="2559782"/>
            <a:ext cx="6498431" cy="1176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5"/>
            </a:lvl1pPr>
            <a:lvl2pPr marL="324886" indent="0" algn="ctr">
              <a:buNone/>
              <a:defRPr sz="1421"/>
            </a:lvl2pPr>
            <a:lvl3pPr marL="649773" indent="0" algn="ctr">
              <a:buNone/>
              <a:defRPr sz="1279"/>
            </a:lvl3pPr>
            <a:lvl4pPr marL="974659" indent="0" algn="ctr">
              <a:buNone/>
              <a:defRPr sz="1137"/>
            </a:lvl4pPr>
            <a:lvl5pPr marL="1299545" indent="0" algn="ctr">
              <a:buNone/>
              <a:defRPr sz="1137"/>
            </a:lvl5pPr>
            <a:lvl6pPr marL="1624432" indent="0" algn="ctr">
              <a:buNone/>
              <a:defRPr sz="1137"/>
            </a:lvl6pPr>
            <a:lvl7pPr marL="1949318" indent="0" algn="ctr">
              <a:buNone/>
              <a:defRPr sz="1137"/>
            </a:lvl7pPr>
            <a:lvl8pPr marL="2274204" indent="0" algn="ctr">
              <a:buNone/>
              <a:defRPr sz="1137"/>
            </a:lvl8pPr>
            <a:lvl9pPr marL="2599091" indent="0" algn="ctr">
              <a:buNone/>
              <a:defRPr sz="1137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78339C-3A34-A387-D0E8-3BBFF3E5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55137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83292E-115A-FC42-D207-FF448DCD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65DC9-3F8C-5016-8B3E-22A9160F22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7E453-815B-4024-D7F5-168753AEC146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86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76B77-ED60-2A41-4112-CF2474CAE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5DE18E-B040-1B40-A325-272936D7A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812B2-FB48-D55C-9D76-32DAFC376A7F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9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C6BA-CB77-1065-4409-18245775C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57468A-F96C-6F4E-93D0-869D6CCE2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A2150-0D6A-F599-2DF5-201B7F6FF918}"/>
              </a:ext>
            </a:extLst>
          </p:cNvPr>
          <p:cNvSpPr txBox="1"/>
          <p:nvPr userDrawn="1"/>
        </p:nvSpPr>
        <p:spPr>
          <a:xfrm rot="16200000">
            <a:off x="7524603" y="1979325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25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0"/>
            <a:ext cx="8664574" cy="1071833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2422" y="465441"/>
            <a:ext cx="8081319" cy="378565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spAutoFit/>
          </a:bodyPr>
          <a:lstStyle>
            <a:lvl1pPr>
              <a:defRPr sz="2400" b="1">
                <a:solidFill>
                  <a:srgbClr val="1B3B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454150"/>
            <a:ext cx="8034338" cy="2282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54023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8342842-EFC4-7949-A17D-395E9218A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43B2A-049B-6334-2350-5B9D9E983D65}"/>
              </a:ext>
            </a:extLst>
          </p:cNvPr>
          <p:cNvSpPr txBox="1"/>
          <p:nvPr userDrawn="1"/>
        </p:nvSpPr>
        <p:spPr>
          <a:xfrm rot="16200000">
            <a:off x="7674067" y="3434915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4B385-4C93-1171-F7E5-4F086559D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1" y="316402"/>
            <a:ext cx="1519082" cy="3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67FEE-98E3-18B2-6488-8440C40FD6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9" y="4237693"/>
            <a:ext cx="1519082" cy="39878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374067-1FA5-F444-273D-7D329D767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6BB83-BF04-291C-A850-8CB4140BA4E3}"/>
              </a:ext>
            </a:extLst>
          </p:cNvPr>
          <p:cNvSpPr txBox="1"/>
          <p:nvPr userDrawn="1"/>
        </p:nvSpPr>
        <p:spPr>
          <a:xfrm rot="16200000">
            <a:off x="7537600" y="319414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F69B7-F9B8-4DB7-E2BC-92A23696C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9" y="4237693"/>
            <a:ext cx="1519082" cy="39878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10608C-8A96-299A-8E2F-0920B49D0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D4132-0F62-DA8F-1B1B-CF14BE79E891}"/>
              </a:ext>
            </a:extLst>
          </p:cNvPr>
          <p:cNvSpPr txBox="1"/>
          <p:nvPr userDrawn="1"/>
        </p:nvSpPr>
        <p:spPr>
          <a:xfrm rot="16200000">
            <a:off x="-563169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85949-DFDE-2994-427C-34876A579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EF69E5-69B1-E6E3-800A-DACD3479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FD07E-647A-F03E-D55D-E58D1D6C1C0A}"/>
              </a:ext>
            </a:extLst>
          </p:cNvPr>
          <p:cNvSpPr txBox="1"/>
          <p:nvPr userDrawn="1"/>
        </p:nvSpPr>
        <p:spPr>
          <a:xfrm rot="16200000">
            <a:off x="7537600" y="319414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8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" y="433"/>
            <a:ext cx="8663034" cy="48727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F60E62-63CA-E54C-0EFE-B2D17BF1B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BD733-B783-05BC-3919-66A5883F3374}"/>
              </a:ext>
            </a:extLst>
          </p:cNvPr>
          <p:cNvSpPr txBox="1"/>
          <p:nvPr userDrawn="1"/>
        </p:nvSpPr>
        <p:spPr>
          <a:xfrm rot="16200000">
            <a:off x="-699914" y="1414537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33A91-B99D-ED4B-64D1-1B23F32D19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1" y="316402"/>
            <a:ext cx="1519082" cy="3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C7F772-D980-9A59-9D68-77B7A259F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21" y="140515"/>
            <a:ext cx="6498431" cy="5746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B7846-4E45-01A1-344F-31826491F54E}"/>
              </a:ext>
            </a:extLst>
          </p:cNvPr>
          <p:cNvSpPr txBox="1"/>
          <p:nvPr userDrawn="1"/>
        </p:nvSpPr>
        <p:spPr>
          <a:xfrm rot="16200000">
            <a:off x="-623358" y="1057138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E56BA-02F1-FCFE-E77C-48C0CF389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1" y="316402"/>
            <a:ext cx="1519082" cy="3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1654F-F6D0-8E62-410E-06D8FD1BF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675B76-DD76-3C28-6B4D-DC8A4353E514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07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263CC-B034-D1D3-EFDC-C59688291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797FD-B032-BA40-AE32-E60EDC22D511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85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4BCD7-B178-2C27-5A95-461A8E737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83E95-46EF-1D22-98DB-6B9D4B73A9DD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51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659C9-3D0C-24C4-EC51-122E2D9B1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EFABD6-59A0-904E-0575-DB439DA6AC60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7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352"/>
            <a:ext cx="8666141" cy="4874505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95689" y="330765"/>
            <a:ext cx="7473196" cy="36112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669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2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4CAEB-579C-C108-6BA0-2F896F8B5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E1D95F-7270-1117-CA85-059B89BBF52E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9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1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79566-69E0-DE57-E111-D20EDA38D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DBD33-53A3-F63D-7A24-A5C6855E25BD}"/>
              </a:ext>
            </a:extLst>
          </p:cNvPr>
          <p:cNvSpPr txBox="1"/>
          <p:nvPr userDrawn="1"/>
        </p:nvSpPr>
        <p:spPr>
          <a:xfrm rot="16200000">
            <a:off x="7524603" y="3252966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7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3AA09D-06EE-8A50-FDF4-6DA165FD9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" y="433"/>
            <a:ext cx="8663031" cy="4872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7CBD3-21B4-2F68-9600-0E0267C96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9" y="4237693"/>
            <a:ext cx="1519082" cy="3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64302B-B978-3790-21F3-C0270B18CA02}"/>
              </a:ext>
            </a:extLst>
          </p:cNvPr>
          <p:cNvSpPr txBox="1"/>
          <p:nvPr userDrawn="1"/>
        </p:nvSpPr>
        <p:spPr>
          <a:xfrm rot="16200000">
            <a:off x="-639725" y="1927340"/>
            <a:ext cx="1694397" cy="17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26"/>
              </a:spcAft>
            </a:pPr>
            <a:r>
              <a:rPr lang="en-US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© European Union 202</a:t>
            </a:r>
            <a:r>
              <a:rPr lang="en-001" sz="568" b="0">
                <a:solidFill>
                  <a:srgbClr val="306990"/>
                </a:solidFill>
                <a:latin typeface="EC Square Sans Pro" panose="020B0506040000020004" pitchFamily="34" charset="0"/>
              </a:rPr>
              <a:t>4. All right reserved.</a:t>
            </a:r>
            <a:endParaRPr lang="en-US" sz="568" b="0">
              <a:solidFill>
                <a:srgbClr val="30699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7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7F718-58BB-B804-9664-EF9E939AB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-19" b="49812"/>
          <a:stretch/>
        </p:blipFill>
        <p:spPr>
          <a:xfrm>
            <a:off x="1683" y="1"/>
            <a:ext cx="8661208" cy="2445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60C94-5296-F331-1ED9-143A71536A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4309"/>
            <a:ext cx="1515119" cy="3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9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" y="3241"/>
            <a:ext cx="8662891" cy="4872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16" y="183377"/>
            <a:ext cx="1177926" cy="818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05" y="4533948"/>
            <a:ext cx="509536" cy="3396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484109" y="1396087"/>
            <a:ext cx="2893618" cy="1935113"/>
          </a:xfrm>
          <a:prstGeom prst="rect">
            <a:avLst/>
          </a:prstGeom>
          <a:noFill/>
        </p:spPr>
        <p:txBody>
          <a:bodyPr wrap="square" tIns="33258" bIns="33258" rtlCol="0">
            <a:spAutoFit/>
          </a:bodyPr>
          <a:lstStyle/>
          <a:p>
            <a:pPr>
              <a:lnSpc>
                <a:spcPts val="3643"/>
              </a:lnSpc>
            </a:pPr>
            <a:r>
              <a:rPr lang="en-GB" sz="3554" b="1">
                <a:solidFill>
                  <a:srgbClr val="1B3B51"/>
                </a:solidFill>
                <a:latin typeface="EC Square Sans Pro" panose="020B0506040000020004" pitchFamily="34" charset="0"/>
              </a:rPr>
              <a:t>The new</a:t>
            </a:r>
          </a:p>
          <a:p>
            <a:pPr>
              <a:lnSpc>
                <a:spcPts val="3643"/>
              </a:lnSpc>
            </a:pPr>
            <a:r>
              <a:rPr lang="en-GB" sz="3554" b="1">
                <a:solidFill>
                  <a:srgbClr val="1B3B51"/>
                </a:solidFill>
                <a:latin typeface="EC Square Sans Pro" panose="020B0506040000020004" pitchFamily="34" charset="0"/>
              </a:rPr>
              <a:t>European Research Area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84108" y="3680917"/>
            <a:ext cx="2558378" cy="486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79" b="1">
                <a:solidFill>
                  <a:srgbClr val="1B3B51"/>
                </a:solidFill>
                <a:latin typeface="EC Square Sans Pro Medium" panose="020B0500000000020004" pitchFamily="34" charset="0"/>
              </a:rPr>
              <a:t>#</a:t>
            </a:r>
            <a:r>
              <a:rPr lang="en-US" sz="1279" b="1" err="1">
                <a:solidFill>
                  <a:srgbClr val="1B3B51"/>
                </a:solidFill>
                <a:latin typeface="EC Square Sans Pro Medium" panose="020B0500000000020004" pitchFamily="34" charset="0"/>
              </a:rPr>
              <a:t>ResearchImpactEU</a:t>
            </a:r>
            <a:r>
              <a:rPr lang="en-US" sz="1279" b="1">
                <a:solidFill>
                  <a:srgbClr val="1B3B51"/>
                </a:solidFill>
                <a:latin typeface="EC Square Sans Pro Medium" panose="020B0500000000020004" pitchFamily="34" charset="0"/>
              </a:rPr>
              <a:t>  </a:t>
            </a:r>
          </a:p>
          <a:p>
            <a:pPr algn="l"/>
            <a:r>
              <a:rPr lang="en-US" sz="1279" b="1">
                <a:solidFill>
                  <a:srgbClr val="1B3B51"/>
                </a:solidFill>
                <a:latin typeface="EC Square Sans Pro Medium" panose="020B0500000000020004" pitchFamily="34" charset="0"/>
              </a:rPr>
              <a:t>#</a:t>
            </a:r>
            <a:r>
              <a:rPr lang="en-US" sz="1279" b="1" err="1">
                <a:solidFill>
                  <a:srgbClr val="1B3B51"/>
                </a:solidFill>
                <a:latin typeface="EC Square Sans Pro Medium" panose="020B0500000000020004" pitchFamily="34" charset="0"/>
              </a:rPr>
              <a:t>EUResearchArea</a:t>
            </a:r>
            <a:endParaRPr lang="en-US" sz="1279" b="1">
              <a:solidFill>
                <a:srgbClr val="1B3B51"/>
              </a:solidFill>
              <a:latin typeface="EC Square Sans Pro Medium" panose="020B05000000000200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8147632" y="4215870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3912670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352"/>
            <a:ext cx="8666141" cy="4874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95689" y="330765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2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8" r="126" b="34569"/>
          <a:stretch/>
        </p:blipFill>
        <p:spPr>
          <a:xfrm>
            <a:off x="1" y="-75555"/>
            <a:ext cx="8664574" cy="10717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465948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  <a:lvl2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2pPr>
            <a:lvl3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3pPr>
            <a:lvl4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4pPr>
            <a:lvl5pPr>
              <a:lnSpc>
                <a:spcPct val="100000"/>
              </a:lnSpc>
              <a:spcAft>
                <a:spcPts val="1279"/>
              </a:spcAft>
              <a:buClr>
                <a:srgbClr val="FE6C3D"/>
              </a:buClr>
              <a:defRPr>
                <a:solidFill>
                  <a:srgbClr val="1B3B51"/>
                </a:solidFill>
                <a:latin typeface="EC Square Sans Pro" panose="020B050604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8441" y="332584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098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95689" y="330765"/>
            <a:ext cx="7473196" cy="369845"/>
          </a:xfrm>
          <a:prstGeom prst="rect">
            <a:avLst/>
          </a:prstGeom>
        </p:spPr>
        <p:txBody>
          <a:bodyPr vert="horz" lIns="91440" tIns="45720" rIns="91440" bIns="0" rtlCol="0" anchor="t" anchorCtr="0">
            <a:spAutoFit/>
          </a:bodyPr>
          <a:lstStyle>
            <a:lvl1pPr>
              <a:defRPr sz="2274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526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7"/>
            <a:ext cx="8664575" cy="48736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8E5ACF-C23B-564C-94EF-3AB3746CD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DD2D03-B78D-9941-942C-A45D171C47FC}"/>
              </a:ext>
            </a:extLst>
          </p:cNvPr>
          <p:cNvSpPr txBox="1"/>
          <p:nvPr userDrawn="1"/>
        </p:nvSpPr>
        <p:spPr>
          <a:xfrm rot="16200000">
            <a:off x="-320387" y="1960878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429140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88A31-E5EB-5841-92F0-7276675C6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3F147-E0A6-6F4B-88BD-03C350AE0AE5}"/>
              </a:ext>
            </a:extLst>
          </p:cNvPr>
          <p:cNvSpPr txBox="1"/>
          <p:nvPr userDrawn="1"/>
        </p:nvSpPr>
        <p:spPr>
          <a:xfrm rot="16200000">
            <a:off x="-320387" y="2051130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268871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89" y="1297377"/>
            <a:ext cx="7750430" cy="2758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79"/>
              </a:spcAft>
              <a:defRPr/>
            </a:lvl1pPr>
            <a:lvl2pPr>
              <a:lnSpc>
                <a:spcPct val="100000"/>
              </a:lnSpc>
              <a:spcAft>
                <a:spcPts val="1279"/>
              </a:spcAft>
              <a:defRPr/>
            </a:lvl2pPr>
            <a:lvl3pPr>
              <a:lnSpc>
                <a:spcPct val="100000"/>
              </a:lnSpc>
              <a:spcAft>
                <a:spcPts val="1279"/>
              </a:spcAft>
              <a:defRPr/>
            </a:lvl3pPr>
            <a:lvl4pPr>
              <a:lnSpc>
                <a:spcPct val="100000"/>
              </a:lnSpc>
              <a:spcAft>
                <a:spcPts val="1279"/>
              </a:spcAft>
              <a:defRPr/>
            </a:lvl4pPr>
            <a:lvl5pPr>
              <a:lnSpc>
                <a:spcPct val="100000"/>
              </a:lnSpc>
              <a:spcAft>
                <a:spcPts val="1279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95689" y="0"/>
            <a:ext cx="1" cy="9070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987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383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0AE318-FAA3-8C4E-BC6F-025E55B1D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5D9E1-8F2F-F343-848C-503BB18AF60B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29803959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8673102" cy="48784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A7127-3446-2E43-8A6D-9CD2E3692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1DF9E3-AEFE-114C-8EF9-858BD1A7BDBF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2627142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70299" y="1215023"/>
            <a:ext cx="4715689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D3855-D1D3-A545-8384-7C69495C0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5" y="4237693"/>
            <a:ext cx="1519082" cy="3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12A3A-55E4-A849-A710-5CAC8F3486F5}"/>
              </a:ext>
            </a:extLst>
          </p:cNvPr>
          <p:cNvSpPr txBox="1"/>
          <p:nvPr userDrawn="1"/>
        </p:nvSpPr>
        <p:spPr>
          <a:xfrm rot="16200000">
            <a:off x="8147632" y="3398358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380927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" y="948"/>
            <a:ext cx="8673103" cy="48784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34886" y="1215023"/>
            <a:ext cx="4610792" cy="2439960"/>
          </a:xfrm>
        </p:spPr>
        <p:txBody>
          <a:bodyPr anchor="t" anchorCtr="0">
            <a:noAutofit/>
          </a:bodyPr>
          <a:lstStyle>
            <a:lvl1pPr>
              <a:defRPr sz="2558" b="1">
                <a:solidFill>
                  <a:srgbClr val="1B3B5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8DD81A-89A5-DD4B-9763-10167912E1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B501B1-9EA4-E643-97E5-47E3FBD36039}"/>
              </a:ext>
            </a:extLst>
          </p:cNvPr>
          <p:cNvSpPr txBox="1"/>
          <p:nvPr userDrawn="1"/>
        </p:nvSpPr>
        <p:spPr>
          <a:xfrm rot="16200000">
            <a:off x="-320387" y="142838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1508179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-515" r="3266" b="515"/>
          <a:stretch/>
        </p:blipFill>
        <p:spPr>
          <a:xfrm>
            <a:off x="0" y="607945"/>
            <a:ext cx="5502072" cy="4276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95" y="0"/>
            <a:ext cx="8684154" cy="4884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83EE2-DF23-764B-9AD3-EE6CB7D13A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7693"/>
            <a:ext cx="1519082" cy="398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2BFE1B-FBB4-2040-995D-1B6613A6158F}"/>
              </a:ext>
            </a:extLst>
          </p:cNvPr>
          <p:cNvSpPr txBox="1"/>
          <p:nvPr userDrawn="1"/>
        </p:nvSpPr>
        <p:spPr>
          <a:xfrm rot="16200000">
            <a:off x="8172379" y="2742109"/>
            <a:ext cx="835485" cy="168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7">
                <a:solidFill>
                  <a:srgbClr val="316B93"/>
                </a:solidFill>
                <a:latin typeface="EC Square Sans Pro" panose="020B0506040000020004" pitchFamily="34" charset="0"/>
              </a:rPr>
              <a:t>© European Union, 2022</a:t>
            </a:r>
          </a:p>
        </p:txBody>
      </p:sp>
    </p:spTree>
    <p:extLst>
      <p:ext uri="{BB962C8B-B14F-4D97-AF65-F5344CB8AC3E}">
        <p14:creationId xmlns:p14="http://schemas.microsoft.com/office/powerpoint/2010/main" val="1877886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-19" b="49812"/>
          <a:stretch/>
        </p:blipFill>
        <p:spPr>
          <a:xfrm>
            <a:off x="1683" y="1"/>
            <a:ext cx="8661208" cy="24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C1943D-5B0E-49E7-AD2F-297ED7C0A29A}"/>
              </a:ext>
            </a:extLst>
          </p:cNvPr>
          <p:cNvSpPr/>
          <p:nvPr userDrawn="1"/>
        </p:nvSpPr>
        <p:spPr>
          <a:xfrm>
            <a:off x="0" y="-4000"/>
            <a:ext cx="8664576" cy="4873625"/>
          </a:xfrm>
          <a:prstGeom prst="rect">
            <a:avLst/>
          </a:prstGeom>
          <a:solidFill>
            <a:schemeClr val="tx1">
              <a:lumMod val="95000"/>
              <a:lumOff val="5000"/>
              <a:alpha val="93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0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4A57F-40BC-44FE-AEBC-4E0D3EACD7CF}"/>
              </a:ext>
            </a:extLst>
          </p:cNvPr>
          <p:cNvSpPr/>
          <p:nvPr userDrawn="1"/>
        </p:nvSpPr>
        <p:spPr>
          <a:xfrm>
            <a:off x="0" y="0"/>
            <a:ext cx="4383475" cy="4873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05"/>
          </a:p>
        </p:txBody>
      </p:sp>
      <p:pic>
        <p:nvPicPr>
          <p:cNvPr id="47" name="Picture 46" descr="A person and person on a map&#10;&#10;Description automatically generated">
            <a:extLst>
              <a:ext uri="{FF2B5EF4-FFF2-40B4-BE49-F238E27FC236}">
                <a16:creationId xmlns:a16="http://schemas.microsoft.com/office/drawing/2014/main" id="{E2799575-5850-F5B1-23DB-5686A8B2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99" y="-26470"/>
            <a:ext cx="4660081" cy="49631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F50450-533A-AD39-6C32-3F723F95DC18}"/>
              </a:ext>
            </a:extLst>
          </p:cNvPr>
          <p:cNvSpPr txBox="1"/>
          <p:nvPr userDrawn="1"/>
        </p:nvSpPr>
        <p:spPr>
          <a:xfrm>
            <a:off x="499289" y="1746263"/>
            <a:ext cx="317364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2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19CAB-C740-4D68-A375-4C22C1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5791" y="4559015"/>
            <a:ext cx="367103" cy="31461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7BD2D4-461B-42D9-AB6D-13C0F4BB2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8505" y="4559015"/>
            <a:ext cx="2743782" cy="2594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3FB283-5E8E-A398-EBD0-A5CA3312E169}"/>
              </a:ext>
            </a:extLst>
          </p:cNvPr>
          <p:cNvCxnSpPr>
            <a:cxnSpLocks/>
          </p:cNvCxnSpPr>
          <p:nvPr userDrawn="1"/>
        </p:nvCxnSpPr>
        <p:spPr>
          <a:xfrm>
            <a:off x="544393" y="2385640"/>
            <a:ext cx="3173641" cy="0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F757DB-5EE4-4358-8AB9-7CC98BB8AC43}"/>
              </a:ext>
            </a:extLst>
          </p:cNvPr>
          <p:cNvGrpSpPr/>
          <p:nvPr/>
        </p:nvGrpSpPr>
        <p:grpSpPr>
          <a:xfrm>
            <a:off x="602429" y="2582198"/>
            <a:ext cx="245845" cy="241080"/>
            <a:chOff x="-3406775" y="-4763"/>
            <a:chExt cx="3160712" cy="3100388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8AF9B165-ACE8-F1A2-0EE4-90C1470EC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70113" y="615950"/>
              <a:ext cx="723900" cy="722313"/>
            </a:xfrm>
            <a:custGeom>
              <a:avLst/>
              <a:gdLst>
                <a:gd name="T0" fmla="*/ 119 w 238"/>
                <a:gd name="T1" fmla="*/ 238 h 238"/>
                <a:gd name="T2" fmla="*/ 238 w 238"/>
                <a:gd name="T3" fmla="*/ 119 h 238"/>
                <a:gd name="T4" fmla="*/ 119 w 238"/>
                <a:gd name="T5" fmla="*/ 0 h 238"/>
                <a:gd name="T6" fmla="*/ 0 w 238"/>
                <a:gd name="T7" fmla="*/ 119 h 238"/>
                <a:gd name="T8" fmla="*/ 119 w 238"/>
                <a:gd name="T9" fmla="*/ 238 h 238"/>
                <a:gd name="T10" fmla="*/ 119 w 238"/>
                <a:gd name="T11" fmla="*/ 34 h 238"/>
                <a:gd name="T12" fmla="*/ 204 w 238"/>
                <a:gd name="T13" fmla="*/ 119 h 238"/>
                <a:gd name="T14" fmla="*/ 119 w 238"/>
                <a:gd name="T15" fmla="*/ 204 h 238"/>
                <a:gd name="T16" fmla="*/ 34 w 238"/>
                <a:gd name="T17" fmla="*/ 119 h 238"/>
                <a:gd name="T18" fmla="*/ 119 w 238"/>
                <a:gd name="T19" fmla="*/ 34 h 238"/>
                <a:gd name="T20" fmla="*/ 119 w 238"/>
                <a:gd name="T21" fmla="*/ 34 h 238"/>
                <a:gd name="T22" fmla="*/ 119 w 238"/>
                <a:gd name="T23" fmla="*/ 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" h="238">
                  <a:moveTo>
                    <a:pt x="119" y="238"/>
                  </a:move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ubicBezTo>
                    <a:pt x="53" y="0"/>
                    <a:pt x="0" y="53"/>
                    <a:pt x="0" y="119"/>
                  </a:cubicBezTo>
                  <a:cubicBezTo>
                    <a:pt x="0" y="184"/>
                    <a:pt x="53" y="238"/>
                    <a:pt x="119" y="238"/>
                  </a:cubicBezTo>
                  <a:close/>
                  <a:moveTo>
                    <a:pt x="119" y="34"/>
                  </a:moveTo>
                  <a:cubicBezTo>
                    <a:pt x="166" y="34"/>
                    <a:pt x="204" y="72"/>
                    <a:pt x="204" y="119"/>
                  </a:cubicBezTo>
                  <a:cubicBezTo>
                    <a:pt x="204" y="166"/>
                    <a:pt x="166" y="204"/>
                    <a:pt x="119" y="204"/>
                  </a:cubicBezTo>
                  <a:cubicBezTo>
                    <a:pt x="72" y="204"/>
                    <a:pt x="34" y="166"/>
                    <a:pt x="34" y="119"/>
                  </a:cubicBezTo>
                  <a:cubicBezTo>
                    <a:pt x="34" y="72"/>
                    <a:pt x="72" y="34"/>
                    <a:pt x="119" y="34"/>
                  </a:cubicBezTo>
                  <a:close/>
                  <a:moveTo>
                    <a:pt x="119" y="34"/>
                  </a:moveTo>
                  <a:cubicBezTo>
                    <a:pt x="119" y="34"/>
                    <a:pt x="119" y="34"/>
                    <a:pt x="119" y="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8376FB1-5B18-1B04-224B-2D7741CE8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06775" y="-4763"/>
              <a:ext cx="3160712" cy="3100388"/>
            </a:xfrm>
            <a:custGeom>
              <a:avLst/>
              <a:gdLst>
                <a:gd name="T0" fmla="*/ 854 w 1040"/>
                <a:gd name="T1" fmla="*/ 629 h 1020"/>
                <a:gd name="T2" fmla="*/ 732 w 1040"/>
                <a:gd name="T3" fmla="*/ 629 h 1020"/>
                <a:gd name="T4" fmla="*/ 784 w 1040"/>
                <a:gd name="T5" fmla="*/ 554 h 1020"/>
                <a:gd name="T6" fmla="*/ 754 w 1040"/>
                <a:gd name="T7" fmla="*/ 95 h 1020"/>
                <a:gd name="T8" fmla="*/ 523 w 1040"/>
                <a:gd name="T9" fmla="*/ 0 h 1020"/>
                <a:gd name="T10" fmla="*/ 292 w 1040"/>
                <a:gd name="T11" fmla="*/ 95 h 1020"/>
                <a:gd name="T12" fmla="*/ 261 w 1040"/>
                <a:gd name="T13" fmla="*/ 554 h 1020"/>
                <a:gd name="T14" fmla="*/ 314 w 1040"/>
                <a:gd name="T15" fmla="*/ 629 h 1020"/>
                <a:gd name="T16" fmla="*/ 186 w 1040"/>
                <a:gd name="T17" fmla="*/ 629 h 1020"/>
                <a:gd name="T18" fmla="*/ 0 w 1040"/>
                <a:gd name="T19" fmla="*/ 1020 h 1020"/>
                <a:gd name="T20" fmla="*/ 1040 w 1040"/>
                <a:gd name="T21" fmla="*/ 1020 h 1020"/>
                <a:gd name="T22" fmla="*/ 854 w 1040"/>
                <a:gd name="T23" fmla="*/ 629 h 1020"/>
                <a:gd name="T24" fmla="*/ 289 w 1040"/>
                <a:gd name="T25" fmla="*/ 534 h 1020"/>
                <a:gd name="T26" fmla="*/ 316 w 1040"/>
                <a:gd name="T27" fmla="*/ 119 h 1020"/>
                <a:gd name="T28" fmla="*/ 523 w 1040"/>
                <a:gd name="T29" fmla="*/ 34 h 1020"/>
                <a:gd name="T30" fmla="*/ 730 w 1040"/>
                <a:gd name="T31" fmla="*/ 119 h 1020"/>
                <a:gd name="T32" fmla="*/ 756 w 1040"/>
                <a:gd name="T33" fmla="*/ 534 h 1020"/>
                <a:gd name="T34" fmla="*/ 523 w 1040"/>
                <a:gd name="T35" fmla="*/ 871 h 1020"/>
                <a:gd name="T36" fmla="*/ 355 w 1040"/>
                <a:gd name="T37" fmla="*/ 629 h 1020"/>
                <a:gd name="T38" fmla="*/ 289 w 1040"/>
                <a:gd name="T39" fmla="*/ 534 h 1020"/>
                <a:gd name="T40" fmla="*/ 207 w 1040"/>
                <a:gd name="T41" fmla="*/ 663 h 1020"/>
                <a:gd name="T42" fmla="*/ 337 w 1040"/>
                <a:gd name="T43" fmla="*/ 663 h 1020"/>
                <a:gd name="T44" fmla="*/ 523 w 1040"/>
                <a:gd name="T45" fmla="*/ 931 h 1020"/>
                <a:gd name="T46" fmla="*/ 708 w 1040"/>
                <a:gd name="T47" fmla="*/ 663 h 1020"/>
                <a:gd name="T48" fmla="*/ 832 w 1040"/>
                <a:gd name="T49" fmla="*/ 663 h 1020"/>
                <a:gd name="T50" fmla="*/ 986 w 1040"/>
                <a:gd name="T51" fmla="*/ 986 h 1020"/>
                <a:gd name="T52" fmla="*/ 53 w 1040"/>
                <a:gd name="T53" fmla="*/ 986 h 1020"/>
                <a:gd name="T54" fmla="*/ 207 w 1040"/>
                <a:gd name="T55" fmla="*/ 663 h 1020"/>
                <a:gd name="T56" fmla="*/ 207 w 1040"/>
                <a:gd name="T57" fmla="*/ 663 h 1020"/>
                <a:gd name="T58" fmla="*/ 207 w 1040"/>
                <a:gd name="T59" fmla="*/ 66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0" h="1020">
                  <a:moveTo>
                    <a:pt x="854" y="629"/>
                  </a:moveTo>
                  <a:cubicBezTo>
                    <a:pt x="732" y="629"/>
                    <a:pt x="732" y="629"/>
                    <a:pt x="732" y="629"/>
                  </a:cubicBezTo>
                  <a:cubicBezTo>
                    <a:pt x="784" y="554"/>
                    <a:pt x="784" y="554"/>
                    <a:pt x="784" y="554"/>
                  </a:cubicBezTo>
                  <a:cubicBezTo>
                    <a:pt x="882" y="424"/>
                    <a:pt x="868" y="209"/>
                    <a:pt x="754" y="95"/>
                  </a:cubicBezTo>
                  <a:cubicBezTo>
                    <a:pt x="692" y="34"/>
                    <a:pt x="610" y="0"/>
                    <a:pt x="523" y="0"/>
                  </a:cubicBezTo>
                  <a:cubicBezTo>
                    <a:pt x="436" y="0"/>
                    <a:pt x="354" y="34"/>
                    <a:pt x="292" y="95"/>
                  </a:cubicBezTo>
                  <a:cubicBezTo>
                    <a:pt x="178" y="209"/>
                    <a:pt x="164" y="424"/>
                    <a:pt x="261" y="554"/>
                  </a:cubicBezTo>
                  <a:cubicBezTo>
                    <a:pt x="314" y="629"/>
                    <a:pt x="314" y="629"/>
                    <a:pt x="314" y="629"/>
                  </a:cubicBezTo>
                  <a:cubicBezTo>
                    <a:pt x="186" y="629"/>
                    <a:pt x="186" y="629"/>
                    <a:pt x="186" y="629"/>
                  </a:cubicBezTo>
                  <a:cubicBezTo>
                    <a:pt x="0" y="1020"/>
                    <a:pt x="0" y="1020"/>
                    <a:pt x="0" y="1020"/>
                  </a:cubicBezTo>
                  <a:cubicBezTo>
                    <a:pt x="1040" y="1020"/>
                    <a:pt x="1040" y="1020"/>
                    <a:pt x="1040" y="1020"/>
                  </a:cubicBezTo>
                  <a:lnTo>
                    <a:pt x="854" y="629"/>
                  </a:lnTo>
                  <a:close/>
                  <a:moveTo>
                    <a:pt x="289" y="534"/>
                  </a:moveTo>
                  <a:cubicBezTo>
                    <a:pt x="201" y="416"/>
                    <a:pt x="213" y="222"/>
                    <a:pt x="316" y="119"/>
                  </a:cubicBezTo>
                  <a:cubicBezTo>
                    <a:pt x="371" y="64"/>
                    <a:pt x="445" y="34"/>
                    <a:pt x="523" y="34"/>
                  </a:cubicBezTo>
                  <a:cubicBezTo>
                    <a:pt x="601" y="34"/>
                    <a:pt x="674" y="64"/>
                    <a:pt x="730" y="119"/>
                  </a:cubicBezTo>
                  <a:cubicBezTo>
                    <a:pt x="832" y="222"/>
                    <a:pt x="845" y="416"/>
                    <a:pt x="756" y="534"/>
                  </a:cubicBezTo>
                  <a:cubicBezTo>
                    <a:pt x="523" y="871"/>
                    <a:pt x="523" y="871"/>
                    <a:pt x="523" y="871"/>
                  </a:cubicBezTo>
                  <a:cubicBezTo>
                    <a:pt x="355" y="629"/>
                    <a:pt x="355" y="629"/>
                    <a:pt x="355" y="629"/>
                  </a:cubicBezTo>
                  <a:lnTo>
                    <a:pt x="289" y="534"/>
                  </a:lnTo>
                  <a:close/>
                  <a:moveTo>
                    <a:pt x="207" y="663"/>
                  </a:moveTo>
                  <a:cubicBezTo>
                    <a:pt x="337" y="663"/>
                    <a:pt x="337" y="663"/>
                    <a:pt x="337" y="663"/>
                  </a:cubicBezTo>
                  <a:cubicBezTo>
                    <a:pt x="523" y="931"/>
                    <a:pt x="523" y="931"/>
                    <a:pt x="523" y="931"/>
                  </a:cubicBezTo>
                  <a:cubicBezTo>
                    <a:pt x="708" y="663"/>
                    <a:pt x="708" y="663"/>
                    <a:pt x="708" y="663"/>
                  </a:cubicBezTo>
                  <a:cubicBezTo>
                    <a:pt x="832" y="663"/>
                    <a:pt x="832" y="663"/>
                    <a:pt x="832" y="663"/>
                  </a:cubicBezTo>
                  <a:cubicBezTo>
                    <a:pt x="986" y="986"/>
                    <a:pt x="986" y="986"/>
                    <a:pt x="986" y="986"/>
                  </a:cubicBezTo>
                  <a:cubicBezTo>
                    <a:pt x="53" y="986"/>
                    <a:pt x="53" y="986"/>
                    <a:pt x="53" y="986"/>
                  </a:cubicBezTo>
                  <a:lnTo>
                    <a:pt x="207" y="663"/>
                  </a:lnTo>
                  <a:close/>
                  <a:moveTo>
                    <a:pt x="207" y="663"/>
                  </a:moveTo>
                  <a:cubicBezTo>
                    <a:pt x="207" y="663"/>
                    <a:pt x="207" y="663"/>
                    <a:pt x="207" y="66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658F42-514E-6E6B-5EC5-838FDA8BC020}"/>
              </a:ext>
            </a:extLst>
          </p:cNvPr>
          <p:cNvGrpSpPr/>
          <p:nvPr/>
        </p:nvGrpSpPr>
        <p:grpSpPr>
          <a:xfrm>
            <a:off x="613567" y="2997397"/>
            <a:ext cx="223570" cy="159077"/>
            <a:chOff x="-1382713" y="61913"/>
            <a:chExt cx="2593976" cy="1846262"/>
          </a:xfrm>
          <a:solidFill>
            <a:schemeClr val="bg1"/>
          </a:solidFill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10D917E7-7E1B-8774-64E2-88BB0BB2E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13" y="949325"/>
              <a:ext cx="574675" cy="538162"/>
            </a:xfrm>
            <a:custGeom>
              <a:avLst/>
              <a:gdLst>
                <a:gd name="T0" fmla="*/ 174 w 189"/>
                <a:gd name="T1" fmla="*/ 177 h 177"/>
                <a:gd name="T2" fmla="*/ 164 w 189"/>
                <a:gd name="T3" fmla="*/ 174 h 177"/>
                <a:gd name="T4" fmla="*/ 6 w 189"/>
                <a:gd name="T5" fmla="*/ 25 h 177"/>
                <a:gd name="T6" fmla="*/ 5 w 189"/>
                <a:gd name="T7" fmla="*/ 6 h 177"/>
                <a:gd name="T8" fmla="*/ 25 w 189"/>
                <a:gd name="T9" fmla="*/ 5 h 177"/>
                <a:gd name="T10" fmla="*/ 183 w 189"/>
                <a:gd name="T11" fmla="*/ 154 h 177"/>
                <a:gd name="T12" fmla="*/ 184 w 189"/>
                <a:gd name="T13" fmla="*/ 173 h 177"/>
                <a:gd name="T14" fmla="*/ 174 w 189"/>
                <a:gd name="T15" fmla="*/ 177 h 177"/>
                <a:gd name="T16" fmla="*/ 174 w 189"/>
                <a:gd name="T17" fmla="*/ 177 h 177"/>
                <a:gd name="T18" fmla="*/ 174 w 189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177">
                  <a:moveTo>
                    <a:pt x="174" y="177"/>
                  </a:moveTo>
                  <a:cubicBezTo>
                    <a:pt x="170" y="177"/>
                    <a:pt x="167" y="176"/>
                    <a:pt x="164" y="17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" y="20"/>
                    <a:pt x="0" y="11"/>
                    <a:pt x="5" y="6"/>
                  </a:cubicBezTo>
                  <a:cubicBezTo>
                    <a:pt x="11" y="0"/>
                    <a:pt x="19" y="0"/>
                    <a:pt x="25" y="5"/>
                  </a:cubicBezTo>
                  <a:cubicBezTo>
                    <a:pt x="183" y="154"/>
                    <a:pt x="183" y="154"/>
                    <a:pt x="183" y="154"/>
                  </a:cubicBezTo>
                  <a:cubicBezTo>
                    <a:pt x="189" y="159"/>
                    <a:pt x="189" y="168"/>
                    <a:pt x="184" y="173"/>
                  </a:cubicBezTo>
                  <a:cubicBezTo>
                    <a:pt x="181" y="176"/>
                    <a:pt x="177" y="177"/>
                    <a:pt x="174" y="177"/>
                  </a:cubicBezTo>
                  <a:close/>
                  <a:moveTo>
                    <a:pt x="174" y="177"/>
                  </a:moveTo>
                  <a:cubicBezTo>
                    <a:pt x="174" y="177"/>
                    <a:pt x="174" y="177"/>
                    <a:pt x="174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F1140111-6C6E-E091-21A1-7D82E48FD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5038" y="949325"/>
              <a:ext cx="574675" cy="538162"/>
            </a:xfrm>
            <a:custGeom>
              <a:avLst/>
              <a:gdLst>
                <a:gd name="T0" fmla="*/ 16 w 189"/>
                <a:gd name="T1" fmla="*/ 177 h 177"/>
                <a:gd name="T2" fmla="*/ 6 w 189"/>
                <a:gd name="T3" fmla="*/ 173 h 177"/>
                <a:gd name="T4" fmla="*/ 6 w 189"/>
                <a:gd name="T5" fmla="*/ 154 h 177"/>
                <a:gd name="T6" fmla="*/ 164 w 189"/>
                <a:gd name="T7" fmla="*/ 5 h 177"/>
                <a:gd name="T8" fmla="*/ 184 w 189"/>
                <a:gd name="T9" fmla="*/ 6 h 177"/>
                <a:gd name="T10" fmla="*/ 183 w 189"/>
                <a:gd name="T11" fmla="*/ 25 h 177"/>
                <a:gd name="T12" fmla="*/ 25 w 189"/>
                <a:gd name="T13" fmla="*/ 174 h 177"/>
                <a:gd name="T14" fmla="*/ 16 w 189"/>
                <a:gd name="T15" fmla="*/ 177 h 177"/>
                <a:gd name="T16" fmla="*/ 16 w 189"/>
                <a:gd name="T17" fmla="*/ 177 h 177"/>
                <a:gd name="T18" fmla="*/ 16 w 189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177">
                  <a:moveTo>
                    <a:pt x="16" y="177"/>
                  </a:moveTo>
                  <a:cubicBezTo>
                    <a:pt x="12" y="177"/>
                    <a:pt x="8" y="176"/>
                    <a:pt x="6" y="173"/>
                  </a:cubicBezTo>
                  <a:cubicBezTo>
                    <a:pt x="0" y="168"/>
                    <a:pt x="1" y="159"/>
                    <a:pt x="6" y="15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70" y="0"/>
                    <a:pt x="179" y="0"/>
                    <a:pt x="184" y="6"/>
                  </a:cubicBezTo>
                  <a:cubicBezTo>
                    <a:pt x="189" y="11"/>
                    <a:pt x="189" y="20"/>
                    <a:pt x="183" y="25"/>
                  </a:cubicBezTo>
                  <a:cubicBezTo>
                    <a:pt x="25" y="174"/>
                    <a:pt x="25" y="174"/>
                    <a:pt x="25" y="174"/>
                  </a:cubicBezTo>
                  <a:cubicBezTo>
                    <a:pt x="22" y="176"/>
                    <a:pt x="19" y="177"/>
                    <a:pt x="16" y="177"/>
                  </a:cubicBezTo>
                  <a:close/>
                  <a:moveTo>
                    <a:pt x="16" y="177"/>
                  </a:moveTo>
                  <a:cubicBezTo>
                    <a:pt x="16" y="177"/>
                    <a:pt x="16" y="177"/>
                    <a:pt x="16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AC7F33EE-EB68-3931-3453-7D24F3059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82713" y="61913"/>
              <a:ext cx="2593976" cy="1846262"/>
            </a:xfrm>
            <a:custGeom>
              <a:avLst/>
              <a:gdLst>
                <a:gd name="T0" fmla="*/ 784 w 853"/>
                <a:gd name="T1" fmla="*/ 606 h 606"/>
                <a:gd name="T2" fmla="*/ 69 w 853"/>
                <a:gd name="T3" fmla="*/ 606 h 606"/>
                <a:gd name="T4" fmla="*/ 0 w 853"/>
                <a:gd name="T5" fmla="*/ 538 h 606"/>
                <a:gd name="T6" fmla="*/ 0 w 853"/>
                <a:gd name="T7" fmla="*/ 69 h 606"/>
                <a:gd name="T8" fmla="*/ 69 w 853"/>
                <a:gd name="T9" fmla="*/ 0 h 606"/>
                <a:gd name="T10" fmla="*/ 784 w 853"/>
                <a:gd name="T11" fmla="*/ 0 h 606"/>
                <a:gd name="T12" fmla="*/ 853 w 853"/>
                <a:gd name="T13" fmla="*/ 69 h 606"/>
                <a:gd name="T14" fmla="*/ 853 w 853"/>
                <a:gd name="T15" fmla="*/ 538 h 606"/>
                <a:gd name="T16" fmla="*/ 784 w 853"/>
                <a:gd name="T17" fmla="*/ 606 h 606"/>
                <a:gd name="T18" fmla="*/ 69 w 853"/>
                <a:gd name="T19" fmla="*/ 28 h 606"/>
                <a:gd name="T20" fmla="*/ 28 w 853"/>
                <a:gd name="T21" fmla="*/ 69 h 606"/>
                <a:gd name="T22" fmla="*/ 28 w 853"/>
                <a:gd name="T23" fmla="*/ 538 h 606"/>
                <a:gd name="T24" fmla="*/ 69 w 853"/>
                <a:gd name="T25" fmla="*/ 579 h 606"/>
                <a:gd name="T26" fmla="*/ 784 w 853"/>
                <a:gd name="T27" fmla="*/ 579 h 606"/>
                <a:gd name="T28" fmla="*/ 825 w 853"/>
                <a:gd name="T29" fmla="*/ 538 h 606"/>
                <a:gd name="T30" fmla="*/ 825 w 853"/>
                <a:gd name="T31" fmla="*/ 69 h 606"/>
                <a:gd name="T32" fmla="*/ 784 w 853"/>
                <a:gd name="T33" fmla="*/ 28 h 606"/>
                <a:gd name="T34" fmla="*/ 69 w 853"/>
                <a:gd name="T35" fmla="*/ 28 h 606"/>
                <a:gd name="T36" fmla="*/ 69 w 853"/>
                <a:gd name="T37" fmla="*/ 28 h 606"/>
                <a:gd name="T38" fmla="*/ 69 w 853"/>
                <a:gd name="T39" fmla="*/ 28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3" h="606">
                  <a:moveTo>
                    <a:pt x="784" y="606"/>
                  </a:moveTo>
                  <a:cubicBezTo>
                    <a:pt x="69" y="606"/>
                    <a:pt x="69" y="606"/>
                    <a:pt x="69" y="606"/>
                  </a:cubicBezTo>
                  <a:cubicBezTo>
                    <a:pt x="31" y="606"/>
                    <a:pt x="0" y="576"/>
                    <a:pt x="0" y="53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822" y="0"/>
                    <a:pt x="853" y="31"/>
                    <a:pt x="853" y="69"/>
                  </a:cubicBezTo>
                  <a:cubicBezTo>
                    <a:pt x="853" y="538"/>
                    <a:pt x="853" y="538"/>
                    <a:pt x="853" y="538"/>
                  </a:cubicBezTo>
                  <a:cubicBezTo>
                    <a:pt x="853" y="576"/>
                    <a:pt x="822" y="606"/>
                    <a:pt x="784" y="606"/>
                  </a:cubicBezTo>
                  <a:close/>
                  <a:moveTo>
                    <a:pt x="69" y="28"/>
                  </a:moveTo>
                  <a:cubicBezTo>
                    <a:pt x="46" y="28"/>
                    <a:pt x="28" y="46"/>
                    <a:pt x="28" y="69"/>
                  </a:cubicBezTo>
                  <a:cubicBezTo>
                    <a:pt x="28" y="538"/>
                    <a:pt x="28" y="538"/>
                    <a:pt x="28" y="538"/>
                  </a:cubicBezTo>
                  <a:cubicBezTo>
                    <a:pt x="28" y="560"/>
                    <a:pt x="46" y="579"/>
                    <a:pt x="69" y="579"/>
                  </a:cubicBezTo>
                  <a:cubicBezTo>
                    <a:pt x="784" y="579"/>
                    <a:pt x="784" y="579"/>
                    <a:pt x="784" y="579"/>
                  </a:cubicBezTo>
                  <a:cubicBezTo>
                    <a:pt x="807" y="579"/>
                    <a:pt x="825" y="560"/>
                    <a:pt x="825" y="538"/>
                  </a:cubicBezTo>
                  <a:cubicBezTo>
                    <a:pt x="825" y="69"/>
                    <a:pt x="825" y="69"/>
                    <a:pt x="825" y="69"/>
                  </a:cubicBezTo>
                  <a:cubicBezTo>
                    <a:pt x="825" y="46"/>
                    <a:pt x="807" y="28"/>
                    <a:pt x="784" y="28"/>
                  </a:cubicBezTo>
                  <a:lnTo>
                    <a:pt x="69" y="28"/>
                  </a:lnTo>
                  <a:close/>
                  <a:moveTo>
                    <a:pt x="69" y="28"/>
                  </a:moveTo>
                  <a:cubicBezTo>
                    <a:pt x="69" y="28"/>
                    <a:pt x="69" y="28"/>
                    <a:pt x="69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35BD8F5A-FB5C-0469-814E-9EA56D36F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30325" y="125413"/>
              <a:ext cx="2489201" cy="1069975"/>
            </a:xfrm>
            <a:custGeom>
              <a:avLst/>
              <a:gdLst>
                <a:gd name="T0" fmla="*/ 410 w 819"/>
                <a:gd name="T1" fmla="*/ 351 h 351"/>
                <a:gd name="T2" fmla="*/ 359 w 819"/>
                <a:gd name="T3" fmla="*/ 333 h 351"/>
                <a:gd name="T4" fmla="*/ 6 w 819"/>
                <a:gd name="T5" fmla="*/ 25 h 351"/>
                <a:gd name="T6" fmla="*/ 5 w 819"/>
                <a:gd name="T7" fmla="*/ 6 h 351"/>
                <a:gd name="T8" fmla="*/ 24 w 819"/>
                <a:gd name="T9" fmla="*/ 4 h 351"/>
                <a:gd name="T10" fmla="*/ 377 w 819"/>
                <a:gd name="T11" fmla="*/ 312 h 351"/>
                <a:gd name="T12" fmla="*/ 442 w 819"/>
                <a:gd name="T13" fmla="*/ 312 h 351"/>
                <a:gd name="T14" fmla="*/ 795 w 819"/>
                <a:gd name="T15" fmla="*/ 5 h 351"/>
                <a:gd name="T16" fmla="*/ 814 w 819"/>
                <a:gd name="T17" fmla="*/ 6 h 351"/>
                <a:gd name="T18" fmla="*/ 813 w 819"/>
                <a:gd name="T19" fmla="*/ 26 h 351"/>
                <a:gd name="T20" fmla="*/ 460 w 819"/>
                <a:gd name="T21" fmla="*/ 333 h 351"/>
                <a:gd name="T22" fmla="*/ 410 w 819"/>
                <a:gd name="T23" fmla="*/ 351 h 351"/>
                <a:gd name="T24" fmla="*/ 410 w 819"/>
                <a:gd name="T25" fmla="*/ 351 h 351"/>
                <a:gd name="T26" fmla="*/ 410 w 819"/>
                <a:gd name="T2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9" h="351">
                  <a:moveTo>
                    <a:pt x="410" y="351"/>
                  </a:moveTo>
                  <a:cubicBezTo>
                    <a:pt x="391" y="351"/>
                    <a:pt x="373" y="345"/>
                    <a:pt x="359" y="3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0"/>
                    <a:pt x="0" y="12"/>
                    <a:pt x="5" y="6"/>
                  </a:cubicBezTo>
                  <a:cubicBezTo>
                    <a:pt x="10" y="0"/>
                    <a:pt x="18" y="0"/>
                    <a:pt x="24" y="4"/>
                  </a:cubicBezTo>
                  <a:cubicBezTo>
                    <a:pt x="377" y="312"/>
                    <a:pt x="377" y="312"/>
                    <a:pt x="377" y="312"/>
                  </a:cubicBezTo>
                  <a:cubicBezTo>
                    <a:pt x="395" y="328"/>
                    <a:pt x="424" y="328"/>
                    <a:pt x="442" y="312"/>
                  </a:cubicBezTo>
                  <a:cubicBezTo>
                    <a:pt x="795" y="5"/>
                    <a:pt x="795" y="5"/>
                    <a:pt x="795" y="5"/>
                  </a:cubicBezTo>
                  <a:cubicBezTo>
                    <a:pt x="800" y="0"/>
                    <a:pt x="809" y="0"/>
                    <a:pt x="814" y="6"/>
                  </a:cubicBezTo>
                  <a:cubicBezTo>
                    <a:pt x="819" y="12"/>
                    <a:pt x="819" y="21"/>
                    <a:pt x="813" y="26"/>
                  </a:cubicBezTo>
                  <a:cubicBezTo>
                    <a:pt x="460" y="333"/>
                    <a:pt x="460" y="333"/>
                    <a:pt x="460" y="333"/>
                  </a:cubicBezTo>
                  <a:cubicBezTo>
                    <a:pt x="446" y="345"/>
                    <a:pt x="428" y="351"/>
                    <a:pt x="410" y="351"/>
                  </a:cubicBezTo>
                  <a:close/>
                  <a:moveTo>
                    <a:pt x="410" y="351"/>
                  </a:moveTo>
                  <a:cubicBezTo>
                    <a:pt x="410" y="351"/>
                    <a:pt x="410" y="351"/>
                    <a:pt x="410" y="3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05">
                <a:latin typeface="Open Sans" panose="020B0606030504020204"/>
              </a:endParaRPr>
            </a:p>
          </p:txBody>
        </p:sp>
      </p:grp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FFA98DB-4DF6-7C1E-AA8D-EE59D7AF7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6803" y="2912516"/>
            <a:ext cx="2666366" cy="344087"/>
          </a:xfrm>
        </p:spPr>
        <p:txBody>
          <a:bodyPr anchor="ctr">
            <a:noAutofit/>
          </a:bodyPr>
          <a:lstStyle>
            <a:lvl1pPr marL="0" indent="0">
              <a:buNone/>
              <a:defRPr sz="1137">
                <a:solidFill>
                  <a:schemeClr val="bg1"/>
                </a:solidFill>
              </a:defRPr>
            </a:lvl1pPr>
            <a:lvl2pPr>
              <a:defRPr sz="1137">
                <a:solidFill>
                  <a:schemeClr val="bg1"/>
                </a:solidFill>
              </a:defRPr>
            </a:lvl2pPr>
            <a:lvl3pPr>
              <a:defRPr sz="1137">
                <a:solidFill>
                  <a:schemeClr val="bg1"/>
                </a:solidFill>
              </a:defRPr>
            </a:lvl3pPr>
            <a:lvl4pPr>
              <a:defRPr sz="1137">
                <a:solidFill>
                  <a:schemeClr val="bg1"/>
                </a:solidFill>
              </a:defRPr>
            </a:lvl4pPr>
            <a:lvl5pPr>
              <a:defRPr sz="1137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D54AFF0E-A765-F094-1B4A-32D8EFE3B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7940" y="2503385"/>
            <a:ext cx="2666366" cy="344087"/>
          </a:xfrm>
        </p:spPr>
        <p:txBody>
          <a:bodyPr anchor="ctr">
            <a:noAutofit/>
          </a:bodyPr>
          <a:lstStyle>
            <a:lvl1pPr marL="0" indent="0">
              <a:buNone/>
              <a:defRPr sz="1137">
                <a:solidFill>
                  <a:schemeClr val="bg1"/>
                </a:solidFill>
              </a:defRPr>
            </a:lvl1pPr>
            <a:lvl2pPr>
              <a:defRPr sz="1137">
                <a:solidFill>
                  <a:schemeClr val="bg1"/>
                </a:solidFill>
              </a:defRPr>
            </a:lvl2pPr>
            <a:lvl3pPr>
              <a:defRPr sz="1137">
                <a:solidFill>
                  <a:schemeClr val="bg1"/>
                </a:solidFill>
              </a:defRPr>
            </a:lvl3pPr>
            <a:lvl4pPr>
              <a:defRPr sz="1137">
                <a:solidFill>
                  <a:schemeClr val="bg1"/>
                </a:solidFill>
              </a:defRPr>
            </a:lvl4pPr>
            <a:lvl5pPr>
              <a:defRPr sz="1137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9" name="Picture 5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1F7F40-D426-F269-DBF9-8831A0DFC7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" y="4517948"/>
            <a:ext cx="1224286" cy="255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BF16218-438F-0D2B-797B-99CE1E042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186" y="338150"/>
            <a:ext cx="2489102" cy="6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3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" y="363"/>
            <a:ext cx="8658314" cy="487289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43450" y="4035786"/>
            <a:ext cx="4231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>
                <a:solidFill>
                  <a:srgbClr val="1B3B50"/>
                </a:solidFill>
                <a:latin typeface="+mn-lt"/>
              </a:rPr>
              <a:t>#EOSC  #</a:t>
            </a:r>
            <a:r>
              <a:rPr lang="fr-BE" sz="1600" b="1" err="1">
                <a:solidFill>
                  <a:srgbClr val="1B3B50"/>
                </a:solidFill>
                <a:latin typeface="+mn-lt"/>
              </a:rPr>
              <a:t>EOSCTripartite</a:t>
            </a:r>
            <a:r>
              <a:rPr lang="fr-BE" sz="1600" b="1">
                <a:solidFill>
                  <a:srgbClr val="1B3B50"/>
                </a:solidFill>
                <a:latin typeface="+mn-lt"/>
              </a:rPr>
              <a:t> </a:t>
            </a:r>
          </a:p>
          <a:p>
            <a:r>
              <a:rPr lang="fr-BE" sz="1600" b="1">
                <a:solidFill>
                  <a:srgbClr val="1B3B50"/>
                </a:solidFill>
                <a:latin typeface="+mn-lt"/>
              </a:rPr>
              <a:t>#</a:t>
            </a:r>
            <a:r>
              <a:rPr lang="fr-BE" sz="1600" b="1" err="1">
                <a:solidFill>
                  <a:srgbClr val="1B3B50"/>
                </a:solidFill>
                <a:latin typeface="+mn-lt"/>
              </a:rPr>
              <a:t>OpenScience</a:t>
            </a:r>
            <a:r>
              <a:rPr lang="fr-BE" sz="1600" b="1">
                <a:solidFill>
                  <a:srgbClr val="1B3B50"/>
                </a:solidFill>
                <a:latin typeface="+mn-lt"/>
              </a:rPr>
              <a:t>  #</a:t>
            </a:r>
            <a:r>
              <a:rPr lang="fr-BE" sz="1600" b="1" err="1">
                <a:solidFill>
                  <a:srgbClr val="1B3B50"/>
                </a:solidFill>
                <a:latin typeface="+mn-lt"/>
              </a:rPr>
              <a:t>EUResearchArea</a:t>
            </a:r>
            <a:endParaRPr lang="en-US" sz="1600" b="1">
              <a:solidFill>
                <a:srgbClr val="1B3B50"/>
              </a:solidFill>
              <a:latin typeface="+mn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664575" cy="96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87" y="4465625"/>
            <a:ext cx="612000" cy="4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67" y="273328"/>
            <a:ext cx="1403658" cy="9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15" r:id="rId2"/>
    <p:sldLayoutId id="2147483841" r:id="rId3"/>
    <p:sldLayoutId id="2147483898" r:id="rId4"/>
  </p:sldLayoutIdLst>
  <p:hf sldNum="0" hdr="0" ftr="0" dt="0"/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2842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100000"/>
        </a:lnSpc>
        <a:spcBef>
          <a:spcPts val="0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05" y="4192995"/>
            <a:ext cx="1609604" cy="4248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5036" y="1296988"/>
            <a:ext cx="7873659" cy="28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951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94" r:id="rId2"/>
    <p:sldLayoutId id="2147483800" r:id="rId3"/>
    <p:sldLayoutId id="2147483862" r:id="rId4"/>
    <p:sldLayoutId id="2147483876" r:id="rId5"/>
    <p:sldLayoutId id="2147483877" r:id="rId6"/>
    <p:sldLayoutId id="2147483878" r:id="rId7"/>
    <p:sldLayoutId id="21474839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75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7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505" y="4192995"/>
            <a:ext cx="1609604" cy="4248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5037" y="1296989"/>
            <a:ext cx="7873659" cy="28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868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734" r:id="rId3"/>
    <p:sldLayoutId id="2147483866" r:id="rId4"/>
    <p:sldLayoutId id="2147483736" r:id="rId5"/>
    <p:sldLayoutId id="2147483738" r:id="rId6"/>
    <p:sldLayoutId id="2147483739" r:id="rId7"/>
  </p:sldLayoutIdLst>
  <p:hf sldNum="0" hdr="0" dt="0"/>
  <p:txStyles>
    <p:titleStyle>
      <a:lvl1pPr algn="l" defTabSz="914295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4" indent="-228574" algn="l" defTabSz="9142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21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69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16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64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12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9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7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69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690" y="1297377"/>
            <a:ext cx="7473196" cy="2758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5690" y="4357188"/>
            <a:ext cx="1949529" cy="25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49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C79FD-C571-418B-AB0F-5EE936C85276}" type="slidenum">
              <a:rPr kumimoji="0" lang="en-GB" sz="853" b="0" i="0" u="none" strike="noStrike" kern="1200" cap="none" spc="0" normalizeH="0" baseline="0" noProof="0" smtClean="0">
                <a:ln>
                  <a:noFill/>
                </a:ln>
                <a:solidFill>
                  <a:srgbClr val="4D4D4D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49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53" b="0" i="0" u="none" strike="noStrike" kern="1200" cap="none" spc="0" normalizeH="0" baseline="0" noProof="0">
              <a:ln>
                <a:noFill/>
              </a:ln>
              <a:solidFill>
                <a:srgbClr val="4D4D4D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829" y="4296571"/>
            <a:ext cx="1219332" cy="3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5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72" r:id="rId2"/>
    <p:sldLayoutId id="2147483874" r:id="rId3"/>
    <p:sldLayoutId id="2147483870" r:id="rId4"/>
    <p:sldLayoutId id="2147483869" r:id="rId5"/>
    <p:sldLayoutId id="2147483875" r:id="rId6"/>
    <p:sldLayoutId id="2147483893" r:id="rId7"/>
    <p:sldLayoutId id="2147483871" r:id="rId8"/>
  </p:sldLayoutIdLst>
  <p:hf sldNum="0" hdr="0" ftr="0" dt="0"/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2842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100000"/>
        </a:lnSpc>
        <a:spcBef>
          <a:spcPts val="0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DDD825-949A-D76B-3AE0-ED8A9E6A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90" y="259476"/>
            <a:ext cx="7473196" cy="942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0D3A2-E405-3CC9-6F76-4AEF362DC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690" y="1297377"/>
            <a:ext cx="7473196" cy="299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pic>
        <p:nvPicPr>
          <p:cNvPr id="7" name="Picture 4" descr="EOSC Focus | EOSC Portal">
            <a:extLst>
              <a:ext uri="{FF2B5EF4-FFF2-40B4-BE49-F238E27FC236}">
                <a16:creationId xmlns:a16="http://schemas.microsoft.com/office/drawing/2014/main" id="{C5B04D75-F3FE-EFFA-F132-87D0C728ED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6" b="31879"/>
          <a:stretch/>
        </p:blipFill>
        <p:spPr bwMode="auto">
          <a:xfrm>
            <a:off x="68718" y="97021"/>
            <a:ext cx="1901119" cy="42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unded by the EU">
            <a:extLst>
              <a:ext uri="{FF2B5EF4-FFF2-40B4-BE49-F238E27FC236}">
                <a16:creationId xmlns:a16="http://schemas.microsoft.com/office/drawing/2014/main" id="{06984F7D-B2E7-CE34-59C5-71188AB92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" y="4391768"/>
            <a:ext cx="1832402" cy="38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0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2558" kern="1200">
          <a:solidFill>
            <a:srgbClr val="008792"/>
          </a:solidFill>
          <a:latin typeface="Roboto Light" panose="02000000000000000000" pitchFamily="2" charset="0"/>
          <a:ea typeface="Roboto Light" panose="02000000000000000000" pitchFamily="2" charset="0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4309"/>
            <a:ext cx="1515119" cy="399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69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690" y="1297377"/>
            <a:ext cx="7473196" cy="2758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5690" y="4357188"/>
            <a:ext cx="1949529" cy="25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2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hf sldNum="0" hdr="0" ftr="0" dt="0"/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2842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100000"/>
        </a:lnSpc>
        <a:spcBef>
          <a:spcPts val="0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EBF7CE-0989-EF48-275B-EAC6D62D9E0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4309"/>
            <a:ext cx="1515119" cy="3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</p:sldLayoutIdLst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31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40" y="4234309"/>
            <a:ext cx="1515119" cy="399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690" y="343144"/>
            <a:ext cx="7473196" cy="5559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690" y="1297377"/>
            <a:ext cx="7473196" cy="2758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5690" y="4357188"/>
            <a:ext cx="1949529" cy="25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1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hf sldNum="0" hdr="0" ftr="0" dt="0"/>
  <p:txStyles>
    <p:titleStyle>
      <a:lvl1pPr algn="l" defTabSz="649773" rtl="0" eaLnBrk="1" latinLnBrk="0" hangingPunct="1">
        <a:lnSpc>
          <a:spcPct val="90000"/>
        </a:lnSpc>
        <a:spcBef>
          <a:spcPct val="0"/>
        </a:spcBef>
        <a:buNone/>
        <a:defRPr sz="2842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2443" indent="-162443" algn="l" defTabSz="649773" rtl="0" eaLnBrk="1" latinLnBrk="0" hangingPunct="1">
        <a:lnSpc>
          <a:spcPct val="100000"/>
        </a:lnSpc>
        <a:spcBef>
          <a:spcPts val="0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87329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812216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1137102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4pPr>
      <a:lvl5pPr marL="1461988" indent="-162443" algn="l" defTabSz="649773" rtl="0" eaLnBrk="1" latinLnBrk="0" hangingPunct="1">
        <a:lnSpc>
          <a:spcPct val="100000"/>
        </a:lnSpc>
        <a:spcBef>
          <a:spcPts val="355"/>
        </a:spcBef>
        <a:spcAft>
          <a:spcPts val="1279"/>
        </a:spcAft>
        <a:buClr>
          <a:schemeClr val="tx2"/>
        </a:buClr>
        <a:buFont typeface="Arial" panose="020B0604020202020204" pitchFamily="34" charset="0"/>
        <a:buChar char="•"/>
        <a:defRPr sz="1137" kern="1200">
          <a:solidFill>
            <a:schemeClr val="tx1"/>
          </a:solidFill>
          <a:latin typeface="+mn-lt"/>
          <a:ea typeface="+mn-ea"/>
          <a:cs typeface="+mn-cs"/>
        </a:defRPr>
      </a:lvl5pPr>
      <a:lvl6pPr marL="1786875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1761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6647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61534" indent="-162443" algn="l" defTabSz="649773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886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773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659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9545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4432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9318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4204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9091" algn="l" defTabSz="649773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hyperlink" Target="https://open-science-cloud.ec.europa.eu/news/technical-launch-european-open-science-cloud-eosc-eu-node-sets-stage-successful-deployment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hyperlink" Target="https://eosc.eu/eosc-symposium-2024-outcomes-and-resources/" TargetMode="Externa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openxmlformats.org/officeDocument/2006/relationships/image" Target="../media/image10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17" Type="http://schemas.openxmlformats.org/officeDocument/2006/relationships/image" Target="../media/image107.jpeg"/><Relationship Id="rId2" Type="http://schemas.openxmlformats.org/officeDocument/2006/relationships/image" Target="../media/image92.jpeg"/><Relationship Id="rId16" Type="http://schemas.openxmlformats.org/officeDocument/2006/relationships/image" Target="../media/image106.jpeg"/><Relationship Id="rId20" Type="http://schemas.openxmlformats.org/officeDocument/2006/relationships/image" Target="../media/image110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105.png"/><Relationship Id="rId10" Type="http://schemas.openxmlformats.org/officeDocument/2006/relationships/image" Target="../media/image100.jpe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science-cloud.ec.europa.eu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5937" y="2373905"/>
            <a:ext cx="5412165" cy="1503544"/>
          </a:xfrm>
        </p:spPr>
        <p:txBody>
          <a:bodyPr lIns="91440" tIns="45720" rIns="91440" bIns="45720" anchor="t"/>
          <a:lstStyle/>
          <a:p>
            <a:endParaRPr lang="en-GB" sz="1600" dirty="0">
              <a:latin typeface="EC Square Sans Pro" panose="020B0506040000020004" pitchFamily="34" charset="0"/>
              <a:cs typeface="Calibri" panose="020F0502020204030204" pitchFamily="34" charset="0"/>
            </a:endParaRPr>
          </a:p>
          <a:p>
            <a:r>
              <a:rPr lang="en-GB" sz="1600" b="0" i="1" dirty="0">
                <a:latin typeface="EC Square Sans Pro" panose="020B0506040000020004" pitchFamily="34" charset="0"/>
                <a:cs typeface="Calibri" panose="020F0502020204030204" pitchFamily="34" charset="0"/>
              </a:rPr>
              <a:t>Stefan </a:t>
            </a:r>
            <a:r>
              <a:rPr lang="en-GB" sz="1600" b="0" i="1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Liebler</a:t>
            </a:r>
            <a:br>
              <a:rPr lang="en-GB" sz="1600" b="0" i="1" dirty="0">
                <a:latin typeface="EC Square Sans Pro" panose="020B0506040000020004" pitchFamily="34" charset="0"/>
                <a:cs typeface="Calibri" panose="020F0502020204030204" pitchFamily="34" charset="0"/>
              </a:rPr>
            </a:br>
            <a:r>
              <a:rPr lang="en-GB" sz="1600" b="0" i="1" dirty="0">
                <a:latin typeface="EC Square Sans Pro" panose="020B0506040000020004" pitchFamily="34" charset="0"/>
                <a:cs typeface="Calibri" panose="020F0502020204030204" pitchFamily="34" charset="0"/>
              </a:rPr>
              <a:t>European Commission, DG Research &amp; Innovation</a:t>
            </a:r>
            <a:br>
              <a:rPr lang="en-GB" sz="1600" b="0" i="1" dirty="0">
                <a:latin typeface="EC Square Sans Pro" panose="020B0506040000020004" pitchFamily="34" charset="0"/>
                <a:cs typeface="Calibri" panose="020F0502020204030204" pitchFamily="34" charset="0"/>
              </a:rPr>
            </a:br>
            <a:r>
              <a:rPr lang="en-GB" sz="1600" b="0" i="1" dirty="0">
                <a:latin typeface="EC Square Sans Pro" panose="020B0506040000020004" pitchFamily="34" charset="0"/>
                <a:cs typeface="Calibri" panose="020F0502020204030204" pitchFamily="34" charset="0"/>
              </a:rPr>
              <a:t>Unit A4 Open Science &amp; Research Infrastructures</a:t>
            </a:r>
          </a:p>
          <a:p>
            <a:endParaRPr lang="en-GB" sz="1600" i="1" dirty="0">
              <a:latin typeface="EC Square Sans Pro" panose="020B05060400000200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937" y="1462928"/>
            <a:ext cx="7632701" cy="731435"/>
          </a:xfrm>
        </p:spPr>
        <p:txBody>
          <a:bodyPr lIns="91440" tIns="45720" rIns="91440" bIns="45720" anchor="t"/>
          <a:lstStyle/>
          <a:p>
            <a:r>
              <a:rPr lang="en-US" sz="2200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Otvorena</a:t>
            </a:r>
            <a: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znanost</a:t>
            </a:r>
            <a: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 i EOSC: Od </a:t>
            </a:r>
            <a:r>
              <a:rPr lang="en-US" sz="2200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principa</a:t>
            </a:r>
            <a: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 do </a:t>
            </a:r>
            <a:r>
              <a:rPr lang="en-US" sz="2200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prakse</a:t>
            </a:r>
            <a:r>
              <a:rPr lang="en-IE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IE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D</a:t>
            </a:r>
            <a:r>
              <a:rPr lang="en-US" sz="2200" dirty="0" err="1">
                <a:latin typeface="EC Square Sans Pro" panose="020B0506040000020004" pitchFamily="34" charset="0"/>
                <a:cs typeface="Calibri" panose="020F0502020204030204" pitchFamily="34" charset="0"/>
              </a:rPr>
              <a:t>igitalisation</a:t>
            </a:r>
            <a: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 of European Research:</a:t>
            </a:r>
            <a:b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EC Square Sans Pro" panose="020B0506040000020004" pitchFamily="34" charset="0"/>
                <a:cs typeface="Calibri" panose="020F0502020204030204" pitchFamily="34" charset="0"/>
              </a:rPr>
              <a:t>Building the EOSC Federation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12AB8F6-BACF-492A-4927-3E6ECE609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977" y="1403230"/>
            <a:ext cx="866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B21890-F646-0AD6-EC7B-696D92F00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77" y="2193805"/>
            <a:ext cx="86645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6" name="AutoShape 5" descr="Home">
            <a:extLst>
              <a:ext uri="{FF2B5EF4-FFF2-40B4-BE49-F238E27FC236}">
                <a16:creationId xmlns:a16="http://schemas.microsoft.com/office/drawing/2014/main" id="{E8F566CD-5906-4D2B-7EA0-0BF085BBE2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9888" y="2284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8FAD9-F483-472E-EB10-442B1439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78" y="76611"/>
            <a:ext cx="1695980" cy="862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D2886-6D3C-8BEF-6D5F-8E91261A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7" y="54618"/>
            <a:ext cx="3147864" cy="7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42F81AA9-2867-30E1-65D2-74A2AC27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02" y="85099"/>
            <a:ext cx="7873829" cy="720197"/>
          </a:xfrm>
        </p:spPr>
        <p:txBody>
          <a:bodyPr/>
          <a:lstStyle/>
          <a:p>
            <a:pPr algn="r"/>
            <a: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  <a:t>EOSC EU Node:</a:t>
            </a:r>
            <a:b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</a:br>
            <a: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  <a:t>User Space</a:t>
            </a:r>
            <a:endParaRPr lang="nl-NL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B51CC-4B00-C26F-82F1-F99F46BF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26574" cy="48736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9A7370-36D5-BE9B-B4E6-B24D1C3ECD9A}"/>
              </a:ext>
            </a:extLst>
          </p:cNvPr>
          <p:cNvSpPr/>
          <p:nvPr/>
        </p:nvSpPr>
        <p:spPr>
          <a:xfrm>
            <a:off x="0" y="1781289"/>
            <a:ext cx="715802" cy="133358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559EE-1582-6C77-6A2F-78729C70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39" y="133472"/>
            <a:ext cx="2340973" cy="3562350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90B04-FBD7-9980-FD21-F8D64968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877" y="1935535"/>
            <a:ext cx="3198936" cy="2349319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FE2DF8-E8BA-1943-3198-43A5168566BB}"/>
              </a:ext>
            </a:extLst>
          </p:cNvPr>
          <p:cNvSpPr/>
          <p:nvPr/>
        </p:nvSpPr>
        <p:spPr>
          <a:xfrm>
            <a:off x="1527386" y="3457689"/>
            <a:ext cx="715802" cy="13335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929D3C-F701-F891-76B0-D8616BB8B2C4}"/>
              </a:ext>
            </a:extLst>
          </p:cNvPr>
          <p:cNvSpPr/>
          <p:nvPr/>
        </p:nvSpPr>
        <p:spPr>
          <a:xfrm>
            <a:off x="5444600" y="4136715"/>
            <a:ext cx="715802" cy="133358"/>
          </a:xfrm>
          <a:prstGeom prst="rect">
            <a:avLst/>
          </a:prstGeom>
          <a:noFill/>
          <a:ln w="19050" cap="flat" cmpd="sng" algn="ctr">
            <a:solidFill>
              <a:srgbClr val="FFE06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F7173-7A2C-799E-C7EA-9C50BAF73B33}"/>
              </a:ext>
            </a:extLst>
          </p:cNvPr>
          <p:cNvSpPr txBox="1"/>
          <p:nvPr/>
        </p:nvSpPr>
        <p:spPr>
          <a:xfrm>
            <a:off x="933694" y="3772863"/>
            <a:ext cx="2405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1200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Real scientific use cases:</a:t>
            </a:r>
          </a:p>
          <a:p>
            <a:pPr algn="just"/>
            <a:r>
              <a:rPr lang="en-IE" sz="1200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EOSC Symposium 2024, Day 3</a:t>
            </a:r>
          </a:p>
          <a:p>
            <a:pPr algn="just"/>
            <a:r>
              <a:rPr lang="en-IE" sz="1200" i="1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Deep dive into the EOSC EU Node</a:t>
            </a:r>
          </a:p>
          <a:p>
            <a:pPr algn="just"/>
            <a:r>
              <a:rPr lang="en-US" sz="1200" dirty="0">
                <a:latin typeface="EC Square Sans Pro" panose="020B0506040000020004" pitchFamily="34" charset="0"/>
                <a:hlinkClick r:id="rId5"/>
              </a:rPr>
              <a:t>https://eosc.eu/eosc-symposium-2024-outcomes-and-resources/</a:t>
            </a:r>
            <a:endParaRPr lang="en-IE" sz="1200" dirty="0">
              <a:solidFill>
                <a:srgbClr val="000000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64E67-2B75-542C-587A-EB651B9A4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289" y="2252328"/>
            <a:ext cx="2026517" cy="1488223"/>
          </a:xfrm>
          <a:prstGeom prst="rect">
            <a:avLst/>
          </a:prstGeom>
          <a:ln w="22225">
            <a:solidFill>
              <a:srgbClr val="FFE06E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FB7AE9-0E07-5148-8CBD-E3E7C48B701E}"/>
              </a:ext>
            </a:extLst>
          </p:cNvPr>
          <p:cNvSpPr txBox="1"/>
          <p:nvPr/>
        </p:nvSpPr>
        <p:spPr>
          <a:xfrm>
            <a:off x="3167943" y="4270073"/>
            <a:ext cx="36124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1200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Live demo at the Technical launch event:</a:t>
            </a:r>
          </a:p>
          <a:p>
            <a:pPr algn="just"/>
            <a:r>
              <a:rPr lang="en-US" sz="900" dirty="0">
                <a:latin typeface="EC Square Sans Pro" panose="020B0506040000020004" pitchFamily="34" charset="0"/>
                <a:hlinkClick r:id="rId7"/>
              </a:rPr>
              <a:t>https://open-science-cloud.ec.europa.eu/news/technical-launch-european-open-science-cloud-eosc-eu-node-sets-stage-successful-deployment</a:t>
            </a:r>
            <a:endParaRPr lang="en-IE" sz="900" dirty="0">
              <a:solidFill>
                <a:srgbClr val="000000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B5A92-07EE-D342-B3A6-B33CD3697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040" y="15790"/>
            <a:ext cx="3939249" cy="2474609"/>
          </a:xfrm>
          <a:prstGeom prst="rect">
            <a:avLst/>
          </a:prstGeom>
          <a:ln w="22225">
            <a:solidFill>
              <a:schemeClr val="accent5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3F1489-049F-6DF1-27CE-0E93193A134F}"/>
              </a:ext>
            </a:extLst>
          </p:cNvPr>
          <p:cNvSpPr/>
          <p:nvPr/>
        </p:nvSpPr>
        <p:spPr>
          <a:xfrm>
            <a:off x="3270682" y="2093397"/>
            <a:ext cx="370790" cy="343414"/>
          </a:xfrm>
          <a:prstGeom prst="rect">
            <a:avLst/>
          </a:prstGeom>
          <a:noFill/>
          <a:ln w="19050" cap="flat" cmpd="sng" algn="ctr">
            <a:solidFill>
              <a:srgbClr val="66CC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7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771C6B-CF97-E046-C397-3D8B819BC94B}"/>
              </a:ext>
            </a:extLst>
          </p:cNvPr>
          <p:cNvSpPr txBox="1"/>
          <p:nvPr/>
        </p:nvSpPr>
        <p:spPr>
          <a:xfrm>
            <a:off x="119270" y="1172789"/>
            <a:ext cx="4384668" cy="22365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701904">
              <a:spcAft>
                <a:spcPts val="426"/>
              </a:spcAft>
              <a:buClrTx/>
              <a:defRPr/>
            </a:pPr>
            <a:r>
              <a:rPr lang="en-IE" sz="1400" dirty="0">
                <a:latin typeface="EC Square Sans Pro"/>
                <a:ea typeface="Roboto Light"/>
                <a:cs typeface="Roboto Light"/>
              </a:rPr>
              <a:t>Following a dialogues process with 121 interested organisations interested to join the EOSC Federation,</a:t>
            </a:r>
            <a:br>
              <a:rPr lang="en-IE" sz="1400" dirty="0">
                <a:latin typeface="EC Square Sans Pro"/>
                <a:ea typeface="Roboto Light"/>
                <a:cs typeface="Roboto Light"/>
              </a:rPr>
            </a:br>
            <a:r>
              <a:rPr lang="en-IE" sz="1400" dirty="0">
                <a:latin typeface="EC Square Sans Pro"/>
                <a:ea typeface="Roboto Light"/>
                <a:cs typeface="Roboto Light"/>
              </a:rPr>
              <a:t>13 organisations were invited for the</a:t>
            </a:r>
          </a:p>
          <a:p>
            <a:pPr defTabSz="701904">
              <a:spcAft>
                <a:spcPts val="426"/>
              </a:spcAft>
              <a:buClrTx/>
              <a:defRPr/>
            </a:pPr>
            <a:r>
              <a:rPr lang="en-IE" sz="1400" b="1" dirty="0">
                <a:latin typeface="EC Square Sans Pro"/>
                <a:ea typeface="Roboto Light"/>
                <a:cs typeface="Roboto Light"/>
              </a:rPr>
              <a:t>Kick-off workshop of the EOSC Federation build-up phase, held 17-18 March 2025 in Brussels.</a:t>
            </a:r>
          </a:p>
          <a:p>
            <a:pPr defTabSz="701904">
              <a:spcAft>
                <a:spcPts val="426"/>
              </a:spcAft>
              <a:buClrTx/>
              <a:defRPr/>
            </a:pPr>
            <a:r>
              <a:rPr lang="en-IE" sz="1400" dirty="0">
                <a:latin typeface="EC Square Sans Pro"/>
                <a:ea typeface="Roboto Light"/>
                <a:cs typeface="Roboto Light"/>
              </a:rPr>
              <a:t>Besides the EOSC EU Node the 13 involved organisations/consortium are:</a:t>
            </a:r>
          </a:p>
          <a:p>
            <a:pPr marL="285115" indent="-285115" defTabSz="701904">
              <a:spcAft>
                <a:spcPts val="426"/>
              </a:spcAft>
              <a:buClrTx/>
              <a:buFont typeface="Arial" panose="020B0604020202020204" pitchFamily="34" charset="0"/>
              <a:buChar char="•"/>
              <a:defRPr/>
            </a:pPr>
            <a:endParaRPr lang="en-IE" sz="1400" kern="1200" dirty="0">
              <a:latin typeface="EC Square Sans Pro"/>
              <a:ea typeface="Roboto Light"/>
              <a:cs typeface="Roboto Light"/>
            </a:endParaRPr>
          </a:p>
          <a:p>
            <a:pPr marL="285717" indent="-285717" defTabSz="701904">
              <a:spcAft>
                <a:spcPts val="426"/>
              </a:spcAft>
              <a:buClrTx/>
              <a:buFont typeface="Arial" panose="020B0604020202020204" pitchFamily="34" charset="0"/>
              <a:buChar char="•"/>
              <a:defRPr/>
            </a:pPr>
            <a:endParaRPr lang="en-GB" sz="1400" kern="1200" dirty="0">
              <a:latin typeface="EC Square Sans Pro"/>
              <a:ea typeface="Roboto Light"/>
              <a:cs typeface="Robot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04D34-1337-B491-2352-98CDA4F0C473}"/>
              </a:ext>
            </a:extLst>
          </p:cNvPr>
          <p:cNvSpPr txBox="1">
            <a:spLocks/>
          </p:cNvSpPr>
          <p:nvPr/>
        </p:nvSpPr>
        <p:spPr>
          <a:xfrm>
            <a:off x="222421" y="361393"/>
            <a:ext cx="7873829" cy="38779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74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0000"/>
                </a:solidFill>
                <a:cs typeface="Arial"/>
              </a:rPr>
              <a:t>Rollout of the </a:t>
            </a:r>
            <a:r>
              <a:rPr lang="en-GB" dirty="0">
                <a:solidFill>
                  <a:schemeClr val="accent5"/>
                </a:solidFill>
                <a:cs typeface="Arial"/>
              </a:rPr>
              <a:t>EOSC Federation </a:t>
            </a:r>
            <a:r>
              <a:rPr lang="en-GB" dirty="0">
                <a:solidFill>
                  <a:srgbClr val="000000"/>
                </a:solidFill>
                <a:cs typeface="Arial"/>
              </a:rPr>
              <a:t>(II)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12" name="Picture 11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F9C62E2D-64EB-213C-788A-6B737B6B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38" y="1172789"/>
            <a:ext cx="4135719" cy="2760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B06D1-5EDA-4481-CD91-EEACEB180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2903894"/>
            <a:ext cx="4226095" cy="1305797"/>
          </a:xfrm>
          <a:prstGeom prst="rect">
            <a:avLst/>
          </a:prstGeom>
        </p:spPr>
      </p:pic>
      <p:pic>
        <p:nvPicPr>
          <p:cNvPr id="4" name="Picture 3" descr="A black text with black letters&#10;&#10;AI-generated content may be incorrect.">
            <a:extLst>
              <a:ext uri="{FF2B5EF4-FFF2-40B4-BE49-F238E27FC236}">
                <a16:creationId xmlns:a16="http://schemas.microsoft.com/office/drawing/2014/main" id="{12AAD8C1-AA0E-0FB4-CB21-ADA88F4D8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25" y="3076753"/>
            <a:ext cx="904254" cy="1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4D34-1337-B491-2352-98CDA4F0C473}"/>
              </a:ext>
            </a:extLst>
          </p:cNvPr>
          <p:cNvSpPr txBox="1">
            <a:spLocks/>
          </p:cNvSpPr>
          <p:nvPr/>
        </p:nvSpPr>
        <p:spPr>
          <a:xfrm>
            <a:off x="222421" y="361393"/>
            <a:ext cx="7873829" cy="38779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74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j-ea"/>
                <a:cs typeface="Arial"/>
              </a:rPr>
              <a:t>Rollout of the </a:t>
            </a:r>
            <a:r>
              <a:rPr kumimoji="0" lang="en-GB" sz="2274" b="1" i="0" u="none" strike="noStrike" kern="1200" cap="none" spc="0" normalizeH="0" baseline="0" noProof="0" dirty="0">
                <a:ln>
                  <a:noFill/>
                </a:ln>
                <a:solidFill>
                  <a:srgbClr val="E23214"/>
                </a:solidFill>
                <a:effectLst/>
                <a:uLnTx/>
                <a:uFillTx/>
                <a:latin typeface="EC Square Sans Pro" panose="020B0506040000020004" pitchFamily="34" charset="0"/>
                <a:ea typeface="+mj-ea"/>
                <a:cs typeface="Arial"/>
              </a:rPr>
              <a:t>EOSC Federation </a:t>
            </a:r>
            <a:r>
              <a:rPr kumimoji="0" lang="en-GB" sz="227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j-ea"/>
                <a:cs typeface="Arial"/>
              </a:rPr>
              <a:t>(II)</a:t>
            </a:r>
            <a:endParaRPr kumimoji="0" lang="nl-NL" sz="2274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AA5C1-BF4F-6869-2876-460BB22D9663}"/>
              </a:ext>
            </a:extLst>
          </p:cNvPr>
          <p:cNvSpPr txBox="1"/>
          <p:nvPr/>
        </p:nvSpPr>
        <p:spPr>
          <a:xfrm>
            <a:off x="256946" y="1169323"/>
            <a:ext cx="7887461" cy="3323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400" kern="100" dirty="0">
                <a:solidFill>
                  <a:srgbClr val="000000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kick-off workshop served </a:t>
            </a:r>
            <a:r>
              <a:rPr kumimoji="0" lang="en-IE" sz="1400" i="0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commonly…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1400" kern="100" dirty="0">
                <a:solidFill>
                  <a:srgbClr val="000000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…get to </a:t>
            </a:r>
            <a:r>
              <a:rPr lang="en-IE" sz="1400" b="1" kern="100" dirty="0">
                <a:solidFill>
                  <a:srgbClr val="000000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each other</a:t>
            </a:r>
            <a:r>
              <a:rPr lang="en-IE" sz="1400" kern="100" dirty="0">
                <a:solidFill>
                  <a:srgbClr val="000000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find gaps and commonalities.</a:t>
            </a:r>
            <a:endParaRPr kumimoji="0" lang="en-IE" sz="1400" i="0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…elaborate the planning of the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main activities of the build-up phase</a:t>
            </a: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, </a:t>
            </a:r>
            <a:b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</a:b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on the basis of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draft project charters </a:t>
            </a: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prepared by the organisations and </a:t>
            </a:r>
            <a:b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</a:b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on the input by the </a:t>
            </a:r>
            <a:r>
              <a:rPr lang="en-GB" sz="1400" b="1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EU Node representatives.</a:t>
            </a:r>
            <a:br>
              <a:rPr lang="en-GB" sz="1400" b="1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</a:br>
            <a:r>
              <a:rPr kumimoji="0" lang="en-GB" sz="14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This included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prioritization of use cases and tasks, working towards a common timeline.</a:t>
            </a:r>
            <a:endParaRPr kumimoji="0" lang="en-GB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/>
              <a:ea typeface="Calibri"/>
              <a:cs typeface="Times New Roman"/>
            </a:endParaRP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…set out the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organisational modalities of the build-up phase </a:t>
            </a:r>
            <a:r>
              <a:rPr kumimoji="0" lang="en-GB" sz="14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and define the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/>
                <a:ea typeface="Calibri"/>
                <a:cs typeface="Times New Roman"/>
              </a:rPr>
              <a:t>next steps</a:t>
            </a: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, specifically to set up an “EOSC Federation build-up group”.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400" kern="100" dirty="0">
              <a:solidFill>
                <a:srgbClr val="000000"/>
              </a:solidFill>
              <a:latin typeface="EC Square Sans Pro"/>
              <a:ea typeface="Calibri"/>
              <a:cs typeface="Times New Roman"/>
            </a:endParaRP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400" kern="100" dirty="0">
              <a:solidFill>
                <a:srgbClr val="000000"/>
              </a:solidFill>
              <a:latin typeface="EC Square Sans Pro"/>
              <a:ea typeface="Calibri"/>
              <a:cs typeface="Times New Roman"/>
            </a:endParaRPr>
          </a:p>
          <a:p>
            <a:pPr marR="0" lvl="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b="1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Continuous engagement of further interested organisations: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Webinar(s)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EOSC Federation Handbook (endorsed this week)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EOSC Association Task Forces</a:t>
            </a:r>
          </a:p>
          <a:p>
            <a:pPr marL="285750" marR="0" lvl="0" indent="-285750" algn="l" defTabSz="701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kern="100" dirty="0">
                <a:solidFill>
                  <a:srgbClr val="000000"/>
                </a:solidFill>
                <a:latin typeface="EC Square Sans Pro"/>
                <a:ea typeface="Calibri"/>
                <a:cs typeface="Times New Roman"/>
              </a:rPr>
              <a:t>Next “wave” to be launched in summer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2CA3E36-40DC-E8F3-FEEC-070FED338A60}"/>
              </a:ext>
            </a:extLst>
          </p:cNvPr>
          <p:cNvSpPr/>
          <p:nvPr/>
        </p:nvSpPr>
        <p:spPr>
          <a:xfrm rot="10800000">
            <a:off x="6398913" y="151909"/>
            <a:ext cx="2008716" cy="1614696"/>
          </a:xfrm>
          <a:prstGeom prst="triangle">
            <a:avLst/>
          </a:prstGeom>
          <a:solidFill>
            <a:srgbClr val="7D9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9773"/>
            <a:endParaRPr lang="en-US" sz="1066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8EEA7-3761-82BB-6AE1-07871447EB32}"/>
              </a:ext>
            </a:extLst>
          </p:cNvPr>
          <p:cNvSpPr txBox="1"/>
          <p:nvPr/>
        </p:nvSpPr>
        <p:spPr>
          <a:xfrm>
            <a:off x="6551870" y="325635"/>
            <a:ext cx="1700069" cy="459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982" tIns="32491" rIns="64982" bIns="324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9773"/>
            <a:r>
              <a:rPr lang="en-US" sz="1279" b="1" dirty="0">
                <a:solidFill>
                  <a:srgbClr val="FFFFFF"/>
                </a:solidFill>
                <a:latin typeface="EC Square Sans Pro" panose="020B0506040000020004" pitchFamily="34" charset="0"/>
                <a:cs typeface="Arial"/>
              </a:rPr>
              <a:t>EOSC Tripartite Governance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A10A3FD-FCCF-FE48-2EB0-F0F7ABDA9A2A}"/>
              </a:ext>
            </a:extLst>
          </p:cNvPr>
          <p:cNvSpPr/>
          <p:nvPr/>
        </p:nvSpPr>
        <p:spPr>
          <a:xfrm>
            <a:off x="6487022" y="1169323"/>
            <a:ext cx="1829764" cy="1015339"/>
          </a:xfrm>
          <a:prstGeom prst="hexagon">
            <a:avLst/>
          </a:prstGeom>
          <a:solidFill>
            <a:srgbClr val="FE6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82" tIns="32491" rIns="64982" bIns="32491" rtlCol="0" anchor="ctr"/>
          <a:lstStyle/>
          <a:p>
            <a:pPr algn="ctr" defTabSz="649773"/>
            <a:r>
              <a:rPr lang="en-US" sz="1279" b="1" dirty="0">
                <a:solidFill>
                  <a:srgbClr val="FFFFFF"/>
                </a:solidFill>
                <a:latin typeface="EC Square Sans Pro" panose="020B0506040000020004" pitchFamily="34" charset="0"/>
                <a:cs typeface="Arial"/>
              </a:rPr>
              <a:t>EOSC Federation build-up group</a:t>
            </a:r>
            <a:endParaRPr lang="en-US" sz="1279" dirty="0">
              <a:solidFill>
                <a:srgbClr val="1A3A50"/>
              </a:solidFill>
              <a:latin typeface="EC Square Sans Pro" panose="020B05060400000200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15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10F91C-F036-61FC-C16B-E37D78C5E4B5}"/>
              </a:ext>
            </a:extLst>
          </p:cNvPr>
          <p:cNvSpPr txBox="1">
            <a:spLocks/>
          </p:cNvSpPr>
          <p:nvPr/>
        </p:nvSpPr>
        <p:spPr>
          <a:xfrm>
            <a:off x="409394" y="235366"/>
            <a:ext cx="6498167" cy="574668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defTabSz="649773"/>
            <a:r>
              <a:rPr lang="en-IE" sz="2558" dirty="0">
                <a:solidFill>
                  <a:srgbClr val="000000"/>
                </a:solidFill>
                <a:latin typeface="EC Square Sans Pro Medium"/>
              </a:rPr>
              <a:t>EOSC Investments</a:t>
            </a:r>
            <a:endParaRPr lang="en-001" sz="2558" dirty="0">
              <a:solidFill>
                <a:srgbClr val="00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F57BDA-D1AF-7457-64A1-12B8D3E47B8B}"/>
              </a:ext>
            </a:extLst>
          </p:cNvPr>
          <p:cNvSpPr txBox="1"/>
          <p:nvPr/>
        </p:nvSpPr>
        <p:spPr>
          <a:xfrm>
            <a:off x="2830696" y="774806"/>
            <a:ext cx="5607909" cy="351634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defTabSz="649773"/>
            <a:endParaRPr lang="en-IE" sz="1279">
              <a:solidFill>
                <a:srgbClr val="1A3A50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857E50-194D-24C7-637F-E5A0D3A0FCF1}"/>
              </a:ext>
            </a:extLst>
          </p:cNvPr>
          <p:cNvSpPr txBox="1"/>
          <p:nvPr/>
        </p:nvSpPr>
        <p:spPr>
          <a:xfrm>
            <a:off x="380347" y="2177976"/>
            <a:ext cx="2450350" cy="22521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982" tIns="32491" rIns="64982" bIns="324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9773"/>
            <a:r>
              <a:rPr lang="en-US" sz="1421" dirty="0">
                <a:solidFill>
                  <a:srgbClr val="000000"/>
                </a:solidFill>
                <a:latin typeface="EC Square Sans Pro"/>
              </a:rPr>
              <a:t>During the duration of the</a:t>
            </a:r>
            <a:r>
              <a:rPr lang="en-US" sz="1421" b="1" dirty="0">
                <a:solidFill>
                  <a:srgbClr val="000000"/>
                </a:solidFill>
                <a:latin typeface="EC Square Sans Pro"/>
              </a:rPr>
              <a:t> </a:t>
            </a:r>
            <a:br>
              <a:rPr lang="en-US" sz="1421" b="1" dirty="0">
                <a:solidFill>
                  <a:srgbClr val="000000"/>
                </a:solidFill>
                <a:latin typeface="EC Square Sans Pro"/>
              </a:rPr>
            </a:br>
            <a:r>
              <a:rPr lang="en-US" sz="1421" b="1" dirty="0">
                <a:solidFill>
                  <a:schemeClr val="accent6"/>
                </a:solidFill>
                <a:latin typeface="EC Square Sans Pro"/>
              </a:rPr>
              <a:t>co-programmed partnership </a:t>
            </a:r>
            <a:r>
              <a:rPr lang="en-US" sz="1421" b="1" dirty="0">
                <a:solidFill>
                  <a:srgbClr val="000000"/>
                </a:solidFill>
                <a:latin typeface="EC Square Sans Pro"/>
              </a:rPr>
              <a:t>both partners </a:t>
            </a:r>
            <a:r>
              <a:rPr lang="en-US" sz="1421" dirty="0">
                <a:solidFill>
                  <a:srgbClr val="000000"/>
                </a:solidFill>
                <a:latin typeface="EC Square Sans Pro"/>
              </a:rPr>
              <a:t>finance EOSC by equal amounts of In-Kind contributions by members of the </a:t>
            </a:r>
            <a:r>
              <a:rPr lang="en-US" sz="1421" b="1" i="1" dirty="0">
                <a:solidFill>
                  <a:srgbClr val="000000"/>
                </a:solidFill>
                <a:latin typeface="EC Square Sans Pro"/>
              </a:rPr>
              <a:t>EOSC Association </a:t>
            </a:r>
            <a:r>
              <a:rPr lang="en-US" sz="1421" dirty="0">
                <a:solidFill>
                  <a:srgbClr val="000000"/>
                </a:solidFill>
                <a:latin typeface="EC Square Sans Pro"/>
              </a:rPr>
              <a:t>and continuous fund projects through the </a:t>
            </a:r>
            <a:r>
              <a:rPr lang="en-US" sz="1421" b="1" i="1" dirty="0">
                <a:solidFill>
                  <a:srgbClr val="000000"/>
                </a:solidFill>
                <a:latin typeface="EC Square Sans Pro"/>
              </a:rPr>
              <a:t>European Commission</a:t>
            </a:r>
            <a:r>
              <a:rPr lang="en-US" sz="1421" dirty="0">
                <a:solidFill>
                  <a:srgbClr val="000000"/>
                </a:solidFill>
                <a:latin typeface="EC Square Sans Pro"/>
              </a:rPr>
              <a:t>.</a:t>
            </a:r>
            <a:endParaRPr lang="en-US" sz="1421" dirty="0">
              <a:solidFill>
                <a:srgbClr val="000000"/>
              </a:solidFill>
              <a:latin typeface="EC Square Sans Pro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D1DC36-CC41-9962-1EBC-1F91DB1F06F5}"/>
              </a:ext>
            </a:extLst>
          </p:cNvPr>
          <p:cNvSpPr txBox="1"/>
          <p:nvPr/>
        </p:nvSpPr>
        <p:spPr>
          <a:xfrm>
            <a:off x="310839" y="1243662"/>
            <a:ext cx="2450350" cy="7215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982" tIns="32491" rIns="64982" bIns="324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9773"/>
            <a:r>
              <a:rPr lang="en-US" sz="1421" dirty="0">
                <a:solidFill>
                  <a:srgbClr val="000000"/>
                </a:solidFill>
                <a:latin typeface="EC Square Sans Pro"/>
              </a:rPr>
              <a:t>At least </a:t>
            </a:r>
            <a:r>
              <a:rPr lang="en-US" sz="1421" b="1" dirty="0">
                <a:solidFill>
                  <a:srgbClr val="000000"/>
                </a:solidFill>
                <a:latin typeface="EC Square Sans Pro"/>
              </a:rPr>
              <a:t>1 billion euros will be invested in EOSC</a:t>
            </a:r>
            <a:r>
              <a:rPr lang="en-US" sz="1421" dirty="0">
                <a:solidFill>
                  <a:srgbClr val="000000"/>
                </a:solidFill>
                <a:latin typeface="EC Square Sans Pro"/>
              </a:rPr>
              <a:t> over the lifetime of Horizon Europe.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D139D3-F4FB-B6A2-7D26-7BF7BBC7CFB2}"/>
              </a:ext>
            </a:extLst>
          </p:cNvPr>
          <p:cNvSpPr txBox="1"/>
          <p:nvPr/>
        </p:nvSpPr>
        <p:spPr>
          <a:xfrm>
            <a:off x="4395366" y="730595"/>
            <a:ext cx="2450350" cy="2842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982" tIns="32491" rIns="64982" bIns="324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9773"/>
            <a:r>
              <a:rPr lang="en-US" sz="1421" b="1" dirty="0">
                <a:solidFill>
                  <a:srgbClr val="000000"/>
                </a:solidFill>
                <a:latin typeface="EC Square Sans Pro"/>
              </a:rPr>
              <a:t>EOSC projects....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882DB65-9A50-5D81-569A-B19726E301E5}"/>
              </a:ext>
            </a:extLst>
          </p:cNvPr>
          <p:cNvSpPr txBox="1"/>
          <p:nvPr/>
        </p:nvSpPr>
        <p:spPr>
          <a:xfrm>
            <a:off x="4152284" y="4140129"/>
            <a:ext cx="2450350" cy="2842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982" tIns="32491" rIns="64982" bIns="324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9773"/>
            <a:r>
              <a:rPr lang="en-US" sz="1421" b="1" dirty="0">
                <a:solidFill>
                  <a:srgbClr val="000000"/>
                </a:solidFill>
                <a:latin typeface="EC Square Sans Pro"/>
              </a:rPr>
              <a:t>… and further to come.</a:t>
            </a:r>
            <a:endParaRPr lang="en-US" sz="1279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A black and blue logo&#10;&#10;Description automatically generated">
            <a:extLst>
              <a:ext uri="{FF2B5EF4-FFF2-40B4-BE49-F238E27FC236}">
                <a16:creationId xmlns:a16="http://schemas.microsoft.com/office/drawing/2014/main" id="{AF52FAC4-FBAB-440E-36B4-56334F059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70" y="1570840"/>
            <a:ext cx="1640271" cy="406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C0237-17C3-5080-B7FC-8DAF499D5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64" y="3461152"/>
            <a:ext cx="1869880" cy="201234"/>
          </a:xfrm>
          <a:prstGeom prst="rect">
            <a:avLst/>
          </a:prstGeom>
        </p:spPr>
      </p:pic>
      <p:pic>
        <p:nvPicPr>
          <p:cNvPr id="11" name="Picture 10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2AF6F9A-FBEA-AA09-3396-08B18AB3F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36" y="3852903"/>
            <a:ext cx="1869880" cy="261978"/>
          </a:xfrm>
          <a:prstGeom prst="rect">
            <a:avLst/>
          </a:prstGeom>
        </p:spPr>
      </p:pic>
      <p:pic>
        <p:nvPicPr>
          <p:cNvPr id="13" name="Picture 1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6EFEA00-2C64-DA83-B7AC-050252C37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36" y="3785572"/>
            <a:ext cx="2379850" cy="294648"/>
          </a:xfrm>
          <a:prstGeom prst="rect">
            <a:avLst/>
          </a:prstGeom>
        </p:spPr>
      </p:pic>
      <p:pic>
        <p:nvPicPr>
          <p:cNvPr id="16" name="Picture 15" descr="A black and white image of a letter c&#10;&#10;Description automatically generated">
            <a:extLst>
              <a:ext uri="{FF2B5EF4-FFF2-40B4-BE49-F238E27FC236}">
                <a16:creationId xmlns:a16="http://schemas.microsoft.com/office/drawing/2014/main" id="{81A5A1EF-4DEF-01A3-FFBF-BFC5B308D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5" y="2698065"/>
            <a:ext cx="1680121" cy="238950"/>
          </a:xfrm>
          <a:prstGeom prst="rect">
            <a:avLst/>
          </a:prstGeom>
        </p:spPr>
      </p:pic>
      <p:pic>
        <p:nvPicPr>
          <p:cNvPr id="23" name="Picture 22" descr="A blue and yellow text&#10;&#10;Description automatically generated">
            <a:extLst>
              <a:ext uri="{FF2B5EF4-FFF2-40B4-BE49-F238E27FC236}">
                <a16:creationId xmlns:a16="http://schemas.microsoft.com/office/drawing/2014/main" id="{C131D3E3-7450-A6B6-BFE1-7988A441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42" y="1990351"/>
            <a:ext cx="2540200" cy="321327"/>
          </a:xfrm>
          <a:prstGeom prst="rect">
            <a:avLst/>
          </a:prstGeom>
        </p:spPr>
      </p:pic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E3EF9890-7FA9-1222-F4CA-B0AA89B38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49" y="1572187"/>
            <a:ext cx="1782800" cy="461682"/>
          </a:xfrm>
          <a:prstGeom prst="rect">
            <a:avLst/>
          </a:prstGeom>
        </p:spPr>
      </p:pic>
      <p:pic>
        <p:nvPicPr>
          <p:cNvPr id="25" name="Picture 24" descr="A black and blue text&#10;&#10;Description automatically generated">
            <a:extLst>
              <a:ext uri="{FF2B5EF4-FFF2-40B4-BE49-F238E27FC236}">
                <a16:creationId xmlns:a16="http://schemas.microsoft.com/office/drawing/2014/main" id="{84284848-3CBD-92F4-1646-B22FB9CFA0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0" y="982793"/>
            <a:ext cx="1807595" cy="451579"/>
          </a:xfrm>
          <a:prstGeom prst="rect">
            <a:avLst/>
          </a:prstGeom>
        </p:spPr>
      </p:pic>
      <p:pic>
        <p:nvPicPr>
          <p:cNvPr id="27" name="Picture 2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10F3C04-5E01-B9E6-370B-C9F547C9DF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23" y="2091863"/>
            <a:ext cx="2135674" cy="266959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0D1D024B-F189-B46E-8449-CE0E0563EE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58" y="2405966"/>
            <a:ext cx="1925163" cy="302526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F3BEBBA9-21BD-8CD7-BD74-44E3BF3F4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69" y="2300953"/>
            <a:ext cx="2008292" cy="321327"/>
          </a:xfrm>
          <a:prstGeom prst="rect">
            <a:avLst/>
          </a:prstGeom>
        </p:spPr>
      </p:pic>
      <p:pic>
        <p:nvPicPr>
          <p:cNvPr id="52" name="Picture 5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D153DEA7-56C8-BFD4-16DC-77B40C4C45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20" y="1294000"/>
            <a:ext cx="1605393" cy="321079"/>
          </a:xfrm>
          <a:prstGeom prst="rect">
            <a:avLst/>
          </a:prstGeom>
        </p:spPr>
      </p:pic>
      <p:pic>
        <p:nvPicPr>
          <p:cNvPr id="54" name="Picture 5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CEE5B-B0E7-6AC6-178A-0A2122FCA7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6" y="1210371"/>
            <a:ext cx="1848034" cy="461682"/>
          </a:xfrm>
          <a:prstGeom prst="rect">
            <a:avLst/>
          </a:prstGeom>
        </p:spPr>
      </p:pic>
      <p:pic>
        <p:nvPicPr>
          <p:cNvPr id="57" name="Picture 56" descr="A colorful circle with dots&#10;&#10;Description automatically generated with medium confidence">
            <a:extLst>
              <a:ext uri="{FF2B5EF4-FFF2-40B4-BE49-F238E27FC236}">
                <a16:creationId xmlns:a16="http://schemas.microsoft.com/office/drawing/2014/main" id="{545EB802-6CFF-73B5-AE9F-E0418C5E9C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13" y="2703031"/>
            <a:ext cx="1917251" cy="318449"/>
          </a:xfrm>
          <a:prstGeom prst="rect">
            <a:avLst/>
          </a:prstGeom>
        </p:spPr>
      </p:pic>
      <p:pic>
        <p:nvPicPr>
          <p:cNvPr id="61" name="Picture 60" descr="A close-up of a logo&#10;&#10;Description automatically generated">
            <a:extLst>
              <a:ext uri="{FF2B5EF4-FFF2-40B4-BE49-F238E27FC236}">
                <a16:creationId xmlns:a16="http://schemas.microsoft.com/office/drawing/2014/main" id="{58D1009B-95C3-1E6F-F287-4D5A28F7D36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60" y="3165828"/>
            <a:ext cx="1412311" cy="329167"/>
          </a:xfrm>
          <a:prstGeom prst="rect">
            <a:avLst/>
          </a:prstGeom>
        </p:spPr>
      </p:pic>
      <p:pic>
        <p:nvPicPr>
          <p:cNvPr id="64" name="Picture 63" descr="A close-up of a logo&#10;&#10;Description automatically generated">
            <a:extLst>
              <a:ext uri="{FF2B5EF4-FFF2-40B4-BE49-F238E27FC236}">
                <a16:creationId xmlns:a16="http://schemas.microsoft.com/office/drawing/2014/main" id="{10658A56-0443-8431-2433-1A71239757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38" y="3089831"/>
            <a:ext cx="1145202" cy="643495"/>
          </a:xfrm>
          <a:prstGeom prst="rect">
            <a:avLst/>
          </a:prstGeom>
        </p:spPr>
      </p:pic>
      <p:pic>
        <p:nvPicPr>
          <p:cNvPr id="66" name="Picture 65" descr="A logo of a company&#10;&#10;Description automatically generated">
            <a:extLst>
              <a:ext uri="{FF2B5EF4-FFF2-40B4-BE49-F238E27FC236}">
                <a16:creationId xmlns:a16="http://schemas.microsoft.com/office/drawing/2014/main" id="{52121A92-9534-2FFA-2895-86FCD14CDEE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00" y="2937668"/>
            <a:ext cx="1830028" cy="473911"/>
          </a:xfrm>
          <a:prstGeom prst="rect">
            <a:avLst/>
          </a:prstGeom>
        </p:spPr>
      </p:pic>
      <p:pic>
        <p:nvPicPr>
          <p:cNvPr id="68" name="Picture 67" descr="A black and purple logo&#10;&#10;Description automatically generated with medium confidence">
            <a:extLst>
              <a:ext uri="{FF2B5EF4-FFF2-40B4-BE49-F238E27FC236}">
                <a16:creationId xmlns:a16="http://schemas.microsoft.com/office/drawing/2014/main" id="{30921D9A-677B-6A87-7A05-BEA4FFF8CA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27" y="1002710"/>
            <a:ext cx="1701744" cy="265207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9F5184B8-85C3-01A1-7666-8C68BE4B3CD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49" y="1255015"/>
            <a:ext cx="1135961" cy="7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43651-9295-FF6E-BA0B-F711707F407F}"/>
              </a:ext>
            </a:extLst>
          </p:cNvPr>
          <p:cNvSpPr txBox="1"/>
          <p:nvPr/>
        </p:nvSpPr>
        <p:spPr>
          <a:xfrm>
            <a:off x="1200351" y="3551851"/>
            <a:ext cx="551058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 dirty="0">
                <a:cs typeface="Calibri"/>
              </a:rPr>
              <a:t>2025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00858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968896-53F3-98D6-D6FF-35EF554E8144}"/>
              </a:ext>
            </a:extLst>
          </p:cNvPr>
          <p:cNvSpPr txBox="1">
            <a:spLocks/>
          </p:cNvSpPr>
          <p:nvPr/>
        </p:nvSpPr>
        <p:spPr>
          <a:xfrm>
            <a:off x="569603" y="134115"/>
            <a:ext cx="8094795" cy="398062"/>
          </a:xfrm>
          <a:prstGeom prst="rect">
            <a:avLst/>
          </a:prstGeom>
        </p:spPr>
        <p:txBody>
          <a:bodyPr vert="horz" lIns="64982" tIns="32491" rIns="64982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algn="r" defTabSz="649773"/>
            <a:r>
              <a:rPr lang="en-GB" sz="2274" dirty="0">
                <a:solidFill>
                  <a:srgbClr val="E23214"/>
                </a:solidFill>
              </a:rPr>
              <a:t>Open Science in the	</a:t>
            </a:r>
            <a:r>
              <a:rPr lang="en-GB" sz="2274" dirty="0"/>
              <a:t>	 </a:t>
            </a:r>
            <a:r>
              <a:rPr lang="en-GB" sz="2274" i="1" dirty="0">
                <a:solidFill>
                  <a:srgbClr val="000000"/>
                </a:solidFill>
              </a:rPr>
              <a:t>ERA Policy Agenda 2022-2024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A17433-E1A9-3300-B8E8-FF14CC4ACDD9}"/>
              </a:ext>
            </a:extLst>
          </p:cNvPr>
          <p:cNvSpPr txBox="1">
            <a:spLocks/>
          </p:cNvSpPr>
          <p:nvPr/>
        </p:nvSpPr>
        <p:spPr>
          <a:xfrm>
            <a:off x="3308334" y="906757"/>
            <a:ext cx="5270734" cy="3832752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defTabSz="649773" fontAlgn="base">
              <a:spcBef>
                <a:spcPts val="0"/>
              </a:spcBef>
              <a:spcAft>
                <a:spcPts val="853"/>
              </a:spcAft>
              <a:buClr>
                <a:srgbClr val="0F5494"/>
              </a:buClr>
              <a:defRPr/>
            </a:pPr>
            <a:r>
              <a:rPr lang="en-GB" sz="1421" kern="0" dirty="0">
                <a:solidFill>
                  <a:srgbClr val="E23214"/>
                </a:solidFill>
              </a:rPr>
              <a:t>Developing </a:t>
            </a:r>
            <a:r>
              <a:rPr lang="en-GB" sz="1421" i="1" kern="0" dirty="0">
                <a:solidFill>
                  <a:srgbClr val="E23214"/>
                </a:solidFill>
              </a:rPr>
              <a:t>the enablers	</a:t>
            </a:r>
            <a:endParaRPr lang="en-GB" sz="1421" i="1" dirty="0">
              <a:solidFill>
                <a:srgbClr val="E23214"/>
              </a:solidFill>
            </a:endParaRPr>
          </a:p>
          <a:p>
            <a:pPr algn="ctr" defTabSz="649773" fontAlgn="base">
              <a:spcBef>
                <a:spcPts val="0"/>
              </a:spcBef>
              <a:spcAft>
                <a:spcPts val="853"/>
              </a:spcAft>
              <a:buClr>
                <a:srgbClr val="0F5494"/>
              </a:buClr>
              <a:defRPr/>
            </a:pPr>
            <a:endParaRPr lang="en-GB" sz="1421" kern="0" dirty="0">
              <a:solidFill>
                <a:srgbClr val="E23214"/>
              </a:solidFill>
            </a:endParaRPr>
          </a:p>
          <a:p>
            <a:pPr marL="243665" indent="-243665" defTabSz="649773" fontAlgn="base">
              <a:spcBef>
                <a:spcPts val="0"/>
              </a:spcBef>
              <a:spcAft>
                <a:spcPts val="426"/>
              </a:spcAft>
              <a:buClr>
                <a:srgbClr val="E23214"/>
              </a:buClr>
              <a:buFont typeface="Arial" pitchFamily="34" charset="0"/>
              <a:buChar char="•"/>
              <a:defRPr/>
            </a:pPr>
            <a:r>
              <a:rPr lang="en-US" sz="1279" dirty="0">
                <a:solidFill>
                  <a:srgbClr val="E23214"/>
                </a:solidFill>
              </a:rPr>
              <a:t>Incentives and rewards </a:t>
            </a:r>
            <a:r>
              <a:rPr lang="en-US" sz="1279" b="0" dirty="0">
                <a:solidFill>
                  <a:srgbClr val="E23214"/>
                </a:solidFill>
              </a:rPr>
              <a:t>to adopt open science practices</a:t>
            </a:r>
            <a:endParaRPr lang="en-US" sz="1279" dirty="0">
              <a:solidFill>
                <a:srgbClr val="E23214"/>
              </a:solidFill>
            </a:endParaRPr>
          </a:p>
          <a:p>
            <a:pPr algn="r" defTabSz="649773" fontAlgn="base">
              <a:spcBef>
                <a:spcPts val="0"/>
              </a:spcBef>
              <a:spcAft>
                <a:spcPts val="426"/>
              </a:spcAft>
              <a:buClr>
                <a:srgbClr val="FE6C3D"/>
              </a:buClr>
              <a:defRPr/>
            </a:pPr>
            <a:r>
              <a:rPr lang="en-US" sz="1279" dirty="0">
                <a:solidFill>
                  <a:srgbClr val="1A3A50"/>
                </a:solidFill>
              </a:rPr>
              <a:t>	</a:t>
            </a:r>
            <a:r>
              <a:rPr lang="en-US" sz="1279" i="1" dirty="0">
                <a:solidFill>
                  <a:srgbClr val="000000"/>
                </a:solidFill>
              </a:rPr>
              <a:t>Action 3 – </a:t>
            </a:r>
            <a:r>
              <a:rPr lang="en-US" sz="1279" b="0" i="1" dirty="0">
                <a:solidFill>
                  <a:srgbClr val="000000"/>
                </a:solidFill>
              </a:rPr>
              <a:t>Advance towards the reform the assessment</a:t>
            </a:r>
            <a:br>
              <a:rPr lang="en-US" sz="1279" b="0" i="1" dirty="0">
                <a:solidFill>
                  <a:srgbClr val="000000"/>
                </a:solidFill>
              </a:rPr>
            </a:br>
            <a:r>
              <a:rPr lang="en-US" sz="1279" b="0" i="1" dirty="0">
                <a:solidFill>
                  <a:srgbClr val="000000"/>
                </a:solidFill>
              </a:rPr>
              <a:t>system for research, researchers and institutions to</a:t>
            </a:r>
            <a:br>
              <a:rPr lang="en-US" sz="1279" b="0" i="1" dirty="0">
                <a:solidFill>
                  <a:srgbClr val="000000"/>
                </a:solidFill>
              </a:rPr>
            </a:br>
            <a:r>
              <a:rPr lang="en-US" sz="1279" b="0" i="1" dirty="0">
                <a:solidFill>
                  <a:srgbClr val="000000"/>
                </a:solidFill>
              </a:rPr>
              <a:t>improve their quality, performance and impact</a:t>
            </a:r>
            <a:endParaRPr lang="en-US" sz="1279" i="1" dirty="0">
              <a:solidFill>
                <a:srgbClr val="000000"/>
              </a:solidFill>
            </a:endParaRPr>
          </a:p>
          <a:p>
            <a:pPr marL="243665" indent="-243665" defTabSz="649773" fontAlgn="base">
              <a:spcBef>
                <a:spcPts val="0"/>
              </a:spcBef>
              <a:spcAft>
                <a:spcPts val="426"/>
              </a:spcAft>
              <a:buClr>
                <a:srgbClr val="E23214"/>
              </a:buClr>
              <a:buFont typeface="Arial" pitchFamily="34" charset="0"/>
              <a:buChar char="•"/>
              <a:defRPr/>
            </a:pPr>
            <a:r>
              <a:rPr lang="en-US" sz="1279" dirty="0">
                <a:solidFill>
                  <a:srgbClr val="E23214"/>
                </a:solidFill>
              </a:rPr>
              <a:t>Legislative and regulatory environment </a:t>
            </a:r>
            <a:r>
              <a:rPr lang="en-US" sz="1279" b="0" dirty="0">
                <a:solidFill>
                  <a:srgbClr val="E23214"/>
                </a:solidFill>
              </a:rPr>
              <a:t>for practicing open science</a:t>
            </a:r>
          </a:p>
          <a:p>
            <a:pPr algn="r" defTabSz="649773" fontAlgn="base">
              <a:spcBef>
                <a:spcPts val="0"/>
              </a:spcBef>
              <a:spcAft>
                <a:spcPts val="426"/>
              </a:spcAft>
              <a:buClr>
                <a:srgbClr val="FE6C3D"/>
              </a:buClr>
              <a:defRPr/>
            </a:pPr>
            <a:r>
              <a:rPr lang="en-US" sz="1279" i="1" dirty="0">
                <a:solidFill>
                  <a:srgbClr val="000000"/>
                </a:solidFill>
              </a:rPr>
              <a:t>Action 2 – </a:t>
            </a:r>
            <a:r>
              <a:rPr lang="en-US" sz="1279" b="0" i="1" dirty="0">
                <a:solidFill>
                  <a:srgbClr val="000000"/>
                </a:solidFill>
              </a:rPr>
              <a:t>Propose an EU Copyright and data legislative</a:t>
            </a:r>
            <a:br>
              <a:rPr lang="en-US" sz="1279" b="0" i="1" dirty="0">
                <a:solidFill>
                  <a:srgbClr val="000000"/>
                </a:solidFill>
              </a:rPr>
            </a:br>
            <a:r>
              <a:rPr lang="en-US" sz="1279" b="0" i="1" dirty="0">
                <a:solidFill>
                  <a:srgbClr val="000000"/>
                </a:solidFill>
              </a:rPr>
              <a:t>and regulatory framework fit for research</a:t>
            </a:r>
          </a:p>
          <a:p>
            <a:pPr marL="243665" indent="-243665" defTabSz="649773" fontAlgn="base">
              <a:spcBef>
                <a:spcPts val="0"/>
              </a:spcBef>
              <a:spcAft>
                <a:spcPts val="426"/>
              </a:spcAft>
              <a:buClr>
                <a:srgbClr val="E23214"/>
              </a:buClr>
              <a:buFont typeface="Arial" pitchFamily="34" charset="0"/>
              <a:buChar char="•"/>
              <a:defRPr/>
            </a:pPr>
            <a:r>
              <a:rPr lang="en-US" sz="1279" dirty="0">
                <a:solidFill>
                  <a:srgbClr val="E23214"/>
                </a:solidFill>
              </a:rPr>
              <a:t>Open research infrastructures and skills</a:t>
            </a:r>
            <a:endParaRPr lang="en-US" sz="1279" b="0" dirty="0">
              <a:solidFill>
                <a:srgbClr val="E23214"/>
              </a:solidFill>
            </a:endParaRPr>
          </a:p>
          <a:p>
            <a:pPr marL="324886" lvl="1" algn="r" defTabSz="649773">
              <a:spcAft>
                <a:spcPts val="426"/>
              </a:spcAft>
              <a:defRPr/>
            </a:pPr>
            <a:r>
              <a:rPr lang="en-US" sz="1279" b="1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Action 1 – </a:t>
            </a:r>
            <a: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Enable the Open Sharing of Knowledge and the</a:t>
            </a:r>
            <a:b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re-use of research outputs, including through the Development</a:t>
            </a:r>
            <a:b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of the </a:t>
            </a:r>
            <a:r>
              <a:rPr lang="en-US" sz="1279" b="1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European Open Science Cloud (EOSC)</a:t>
            </a:r>
            <a:br>
              <a:rPr lang="en-US" sz="1279" b="1" i="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US" sz="1279" b="1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Action 8 – </a:t>
            </a:r>
            <a: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Strengthen sustainability, accessibility and </a:t>
            </a:r>
            <a:b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US" sz="1279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resilience of research infrastructures in the ERA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92A481-19F9-6D3A-D897-1F00F9BB3C1C}"/>
              </a:ext>
            </a:extLst>
          </p:cNvPr>
          <p:cNvSpPr txBox="1">
            <a:spLocks/>
          </p:cNvSpPr>
          <p:nvPr/>
        </p:nvSpPr>
        <p:spPr>
          <a:xfrm>
            <a:off x="6248917" y="648208"/>
            <a:ext cx="2330151" cy="710500"/>
          </a:xfrm>
          <a:prstGeom prst="rect">
            <a:avLst/>
          </a:prstGeom>
        </p:spPr>
        <p:txBody>
          <a:bodyPr vert="horz" lIns="64982" tIns="32491" rIns="64982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algn="r" defTabSz="649773">
              <a:lnSpc>
                <a:spcPct val="100000"/>
              </a:lnSpc>
            </a:pPr>
            <a:r>
              <a:rPr lang="en-US" sz="1279" i="1" dirty="0">
                <a:solidFill>
                  <a:srgbClr val="000000"/>
                </a:solidFill>
              </a:rPr>
              <a:t>Priority Area: </a:t>
            </a:r>
            <a:r>
              <a:rPr lang="en-US" sz="1279" b="0" i="1" dirty="0">
                <a:solidFill>
                  <a:srgbClr val="000000"/>
                </a:solidFill>
              </a:rPr>
              <a:t>Deepening a truly functioning internal</a:t>
            </a:r>
            <a:br>
              <a:rPr lang="en-US" sz="1279" b="0" i="1" dirty="0">
                <a:solidFill>
                  <a:srgbClr val="000000"/>
                </a:solidFill>
              </a:rPr>
            </a:br>
            <a:r>
              <a:rPr lang="en-US" sz="1279" b="0" i="1" dirty="0">
                <a:solidFill>
                  <a:srgbClr val="000000"/>
                </a:solidFill>
              </a:rPr>
              <a:t>market for knowledge</a:t>
            </a:r>
            <a:endParaRPr lang="en-GB" sz="1279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F1E53D-11EC-65E5-84EA-53ECFB24F022}"/>
              </a:ext>
            </a:extLst>
          </p:cNvPr>
          <p:cNvSpPr/>
          <p:nvPr/>
        </p:nvSpPr>
        <p:spPr>
          <a:xfrm>
            <a:off x="2250351" y="1262845"/>
            <a:ext cx="6238055" cy="330564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82" tIns="32491" rIns="64982" bIns="32491" rtlCol="0" anchor="t" anchorCtr="0"/>
          <a:lstStyle/>
          <a:p>
            <a:pPr defTabSz="649773" fontAlgn="base"/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Deploy </a:t>
            </a:r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Open Science Principles </a:t>
            </a: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and identify </a:t>
            </a:r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Open Science best practices</a:t>
            </a:r>
          </a:p>
          <a:p>
            <a:pPr defTabSz="649773"/>
            <a:r>
              <a:rPr lang="en-IE" sz="1421" dirty="0">
                <a:solidFill>
                  <a:srgbClr val="FE6C3D"/>
                </a:solidFill>
                <a:latin typeface="EC Square Sans Pro" panose="020B0506040000020004" pitchFamily="34" charset="0"/>
                <a:cs typeface="Arial"/>
              </a:rPr>
              <a:t>   </a:t>
            </a:r>
            <a:r>
              <a:rPr lang="en-IE" sz="1421" i="1" dirty="0">
                <a:solidFill>
                  <a:srgbClr val="7030A0"/>
                </a:solidFill>
                <a:latin typeface="EC Square Sans Pro" panose="020B0506040000020004" pitchFamily="34" charset="0"/>
                <a:cs typeface="Arial"/>
              </a:rPr>
              <a:t>e.g. Brochure of </a:t>
            </a:r>
            <a:r>
              <a:rPr lang="en-IE" sz="1421" b="1" i="1" dirty="0">
                <a:solidFill>
                  <a:srgbClr val="7030A0"/>
                </a:solidFill>
                <a:latin typeface="EC Square Sans Pro" panose="020B0506040000020004" pitchFamily="34" charset="0"/>
                <a:cs typeface="Arial"/>
              </a:rPr>
              <a:t>use cases </a:t>
            </a:r>
            <a:r>
              <a:rPr lang="en-IE" sz="1421" i="1" dirty="0">
                <a:solidFill>
                  <a:srgbClr val="7030A0"/>
                </a:solidFill>
                <a:latin typeface="EC Square Sans Pro" panose="020B0506040000020004" pitchFamily="34" charset="0"/>
                <a:cs typeface="Arial"/>
              </a:rPr>
              <a:t>on EOSC and Open Science</a:t>
            </a:r>
          </a:p>
          <a:p>
            <a:pPr defTabSz="649773" fontAlgn="base"/>
            <a:endParaRPr lang="en-IE" sz="1421" b="1" dirty="0">
              <a:solidFill>
                <a:srgbClr val="1B3B51"/>
              </a:solidFill>
              <a:latin typeface="EC Square Sans Pro" panose="020B0506040000020004" pitchFamily="34" charset="0"/>
            </a:endParaRPr>
          </a:p>
          <a:p>
            <a:pPr defTabSz="649773" fontAlgn="base"/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Deploy the </a:t>
            </a:r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core components and services</a:t>
            </a:r>
          </a:p>
          <a:p>
            <a:pPr defTabSz="649773" fontAlgn="base"/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of EOSC </a:t>
            </a: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and </a:t>
            </a:r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federate existing data </a:t>
            </a:r>
          </a:p>
          <a:p>
            <a:pPr defTabSz="649773" fontAlgn="base"/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infrastructures</a:t>
            </a: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 in Europe</a:t>
            </a:r>
            <a:endParaRPr lang="en-US" sz="1421" dirty="0">
              <a:solidFill>
                <a:srgbClr val="000000"/>
              </a:solidFill>
              <a:latin typeface="EC Square Sans Pro" panose="020B0506040000020004" pitchFamily="34" charset="0"/>
            </a:endParaRPr>
          </a:p>
          <a:p>
            <a:pPr defTabSz="649773" fontAlgn="base"/>
            <a:r>
              <a:rPr lang="en-US" sz="1421" i="1" dirty="0">
                <a:solidFill>
                  <a:srgbClr val="FE6C3D"/>
                </a:solidFill>
                <a:latin typeface="EC Square Sans Pro" panose="020B0506040000020004" pitchFamily="34" charset="0"/>
              </a:rPr>
              <a:t>   </a:t>
            </a:r>
            <a:r>
              <a:rPr lang="en-US" sz="1421" b="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EOSC EU Node</a:t>
            </a:r>
          </a:p>
          <a:p>
            <a:pPr defTabSz="649773" fontAlgn="base"/>
            <a:r>
              <a:rPr lang="en-US" sz="1421" i="1" dirty="0">
                <a:solidFill>
                  <a:srgbClr val="FE6C3D"/>
                </a:solidFill>
                <a:latin typeface="EC Square Sans Pro" panose="020B0506040000020004" pitchFamily="34" charset="0"/>
              </a:rPr>
              <a:t>   </a:t>
            </a:r>
            <a:r>
              <a:rPr lang="en-US" sz="142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and building the </a:t>
            </a:r>
            <a:r>
              <a:rPr lang="en-US" sz="1421" b="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EOSC Federation</a:t>
            </a:r>
            <a:br>
              <a:rPr lang="en-US" sz="1421" b="1" i="1" dirty="0">
                <a:solidFill>
                  <a:srgbClr val="E23214"/>
                </a:solidFill>
                <a:latin typeface="EC Square Sans Pro" panose="020B0506040000020004" pitchFamily="34" charset="0"/>
              </a:rPr>
            </a:br>
            <a:r>
              <a:rPr lang="en-US" sz="1421" b="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  </a:t>
            </a:r>
            <a:r>
              <a:rPr lang="en-US" sz="142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(web of distributed </a:t>
            </a:r>
            <a:r>
              <a:rPr lang="en-US" sz="1421" b="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EOSC Nodes</a:t>
            </a:r>
            <a:r>
              <a:rPr lang="en-US" sz="1421" i="1" dirty="0">
                <a:solidFill>
                  <a:srgbClr val="E23214"/>
                </a:solidFill>
                <a:latin typeface="EC Square Sans Pro" panose="020B0506040000020004" pitchFamily="34" charset="0"/>
              </a:rPr>
              <a:t>)</a:t>
            </a:r>
          </a:p>
          <a:p>
            <a:pPr defTabSz="649773" fontAlgn="base"/>
            <a:endParaRPr lang="en-US" sz="1421" dirty="0">
              <a:solidFill>
                <a:srgbClr val="1B3B51"/>
              </a:solidFill>
              <a:latin typeface="EC Square Sans Pro" panose="020B0506040000020004" pitchFamily="34" charset="0"/>
            </a:endParaRPr>
          </a:p>
          <a:p>
            <a:pPr defTabSz="649773" fontAlgn="base"/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Establish a</a:t>
            </a:r>
            <a:r>
              <a:rPr lang="en-IE" sz="1421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 monitoring</a:t>
            </a: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 mechanism to collect data and</a:t>
            </a:r>
            <a:b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benchmark investments, policies, digital research outputs, </a:t>
            </a:r>
            <a:b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r>
              <a:rPr lang="en-IE" sz="1421" dirty="0">
                <a:solidFill>
                  <a:srgbClr val="000000"/>
                </a:solidFill>
                <a:latin typeface="EC Square Sans Pro" panose="020B0506040000020004" pitchFamily="34" charset="0"/>
              </a:rPr>
              <a:t>open science skills and infrastructure capacities</a:t>
            </a:r>
          </a:p>
          <a:p>
            <a:pPr defTabSz="649773" fontAlgn="base"/>
            <a:r>
              <a:rPr lang="en-IE" sz="1421" dirty="0">
                <a:solidFill>
                  <a:srgbClr val="1B3B51"/>
                </a:solidFill>
                <a:latin typeface="EC Square Sans Pro" panose="020B0506040000020004" pitchFamily="34" charset="0"/>
              </a:rPr>
              <a:t>    </a:t>
            </a:r>
            <a:r>
              <a:rPr lang="en-IE" sz="1421" i="1" dirty="0">
                <a:solidFill>
                  <a:srgbClr val="497C7F"/>
                </a:solidFill>
                <a:latin typeface="EC Square Sans Pro" panose="020B0506040000020004" pitchFamily="34" charset="0"/>
              </a:rPr>
              <a:t>Relaunching the </a:t>
            </a:r>
            <a:r>
              <a:rPr lang="en-IE" sz="1421" b="1" i="1" dirty="0">
                <a:solidFill>
                  <a:srgbClr val="497C7F"/>
                </a:solidFill>
                <a:latin typeface="EC Square Sans Pro" panose="020B0506040000020004" pitchFamily="34" charset="0"/>
              </a:rPr>
              <a:t>EOSC Open Science Observatory</a:t>
            </a:r>
            <a:endParaRPr lang="en-US" sz="1421" b="1" i="1" dirty="0">
              <a:solidFill>
                <a:srgbClr val="497C7F"/>
              </a:solidFill>
              <a:latin typeface="EC Square Sans Pro" panose="020B0506040000020004" pitchFamily="34" charset="0"/>
            </a:endParaRPr>
          </a:p>
          <a:p>
            <a:pPr defTabSz="649773" fontAlgn="base"/>
            <a:endParaRPr lang="en-US" sz="1421" dirty="0">
              <a:solidFill>
                <a:srgbClr val="1B3B51"/>
              </a:solidFill>
              <a:latin typeface="EC Square Sans Pro" panose="020B0506040000020004" pitchFamily="34" charset="0"/>
            </a:endParaRPr>
          </a:p>
          <a:p>
            <a:pPr defTabSz="649773" fontAlgn="base"/>
            <a:r>
              <a:rPr lang="en-IE" sz="1421" b="1" dirty="0">
                <a:solidFill>
                  <a:srgbClr val="1B3B51"/>
                </a:solidFill>
                <a:latin typeface="EC Square Sans Pro" panose="020B05060400000200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0C40-FE0D-845B-B12B-8D9C59FB9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394" y="235366"/>
            <a:ext cx="6498167" cy="574668"/>
          </a:xfrm>
        </p:spPr>
        <p:txBody>
          <a:bodyPr/>
          <a:lstStyle/>
          <a:p>
            <a:r>
              <a:rPr lang="en-IE" dirty="0">
                <a:solidFill>
                  <a:srgbClr val="000000"/>
                </a:solidFill>
                <a:latin typeface="EC Square Sans Pro Medium"/>
              </a:rPr>
              <a:t>ERA Policy Agenda 2022-2024 - Action 1 </a:t>
            </a:r>
            <a:br>
              <a:rPr lang="en-IE" dirty="0">
                <a:solidFill>
                  <a:srgbClr val="000000"/>
                </a:solidFill>
                <a:latin typeface="EC Square Sans Pro Medium"/>
              </a:rPr>
            </a:br>
            <a:r>
              <a:rPr lang="en-IE" dirty="0">
                <a:solidFill>
                  <a:srgbClr val="000000"/>
                </a:solidFill>
                <a:latin typeface="EC Square Sans Pro Medium"/>
              </a:rPr>
              <a:t>European Open Science Cloud (EOSC)</a:t>
            </a:r>
            <a:endParaRPr lang="en-00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B402C-0ECD-A2CB-175A-502A26FF0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96" y="2685417"/>
            <a:ext cx="460500" cy="46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5A611B-E96F-E3B9-0A9B-2249AD742926}"/>
              </a:ext>
            </a:extLst>
          </p:cNvPr>
          <p:cNvSpPr/>
          <p:nvPr/>
        </p:nvSpPr>
        <p:spPr>
          <a:xfrm>
            <a:off x="595802" y="862497"/>
            <a:ext cx="1483833" cy="33421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649773"/>
            <a:r>
              <a:rPr lang="en-IE" sz="1777">
                <a:solidFill>
                  <a:srgbClr val="E23214"/>
                </a:solidFill>
                <a:latin typeface="EC Square Sans Pro Medium" panose="020B0500000000020004" pitchFamily="34" charset="0"/>
              </a:rPr>
              <a:t>Action 1</a:t>
            </a:r>
            <a:endParaRPr lang="fr-BE" sz="1777">
              <a:solidFill>
                <a:srgbClr val="E23214"/>
              </a:solidFill>
              <a:latin typeface="EC Square Sans Pro Medium" panose="020B050000000002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B522A-8B19-1935-5210-4E9498DC819E}"/>
              </a:ext>
            </a:extLst>
          </p:cNvPr>
          <p:cNvSpPr/>
          <p:nvPr/>
        </p:nvSpPr>
        <p:spPr>
          <a:xfrm>
            <a:off x="2241247" y="862498"/>
            <a:ext cx="6247159" cy="33421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649773"/>
            <a:r>
              <a:rPr lang="en-IE" sz="1777">
                <a:solidFill>
                  <a:srgbClr val="E23214"/>
                </a:solidFill>
                <a:latin typeface="EC Square Sans Pro Medium" panose="020B0500000000020004" pitchFamily="34" charset="0"/>
              </a:rPr>
              <a:t>Outcomes</a:t>
            </a:r>
            <a:endParaRPr lang="fr-BE" sz="1777">
              <a:solidFill>
                <a:srgbClr val="E23214"/>
              </a:solidFill>
              <a:latin typeface="EC Square Sans Pro Medium" panose="020B050000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7C4CB-18A5-F6F4-2447-4F5A6247E2D8}"/>
              </a:ext>
            </a:extLst>
          </p:cNvPr>
          <p:cNvSpPr/>
          <p:nvPr/>
        </p:nvSpPr>
        <p:spPr>
          <a:xfrm>
            <a:off x="595802" y="1262845"/>
            <a:ext cx="1483833" cy="12642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82" tIns="32491" rIns="64982" bIns="32491" rtlCol="0" anchor="ctr" anchorCtr="0"/>
          <a:lstStyle/>
          <a:p>
            <a:pPr algn="ctr" defTabSz="649773"/>
            <a:r>
              <a:rPr lang="en-US" sz="1137" dirty="0">
                <a:solidFill>
                  <a:srgbClr val="000000"/>
                </a:solidFill>
                <a:latin typeface="EC Square Sans Pro" panose="020B0506040000020004" pitchFamily="34" charset="0"/>
              </a:rPr>
              <a:t>Enable the open sharing of knowledge and the re-use of research outputs, including through the development of the </a:t>
            </a:r>
            <a:r>
              <a:rPr lang="en-US" sz="1137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EOSC</a:t>
            </a:r>
            <a:endParaRPr lang="en-US" sz="1137" b="1" dirty="0">
              <a:solidFill>
                <a:srgbClr val="000000"/>
              </a:solidFill>
              <a:latin typeface="EC Square Sans Pro" panose="020B0506040000020004" pitchFamily="34" charset="0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23345A-114A-EF38-39CF-3BE70A8ED7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17985" y="2172845"/>
            <a:ext cx="1197822" cy="1197822"/>
          </a:xfrm>
          <a:prstGeom prst="rect">
            <a:avLst/>
          </a:prstGeom>
        </p:spPr>
      </p:pic>
      <p:pic>
        <p:nvPicPr>
          <p:cNvPr id="16" name="Picture 15" descr="A qr code with black dots&#10;&#10;Description automatically generated">
            <a:extLst>
              <a:ext uri="{FF2B5EF4-FFF2-40B4-BE49-F238E27FC236}">
                <a16:creationId xmlns:a16="http://schemas.microsoft.com/office/drawing/2014/main" id="{76AAFE2D-32BF-BEF3-35AE-8DDA64BE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5090" y="1504515"/>
            <a:ext cx="1197822" cy="1180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73667-0649-6343-23E0-7F7392577D6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5089" y="3370667"/>
            <a:ext cx="1197822" cy="11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7F55-E286-6E84-06BA-EB98DA0CDD65}"/>
              </a:ext>
            </a:extLst>
          </p:cNvPr>
          <p:cNvSpPr txBox="1">
            <a:spLocks/>
          </p:cNvSpPr>
          <p:nvPr/>
        </p:nvSpPr>
        <p:spPr>
          <a:xfrm>
            <a:off x="569603" y="134115"/>
            <a:ext cx="8094795" cy="398062"/>
          </a:xfrm>
          <a:prstGeom prst="rect">
            <a:avLst/>
          </a:prstGeom>
        </p:spPr>
        <p:txBody>
          <a:bodyPr vert="horz" lIns="64982" tIns="32491" rIns="64982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49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0000"/>
                </a:solidFill>
              </a:rPr>
              <a:t>ERA policy agenda 2025-2027: </a:t>
            </a:r>
            <a:r>
              <a:rPr lang="en-US" sz="2000" dirty="0">
                <a:solidFill>
                  <a:srgbClr val="000000"/>
                </a:solidFill>
              </a:rPr>
              <a:t>Council recommendation Feb. 2025</a:t>
            </a:r>
            <a:endParaRPr kumimoji="0" lang="en-001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4C927F-AC86-16C3-B88A-C9F3839E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186" y="650924"/>
            <a:ext cx="5426953" cy="769560"/>
          </a:xfrm>
        </p:spPr>
        <p:txBody>
          <a:bodyPr/>
          <a:lstStyle/>
          <a:p>
            <a:pPr defTabSz="394015">
              <a:lnSpc>
                <a:spcPct val="100000"/>
              </a:lnSpc>
              <a:defRPr/>
            </a:pPr>
            <a:r>
              <a:rPr lang="en-US" sz="16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ERA structural policy #1: </a:t>
            </a:r>
            <a:r>
              <a:rPr lang="en-US" sz="1600" dirty="0">
                <a:solidFill>
                  <a:srgbClr val="000000"/>
                </a:solidFill>
                <a:latin typeface="EC Square Sans Pro" panose="020B0506040000020004" pitchFamily="34" charset="0"/>
              </a:rPr>
              <a:t>Enabling Open Science via sharing and re-use of data, including through the </a:t>
            </a:r>
            <a:r>
              <a:rPr lang="en-US" sz="1600" dirty="0">
                <a:solidFill>
                  <a:schemeClr val="accent6"/>
                </a:solidFill>
                <a:latin typeface="EC Square Sans Pro" panose="020B0506040000020004" pitchFamily="34" charset="0"/>
              </a:rPr>
              <a:t>EOSC</a:t>
            </a:r>
            <a:br>
              <a:rPr lang="en-US" sz="1600" dirty="0">
                <a:solidFill>
                  <a:schemeClr val="accent6"/>
                </a:solidFill>
                <a:latin typeface="EC Square Sans Pro" panose="020B0506040000020004" pitchFamily="34" charset="0"/>
              </a:rPr>
            </a:br>
            <a:br>
              <a:rPr lang="en-US" sz="800" dirty="0">
                <a:solidFill>
                  <a:schemeClr val="accent6"/>
                </a:solidFill>
                <a:latin typeface="EC Square Sans Pro" panose="020B0506040000020004" pitchFamily="34" charset="0"/>
              </a:rPr>
            </a:br>
            <a:br>
              <a:rPr lang="en-US" sz="1600" dirty="0">
                <a:solidFill>
                  <a:srgbClr val="000000"/>
                </a:solidFill>
                <a:latin typeface="EC Square Sans Pro" panose="020B0506040000020004" pitchFamily="34" charset="0"/>
              </a:rPr>
            </a:br>
            <a:br>
              <a:rPr lang="en-IE" sz="160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001" sz="160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EC Square Sans Pro" panose="020B05060400000200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9F3757-432E-6D4B-CD6C-ECD4DB4F724B}"/>
              </a:ext>
            </a:extLst>
          </p:cNvPr>
          <p:cNvSpPr txBox="1">
            <a:spLocks/>
          </p:cNvSpPr>
          <p:nvPr/>
        </p:nvSpPr>
        <p:spPr>
          <a:xfrm>
            <a:off x="3573567" y="2837868"/>
            <a:ext cx="4822809" cy="1230545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defTabSz="649773" rtl="0" eaLnBrk="1" fontAlgn="base" latinLnBrk="0" hangingPunct="1">
              <a:lnSpc>
                <a:spcPct val="100000"/>
              </a:lnSpc>
              <a:spcBef>
                <a:spcPts val="0"/>
              </a:spcBef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lang="en-GB" sz="1421" kern="0" dirty="0">
                <a:solidFill>
                  <a:srgbClr val="000000"/>
                </a:solidFill>
              </a:rPr>
              <a:t>Expected outcomes</a:t>
            </a:r>
            <a:endParaRPr kumimoji="0" lang="en-GB" sz="1421" b="1" i="1" u="none" strike="noStrike" kern="0" cap="none" spc="0" normalizeH="0" baseline="0" noProof="0" dirty="0">
              <a:ln>
                <a:noFill/>
              </a:ln>
              <a:solidFill>
                <a:srgbClr val="E23214"/>
              </a:solidFill>
              <a:effectLst/>
              <a:uLnTx/>
              <a:uFillTx/>
              <a:latin typeface="EC Square Sans Pro" panose="020B0506040000020004" pitchFamily="34" charset="0"/>
              <a:ea typeface="+mj-ea"/>
              <a:cs typeface="+mj-cs"/>
            </a:endParaRPr>
          </a:p>
          <a:p>
            <a:pPr marL="171450" indent="-171450" defTabSz="3940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chemeClr val="accent6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Develop a high-value EOSC Federation and increase its uptake</a:t>
            </a:r>
          </a:p>
          <a:p>
            <a:pPr marL="171450" indent="-171450" defTabSz="3940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Increase the amount and productivity of FAIR research data in Europe</a:t>
            </a:r>
          </a:p>
          <a:p>
            <a:pPr marL="171450" indent="-171450" defTabSz="3940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Identify areas for legislative and non-legislative measures to ensure an EU copyright and data legislative and regulatory framework fit for research</a:t>
            </a:r>
          </a:p>
          <a:p>
            <a:pPr marL="171450" indent="-171450" defTabSz="3940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Assess the impact of open science policies and practices based on an open science policy intelligence platform</a:t>
            </a:r>
            <a:endParaRPr lang="en-IE" sz="1100" b="0" dirty="0">
              <a:solidFill>
                <a:srgbClr val="000000"/>
              </a:solidFill>
              <a:latin typeface="EC Square Sans Pro" panose="020B05060400000200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9B8A-FDF1-B780-BD6A-A99815F34551}"/>
              </a:ext>
            </a:extLst>
          </p:cNvPr>
          <p:cNvSpPr txBox="1">
            <a:spLocks/>
          </p:cNvSpPr>
          <p:nvPr/>
        </p:nvSpPr>
        <p:spPr>
          <a:xfrm>
            <a:off x="2955985" y="1279742"/>
            <a:ext cx="5708413" cy="1974993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defTabSz="649773" rtl="0" eaLnBrk="1" fontAlgn="base" latinLnBrk="0" hangingPunct="1">
              <a:lnSpc>
                <a:spcPct val="100000"/>
              </a:lnSpc>
              <a:spcBef>
                <a:spcPts val="0"/>
              </a:spcBef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lang="en-GB" sz="1421" kern="0" dirty="0">
                <a:solidFill>
                  <a:srgbClr val="000000"/>
                </a:solidFill>
              </a:rPr>
              <a:t>Objectives</a:t>
            </a:r>
            <a:endParaRPr kumimoji="0" lang="en-GB" sz="1421" b="1" i="1" u="none" strike="noStrike" kern="0" cap="none" spc="0" normalizeH="0" baseline="0" noProof="0" dirty="0">
              <a:ln>
                <a:noFill/>
              </a:ln>
              <a:solidFill>
                <a:srgbClr val="E23214"/>
              </a:solidFill>
              <a:effectLst/>
              <a:uLnTx/>
              <a:uFillTx/>
              <a:latin typeface="EC Square Sans Pro" panose="020B0506040000020004" pitchFamily="34" charset="0"/>
              <a:ea typeface="+mj-ea"/>
              <a:cs typeface="+mj-cs"/>
            </a:endParaRPr>
          </a:p>
          <a:p>
            <a:pPr marL="171450" indent="-171450" defTabSz="394015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Open science practices and skills are rewarded and taught, becoming the ‘new normal’</a:t>
            </a:r>
          </a:p>
          <a:p>
            <a:pPr marL="171450" indent="-171450" defTabSz="394015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chemeClr val="accent6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standards, tools and services allow researchers to find, access, reuse and combine results</a:t>
            </a:r>
          </a:p>
          <a:p>
            <a:pPr marL="171450" indent="-171450" defTabSz="394015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chemeClr val="accent6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a federated community-driven infrastructure enabling open sharing of scientific results is deployed and maintained</a:t>
            </a:r>
          </a:p>
          <a:p>
            <a:pPr marL="171450" indent="-171450" defTabSz="394015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chemeClr val="accent6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Europe is in the driving seat towards a web of FAIR research data with established links to other data spaces</a:t>
            </a:r>
          </a:p>
          <a:p>
            <a:pPr marL="171450" indent="-171450" defTabSz="394015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0" dirty="0">
                <a:solidFill>
                  <a:srgbClr val="000000"/>
                </a:solidFill>
                <a:latin typeface="EC Square Sans Pro" panose="020B0506040000020004" pitchFamily="34" charset="0"/>
                <a:ea typeface="Roboto" panose="02000000000000000000" pitchFamily="2" charset="0"/>
                <a:cs typeface="Roboto" panose="02000000000000000000" pitchFamily="2" charset="0"/>
              </a:rPr>
              <a:t>Researchers are provided with better legal conditions and resources to access and reuse publicly funded research results and use publications and data for scientific purposes.</a:t>
            </a:r>
            <a:endParaRPr lang="en-IE" sz="1100" b="0" dirty="0">
              <a:solidFill>
                <a:srgbClr val="000000"/>
              </a:solidFill>
              <a:latin typeface="EC Square Sans Pro" panose="020B05060400000200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E4B3E307-7664-4C98-12D6-7153CCF00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0293" r="1955"/>
          <a:stretch/>
        </p:blipFill>
        <p:spPr>
          <a:xfrm>
            <a:off x="1487406" y="1615960"/>
            <a:ext cx="1078460" cy="13774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387E15D-4653-FE92-14B6-BD2109F4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60" y="2386874"/>
            <a:ext cx="1099973" cy="13822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A6ADFC-1336-7A1A-3070-CD398419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572" y="3195923"/>
            <a:ext cx="1143000" cy="1619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4BD6E41-A158-6E69-1E49-A2805555582E}"/>
              </a:ext>
            </a:extLst>
          </p:cNvPr>
          <p:cNvSpPr txBox="1"/>
          <p:nvPr/>
        </p:nvSpPr>
        <p:spPr>
          <a:xfrm>
            <a:off x="2627069" y="1539842"/>
            <a:ext cx="5794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“A central pillar of this strategy is the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creation of a European Knowledge Commons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 – a </a:t>
            </a:r>
            <a:r>
              <a:rPr lang="en-US" sz="1200" dirty="0" err="1">
                <a:solidFill>
                  <a:srgbClr val="000000"/>
                </a:solidFill>
                <a:latin typeface="EC Square Sans Pro" panose="020B0506040000020004" pitchFamily="34" charset="0"/>
              </a:rPr>
              <a:t>centralised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, digital platform providing access to publicly funded research, data sets, and educational resources. ...”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C89FEE1-BF7E-3ACD-3773-D8958490C03C}"/>
              </a:ext>
            </a:extLst>
          </p:cNvPr>
          <p:cNvSpPr txBox="1"/>
          <p:nvPr/>
        </p:nvSpPr>
        <p:spPr>
          <a:xfrm>
            <a:off x="3471545" y="2107377"/>
            <a:ext cx="508960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“An important factor that would enhance R&amp;I capacity is the availability of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world-leading research and technological infrastructure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capable of serving the whole European ecosystem” </a:t>
            </a:r>
          </a:p>
          <a:p>
            <a:pPr algn="just" fontAlgn="base"/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“The EU’s efforts to hone its competitive edge need to be guided by European values, […] such as academic freedom and independence, research integrity and ethics, transparency, diversity, inclusion, gender equality,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open science and open access to scientific publications and research data.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”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0FCF3A-4E2D-792A-56FE-F91A117EECBB}"/>
              </a:ext>
            </a:extLst>
          </p:cNvPr>
          <p:cNvSpPr txBox="1"/>
          <p:nvPr/>
        </p:nvSpPr>
        <p:spPr>
          <a:xfrm>
            <a:off x="3695701" y="3422795"/>
            <a:ext cx="481655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“The European Open Science Cloud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(EOSC) is a key enabler of the </a:t>
            </a:r>
            <a:r>
              <a:rPr lang="en-US" sz="1200" b="1" dirty="0" err="1">
                <a:solidFill>
                  <a:srgbClr val="000000"/>
                </a:solidFill>
                <a:latin typeface="EC Square Sans Pro" panose="020B0506040000020004" pitchFamily="34" charset="0"/>
              </a:rPr>
              <a:t>digitalisation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 of research infrastructures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 while delivering the European Data Space for research data. </a:t>
            </a:r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It has potential to become the most generally used infrastructure in Europe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”.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B8118A-6A77-AED4-FFE8-55C95EA0ACCD}"/>
              </a:ext>
            </a:extLst>
          </p:cNvPr>
          <p:cNvSpPr txBox="1"/>
          <p:nvPr/>
        </p:nvSpPr>
        <p:spPr>
          <a:xfrm>
            <a:off x="118866" y="1759108"/>
            <a:ext cx="1078460" cy="6743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Letta</a:t>
            </a:r>
            <a:endParaRPr lang="en-US" sz="1400" dirty="0">
              <a:solidFill>
                <a:srgbClr val="000000"/>
              </a:solidFill>
              <a:latin typeface="EC Square Sans Pro" panose="020B0506040000020004" pitchFamily="34" charset="0"/>
            </a:endParaRPr>
          </a:p>
          <a:p>
            <a:pPr fontAlgn="base"/>
            <a:r>
              <a:rPr lang="en-US" sz="1200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Much more than a Market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D13EFB-56F7-C97B-4AE9-FB99C7911FEC}"/>
              </a:ext>
            </a:extLst>
          </p:cNvPr>
          <p:cNvSpPr txBox="1"/>
          <p:nvPr/>
        </p:nvSpPr>
        <p:spPr>
          <a:xfrm>
            <a:off x="118866" y="2722700"/>
            <a:ext cx="23263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Draghi</a:t>
            </a:r>
            <a:endParaRPr lang="en-US" sz="1400" dirty="0">
              <a:solidFill>
                <a:srgbClr val="000000"/>
              </a:solidFill>
              <a:latin typeface="EC Square Sans Pro" panose="020B0506040000020004" pitchFamily="34" charset="0"/>
            </a:endParaRPr>
          </a:p>
          <a:p>
            <a:pPr fontAlgn="base"/>
            <a:r>
              <a:rPr lang="en-US" sz="1200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The future of European competitiveness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3AA5A2-4035-1387-63B7-EF688AA03517}"/>
              </a:ext>
            </a:extLst>
          </p:cNvPr>
          <p:cNvSpPr txBox="1"/>
          <p:nvPr/>
        </p:nvSpPr>
        <p:spPr>
          <a:xfrm>
            <a:off x="118866" y="3493614"/>
            <a:ext cx="2192310" cy="10464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1400" b="1" dirty="0" err="1">
                <a:solidFill>
                  <a:srgbClr val="000000"/>
                </a:solidFill>
                <a:latin typeface="EC Square Sans Pro" panose="020B0506040000020004" pitchFamily="34" charset="0"/>
              </a:rPr>
              <a:t>Heitor</a:t>
            </a: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 et al.</a:t>
            </a:r>
            <a:endParaRPr lang="en-US" sz="1400" dirty="0">
              <a:solidFill>
                <a:srgbClr val="000000"/>
              </a:solidFill>
              <a:latin typeface="EC Square Sans Pro" panose="020B0506040000020004" pitchFamily="34" charset="0"/>
            </a:endParaRPr>
          </a:p>
          <a:p>
            <a:pPr fontAlgn="base"/>
            <a:r>
              <a:rPr lang="en-US" sz="1200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Align, Act, Accelerate.</a:t>
            </a:r>
            <a:endParaRPr lang="en-US" sz="1200" i="1" dirty="0">
              <a:solidFill>
                <a:srgbClr val="000000"/>
              </a:solidFill>
              <a:latin typeface="EC Square Sans Pro" panose="020B0506040000020004" pitchFamily="34" charset="0"/>
              <a:cs typeface="Arial"/>
            </a:endParaRPr>
          </a:p>
          <a:p>
            <a:pPr fontAlgn="base"/>
            <a:r>
              <a:rPr lang="en-US" sz="1200" i="1" dirty="0">
                <a:solidFill>
                  <a:srgbClr val="000000"/>
                </a:solidFill>
                <a:latin typeface="EC Square Sans Pro" panose="020B0506040000020004" pitchFamily="34" charset="0"/>
              </a:rPr>
              <a:t>Research, technology and innovation to boost European competitiveness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F8F637-0BA9-2EC6-435C-2763954CC7A1}"/>
              </a:ext>
            </a:extLst>
          </p:cNvPr>
          <p:cNvSpPr txBox="1">
            <a:spLocks/>
          </p:cNvSpPr>
          <p:nvPr/>
        </p:nvSpPr>
        <p:spPr>
          <a:xfrm>
            <a:off x="240061" y="397263"/>
            <a:ext cx="7852863" cy="574668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defTabSz="649773"/>
            <a:r>
              <a:rPr lang="en-IE" sz="2400" dirty="0">
                <a:solidFill>
                  <a:srgbClr val="000000"/>
                </a:solidFill>
              </a:rPr>
              <a:t>EOSC – keeping the policy momentum</a:t>
            </a:r>
            <a:endParaRPr lang="en-001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A3F0-C1BF-637C-A952-24319489D3EE}"/>
              </a:ext>
            </a:extLst>
          </p:cNvPr>
          <p:cNvSpPr txBox="1"/>
          <p:nvPr/>
        </p:nvSpPr>
        <p:spPr>
          <a:xfrm>
            <a:off x="142389" y="1139844"/>
            <a:ext cx="814876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1200" b="1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EU Strategy for Data:</a:t>
            </a:r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 EOSC is the basis for a science, research and innovation data space that will be connected and fully articulated with the sectoral data spaces.</a:t>
            </a:r>
          </a:p>
          <a:p>
            <a:pPr algn="just" fontAlgn="base"/>
            <a:endParaRPr lang="en-US" sz="1300" dirty="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8CCB3-D22E-3084-43B2-D041B50D27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6912" y="2232866"/>
            <a:ext cx="1957943" cy="1957943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B47F9-63CC-0130-C87F-D2CDC219F6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749" y="1068977"/>
            <a:ext cx="1463040" cy="14630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F8F637-0BA9-2EC6-435C-2763954CC7A1}"/>
              </a:ext>
            </a:extLst>
          </p:cNvPr>
          <p:cNvSpPr txBox="1">
            <a:spLocks/>
          </p:cNvSpPr>
          <p:nvPr/>
        </p:nvSpPr>
        <p:spPr>
          <a:xfrm>
            <a:off x="179749" y="273812"/>
            <a:ext cx="7852863" cy="574668"/>
          </a:xfrm>
          <a:prstGeom prst="rect">
            <a:avLst/>
          </a:prstGeom>
        </p:spPr>
        <p:txBody>
          <a:bodyPr vert="horz" lIns="64982" tIns="32491" rIns="64982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3B5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49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EOSC Steering Board and EOSC Tripartite,</a:t>
            </a:r>
            <a:br>
              <a:rPr kumimoji="0" lang="en-IE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IE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future strategies</a:t>
            </a:r>
            <a:endParaRPr kumimoji="0" lang="en-001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A3F0-C1BF-637C-A952-24319489D3EE}"/>
              </a:ext>
            </a:extLst>
          </p:cNvPr>
          <p:cNvSpPr txBox="1"/>
          <p:nvPr/>
        </p:nvSpPr>
        <p:spPr>
          <a:xfrm>
            <a:off x="53226" y="2287799"/>
            <a:ext cx="68149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7019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cs typeface="Arial"/>
            </a:endParaRPr>
          </a:p>
          <a:p>
            <a:pPr marL="0" marR="0" lvl="0" indent="0" algn="just" defTabSz="7019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cs typeface="Arial"/>
              </a:rPr>
              <a:t>EOSC Tripartite: </a:t>
            </a:r>
            <a:r>
              <a:rPr lang="en-US" sz="1200" b="1" i="0" dirty="0">
                <a:solidFill>
                  <a:schemeClr val="accent5"/>
                </a:solidFill>
                <a:effectLst/>
                <a:latin typeface="EC Square Sans Pro" panose="020B0506040000020004" pitchFamily="34" charset="0"/>
              </a:rPr>
              <a:t>Why EOSC is pivotal to European competitiveness?</a:t>
            </a:r>
          </a:p>
          <a:p>
            <a:pPr lvl="1" algn="just" fontAlgn="base"/>
            <a:r>
              <a:rPr lang="en-US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[…]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 As a transformative tool, EOSC fosters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digital sovereignty, inclusivity, trust, and transparency in the research and innovation domain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. It is designed not only to support the Open Science movement but also to underpin Europe’s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broader competitiveness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agenda […]</a:t>
            </a:r>
          </a:p>
          <a:p>
            <a:pPr lvl="1"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Specifically: </a:t>
            </a:r>
            <a:r>
              <a:rPr lang="en-GB" sz="1200" b="1" dirty="0">
                <a:solidFill>
                  <a:schemeClr val="accent3"/>
                </a:solidFill>
                <a:latin typeface="EC Square Sans Pro" panose="020B0506040000020004" pitchFamily="34" charset="0"/>
                <a:ea typeface="Roboto"/>
                <a:cs typeface="Roboto"/>
              </a:rPr>
              <a:t>Fostering European leadership in artificial intelligence</a:t>
            </a:r>
          </a:p>
          <a:p>
            <a:pPr marL="522442" lvl="1" indent="-171450" algn="just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EOSC contributes to Europe’s leadership in AI by offering a </a:t>
            </a:r>
            <a:r>
              <a:rPr lang="en-GB" sz="1200" b="1" dirty="0">
                <a:solidFill>
                  <a:schemeClr val="accent3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vast pool of quality data </a:t>
            </a:r>
            <a:r>
              <a:rPr lang="en-GB" sz="120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that can be leveraged by scientific communities and businesses to drive innovation.</a:t>
            </a:r>
          </a:p>
          <a:p>
            <a:pPr marL="522442" lvl="1" indent="-171450" algn="just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By integrating EOSC into its broader digital strategy, Europe can nurture a </a:t>
            </a:r>
            <a:r>
              <a:rPr lang="en-GB" sz="1200" dirty="0">
                <a:solidFill>
                  <a:schemeClr val="accent3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thriving AI ecosystem </a:t>
            </a:r>
            <a:r>
              <a:rPr lang="en-GB" sz="1200" dirty="0">
                <a:solidFill>
                  <a:srgbClr val="000000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that adheres to its </a:t>
            </a:r>
            <a:r>
              <a:rPr lang="en-GB" sz="1200" b="1" dirty="0">
                <a:solidFill>
                  <a:schemeClr val="accent3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ethical and security standards</a:t>
            </a:r>
            <a:r>
              <a:rPr lang="en-GB" sz="1200" b="1" dirty="0">
                <a:solidFill>
                  <a:srgbClr val="000000"/>
                </a:solidFill>
                <a:effectLst/>
                <a:latin typeface="EC Square Sans Pro" panose="020B0506040000020004" pitchFamily="34" charset="0"/>
                <a:ea typeface="Roboto"/>
                <a:cs typeface="Roboto"/>
              </a:rPr>
              <a:t>.</a:t>
            </a:r>
          </a:p>
          <a:p>
            <a:pPr algn="just" fontAlgn="base"/>
            <a:endParaRPr lang="en-GB" sz="1200" b="1" dirty="0">
              <a:solidFill>
                <a:srgbClr val="000000"/>
              </a:solidFill>
              <a:latin typeface="EC Square Sans Pro" panose="020B0506040000020004" pitchFamily="34" charset="0"/>
              <a:ea typeface="Roboto"/>
              <a:cs typeface="Roboto"/>
            </a:endParaRPr>
          </a:p>
          <a:p>
            <a:pPr algn="just" fontAlgn="base"/>
            <a:r>
              <a:rPr lang="en-GB" sz="1200" b="1" dirty="0">
                <a:solidFill>
                  <a:srgbClr val="000000"/>
                </a:solidFill>
                <a:latin typeface="EC Square Sans Pro" panose="020B0506040000020004" pitchFamily="34" charset="0"/>
                <a:ea typeface="Roboto"/>
                <a:cs typeface="Roboto"/>
              </a:rPr>
              <a:t>Two expected upcoming strategies with strong links to EOSC:</a:t>
            </a:r>
          </a:p>
          <a:p>
            <a:pPr algn="just" fontAlgn="base"/>
            <a:r>
              <a:rPr lang="en-GB" sz="1200" dirty="0">
                <a:solidFill>
                  <a:srgbClr val="000000"/>
                </a:solidFill>
                <a:latin typeface="EC Square Sans Pro" panose="020B0506040000020004" pitchFamily="34" charset="0"/>
                <a:ea typeface="Roboto"/>
                <a:cs typeface="Roboto"/>
              </a:rPr>
              <a:t>Research infrastructures and technology infrastructures, </a:t>
            </a:r>
            <a:r>
              <a:rPr lang="en-GB" sz="1200" dirty="0">
                <a:solidFill>
                  <a:schemeClr val="accent3"/>
                </a:solidFill>
                <a:latin typeface="EC Square Sans Pro" panose="020B0506040000020004" pitchFamily="34" charset="0"/>
                <a:ea typeface="Roboto"/>
                <a:cs typeface="Roboto"/>
              </a:rPr>
              <a:t>AI in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ECB33-0022-9F6E-4976-D2630D59FF0D}"/>
              </a:ext>
            </a:extLst>
          </p:cNvPr>
          <p:cNvSpPr txBox="1"/>
          <p:nvPr/>
        </p:nvSpPr>
        <p:spPr>
          <a:xfrm>
            <a:off x="1642789" y="1217203"/>
            <a:ext cx="6984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7019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cs typeface="Arial"/>
              </a:rPr>
              <a:t>EOSC SB: </a:t>
            </a:r>
            <a:r>
              <a:rPr lang="en-US" sz="1200" b="1" dirty="0">
                <a:solidFill>
                  <a:schemeClr val="accent2"/>
                </a:solidFill>
                <a:latin typeface="EC Square Sans Pro" panose="020B0506040000020004" pitchFamily="34" charset="0"/>
              </a:rPr>
              <a:t>EOSC as a cornerstone of a “fifth freedom” in research and innovation</a:t>
            </a:r>
          </a:p>
          <a:p>
            <a:pPr marL="0" marR="0" lvl="0" indent="0" algn="just" defTabSz="7019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0000"/>
              </a:solidFill>
              <a:latin typeface="EC Square Sans Pro" panose="020B0506040000020004" pitchFamily="34" charset="0"/>
              <a:cs typeface="Arial"/>
            </a:endParaRPr>
          </a:p>
          <a:p>
            <a:pPr lvl="1" algn="just" fontAlgn="base">
              <a:defRPr/>
            </a:pPr>
            <a:r>
              <a:rPr lang="en-IE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EOSC as a key pillar of a "fifth freedom" for research and innovation in the Single Market. The Board underlined EOSC's role </a:t>
            </a:r>
            <a:r>
              <a:rPr lang="en-IE" sz="12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in driving innovation, economic growth, and competitiveness across Europe</a:t>
            </a:r>
            <a:r>
              <a:rPr lang="en-IE" sz="1200" dirty="0">
                <a:solidFill>
                  <a:srgbClr val="000000"/>
                </a:solidFill>
                <a:latin typeface="EC Square Sans Pro" panose="020B0506040000020004" pitchFamily="34" charset="0"/>
              </a:rPr>
              <a:t>, and provided its recommendations as regards the role of the EOSC in the future.</a:t>
            </a:r>
            <a:endParaRPr lang="en-US" sz="1200" dirty="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6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42F81AA9-2867-30E1-65D2-74A2AC27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361393"/>
            <a:ext cx="7873829" cy="387798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Rollout of the </a:t>
            </a:r>
            <a:r>
              <a:rPr lang="en-GB" dirty="0">
                <a:solidFill>
                  <a:schemeClr val="accent5"/>
                </a:solidFill>
                <a:latin typeface="EC Square Sans Pro" panose="020B0506040000020004" pitchFamily="34" charset="0"/>
                <a:cs typeface="Arial"/>
              </a:rPr>
              <a:t>EOSC Federation </a:t>
            </a:r>
            <a:r>
              <a:rPr lang="en-GB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(I), the </a:t>
            </a:r>
            <a: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  <a:t>EOSC EU Node</a:t>
            </a:r>
            <a:endParaRPr lang="nl-NL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981B4-FFA7-9895-218B-A84F7B9C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4" y="2121699"/>
            <a:ext cx="3136006" cy="2721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E81BCB-2EC5-E135-18CA-C8D0719E62B2}"/>
              </a:ext>
            </a:extLst>
          </p:cNvPr>
          <p:cNvSpPr txBox="1"/>
          <p:nvPr/>
        </p:nvSpPr>
        <p:spPr>
          <a:xfrm>
            <a:off x="118970" y="1224088"/>
            <a:ext cx="81681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EOSC as an open and trusted </a:t>
            </a:r>
            <a:r>
              <a:rPr lang="en-US" sz="1400" b="1" dirty="0">
                <a:solidFill>
                  <a:schemeClr val="accent5"/>
                </a:solidFill>
                <a:latin typeface="EC Square Sans Pro" panose="020B0506040000020004" pitchFamily="34" charset="0"/>
              </a:rPr>
              <a:t>Federation</a:t>
            </a: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 of collaborative and autonomous infrastructures,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a web of distributed </a:t>
            </a:r>
            <a:r>
              <a:rPr lang="en-US" sz="1400" b="1" dirty="0">
                <a:solidFill>
                  <a:schemeClr val="accent5"/>
                </a:solidFill>
                <a:latin typeface="EC Square Sans Pro" panose="020B0506040000020004" pitchFamily="34" charset="0"/>
              </a:rPr>
              <a:t>EOSC Nodes</a:t>
            </a: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: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The </a:t>
            </a:r>
            <a:r>
              <a:rPr lang="en-US" sz="1400" b="1" dirty="0">
                <a:solidFill>
                  <a:schemeClr val="accent5"/>
                </a:solidFill>
                <a:latin typeface="EC Square Sans Pro" panose="020B0506040000020004" pitchFamily="34" charset="0"/>
              </a:rPr>
              <a:t>EOSC EU Node </a:t>
            </a:r>
            <a:r>
              <a:rPr lang="en-US" sz="1400" dirty="0">
                <a:solidFill>
                  <a:srgbClr val="000000"/>
                </a:solidFill>
                <a:latin typeface="EC Square Sans Pro" panose="020B0506040000020004" pitchFamily="34" charset="0"/>
              </a:rPr>
              <a:t>provisioned from the European Commission: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7BAAE-032C-39DB-9018-B48AD0CEF84B}"/>
              </a:ext>
            </a:extLst>
          </p:cNvPr>
          <p:cNvSpPr txBox="1"/>
          <p:nvPr/>
        </p:nvSpPr>
        <p:spPr>
          <a:xfrm>
            <a:off x="3508005" y="2035301"/>
            <a:ext cx="4892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1400" b="1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Can I use it? Yes, you can! </a:t>
            </a:r>
          </a:p>
          <a:p>
            <a:pPr algn="just"/>
            <a:r>
              <a:rPr lang="en-IE" sz="1400" b="1" dirty="0">
                <a:solidFill>
                  <a:srgbClr val="000000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Launched at EOSC Symposium in Oct. 2024!</a:t>
            </a:r>
            <a:endParaRPr lang="en-IE" sz="1400" b="1" dirty="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81BCB-2EC5-E135-18CA-C8D0719E62B2}"/>
              </a:ext>
            </a:extLst>
          </p:cNvPr>
          <p:cNvSpPr txBox="1"/>
          <p:nvPr/>
        </p:nvSpPr>
        <p:spPr>
          <a:xfrm>
            <a:off x="4039092" y="2631070"/>
            <a:ext cx="43609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1300" b="1" dirty="0">
                <a:solidFill>
                  <a:srgbClr val="000000"/>
                </a:solidFill>
                <a:latin typeface="EC Square Sans Pro" panose="020B0506040000020004" pitchFamily="34" charset="0"/>
              </a:rPr>
              <a:t>How can I use it? Go to:</a:t>
            </a:r>
          </a:p>
          <a:p>
            <a:pPr algn="just"/>
            <a:r>
              <a:rPr lang="en-IE" sz="1300" b="1" dirty="0">
                <a:latin typeface="EC Square Sans Pro" panose="020B0506040000020004" pitchFamily="34" charset="0"/>
                <a:hlinkClick r:id="rId3"/>
              </a:rPr>
              <a:t>https://open-science-cloud.ec.europa.eu/</a:t>
            </a:r>
            <a:endParaRPr lang="en-IE" sz="1300" b="1" dirty="0">
              <a:latin typeface="EC Square Sans Pro" panose="020B0506040000020004" pitchFamily="34" charset="0"/>
            </a:endParaRPr>
          </a:p>
          <a:p>
            <a:pPr algn="just"/>
            <a:endParaRPr lang="en-IE" sz="1300" b="1" dirty="0">
              <a:solidFill>
                <a:srgbClr val="000000"/>
              </a:solidFill>
              <a:latin typeface="EC Square Sans Pro" panose="020B0506040000020004" pitchFamily="34" charset="0"/>
            </a:endParaRPr>
          </a:p>
          <a:p>
            <a:pPr algn="just"/>
            <a:endParaRPr lang="en-IE" sz="1300" b="1" dirty="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15A73-531D-B310-E4CF-26931B6D0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377" y="3105967"/>
            <a:ext cx="1692198" cy="16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35B175-E8AE-341B-F616-B6D149986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900" y="1238868"/>
            <a:ext cx="2103457" cy="2769229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42F81AA9-2867-30E1-65D2-74A2AC27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361393"/>
            <a:ext cx="7873829" cy="387798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Rollout of the </a:t>
            </a:r>
            <a:r>
              <a:rPr lang="en-GB" dirty="0">
                <a:solidFill>
                  <a:schemeClr val="accent5"/>
                </a:solidFill>
                <a:latin typeface="EC Square Sans Pro" panose="020B0506040000020004" pitchFamily="34" charset="0"/>
                <a:cs typeface="Arial"/>
              </a:rPr>
              <a:t>EOSC Federation </a:t>
            </a:r>
            <a:r>
              <a:rPr lang="en-GB" dirty="0">
                <a:solidFill>
                  <a:srgbClr val="000000"/>
                </a:solidFill>
                <a:latin typeface="EC Square Sans Pro" panose="020B0506040000020004" pitchFamily="34" charset="0"/>
                <a:cs typeface="Arial"/>
              </a:rPr>
              <a:t>(I), the </a:t>
            </a:r>
            <a: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  <a:t>EOSC EU Node</a:t>
            </a:r>
            <a:endParaRPr lang="nl-NL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09AF80-E752-6C70-C0E0-709A4103D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" y="825190"/>
            <a:ext cx="4406662" cy="39499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238117-D3E2-606A-79E0-AFB950E47DC5}"/>
              </a:ext>
            </a:extLst>
          </p:cNvPr>
          <p:cNvSpPr/>
          <p:nvPr/>
        </p:nvSpPr>
        <p:spPr>
          <a:xfrm>
            <a:off x="3049859" y="869796"/>
            <a:ext cx="1339798" cy="67217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50A22D-D43F-7C19-6553-BBC02E0150F2}"/>
              </a:ext>
            </a:extLst>
          </p:cNvPr>
          <p:cNvCxnSpPr>
            <a:cxnSpLocks/>
          </p:cNvCxnSpPr>
          <p:nvPr/>
        </p:nvCxnSpPr>
        <p:spPr>
          <a:xfrm>
            <a:off x="4389657" y="1069043"/>
            <a:ext cx="1146923" cy="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092020-199A-D99C-45DC-2F3B3AD4C00D}"/>
              </a:ext>
            </a:extLst>
          </p:cNvPr>
          <p:cNvCxnSpPr>
            <a:cxnSpLocks/>
          </p:cNvCxnSpPr>
          <p:nvPr/>
        </p:nvCxnSpPr>
        <p:spPr>
          <a:xfrm>
            <a:off x="5541218" y="1065211"/>
            <a:ext cx="0" cy="163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32242C7-8870-A8DC-8FE2-606325FEDF81}"/>
              </a:ext>
            </a:extLst>
          </p:cNvPr>
          <p:cNvSpPr/>
          <p:nvPr/>
        </p:nvSpPr>
        <p:spPr>
          <a:xfrm>
            <a:off x="4514195" y="1238869"/>
            <a:ext cx="2057534" cy="276738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54EBD1-5C45-7CBF-4F58-9CF601B32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565" y="3212083"/>
            <a:ext cx="2816330" cy="1661542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C1394E-1329-4B17-DD1E-4A673AB49D0E}"/>
              </a:ext>
            </a:extLst>
          </p:cNvPr>
          <p:cNvSpPr/>
          <p:nvPr/>
        </p:nvSpPr>
        <p:spPr>
          <a:xfrm>
            <a:off x="2066209" y="1315454"/>
            <a:ext cx="366645" cy="226513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803D4A-F2CF-4AD4-11FD-57940EE14DBD}"/>
              </a:ext>
            </a:extLst>
          </p:cNvPr>
          <p:cNvSpPr/>
          <p:nvPr/>
        </p:nvSpPr>
        <p:spPr>
          <a:xfrm>
            <a:off x="725276" y="1315454"/>
            <a:ext cx="425947" cy="204160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C9B72-89D5-560E-0FFE-B715D07E96CE}"/>
              </a:ext>
            </a:extLst>
          </p:cNvPr>
          <p:cNvSpPr txBox="1"/>
          <p:nvPr/>
        </p:nvSpPr>
        <p:spPr>
          <a:xfrm rot="20671322">
            <a:off x="1368001" y="1605300"/>
            <a:ext cx="1361076" cy="276999"/>
          </a:xfrm>
          <a:prstGeom prst="rect">
            <a:avLst/>
          </a:prstGeom>
          <a:noFill/>
          <a:ln w="2222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sz="1200" dirty="0">
                <a:solidFill>
                  <a:srgbClr val="FFFF00"/>
                </a:solidFill>
                <a:latin typeface="EC Square Sans Pro" panose="020B0506040000020004" pitchFamily="34" charset="0"/>
              </a:rPr>
              <a:t>Technology Forum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79D424-0FFE-BE72-7DBA-DBA643908A66}"/>
              </a:ext>
            </a:extLst>
          </p:cNvPr>
          <p:cNvSpPr/>
          <p:nvPr/>
        </p:nvSpPr>
        <p:spPr>
          <a:xfrm>
            <a:off x="1609184" y="1315454"/>
            <a:ext cx="407520" cy="226513"/>
          </a:xfrm>
          <a:prstGeom prst="rect">
            <a:avLst/>
          </a:prstGeom>
          <a:noFill/>
          <a:ln w="19050" cap="flat" cmpd="sng" algn="ctr">
            <a:solidFill>
              <a:srgbClr val="66CC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E5E266-1A16-80BE-E807-0D823FBB9891}"/>
              </a:ext>
            </a:extLst>
          </p:cNvPr>
          <p:cNvSpPr txBox="1"/>
          <p:nvPr/>
        </p:nvSpPr>
        <p:spPr>
          <a:xfrm rot="20671322">
            <a:off x="1656177" y="1029896"/>
            <a:ext cx="759063" cy="276999"/>
          </a:xfrm>
          <a:prstGeom prst="rect">
            <a:avLst/>
          </a:prstGeom>
          <a:noFill/>
          <a:ln w="22225"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sz="1200" dirty="0">
                <a:solidFill>
                  <a:srgbClr val="66CCFF"/>
                </a:solidFill>
                <a:latin typeface="EC Square Sans Pro" panose="020B0506040000020004" pitchFamily="34" charset="0"/>
              </a:rPr>
              <a:t>Helpdesk</a:t>
            </a:r>
          </a:p>
        </p:txBody>
      </p:sp>
    </p:spTree>
    <p:extLst>
      <p:ext uri="{BB962C8B-B14F-4D97-AF65-F5344CB8AC3E}">
        <p14:creationId xmlns:p14="http://schemas.microsoft.com/office/powerpoint/2010/main" val="273503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42F81AA9-2867-30E1-65D2-74A2AC27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02" y="85099"/>
            <a:ext cx="7873829" cy="387798"/>
          </a:xfrm>
        </p:spPr>
        <p:txBody>
          <a:bodyPr/>
          <a:lstStyle/>
          <a:p>
            <a:pPr algn="r"/>
            <a:r>
              <a:rPr lang="en-GB" dirty="0">
                <a:solidFill>
                  <a:srgbClr val="002060"/>
                </a:solidFill>
                <a:latin typeface="EC Square Sans Pro" panose="020B0506040000020004" pitchFamily="34" charset="0"/>
                <a:cs typeface="Arial"/>
              </a:rPr>
              <a:t>EOSC EU Node: User Space</a:t>
            </a:r>
            <a:endParaRPr lang="nl-NL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B51CC-4B00-C26F-82F1-F99F46BF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26574" cy="4873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27CC5C-F2D7-94BE-87F9-52CE777F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57" y="487253"/>
            <a:ext cx="2303285" cy="3665161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18B577-AA8C-C5E5-94F6-F68D00581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425" y="503476"/>
            <a:ext cx="4792077" cy="2906882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3A3DC9-69CD-DBC9-C113-2910909DC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424" y="3178255"/>
            <a:ext cx="4104102" cy="1088982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9A7370-36D5-BE9B-B4E6-B24D1C3ECD9A}"/>
              </a:ext>
            </a:extLst>
          </p:cNvPr>
          <p:cNvSpPr/>
          <p:nvPr/>
        </p:nvSpPr>
        <p:spPr>
          <a:xfrm>
            <a:off x="0" y="3260777"/>
            <a:ext cx="526273" cy="133358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1D83EC-663E-44B0-C532-C274E00D940C}"/>
              </a:ext>
            </a:extLst>
          </p:cNvPr>
          <p:cNvSpPr/>
          <p:nvPr/>
        </p:nvSpPr>
        <p:spPr>
          <a:xfrm>
            <a:off x="0" y="1647931"/>
            <a:ext cx="621651" cy="133358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1FE87D-4A7A-2814-6CD5-8BF3E6D86F0E}"/>
              </a:ext>
            </a:extLst>
          </p:cNvPr>
          <p:cNvSpPr/>
          <p:nvPr/>
        </p:nvSpPr>
        <p:spPr>
          <a:xfrm>
            <a:off x="3395425" y="1724048"/>
            <a:ext cx="722762" cy="1318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8218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ERA">
      <a:dk1>
        <a:srgbClr val="1B3B51"/>
      </a:dk1>
      <a:lt1>
        <a:srgbClr val="FFFFFF"/>
      </a:lt1>
      <a:dk2>
        <a:srgbClr val="737B91"/>
      </a:dk2>
      <a:lt2>
        <a:srgbClr val="FFE06E"/>
      </a:lt2>
      <a:accent1>
        <a:srgbClr val="1FBAD2"/>
      </a:accent1>
      <a:accent2>
        <a:srgbClr val="438FCC"/>
      </a:accent2>
      <a:accent3>
        <a:srgbClr val="7D96FF"/>
      </a:accent3>
      <a:accent4>
        <a:srgbClr val="FE6C3D"/>
      </a:accent4>
      <a:accent5>
        <a:srgbClr val="E23214"/>
      </a:accent5>
      <a:accent6>
        <a:srgbClr val="B28300"/>
      </a:accent6>
      <a:hlink>
        <a:srgbClr val="316B93"/>
      </a:hlink>
      <a:folHlink>
        <a:srgbClr val="6178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st Slides">
  <a:themeElements>
    <a:clrScheme name="ERA">
      <a:dk1>
        <a:srgbClr val="1B3B51"/>
      </a:dk1>
      <a:lt1>
        <a:srgbClr val="FFFFFF"/>
      </a:lt1>
      <a:dk2>
        <a:srgbClr val="737B91"/>
      </a:dk2>
      <a:lt2>
        <a:srgbClr val="FFE06E"/>
      </a:lt2>
      <a:accent1>
        <a:srgbClr val="1FBAD2"/>
      </a:accent1>
      <a:accent2>
        <a:srgbClr val="438FCC"/>
      </a:accent2>
      <a:accent3>
        <a:srgbClr val="7D96FF"/>
      </a:accent3>
      <a:accent4>
        <a:srgbClr val="FE6C3D"/>
      </a:accent4>
      <a:accent5>
        <a:srgbClr val="E23214"/>
      </a:accent5>
      <a:accent6>
        <a:srgbClr val="B28300"/>
      </a:accent6>
      <a:hlink>
        <a:srgbClr val="316B93"/>
      </a:hlink>
      <a:folHlink>
        <a:srgbClr val="6178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s">
  <a:themeElements>
    <a:clrScheme name="ERA">
      <a:dk1>
        <a:srgbClr val="1B3B51"/>
      </a:dk1>
      <a:lt1>
        <a:srgbClr val="FFFFFF"/>
      </a:lt1>
      <a:dk2>
        <a:srgbClr val="737B91"/>
      </a:dk2>
      <a:lt2>
        <a:srgbClr val="FFE06E"/>
      </a:lt2>
      <a:accent1>
        <a:srgbClr val="1FBAD2"/>
      </a:accent1>
      <a:accent2>
        <a:srgbClr val="438FCC"/>
      </a:accent2>
      <a:accent3>
        <a:srgbClr val="7D96FF"/>
      </a:accent3>
      <a:accent4>
        <a:srgbClr val="FE6C3D"/>
      </a:accent4>
      <a:accent5>
        <a:srgbClr val="E23214"/>
      </a:accent5>
      <a:accent6>
        <a:srgbClr val="B28300"/>
      </a:accent6>
      <a:hlink>
        <a:srgbClr val="316B93"/>
      </a:hlink>
      <a:folHlink>
        <a:srgbClr val="6178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0221_EOSC Focus_PPT Template" id="{1AAC1C8F-5B3F-794A-9C7C-84A0297E6263}" vid="{8FFBA94A-8079-4E4B-853E-CC7D5F5EEADC}"/>
    </a:ext>
  </a:extLst>
</a:theme>
</file>

<file path=ppt/theme/theme7.xml><?xml version="1.0" encoding="utf-8"?>
<a:theme xmlns:a="http://schemas.openxmlformats.org/drawingml/2006/main" name="2_Office Theme">
  <a:themeElements>
    <a:clrScheme name="Custom 3">
      <a:dk1>
        <a:srgbClr val="1A3A50"/>
      </a:dk1>
      <a:lt1>
        <a:srgbClr val="FFFFFF"/>
      </a:lt1>
      <a:dk2>
        <a:srgbClr val="285778"/>
      </a:dk2>
      <a:lt2>
        <a:srgbClr val="E4FAFF"/>
      </a:lt2>
      <a:accent1>
        <a:srgbClr val="1FB9D2"/>
      </a:accent1>
      <a:accent2>
        <a:srgbClr val="428ECC"/>
      </a:accent2>
      <a:accent3>
        <a:srgbClr val="7C95FF"/>
      </a:accent3>
      <a:accent4>
        <a:srgbClr val="FFDF6D"/>
      </a:accent4>
      <a:accent5>
        <a:srgbClr val="FE6C3D"/>
      </a:accent5>
      <a:accent6>
        <a:srgbClr val="E13214"/>
      </a:accent6>
      <a:hlink>
        <a:srgbClr val="428ECC"/>
      </a:hlink>
      <a:folHlink>
        <a:srgbClr val="1A3A5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8.xml><?xml version="1.0" encoding="utf-8"?>
<a:theme xmlns:a="http://schemas.openxmlformats.org/drawingml/2006/main" name="3_Office Theme">
  <a:themeElements>
    <a:clrScheme name="ERA">
      <a:dk1>
        <a:srgbClr val="1B3B51"/>
      </a:dk1>
      <a:lt1>
        <a:sysClr val="window" lastClr="FFFFFF"/>
      </a:lt1>
      <a:dk2>
        <a:srgbClr val="316B93"/>
      </a:dk2>
      <a:lt2>
        <a:srgbClr val="E2E2E2"/>
      </a:lt2>
      <a:accent1>
        <a:srgbClr val="1FBAD2"/>
      </a:accent1>
      <a:accent2>
        <a:srgbClr val="FE6C3D"/>
      </a:accent2>
      <a:accent3>
        <a:srgbClr val="E23214"/>
      </a:accent3>
      <a:accent4>
        <a:srgbClr val="FFE06E"/>
      </a:accent4>
      <a:accent5>
        <a:srgbClr val="438FCC"/>
      </a:accent5>
      <a:accent6>
        <a:srgbClr val="7D96FF"/>
      </a:accent6>
      <a:hlink>
        <a:srgbClr val="1B3B51"/>
      </a:hlink>
      <a:folHlink>
        <a:srgbClr val="1FBAD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Custom 3">
      <a:dk1>
        <a:srgbClr val="1A3A50"/>
      </a:dk1>
      <a:lt1>
        <a:srgbClr val="FFFFFF"/>
      </a:lt1>
      <a:dk2>
        <a:srgbClr val="285778"/>
      </a:dk2>
      <a:lt2>
        <a:srgbClr val="E4FAFF"/>
      </a:lt2>
      <a:accent1>
        <a:srgbClr val="1FB9D2"/>
      </a:accent1>
      <a:accent2>
        <a:srgbClr val="428ECC"/>
      </a:accent2>
      <a:accent3>
        <a:srgbClr val="7C95FF"/>
      </a:accent3>
      <a:accent4>
        <a:srgbClr val="FFDF6D"/>
      </a:accent4>
      <a:accent5>
        <a:srgbClr val="FE6C3D"/>
      </a:accent5>
      <a:accent6>
        <a:srgbClr val="E13214"/>
      </a:accent6>
      <a:hlink>
        <a:srgbClr val="428ECC"/>
      </a:hlink>
      <a:folHlink>
        <a:srgbClr val="1A3A5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429E421B7D0B4085855E79BFBD84D8" ma:contentTypeVersion="18" ma:contentTypeDescription="Create a new document." ma:contentTypeScope="" ma:versionID="c4ed5b0575048a6a4d67df05c244a84b">
  <xsd:schema xmlns:xsd="http://www.w3.org/2001/XMLSchema" xmlns:xs="http://www.w3.org/2001/XMLSchema" xmlns:p="http://schemas.microsoft.com/office/2006/metadata/properties" xmlns:ns2="1124f467-e8a7-4788-95b6-921cce7bcfae" xmlns:ns3="d56ed46a-4164-40b6-a09a-3a2f9edb41ee" targetNamespace="http://schemas.microsoft.com/office/2006/metadata/properties" ma:root="true" ma:fieldsID="21c9d807b8e063824511ddf96e3a7748" ns2:_="" ns3:_="">
    <xsd:import namespace="1124f467-e8a7-4788-95b6-921cce7bcfae"/>
    <xsd:import namespace="d56ed46a-4164-40b6-a09a-3a2f9edb4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4f467-e8a7-4788-95b6-921cce7bc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ed46a-4164-40b6-a09a-3a2f9edb41e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917aaa-0367-493e-828c-97e5f02509e8}" ma:internalName="TaxCatchAll" ma:showField="CatchAllData" ma:web="d56ed46a-4164-40b6-a09a-3a2f9edb41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6ed46a-4164-40b6-a09a-3a2f9edb41ee">
      <UserInfo>
        <DisplayName>TZIVELOGLOU Pantelis (RTD)</DisplayName>
        <AccountId>212</AccountId>
        <AccountType/>
      </UserInfo>
    </SharedWithUsers>
    <TaxCatchAll xmlns="d56ed46a-4164-40b6-a09a-3a2f9edb41ee" xsi:nil="true"/>
    <lcf76f155ced4ddcb4097134ff3c332f xmlns="1124f467-e8a7-4788-95b6-921cce7bcfae">
      <Terms xmlns="http://schemas.microsoft.com/office/infopath/2007/PartnerControls"/>
    </lcf76f155ced4ddcb4097134ff3c332f>
    <MediaLengthInSeconds xmlns="1124f467-e8a7-4788-95b6-921cce7bcfae" xsi:nil="true"/>
  </documentManagement>
</p:properties>
</file>

<file path=customXml/itemProps1.xml><?xml version="1.0" encoding="utf-8"?>
<ds:datastoreItem xmlns:ds="http://schemas.openxmlformats.org/officeDocument/2006/customXml" ds:itemID="{57A55994-35EA-4045-AE8A-1F5E1EAF1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24f467-e8a7-4788-95b6-921cce7bcfae"/>
    <ds:schemaRef ds:uri="d56ed46a-4164-40b6-a09a-3a2f9edb4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994AC8-8138-4195-9FE0-3AD6CF847E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D522D5-9D48-4A9F-AAE5-6F6A82DC2654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56ed46a-4164-40b6-a09a-3a2f9edb41ee"/>
    <ds:schemaRef ds:uri="1124f467-e8a7-4788-95b6-921cce7bcfa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1866</TotalTime>
  <Words>1355</Words>
  <Application>Microsoft Office PowerPoint</Application>
  <PresentationFormat>Custom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Open Sans</vt:lpstr>
      <vt:lpstr>Roboto Light</vt:lpstr>
      <vt:lpstr>Covers</vt:lpstr>
      <vt:lpstr>Content Slides</vt:lpstr>
      <vt:lpstr>Last Slides</vt:lpstr>
      <vt:lpstr>Content Slides</vt:lpstr>
      <vt:lpstr>1_Office Theme</vt:lpstr>
      <vt:lpstr>Custom Design</vt:lpstr>
      <vt:lpstr>2_Office Theme</vt:lpstr>
      <vt:lpstr>3_Office Theme</vt:lpstr>
      <vt:lpstr>4_Office Theme</vt:lpstr>
      <vt:lpstr>PowerPoint Presentation</vt:lpstr>
      <vt:lpstr>PowerPoint Presentation</vt:lpstr>
      <vt:lpstr>ERA Policy Agenda 2022-2024 - Action 1  European Open Science Cloud (EOSC)</vt:lpstr>
      <vt:lpstr>ERA structural policy #1: Enabling Open Science via sharing and re-use of data, including through the EOSC    </vt:lpstr>
      <vt:lpstr>PowerPoint Presentation</vt:lpstr>
      <vt:lpstr>PowerPoint Presentation</vt:lpstr>
      <vt:lpstr>Rollout of the EOSC Federation (I), the EOSC EU Node</vt:lpstr>
      <vt:lpstr>Rollout of the EOSC Federation (I), the EOSC EU Node</vt:lpstr>
      <vt:lpstr>EOSC EU Node: User Space</vt:lpstr>
      <vt:lpstr>EOSC EU Node: User Space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BELLINO Relin (RTD-EXT)</dc:creator>
  <cp:lastModifiedBy>LIEBLER Stefan (RTD)</cp:lastModifiedBy>
  <cp:revision>36</cp:revision>
  <dcterms:created xsi:type="dcterms:W3CDTF">2022-02-24T09:32:45Z</dcterms:created>
  <dcterms:modified xsi:type="dcterms:W3CDTF">2025-03-26T14:44:11Z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0x010100F6429E421B7D0B4085855E79BFBD84D8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2022-11-12T11:27:18Z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3554fa63-fff5-40d1-b30a-3bbc11be48ee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57300</vt:r8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  <property fmtid="{D5CDD505-2E9C-101B-9397-08002B2CF9AE}" pid="18" name="MSIP_Label_73809861-fd30-4277-9b32-94dba1968e23_ContentBits">
    <vt:lpwstr>0</vt:lpwstr>
  </property>
  <property fmtid="{D5CDD505-2E9C-101B-9397-08002B2CF9AE}" pid="19" name="MSIP_Label_73809861-fd30-4277-9b32-94dba1968e23_Enabled">
    <vt:lpwstr>true</vt:lpwstr>
  </property>
  <property fmtid="{D5CDD505-2E9C-101B-9397-08002B2CF9AE}" pid="20" name="MSIP_Label_73809861-fd30-4277-9b32-94dba1968e23_ActionId">
    <vt:lpwstr>7dbca23e-7e3e-4ef9-b573-222cd53420fa</vt:lpwstr>
  </property>
  <property fmtid="{D5CDD505-2E9C-101B-9397-08002B2CF9AE}" pid="21" name="MSIP_Label_73809861-fd30-4277-9b32-94dba1968e23_SiteId">
    <vt:lpwstr>f696e186-1c3b-44cd-bf76-5ace0e7007bd</vt:lpwstr>
  </property>
  <property fmtid="{D5CDD505-2E9C-101B-9397-08002B2CF9AE}" pid="22" name="MSIP_Label_73809861-fd30-4277-9b32-94dba1968e23_Method">
    <vt:lpwstr>Standard</vt:lpwstr>
  </property>
  <property fmtid="{D5CDD505-2E9C-101B-9397-08002B2CF9AE}" pid="23" name="MSIP_Label_73809861-fd30-4277-9b32-94dba1968e23_Name">
    <vt:lpwstr>Intern (KD)</vt:lpwstr>
  </property>
  <property fmtid="{D5CDD505-2E9C-101B-9397-08002B2CF9AE}" pid="24" name="MSIP_Label_73809861-fd30-4277-9b32-94dba1968e23_SetDate">
    <vt:lpwstr>2023-10-16T07:02:11Z</vt:lpwstr>
  </property>
  <property fmtid="{D5CDD505-2E9C-101B-9397-08002B2CF9AE}" pid="25" name="SharedWithUsers">
    <vt:lpwstr>20;#Volker BECKMANN</vt:lpwstr>
  </property>
</Properties>
</file>