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48" r:id="rId2"/>
  </p:sldMasterIdLst>
  <p:notesMasterIdLst>
    <p:notesMasterId r:id="rId36"/>
  </p:notesMasterIdLst>
  <p:sldIdLst>
    <p:sldId id="256" r:id="rId3"/>
    <p:sldId id="257" r:id="rId4"/>
    <p:sldId id="271" r:id="rId5"/>
    <p:sldId id="303" r:id="rId6"/>
    <p:sldId id="281" r:id="rId7"/>
    <p:sldId id="285" r:id="rId8"/>
    <p:sldId id="286" r:id="rId9"/>
    <p:sldId id="274" r:id="rId10"/>
    <p:sldId id="276" r:id="rId11"/>
    <p:sldId id="258" r:id="rId12"/>
    <p:sldId id="262" r:id="rId13"/>
    <p:sldId id="287" r:id="rId14"/>
    <p:sldId id="259" r:id="rId15"/>
    <p:sldId id="288" r:id="rId16"/>
    <p:sldId id="289" r:id="rId17"/>
    <p:sldId id="264" r:id="rId18"/>
    <p:sldId id="292" r:id="rId19"/>
    <p:sldId id="291" r:id="rId20"/>
    <p:sldId id="290" r:id="rId21"/>
    <p:sldId id="293" r:id="rId22"/>
    <p:sldId id="295" r:id="rId23"/>
    <p:sldId id="294" r:id="rId24"/>
    <p:sldId id="296" r:id="rId25"/>
    <p:sldId id="297" r:id="rId26"/>
    <p:sldId id="300" r:id="rId27"/>
    <p:sldId id="301" r:id="rId28"/>
    <p:sldId id="298" r:id="rId29"/>
    <p:sldId id="266" r:id="rId30"/>
    <p:sldId id="269" r:id="rId31"/>
    <p:sldId id="270" r:id="rId32"/>
    <p:sldId id="267" r:id="rId33"/>
    <p:sldId id="260" r:id="rId34"/>
    <p:sldId id="261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71"/>
            <p14:sldId id="303"/>
            <p14:sldId id="281"/>
            <p14:sldId id="285"/>
            <p14:sldId id="286"/>
            <p14:sldId id="274"/>
            <p14:sldId id="276"/>
            <p14:sldId id="258"/>
            <p14:sldId id="262"/>
            <p14:sldId id="287"/>
            <p14:sldId id="259"/>
            <p14:sldId id="288"/>
            <p14:sldId id="289"/>
            <p14:sldId id="264"/>
            <p14:sldId id="292"/>
            <p14:sldId id="291"/>
            <p14:sldId id="290"/>
            <p14:sldId id="293"/>
            <p14:sldId id="295"/>
            <p14:sldId id="294"/>
            <p14:sldId id="296"/>
            <p14:sldId id="297"/>
            <p14:sldId id="300"/>
            <p14:sldId id="301"/>
            <p14:sldId id="298"/>
            <p14:sldId id="266"/>
            <p14:sldId id="269"/>
            <p14:sldId id="270"/>
            <p14:sldId id="267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60" d="100"/>
          <a:sy n="60" d="100"/>
        </p:scale>
        <p:origin x="11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9C493-E909-4CA4-BB76-AAAC75955C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8E9789-3E94-4F1F-8B76-91D54D9F1440}">
      <dgm:prSet/>
      <dgm:spPr/>
      <dgm:t>
        <a:bodyPr/>
        <a:lstStyle/>
        <a:p>
          <a:r>
            <a:rPr lang="en-US"/>
            <a:t>Fokus na: </a:t>
          </a:r>
        </a:p>
      </dgm:t>
    </dgm:pt>
    <dgm:pt modelId="{0459A522-322B-48F1-A873-9205EF6B3FB7}" type="parTrans" cxnId="{207367CC-8782-41AF-AA5E-FEDB9D9D17F2}">
      <dgm:prSet/>
      <dgm:spPr/>
      <dgm:t>
        <a:bodyPr/>
        <a:lstStyle/>
        <a:p>
          <a:endParaRPr lang="en-US"/>
        </a:p>
      </dgm:t>
    </dgm:pt>
    <dgm:pt modelId="{811CC9FA-5812-4AA6-94D6-99718473D891}" type="sibTrans" cxnId="{207367CC-8782-41AF-AA5E-FEDB9D9D17F2}">
      <dgm:prSet/>
      <dgm:spPr/>
      <dgm:t>
        <a:bodyPr/>
        <a:lstStyle/>
        <a:p>
          <a:endParaRPr lang="en-US"/>
        </a:p>
      </dgm:t>
    </dgm:pt>
    <dgm:pt modelId="{76D2A037-8E3D-45B7-B50C-0A36AD44B2E5}">
      <dgm:prSet/>
      <dgm:spPr/>
      <dgm:t>
        <a:bodyPr/>
        <a:lstStyle/>
        <a:p>
          <a:r>
            <a:rPr lang="en-US"/>
            <a:t>Dugoročnu dostupnost podataka</a:t>
          </a:r>
          <a:endParaRPr lang="en-US" dirty="0"/>
        </a:p>
      </dgm:t>
    </dgm:pt>
    <dgm:pt modelId="{7F53195F-E367-40EB-82B0-666AFB7F9D5B}" type="parTrans" cxnId="{6E843A1D-C7B3-4FA0-A818-5B42511926FE}">
      <dgm:prSet/>
      <dgm:spPr/>
      <dgm:t>
        <a:bodyPr/>
        <a:lstStyle/>
        <a:p>
          <a:endParaRPr lang="en-US"/>
        </a:p>
      </dgm:t>
    </dgm:pt>
    <dgm:pt modelId="{855DB3CA-27AA-4AAD-8A58-2B4033EEB6B1}" type="sibTrans" cxnId="{6E843A1D-C7B3-4FA0-A818-5B42511926FE}">
      <dgm:prSet/>
      <dgm:spPr/>
      <dgm:t>
        <a:bodyPr/>
        <a:lstStyle/>
        <a:p>
          <a:endParaRPr lang="en-US"/>
        </a:p>
      </dgm:t>
    </dgm:pt>
    <dgm:pt modelId="{E17157FD-0147-45E8-912E-3C7C452BFE72}">
      <dgm:prSet/>
      <dgm:spPr/>
      <dgm:t>
        <a:bodyPr/>
        <a:lstStyle/>
        <a:p>
          <a:r>
            <a:rPr lang="en-US" dirty="0" err="1"/>
            <a:t>Transparentnost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pouzdanost</a:t>
          </a:r>
          <a:endParaRPr lang="en-US" dirty="0"/>
        </a:p>
      </dgm:t>
    </dgm:pt>
    <dgm:pt modelId="{8C4D725B-B225-47A0-AA17-CD3182F20CA2}" type="parTrans" cxnId="{9F98568C-B773-4F7E-9B6E-066A1D3A5A0C}">
      <dgm:prSet/>
      <dgm:spPr/>
      <dgm:t>
        <a:bodyPr/>
        <a:lstStyle/>
        <a:p>
          <a:endParaRPr lang="en-US"/>
        </a:p>
      </dgm:t>
    </dgm:pt>
    <dgm:pt modelId="{1C810955-AC5F-4217-9BBA-A34CD4174043}" type="sibTrans" cxnId="{9F98568C-B773-4F7E-9B6E-066A1D3A5A0C}">
      <dgm:prSet/>
      <dgm:spPr/>
      <dgm:t>
        <a:bodyPr/>
        <a:lstStyle/>
        <a:p>
          <a:endParaRPr lang="en-US"/>
        </a:p>
      </dgm:t>
    </dgm:pt>
    <dgm:pt modelId="{23EFE592-DBB5-41E7-8FA7-48175B97EF0A}">
      <dgm:prSet/>
      <dgm:spPr/>
      <dgm:t>
        <a:bodyPr/>
        <a:lstStyle/>
        <a:p>
          <a:r>
            <a:rPr lang="en-US"/>
            <a:t>Zašto je važan? </a:t>
          </a:r>
        </a:p>
      </dgm:t>
    </dgm:pt>
    <dgm:pt modelId="{B6528ADC-118B-4640-A846-39D7FFFAABC7}" type="parTrans" cxnId="{3C512C09-62A2-419F-BE9E-024946A8345D}">
      <dgm:prSet/>
      <dgm:spPr/>
      <dgm:t>
        <a:bodyPr/>
        <a:lstStyle/>
        <a:p>
          <a:endParaRPr lang="en-US"/>
        </a:p>
      </dgm:t>
    </dgm:pt>
    <dgm:pt modelId="{CC017295-ED4D-4639-904B-6E8098B408FB}" type="sibTrans" cxnId="{3C512C09-62A2-419F-BE9E-024946A8345D}">
      <dgm:prSet/>
      <dgm:spPr/>
      <dgm:t>
        <a:bodyPr/>
        <a:lstStyle/>
        <a:p>
          <a:endParaRPr lang="en-US"/>
        </a:p>
      </dgm:t>
    </dgm:pt>
    <dgm:pt modelId="{002A7203-2659-4FCB-8395-F23045424896}">
      <dgm:prSet/>
      <dgm:spPr/>
      <dgm:t>
        <a:bodyPr/>
        <a:lstStyle/>
        <a:p>
          <a:r>
            <a:rPr lang="en-US" dirty="0" err="1"/>
            <a:t>Povećava</a:t>
          </a:r>
          <a:r>
            <a:rPr lang="en-US" dirty="0"/>
            <a:t> </a:t>
          </a:r>
          <a:r>
            <a:rPr lang="en-US" dirty="0" err="1"/>
            <a:t>vjerodostojnost</a:t>
          </a:r>
          <a:r>
            <a:rPr lang="en-US" dirty="0"/>
            <a:t> </a:t>
          </a:r>
          <a:r>
            <a:rPr lang="en-US" dirty="0" err="1"/>
            <a:t>repozitorija</a:t>
          </a:r>
          <a:endParaRPr lang="en-US" dirty="0"/>
        </a:p>
      </dgm:t>
    </dgm:pt>
    <dgm:pt modelId="{3FEE5F8A-6BD6-43D9-921C-D9F52346E72E}" type="parTrans" cxnId="{7E882CBF-D2A6-473F-98B0-B64C04C6BAF3}">
      <dgm:prSet/>
      <dgm:spPr/>
      <dgm:t>
        <a:bodyPr/>
        <a:lstStyle/>
        <a:p>
          <a:endParaRPr lang="en-US"/>
        </a:p>
      </dgm:t>
    </dgm:pt>
    <dgm:pt modelId="{71F1DBF5-F12C-4A2D-86A7-A625464FED20}" type="sibTrans" cxnId="{7E882CBF-D2A6-473F-98B0-B64C04C6BAF3}">
      <dgm:prSet/>
      <dgm:spPr/>
      <dgm:t>
        <a:bodyPr/>
        <a:lstStyle/>
        <a:p>
          <a:endParaRPr lang="en-US"/>
        </a:p>
      </dgm:t>
    </dgm:pt>
    <dgm:pt modelId="{EE6DAE92-244C-4764-A959-CDEB4B41F81A}">
      <dgm:prSet/>
      <dgm:spPr/>
      <dgm:t>
        <a:bodyPr/>
        <a:lstStyle/>
        <a:p>
          <a:r>
            <a:rPr lang="en-US" dirty="0" err="1"/>
            <a:t>Olakšava</a:t>
          </a:r>
          <a:r>
            <a:rPr lang="en-US" dirty="0"/>
            <a:t> </a:t>
          </a:r>
          <a:r>
            <a:rPr lang="en-US" dirty="0" err="1"/>
            <a:t>suradnju</a:t>
          </a:r>
          <a:r>
            <a:rPr lang="en-US" dirty="0"/>
            <a:t> s </a:t>
          </a:r>
          <a:r>
            <a:rPr lang="en-US" dirty="0" err="1"/>
            <a:t>međunarodnim</a:t>
          </a:r>
          <a:r>
            <a:rPr lang="en-US" dirty="0"/>
            <a:t> </a:t>
          </a:r>
          <a:r>
            <a:rPr lang="en-US" dirty="0" err="1"/>
            <a:t>istraživačima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institucijama</a:t>
          </a:r>
          <a:endParaRPr lang="en-US" dirty="0"/>
        </a:p>
      </dgm:t>
    </dgm:pt>
    <dgm:pt modelId="{D466752C-A6E8-4D76-A8E6-1BBBCBEC09C5}" type="parTrans" cxnId="{63E385EE-FC2E-4D4B-92F8-46A553FB12B1}">
      <dgm:prSet/>
      <dgm:spPr/>
      <dgm:t>
        <a:bodyPr/>
        <a:lstStyle/>
        <a:p>
          <a:endParaRPr lang="en-US"/>
        </a:p>
      </dgm:t>
    </dgm:pt>
    <dgm:pt modelId="{5DFA5F98-EDE5-4054-A87C-1EF9FAAEA61C}" type="sibTrans" cxnId="{63E385EE-FC2E-4D4B-92F8-46A553FB12B1}">
      <dgm:prSet/>
      <dgm:spPr/>
      <dgm:t>
        <a:bodyPr/>
        <a:lstStyle/>
        <a:p>
          <a:endParaRPr lang="en-US"/>
        </a:p>
      </dgm:t>
    </dgm:pt>
    <dgm:pt modelId="{4FCEA476-2E56-456D-9F6A-9646620A3821}">
      <dgm:prSet/>
      <dgm:spPr/>
      <dgm:t>
        <a:bodyPr/>
        <a:lstStyle/>
        <a:p>
          <a:r>
            <a:rPr lang="en-US" dirty="0" err="1"/>
            <a:t>Razlozi</a:t>
          </a:r>
          <a:r>
            <a:rPr lang="en-US" dirty="0"/>
            <a:t> za </a:t>
          </a:r>
          <a:r>
            <a:rPr lang="en-US" dirty="0" err="1"/>
            <a:t>certifikaciju</a:t>
          </a:r>
          <a:r>
            <a:rPr lang="en-US" dirty="0"/>
            <a:t>: </a:t>
          </a:r>
        </a:p>
      </dgm:t>
    </dgm:pt>
    <dgm:pt modelId="{A6D5FEC8-FD41-4A00-A48E-C4B7C1EAE3D1}" type="parTrans" cxnId="{59E6619A-016D-44DD-AC73-90DC8DE9B27D}">
      <dgm:prSet/>
      <dgm:spPr/>
      <dgm:t>
        <a:bodyPr/>
        <a:lstStyle/>
        <a:p>
          <a:endParaRPr lang="hr-HR"/>
        </a:p>
      </dgm:t>
    </dgm:pt>
    <dgm:pt modelId="{2204B42C-98BA-4413-94B7-761A3BC31CED}" type="sibTrans" cxnId="{59E6619A-016D-44DD-AC73-90DC8DE9B27D}">
      <dgm:prSet/>
      <dgm:spPr/>
      <dgm:t>
        <a:bodyPr/>
        <a:lstStyle/>
        <a:p>
          <a:endParaRPr lang="hr-HR"/>
        </a:p>
      </dgm:t>
    </dgm:pt>
    <dgm:pt modelId="{A201FCF3-6403-4091-A70F-D43FDCDD13B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/>
            <a:t>Međunarodna vidljivost i </a:t>
          </a:r>
          <a:endParaRPr lang="hr-HR" b="0"/>
        </a:p>
      </dgm:t>
    </dgm:pt>
    <dgm:pt modelId="{2AF1BDB9-0123-4C11-806A-A2DBD2775238}" type="parTrans" cxnId="{1C58970B-A3CE-44C3-9E93-F44EEC99F84E}">
      <dgm:prSet/>
      <dgm:spPr/>
      <dgm:t>
        <a:bodyPr/>
        <a:lstStyle/>
        <a:p>
          <a:endParaRPr lang="hr-HR"/>
        </a:p>
      </dgm:t>
    </dgm:pt>
    <dgm:pt modelId="{0869A00F-6074-4896-AF26-B31894C80F82}" type="sibTrans" cxnId="{1C58970B-A3CE-44C3-9E93-F44EEC99F84E}">
      <dgm:prSet/>
      <dgm:spPr/>
      <dgm:t>
        <a:bodyPr/>
        <a:lstStyle/>
        <a:p>
          <a:endParaRPr lang="hr-HR"/>
        </a:p>
      </dgm:t>
    </dgm:pt>
    <dgm:pt modelId="{F1250480-8FA8-4FA5-812D-300735CF2B20}">
      <dgm:prSet/>
      <dgm:spPr/>
      <dgm:t>
        <a:bodyPr/>
        <a:lstStyle/>
        <a:p>
          <a:r>
            <a:rPr lang="en-US" b="0" dirty="0" err="1"/>
            <a:t>povećanje</a:t>
          </a:r>
          <a:r>
            <a:rPr lang="en-US" b="0" dirty="0"/>
            <a:t> </a:t>
          </a:r>
          <a:r>
            <a:rPr lang="en-US" b="0" dirty="0" err="1"/>
            <a:t>povjerenja</a:t>
          </a:r>
          <a:r>
            <a:rPr lang="en-US" b="0" dirty="0"/>
            <a:t> </a:t>
          </a:r>
          <a:r>
            <a:rPr lang="en-US" b="0" dirty="0" err="1"/>
            <a:t>korisnika</a:t>
          </a:r>
          <a:endParaRPr lang="hr-HR" b="0" dirty="0"/>
        </a:p>
      </dgm:t>
    </dgm:pt>
    <dgm:pt modelId="{5FF7A0D8-29A6-4D05-8400-661ED0295507}" type="parTrans" cxnId="{8C18C841-B59E-44BC-A7DC-E8752D45FEF0}">
      <dgm:prSet/>
      <dgm:spPr/>
      <dgm:t>
        <a:bodyPr/>
        <a:lstStyle/>
        <a:p>
          <a:endParaRPr lang="hr-HR"/>
        </a:p>
      </dgm:t>
    </dgm:pt>
    <dgm:pt modelId="{7F2F6080-5483-4348-A9E8-4627C1773A9F}" type="sibTrans" cxnId="{8C18C841-B59E-44BC-A7DC-E8752D45FEF0}">
      <dgm:prSet/>
      <dgm:spPr/>
      <dgm:t>
        <a:bodyPr/>
        <a:lstStyle/>
        <a:p>
          <a:endParaRPr lang="hr-HR"/>
        </a:p>
      </dgm:t>
    </dgm:pt>
    <dgm:pt modelId="{0F168839-FD64-49A1-8FB3-C19D33AC602B}" type="pres">
      <dgm:prSet presAssocID="{67D9C493-E909-4CA4-BB76-AAAC75955CDA}" presName="linear" presStyleCnt="0">
        <dgm:presLayoutVars>
          <dgm:animLvl val="lvl"/>
          <dgm:resizeHandles val="exact"/>
        </dgm:presLayoutVars>
      </dgm:prSet>
      <dgm:spPr/>
    </dgm:pt>
    <dgm:pt modelId="{E0B2FFE2-1EA5-4064-8F5D-9F6C5ABB10AA}" type="pres">
      <dgm:prSet presAssocID="{C08E9789-3E94-4F1F-8B76-91D54D9F14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C0D08D-6D23-4256-B393-326600BC86AE}" type="pres">
      <dgm:prSet presAssocID="{C08E9789-3E94-4F1F-8B76-91D54D9F1440}" presName="childText" presStyleLbl="revTx" presStyleIdx="0" presStyleCnt="3">
        <dgm:presLayoutVars>
          <dgm:bulletEnabled val="1"/>
        </dgm:presLayoutVars>
      </dgm:prSet>
      <dgm:spPr/>
    </dgm:pt>
    <dgm:pt modelId="{AF32B990-F0C4-4DC7-9E10-030F67084DCE}" type="pres">
      <dgm:prSet presAssocID="{4FCEA476-2E56-456D-9F6A-9646620A38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CCA26E-65DB-4358-A2D6-5C4A0264EF61}" type="pres">
      <dgm:prSet presAssocID="{4FCEA476-2E56-456D-9F6A-9646620A3821}" presName="childText" presStyleLbl="revTx" presStyleIdx="1" presStyleCnt="3">
        <dgm:presLayoutVars>
          <dgm:bulletEnabled val="1"/>
        </dgm:presLayoutVars>
      </dgm:prSet>
      <dgm:spPr/>
    </dgm:pt>
    <dgm:pt modelId="{50BFAB2C-1903-4796-A2FE-210150D729E7}" type="pres">
      <dgm:prSet presAssocID="{23EFE592-DBB5-41E7-8FA7-48175B97EF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777D1A-6E13-447B-BBE4-FC0043E5D9C7}" type="pres">
      <dgm:prSet presAssocID="{23EFE592-DBB5-41E7-8FA7-48175B97EF0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C512C09-62A2-419F-BE9E-024946A8345D}" srcId="{67D9C493-E909-4CA4-BB76-AAAC75955CDA}" destId="{23EFE592-DBB5-41E7-8FA7-48175B97EF0A}" srcOrd="2" destOrd="0" parTransId="{B6528ADC-118B-4640-A846-39D7FFFAABC7}" sibTransId="{CC017295-ED4D-4639-904B-6E8098B408FB}"/>
    <dgm:cxn modelId="{1C58970B-A3CE-44C3-9E93-F44EEC99F84E}" srcId="{4FCEA476-2E56-456D-9F6A-9646620A3821}" destId="{A201FCF3-6403-4091-A70F-D43FDCDD13B2}" srcOrd="0" destOrd="0" parTransId="{2AF1BDB9-0123-4C11-806A-A2DBD2775238}" sibTransId="{0869A00F-6074-4896-AF26-B31894C80F82}"/>
    <dgm:cxn modelId="{6E843A1D-C7B3-4FA0-A818-5B42511926FE}" srcId="{C08E9789-3E94-4F1F-8B76-91D54D9F1440}" destId="{76D2A037-8E3D-45B7-B50C-0A36AD44B2E5}" srcOrd="0" destOrd="0" parTransId="{7F53195F-E367-40EB-82B0-666AFB7F9D5B}" sibTransId="{855DB3CA-27AA-4AAD-8A58-2B4033EEB6B1}"/>
    <dgm:cxn modelId="{87AEF632-96D8-47DC-9CA6-F5AACB585F61}" type="presOf" srcId="{002A7203-2659-4FCB-8395-F23045424896}" destId="{58777D1A-6E13-447B-BBE4-FC0043E5D9C7}" srcOrd="0" destOrd="0" presId="urn:microsoft.com/office/officeart/2005/8/layout/vList2"/>
    <dgm:cxn modelId="{8C18C841-B59E-44BC-A7DC-E8752D45FEF0}" srcId="{4FCEA476-2E56-456D-9F6A-9646620A3821}" destId="{F1250480-8FA8-4FA5-812D-300735CF2B20}" srcOrd="1" destOrd="0" parTransId="{5FF7A0D8-29A6-4D05-8400-661ED0295507}" sibTransId="{7F2F6080-5483-4348-A9E8-4627C1773A9F}"/>
    <dgm:cxn modelId="{7405624A-7065-4E85-A6E7-3371D495F894}" type="presOf" srcId="{EE6DAE92-244C-4764-A959-CDEB4B41F81A}" destId="{58777D1A-6E13-447B-BBE4-FC0043E5D9C7}" srcOrd="0" destOrd="1" presId="urn:microsoft.com/office/officeart/2005/8/layout/vList2"/>
    <dgm:cxn modelId="{C2C9244C-BE99-4562-9F32-338E05EDED90}" type="presOf" srcId="{C08E9789-3E94-4F1F-8B76-91D54D9F1440}" destId="{E0B2FFE2-1EA5-4064-8F5D-9F6C5ABB10AA}" srcOrd="0" destOrd="0" presId="urn:microsoft.com/office/officeart/2005/8/layout/vList2"/>
    <dgm:cxn modelId="{9BD3BE75-D669-4C55-AF37-E00386E5A7B4}" type="presOf" srcId="{F1250480-8FA8-4FA5-812D-300735CF2B20}" destId="{62CCA26E-65DB-4358-A2D6-5C4A0264EF61}" srcOrd="0" destOrd="1" presId="urn:microsoft.com/office/officeart/2005/8/layout/vList2"/>
    <dgm:cxn modelId="{229CA985-C657-4319-BD00-DE968C11581B}" type="presOf" srcId="{67D9C493-E909-4CA4-BB76-AAAC75955CDA}" destId="{0F168839-FD64-49A1-8FB3-C19D33AC602B}" srcOrd="0" destOrd="0" presId="urn:microsoft.com/office/officeart/2005/8/layout/vList2"/>
    <dgm:cxn modelId="{9F98568C-B773-4F7E-9B6E-066A1D3A5A0C}" srcId="{C08E9789-3E94-4F1F-8B76-91D54D9F1440}" destId="{E17157FD-0147-45E8-912E-3C7C452BFE72}" srcOrd="1" destOrd="0" parTransId="{8C4D725B-B225-47A0-AA17-CD3182F20CA2}" sibTransId="{1C810955-AC5F-4217-9BBA-A34CD4174043}"/>
    <dgm:cxn modelId="{59E6619A-016D-44DD-AC73-90DC8DE9B27D}" srcId="{67D9C493-E909-4CA4-BB76-AAAC75955CDA}" destId="{4FCEA476-2E56-456D-9F6A-9646620A3821}" srcOrd="1" destOrd="0" parTransId="{A6D5FEC8-FD41-4A00-A48E-C4B7C1EAE3D1}" sibTransId="{2204B42C-98BA-4413-94B7-761A3BC31CED}"/>
    <dgm:cxn modelId="{46FCBFA1-2E0E-42BA-9E81-325E515325BB}" type="presOf" srcId="{23EFE592-DBB5-41E7-8FA7-48175B97EF0A}" destId="{50BFAB2C-1903-4796-A2FE-210150D729E7}" srcOrd="0" destOrd="0" presId="urn:microsoft.com/office/officeart/2005/8/layout/vList2"/>
    <dgm:cxn modelId="{4CA1B6A5-FD9C-41A6-B5A8-1D3EB71F2F5F}" type="presOf" srcId="{A201FCF3-6403-4091-A70F-D43FDCDD13B2}" destId="{62CCA26E-65DB-4358-A2D6-5C4A0264EF61}" srcOrd="0" destOrd="0" presId="urn:microsoft.com/office/officeart/2005/8/layout/vList2"/>
    <dgm:cxn modelId="{7E882CBF-D2A6-473F-98B0-B64C04C6BAF3}" srcId="{23EFE592-DBB5-41E7-8FA7-48175B97EF0A}" destId="{002A7203-2659-4FCB-8395-F23045424896}" srcOrd="0" destOrd="0" parTransId="{3FEE5F8A-6BD6-43D9-921C-D9F52346E72E}" sibTransId="{71F1DBF5-F12C-4A2D-86A7-A625464FED20}"/>
    <dgm:cxn modelId="{207367CC-8782-41AF-AA5E-FEDB9D9D17F2}" srcId="{67D9C493-E909-4CA4-BB76-AAAC75955CDA}" destId="{C08E9789-3E94-4F1F-8B76-91D54D9F1440}" srcOrd="0" destOrd="0" parTransId="{0459A522-322B-48F1-A873-9205EF6B3FB7}" sibTransId="{811CC9FA-5812-4AA6-94D6-99718473D891}"/>
    <dgm:cxn modelId="{63E385EE-FC2E-4D4B-92F8-46A553FB12B1}" srcId="{23EFE592-DBB5-41E7-8FA7-48175B97EF0A}" destId="{EE6DAE92-244C-4764-A959-CDEB4B41F81A}" srcOrd="1" destOrd="0" parTransId="{D466752C-A6E8-4D76-A8E6-1BBBCBEC09C5}" sibTransId="{5DFA5F98-EDE5-4054-A87C-1EF9FAAEA61C}"/>
    <dgm:cxn modelId="{DF8AC6F2-0DB3-41D0-AFB1-41C15B033860}" type="presOf" srcId="{E17157FD-0147-45E8-912E-3C7C452BFE72}" destId="{E6C0D08D-6D23-4256-B393-326600BC86AE}" srcOrd="0" destOrd="1" presId="urn:microsoft.com/office/officeart/2005/8/layout/vList2"/>
    <dgm:cxn modelId="{665B76FA-1492-48E7-BE14-82AEEA364E61}" type="presOf" srcId="{4FCEA476-2E56-456D-9F6A-9646620A3821}" destId="{AF32B990-F0C4-4DC7-9E10-030F67084DCE}" srcOrd="0" destOrd="0" presId="urn:microsoft.com/office/officeart/2005/8/layout/vList2"/>
    <dgm:cxn modelId="{6783DAFF-6AE8-430A-9D77-D205ADEF2E2E}" type="presOf" srcId="{76D2A037-8E3D-45B7-B50C-0A36AD44B2E5}" destId="{E6C0D08D-6D23-4256-B393-326600BC86AE}" srcOrd="0" destOrd="0" presId="urn:microsoft.com/office/officeart/2005/8/layout/vList2"/>
    <dgm:cxn modelId="{B2759330-8EBA-43F4-9ED5-DC8DBFE98A39}" type="presParOf" srcId="{0F168839-FD64-49A1-8FB3-C19D33AC602B}" destId="{E0B2FFE2-1EA5-4064-8F5D-9F6C5ABB10AA}" srcOrd="0" destOrd="0" presId="urn:microsoft.com/office/officeart/2005/8/layout/vList2"/>
    <dgm:cxn modelId="{0788506B-951C-44F5-BD6E-53E0ED1F61F9}" type="presParOf" srcId="{0F168839-FD64-49A1-8FB3-C19D33AC602B}" destId="{E6C0D08D-6D23-4256-B393-326600BC86AE}" srcOrd="1" destOrd="0" presId="urn:microsoft.com/office/officeart/2005/8/layout/vList2"/>
    <dgm:cxn modelId="{0CB4CD50-7930-4637-94EC-A2B5F5A2859B}" type="presParOf" srcId="{0F168839-FD64-49A1-8FB3-C19D33AC602B}" destId="{AF32B990-F0C4-4DC7-9E10-030F67084DCE}" srcOrd="2" destOrd="0" presId="urn:microsoft.com/office/officeart/2005/8/layout/vList2"/>
    <dgm:cxn modelId="{F3972C2C-8A3E-402D-80D7-24F37102E034}" type="presParOf" srcId="{0F168839-FD64-49A1-8FB3-C19D33AC602B}" destId="{62CCA26E-65DB-4358-A2D6-5C4A0264EF61}" srcOrd="3" destOrd="0" presId="urn:microsoft.com/office/officeart/2005/8/layout/vList2"/>
    <dgm:cxn modelId="{600858A1-6DBC-4BD5-A012-17BC3E0935D9}" type="presParOf" srcId="{0F168839-FD64-49A1-8FB3-C19D33AC602B}" destId="{50BFAB2C-1903-4796-A2FE-210150D729E7}" srcOrd="4" destOrd="0" presId="urn:microsoft.com/office/officeart/2005/8/layout/vList2"/>
    <dgm:cxn modelId="{9D7E2D06-888A-45CD-9400-BC0FF48BB6FB}" type="presParOf" srcId="{0F168839-FD64-49A1-8FB3-C19D33AC602B}" destId="{58777D1A-6E13-447B-BBE4-FC0043E5D9C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D1145-84FC-46F6-86E2-2A80DC20805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F9399-6A4E-4BB5-9E9A-83FCA94D313A}">
      <dgm:prSet phldrT="[Text]" custT="1"/>
      <dgm:spPr/>
      <dgm:t>
        <a:bodyPr/>
        <a:lstStyle/>
        <a:p>
          <a:pPr>
            <a:buNone/>
          </a:pPr>
          <a:r>
            <a:rPr lang="hr-HR" sz="1600" b="1" dirty="0"/>
            <a:t>Organizacijska infrastruktura</a:t>
          </a:r>
          <a:br>
            <a:rPr lang="hr-HR" sz="1600" b="1" dirty="0"/>
          </a:br>
          <a:endParaRPr lang="hr-HR" sz="1600" dirty="0"/>
        </a:p>
      </dgm:t>
    </dgm:pt>
    <dgm:pt modelId="{F75C8F10-9029-4706-ACEC-1C5D40AA6F2F}" type="parTrans" cxnId="{2CD575AD-98FF-45E5-B05C-D73FE3393C6B}">
      <dgm:prSet/>
      <dgm:spPr/>
      <dgm:t>
        <a:bodyPr/>
        <a:lstStyle/>
        <a:p>
          <a:endParaRPr lang="hr-HR"/>
        </a:p>
      </dgm:t>
    </dgm:pt>
    <dgm:pt modelId="{61E895F3-D913-4D04-9BE3-5B912D103407}" type="sibTrans" cxnId="{2CD575AD-98FF-45E5-B05C-D73FE3393C6B}">
      <dgm:prSet/>
      <dgm:spPr/>
      <dgm:t>
        <a:bodyPr/>
        <a:lstStyle/>
        <a:p>
          <a:endParaRPr lang="hr-HR"/>
        </a:p>
      </dgm:t>
    </dgm:pt>
    <dgm:pt modelId="{41937766-5912-46F1-AD76-4C0D3F66B639}">
      <dgm:prSet phldrT="[Text]" custT="1"/>
      <dgm:spPr/>
      <dgm:t>
        <a:bodyPr/>
        <a:lstStyle/>
        <a:p>
          <a:pPr>
            <a:buNone/>
          </a:pPr>
          <a:r>
            <a:rPr lang="hr-HR" sz="1800" b="1" dirty="0"/>
            <a:t>Upravljanje digitalnim objektima</a:t>
          </a:r>
          <a:br>
            <a:rPr lang="hr-HR" sz="2500" b="1" dirty="0"/>
          </a:br>
          <a:endParaRPr lang="hr-HR" sz="2500" dirty="0"/>
        </a:p>
      </dgm:t>
    </dgm:pt>
    <dgm:pt modelId="{0F206D32-3CD4-45F2-8878-6E037D19B60C}" type="parTrans" cxnId="{74275A9A-EA9A-4A8F-8D7F-D57E6E1D6D2C}">
      <dgm:prSet/>
      <dgm:spPr/>
      <dgm:t>
        <a:bodyPr/>
        <a:lstStyle/>
        <a:p>
          <a:endParaRPr lang="hr-HR"/>
        </a:p>
      </dgm:t>
    </dgm:pt>
    <dgm:pt modelId="{EA20B5B9-1FB5-4F47-97C2-3C6F74581F47}" type="sibTrans" cxnId="{74275A9A-EA9A-4A8F-8D7F-D57E6E1D6D2C}">
      <dgm:prSet/>
      <dgm:spPr/>
      <dgm:t>
        <a:bodyPr/>
        <a:lstStyle/>
        <a:p>
          <a:endParaRPr lang="hr-HR"/>
        </a:p>
      </dgm:t>
    </dgm:pt>
    <dgm:pt modelId="{98D32F10-C730-40FD-854D-933123504CC2}">
      <dgm:prSet phldrT="[Text]" custT="1"/>
      <dgm:spPr/>
      <dgm:t>
        <a:bodyPr/>
        <a:lstStyle/>
        <a:p>
          <a:pPr>
            <a:buNone/>
          </a:pPr>
          <a:r>
            <a:rPr lang="hr-HR" sz="1800" b="1" dirty="0"/>
            <a:t>Tehnološka infrastruktura</a:t>
          </a:r>
          <a:br>
            <a:rPr lang="hr-HR" sz="1000" b="1" dirty="0"/>
          </a:br>
          <a:endParaRPr lang="hr-HR" sz="1000" dirty="0"/>
        </a:p>
      </dgm:t>
    </dgm:pt>
    <dgm:pt modelId="{78B97BE3-7BF9-41D9-BE98-B08B778F046D}" type="parTrans" cxnId="{00A5675C-C56C-4373-91B6-0D1D499114B9}">
      <dgm:prSet/>
      <dgm:spPr/>
      <dgm:t>
        <a:bodyPr/>
        <a:lstStyle/>
        <a:p>
          <a:endParaRPr lang="hr-HR"/>
        </a:p>
      </dgm:t>
    </dgm:pt>
    <dgm:pt modelId="{AF0045E5-EC27-4157-80FD-065A83F6233C}" type="sibTrans" cxnId="{00A5675C-C56C-4373-91B6-0D1D499114B9}">
      <dgm:prSet/>
      <dgm:spPr/>
      <dgm:t>
        <a:bodyPr/>
        <a:lstStyle/>
        <a:p>
          <a:endParaRPr lang="hr-HR"/>
        </a:p>
      </dgm:t>
    </dgm:pt>
    <dgm:pt modelId="{112FEE12-7CBE-4BEC-802C-07F27AFFF3D0}" type="pres">
      <dgm:prSet presAssocID="{61BD1145-84FC-46F6-86E2-2A80DC208058}" presName="compositeShape" presStyleCnt="0">
        <dgm:presLayoutVars>
          <dgm:chMax val="7"/>
          <dgm:dir/>
          <dgm:resizeHandles val="exact"/>
        </dgm:presLayoutVars>
      </dgm:prSet>
      <dgm:spPr/>
    </dgm:pt>
    <dgm:pt modelId="{9D3D5D3C-505F-47DF-8FE3-B954263B9198}" type="pres">
      <dgm:prSet presAssocID="{61BD1145-84FC-46F6-86E2-2A80DC208058}" presName="wedge1" presStyleLbl="node1" presStyleIdx="0" presStyleCnt="3"/>
      <dgm:spPr/>
    </dgm:pt>
    <dgm:pt modelId="{D35FD66F-456F-409A-8231-E47779DEBF12}" type="pres">
      <dgm:prSet presAssocID="{61BD1145-84FC-46F6-86E2-2A80DC20805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2CDABF0-42C0-4224-86B8-9BD0D264FB7F}" type="pres">
      <dgm:prSet presAssocID="{61BD1145-84FC-46F6-86E2-2A80DC208058}" presName="wedge2" presStyleLbl="node1" presStyleIdx="1" presStyleCnt="3"/>
      <dgm:spPr/>
    </dgm:pt>
    <dgm:pt modelId="{42E3B297-948F-4F7C-B172-FBA9B1D2AA82}" type="pres">
      <dgm:prSet presAssocID="{61BD1145-84FC-46F6-86E2-2A80DC20805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67292F1-8BA1-414E-8CF2-0909DB635C7D}" type="pres">
      <dgm:prSet presAssocID="{61BD1145-84FC-46F6-86E2-2A80DC208058}" presName="wedge3" presStyleLbl="node1" presStyleIdx="2" presStyleCnt="3"/>
      <dgm:spPr/>
    </dgm:pt>
    <dgm:pt modelId="{08779047-8A08-4542-ACD5-CC6321F16F61}" type="pres">
      <dgm:prSet presAssocID="{61BD1145-84FC-46F6-86E2-2A80DC20805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D9942F-54C4-4A4A-B68F-D1A2D47B0109}" type="presOf" srcId="{ACDF9399-6A4E-4BB5-9E9A-83FCA94D313A}" destId="{D35FD66F-456F-409A-8231-E47779DEBF12}" srcOrd="1" destOrd="0" presId="urn:microsoft.com/office/officeart/2005/8/layout/chart3"/>
    <dgm:cxn modelId="{00A5675C-C56C-4373-91B6-0D1D499114B9}" srcId="{61BD1145-84FC-46F6-86E2-2A80DC208058}" destId="{98D32F10-C730-40FD-854D-933123504CC2}" srcOrd="2" destOrd="0" parTransId="{78B97BE3-7BF9-41D9-BE98-B08B778F046D}" sibTransId="{AF0045E5-EC27-4157-80FD-065A83F6233C}"/>
    <dgm:cxn modelId="{09FB1244-7304-4C1E-BC50-7A7841FC6FFA}" type="presOf" srcId="{98D32F10-C730-40FD-854D-933123504CC2}" destId="{08779047-8A08-4542-ACD5-CC6321F16F61}" srcOrd="1" destOrd="0" presId="urn:microsoft.com/office/officeart/2005/8/layout/chart3"/>
    <dgm:cxn modelId="{637DCF6D-43FC-4387-927E-C71DFA0428DC}" type="presOf" srcId="{61BD1145-84FC-46F6-86E2-2A80DC208058}" destId="{112FEE12-7CBE-4BEC-802C-07F27AFFF3D0}" srcOrd="0" destOrd="0" presId="urn:microsoft.com/office/officeart/2005/8/layout/chart3"/>
    <dgm:cxn modelId="{16CF6E93-A5B0-4366-B126-7D18D17AE8A9}" type="presOf" srcId="{41937766-5912-46F1-AD76-4C0D3F66B639}" destId="{32CDABF0-42C0-4224-86B8-9BD0D264FB7F}" srcOrd="0" destOrd="0" presId="urn:microsoft.com/office/officeart/2005/8/layout/chart3"/>
    <dgm:cxn modelId="{E3E2B493-3E7A-4F82-9A45-D5582B39C221}" type="presOf" srcId="{98D32F10-C730-40FD-854D-933123504CC2}" destId="{067292F1-8BA1-414E-8CF2-0909DB635C7D}" srcOrd="0" destOrd="0" presId="urn:microsoft.com/office/officeart/2005/8/layout/chart3"/>
    <dgm:cxn modelId="{74275A9A-EA9A-4A8F-8D7F-D57E6E1D6D2C}" srcId="{61BD1145-84FC-46F6-86E2-2A80DC208058}" destId="{41937766-5912-46F1-AD76-4C0D3F66B639}" srcOrd="1" destOrd="0" parTransId="{0F206D32-3CD4-45F2-8878-6E037D19B60C}" sibTransId="{EA20B5B9-1FB5-4F47-97C2-3C6F74581F47}"/>
    <dgm:cxn modelId="{A8CBB89A-17F1-4716-9033-6DB984BA4669}" type="presOf" srcId="{ACDF9399-6A4E-4BB5-9E9A-83FCA94D313A}" destId="{9D3D5D3C-505F-47DF-8FE3-B954263B9198}" srcOrd="0" destOrd="0" presId="urn:microsoft.com/office/officeart/2005/8/layout/chart3"/>
    <dgm:cxn modelId="{2CD575AD-98FF-45E5-B05C-D73FE3393C6B}" srcId="{61BD1145-84FC-46F6-86E2-2A80DC208058}" destId="{ACDF9399-6A4E-4BB5-9E9A-83FCA94D313A}" srcOrd="0" destOrd="0" parTransId="{F75C8F10-9029-4706-ACEC-1C5D40AA6F2F}" sibTransId="{61E895F3-D913-4D04-9BE3-5B912D103407}"/>
    <dgm:cxn modelId="{9CFD81E8-1F0C-4D9E-BCDA-0E6BF3FA658B}" type="presOf" srcId="{41937766-5912-46F1-AD76-4C0D3F66B639}" destId="{42E3B297-948F-4F7C-B172-FBA9B1D2AA82}" srcOrd="1" destOrd="0" presId="urn:microsoft.com/office/officeart/2005/8/layout/chart3"/>
    <dgm:cxn modelId="{7D92C7A4-1258-4210-A5ED-7194E30377B6}" type="presParOf" srcId="{112FEE12-7CBE-4BEC-802C-07F27AFFF3D0}" destId="{9D3D5D3C-505F-47DF-8FE3-B954263B9198}" srcOrd="0" destOrd="0" presId="urn:microsoft.com/office/officeart/2005/8/layout/chart3"/>
    <dgm:cxn modelId="{5CA8F58A-7404-40F1-9AF0-1AC7D4BCA77B}" type="presParOf" srcId="{112FEE12-7CBE-4BEC-802C-07F27AFFF3D0}" destId="{D35FD66F-456F-409A-8231-E47779DEBF12}" srcOrd="1" destOrd="0" presId="urn:microsoft.com/office/officeart/2005/8/layout/chart3"/>
    <dgm:cxn modelId="{28A9847E-DCF6-4A6A-A992-A4EE5530C7CF}" type="presParOf" srcId="{112FEE12-7CBE-4BEC-802C-07F27AFFF3D0}" destId="{32CDABF0-42C0-4224-86B8-9BD0D264FB7F}" srcOrd="2" destOrd="0" presId="urn:microsoft.com/office/officeart/2005/8/layout/chart3"/>
    <dgm:cxn modelId="{615D9235-C2FD-44B3-BA84-2808043BE69E}" type="presParOf" srcId="{112FEE12-7CBE-4BEC-802C-07F27AFFF3D0}" destId="{42E3B297-948F-4F7C-B172-FBA9B1D2AA82}" srcOrd="3" destOrd="0" presId="urn:microsoft.com/office/officeart/2005/8/layout/chart3"/>
    <dgm:cxn modelId="{0F04BBC6-368D-455C-9D84-C8B2CA34F570}" type="presParOf" srcId="{112FEE12-7CBE-4BEC-802C-07F27AFFF3D0}" destId="{067292F1-8BA1-414E-8CF2-0909DB635C7D}" srcOrd="4" destOrd="0" presId="urn:microsoft.com/office/officeart/2005/8/layout/chart3"/>
    <dgm:cxn modelId="{E88409D4-8836-463A-B868-24D979BFA595}" type="presParOf" srcId="{112FEE12-7CBE-4BEC-802C-07F27AFFF3D0}" destId="{08779047-8A08-4542-ACD5-CC6321F16F6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2FFE2-1EA5-4064-8F5D-9F6C5ABB10AA}">
      <dsp:nvSpPr>
        <dsp:cNvPr id="0" name=""/>
        <dsp:cNvSpPr/>
      </dsp:nvSpPr>
      <dsp:spPr>
        <a:xfrm>
          <a:off x="0" y="4725"/>
          <a:ext cx="833948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Fokus na: </a:t>
          </a:r>
        </a:p>
      </dsp:txBody>
      <dsp:txXfrm>
        <a:off x="23988" y="28713"/>
        <a:ext cx="8291508" cy="443423"/>
      </dsp:txXfrm>
    </dsp:sp>
    <dsp:sp modelId="{E6C0D08D-6D23-4256-B393-326600BC86AE}">
      <dsp:nvSpPr>
        <dsp:cNvPr id="0" name=""/>
        <dsp:cNvSpPr/>
      </dsp:nvSpPr>
      <dsp:spPr>
        <a:xfrm>
          <a:off x="0" y="496125"/>
          <a:ext cx="8339484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Dugoročnu dostupnost podataka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Transparentnost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pouzdanost</a:t>
          </a:r>
          <a:endParaRPr lang="en-US" sz="1600" kern="1200" dirty="0"/>
        </a:p>
      </dsp:txBody>
      <dsp:txXfrm>
        <a:off x="0" y="496125"/>
        <a:ext cx="8339484" cy="521640"/>
      </dsp:txXfrm>
    </dsp:sp>
    <dsp:sp modelId="{AF32B990-F0C4-4DC7-9E10-030F67084DCE}">
      <dsp:nvSpPr>
        <dsp:cNvPr id="0" name=""/>
        <dsp:cNvSpPr/>
      </dsp:nvSpPr>
      <dsp:spPr>
        <a:xfrm>
          <a:off x="0" y="1017765"/>
          <a:ext cx="833948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Razlozi</a:t>
          </a:r>
          <a:r>
            <a:rPr lang="en-US" sz="2100" kern="1200" dirty="0"/>
            <a:t> za </a:t>
          </a:r>
          <a:r>
            <a:rPr lang="en-US" sz="2100" kern="1200" dirty="0" err="1"/>
            <a:t>certifikaciju</a:t>
          </a:r>
          <a:r>
            <a:rPr lang="en-US" sz="2100" kern="1200" dirty="0"/>
            <a:t>: </a:t>
          </a:r>
        </a:p>
      </dsp:txBody>
      <dsp:txXfrm>
        <a:off x="23988" y="1041753"/>
        <a:ext cx="8291508" cy="443423"/>
      </dsp:txXfrm>
    </dsp:sp>
    <dsp:sp modelId="{62CCA26E-65DB-4358-A2D6-5C4A0264EF61}">
      <dsp:nvSpPr>
        <dsp:cNvPr id="0" name=""/>
        <dsp:cNvSpPr/>
      </dsp:nvSpPr>
      <dsp:spPr>
        <a:xfrm>
          <a:off x="0" y="1509165"/>
          <a:ext cx="8339484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b="0" kern="1200"/>
            <a:t>Međunarodna vidljivost i </a:t>
          </a:r>
          <a:endParaRPr lang="hr-HR" sz="1600" b="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 err="1"/>
            <a:t>povećanje</a:t>
          </a:r>
          <a:r>
            <a:rPr lang="en-US" sz="1600" b="0" kern="1200" dirty="0"/>
            <a:t> </a:t>
          </a:r>
          <a:r>
            <a:rPr lang="en-US" sz="1600" b="0" kern="1200" dirty="0" err="1"/>
            <a:t>povjerenja</a:t>
          </a:r>
          <a:r>
            <a:rPr lang="en-US" sz="1600" b="0" kern="1200" dirty="0"/>
            <a:t> </a:t>
          </a:r>
          <a:r>
            <a:rPr lang="en-US" sz="1600" b="0" kern="1200" dirty="0" err="1"/>
            <a:t>korisnika</a:t>
          </a:r>
          <a:endParaRPr lang="hr-HR" sz="1600" b="0" kern="1200" dirty="0"/>
        </a:p>
      </dsp:txBody>
      <dsp:txXfrm>
        <a:off x="0" y="1509165"/>
        <a:ext cx="8339484" cy="521640"/>
      </dsp:txXfrm>
    </dsp:sp>
    <dsp:sp modelId="{50BFAB2C-1903-4796-A2FE-210150D729E7}">
      <dsp:nvSpPr>
        <dsp:cNvPr id="0" name=""/>
        <dsp:cNvSpPr/>
      </dsp:nvSpPr>
      <dsp:spPr>
        <a:xfrm>
          <a:off x="0" y="2030805"/>
          <a:ext cx="833948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Zašto je važan? </a:t>
          </a:r>
        </a:p>
      </dsp:txBody>
      <dsp:txXfrm>
        <a:off x="23988" y="2054793"/>
        <a:ext cx="8291508" cy="443423"/>
      </dsp:txXfrm>
    </dsp:sp>
    <dsp:sp modelId="{58777D1A-6E13-447B-BBE4-FC0043E5D9C7}">
      <dsp:nvSpPr>
        <dsp:cNvPr id="0" name=""/>
        <dsp:cNvSpPr/>
      </dsp:nvSpPr>
      <dsp:spPr>
        <a:xfrm>
          <a:off x="0" y="2522205"/>
          <a:ext cx="8339484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Povećava</a:t>
          </a:r>
          <a:r>
            <a:rPr lang="en-US" sz="1600" kern="1200" dirty="0"/>
            <a:t> </a:t>
          </a:r>
          <a:r>
            <a:rPr lang="en-US" sz="1600" kern="1200" dirty="0" err="1"/>
            <a:t>vjerodostojnost</a:t>
          </a:r>
          <a:r>
            <a:rPr lang="en-US" sz="1600" kern="1200" dirty="0"/>
            <a:t> </a:t>
          </a:r>
          <a:r>
            <a:rPr lang="en-US" sz="1600" kern="1200" dirty="0" err="1"/>
            <a:t>repozitorija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Olakšava</a:t>
          </a:r>
          <a:r>
            <a:rPr lang="en-US" sz="1600" kern="1200" dirty="0"/>
            <a:t> </a:t>
          </a:r>
          <a:r>
            <a:rPr lang="en-US" sz="1600" kern="1200" dirty="0" err="1"/>
            <a:t>suradnju</a:t>
          </a:r>
          <a:r>
            <a:rPr lang="en-US" sz="1600" kern="1200" dirty="0"/>
            <a:t> s </a:t>
          </a:r>
          <a:r>
            <a:rPr lang="en-US" sz="1600" kern="1200" dirty="0" err="1"/>
            <a:t>međunarodnim</a:t>
          </a:r>
          <a:r>
            <a:rPr lang="en-US" sz="1600" kern="1200" dirty="0"/>
            <a:t> </a:t>
          </a:r>
          <a:r>
            <a:rPr lang="en-US" sz="1600" kern="1200" dirty="0" err="1"/>
            <a:t>istraživačima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institucijama</a:t>
          </a:r>
          <a:endParaRPr lang="en-US" sz="1600" kern="1200" dirty="0"/>
        </a:p>
      </dsp:txBody>
      <dsp:txXfrm>
        <a:off x="0" y="2522205"/>
        <a:ext cx="8339484" cy="52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5D3C-505F-47DF-8FE3-B954263B9198}">
      <dsp:nvSpPr>
        <dsp:cNvPr id="0" name=""/>
        <dsp:cNvSpPr/>
      </dsp:nvSpPr>
      <dsp:spPr>
        <a:xfrm>
          <a:off x="1905474" y="365760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Organizacijska infrastruktura</a:t>
          </a:r>
          <a:br>
            <a:rPr lang="hr-HR" sz="1600" b="1" kern="1200" dirty="0"/>
          </a:br>
          <a:endParaRPr lang="hr-HR" sz="1600" kern="1200" dirty="0"/>
        </a:p>
      </dsp:txBody>
      <dsp:txXfrm>
        <a:off x="4380179" y="1205653"/>
        <a:ext cx="1544320" cy="1517226"/>
      </dsp:txXfrm>
    </dsp:sp>
    <dsp:sp modelId="{32CDABF0-42C0-4224-86B8-9BD0D264FB7F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Upravljanje digitalnim objektima</a:t>
          </a:r>
          <a:br>
            <a:rPr lang="hr-HR" sz="2500" b="1" kern="1200" dirty="0"/>
          </a:br>
          <a:endParaRPr lang="hr-HR" sz="2500" kern="1200" dirty="0"/>
        </a:p>
      </dsp:txBody>
      <dsp:txXfrm>
        <a:off x="2917139" y="3373120"/>
        <a:ext cx="2059093" cy="1408853"/>
      </dsp:txXfrm>
    </dsp:sp>
    <dsp:sp modelId="{067292F1-8BA1-414E-8CF2-0909DB635C7D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Tehnološka infrastruktura</a:t>
          </a:r>
          <a:br>
            <a:rPr lang="hr-HR" sz="1000" b="1" kern="1200" dirty="0"/>
          </a:br>
          <a:endParaRPr lang="hr-HR" sz="1000" kern="1200" dirty="0"/>
        </a:p>
      </dsp:txBody>
      <dsp:txXfrm>
        <a:off x="2158525" y="1395306"/>
        <a:ext cx="1544320" cy="1517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24.3.2025.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24-Mar-25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605" y="648970"/>
            <a:ext cx="2183765" cy="112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482" y="2555113"/>
            <a:ext cx="11829034" cy="1945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24-Mar-25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important-colored-pencil-pen-red-2794684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CoreTrustSeal</a:t>
            </a:r>
            <a:r>
              <a:rPr lang="en-US" dirty="0"/>
              <a:t> </a:t>
            </a:r>
            <a:r>
              <a:rPr lang="en-US" dirty="0" err="1"/>
              <a:t>certifikacija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r>
              <a:rPr lang="en-US" dirty="0"/>
              <a:t> u </a:t>
            </a:r>
            <a:r>
              <a:rPr lang="en-US" dirty="0" err="1"/>
              <a:t>Dabru</a:t>
            </a:r>
            <a:r>
              <a:rPr lang="hr-HR" dirty="0"/>
              <a:t> </a:t>
            </a:r>
            <a:r>
              <a:rPr lang="en-US" dirty="0"/>
              <a:t>: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556305"/>
          </a:xfrm>
        </p:spPr>
        <p:txBody>
          <a:bodyPr/>
          <a:lstStyle/>
          <a:p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r>
              <a:rPr lang="en-US" dirty="0"/>
              <a:t> PMF-a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C7A8F-785A-D559-970C-8DB0637E9A0B}"/>
              </a:ext>
            </a:extLst>
          </p:cNvPr>
          <p:cNvSpPr txBox="1"/>
          <p:nvPr/>
        </p:nvSpPr>
        <p:spPr>
          <a:xfrm>
            <a:off x="425647" y="4762307"/>
            <a:ext cx="29209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</a:rPr>
              <a:t>Prirodoslovno-matematički fakultet</a:t>
            </a:r>
            <a:br>
              <a:rPr lang="hr-HR" sz="1400" dirty="0">
                <a:solidFill>
                  <a:schemeClr val="bg1"/>
                </a:solidFill>
              </a:rPr>
            </a:br>
            <a:r>
              <a:rPr lang="hr-HR" sz="1400" dirty="0">
                <a:solidFill>
                  <a:schemeClr val="bg1"/>
                </a:solidFill>
              </a:rPr>
              <a:t>Fizički odsjek</a:t>
            </a:r>
            <a:br>
              <a:rPr lang="hr-HR" sz="1400" dirty="0">
                <a:solidFill>
                  <a:schemeClr val="bg1"/>
                </a:solidFill>
              </a:rPr>
            </a:br>
            <a:r>
              <a:rPr lang="hr-HR" sz="1400" dirty="0">
                <a:solidFill>
                  <a:schemeClr val="bg1"/>
                </a:solidFill>
              </a:rPr>
              <a:t>Središnja knjižnica za fiziku</a:t>
            </a:r>
            <a:br>
              <a:rPr lang="hr-HR" sz="1400" dirty="0">
                <a:solidFill>
                  <a:schemeClr val="bg1"/>
                </a:solidFill>
              </a:rPr>
            </a:br>
            <a:r>
              <a:rPr lang="hr-HR" sz="1400" dirty="0">
                <a:solidFill>
                  <a:schemeClr val="bg1"/>
                </a:solidFill>
              </a:rPr>
              <a:t>Gordana Stubičan Ladešić</a:t>
            </a:r>
            <a:br>
              <a:rPr lang="hr-HR" sz="1400" dirty="0">
                <a:solidFill>
                  <a:schemeClr val="bg1"/>
                </a:solidFill>
              </a:rPr>
            </a:br>
            <a:r>
              <a:rPr lang="hr-HR" sz="1400" dirty="0">
                <a:solidFill>
                  <a:schemeClr val="bg1"/>
                </a:solidFill>
              </a:rPr>
              <a:t>gordana@phy.hr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en-US" dirty="0" err="1"/>
              <a:t>Repozitorij</a:t>
            </a:r>
            <a:r>
              <a:rPr lang="en-US" dirty="0"/>
              <a:t> PMF-a</a:t>
            </a:r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5A6B-C112-F7DA-C7B9-95AFDC149940}"/>
              </a:ext>
            </a:extLst>
          </p:cNvPr>
          <p:cNvSpPr txBox="1"/>
          <p:nvPr/>
        </p:nvSpPr>
        <p:spPr>
          <a:xfrm>
            <a:off x="1915886" y="3043655"/>
            <a:ext cx="7209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dirty="0"/>
              <a:t>Otvorili smo pristup za cca 800 znanstvenih radova </a:t>
            </a:r>
            <a:br>
              <a:rPr lang="hr-HR" dirty="0"/>
            </a:br>
            <a:r>
              <a:rPr lang="hr-HR" dirty="0"/>
              <a:t>koji su na stranicama izdavača doptupni isključivo uz pretplatu:</a:t>
            </a:r>
          </a:p>
          <a:p>
            <a:pPr lvl="1"/>
            <a:endParaRPr lang="hr-HR" dirty="0"/>
          </a:p>
          <a:p>
            <a:pPr lvl="1"/>
            <a:r>
              <a:rPr lang="hr-HR" dirty="0"/>
              <a:t>American Physical Society – all collections</a:t>
            </a:r>
          </a:p>
          <a:p>
            <a:pPr lvl="1"/>
            <a:r>
              <a:rPr lang="hr-HR" dirty="0"/>
              <a:t>IOP Astronomy and astophysical journals</a:t>
            </a:r>
            <a:br>
              <a:rPr lang="hr-HR" dirty="0"/>
            </a:br>
            <a:r>
              <a:rPr lang="hr-HR" dirty="0"/>
              <a:t>EDP Sciences – journal Astronomy &amp; Astrophysics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7DC48-9CD3-4526-1730-6FF824C1661F}"/>
              </a:ext>
            </a:extLst>
          </p:cNvPr>
          <p:cNvSpPr txBox="1"/>
          <p:nvPr/>
        </p:nvSpPr>
        <p:spPr>
          <a:xfrm>
            <a:off x="4248150" y="169068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Cilj</a:t>
            </a:r>
            <a:r>
              <a:rPr lang="en-US" dirty="0"/>
              <a:t>:</a:t>
            </a:r>
            <a:endParaRPr lang="hr-HR" dirty="0"/>
          </a:p>
          <a:p>
            <a:r>
              <a:rPr lang="en-US" dirty="0" err="1"/>
              <a:t>Dugoročno</a:t>
            </a:r>
            <a:r>
              <a:rPr lang="en-US" dirty="0"/>
              <a:t> </a:t>
            </a:r>
            <a:r>
              <a:rPr lang="en-US" dirty="0" err="1"/>
              <a:t>čuvanje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 err="1"/>
              <a:t>vidljivost</a:t>
            </a:r>
            <a:r>
              <a:rPr lang="en-US" dirty="0"/>
              <a:t> </a:t>
            </a:r>
            <a:r>
              <a:rPr lang="en-US" dirty="0" err="1"/>
              <a:t>akademske</a:t>
            </a:r>
            <a:r>
              <a:rPr lang="en-US" dirty="0"/>
              <a:t> </a:t>
            </a:r>
            <a:r>
              <a:rPr lang="en-US" dirty="0" err="1"/>
              <a:t>produkcije</a:t>
            </a:r>
            <a:r>
              <a:rPr lang="en-US" dirty="0"/>
              <a:t> PMF-a</a:t>
            </a:r>
          </a:p>
        </p:txBody>
      </p:sp>
    </p:spTree>
    <p:extLst>
      <p:ext uri="{BB962C8B-B14F-4D97-AF65-F5344CB8AC3E}">
        <p14:creationId xmlns:p14="http://schemas.microsoft.com/office/powerpoint/2010/main" val="85253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812D31C-1D4B-235A-658D-E5DC4CE4E218}"/>
              </a:ext>
            </a:extLst>
          </p:cNvPr>
          <p:cNvSpPr txBox="1">
            <a:spLocks/>
          </p:cNvSpPr>
          <p:nvPr/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CoreTrustSeal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F1E50-006B-A05B-9628-0B5AAD09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557" y="175541"/>
            <a:ext cx="2885942" cy="2585323"/>
          </a:xfrm>
          <a:prstGeom prst="rect">
            <a:avLst/>
          </a:prstGeom>
        </p:spPr>
      </p:pic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318056F5-315C-5667-D279-CC630E0C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320106"/>
              </p:ext>
            </p:extLst>
          </p:nvPr>
        </p:nvGraphicFramePr>
        <p:xfrm>
          <a:off x="1776066" y="2950448"/>
          <a:ext cx="8339484" cy="304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DFCFFD-88F4-9CB5-DB3D-E5CB358EAD02}"/>
              </a:ext>
            </a:extLst>
          </p:cNvPr>
          <p:cNvSpPr txBox="1"/>
          <p:nvPr/>
        </p:nvSpPr>
        <p:spPr>
          <a:xfrm>
            <a:off x="1528416" y="1459494"/>
            <a:ext cx="85871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000" b="1" dirty="0"/>
              <a:t>Međunarodna, neprofitna organizacija</a:t>
            </a:r>
            <a:r>
              <a:rPr lang="hr-HR" sz="2000" dirty="0"/>
              <a:t> koja promiče pouzdane podatkovne infrastrukture</a:t>
            </a:r>
          </a:p>
          <a:p>
            <a:pPr marL="342900" indent="-342900">
              <a:buFontTx/>
              <a:buChar char="-"/>
            </a:pPr>
            <a:r>
              <a:rPr lang="hr-HR" sz="2000" b="1" dirty="0"/>
              <a:t>Nudi osnovnu (core level) certifikaciju</a:t>
            </a:r>
            <a:r>
              <a:rPr lang="hr-HR" sz="2000" dirty="0"/>
              <a:t> za podatkovne repozitorije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2018. </a:t>
            </a:r>
            <a:r>
              <a:rPr lang="en-US" sz="2000" dirty="0" err="1"/>
              <a:t>objavili</a:t>
            </a:r>
            <a:r>
              <a:rPr lang="en-US" sz="2000" dirty="0"/>
              <a:t> </a:t>
            </a:r>
            <a:r>
              <a:rPr lang="hr-HR" sz="2000" dirty="0"/>
              <a:t>su ga </a:t>
            </a:r>
            <a:r>
              <a:rPr lang="en-US" sz="2000" dirty="0" err="1"/>
              <a:t>Svjetski</a:t>
            </a:r>
            <a:r>
              <a:rPr lang="en-US" sz="2000" dirty="0"/>
              <a:t> </a:t>
            </a:r>
            <a:r>
              <a:rPr lang="en-US" sz="2000" dirty="0" err="1"/>
              <a:t>podatkovni</a:t>
            </a:r>
            <a:r>
              <a:rPr lang="en-US" sz="2000" dirty="0"/>
              <a:t> </a:t>
            </a:r>
            <a:r>
              <a:rPr lang="en-US" sz="2000" dirty="0" err="1"/>
              <a:t>sustav</a:t>
            </a:r>
            <a:r>
              <a:rPr lang="en-US" sz="2000" dirty="0"/>
              <a:t> </a:t>
            </a:r>
            <a:r>
              <a:rPr lang="en-US" sz="2000" dirty="0" err="1"/>
              <a:t>Međunarodnog</a:t>
            </a:r>
            <a:r>
              <a:rPr lang="en-US" sz="2000" dirty="0"/>
              <a:t> </a:t>
            </a:r>
            <a:r>
              <a:rPr lang="en-US" sz="2000" dirty="0" err="1"/>
              <a:t>znanstvenog</a:t>
            </a:r>
            <a:r>
              <a:rPr lang="en-US" sz="2000" dirty="0"/>
              <a:t> </a:t>
            </a:r>
            <a:r>
              <a:rPr lang="en-US" sz="2000" dirty="0" err="1"/>
              <a:t>vijeća</a:t>
            </a:r>
            <a:r>
              <a:rPr lang="en-US" sz="2000" dirty="0"/>
              <a:t> (WDS) </a:t>
            </a:r>
            <a:r>
              <a:rPr lang="en-US" sz="2000" dirty="0" err="1"/>
              <a:t>i</a:t>
            </a:r>
            <a:r>
              <a:rPr lang="en-US" sz="2000" dirty="0"/>
              <a:t> Data Seal of approval (DSA). </a:t>
            </a:r>
          </a:p>
        </p:txBody>
      </p:sp>
    </p:spTree>
    <p:extLst>
      <p:ext uri="{BB962C8B-B14F-4D97-AF65-F5344CB8AC3E}">
        <p14:creationId xmlns:p14="http://schemas.microsoft.com/office/powerpoint/2010/main" val="213208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5E34E-BD39-6D06-F5F5-0872B1F21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0B6754E-A6A6-B004-A4A6-16190DBA204E}"/>
              </a:ext>
            </a:extLst>
          </p:cNvPr>
          <p:cNvSpPr txBox="1">
            <a:spLocks/>
          </p:cNvSpPr>
          <p:nvPr/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CoreTrustSeal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1F53F-4230-464F-D79C-B608C134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19" y="4438522"/>
            <a:ext cx="1504949" cy="1348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B42451-2FE4-B4CB-F960-4FF23E31EE2F}"/>
              </a:ext>
            </a:extLst>
          </p:cNvPr>
          <p:cNvSpPr txBox="1"/>
          <p:nvPr/>
        </p:nvSpPr>
        <p:spPr>
          <a:xfrm>
            <a:off x="1573640" y="1174183"/>
            <a:ext cx="2885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1800" b="1" dirty="0"/>
              <a:t>Ključni zahtjevi</a:t>
            </a:r>
            <a:br>
              <a:rPr lang="hr-HR" sz="1800" b="1" dirty="0"/>
            </a:br>
            <a:r>
              <a:rPr lang="hr-HR" sz="1800" b="1" dirty="0"/>
              <a:t>za dobivanje certifikata:</a:t>
            </a:r>
            <a:endParaRPr lang="hr-HR" sz="18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5481AB5-714D-ED48-7357-66EB82014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104783"/>
              </p:ext>
            </p:extLst>
          </p:nvPr>
        </p:nvGraphicFramePr>
        <p:xfrm>
          <a:off x="2900033" y="4823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8CCC68-F852-2248-E70D-BAFDD4A59455}"/>
              </a:ext>
            </a:extLst>
          </p:cNvPr>
          <p:cNvSpPr txBox="1"/>
          <p:nvPr/>
        </p:nvSpPr>
        <p:spPr>
          <a:xfrm>
            <a:off x="1163967" y="2729379"/>
            <a:ext cx="3295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sigurnosne mjere za pohranu podataka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planove za kontinuitet poslovanja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planove za oporavak od katastrofe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Osigurati dugoročnu dostupnost podataka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FB781-6DB1-C31E-7A34-949CFF885E95}"/>
              </a:ext>
            </a:extLst>
          </p:cNvPr>
          <p:cNvSpPr txBox="1"/>
          <p:nvPr/>
        </p:nvSpPr>
        <p:spPr>
          <a:xfrm>
            <a:off x="9295158" y="1658902"/>
            <a:ext cx="2736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jasno definirana misija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financiranje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stručnost osoblja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pristup stručnim savjetima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1B287-97E5-39CA-AED6-00D86487C190}"/>
              </a:ext>
            </a:extLst>
          </p:cNvPr>
          <p:cNvSpPr txBox="1"/>
          <p:nvPr/>
        </p:nvSpPr>
        <p:spPr>
          <a:xfrm>
            <a:off x="8909741" y="4637172"/>
            <a:ext cx="31222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osiguran integritet i autentičnost podataka,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imati jasne kriterije za prihvaćanje podataka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dokumentirane procedure pohrane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plan očuvanja,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/>
              <a:t>definirane radne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387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8FB538-EC12-ACBA-865F-9CF3E72A0655}"/>
              </a:ext>
            </a:extLst>
          </p:cNvPr>
          <p:cNvSpPr txBox="1"/>
          <p:nvPr/>
        </p:nvSpPr>
        <p:spPr>
          <a:xfrm>
            <a:off x="3048000" y="1453553"/>
            <a:ext cx="85008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Razlozi</a:t>
            </a:r>
            <a:r>
              <a:rPr lang="en-US" dirty="0"/>
              <a:t> za </a:t>
            </a:r>
            <a:r>
              <a:rPr lang="en-US" dirty="0" err="1"/>
              <a:t>certifikaciju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Međunarodna</a:t>
            </a:r>
            <a:r>
              <a:rPr lang="en-US" b="1" dirty="0"/>
              <a:t> </a:t>
            </a:r>
            <a:r>
              <a:rPr lang="en-US" b="1" dirty="0" err="1"/>
              <a:t>vidljivost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endParaRPr lang="hr-H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povećanje</a:t>
            </a:r>
            <a:r>
              <a:rPr lang="en-US" b="1" dirty="0"/>
              <a:t> </a:t>
            </a:r>
            <a:r>
              <a:rPr lang="en-US" b="1" dirty="0" err="1"/>
              <a:t>povjerenja</a:t>
            </a:r>
            <a:r>
              <a:rPr lang="en-US" b="1" dirty="0"/>
              <a:t> </a:t>
            </a:r>
            <a:r>
              <a:rPr lang="en-US" b="1" dirty="0" err="1"/>
              <a:t>korisnika</a:t>
            </a:r>
            <a:endParaRPr lang="hr-HR" b="1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Dogovor</a:t>
            </a:r>
            <a:r>
              <a:rPr lang="en-US" dirty="0"/>
              <a:t> s </a:t>
            </a:r>
            <a:r>
              <a:rPr lang="en-US" b="1" dirty="0" err="1"/>
              <a:t>Srcem</a:t>
            </a:r>
            <a:r>
              <a:rPr lang="en-US" dirty="0"/>
              <a:t> o </a:t>
            </a:r>
            <a:r>
              <a:rPr lang="en-US" dirty="0" err="1"/>
              <a:t>pokretanju</a:t>
            </a:r>
            <a:r>
              <a:rPr lang="en-US" dirty="0"/>
              <a:t> </a:t>
            </a:r>
            <a:r>
              <a:rPr lang="en-US" dirty="0" err="1"/>
              <a:t>postupka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Preporuka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suradnja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Srcem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DABAR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infrastruktura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smještaj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No, </a:t>
            </a:r>
            <a:r>
              <a:rPr lang="en-US" dirty="0" err="1"/>
              <a:t>pojedinačni</a:t>
            </a:r>
            <a:r>
              <a:rPr lang="en-US" dirty="0"/>
              <a:t> </a:t>
            </a:r>
            <a:r>
              <a:rPr lang="en-US" dirty="0" err="1"/>
              <a:t>repozitoriji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dokazati</a:t>
            </a:r>
            <a:r>
              <a:rPr lang="en-US" dirty="0"/>
              <a:t> </a:t>
            </a:r>
            <a:r>
              <a:rPr lang="en-US" dirty="0" err="1"/>
              <a:t>vlastitu</a:t>
            </a:r>
            <a:r>
              <a:rPr lang="en-US" dirty="0"/>
              <a:t> </a:t>
            </a:r>
            <a:r>
              <a:rPr lang="en-US" dirty="0" err="1"/>
              <a:t>pouzdanost</a:t>
            </a:r>
            <a:endParaRPr lang="en-US" dirty="0"/>
          </a:p>
          <a:p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DAFF4-FD17-EE47-0D5C-5098EF056ABD}"/>
              </a:ext>
            </a:extLst>
          </p:cNvPr>
          <p:cNvSpPr txBox="1"/>
          <p:nvPr/>
        </p:nvSpPr>
        <p:spPr>
          <a:xfrm>
            <a:off x="2383972" y="8385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odlučili</a:t>
            </a:r>
            <a:r>
              <a:rPr lang="en-US" dirty="0"/>
              <a:t> </a:t>
            </a:r>
            <a:r>
              <a:rPr lang="en-US" dirty="0" err="1"/>
              <a:t>tražiti</a:t>
            </a:r>
            <a:r>
              <a:rPr lang="en-US" dirty="0"/>
              <a:t> </a:t>
            </a:r>
            <a:r>
              <a:rPr lang="en-US" dirty="0" err="1"/>
              <a:t>CoreTrustSeal</a:t>
            </a:r>
            <a:r>
              <a:rPr lang="en-US" dirty="0"/>
              <a:t> </a:t>
            </a:r>
            <a:r>
              <a:rPr lang="en-US" dirty="0" err="1"/>
              <a:t>certifikat</a:t>
            </a:r>
            <a:r>
              <a:rPr lang="en-US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4EEB52-01FA-1AC9-DBBB-1EFF51C6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19" y="4438522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A3D11-B197-02C2-E337-C69FF9D9A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C16D44-557C-8F4D-ED85-47D1911E681E}"/>
              </a:ext>
            </a:extLst>
          </p:cNvPr>
          <p:cNvSpPr txBox="1"/>
          <p:nvPr/>
        </p:nvSpPr>
        <p:spPr>
          <a:xfrm>
            <a:off x="8452098" y="3429000"/>
            <a:ext cx="357332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/>
              <a:t>Proces certifikacije</a:t>
            </a:r>
            <a:br>
              <a:rPr lang="hr-HR" sz="1600" b="1" dirty="0"/>
            </a:br>
            <a:r>
              <a:rPr lang="hr-HR" sz="1400" b="1" dirty="0"/>
              <a:t>vodi Odbor za standarde i certifikaciju</a:t>
            </a:r>
            <a:r>
              <a:rPr lang="hr-HR" sz="1400" dirty="0"/>
              <a:t> </a:t>
            </a:r>
            <a:br>
              <a:rPr lang="hr-HR" sz="1400" dirty="0"/>
            </a:br>
            <a:r>
              <a:rPr lang="hr-HR" sz="1400" dirty="0"/>
              <a:t>(12 izabranih članova)</a:t>
            </a:r>
            <a:br>
              <a:rPr lang="hr-HR" sz="1400" dirty="0"/>
            </a:b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Financira se kroz </a:t>
            </a:r>
            <a:r>
              <a:rPr lang="hr-HR" sz="1400" b="1" dirty="0"/>
              <a:t>simbolične naknade</a:t>
            </a:r>
            <a:r>
              <a:rPr lang="hr-HR" sz="1400" dirty="0"/>
              <a:t> od siječnja 2018.</a:t>
            </a:r>
          </a:p>
        </p:txBody>
      </p:sp>
      <p:pic>
        <p:nvPicPr>
          <p:cNvPr id="6" name="Picture 5" descr="A close up of a text&#10;&#10;AI-generated content may be incorrect.">
            <a:extLst>
              <a:ext uri="{FF2B5EF4-FFF2-40B4-BE49-F238E27FC236}">
                <a16:creationId xmlns:a16="http://schemas.microsoft.com/office/drawing/2014/main" id="{DFBE5AE7-0A69-F34F-5007-2E3B6B4B0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46" y="569003"/>
            <a:ext cx="9234920" cy="12858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A screenshot of a application&#10;&#10;AI-generated content may be incorrect.">
            <a:extLst>
              <a:ext uri="{FF2B5EF4-FFF2-40B4-BE49-F238E27FC236}">
                <a16:creationId xmlns:a16="http://schemas.microsoft.com/office/drawing/2014/main" id="{4835067C-AB18-58C7-D25D-98626DF93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46" y="1854878"/>
            <a:ext cx="6517924" cy="3838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A4F1A5-C32F-3FEF-F9D6-877B7A29C6B6}"/>
              </a:ext>
            </a:extLst>
          </p:cNvPr>
          <p:cNvSpPr txBox="1"/>
          <p:nvPr/>
        </p:nvSpPr>
        <p:spPr>
          <a:xfrm>
            <a:off x="8377670" y="2118187"/>
            <a:ext cx="3299980" cy="91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Prvi </a:t>
            </a:r>
            <a:r>
              <a:rPr lang="en-US" sz="1800" dirty="0" err="1"/>
              <a:t>koraci</a:t>
            </a:r>
            <a:endParaRPr lang="en-US" sz="18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Prijava</a:t>
            </a:r>
            <a:r>
              <a:rPr lang="en-US" sz="1800" dirty="0"/>
              <a:t> za </a:t>
            </a:r>
            <a:r>
              <a:rPr lang="en-US" sz="1800" dirty="0" err="1"/>
              <a:t>CoreTrustSeal</a:t>
            </a:r>
            <a:r>
              <a:rPr lang="en-US" sz="1800" dirty="0"/>
              <a:t> </a:t>
            </a:r>
            <a:r>
              <a:rPr lang="en-US" sz="1800" dirty="0" err="1"/>
              <a:t>putem</a:t>
            </a:r>
            <a:r>
              <a:rPr lang="en-US" sz="1800" dirty="0"/>
              <a:t> </a:t>
            </a:r>
            <a:r>
              <a:rPr lang="en-US" sz="1800" dirty="0" err="1"/>
              <a:t>njihovog</a:t>
            </a:r>
            <a:r>
              <a:rPr lang="en-US" sz="1800" dirty="0"/>
              <a:t> </a:t>
            </a:r>
            <a:r>
              <a:rPr lang="en-US" sz="1800" dirty="0" err="1"/>
              <a:t>sustava</a:t>
            </a:r>
            <a:endParaRPr lang="en-US" sz="1800" dirty="0"/>
          </a:p>
        </p:txBody>
      </p:sp>
      <p:pic>
        <p:nvPicPr>
          <p:cNvPr id="2" name="Picture 1" descr="A close up of a text&#10;&#10;AI-generated content may be incorrect.">
            <a:extLst>
              <a:ext uri="{FF2B5EF4-FFF2-40B4-BE49-F238E27FC236}">
                <a16:creationId xmlns:a16="http://schemas.microsoft.com/office/drawing/2014/main" id="{334CDC37-8CBB-957E-F273-5AB13C53A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46" y="569002"/>
            <a:ext cx="9234920" cy="12858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D33AC-49BF-6C62-B636-E09E8D60F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761" y="4651173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F6F07-A727-CA19-6A09-64A5D0981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3C152E-F55E-B3B6-FEEC-BC3995D1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862" y="1924492"/>
            <a:ext cx="4730820" cy="340822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41AD19B-7F5F-7AB9-C802-F96E29F15D31}"/>
              </a:ext>
            </a:extLst>
          </p:cNvPr>
          <p:cNvSpPr/>
          <p:nvPr/>
        </p:nvSpPr>
        <p:spPr>
          <a:xfrm>
            <a:off x="5177949" y="3429000"/>
            <a:ext cx="1650047" cy="717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2B7186F-1F94-3755-2FDF-1094BC0CE6E0}"/>
              </a:ext>
            </a:extLst>
          </p:cNvPr>
          <p:cNvSpPr txBox="1">
            <a:spLocks/>
          </p:cNvSpPr>
          <p:nvPr/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Proces certifikacije</a:t>
            </a:r>
          </a:p>
        </p:txBody>
      </p:sp>
      <p:pic>
        <p:nvPicPr>
          <p:cNvPr id="16" name="Picture 15" descr="A screenshot of a computer application&#10;&#10;AI-generated content may be incorrect.">
            <a:extLst>
              <a:ext uri="{FF2B5EF4-FFF2-40B4-BE49-F238E27FC236}">
                <a16:creationId xmlns:a16="http://schemas.microsoft.com/office/drawing/2014/main" id="{0E838DB8-7253-C131-2755-0BFBB75A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15" y="1966801"/>
            <a:ext cx="3158098" cy="32883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C37557-613C-9E36-5D63-36B0258903B0}"/>
              </a:ext>
            </a:extLst>
          </p:cNvPr>
          <p:cNvSpPr txBox="1"/>
          <p:nvPr/>
        </p:nvSpPr>
        <p:spPr>
          <a:xfrm>
            <a:off x="2114550" y="1289209"/>
            <a:ext cx="68580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A614D-DAEF-133C-714E-FB917BC6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131321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D54379-2F9B-D4FD-0E78-D1692C1B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23" y="1108949"/>
            <a:ext cx="9791700" cy="4295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444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DD8B6-C5D1-9BFC-2832-343EAD97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0DEDFC-7B0D-D070-2D6C-BBC48E94B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328737"/>
            <a:ext cx="9677400" cy="4200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D62161-C7E3-DB08-8CA6-0C690F429E43}"/>
              </a:ext>
            </a:extLst>
          </p:cNvPr>
          <p:cNvSpPr/>
          <p:nvPr/>
        </p:nvSpPr>
        <p:spPr>
          <a:xfrm>
            <a:off x="7677150" y="3429000"/>
            <a:ext cx="1485900" cy="8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05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B6E57-46AA-325E-05E9-51EEEB09C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tact form&#10;&#10;AI-generated content may be incorrect.">
            <a:extLst>
              <a:ext uri="{FF2B5EF4-FFF2-40B4-BE49-F238E27FC236}">
                <a16:creationId xmlns:a16="http://schemas.microsoft.com/office/drawing/2014/main" id="{ADE7ACF4-980C-8F04-FEDE-6DB4A118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46" y="361950"/>
            <a:ext cx="3259508" cy="5467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9DAB4B-ACD6-9890-0057-84879C0A3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61950"/>
            <a:ext cx="3807592" cy="55327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1168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37A0F-F22B-AB9F-B2E1-55EDCA41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C3FE03-5BC6-D0EF-4330-65EDA68C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733550"/>
            <a:ext cx="9696450" cy="3390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981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Repozitorij</a:t>
            </a:r>
            <a:r>
              <a:rPr lang="en-US" b="1" dirty="0"/>
              <a:t> PMF-a</a:t>
            </a:r>
            <a:br>
              <a:rPr lang="en-US" dirty="0"/>
            </a:b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2D590-B8FA-6BD0-0191-44FA6C94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842" y="3323396"/>
            <a:ext cx="6353481" cy="256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42E72-15BC-D42B-112E-F2A32A652BB3}"/>
              </a:ext>
            </a:extLst>
          </p:cNvPr>
          <p:cNvSpPr txBox="1"/>
          <p:nvPr/>
        </p:nvSpPr>
        <p:spPr>
          <a:xfrm>
            <a:off x="1528416" y="1261293"/>
            <a:ext cx="98253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hr-HR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dirty="0"/>
              <a:t>2009. godine uspostavljen digitalni repozitorij na Fizičkom odsjeku PMF-a -  sustavno pohranjivani ocjenski radovi u repozitorij izađen u suradnji sistem inženjera i knjižničara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r-HR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dirty="0"/>
              <a:t>2013. uspostavljen repozitorij u E-printsu za svih sedam odsjeka PMF-a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r-HR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sz="1600" dirty="0"/>
              <a:t>2018. novi repozitorij PMF-a uspostavljen u sustavu Dabar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r-HR" sz="16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8E89-32CE-F454-3EAB-6B0A8C9CA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E63654-89F0-9AA7-2B04-CB360AD92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7" y="958644"/>
            <a:ext cx="5643563" cy="40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8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643D2-EA62-BF14-C36B-D097B328C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12DFEA-635D-ACDF-12B9-EF888B1D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91" y="1910153"/>
            <a:ext cx="9994009" cy="30376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544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0C49B-14E1-F0A7-CDEC-2FA6D34DA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E1BF6-F3E6-C98D-F4CD-88DAF842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395287"/>
            <a:ext cx="9248775" cy="56483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2FD0A-4ACF-6FDC-3443-81601FB9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10" y="2248215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7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8ECAA-84F9-303D-CC4A-34FA1ED9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5D77A85-FEB4-4589-D033-5D0888E43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163263"/>
            <a:ext cx="10186987" cy="28802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135B4-5AA2-74A3-CC8E-290B64C24B30}"/>
              </a:ext>
            </a:extLst>
          </p:cNvPr>
          <p:cNvSpPr txBox="1"/>
          <p:nvPr/>
        </p:nvSpPr>
        <p:spPr>
          <a:xfrm>
            <a:off x="2247900" y="616542"/>
            <a:ext cx="8020050" cy="99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Pregled</a:t>
            </a:r>
            <a:r>
              <a:rPr lang="en-US" sz="1800" dirty="0"/>
              <a:t> </a:t>
            </a:r>
            <a:r>
              <a:rPr lang="en-US" sz="1800" dirty="0" err="1"/>
              <a:t>zahtjeva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organizacija</a:t>
            </a:r>
            <a:r>
              <a:rPr lang="en-US" sz="1800" dirty="0"/>
              <a:t> </a:t>
            </a:r>
            <a:r>
              <a:rPr lang="en-US" sz="1800" dirty="0" err="1"/>
              <a:t>rada</a:t>
            </a:r>
            <a:endParaRPr lang="en-US" sz="1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Ključni</a:t>
            </a:r>
            <a:r>
              <a:rPr lang="en-US" sz="1800" dirty="0"/>
              <a:t> </a:t>
            </a:r>
            <a:r>
              <a:rPr lang="en-US" sz="1800" dirty="0" err="1"/>
              <a:t>izazov</a:t>
            </a:r>
            <a:r>
              <a:rPr lang="en-US" sz="1800" dirty="0"/>
              <a:t>: </a:t>
            </a:r>
            <a:r>
              <a:rPr lang="en-US" sz="1800" b="1" dirty="0" err="1"/>
              <a:t>prilagodba</a:t>
            </a:r>
            <a:r>
              <a:rPr lang="en-US" sz="1800" b="1" dirty="0"/>
              <a:t> </a:t>
            </a:r>
            <a:r>
              <a:rPr lang="en-US" sz="1800" b="1" dirty="0" err="1"/>
              <a:t>dokumentacije</a:t>
            </a:r>
            <a:r>
              <a:rPr lang="en-US" sz="1800" b="1" dirty="0"/>
              <a:t> </a:t>
            </a:r>
            <a:r>
              <a:rPr lang="en-US" sz="1800" b="1" dirty="0" err="1"/>
              <a:t>postojećim</a:t>
            </a:r>
            <a:r>
              <a:rPr lang="en-US" sz="1800" b="1" dirty="0"/>
              <a:t> </a:t>
            </a:r>
            <a:r>
              <a:rPr lang="en-US" sz="1800" b="1" dirty="0" err="1"/>
              <a:t>zahtjevima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756A0-41D1-A1A3-35F5-ABC3AC0EA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50" y="344987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0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7F27E-13B4-6FC0-DFFD-CDB0C250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cument&#10;&#10;AI-generated content may be incorrect.">
            <a:extLst>
              <a:ext uri="{FF2B5EF4-FFF2-40B4-BE49-F238E27FC236}">
                <a16:creationId xmlns:a16="http://schemas.microsoft.com/office/drawing/2014/main" id="{F719BCA7-4415-2D19-2206-31C8CF7E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2476500"/>
            <a:ext cx="9670596" cy="2628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5D0F8-15C2-FADC-133A-D6551A06257D}"/>
              </a:ext>
            </a:extLst>
          </p:cNvPr>
          <p:cNvSpPr txBox="1"/>
          <p:nvPr/>
        </p:nvSpPr>
        <p:spPr>
          <a:xfrm>
            <a:off x="2209800" y="990600"/>
            <a:ext cx="56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Hrvatski dijakritici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B02CA-6503-43FB-02BF-38D37ECF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921" y="316508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55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9B66C-ACC3-E12F-1E46-337BF03A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02D2F28-50D1-6650-FC93-ADEEB4FAF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95" y="645153"/>
            <a:ext cx="5695950" cy="5343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C8E63-7C01-D1B4-23B2-521A93B7E3C7}"/>
              </a:ext>
            </a:extLst>
          </p:cNvPr>
          <p:cNvSpPr txBox="1"/>
          <p:nvPr/>
        </p:nvSpPr>
        <p:spPr>
          <a:xfrm>
            <a:off x="8144540" y="2483852"/>
            <a:ext cx="362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potrebno je prevesti na engleski jezik sve priložene dokumente ili sadržaj na priloženim poveznicama!</a:t>
            </a:r>
            <a:endParaRPr lang="en-US" dirty="0"/>
          </a:p>
        </p:txBody>
      </p:sp>
      <p:pic>
        <p:nvPicPr>
          <p:cNvPr id="4" name="Picture 3" descr="A red pencil and a red pencil&#10;&#10;AI-generated content may be incorrect.">
            <a:extLst>
              <a:ext uri="{FF2B5EF4-FFF2-40B4-BE49-F238E27FC236}">
                <a16:creationId xmlns:a16="http://schemas.microsoft.com/office/drawing/2014/main" id="{B89F2B30-C1D2-5D3B-DA14-97049C6E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8376" y="552893"/>
            <a:ext cx="3559174" cy="16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3A4B-E0AF-F800-FFDF-80BC3C05B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2EBE6-91F1-179D-90D5-90F4AAEBD43B}"/>
              </a:ext>
            </a:extLst>
          </p:cNvPr>
          <p:cNvSpPr txBox="1"/>
          <p:nvPr/>
        </p:nvSpPr>
        <p:spPr>
          <a:xfrm>
            <a:off x="1866900" y="2150239"/>
            <a:ext cx="90487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Izrada detaljne dokumentacije </a:t>
            </a:r>
            <a:r>
              <a:rPr lang="hr-HR" dirty="0"/>
              <a:t>– jasno definiranje svih procedura: Priprema opsežne i detaljne dokumentacije bila je ključna za uspješnu certifikaciju.​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Interdisciplinarna suradnja </a:t>
            </a:r>
            <a:r>
              <a:rPr lang="hr-HR" dirty="0"/>
              <a:t>– knjižničari i informatičari morali su uskladiti tehničke i organizacijske aspekte: Suradnja različitih stručnjaka bila je ključna za rješavanje kompleksnih izazova.​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Višekratni krugovi revizije </a:t>
            </a:r>
            <a:r>
              <a:rPr lang="hr-HR" dirty="0"/>
              <a:t>– recenzenti su tražili dodatna pojašnjenja i dorade: Proces certifikacije uključivao je iterativne revizije kako bi se osigurala potpuna usklađenost s kriterijima.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4AC98-5FEA-17D7-A549-BCE43D428EB4}"/>
              </a:ext>
            </a:extLst>
          </p:cNvPr>
          <p:cNvSpPr txBox="1"/>
          <p:nvPr/>
        </p:nvSpPr>
        <p:spPr>
          <a:xfrm>
            <a:off x="2133600" y="10535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Ključni izazovi tijekom certifikacije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E8C29-155D-0C7D-9C68-794F13E9F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024" y="167066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42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8BFA2-0DF3-58DD-131C-D501A1F8C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E87639-1F4C-36C8-8F98-63359675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8" y="1409700"/>
            <a:ext cx="9713810" cy="4038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61637C-1805-BED5-FF52-0F6E49A34CD0}"/>
              </a:ext>
            </a:extLst>
          </p:cNvPr>
          <p:cNvSpPr/>
          <p:nvPr/>
        </p:nvSpPr>
        <p:spPr>
          <a:xfrm>
            <a:off x="1614488" y="3524250"/>
            <a:ext cx="2019300" cy="819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D0CD05-054C-927C-4F09-39B7E3D82A76}"/>
              </a:ext>
            </a:extLst>
          </p:cNvPr>
          <p:cNvSpPr/>
          <p:nvPr/>
        </p:nvSpPr>
        <p:spPr>
          <a:xfrm>
            <a:off x="6842868" y="3790950"/>
            <a:ext cx="1428750" cy="819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1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CC6052-73DC-5690-C555-8760C9DF6140}"/>
              </a:ext>
            </a:extLst>
          </p:cNvPr>
          <p:cNvSpPr txBox="1"/>
          <p:nvPr/>
        </p:nvSpPr>
        <p:spPr>
          <a:xfrm>
            <a:off x="2270760" y="1829162"/>
            <a:ext cx="86471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err="1"/>
              <a:t>smo</a:t>
            </a:r>
            <a:r>
              <a:rPr lang="en-US" b="1" dirty="0"/>
              <a:t> </a:t>
            </a:r>
            <a:r>
              <a:rPr lang="en-US" b="1" dirty="0" err="1"/>
              <a:t>naučili</a:t>
            </a:r>
            <a:r>
              <a:rPr lang="en-US" b="1" dirty="0"/>
              <a:t> </a:t>
            </a:r>
            <a:r>
              <a:rPr lang="en-US" b="1" dirty="0" err="1"/>
              <a:t>tijekom</a:t>
            </a:r>
            <a:r>
              <a:rPr lang="en-US" b="1" dirty="0"/>
              <a:t> </a:t>
            </a:r>
            <a:r>
              <a:rPr lang="en-US" b="1" dirty="0" err="1"/>
              <a:t>procesa</a:t>
            </a:r>
            <a:r>
              <a:rPr lang="en-US" b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Dokumentacija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precizna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usklađena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standardima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Interdisciplinarna</a:t>
            </a:r>
            <a:r>
              <a:rPr lang="en-US" dirty="0"/>
              <a:t> </a:t>
            </a:r>
            <a:r>
              <a:rPr lang="en-US" dirty="0" err="1"/>
              <a:t>suradnja</a:t>
            </a:r>
            <a:r>
              <a:rPr lang="en-US" dirty="0"/>
              <a:t> </a:t>
            </a:r>
            <a:r>
              <a:rPr lang="en-US" dirty="0" err="1"/>
              <a:t>ključna</a:t>
            </a:r>
            <a:r>
              <a:rPr lang="en-US" dirty="0"/>
              <a:t> je za </a:t>
            </a:r>
            <a:r>
              <a:rPr lang="en-US" dirty="0" err="1"/>
              <a:t>uspješan</a:t>
            </a:r>
            <a:r>
              <a:rPr lang="en-US" dirty="0"/>
              <a:t> </a:t>
            </a:r>
            <a:r>
              <a:rPr lang="en-US" dirty="0" err="1"/>
              <a:t>proces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Evaluacija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u </a:t>
            </a:r>
            <a:r>
              <a:rPr lang="en-US" dirty="0" err="1"/>
              <a:t>prepoznavanju</a:t>
            </a:r>
            <a:r>
              <a:rPr lang="en-US" dirty="0"/>
              <a:t> </a:t>
            </a:r>
            <a:r>
              <a:rPr lang="en-US" dirty="0" err="1"/>
              <a:t>jakih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slabih</a:t>
            </a:r>
            <a:r>
              <a:rPr lang="en-US" dirty="0"/>
              <a:t> </a:t>
            </a:r>
            <a:r>
              <a:rPr lang="en-US" dirty="0" err="1"/>
              <a:t>strana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8E479-0920-CD8D-53D9-8A332794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308" y="259927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58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0213F-E781-1355-EB1C-7210DC77C45E}"/>
              </a:ext>
            </a:extLst>
          </p:cNvPr>
          <p:cNvSpPr txBox="1"/>
          <p:nvPr/>
        </p:nvSpPr>
        <p:spPr>
          <a:xfrm>
            <a:off x="2452577" y="1829099"/>
            <a:ext cx="81899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err="1"/>
              <a:t>dalje</a:t>
            </a:r>
            <a:r>
              <a:rPr lang="en-US" b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Očekujemo</a:t>
            </a:r>
            <a:r>
              <a:rPr lang="en-US" dirty="0"/>
              <a:t> </a:t>
            </a:r>
            <a:r>
              <a:rPr lang="en-US" dirty="0" err="1"/>
              <a:t>povratne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trećeg</a:t>
            </a:r>
            <a:r>
              <a:rPr lang="en-US" dirty="0"/>
              <a:t> </a:t>
            </a:r>
            <a:r>
              <a:rPr lang="en-US" dirty="0" err="1"/>
              <a:t>kruga</a:t>
            </a:r>
            <a:br>
              <a:rPr lang="hr-HR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Nastavljamo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poboljšanjima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preporukama</a:t>
            </a:r>
            <a:r>
              <a:rPr lang="en-US" dirty="0"/>
              <a:t> </a:t>
            </a:r>
            <a:r>
              <a:rPr lang="en-US" dirty="0" err="1"/>
              <a:t>recenzenata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2C730B-E789-5E4C-F223-BD6C8884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423" y="480916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7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FF8D1-FABE-AB8C-A5BE-30E77B8D8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7226C-24F2-552C-0AD7-28A18259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076" y="337616"/>
            <a:ext cx="6603216" cy="53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7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84880-29E8-CDF5-A40A-57E37A7B0821}"/>
              </a:ext>
            </a:extLst>
          </p:cNvPr>
          <p:cNvSpPr txBox="1"/>
          <p:nvPr/>
        </p:nvSpPr>
        <p:spPr>
          <a:xfrm>
            <a:off x="1636150" y="318978"/>
            <a:ext cx="1035231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dirty="0" err="1"/>
              <a:t>CoreTrustSeal</a:t>
            </a:r>
            <a:r>
              <a:rPr lang="en-US" dirty="0"/>
              <a:t> </a:t>
            </a:r>
            <a:r>
              <a:rPr lang="en-US" dirty="0" err="1"/>
              <a:t>certifikacija</a:t>
            </a:r>
            <a:r>
              <a:rPr lang="en-US" dirty="0"/>
              <a:t> </a:t>
            </a:r>
            <a:r>
              <a:rPr lang="en-US" dirty="0" err="1"/>
              <a:t>omoguć</a:t>
            </a:r>
            <a:r>
              <a:rPr lang="hr-HR" dirty="0"/>
              <a:t>uje: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pruža</a:t>
            </a:r>
            <a:r>
              <a:rPr lang="en-US" sz="1400" dirty="0"/>
              <a:t> </a:t>
            </a:r>
            <a:r>
              <a:rPr lang="en-US" sz="1400" dirty="0" err="1"/>
              <a:t>repozitorijima</a:t>
            </a:r>
            <a:r>
              <a:rPr lang="en-US" sz="1400" dirty="0"/>
              <a:t> </a:t>
            </a:r>
            <a:r>
              <a:rPr lang="en-US" sz="1400" b="1" dirty="0" err="1"/>
              <a:t>službenu</a:t>
            </a:r>
            <a:r>
              <a:rPr lang="en-US" sz="1400" b="1" dirty="0"/>
              <a:t> </a:t>
            </a:r>
            <a:r>
              <a:rPr lang="en-US" sz="1400" b="1" dirty="0" err="1"/>
              <a:t>potvrdu</a:t>
            </a:r>
            <a:r>
              <a:rPr lang="en-US" sz="1400" b="1" dirty="0"/>
              <a:t> da </a:t>
            </a:r>
            <a:r>
              <a:rPr lang="en-US" sz="1400" b="1" dirty="0" err="1"/>
              <a:t>ispunjavaju</a:t>
            </a:r>
            <a:r>
              <a:rPr lang="en-US" sz="1400" b="1" dirty="0"/>
              <a:t> </a:t>
            </a:r>
            <a:r>
              <a:rPr lang="en-US" sz="1400" b="1" dirty="0" err="1"/>
              <a:t>međunarodno</a:t>
            </a:r>
            <a:r>
              <a:rPr lang="en-US" sz="1400" b="1" dirty="0"/>
              <a:t> </a:t>
            </a:r>
            <a:r>
              <a:rPr lang="en-US" sz="1400" b="1" dirty="0" err="1"/>
              <a:t>priznate</a:t>
            </a:r>
            <a:r>
              <a:rPr lang="en-US" sz="1400" b="1" dirty="0"/>
              <a:t> </a:t>
            </a:r>
            <a:r>
              <a:rPr lang="en-US" sz="1400" b="1" dirty="0" err="1"/>
              <a:t>standarde</a:t>
            </a:r>
            <a:r>
              <a:rPr lang="en-US" sz="1400" b="1" dirty="0"/>
              <a:t> </a:t>
            </a:r>
            <a:br>
              <a:rPr lang="hr-HR" sz="1400" b="1" dirty="0"/>
            </a:br>
            <a:r>
              <a:rPr lang="en-US" sz="1400" dirty="0"/>
              <a:t>za </a:t>
            </a:r>
            <a:r>
              <a:rPr lang="en-US" sz="1400" dirty="0" err="1"/>
              <a:t>pouzdano</a:t>
            </a:r>
            <a:r>
              <a:rPr lang="en-US" sz="1400" dirty="0"/>
              <a:t> </a:t>
            </a:r>
            <a:r>
              <a:rPr lang="en-US" sz="1400" dirty="0" err="1"/>
              <a:t>čuvanje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upravljanje</a:t>
            </a:r>
            <a:r>
              <a:rPr lang="en-US" sz="1400" dirty="0"/>
              <a:t> </a:t>
            </a:r>
            <a:r>
              <a:rPr lang="en-US" sz="1400" dirty="0" err="1"/>
              <a:t>digitalnim</a:t>
            </a:r>
            <a:r>
              <a:rPr lang="en-US" sz="1400" dirty="0"/>
              <a:t> </a:t>
            </a:r>
            <a:r>
              <a:rPr lang="en-US" sz="1400" dirty="0" err="1"/>
              <a:t>podacima</a:t>
            </a:r>
            <a:r>
              <a:rPr lang="en-US" sz="1400" dirty="0"/>
              <a:t>. </a:t>
            </a:r>
            <a:endParaRPr lang="hr-HR" sz="1400" dirty="0"/>
          </a:p>
          <a:p>
            <a:endParaRPr lang="en-US" sz="1400" dirty="0"/>
          </a:p>
          <a:p>
            <a:r>
              <a:rPr lang="en-US" sz="1400" dirty="0"/>
              <a:t>1. </a:t>
            </a:r>
            <a:r>
              <a:rPr lang="en-US" sz="1400" b="1" dirty="0" err="1"/>
              <a:t>Osigurava</a:t>
            </a:r>
            <a:r>
              <a:rPr lang="en-US" sz="1400" b="1" dirty="0"/>
              <a:t> </a:t>
            </a:r>
            <a:r>
              <a:rPr lang="en-US" sz="1400" b="1" dirty="0" err="1"/>
              <a:t>dugoročnu</a:t>
            </a:r>
            <a:r>
              <a:rPr lang="en-US" sz="1400" b="1" dirty="0"/>
              <a:t> </a:t>
            </a:r>
            <a:r>
              <a:rPr lang="en-US" sz="1400" b="1" dirty="0" err="1"/>
              <a:t>dostupnost</a:t>
            </a:r>
            <a:r>
              <a:rPr lang="en-US" sz="1400" b="1" dirty="0"/>
              <a:t> </a:t>
            </a:r>
            <a:r>
              <a:rPr lang="en-US" sz="1400" b="1" dirty="0" err="1"/>
              <a:t>podataka</a:t>
            </a:r>
            <a:endParaRPr lang="en-US" sz="1400" b="1" dirty="0"/>
          </a:p>
          <a:p>
            <a:r>
              <a:rPr lang="en-US" sz="1400" dirty="0"/>
              <a:t>CTS </a:t>
            </a:r>
            <a:r>
              <a:rPr lang="en-US" sz="1400" dirty="0" err="1"/>
              <a:t>potvrđuje</a:t>
            </a:r>
            <a:r>
              <a:rPr lang="en-US" sz="1400" dirty="0"/>
              <a:t> da </a:t>
            </a:r>
            <a:r>
              <a:rPr lang="en-US" sz="1400" dirty="0" err="1"/>
              <a:t>repozitorij</a:t>
            </a:r>
            <a:r>
              <a:rPr lang="en-US" sz="1400" dirty="0"/>
              <a:t> </a:t>
            </a:r>
            <a:r>
              <a:rPr lang="en-US" sz="1400" dirty="0" err="1"/>
              <a:t>ima</a:t>
            </a:r>
            <a:r>
              <a:rPr lang="en-US" sz="1400" dirty="0"/>
              <a:t> </a:t>
            </a:r>
            <a:r>
              <a:rPr lang="en-US" sz="1400" dirty="0" err="1"/>
              <a:t>strategije</a:t>
            </a:r>
            <a:r>
              <a:rPr lang="en-US" sz="1400" dirty="0"/>
              <a:t> za </a:t>
            </a:r>
            <a:r>
              <a:rPr lang="en-US" sz="1400" dirty="0" err="1"/>
              <a:t>očuvanje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 </a:t>
            </a:r>
            <a:r>
              <a:rPr lang="en-US" sz="1400" dirty="0" err="1"/>
              <a:t>kroz</a:t>
            </a:r>
            <a:r>
              <a:rPr lang="en-US" sz="1400" dirty="0"/>
              <a:t> </a:t>
            </a:r>
            <a:r>
              <a:rPr lang="en-US" sz="1400" dirty="0" err="1"/>
              <a:t>vrijeme</a:t>
            </a:r>
            <a:r>
              <a:rPr lang="en-US" sz="1400" dirty="0"/>
              <a:t>.</a:t>
            </a:r>
            <a:endParaRPr lang="hr-HR" sz="1400" dirty="0"/>
          </a:p>
          <a:p>
            <a:endParaRPr lang="en-US" sz="1400" dirty="0"/>
          </a:p>
          <a:p>
            <a:r>
              <a:rPr lang="en-US" sz="1400" dirty="0"/>
              <a:t>2. </a:t>
            </a:r>
            <a:r>
              <a:rPr lang="en-US" sz="1400" b="1" dirty="0" err="1"/>
              <a:t>Povećava</a:t>
            </a:r>
            <a:r>
              <a:rPr lang="en-US" sz="1400" b="1" dirty="0"/>
              <a:t> </a:t>
            </a:r>
            <a:r>
              <a:rPr lang="en-US" sz="1400" b="1" dirty="0" err="1"/>
              <a:t>vjerodostojnost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povjerenje</a:t>
            </a:r>
            <a:r>
              <a:rPr lang="en-US" sz="1400" b="1" dirty="0"/>
              <a:t> </a:t>
            </a:r>
            <a:r>
              <a:rPr lang="en-US" sz="1400" b="1" dirty="0" err="1"/>
              <a:t>korisnika</a:t>
            </a:r>
            <a:endParaRPr lang="en-US" sz="1400" b="1" dirty="0"/>
          </a:p>
          <a:p>
            <a:r>
              <a:rPr lang="en-US" sz="1400" dirty="0"/>
              <a:t>CTS </a:t>
            </a:r>
            <a:r>
              <a:rPr lang="en-US" sz="1400" dirty="0" err="1"/>
              <a:t>certifikat</a:t>
            </a:r>
            <a:r>
              <a:rPr lang="en-US" sz="1400" dirty="0"/>
              <a:t> </a:t>
            </a:r>
            <a:r>
              <a:rPr lang="en-US" sz="1400" dirty="0" err="1"/>
              <a:t>služi</a:t>
            </a:r>
            <a:r>
              <a:rPr lang="en-US" sz="1400" dirty="0"/>
              <a:t>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jamstvo</a:t>
            </a:r>
            <a:r>
              <a:rPr lang="en-US" sz="1400" dirty="0"/>
              <a:t> da </a:t>
            </a:r>
            <a:r>
              <a:rPr lang="en-US" sz="1400" dirty="0" err="1"/>
              <a:t>repozitorij</a:t>
            </a:r>
            <a:r>
              <a:rPr lang="en-US" sz="1400" dirty="0"/>
              <a:t> </a:t>
            </a:r>
            <a:r>
              <a:rPr lang="en-US" sz="1400" dirty="0" err="1"/>
              <a:t>primjenjuje</a:t>
            </a:r>
            <a:r>
              <a:rPr lang="en-US" sz="1400" dirty="0"/>
              <a:t> </a:t>
            </a:r>
            <a:r>
              <a:rPr lang="en-US" sz="1400" dirty="0" err="1"/>
              <a:t>najbolje</a:t>
            </a:r>
            <a:r>
              <a:rPr lang="en-US" sz="1400" dirty="0"/>
              <a:t> </a:t>
            </a:r>
            <a:r>
              <a:rPr lang="en-US" sz="1400" dirty="0" err="1"/>
              <a:t>prakse</a:t>
            </a:r>
            <a:r>
              <a:rPr lang="en-US" sz="1400" dirty="0"/>
              <a:t> za </a:t>
            </a:r>
            <a:r>
              <a:rPr lang="en-US" sz="1400" dirty="0" err="1"/>
              <a:t>sigurnost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integritet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.</a:t>
            </a:r>
            <a:r>
              <a:rPr lang="hr-HR" sz="1400" dirty="0"/>
              <a:t> </a:t>
            </a:r>
            <a:br>
              <a:rPr lang="hr-HR" sz="1400" dirty="0"/>
            </a:br>
            <a:r>
              <a:rPr lang="hr-HR" sz="1400" dirty="0"/>
              <a:t>Neke</a:t>
            </a:r>
            <a:r>
              <a:rPr lang="en-US" sz="1400" dirty="0"/>
              <a:t> </a:t>
            </a:r>
            <a:r>
              <a:rPr lang="en-US" sz="1400" dirty="0" err="1"/>
              <a:t>istraživačke</a:t>
            </a:r>
            <a:r>
              <a:rPr lang="en-US" sz="1400" dirty="0"/>
              <a:t> </a:t>
            </a:r>
            <a:r>
              <a:rPr lang="en-US" sz="1400" dirty="0" err="1"/>
              <a:t>institucije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projekti</a:t>
            </a:r>
            <a:r>
              <a:rPr lang="en-US" sz="1400" dirty="0"/>
              <a:t> </a:t>
            </a:r>
            <a:r>
              <a:rPr lang="en-US" sz="1400" dirty="0" err="1"/>
              <a:t>zahtijevaju</a:t>
            </a:r>
            <a:r>
              <a:rPr lang="en-US" sz="1400" dirty="0"/>
              <a:t> </a:t>
            </a:r>
            <a:r>
              <a:rPr lang="en-US" sz="1400" dirty="0" err="1"/>
              <a:t>pohranu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 u </a:t>
            </a:r>
            <a:r>
              <a:rPr lang="en-US" sz="1400" dirty="0" err="1"/>
              <a:t>certificiranim</a:t>
            </a:r>
            <a:r>
              <a:rPr lang="en-US" sz="1400" dirty="0"/>
              <a:t> </a:t>
            </a:r>
            <a:r>
              <a:rPr lang="en-US" sz="1400" dirty="0" err="1"/>
              <a:t>repozitorijima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b="1" dirty="0"/>
              <a:t>3. </a:t>
            </a:r>
            <a:r>
              <a:rPr lang="en-US" sz="1400" b="1" dirty="0" err="1"/>
              <a:t>Standardizira</a:t>
            </a:r>
            <a:r>
              <a:rPr lang="en-US" sz="1400" b="1" dirty="0"/>
              <a:t> </a:t>
            </a:r>
            <a:r>
              <a:rPr lang="en-US" sz="1400" b="1" dirty="0" err="1"/>
              <a:t>upravljanje</a:t>
            </a:r>
            <a:r>
              <a:rPr lang="en-US" sz="1400" b="1" dirty="0"/>
              <a:t> </a:t>
            </a:r>
            <a:r>
              <a:rPr lang="en-US" sz="1400" b="1" dirty="0" err="1"/>
              <a:t>podacima</a:t>
            </a:r>
            <a:endParaRPr lang="en-US" sz="1400" b="1" dirty="0"/>
          </a:p>
          <a:p>
            <a:r>
              <a:rPr lang="en-US" sz="1400" dirty="0" err="1"/>
              <a:t>Repozitoriji</a:t>
            </a:r>
            <a:r>
              <a:rPr lang="en-US" sz="1400" dirty="0"/>
              <a:t> s CTS </a:t>
            </a:r>
            <a:r>
              <a:rPr lang="en-US" sz="1400" dirty="0" err="1"/>
              <a:t>certifikatom</a:t>
            </a:r>
            <a:r>
              <a:rPr lang="en-US" sz="1400" dirty="0"/>
              <a:t> </a:t>
            </a:r>
            <a:r>
              <a:rPr lang="en-US" sz="1400" dirty="0" err="1"/>
              <a:t>pridržavaju</a:t>
            </a:r>
            <a:r>
              <a:rPr lang="en-US" sz="1400" dirty="0"/>
              <a:t> se </a:t>
            </a:r>
            <a:r>
              <a:rPr lang="en-US" sz="1400" dirty="0" err="1"/>
              <a:t>definiranih</a:t>
            </a:r>
            <a:r>
              <a:rPr lang="en-US" sz="1400" dirty="0"/>
              <a:t> </a:t>
            </a:r>
            <a:r>
              <a:rPr lang="en-US" sz="1400" dirty="0" err="1"/>
              <a:t>međunarodnih</a:t>
            </a:r>
            <a:r>
              <a:rPr lang="en-US" sz="1400" dirty="0"/>
              <a:t> </a:t>
            </a:r>
            <a:r>
              <a:rPr lang="en-US" sz="1400" dirty="0" err="1"/>
              <a:t>standarda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Osigurava</a:t>
            </a:r>
            <a:r>
              <a:rPr lang="en-US" sz="1400" dirty="0"/>
              <a:t> se </a:t>
            </a:r>
            <a:r>
              <a:rPr lang="en-US" sz="1400" dirty="0" err="1"/>
              <a:t>transparentnost</a:t>
            </a:r>
            <a:r>
              <a:rPr lang="en-US" sz="1400" dirty="0"/>
              <a:t> u </a:t>
            </a:r>
            <a:r>
              <a:rPr lang="en-US" sz="1400" dirty="0" err="1"/>
              <a:t>načinu</a:t>
            </a:r>
            <a:r>
              <a:rPr lang="en-US" sz="1400" dirty="0"/>
              <a:t> </a:t>
            </a:r>
            <a:r>
              <a:rPr lang="en-US" sz="1400" dirty="0" err="1"/>
              <a:t>prikupljanja</a:t>
            </a:r>
            <a:r>
              <a:rPr lang="en-US" sz="1400" dirty="0"/>
              <a:t>, </a:t>
            </a:r>
            <a:r>
              <a:rPr lang="en-US" sz="1400" dirty="0" err="1"/>
              <a:t>organizacije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dijeljenja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.</a:t>
            </a:r>
            <a:br>
              <a:rPr lang="hr-HR" sz="1400" dirty="0"/>
            </a:br>
            <a:endParaRPr lang="en-US" sz="1400" dirty="0"/>
          </a:p>
          <a:p>
            <a:r>
              <a:rPr lang="hr-HR" sz="1400" dirty="0"/>
              <a:t>4</a:t>
            </a:r>
            <a:r>
              <a:rPr lang="en-US" sz="1400" dirty="0"/>
              <a:t>. </a:t>
            </a:r>
            <a:r>
              <a:rPr lang="en-US" sz="1400" b="1" dirty="0" err="1"/>
              <a:t>Pomaže</a:t>
            </a:r>
            <a:r>
              <a:rPr lang="en-US" sz="1400" b="1" dirty="0"/>
              <a:t> u </a:t>
            </a:r>
            <a:r>
              <a:rPr lang="en-US" sz="1400" b="1" dirty="0" err="1"/>
              <a:t>prepoznavanju</a:t>
            </a:r>
            <a:r>
              <a:rPr lang="en-US" sz="1400" b="1" dirty="0"/>
              <a:t> </a:t>
            </a:r>
            <a:r>
              <a:rPr lang="en-US" sz="1400" b="1" dirty="0" err="1"/>
              <a:t>slabosti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poboljšanju</a:t>
            </a:r>
            <a:r>
              <a:rPr lang="en-US" sz="1400" b="1" dirty="0"/>
              <a:t> </a:t>
            </a:r>
            <a:r>
              <a:rPr lang="en-US" sz="1400" b="1" dirty="0" err="1"/>
              <a:t>repozitorija</a:t>
            </a:r>
            <a:endParaRPr lang="en-US" sz="1400" b="1" dirty="0"/>
          </a:p>
          <a:p>
            <a:r>
              <a:rPr lang="en-US" sz="1400" dirty="0" err="1"/>
              <a:t>Tijekom</a:t>
            </a:r>
            <a:r>
              <a:rPr lang="en-US" sz="1400" dirty="0"/>
              <a:t> </a:t>
            </a:r>
            <a:r>
              <a:rPr lang="en-US" sz="1400" dirty="0" err="1"/>
              <a:t>procesa</a:t>
            </a:r>
            <a:r>
              <a:rPr lang="en-US" sz="1400" dirty="0"/>
              <a:t> </a:t>
            </a:r>
            <a:r>
              <a:rPr lang="en-US" sz="1400" dirty="0" err="1"/>
              <a:t>certificiranja</a:t>
            </a:r>
            <a:r>
              <a:rPr lang="en-US" sz="1400" dirty="0"/>
              <a:t> </a:t>
            </a:r>
            <a:r>
              <a:rPr lang="en-US" sz="1400" dirty="0" err="1"/>
              <a:t>repozitoriji</a:t>
            </a:r>
            <a:r>
              <a:rPr lang="en-US" sz="1400" dirty="0"/>
              <a:t> </a:t>
            </a:r>
            <a:r>
              <a:rPr lang="en-US" sz="1400" dirty="0" err="1"/>
              <a:t>analiziraju</a:t>
            </a:r>
            <a:r>
              <a:rPr lang="en-US" sz="1400" dirty="0"/>
              <a:t> </a:t>
            </a:r>
            <a:r>
              <a:rPr lang="en-US" sz="1400" dirty="0" err="1"/>
              <a:t>svoje</a:t>
            </a:r>
            <a:r>
              <a:rPr lang="en-US" sz="1400" dirty="0"/>
              <a:t> </a:t>
            </a:r>
            <a:r>
              <a:rPr lang="en-US" sz="1400" dirty="0" err="1"/>
              <a:t>politike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prakse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Povratne</a:t>
            </a:r>
            <a:r>
              <a:rPr lang="en-US" sz="1400" dirty="0"/>
              <a:t> </a:t>
            </a:r>
            <a:r>
              <a:rPr lang="en-US" sz="1400" dirty="0" err="1"/>
              <a:t>informacije</a:t>
            </a:r>
            <a:r>
              <a:rPr lang="en-US" sz="1400" dirty="0"/>
              <a:t> </a:t>
            </a:r>
            <a:r>
              <a:rPr lang="en-US" sz="1400" dirty="0" err="1"/>
              <a:t>recenzenata</a:t>
            </a:r>
            <a:r>
              <a:rPr lang="en-US" sz="1400" dirty="0"/>
              <a:t> </a:t>
            </a:r>
            <a:r>
              <a:rPr lang="en-US" sz="1400" dirty="0" err="1"/>
              <a:t>pomažu</a:t>
            </a:r>
            <a:r>
              <a:rPr lang="en-US" sz="1400" dirty="0"/>
              <a:t> u </a:t>
            </a:r>
            <a:r>
              <a:rPr lang="en-US" sz="1400" dirty="0" err="1"/>
              <a:t>identificiranju</a:t>
            </a:r>
            <a:r>
              <a:rPr lang="en-US" sz="1400" dirty="0"/>
              <a:t> </a:t>
            </a:r>
            <a:r>
              <a:rPr lang="en-US" sz="1400" dirty="0" err="1"/>
              <a:t>područja</a:t>
            </a:r>
            <a:r>
              <a:rPr lang="en-US" sz="1400" dirty="0"/>
              <a:t> za </a:t>
            </a:r>
            <a:r>
              <a:rPr lang="en-US" sz="1400" dirty="0" err="1"/>
              <a:t>poboljšanje</a:t>
            </a:r>
            <a:r>
              <a:rPr lang="en-US" sz="1400" dirty="0"/>
              <a:t>.</a:t>
            </a:r>
            <a:endParaRPr lang="hr-HR" sz="1400" dirty="0"/>
          </a:p>
          <a:p>
            <a:endParaRPr lang="en-US" sz="1400" dirty="0"/>
          </a:p>
          <a:p>
            <a:r>
              <a:rPr lang="hr-HR" sz="1400" dirty="0"/>
              <a:t>5</a:t>
            </a:r>
            <a:r>
              <a:rPr lang="en-US" sz="1400" dirty="0"/>
              <a:t>. </a:t>
            </a:r>
            <a:r>
              <a:rPr lang="en-US" sz="1400" b="1" dirty="0"/>
              <a:t>Dio je </a:t>
            </a:r>
            <a:r>
              <a:rPr lang="en-US" sz="1400" b="1" dirty="0" err="1"/>
              <a:t>šireg</a:t>
            </a:r>
            <a:r>
              <a:rPr lang="en-US" sz="1400" b="1" dirty="0"/>
              <a:t> </a:t>
            </a:r>
            <a:r>
              <a:rPr lang="en-US" sz="1400" b="1" dirty="0" err="1"/>
              <a:t>globalnog</a:t>
            </a:r>
            <a:r>
              <a:rPr lang="en-US" sz="1400" b="1" dirty="0"/>
              <a:t> </a:t>
            </a:r>
            <a:r>
              <a:rPr lang="en-US" sz="1400" b="1" dirty="0" err="1"/>
              <a:t>trenda</a:t>
            </a:r>
            <a:r>
              <a:rPr lang="en-US" sz="1400" b="1" dirty="0"/>
              <a:t> </a:t>
            </a:r>
            <a:r>
              <a:rPr lang="en-US" sz="1400" b="1" dirty="0" err="1"/>
              <a:t>prema</a:t>
            </a:r>
            <a:r>
              <a:rPr lang="en-US" sz="1400" b="1" dirty="0"/>
              <a:t> FAIR </a:t>
            </a:r>
            <a:r>
              <a:rPr lang="en-US" sz="1400" b="1" dirty="0" err="1"/>
              <a:t>podacima</a:t>
            </a:r>
            <a:endParaRPr lang="en-US" sz="1400" b="1" dirty="0"/>
          </a:p>
          <a:p>
            <a:r>
              <a:rPr lang="en-US" sz="1400" dirty="0" err="1"/>
              <a:t>Podaci</a:t>
            </a:r>
            <a:r>
              <a:rPr lang="en-US" sz="1400" dirty="0"/>
              <a:t> u CTS </a:t>
            </a:r>
            <a:r>
              <a:rPr lang="en-US" sz="1400" dirty="0" err="1"/>
              <a:t>certificiranim</a:t>
            </a:r>
            <a:r>
              <a:rPr lang="en-US" sz="1400" dirty="0"/>
              <a:t> </a:t>
            </a:r>
            <a:r>
              <a:rPr lang="en-US" sz="1400" dirty="0" err="1"/>
              <a:t>repozitorijima</a:t>
            </a:r>
            <a:r>
              <a:rPr lang="en-US" sz="1400" dirty="0"/>
              <a:t> </a:t>
            </a:r>
            <a:r>
              <a:rPr lang="en-US" sz="1400" dirty="0" err="1"/>
              <a:t>lakše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Pronalazivi</a:t>
            </a:r>
            <a:r>
              <a:rPr lang="en-US" sz="1400" dirty="0"/>
              <a:t> (Findable), </a:t>
            </a:r>
            <a:r>
              <a:rPr lang="en-US" sz="1400" dirty="0" err="1"/>
              <a:t>Dostupni</a:t>
            </a:r>
            <a:r>
              <a:rPr lang="en-US" sz="1400" dirty="0"/>
              <a:t> (Accessible), </a:t>
            </a:r>
            <a:r>
              <a:rPr lang="en-US" sz="1400" dirty="0" err="1"/>
              <a:t>Interoperabilni</a:t>
            </a:r>
            <a:r>
              <a:rPr lang="en-US" sz="1400" dirty="0"/>
              <a:t> (Interoperable)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Ponovno</a:t>
            </a:r>
            <a:r>
              <a:rPr lang="en-US" sz="1400" dirty="0"/>
              <a:t> </a:t>
            </a:r>
            <a:r>
              <a:rPr lang="en-US" sz="1400" dirty="0" err="1"/>
              <a:t>upotrebljivi</a:t>
            </a:r>
            <a:r>
              <a:rPr lang="en-US" sz="1400" dirty="0"/>
              <a:t> (Reusable) –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osnovni</a:t>
            </a:r>
            <a:r>
              <a:rPr lang="en-US" sz="1400" dirty="0"/>
              <a:t> </a:t>
            </a:r>
            <a:r>
              <a:rPr lang="en-US" sz="1400" dirty="0" err="1"/>
              <a:t>principi</a:t>
            </a:r>
            <a:r>
              <a:rPr lang="en-US" sz="1400" dirty="0"/>
              <a:t> FAIR-a.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4E444-D40D-CBE9-CF2D-286B65CC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31" y="318978"/>
            <a:ext cx="1504949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11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DCE3A6-0CBE-B7BB-ADF6-9EDE17EBE86A}"/>
              </a:ext>
            </a:extLst>
          </p:cNvPr>
          <p:cNvSpPr txBox="1"/>
          <p:nvPr/>
        </p:nvSpPr>
        <p:spPr>
          <a:xfrm>
            <a:off x="2668560" y="1853632"/>
            <a:ext cx="86959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Zaključak</a:t>
            </a:r>
            <a:endParaRPr lang="hr-HR" b="1" dirty="0"/>
          </a:p>
          <a:p>
            <a:endParaRPr lang="en-US" b="1" dirty="0"/>
          </a:p>
          <a:p>
            <a:r>
              <a:rPr lang="en-US" dirty="0" err="1"/>
              <a:t>CoreTrustSeal</a:t>
            </a:r>
            <a:r>
              <a:rPr lang="en-US" dirty="0"/>
              <a:t> </a:t>
            </a:r>
            <a:r>
              <a:rPr lang="en-US" dirty="0" err="1"/>
              <a:t>certifikacija</a:t>
            </a:r>
            <a:r>
              <a:rPr lang="en-US" dirty="0"/>
              <a:t> </a:t>
            </a:r>
            <a:r>
              <a:rPr lang="en-US" dirty="0" err="1"/>
              <a:t>omoguć</a:t>
            </a:r>
            <a:r>
              <a:rPr lang="hr-HR" dirty="0"/>
              <a:t>uje: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vidljivost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vjerodostojnost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bolji</a:t>
            </a:r>
            <a:r>
              <a:rPr lang="en-US" dirty="0"/>
              <a:t> </a:t>
            </a:r>
            <a:r>
              <a:rPr lang="en-US" dirty="0" err="1"/>
              <a:t>uvid</a:t>
            </a:r>
            <a:r>
              <a:rPr lang="en-US" dirty="0"/>
              <a:t> u </a:t>
            </a:r>
            <a:r>
              <a:rPr lang="en-US" dirty="0" err="1"/>
              <a:t>vlastite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sustave</a:t>
            </a:r>
            <a:endParaRPr lang="hr-HR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suradnje</a:t>
            </a:r>
            <a:r>
              <a:rPr lang="en-US" dirty="0"/>
              <a:t> </a:t>
            </a:r>
            <a:r>
              <a:rPr lang="en-US" dirty="0" err="1"/>
              <a:t>knjižničara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informatičara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1ED4F-BC2F-1CA8-2A54-1FC36156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40" y="344987"/>
            <a:ext cx="3579112" cy="32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74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CD1C-760B-4BF7-8E3A-4F0D708B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9"/>
            <a:ext cx="7178260" cy="2107350"/>
          </a:xfrm>
        </p:spPr>
        <p:txBody>
          <a:bodyPr/>
          <a:lstStyle/>
          <a:p>
            <a:pPr algn="ctr"/>
            <a:r>
              <a:rPr lang="hr-HR" b="1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824183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90" y="1255384"/>
            <a:ext cx="9645386" cy="1967903"/>
          </a:xfrm>
        </p:spPr>
        <p:txBody>
          <a:bodyPr>
            <a:normAutofit/>
          </a:bodyPr>
          <a:lstStyle/>
          <a:p>
            <a:pPr algn="r"/>
            <a:br>
              <a:rPr lang="hr-HR" sz="2400" dirty="0"/>
            </a:br>
            <a:r>
              <a:rPr lang="hr-HR" sz="2400" dirty="0"/>
              <a:t>Gordana Stubičan Ladešić,</a:t>
            </a:r>
            <a:br>
              <a:rPr lang="hr-HR" sz="2400" dirty="0"/>
            </a:br>
            <a:r>
              <a:rPr lang="hr-HR" sz="2400" dirty="0"/>
              <a:t>viša knjižničarka</a:t>
            </a:r>
            <a:br>
              <a:rPr lang="hr-HR" sz="2400" dirty="0"/>
            </a:br>
            <a:r>
              <a:rPr lang="hr-HR" sz="2400" dirty="0"/>
              <a:t>e-mail: gordana@phy.hr</a:t>
            </a:r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8FAA-F048-83E5-412A-E021DB69A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21E00-9284-4185-5748-768BC2AE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4565" y="-1871330"/>
            <a:ext cx="13336565" cy="10904714"/>
          </a:xfrm>
          <a:prstGeom prst="rect">
            <a:avLst/>
          </a:prstGeom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B9F8232-EE3B-EDFF-94CD-2CD77A69E9DB}"/>
              </a:ext>
            </a:extLst>
          </p:cNvPr>
          <p:cNvSpPr/>
          <p:nvPr/>
        </p:nvSpPr>
        <p:spPr>
          <a:xfrm>
            <a:off x="4508205" y="3785191"/>
            <a:ext cx="7357730" cy="1509823"/>
          </a:xfrm>
          <a:prstGeom prst="snip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4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401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523" y="2502407"/>
            <a:ext cx="4040124" cy="4355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839" y="-1"/>
            <a:ext cx="35814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79042" y="4579847"/>
            <a:ext cx="241080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r-HR" sz="2000" i="1" dirty="0">
                <a:solidFill>
                  <a:srgbClr val="FFC000"/>
                </a:solidFill>
                <a:latin typeface="Calibri"/>
                <a:cs typeface="Calibri"/>
              </a:rPr>
              <a:t>Trenutno najveći repozitorij na platformi DABAR po broju pohranjenih i objavljenih radova</a:t>
            </a:r>
            <a:r>
              <a:rPr lang="hr-HR" sz="2000" i="1" spc="-5" dirty="0">
                <a:solidFill>
                  <a:srgbClr val="FFC000"/>
                </a:solidFill>
                <a:latin typeface="Calibri"/>
                <a:cs typeface="Calibri"/>
              </a:rPr>
              <a:t>!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0565" y="294719"/>
            <a:ext cx="3395817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200" b="1" spc="-5" dirty="0">
                <a:latin typeface="Calibri"/>
                <a:cs typeface="Calibri"/>
              </a:rPr>
              <a:t>Institucijski</a:t>
            </a:r>
            <a:endParaRPr sz="3200" dirty="0">
              <a:latin typeface="Calibri"/>
              <a:cs typeface="Calibri"/>
            </a:endParaRPr>
          </a:p>
          <a:p>
            <a:pPr marL="12700"/>
            <a:r>
              <a:rPr lang="hr-HR" sz="3200" b="1" spc="-5" dirty="0">
                <a:latin typeface="Calibri"/>
                <a:cs typeface="Calibri"/>
              </a:rPr>
              <a:t>repozitorij</a:t>
            </a:r>
            <a:br>
              <a:rPr lang="hr-HR" sz="3200" b="1" spc="-5" dirty="0">
                <a:latin typeface="Calibri"/>
                <a:cs typeface="Calibri"/>
              </a:rPr>
            </a:br>
            <a:br>
              <a:rPr lang="hr-HR" sz="3200" b="1" spc="-5" dirty="0">
                <a:latin typeface="Calibri"/>
                <a:cs typeface="Calibri"/>
              </a:rPr>
            </a:br>
            <a:r>
              <a:rPr lang="hr-HR" sz="1800" i="1" spc="-5" dirty="0">
                <a:solidFill>
                  <a:srgbClr val="FFFFFF"/>
                </a:solidFill>
                <a:latin typeface="Calibri"/>
                <a:cs typeface="Calibri"/>
              </a:rPr>
              <a:t>Repozitorij Prirodoslovno-matematičkog fakulteta u Zagrebu</a:t>
            </a:r>
            <a:br>
              <a:rPr lang="en-US" sz="1800" dirty="0"/>
            </a:b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042" y="2603043"/>
            <a:ext cx="316581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Ocjenski radovi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Članci</a:t>
            </a:r>
          </a:p>
          <a:p>
            <a:pPr marL="298450" indent="-285750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Knjige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Planovi upravljanja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Istraživački podaci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7A617-E57F-6766-DA6B-9CE7FF6D8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42" y="387094"/>
            <a:ext cx="7448550" cy="6334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8B1A9-678E-A26A-DE54-701E6AB6C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109" y="159880"/>
            <a:ext cx="2992891" cy="6561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826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49C6CB-F571-EEFE-C089-B051D966D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B58612-F82B-F161-B60D-CFEA7CFD01A4}"/>
              </a:ext>
            </a:extLst>
          </p:cNvPr>
          <p:cNvSpPr/>
          <p:nvPr/>
        </p:nvSpPr>
        <p:spPr>
          <a:xfrm>
            <a:off x="0" y="0"/>
            <a:ext cx="40401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C7A7716-A759-4A5F-D48B-655D8DFC9C27}"/>
              </a:ext>
            </a:extLst>
          </p:cNvPr>
          <p:cNvSpPr/>
          <p:nvPr/>
        </p:nvSpPr>
        <p:spPr>
          <a:xfrm>
            <a:off x="-1523" y="2502407"/>
            <a:ext cx="4040124" cy="4355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115560C-B51D-9668-A120-EA1592942A6A}"/>
              </a:ext>
            </a:extLst>
          </p:cNvPr>
          <p:cNvSpPr/>
          <p:nvPr/>
        </p:nvSpPr>
        <p:spPr>
          <a:xfrm>
            <a:off x="227839" y="-1"/>
            <a:ext cx="35814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21173CC-20AD-57BC-1E97-A4F79E8F3F81}"/>
              </a:ext>
            </a:extLst>
          </p:cNvPr>
          <p:cNvSpPr txBox="1"/>
          <p:nvPr/>
        </p:nvSpPr>
        <p:spPr>
          <a:xfrm>
            <a:off x="579042" y="4579847"/>
            <a:ext cx="241080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r-HR" sz="2000" i="1" dirty="0">
                <a:solidFill>
                  <a:srgbClr val="FFC000"/>
                </a:solidFill>
                <a:latin typeface="Calibri"/>
                <a:cs typeface="Calibri"/>
              </a:rPr>
              <a:t>Trenutno najveći repozitorij na platformi DABAR po broju pohranjenih i objavljenih radova</a:t>
            </a:r>
            <a:r>
              <a:rPr lang="hr-HR" sz="2000" i="1" spc="-5" dirty="0">
                <a:solidFill>
                  <a:srgbClr val="FFC000"/>
                </a:solidFill>
                <a:latin typeface="Calibri"/>
                <a:cs typeface="Calibri"/>
              </a:rPr>
              <a:t>!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D31FD60-54FF-B372-A558-24379C8ED0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0565" y="294719"/>
            <a:ext cx="3395817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200" b="1" spc="-5" dirty="0">
                <a:latin typeface="Calibri"/>
                <a:cs typeface="Calibri"/>
              </a:rPr>
              <a:t>Institucijski</a:t>
            </a:r>
            <a:endParaRPr sz="3200" dirty="0">
              <a:latin typeface="Calibri"/>
              <a:cs typeface="Calibri"/>
            </a:endParaRPr>
          </a:p>
          <a:p>
            <a:pPr marL="12700"/>
            <a:r>
              <a:rPr lang="hr-HR" sz="3200" b="1" spc="-5" dirty="0">
                <a:latin typeface="Calibri"/>
                <a:cs typeface="Calibri"/>
              </a:rPr>
              <a:t>repozitorij</a:t>
            </a:r>
            <a:br>
              <a:rPr lang="hr-HR" sz="3200" b="1" spc="-5" dirty="0">
                <a:latin typeface="Calibri"/>
                <a:cs typeface="Calibri"/>
              </a:rPr>
            </a:br>
            <a:br>
              <a:rPr lang="hr-HR" sz="3200" b="1" spc="-5" dirty="0">
                <a:latin typeface="Calibri"/>
                <a:cs typeface="Calibri"/>
              </a:rPr>
            </a:br>
            <a:r>
              <a:rPr lang="hr-HR" sz="1800" i="1" spc="-5" dirty="0">
                <a:solidFill>
                  <a:srgbClr val="FFFFFF"/>
                </a:solidFill>
                <a:latin typeface="Calibri"/>
                <a:cs typeface="Calibri"/>
              </a:rPr>
              <a:t>Repozitorij Prirodoslovno-matematičkog fakulteta u Zagrebu</a:t>
            </a:r>
            <a:br>
              <a:rPr lang="en-US" sz="1800" dirty="0"/>
            </a:b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C7A2C75-7BBD-0B8F-258E-117400DBA29B}"/>
              </a:ext>
            </a:extLst>
          </p:cNvPr>
          <p:cNvSpPr txBox="1"/>
          <p:nvPr/>
        </p:nvSpPr>
        <p:spPr>
          <a:xfrm>
            <a:off x="579042" y="2603043"/>
            <a:ext cx="316581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Ocjenski radovi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Članci</a:t>
            </a:r>
          </a:p>
          <a:p>
            <a:pPr marL="298450" indent="-285750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Knjige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Planovi upravljanja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Istraživački podaci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304DF-D1A3-2749-1945-8B2B5BC10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42" y="387094"/>
            <a:ext cx="7448550" cy="6334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C758D-7A8D-A2ED-2ACF-6316BCD99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109" y="159880"/>
            <a:ext cx="2992891" cy="6561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3CC6C-ACF6-1D92-7FA9-0756234A8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442" y="3546087"/>
            <a:ext cx="5777778" cy="29908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FF3D373-DE59-A4BA-D4CC-C6E9225FE348}"/>
              </a:ext>
            </a:extLst>
          </p:cNvPr>
          <p:cNvSpPr/>
          <p:nvPr/>
        </p:nvSpPr>
        <p:spPr>
          <a:xfrm>
            <a:off x="5780015" y="4211972"/>
            <a:ext cx="2194949" cy="830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9B68E8-A1D7-0CCA-38D3-4B7BDD6A67EC}"/>
              </a:ext>
            </a:extLst>
          </p:cNvPr>
          <p:cNvSpPr/>
          <p:nvPr/>
        </p:nvSpPr>
        <p:spPr>
          <a:xfrm>
            <a:off x="5771605" y="5496186"/>
            <a:ext cx="2194949" cy="830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B1EDA2-5F47-727F-F7A4-73A737303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7A829C-5CB9-0F1E-BE89-C55D11A90D8F}"/>
              </a:ext>
            </a:extLst>
          </p:cNvPr>
          <p:cNvSpPr/>
          <p:nvPr/>
        </p:nvSpPr>
        <p:spPr>
          <a:xfrm>
            <a:off x="0" y="0"/>
            <a:ext cx="40401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46C64B5-0922-3C96-9CC2-AAD41E459D3D}"/>
              </a:ext>
            </a:extLst>
          </p:cNvPr>
          <p:cNvSpPr/>
          <p:nvPr/>
        </p:nvSpPr>
        <p:spPr>
          <a:xfrm>
            <a:off x="-1523" y="2502407"/>
            <a:ext cx="4040124" cy="4355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25EEA74-9A6E-EA3A-FE58-5E35115D1CBD}"/>
              </a:ext>
            </a:extLst>
          </p:cNvPr>
          <p:cNvSpPr/>
          <p:nvPr/>
        </p:nvSpPr>
        <p:spPr>
          <a:xfrm>
            <a:off x="227839" y="-1"/>
            <a:ext cx="35814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1BA1E8C-8E6D-433C-550F-4E56479E94C5}"/>
              </a:ext>
            </a:extLst>
          </p:cNvPr>
          <p:cNvSpPr txBox="1"/>
          <p:nvPr/>
        </p:nvSpPr>
        <p:spPr>
          <a:xfrm>
            <a:off x="579042" y="4579847"/>
            <a:ext cx="241080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r-HR" sz="2000" i="1" dirty="0">
                <a:solidFill>
                  <a:srgbClr val="FFC000"/>
                </a:solidFill>
                <a:latin typeface="Calibri"/>
                <a:cs typeface="Calibri"/>
              </a:rPr>
              <a:t>Trenutno najveći repozitorij na platformi DABAR po broju pohranjenih i objavljenih radova</a:t>
            </a:r>
            <a:r>
              <a:rPr lang="hr-HR" sz="2000" i="1" spc="-5" dirty="0">
                <a:solidFill>
                  <a:srgbClr val="FFC000"/>
                </a:solidFill>
                <a:latin typeface="Calibri"/>
                <a:cs typeface="Calibri"/>
              </a:rPr>
              <a:t>!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852ECE9-E706-40AD-611D-C4E07A8CF8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0565" y="294719"/>
            <a:ext cx="3395817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200" b="1" spc="-5" dirty="0">
                <a:latin typeface="Calibri"/>
                <a:cs typeface="Calibri"/>
              </a:rPr>
              <a:t>Institucijski</a:t>
            </a:r>
            <a:endParaRPr sz="3200" dirty="0">
              <a:latin typeface="Calibri"/>
              <a:cs typeface="Calibri"/>
            </a:endParaRPr>
          </a:p>
          <a:p>
            <a:pPr marL="12700"/>
            <a:r>
              <a:rPr lang="hr-HR" sz="3200" b="1" spc="-5" dirty="0">
                <a:latin typeface="Calibri"/>
                <a:cs typeface="Calibri"/>
              </a:rPr>
              <a:t>repozitorij</a:t>
            </a:r>
            <a:br>
              <a:rPr lang="hr-HR" sz="3200" b="1" spc="-5" dirty="0">
                <a:latin typeface="Calibri"/>
                <a:cs typeface="Calibri"/>
              </a:rPr>
            </a:br>
            <a:br>
              <a:rPr lang="hr-HR" sz="3200" b="1" spc="-5" dirty="0">
                <a:latin typeface="Calibri"/>
                <a:cs typeface="Calibri"/>
              </a:rPr>
            </a:br>
            <a:r>
              <a:rPr lang="hr-HR" sz="1800" i="1" spc="-5" dirty="0">
                <a:solidFill>
                  <a:srgbClr val="FFFFFF"/>
                </a:solidFill>
                <a:latin typeface="Calibri"/>
                <a:cs typeface="Calibri"/>
              </a:rPr>
              <a:t>Repozitorij Prirodoslovno-matematičkog fakulteta u Zagrebu</a:t>
            </a:r>
            <a:br>
              <a:rPr lang="en-US" sz="1800" dirty="0"/>
            </a:b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75C8574-B689-C9CE-4412-0C16D91A0555}"/>
              </a:ext>
            </a:extLst>
          </p:cNvPr>
          <p:cNvSpPr txBox="1"/>
          <p:nvPr/>
        </p:nvSpPr>
        <p:spPr>
          <a:xfrm>
            <a:off x="579042" y="2603043"/>
            <a:ext cx="316581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Ocjenski radovi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Članci</a:t>
            </a:r>
          </a:p>
          <a:p>
            <a:pPr marL="298450" indent="-285750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Knjige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Planovi upravljanja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hr-HR" dirty="0">
                <a:solidFill>
                  <a:schemeClr val="bg1"/>
                </a:solidFill>
                <a:latin typeface="Calibri"/>
                <a:cs typeface="Calibri"/>
              </a:rPr>
              <a:t>Istraživački podaci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16BD6-00A6-51F8-B129-D89C506B6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42" y="387094"/>
            <a:ext cx="7448550" cy="6334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0656F-E2D8-0969-9843-AC3A7CB3D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109" y="159880"/>
            <a:ext cx="2992891" cy="6561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EF44ACD5-004C-334C-C568-E6BAC0BFCBA1}"/>
              </a:ext>
            </a:extLst>
          </p:cNvPr>
          <p:cNvSpPr/>
          <p:nvPr/>
        </p:nvSpPr>
        <p:spPr>
          <a:xfrm>
            <a:off x="9207287" y="5524500"/>
            <a:ext cx="1936963" cy="347793"/>
          </a:xfrm>
          <a:custGeom>
            <a:avLst/>
            <a:gdLst/>
            <a:ahLst/>
            <a:cxnLst/>
            <a:rect l="l" t="t" r="r" b="b"/>
            <a:pathLst>
              <a:path w="1567179" h="238125">
                <a:moveTo>
                  <a:pt x="0" y="118872"/>
                </a:moveTo>
                <a:lnTo>
                  <a:pt x="31293" y="85498"/>
                </a:lnTo>
                <a:lnTo>
                  <a:pt x="84187" y="65204"/>
                </a:lnTo>
                <a:lnTo>
                  <a:pt x="159642" y="46940"/>
                </a:lnTo>
                <a:lnTo>
                  <a:pt x="205008" y="38694"/>
                </a:lnTo>
                <a:lnTo>
                  <a:pt x="255028" y="31104"/>
                </a:lnTo>
                <a:lnTo>
                  <a:pt x="309375" y="24220"/>
                </a:lnTo>
                <a:lnTo>
                  <a:pt x="367719" y="18093"/>
                </a:lnTo>
                <a:lnTo>
                  <a:pt x="429732" y="12772"/>
                </a:lnTo>
                <a:lnTo>
                  <a:pt x="495086" y="8307"/>
                </a:lnTo>
                <a:lnTo>
                  <a:pt x="563451" y="4747"/>
                </a:lnTo>
                <a:lnTo>
                  <a:pt x="634501" y="2143"/>
                </a:lnTo>
                <a:lnTo>
                  <a:pt x="707905" y="544"/>
                </a:lnTo>
                <a:lnTo>
                  <a:pt x="783336" y="0"/>
                </a:lnTo>
                <a:lnTo>
                  <a:pt x="858766" y="544"/>
                </a:lnTo>
                <a:lnTo>
                  <a:pt x="932170" y="2143"/>
                </a:lnTo>
                <a:lnTo>
                  <a:pt x="1003220" y="4747"/>
                </a:lnTo>
                <a:lnTo>
                  <a:pt x="1071585" y="8307"/>
                </a:lnTo>
                <a:lnTo>
                  <a:pt x="1136939" y="12772"/>
                </a:lnTo>
                <a:lnTo>
                  <a:pt x="1198952" y="18093"/>
                </a:lnTo>
                <a:lnTo>
                  <a:pt x="1257296" y="24220"/>
                </a:lnTo>
                <a:lnTo>
                  <a:pt x="1311643" y="31104"/>
                </a:lnTo>
                <a:lnTo>
                  <a:pt x="1361663" y="38694"/>
                </a:lnTo>
                <a:lnTo>
                  <a:pt x="1407029" y="46940"/>
                </a:lnTo>
                <a:lnTo>
                  <a:pt x="1447412" y="55794"/>
                </a:lnTo>
                <a:lnTo>
                  <a:pt x="1511915" y="75122"/>
                </a:lnTo>
                <a:lnTo>
                  <a:pt x="1552544" y="96281"/>
                </a:lnTo>
                <a:lnTo>
                  <a:pt x="1566672" y="118872"/>
                </a:lnTo>
                <a:lnTo>
                  <a:pt x="1563085" y="130321"/>
                </a:lnTo>
                <a:lnTo>
                  <a:pt x="1511915" y="162621"/>
                </a:lnTo>
                <a:lnTo>
                  <a:pt x="1447412" y="181949"/>
                </a:lnTo>
                <a:lnTo>
                  <a:pt x="1407029" y="190803"/>
                </a:lnTo>
                <a:lnTo>
                  <a:pt x="1361663" y="199049"/>
                </a:lnTo>
                <a:lnTo>
                  <a:pt x="1311643" y="206639"/>
                </a:lnTo>
                <a:lnTo>
                  <a:pt x="1257296" y="213523"/>
                </a:lnTo>
                <a:lnTo>
                  <a:pt x="1198952" y="219650"/>
                </a:lnTo>
                <a:lnTo>
                  <a:pt x="1136939" y="224971"/>
                </a:lnTo>
                <a:lnTo>
                  <a:pt x="1071585" y="229436"/>
                </a:lnTo>
                <a:lnTo>
                  <a:pt x="1003220" y="232996"/>
                </a:lnTo>
                <a:lnTo>
                  <a:pt x="932170" y="235600"/>
                </a:lnTo>
                <a:lnTo>
                  <a:pt x="858766" y="237199"/>
                </a:lnTo>
                <a:lnTo>
                  <a:pt x="783336" y="237744"/>
                </a:lnTo>
                <a:lnTo>
                  <a:pt x="707905" y="237199"/>
                </a:lnTo>
                <a:lnTo>
                  <a:pt x="634501" y="235600"/>
                </a:lnTo>
                <a:lnTo>
                  <a:pt x="563451" y="232996"/>
                </a:lnTo>
                <a:lnTo>
                  <a:pt x="495086" y="229436"/>
                </a:lnTo>
                <a:lnTo>
                  <a:pt x="429732" y="224971"/>
                </a:lnTo>
                <a:lnTo>
                  <a:pt x="367719" y="219650"/>
                </a:lnTo>
                <a:lnTo>
                  <a:pt x="309375" y="213523"/>
                </a:lnTo>
                <a:lnTo>
                  <a:pt x="255028" y="206639"/>
                </a:lnTo>
                <a:lnTo>
                  <a:pt x="205008" y="199049"/>
                </a:lnTo>
                <a:lnTo>
                  <a:pt x="159642" y="190803"/>
                </a:lnTo>
                <a:lnTo>
                  <a:pt x="119259" y="181949"/>
                </a:lnTo>
                <a:lnTo>
                  <a:pt x="54756" y="162621"/>
                </a:lnTo>
                <a:lnTo>
                  <a:pt x="14127" y="141462"/>
                </a:lnTo>
                <a:lnTo>
                  <a:pt x="0" y="118872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5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ACCE2242-A490-5C3E-8DC3-627B33DD2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60" y="3175934"/>
            <a:ext cx="4388335" cy="27781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Content Placeholder 4" descr="A graph of a bar chart&#10;&#10;AI-generated content may be incorrect.">
            <a:extLst>
              <a:ext uri="{FF2B5EF4-FFF2-40B4-BE49-F238E27FC236}">
                <a16:creationId xmlns:a16="http://schemas.microsoft.com/office/drawing/2014/main" id="{45FD8F69-9D73-9630-F5CB-F88945526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39" y="423062"/>
            <a:ext cx="5579371" cy="2667609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7794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AB60-EF8C-1C88-5D33-4F20146BA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r graph with different colored numbers&#10;&#10;AI-generated content may be incorrect.">
            <a:extLst>
              <a:ext uri="{FF2B5EF4-FFF2-40B4-BE49-F238E27FC236}">
                <a16:creationId xmlns:a16="http://schemas.microsoft.com/office/drawing/2014/main" id="{66320740-F78A-7612-1A0D-A1D518129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24" y="3551402"/>
            <a:ext cx="3720824" cy="2319056"/>
          </a:xfrm>
          <a:prstGeom prst="rect">
            <a:avLst/>
          </a:prstGeom>
        </p:spPr>
      </p:pic>
      <p:pic>
        <p:nvPicPr>
          <p:cNvPr id="9" name="Picture 8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76953A22-5A27-81F1-F56B-AE45FFB99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73" y="3580236"/>
            <a:ext cx="3720824" cy="2355589"/>
          </a:xfrm>
          <a:prstGeom prst="rect">
            <a:avLst/>
          </a:prstGeom>
        </p:spPr>
      </p:pic>
      <p:pic>
        <p:nvPicPr>
          <p:cNvPr id="11" name="Picture 10" descr="A green rectangular object with a white background&#10;&#10;AI-generated content may be incorrect.">
            <a:extLst>
              <a:ext uri="{FF2B5EF4-FFF2-40B4-BE49-F238E27FC236}">
                <a16:creationId xmlns:a16="http://schemas.microsoft.com/office/drawing/2014/main" id="{187412BE-6F1E-4759-0C43-4111A3FFC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43" y="788823"/>
            <a:ext cx="5498258" cy="1995371"/>
          </a:xfrm>
          <a:prstGeom prst="rect">
            <a:avLst/>
          </a:prstGeom>
        </p:spPr>
      </p:pic>
      <p:pic>
        <p:nvPicPr>
          <p:cNvPr id="5" name="Content Placeholder 4" descr="A graph of a bar chart&#10;&#10;AI-generated content may be incorrect.">
            <a:extLst>
              <a:ext uri="{FF2B5EF4-FFF2-40B4-BE49-F238E27FC236}">
                <a16:creationId xmlns:a16="http://schemas.microsoft.com/office/drawing/2014/main" id="{DD98679D-9A7E-4A25-9160-47A2FD8B0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52" y="802361"/>
            <a:ext cx="10736770" cy="5133464"/>
          </a:xfrm>
        </p:spPr>
      </p:pic>
    </p:spTree>
    <p:extLst>
      <p:ext uri="{BB962C8B-B14F-4D97-AF65-F5344CB8AC3E}">
        <p14:creationId xmlns:p14="http://schemas.microsoft.com/office/powerpoint/2010/main" val="514591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</Template>
  <TotalTime>17872</TotalTime>
  <Words>810</Words>
  <Application>Microsoft Office PowerPoint</Application>
  <PresentationFormat>Widescreen</PresentationFormat>
  <Paragraphs>139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Office Theme</vt:lpstr>
      <vt:lpstr>CoreTrustSeal certifikacija repozitorija u Dabru :</vt:lpstr>
      <vt:lpstr>Repozitorij PMF-a </vt:lpstr>
      <vt:lpstr>PowerPoint Presentation</vt:lpstr>
      <vt:lpstr>PowerPoint Presentation</vt:lpstr>
      <vt:lpstr>Institucijski repozitorij  Repozitorij Prirodoslovno-matematičkog fakulteta u Zagrebu </vt:lpstr>
      <vt:lpstr>Institucijski repozitorij  Repozitorij Prirodoslovno-matematičkog fakulteta u Zagrebu </vt:lpstr>
      <vt:lpstr>Institucijski repozitorij  Repozitorij Prirodoslovno-matematičkog fakulteta u Zagrebu </vt:lpstr>
      <vt:lpstr>PowerPoint Presentation</vt:lpstr>
      <vt:lpstr>PowerPoint Presentation</vt:lpstr>
      <vt:lpstr>Repozitorij PMF-a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  <vt:lpstr> Gordana Stubičan Ladešić, viša knjižničarka e-mail: gordana@phy.hr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Gordana Stubičan Ladešić</dc:creator>
  <cp:lastModifiedBy>Gordana Stubičan Ladešić</cp:lastModifiedBy>
  <cp:revision>14</cp:revision>
  <dcterms:created xsi:type="dcterms:W3CDTF">2025-03-04T13:47:11Z</dcterms:created>
  <dcterms:modified xsi:type="dcterms:W3CDTF">2025-03-24T12:48:12Z</dcterms:modified>
</cp:coreProperties>
</file>