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62" r:id="rId6"/>
    <p:sldId id="263" r:id="rId7"/>
    <p:sldId id="264" r:id="rId8"/>
    <p:sldId id="265" r:id="rId9"/>
    <p:sldId id="266" r:id="rId10"/>
    <p:sldId id="267" r:id="rId11"/>
    <p:sldId id="268" r:id="rId12"/>
    <p:sldId id="269" r:id="rId13"/>
    <p:sldId id="270" r:id="rId14"/>
    <p:sldId id="257" r:id="rId15"/>
    <p:sldId id="258" r:id="rId16"/>
    <p:sldId id="271" r:id="rId17"/>
    <p:sldId id="273" r:id="rId18"/>
    <p:sldId id="274" r:id="rId19"/>
    <p:sldId id="272" r:id="rId20"/>
    <p:sldId id="275" r:id="rId21"/>
    <p:sldId id="276" r:id="rId22"/>
    <p:sldId id="261" r:id="rId23"/>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63B65B8-53DC-4BCB-AEBF-492DC9697251}">
          <p14:sldIdLst>
            <p14:sldId id="256"/>
            <p14:sldId id="262"/>
            <p14:sldId id="263"/>
            <p14:sldId id="264"/>
            <p14:sldId id="265"/>
            <p14:sldId id="266"/>
            <p14:sldId id="267"/>
            <p14:sldId id="268"/>
            <p14:sldId id="269"/>
            <p14:sldId id="270"/>
            <p14:sldId id="257"/>
            <p14:sldId id="258"/>
            <p14:sldId id="271"/>
            <p14:sldId id="273"/>
            <p14:sldId id="274"/>
            <p14:sldId id="272"/>
            <p14:sldId id="275"/>
            <p14:sldId id="276"/>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6" autoAdjust="0"/>
    <p:restoredTop sz="94660"/>
  </p:normalViewPr>
  <p:slideViewPr>
    <p:cSldViewPr snapToGrid="0">
      <p:cViewPr varScale="1">
        <p:scale>
          <a:sx n="66" d="100"/>
          <a:sy n="66" d="100"/>
        </p:scale>
        <p:origin x="52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a Melinščak Zlodi" userId="e5116193-5c58-4402-ae12-1620012c526d" providerId="ADAL" clId="{57AAC37D-C03E-4833-905A-2E057A9A42CC}"/>
    <pc:docChg chg="undo custSel modSld">
      <pc:chgData name="Iva Melinščak Zlodi" userId="e5116193-5c58-4402-ae12-1620012c526d" providerId="ADAL" clId="{57AAC37D-C03E-4833-905A-2E057A9A42CC}" dt="2025-03-24T13:04:15.794" v="317" actId="20577"/>
      <pc:docMkLst>
        <pc:docMk/>
      </pc:docMkLst>
      <pc:sldChg chg="modSp">
        <pc:chgData name="Iva Melinščak Zlodi" userId="e5116193-5c58-4402-ae12-1620012c526d" providerId="ADAL" clId="{57AAC37D-C03E-4833-905A-2E057A9A42CC}" dt="2025-03-24T12:37:35.103" v="105" actId="404"/>
        <pc:sldMkLst>
          <pc:docMk/>
          <pc:sldMk cId="16151342" sldId="256"/>
        </pc:sldMkLst>
        <pc:spChg chg="mod">
          <ac:chgData name="Iva Melinščak Zlodi" userId="e5116193-5c58-4402-ae12-1620012c526d" providerId="ADAL" clId="{57AAC37D-C03E-4833-905A-2E057A9A42CC}" dt="2025-03-24T12:36:01.275" v="17" actId="255"/>
          <ac:spMkLst>
            <pc:docMk/>
            <pc:sldMk cId="16151342" sldId="256"/>
            <ac:spMk id="2" creationId="{49199342-AD10-4F9E-98C9-38D8777FA744}"/>
          </ac:spMkLst>
        </pc:spChg>
        <pc:spChg chg="mod">
          <ac:chgData name="Iva Melinščak Zlodi" userId="e5116193-5c58-4402-ae12-1620012c526d" providerId="ADAL" clId="{57AAC37D-C03E-4833-905A-2E057A9A42CC}" dt="2025-03-24T12:37:35.103" v="105" actId="404"/>
          <ac:spMkLst>
            <pc:docMk/>
            <pc:sldMk cId="16151342" sldId="256"/>
            <ac:spMk id="3" creationId="{92473BA0-782E-4F7C-9F22-FD20652BBD32}"/>
          </ac:spMkLst>
        </pc:spChg>
      </pc:sldChg>
      <pc:sldChg chg="modSp">
        <pc:chgData name="Iva Melinščak Zlodi" userId="e5116193-5c58-4402-ae12-1620012c526d" providerId="ADAL" clId="{57AAC37D-C03E-4833-905A-2E057A9A42CC}" dt="2025-03-24T13:04:15.794" v="317" actId="20577"/>
        <pc:sldMkLst>
          <pc:docMk/>
          <pc:sldMk cId="1625117402" sldId="257"/>
        </pc:sldMkLst>
        <pc:spChg chg="mod">
          <ac:chgData name="Iva Melinščak Zlodi" userId="e5116193-5c58-4402-ae12-1620012c526d" providerId="ADAL" clId="{57AAC37D-C03E-4833-905A-2E057A9A42CC}" dt="2025-03-24T13:03:08.674" v="162" actId="20577"/>
          <ac:spMkLst>
            <pc:docMk/>
            <pc:sldMk cId="1625117402" sldId="257"/>
            <ac:spMk id="2" creationId="{77FCAD48-B375-44ED-8389-0D37C9F5D562}"/>
          </ac:spMkLst>
        </pc:spChg>
        <pc:spChg chg="mod">
          <ac:chgData name="Iva Melinščak Zlodi" userId="e5116193-5c58-4402-ae12-1620012c526d" providerId="ADAL" clId="{57AAC37D-C03E-4833-905A-2E057A9A42CC}" dt="2025-03-24T13:04:15.794" v="317" actId="20577"/>
          <ac:spMkLst>
            <pc:docMk/>
            <pc:sldMk cId="1625117402" sldId="257"/>
            <ac:spMk id="3" creationId="{D1D54CF5-8E60-469E-8AFB-C5A50906DF8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A0F9FC-077E-4A40-B549-2BBE379B601D}" type="datetimeFigureOut">
              <a:rPr lang="hr-HR" smtClean="0"/>
              <a:t>27.3.2025.</a:t>
            </a:fld>
            <a:endParaRPr lang="hr-H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726E16-B33E-457F-9916-4D5AFE6657DB}" type="slidenum">
              <a:rPr lang="hr-HR" smtClean="0"/>
              <a:t>‹#›</a:t>
            </a:fld>
            <a:endParaRPr lang="hr-HR" dirty="0"/>
          </a:p>
        </p:txBody>
      </p:sp>
    </p:spTree>
    <p:extLst>
      <p:ext uri="{BB962C8B-B14F-4D97-AF65-F5344CB8AC3E}">
        <p14:creationId xmlns:p14="http://schemas.microsoft.com/office/powerpoint/2010/main" val="14384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srce.unizg.hr/" TargetMode="External"/><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hyperlink" Target="http://www.srce.unizg.hr/otvoreni-pristup" TargetMode="External"/><Relationship Id="rId4" Type="http://schemas.openxmlformats.org/officeDocument/2006/relationships/hyperlink" Target="creativecommons.org/licenses/by/4.0/deed" TargetMode="External"/><Relationship Id="rId9"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3E67B-50BF-40DF-8364-28707179A6A4}"/>
              </a:ext>
            </a:extLst>
          </p:cNvPr>
          <p:cNvSpPr>
            <a:spLocks noGrp="1"/>
          </p:cNvSpPr>
          <p:nvPr>
            <p:ph type="ctrTitle"/>
          </p:nvPr>
        </p:nvSpPr>
        <p:spPr>
          <a:xfrm>
            <a:off x="534504" y="1510917"/>
            <a:ext cx="7182679" cy="1999045"/>
          </a:xfrm>
        </p:spPr>
        <p:txBody>
          <a:bodyPr anchor="b">
            <a:normAutofit/>
          </a:bodyPr>
          <a:lstStyle>
            <a:lvl1pPr algn="l">
              <a:defRPr sz="5000">
                <a:solidFill>
                  <a:schemeClr val="bg1"/>
                </a:solidFill>
              </a:defRPr>
            </a:lvl1pPr>
          </a:lstStyle>
          <a:p>
            <a:r>
              <a:rPr lang="en-US"/>
              <a:t>Click to edit Master title style</a:t>
            </a:r>
            <a:endParaRPr lang="hr-HR" dirty="0"/>
          </a:p>
        </p:txBody>
      </p:sp>
      <p:sp>
        <p:nvSpPr>
          <p:cNvPr id="3" name="Subtitle 2">
            <a:extLst>
              <a:ext uri="{FF2B5EF4-FFF2-40B4-BE49-F238E27FC236}">
                <a16:creationId xmlns:a16="http://schemas.microsoft.com/office/drawing/2014/main" id="{453C1D34-1B8E-47C6-80D0-457EE0FB4208}"/>
              </a:ext>
            </a:extLst>
          </p:cNvPr>
          <p:cNvSpPr>
            <a:spLocks noGrp="1"/>
          </p:cNvSpPr>
          <p:nvPr>
            <p:ph type="subTitle" idx="1"/>
          </p:nvPr>
        </p:nvSpPr>
        <p:spPr>
          <a:xfrm>
            <a:off x="534504" y="3602038"/>
            <a:ext cx="7182679"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r-HR" dirty="0"/>
          </a:p>
        </p:txBody>
      </p:sp>
    </p:spTree>
    <p:extLst>
      <p:ext uri="{BB962C8B-B14F-4D97-AF65-F5344CB8AC3E}">
        <p14:creationId xmlns:p14="http://schemas.microsoft.com/office/powerpoint/2010/main" val="303929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C11607E9-90CB-4EC3-BFC9-07EDD0581C9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Footer Placeholder 4">
            <a:extLst>
              <a:ext uri="{FF2B5EF4-FFF2-40B4-BE49-F238E27FC236}">
                <a16:creationId xmlns:a16="http://schemas.microsoft.com/office/drawing/2014/main" id="{18B1384C-24C7-4CD0-8B92-D90451B6668B}"/>
              </a:ext>
            </a:extLst>
          </p:cNvPr>
          <p:cNvSpPr>
            <a:spLocks noGrp="1"/>
          </p:cNvSpPr>
          <p:nvPr>
            <p:ph type="ftr" sz="quarter" idx="11"/>
          </p:nvPr>
        </p:nvSpPr>
        <p:spPr>
          <a:xfrm>
            <a:off x="2915876" y="6330241"/>
            <a:ext cx="4623018" cy="365125"/>
          </a:xfrm>
          <a:prstGeom prst="rect">
            <a:avLst/>
          </a:prstGeom>
        </p:spPr>
        <p:txBody>
          <a:bodyPr/>
          <a:lstStyle/>
          <a:p>
            <a:endParaRPr lang="hr-HR" dirty="0"/>
          </a:p>
        </p:txBody>
      </p:sp>
      <p:sp>
        <p:nvSpPr>
          <p:cNvPr id="5" name="Title Placeholder 1">
            <a:extLst>
              <a:ext uri="{FF2B5EF4-FFF2-40B4-BE49-F238E27FC236}">
                <a16:creationId xmlns:a16="http://schemas.microsoft.com/office/drawing/2014/main" id="{7A262905-6F9B-4F86-9E50-E9DA6DFA400A}"/>
              </a:ext>
            </a:extLst>
          </p:cNvPr>
          <p:cNvSpPr>
            <a:spLocks noGrp="1"/>
          </p:cNvSpPr>
          <p:nvPr>
            <p:ph type="title"/>
          </p:nvPr>
        </p:nvSpPr>
        <p:spPr>
          <a:xfrm>
            <a:off x="1528416" y="365125"/>
            <a:ext cx="9825383" cy="1325563"/>
          </a:xfrm>
          <a:prstGeom prst="rect">
            <a:avLst/>
          </a:prstGeom>
        </p:spPr>
        <p:txBody>
          <a:bodyPr vert="horz" lIns="91440" tIns="45720" rIns="91440" bIns="45720" rtlCol="0" anchor="ctr">
            <a:normAutofit/>
          </a:bodyPr>
          <a:lstStyle/>
          <a:p>
            <a:r>
              <a:rPr lang="en-US"/>
              <a:t>Click to edit Master title style</a:t>
            </a:r>
            <a:endParaRPr lang="hr-HR"/>
          </a:p>
        </p:txBody>
      </p:sp>
    </p:spTree>
    <p:extLst>
      <p:ext uri="{BB962C8B-B14F-4D97-AF65-F5344CB8AC3E}">
        <p14:creationId xmlns:p14="http://schemas.microsoft.com/office/powerpoint/2010/main" val="1621436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ED6D35-CFA6-4B63-BF11-E19CD2DE43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85CA56DE-163C-48D3-B4DB-66AA14761E9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Footer Placeholder 4">
            <a:extLst>
              <a:ext uri="{FF2B5EF4-FFF2-40B4-BE49-F238E27FC236}">
                <a16:creationId xmlns:a16="http://schemas.microsoft.com/office/drawing/2014/main" id="{BD871E8D-D6F2-4C79-A882-74BAB8B251E2}"/>
              </a:ext>
            </a:extLst>
          </p:cNvPr>
          <p:cNvSpPr>
            <a:spLocks noGrp="1"/>
          </p:cNvSpPr>
          <p:nvPr>
            <p:ph type="ftr" sz="quarter" idx="11"/>
          </p:nvPr>
        </p:nvSpPr>
        <p:spPr>
          <a:xfrm>
            <a:off x="2915876" y="6330241"/>
            <a:ext cx="4623018" cy="365125"/>
          </a:xfrm>
          <a:prstGeom prst="rect">
            <a:avLst/>
          </a:prstGeom>
        </p:spPr>
        <p:txBody>
          <a:bodyPr/>
          <a:lstStyle/>
          <a:p>
            <a:endParaRPr lang="hr-HR" dirty="0"/>
          </a:p>
        </p:txBody>
      </p:sp>
    </p:spTree>
    <p:extLst>
      <p:ext uri="{BB962C8B-B14F-4D97-AF65-F5344CB8AC3E}">
        <p14:creationId xmlns:p14="http://schemas.microsoft.com/office/powerpoint/2010/main" val="3851853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Zadnji slaj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225CFFBB-1656-4BC5-9791-61CE66541E14}"/>
              </a:ext>
            </a:extLst>
          </p:cNvPr>
          <p:cNvGrpSpPr/>
          <p:nvPr userDrawn="1"/>
        </p:nvGrpSpPr>
        <p:grpSpPr>
          <a:xfrm>
            <a:off x="1343270" y="3886724"/>
            <a:ext cx="9659563" cy="1775457"/>
            <a:chOff x="1105091" y="2915042"/>
            <a:chExt cx="7244672" cy="1331593"/>
          </a:xfrm>
        </p:grpSpPr>
        <p:sp>
          <p:nvSpPr>
            <p:cNvPr id="13" name="TextBox 7">
              <a:extLst>
                <a:ext uri="{FF2B5EF4-FFF2-40B4-BE49-F238E27FC236}">
                  <a16:creationId xmlns:a16="http://schemas.microsoft.com/office/drawing/2014/main" id="{AEDFD92A-D570-4044-74DA-54F7B23EEE49}"/>
                </a:ext>
              </a:extLst>
            </p:cNvPr>
            <p:cNvSpPr txBox="1"/>
            <p:nvPr userDrawn="1"/>
          </p:nvSpPr>
          <p:spPr>
            <a:xfrm>
              <a:off x="5801856" y="2915042"/>
              <a:ext cx="2547907" cy="430695"/>
            </a:xfrm>
            <a:prstGeom prst="rect">
              <a:avLst/>
            </a:prstGeom>
            <a:noFill/>
          </p:spPr>
          <p:txBody>
            <a:bodyPr wrap="square" lIns="0" tIns="0" rIns="0" bIns="0" rtlCol="0">
              <a:spAutoFit/>
            </a:bodyPr>
            <a:lstStyle/>
            <a:p>
              <a:pPr algn="just"/>
              <a:r>
                <a:rPr lang="hr-HR" sz="933" dirty="0">
                  <a:solidFill>
                    <a:schemeClr val="tx1"/>
                  </a:solidFill>
                  <a:latin typeface="Arial" panose="020B0604020202020204" pitchFamily="34" charset="0"/>
                  <a:cs typeface="Arial" panose="020B0604020202020204" pitchFamily="34" charset="0"/>
                </a:rPr>
                <a:t>Srce politikom otvorenog pristupa široj javnosti osigurava dostupnost i korištenje svih rezultata rada Srca, a prvenstveno obrazovnih i stručnih informacija i sadržaja nastalih djelovanjem i radom Srca.</a:t>
              </a:r>
            </a:p>
          </p:txBody>
        </p:sp>
        <p:sp>
          <p:nvSpPr>
            <p:cNvPr id="15" name="TextBox 9">
              <a:extLst>
                <a:ext uri="{FF2B5EF4-FFF2-40B4-BE49-F238E27FC236}">
                  <a16:creationId xmlns:a16="http://schemas.microsoft.com/office/drawing/2014/main" id="{B1EFE6B7-D1D6-47CD-6EA4-D03F00A30F0E}"/>
                </a:ext>
              </a:extLst>
            </p:cNvPr>
            <p:cNvSpPr txBox="1"/>
            <p:nvPr userDrawn="1"/>
          </p:nvSpPr>
          <p:spPr>
            <a:xfrm>
              <a:off x="2731473" y="2918939"/>
              <a:ext cx="2610706" cy="215348"/>
            </a:xfrm>
            <a:prstGeom prst="rect">
              <a:avLst/>
            </a:prstGeom>
            <a:noFill/>
          </p:spPr>
          <p:txBody>
            <a:bodyPr wrap="square" lIns="0" tIns="0" rIns="0" bIns="0" rtlCol="0">
              <a:spAutoFit/>
            </a:bodyPr>
            <a:lstStyle/>
            <a:p>
              <a:pPr algn="just"/>
              <a:r>
                <a:rPr lang="pt-BR" sz="933" b="0" kern="1200" dirty="0">
                  <a:solidFill>
                    <a:schemeClr val="tx1"/>
                  </a:solidFill>
                  <a:effectLst/>
                  <a:latin typeface="Arial" panose="020B0604020202020204" pitchFamily="34" charset="0"/>
                  <a:ea typeface="+mn-ea"/>
                  <a:cs typeface="Arial" panose="020B0604020202020204" pitchFamily="34" charset="0"/>
                </a:rPr>
                <a:t>Ovo djelo je dano na korištenje pod licencom Creative Commons </a:t>
              </a:r>
              <a:r>
                <a:rPr lang="pt-BR" sz="933" b="0" i="1" kern="1200" dirty="0">
                  <a:solidFill>
                    <a:schemeClr val="tx1"/>
                  </a:solidFill>
                  <a:effectLst/>
                  <a:latin typeface="Arial" panose="020B0604020202020204" pitchFamily="34" charset="0"/>
                  <a:ea typeface="+mn-ea"/>
                  <a:cs typeface="Arial" panose="020B0604020202020204" pitchFamily="34" charset="0"/>
                </a:rPr>
                <a:t>Imenovanje</a:t>
              </a:r>
              <a:r>
                <a:rPr lang="hr-HR" sz="933" b="0" i="1" kern="1200" dirty="0">
                  <a:solidFill>
                    <a:schemeClr val="tx1"/>
                  </a:solidFill>
                  <a:effectLst/>
                  <a:latin typeface="Arial" panose="020B0604020202020204" pitchFamily="34" charset="0"/>
                  <a:ea typeface="+mn-ea"/>
                  <a:cs typeface="Arial" panose="020B0604020202020204" pitchFamily="34" charset="0"/>
                </a:rPr>
                <a:t> </a:t>
              </a:r>
              <a:r>
                <a:rPr lang="hr-HR" sz="933" b="0" i="0" kern="1200" dirty="0">
                  <a:solidFill>
                    <a:schemeClr val="tx1"/>
                  </a:solidFill>
                  <a:effectLst/>
                  <a:latin typeface="Arial" panose="020B0604020202020204" pitchFamily="34" charset="0"/>
                  <a:ea typeface="+mn-ea"/>
                  <a:cs typeface="Arial" panose="020B0604020202020204" pitchFamily="34" charset="0"/>
                </a:rPr>
                <a:t>4</a:t>
              </a:r>
              <a:r>
                <a:rPr lang="pt-BR" sz="933" b="0" i="0" kern="1200" dirty="0">
                  <a:solidFill>
                    <a:schemeClr val="tx1"/>
                  </a:solidFill>
                  <a:effectLst/>
                  <a:latin typeface="Arial" panose="020B0604020202020204" pitchFamily="34" charset="0"/>
                  <a:ea typeface="+mn-ea"/>
                  <a:cs typeface="Arial" panose="020B0604020202020204" pitchFamily="34" charset="0"/>
                </a:rPr>
                <a:t>.0 međunarodna</a:t>
              </a:r>
              <a:r>
                <a:rPr lang="pt-BR" sz="933" b="0" kern="1200" dirty="0">
                  <a:solidFill>
                    <a:schemeClr val="tx1"/>
                  </a:solidFill>
                  <a:effectLst/>
                  <a:latin typeface="Arial" panose="020B0604020202020204" pitchFamily="34" charset="0"/>
                  <a:ea typeface="+mn-ea"/>
                  <a:cs typeface="Arial" panose="020B0604020202020204" pitchFamily="34" charset="0"/>
                </a:rPr>
                <a:t>.</a:t>
              </a:r>
              <a:endParaRPr lang="hr-HR" sz="933" b="1" u="none" kern="1200" dirty="0">
                <a:solidFill>
                  <a:srgbClr val="CC3C00"/>
                </a:solidFill>
                <a:effectLst/>
                <a:latin typeface="Arial" panose="020B0604020202020204" pitchFamily="34" charset="0"/>
                <a:ea typeface="+mn-ea"/>
                <a:cs typeface="Arial" panose="020B0604020202020204" pitchFamily="34" charset="0"/>
              </a:endParaRPr>
            </a:p>
          </p:txBody>
        </p:sp>
        <p:sp>
          <p:nvSpPr>
            <p:cNvPr id="16" name="TextBox 12">
              <a:extLst>
                <a:ext uri="{FF2B5EF4-FFF2-40B4-BE49-F238E27FC236}">
                  <a16:creationId xmlns:a16="http://schemas.microsoft.com/office/drawing/2014/main" id="{AAB90880-4F0D-7C1A-B069-4249B48B4087}"/>
                </a:ext>
              </a:extLst>
            </p:cNvPr>
            <p:cNvSpPr txBox="1"/>
            <p:nvPr userDrawn="1"/>
          </p:nvSpPr>
          <p:spPr>
            <a:xfrm>
              <a:off x="1115724" y="3599709"/>
              <a:ext cx="927177" cy="173124"/>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hr-HR" sz="900" b="1" dirty="0">
                  <a:solidFill>
                    <a:schemeClr val="accent1"/>
                  </a:solidFill>
                  <a:latin typeface="Arial" panose="020B0604020202020204" pitchFamily="34" charset="0"/>
                  <a:cs typeface="Arial" panose="020B0604020202020204" pitchFamily="34" charset="0"/>
                  <a:hlinkClick r:id="rId3"/>
                </a:rPr>
                <a:t>www.srce.unizg.hr</a:t>
              </a:r>
              <a:r>
                <a:rPr lang="hr-HR" sz="900" b="1" dirty="0">
                  <a:solidFill>
                    <a:schemeClr val="accent1"/>
                  </a:solidFill>
                  <a:latin typeface="Arial" panose="020B0604020202020204" pitchFamily="34" charset="0"/>
                  <a:cs typeface="Arial" panose="020B0604020202020204" pitchFamily="34" charset="0"/>
                </a:rPr>
                <a:t> </a:t>
              </a:r>
            </a:p>
          </p:txBody>
        </p:sp>
        <p:sp>
          <p:nvSpPr>
            <p:cNvPr id="17" name="Rectangle 1">
              <a:extLst>
                <a:ext uri="{FF2B5EF4-FFF2-40B4-BE49-F238E27FC236}">
                  <a16:creationId xmlns:a16="http://schemas.microsoft.com/office/drawing/2014/main" id="{0ECCBBAB-08B2-29D2-8D07-A6D32135129A}"/>
                </a:ext>
              </a:extLst>
            </p:cNvPr>
            <p:cNvSpPr/>
            <p:nvPr userDrawn="1"/>
          </p:nvSpPr>
          <p:spPr>
            <a:xfrm>
              <a:off x="2941549" y="3599709"/>
              <a:ext cx="2190554" cy="173124"/>
            </a:xfrm>
            <a:prstGeom prst="rect">
              <a:avLst/>
            </a:prstGeom>
          </p:spPr>
          <p:txBody>
            <a:bodyPr wrap="square">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hr-HR" sz="900" b="1" u="sng" dirty="0">
                  <a:solidFill>
                    <a:srgbClr val="C00000"/>
                  </a:solidFill>
                  <a:latin typeface="Arial" panose="020B0604020202020204" pitchFamily="34" charset="0"/>
                  <a:cs typeface="Arial" panose="020B0604020202020204" pitchFamily="34" charset="0"/>
                  <a:hlinkClick r:id="rId4" action="ppaction://hlinkfile"/>
                </a:rPr>
                <a:t>creativecommons.org/</a:t>
              </a:r>
              <a:r>
                <a:rPr lang="hr-HR" sz="900" b="1" u="sng" dirty="0" err="1">
                  <a:solidFill>
                    <a:srgbClr val="C00000"/>
                  </a:solidFill>
                  <a:latin typeface="Arial" panose="020B0604020202020204" pitchFamily="34" charset="0"/>
                  <a:cs typeface="Arial" panose="020B0604020202020204" pitchFamily="34" charset="0"/>
                  <a:hlinkClick r:id="rId4" action="ppaction://hlinkfile"/>
                </a:rPr>
                <a:t>licenses</a:t>
              </a:r>
              <a:r>
                <a:rPr lang="hr-HR" sz="900" b="1" u="sng" dirty="0">
                  <a:solidFill>
                    <a:srgbClr val="C00000"/>
                  </a:solidFill>
                  <a:latin typeface="Arial" panose="020B0604020202020204" pitchFamily="34" charset="0"/>
                  <a:cs typeface="Arial" panose="020B0604020202020204" pitchFamily="34" charset="0"/>
                  <a:hlinkClick r:id="rId4" action="ppaction://hlinkfile"/>
                </a:rPr>
                <a:t>/</a:t>
              </a:r>
              <a:r>
                <a:rPr lang="hr-HR" sz="900" b="1" u="sng" dirty="0" err="1">
                  <a:solidFill>
                    <a:srgbClr val="C00000"/>
                  </a:solidFill>
                  <a:latin typeface="Arial" panose="020B0604020202020204" pitchFamily="34" charset="0"/>
                  <a:cs typeface="Arial" panose="020B0604020202020204" pitchFamily="34" charset="0"/>
                  <a:hlinkClick r:id="rId4" action="ppaction://hlinkfile"/>
                </a:rPr>
                <a:t>by</a:t>
              </a:r>
              <a:r>
                <a:rPr lang="hr-HR" sz="900" b="1" u="sng" dirty="0">
                  <a:solidFill>
                    <a:srgbClr val="C00000"/>
                  </a:solidFill>
                  <a:latin typeface="Arial" panose="020B0604020202020204" pitchFamily="34" charset="0"/>
                  <a:cs typeface="Arial" panose="020B0604020202020204" pitchFamily="34" charset="0"/>
                  <a:hlinkClick r:id="rId4" action="ppaction://hlinkfile"/>
                </a:rPr>
                <a:t>/4.0/</a:t>
              </a:r>
              <a:r>
                <a:rPr lang="hr-HR" sz="900" b="1" u="sng" dirty="0" err="1">
                  <a:solidFill>
                    <a:srgbClr val="C00000"/>
                  </a:solidFill>
                  <a:latin typeface="Arial" panose="020B0604020202020204" pitchFamily="34" charset="0"/>
                  <a:cs typeface="Arial" panose="020B0604020202020204" pitchFamily="34" charset="0"/>
                  <a:hlinkClick r:id="rId4" action="ppaction://hlinkfile"/>
                </a:rPr>
                <a:t>deed</a:t>
              </a:r>
              <a:r>
                <a:rPr lang="hr-HR" sz="900" b="1" u="sng" dirty="0">
                  <a:solidFill>
                    <a:srgbClr val="C00000"/>
                  </a:solidFill>
                  <a:latin typeface="Arial" panose="020B0604020202020204" pitchFamily="34" charset="0"/>
                  <a:cs typeface="Arial" panose="020B0604020202020204" pitchFamily="34" charset="0"/>
                </a:rPr>
                <a:t> </a:t>
              </a:r>
              <a:endParaRPr lang="hr-HR" sz="900" b="1" u="sng" dirty="0">
                <a:solidFill>
                  <a:schemeClr val="accent1"/>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356471A3-9D15-19E7-C3C5-79A39F9FFFDA}"/>
                </a:ext>
              </a:extLst>
            </p:cNvPr>
            <p:cNvSpPr/>
            <p:nvPr userDrawn="1"/>
          </p:nvSpPr>
          <p:spPr>
            <a:xfrm>
              <a:off x="6280399" y="3599709"/>
              <a:ext cx="1590820" cy="173124"/>
            </a:xfrm>
            <a:prstGeom prst="rect">
              <a:avLst/>
            </a:prstGeom>
          </p:spPr>
          <p:txBody>
            <a:bodyPr wrap="none">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hr-HR" sz="900" b="1" dirty="0">
                  <a:solidFill>
                    <a:schemeClr val="accent1"/>
                  </a:solidFill>
                  <a:latin typeface="Arial" panose="020B0604020202020204" pitchFamily="34" charset="0"/>
                  <a:cs typeface="Arial" panose="020B0604020202020204" pitchFamily="34" charset="0"/>
                  <a:hlinkClick r:id="rId5"/>
                </a:rPr>
                <a:t>www.srce.unizg.hr/otvoreni-pristup</a:t>
              </a:r>
              <a:endParaRPr lang="hr-HR" sz="900" b="1" dirty="0">
                <a:solidFill>
                  <a:schemeClr val="accent1"/>
                </a:solidFill>
                <a:latin typeface="Arial" panose="020B0604020202020204" pitchFamily="34" charset="0"/>
                <a:cs typeface="Arial" panose="020B0604020202020204" pitchFamily="34" charset="0"/>
              </a:endParaRPr>
            </a:p>
          </p:txBody>
        </p:sp>
        <p:pic>
          <p:nvPicPr>
            <p:cNvPr id="19" name="Picture 14">
              <a:hlinkClick r:id="rId5"/>
              <a:extLst>
                <a:ext uri="{FF2B5EF4-FFF2-40B4-BE49-F238E27FC236}">
                  <a16:creationId xmlns:a16="http://schemas.microsoft.com/office/drawing/2014/main" id="{113E224B-D696-BF4A-9BF2-F98217CA187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733117" y="3976635"/>
              <a:ext cx="685385" cy="270000"/>
            </a:xfrm>
            <a:prstGeom prst="rect">
              <a:avLst/>
            </a:prstGeom>
          </p:spPr>
        </p:pic>
        <p:pic>
          <p:nvPicPr>
            <p:cNvPr id="20" name="Picture 16">
              <a:hlinkClick r:id="rId3"/>
              <a:extLst>
                <a:ext uri="{FF2B5EF4-FFF2-40B4-BE49-F238E27FC236}">
                  <a16:creationId xmlns:a16="http://schemas.microsoft.com/office/drawing/2014/main" id="{6127FA4B-F666-45C5-680E-5F8CB71DD351}"/>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1105091" y="2918939"/>
              <a:ext cx="970563" cy="468548"/>
            </a:xfrm>
            <a:prstGeom prst="rect">
              <a:avLst/>
            </a:prstGeom>
          </p:spPr>
        </p:pic>
        <p:pic>
          <p:nvPicPr>
            <p:cNvPr id="21" name="Picture 3">
              <a:extLst>
                <a:ext uri="{FF2B5EF4-FFF2-40B4-BE49-F238E27FC236}">
                  <a16:creationId xmlns:a16="http://schemas.microsoft.com/office/drawing/2014/main" id="{FD7B0D4E-3055-CD93-7A04-A2B4A44891A9}"/>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672177" y="3983688"/>
              <a:ext cx="729299" cy="255894"/>
            </a:xfrm>
            <a:prstGeom prst="rect">
              <a:avLst/>
            </a:prstGeom>
          </p:spPr>
        </p:pic>
      </p:grpSp>
      <p:sp>
        <p:nvSpPr>
          <p:cNvPr id="3" name="Footer Placeholder 2">
            <a:extLst>
              <a:ext uri="{FF2B5EF4-FFF2-40B4-BE49-F238E27FC236}">
                <a16:creationId xmlns:a16="http://schemas.microsoft.com/office/drawing/2014/main" id="{6C175A99-3C77-4CF2-A91F-6E58F7A3838B}"/>
              </a:ext>
            </a:extLst>
          </p:cNvPr>
          <p:cNvSpPr>
            <a:spLocks noGrp="1"/>
          </p:cNvSpPr>
          <p:nvPr>
            <p:ph type="ftr" sz="quarter" idx="11"/>
          </p:nvPr>
        </p:nvSpPr>
        <p:spPr/>
        <p:txBody>
          <a:bodyPr/>
          <a:lstStyle/>
          <a:p>
            <a:r>
              <a:rPr lang="hr-HR"/>
              <a:t>Naziv prezentacije</a:t>
            </a:r>
            <a:endParaRPr lang="hr-HR" dirty="0"/>
          </a:p>
        </p:txBody>
      </p:sp>
      <p:sp>
        <p:nvSpPr>
          <p:cNvPr id="22" name="Title 1">
            <a:extLst>
              <a:ext uri="{FF2B5EF4-FFF2-40B4-BE49-F238E27FC236}">
                <a16:creationId xmlns:a16="http://schemas.microsoft.com/office/drawing/2014/main" id="{9B63765A-0810-4DA2-BAA9-86CDB74EB011}"/>
              </a:ext>
            </a:extLst>
          </p:cNvPr>
          <p:cNvSpPr>
            <a:spLocks noGrp="1"/>
          </p:cNvSpPr>
          <p:nvPr>
            <p:ph type="title"/>
          </p:nvPr>
        </p:nvSpPr>
        <p:spPr>
          <a:xfrm>
            <a:off x="1357447" y="536927"/>
            <a:ext cx="9645386" cy="1967903"/>
          </a:xfrm>
          <a:prstGeom prst="rect">
            <a:avLst/>
          </a:prstGeom>
        </p:spPr>
        <p:txBody>
          <a:bodyPr>
            <a:normAutofit/>
          </a:bodyPr>
          <a:lstStyle>
            <a:lvl1pPr algn="ctr">
              <a:defRPr sz="3067"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23" name="Subtitle 2">
            <a:extLst>
              <a:ext uri="{FF2B5EF4-FFF2-40B4-BE49-F238E27FC236}">
                <a16:creationId xmlns:a16="http://schemas.microsoft.com/office/drawing/2014/main" id="{E6CA525B-2D2E-49E5-A9CA-61E7485C5463}"/>
              </a:ext>
            </a:extLst>
          </p:cNvPr>
          <p:cNvSpPr>
            <a:spLocks noGrp="1"/>
          </p:cNvSpPr>
          <p:nvPr>
            <p:ph type="subTitle" idx="1"/>
          </p:nvPr>
        </p:nvSpPr>
        <p:spPr>
          <a:xfrm>
            <a:off x="1357447" y="2755191"/>
            <a:ext cx="9645386" cy="801167"/>
          </a:xfrm>
          <a:prstGeom prst="rect">
            <a:avLst/>
          </a:prstGeom>
        </p:spPr>
        <p:txBody>
          <a:bodyPr>
            <a:noAutofit/>
          </a:bodyPr>
          <a:lstStyle>
            <a:lvl1pPr marL="0" indent="0" algn="ctr">
              <a:buNone/>
              <a:defRPr sz="1867"/>
            </a:lvl1pPr>
            <a:lvl2pPr marL="342883"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en-US"/>
              <a:t>Click to edit Master subtitle style</a:t>
            </a:r>
            <a:endParaRPr lang="hr-HR" dirty="0"/>
          </a:p>
        </p:txBody>
      </p:sp>
      <p:pic>
        <p:nvPicPr>
          <p:cNvPr id="24" name="Slika 15">
            <a:extLst>
              <a:ext uri="{FF2B5EF4-FFF2-40B4-BE49-F238E27FC236}">
                <a16:creationId xmlns:a16="http://schemas.microsoft.com/office/drawing/2014/main" id="{79B1ABE9-1BF3-4D79-AFCD-9609CE00B996}"/>
              </a:ext>
            </a:extLst>
          </p:cNvPr>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4737783" y="5311584"/>
            <a:ext cx="1028936" cy="360000"/>
          </a:xfrm>
          <a:prstGeom prst="rect">
            <a:avLst/>
          </a:prstGeom>
          <a:noFill/>
          <a:ln>
            <a:noFill/>
          </a:ln>
        </p:spPr>
      </p:pic>
    </p:spTree>
    <p:extLst>
      <p:ext uri="{BB962C8B-B14F-4D97-AF65-F5344CB8AC3E}">
        <p14:creationId xmlns:p14="http://schemas.microsoft.com/office/powerpoint/2010/main" val="18645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4F22F-DC98-4B5C-A47C-6A9E610253EA}"/>
              </a:ext>
            </a:extLst>
          </p:cNvPr>
          <p:cNvSpPr>
            <a:spLocks noGrp="1"/>
          </p:cNvSpPr>
          <p:nvPr>
            <p:ph type="title"/>
          </p:nvPr>
        </p:nvSpPr>
        <p:spPr/>
        <p:txBody>
          <a:bodyPr/>
          <a:lstStyle/>
          <a:p>
            <a:r>
              <a:rPr lang="en-US"/>
              <a:t>Click to edit Master title style</a:t>
            </a:r>
            <a:endParaRPr lang="hr-HR" dirty="0"/>
          </a:p>
        </p:txBody>
      </p:sp>
      <p:sp>
        <p:nvSpPr>
          <p:cNvPr id="3" name="Content Placeholder 2">
            <a:extLst>
              <a:ext uri="{FF2B5EF4-FFF2-40B4-BE49-F238E27FC236}">
                <a16:creationId xmlns:a16="http://schemas.microsoft.com/office/drawing/2014/main" id="{D1BA2AFC-EA56-40CB-A1FC-92A03EDF021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Footer Placeholder 4">
            <a:extLst>
              <a:ext uri="{FF2B5EF4-FFF2-40B4-BE49-F238E27FC236}">
                <a16:creationId xmlns:a16="http://schemas.microsoft.com/office/drawing/2014/main" id="{BE19FF8F-782A-4C94-8833-AFD41A253207}"/>
              </a:ext>
            </a:extLst>
          </p:cNvPr>
          <p:cNvSpPr>
            <a:spLocks noGrp="1"/>
          </p:cNvSpPr>
          <p:nvPr>
            <p:ph type="ftr" sz="quarter" idx="11"/>
          </p:nvPr>
        </p:nvSpPr>
        <p:spPr>
          <a:xfrm>
            <a:off x="2915876" y="6330241"/>
            <a:ext cx="4623018" cy="365125"/>
          </a:xfrm>
          <a:prstGeom prst="rect">
            <a:avLst/>
          </a:prstGeom>
        </p:spPr>
        <p:txBody>
          <a:bodyPr/>
          <a:lstStyle/>
          <a:p>
            <a:endParaRPr lang="hr-HR" dirty="0"/>
          </a:p>
        </p:txBody>
      </p:sp>
    </p:spTree>
    <p:extLst>
      <p:ext uri="{BB962C8B-B14F-4D97-AF65-F5344CB8AC3E}">
        <p14:creationId xmlns:p14="http://schemas.microsoft.com/office/powerpoint/2010/main" val="1628840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87771-2B9E-417E-B8DA-1FB73CAFDA82}"/>
              </a:ext>
            </a:extLst>
          </p:cNvPr>
          <p:cNvSpPr>
            <a:spLocks noGrp="1"/>
          </p:cNvSpPr>
          <p:nvPr>
            <p:ph type="title"/>
          </p:nvPr>
        </p:nvSpPr>
        <p:spPr>
          <a:xfrm>
            <a:off x="499165" y="1709738"/>
            <a:ext cx="7178260" cy="2852737"/>
          </a:xfrm>
        </p:spPr>
        <p:txBody>
          <a:bodyPr anchor="b">
            <a:normAutofit/>
          </a:bodyPr>
          <a:lstStyle>
            <a:lvl1pPr>
              <a:defRPr sz="5000">
                <a:solidFill>
                  <a:schemeClr val="bg1"/>
                </a:solidFill>
              </a:defRPr>
            </a:lvl1pPr>
          </a:lstStyle>
          <a:p>
            <a:r>
              <a:rPr lang="en-US"/>
              <a:t>Click to edit Master title style</a:t>
            </a:r>
            <a:endParaRPr lang="hr-HR" dirty="0"/>
          </a:p>
        </p:txBody>
      </p:sp>
      <p:sp>
        <p:nvSpPr>
          <p:cNvPr id="3" name="Text Placeholder 2">
            <a:extLst>
              <a:ext uri="{FF2B5EF4-FFF2-40B4-BE49-F238E27FC236}">
                <a16:creationId xmlns:a16="http://schemas.microsoft.com/office/drawing/2014/main" id="{EDB25B0E-9F5A-4DB6-9497-58E62E886C5F}"/>
              </a:ext>
            </a:extLst>
          </p:cNvPr>
          <p:cNvSpPr>
            <a:spLocks noGrp="1"/>
          </p:cNvSpPr>
          <p:nvPr>
            <p:ph type="body" idx="1"/>
          </p:nvPr>
        </p:nvSpPr>
        <p:spPr>
          <a:xfrm>
            <a:off x="499164" y="4589463"/>
            <a:ext cx="717826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0EBADE33-3ECF-4A51-BF12-67447FA979AA}"/>
              </a:ext>
            </a:extLst>
          </p:cNvPr>
          <p:cNvSpPr>
            <a:spLocks noGrp="1"/>
          </p:cNvSpPr>
          <p:nvPr>
            <p:ph type="ftr" sz="quarter" idx="11"/>
          </p:nvPr>
        </p:nvSpPr>
        <p:spPr>
          <a:xfrm>
            <a:off x="2915876" y="6330241"/>
            <a:ext cx="4623018" cy="365125"/>
          </a:xfrm>
          <a:prstGeom prst="rect">
            <a:avLst/>
          </a:prstGeom>
        </p:spPr>
        <p:txBody>
          <a:bodyPr/>
          <a:lstStyle>
            <a:lvl1pPr>
              <a:defRPr>
                <a:solidFill>
                  <a:schemeClr val="bg1"/>
                </a:solidFill>
              </a:defRPr>
            </a:lvl1pPr>
          </a:lstStyle>
          <a:p>
            <a:endParaRPr lang="hr-HR" dirty="0"/>
          </a:p>
        </p:txBody>
      </p:sp>
    </p:spTree>
    <p:extLst>
      <p:ext uri="{BB962C8B-B14F-4D97-AF65-F5344CB8AC3E}">
        <p14:creationId xmlns:p14="http://schemas.microsoft.com/office/powerpoint/2010/main" val="3161378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67053-C862-47AB-AF3B-0BCCC8C1888D}"/>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E332B8A8-C494-4B91-9F99-36B9A88CCE6E}"/>
              </a:ext>
            </a:extLst>
          </p:cNvPr>
          <p:cNvSpPr>
            <a:spLocks noGrp="1"/>
          </p:cNvSpPr>
          <p:nvPr>
            <p:ph sz="half" idx="1"/>
          </p:nvPr>
        </p:nvSpPr>
        <p:spPr>
          <a:xfrm>
            <a:off x="1528416" y="1825625"/>
            <a:ext cx="4567584"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dirty="0"/>
          </a:p>
        </p:txBody>
      </p:sp>
      <p:sp>
        <p:nvSpPr>
          <p:cNvPr id="4" name="Content Placeholder 3">
            <a:extLst>
              <a:ext uri="{FF2B5EF4-FFF2-40B4-BE49-F238E27FC236}">
                <a16:creationId xmlns:a16="http://schemas.microsoft.com/office/drawing/2014/main" id="{2EE28E9E-54E2-4C0F-A8BD-ED00505ECE46}"/>
              </a:ext>
            </a:extLst>
          </p:cNvPr>
          <p:cNvSpPr>
            <a:spLocks noGrp="1"/>
          </p:cNvSpPr>
          <p:nvPr>
            <p:ph sz="half" idx="2"/>
          </p:nvPr>
        </p:nvSpPr>
        <p:spPr>
          <a:xfrm>
            <a:off x="6489148" y="1825625"/>
            <a:ext cx="486465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8" name="Footer Placeholder 4">
            <a:extLst>
              <a:ext uri="{FF2B5EF4-FFF2-40B4-BE49-F238E27FC236}">
                <a16:creationId xmlns:a16="http://schemas.microsoft.com/office/drawing/2014/main" id="{ADEB1797-359A-40A3-9436-0FF9D3D76454}"/>
              </a:ext>
            </a:extLst>
          </p:cNvPr>
          <p:cNvSpPr>
            <a:spLocks noGrp="1"/>
          </p:cNvSpPr>
          <p:nvPr>
            <p:ph type="ftr" sz="quarter" idx="11"/>
          </p:nvPr>
        </p:nvSpPr>
        <p:spPr>
          <a:xfrm>
            <a:off x="2915876" y="6330241"/>
            <a:ext cx="4623018" cy="365125"/>
          </a:xfrm>
          <a:prstGeom prst="rect">
            <a:avLst/>
          </a:prstGeom>
        </p:spPr>
        <p:txBody>
          <a:bodyPr/>
          <a:lstStyle/>
          <a:p>
            <a:endParaRPr lang="hr-HR" dirty="0"/>
          </a:p>
        </p:txBody>
      </p:sp>
    </p:spTree>
    <p:extLst>
      <p:ext uri="{BB962C8B-B14F-4D97-AF65-F5344CB8AC3E}">
        <p14:creationId xmlns:p14="http://schemas.microsoft.com/office/powerpoint/2010/main" val="3771425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C5EE616-1350-4900-8A92-573BB5D2E7A5}"/>
              </a:ext>
            </a:extLst>
          </p:cNvPr>
          <p:cNvSpPr>
            <a:spLocks noGrp="1"/>
          </p:cNvSpPr>
          <p:nvPr>
            <p:ph type="body" idx="1"/>
          </p:nvPr>
        </p:nvSpPr>
        <p:spPr>
          <a:xfrm>
            <a:off x="1506330" y="1681163"/>
            <a:ext cx="467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AB844D2-5F27-4F10-A9F1-CAC874DBD962}"/>
              </a:ext>
            </a:extLst>
          </p:cNvPr>
          <p:cNvSpPr>
            <a:spLocks noGrp="1"/>
          </p:cNvSpPr>
          <p:nvPr>
            <p:ph sz="half" idx="2"/>
          </p:nvPr>
        </p:nvSpPr>
        <p:spPr>
          <a:xfrm>
            <a:off x="1506330" y="2505075"/>
            <a:ext cx="467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a:extLst>
              <a:ext uri="{FF2B5EF4-FFF2-40B4-BE49-F238E27FC236}">
                <a16:creationId xmlns:a16="http://schemas.microsoft.com/office/drawing/2014/main" id="{51EC2B39-63E7-4322-BC52-03CD39DE4055}"/>
              </a:ext>
            </a:extLst>
          </p:cNvPr>
          <p:cNvSpPr>
            <a:spLocks noGrp="1"/>
          </p:cNvSpPr>
          <p:nvPr>
            <p:ph type="body" sz="quarter" idx="3"/>
          </p:nvPr>
        </p:nvSpPr>
        <p:spPr>
          <a:xfrm>
            <a:off x="6427304" y="1681163"/>
            <a:ext cx="492808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DDB891E-40AC-403D-86FB-C19AF0B5BD6B}"/>
              </a:ext>
            </a:extLst>
          </p:cNvPr>
          <p:cNvSpPr>
            <a:spLocks noGrp="1"/>
          </p:cNvSpPr>
          <p:nvPr>
            <p:ph sz="quarter" idx="4"/>
          </p:nvPr>
        </p:nvSpPr>
        <p:spPr>
          <a:xfrm>
            <a:off x="6427304" y="2505075"/>
            <a:ext cx="492808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10" name="Footer Placeholder 4">
            <a:extLst>
              <a:ext uri="{FF2B5EF4-FFF2-40B4-BE49-F238E27FC236}">
                <a16:creationId xmlns:a16="http://schemas.microsoft.com/office/drawing/2014/main" id="{955D426E-1106-4747-A089-EEDEEC06E173}"/>
              </a:ext>
            </a:extLst>
          </p:cNvPr>
          <p:cNvSpPr>
            <a:spLocks noGrp="1"/>
          </p:cNvSpPr>
          <p:nvPr>
            <p:ph type="ftr" sz="quarter" idx="11"/>
          </p:nvPr>
        </p:nvSpPr>
        <p:spPr>
          <a:xfrm>
            <a:off x="2915876" y="6330241"/>
            <a:ext cx="4623018" cy="365125"/>
          </a:xfrm>
          <a:prstGeom prst="rect">
            <a:avLst/>
          </a:prstGeom>
        </p:spPr>
        <p:txBody>
          <a:bodyPr/>
          <a:lstStyle/>
          <a:p>
            <a:endParaRPr lang="hr-HR" dirty="0"/>
          </a:p>
        </p:txBody>
      </p:sp>
      <p:sp>
        <p:nvSpPr>
          <p:cNvPr id="8" name="Title Placeholder 1">
            <a:extLst>
              <a:ext uri="{FF2B5EF4-FFF2-40B4-BE49-F238E27FC236}">
                <a16:creationId xmlns:a16="http://schemas.microsoft.com/office/drawing/2014/main" id="{8C8FE507-285B-4FCA-A767-BC44D221BB4C}"/>
              </a:ext>
            </a:extLst>
          </p:cNvPr>
          <p:cNvSpPr>
            <a:spLocks noGrp="1"/>
          </p:cNvSpPr>
          <p:nvPr>
            <p:ph type="title"/>
          </p:nvPr>
        </p:nvSpPr>
        <p:spPr>
          <a:xfrm>
            <a:off x="1528416" y="365125"/>
            <a:ext cx="9825383" cy="1325563"/>
          </a:xfrm>
          <a:prstGeom prst="rect">
            <a:avLst/>
          </a:prstGeom>
        </p:spPr>
        <p:txBody>
          <a:bodyPr vert="horz" lIns="91440" tIns="45720" rIns="91440" bIns="45720" rtlCol="0" anchor="ctr">
            <a:normAutofit/>
          </a:bodyPr>
          <a:lstStyle/>
          <a:p>
            <a:r>
              <a:rPr lang="en-US"/>
              <a:t>Click to edit Master title style</a:t>
            </a:r>
            <a:endParaRPr lang="hr-HR"/>
          </a:p>
        </p:txBody>
      </p:sp>
    </p:spTree>
    <p:extLst>
      <p:ext uri="{BB962C8B-B14F-4D97-AF65-F5344CB8AC3E}">
        <p14:creationId xmlns:p14="http://schemas.microsoft.com/office/powerpoint/2010/main" val="2023104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342A56CA-007D-47AF-B3D1-8C29368DA31A}"/>
              </a:ext>
            </a:extLst>
          </p:cNvPr>
          <p:cNvSpPr>
            <a:spLocks noGrp="1"/>
          </p:cNvSpPr>
          <p:nvPr>
            <p:ph type="ftr" sz="quarter" idx="11"/>
          </p:nvPr>
        </p:nvSpPr>
        <p:spPr>
          <a:xfrm>
            <a:off x="2915876" y="6330241"/>
            <a:ext cx="4623018" cy="365125"/>
          </a:xfrm>
          <a:prstGeom prst="rect">
            <a:avLst/>
          </a:prstGeom>
        </p:spPr>
        <p:txBody>
          <a:bodyPr/>
          <a:lstStyle/>
          <a:p>
            <a:endParaRPr lang="hr-HR" dirty="0"/>
          </a:p>
        </p:txBody>
      </p:sp>
      <p:sp>
        <p:nvSpPr>
          <p:cNvPr id="4" name="Title Placeholder 1">
            <a:extLst>
              <a:ext uri="{FF2B5EF4-FFF2-40B4-BE49-F238E27FC236}">
                <a16:creationId xmlns:a16="http://schemas.microsoft.com/office/drawing/2014/main" id="{7EE1CB03-7C26-439C-B1D6-AC17697BE727}"/>
              </a:ext>
            </a:extLst>
          </p:cNvPr>
          <p:cNvSpPr>
            <a:spLocks noGrp="1"/>
          </p:cNvSpPr>
          <p:nvPr>
            <p:ph type="title"/>
          </p:nvPr>
        </p:nvSpPr>
        <p:spPr>
          <a:xfrm>
            <a:off x="1528416" y="365125"/>
            <a:ext cx="9825383" cy="1325563"/>
          </a:xfrm>
          <a:prstGeom prst="rect">
            <a:avLst/>
          </a:prstGeom>
        </p:spPr>
        <p:txBody>
          <a:bodyPr vert="horz" lIns="91440" tIns="45720" rIns="91440" bIns="45720" rtlCol="0" anchor="ctr">
            <a:normAutofit/>
          </a:bodyPr>
          <a:lstStyle/>
          <a:p>
            <a:r>
              <a:rPr lang="en-US"/>
              <a:t>Click to edit Master title style</a:t>
            </a:r>
            <a:endParaRPr lang="hr-HR"/>
          </a:p>
        </p:txBody>
      </p:sp>
    </p:spTree>
    <p:extLst>
      <p:ext uri="{BB962C8B-B14F-4D97-AF65-F5344CB8AC3E}">
        <p14:creationId xmlns:p14="http://schemas.microsoft.com/office/powerpoint/2010/main" val="396535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B2E05B2-314B-47EA-9D2F-25D1A33BFCC5}"/>
              </a:ext>
            </a:extLst>
          </p:cNvPr>
          <p:cNvSpPr>
            <a:spLocks noGrp="1"/>
          </p:cNvSpPr>
          <p:nvPr>
            <p:ph type="ftr" sz="quarter" idx="11"/>
          </p:nvPr>
        </p:nvSpPr>
        <p:spPr>
          <a:xfrm>
            <a:off x="2915876" y="6330241"/>
            <a:ext cx="4623018" cy="365125"/>
          </a:xfrm>
          <a:prstGeom prst="rect">
            <a:avLst/>
          </a:prstGeom>
        </p:spPr>
        <p:txBody>
          <a:bodyPr/>
          <a:lstStyle/>
          <a:p>
            <a:endParaRPr lang="hr-HR" dirty="0"/>
          </a:p>
        </p:txBody>
      </p:sp>
    </p:spTree>
    <p:extLst>
      <p:ext uri="{BB962C8B-B14F-4D97-AF65-F5344CB8AC3E}">
        <p14:creationId xmlns:p14="http://schemas.microsoft.com/office/powerpoint/2010/main" val="3277874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3201-646E-4991-9C2F-F800236D3FF3}"/>
              </a:ext>
            </a:extLst>
          </p:cNvPr>
          <p:cNvSpPr>
            <a:spLocks noGrp="1"/>
          </p:cNvSpPr>
          <p:nvPr>
            <p:ph type="title"/>
          </p:nvPr>
        </p:nvSpPr>
        <p:spPr>
          <a:xfrm>
            <a:off x="1480299" y="457200"/>
            <a:ext cx="4114800" cy="1600200"/>
          </a:xfrm>
        </p:spPr>
        <p:txBody>
          <a:bodyPr anchor="b"/>
          <a:lstStyle>
            <a:lvl1pPr>
              <a:defRPr sz="3200"/>
            </a:lvl1pPr>
          </a:lstStyle>
          <a:p>
            <a:r>
              <a:rPr lang="en-US"/>
              <a:t>Click to edit Master title style</a:t>
            </a:r>
            <a:endParaRPr lang="hr-HR"/>
          </a:p>
        </p:txBody>
      </p:sp>
      <p:sp>
        <p:nvSpPr>
          <p:cNvPr id="3" name="Content Placeholder 2">
            <a:extLst>
              <a:ext uri="{FF2B5EF4-FFF2-40B4-BE49-F238E27FC236}">
                <a16:creationId xmlns:a16="http://schemas.microsoft.com/office/drawing/2014/main" id="{F4324E4B-A260-4E54-9EB6-4CA20527AF93}"/>
              </a:ext>
            </a:extLst>
          </p:cNvPr>
          <p:cNvSpPr>
            <a:spLocks noGrp="1"/>
          </p:cNvSpPr>
          <p:nvPr>
            <p:ph idx="1"/>
          </p:nvPr>
        </p:nvSpPr>
        <p:spPr>
          <a:xfrm>
            <a:off x="5664683"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a:extLst>
              <a:ext uri="{FF2B5EF4-FFF2-40B4-BE49-F238E27FC236}">
                <a16:creationId xmlns:a16="http://schemas.microsoft.com/office/drawing/2014/main" id="{3540686A-C2A3-4FEC-951D-FE75AE2CF376}"/>
              </a:ext>
            </a:extLst>
          </p:cNvPr>
          <p:cNvSpPr>
            <a:spLocks noGrp="1"/>
          </p:cNvSpPr>
          <p:nvPr>
            <p:ph type="body" sz="half" idx="2"/>
          </p:nvPr>
        </p:nvSpPr>
        <p:spPr>
          <a:xfrm>
            <a:off x="1480299" y="2057400"/>
            <a:ext cx="41148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Footer Placeholder 4">
            <a:extLst>
              <a:ext uri="{FF2B5EF4-FFF2-40B4-BE49-F238E27FC236}">
                <a16:creationId xmlns:a16="http://schemas.microsoft.com/office/drawing/2014/main" id="{BC5AE175-ABB3-404B-8D1A-52EA6B6130D9}"/>
              </a:ext>
            </a:extLst>
          </p:cNvPr>
          <p:cNvSpPr>
            <a:spLocks noGrp="1"/>
          </p:cNvSpPr>
          <p:nvPr>
            <p:ph type="ftr" sz="quarter" idx="11"/>
          </p:nvPr>
        </p:nvSpPr>
        <p:spPr>
          <a:xfrm>
            <a:off x="2915876" y="6330241"/>
            <a:ext cx="4623018" cy="365125"/>
          </a:xfrm>
          <a:prstGeom prst="rect">
            <a:avLst/>
          </a:prstGeom>
        </p:spPr>
        <p:txBody>
          <a:bodyPr/>
          <a:lstStyle/>
          <a:p>
            <a:endParaRPr lang="hr-HR" dirty="0"/>
          </a:p>
        </p:txBody>
      </p:sp>
    </p:spTree>
    <p:extLst>
      <p:ext uri="{BB962C8B-B14F-4D97-AF65-F5344CB8AC3E}">
        <p14:creationId xmlns:p14="http://schemas.microsoft.com/office/powerpoint/2010/main" val="226868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D80FBFD-B7B9-4838-A2AE-F4E28DD893A4}"/>
              </a:ext>
            </a:extLst>
          </p:cNvPr>
          <p:cNvSpPr>
            <a:spLocks noGrp="1"/>
          </p:cNvSpPr>
          <p:nvPr>
            <p:ph type="pic" idx="1"/>
          </p:nvPr>
        </p:nvSpPr>
        <p:spPr>
          <a:xfrm>
            <a:off x="5603798" y="1828800"/>
            <a:ext cx="6078478" cy="4032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hr-HR" dirty="0"/>
          </a:p>
        </p:txBody>
      </p:sp>
      <p:sp>
        <p:nvSpPr>
          <p:cNvPr id="4" name="Text Placeholder 3">
            <a:extLst>
              <a:ext uri="{FF2B5EF4-FFF2-40B4-BE49-F238E27FC236}">
                <a16:creationId xmlns:a16="http://schemas.microsoft.com/office/drawing/2014/main" id="{3E96F959-D4B5-42B2-9533-DF80582F6C59}"/>
              </a:ext>
            </a:extLst>
          </p:cNvPr>
          <p:cNvSpPr>
            <a:spLocks noGrp="1"/>
          </p:cNvSpPr>
          <p:nvPr>
            <p:ph type="body" sz="half" idx="2"/>
          </p:nvPr>
        </p:nvSpPr>
        <p:spPr>
          <a:xfrm>
            <a:off x="1470990" y="1839154"/>
            <a:ext cx="3980068" cy="4032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Footer Placeholder 4">
            <a:extLst>
              <a:ext uri="{FF2B5EF4-FFF2-40B4-BE49-F238E27FC236}">
                <a16:creationId xmlns:a16="http://schemas.microsoft.com/office/drawing/2014/main" id="{B37E6853-9EAC-4161-87F9-1A0E7A492FCD}"/>
              </a:ext>
            </a:extLst>
          </p:cNvPr>
          <p:cNvSpPr>
            <a:spLocks noGrp="1"/>
          </p:cNvSpPr>
          <p:nvPr>
            <p:ph type="ftr" sz="quarter" idx="11"/>
          </p:nvPr>
        </p:nvSpPr>
        <p:spPr>
          <a:xfrm>
            <a:off x="2915876" y="6330241"/>
            <a:ext cx="4623018" cy="365125"/>
          </a:xfrm>
          <a:prstGeom prst="rect">
            <a:avLst/>
          </a:prstGeom>
        </p:spPr>
        <p:txBody>
          <a:bodyPr/>
          <a:lstStyle/>
          <a:p>
            <a:endParaRPr lang="hr-HR" dirty="0"/>
          </a:p>
        </p:txBody>
      </p:sp>
      <p:sp>
        <p:nvSpPr>
          <p:cNvPr id="6" name="Title Placeholder 1">
            <a:extLst>
              <a:ext uri="{FF2B5EF4-FFF2-40B4-BE49-F238E27FC236}">
                <a16:creationId xmlns:a16="http://schemas.microsoft.com/office/drawing/2014/main" id="{31644408-4B23-4481-9706-2C11B5AE3339}"/>
              </a:ext>
            </a:extLst>
          </p:cNvPr>
          <p:cNvSpPr>
            <a:spLocks noGrp="1"/>
          </p:cNvSpPr>
          <p:nvPr>
            <p:ph type="title"/>
          </p:nvPr>
        </p:nvSpPr>
        <p:spPr>
          <a:xfrm>
            <a:off x="1528416" y="365125"/>
            <a:ext cx="9825383" cy="1325563"/>
          </a:xfrm>
          <a:prstGeom prst="rect">
            <a:avLst/>
          </a:prstGeom>
        </p:spPr>
        <p:txBody>
          <a:bodyPr vert="horz" lIns="91440" tIns="45720" rIns="91440" bIns="45720" rtlCol="0" anchor="ctr">
            <a:normAutofit/>
          </a:bodyPr>
          <a:lstStyle/>
          <a:p>
            <a:r>
              <a:rPr lang="en-US"/>
              <a:t>Click to edit Master title style</a:t>
            </a:r>
            <a:endParaRPr lang="hr-HR"/>
          </a:p>
        </p:txBody>
      </p:sp>
    </p:spTree>
    <p:extLst>
      <p:ext uri="{BB962C8B-B14F-4D97-AF65-F5344CB8AC3E}">
        <p14:creationId xmlns:p14="http://schemas.microsoft.com/office/powerpoint/2010/main" val="3185777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E5C6DB-E731-4161-B08C-37AD479BC409}"/>
              </a:ext>
            </a:extLst>
          </p:cNvPr>
          <p:cNvSpPr>
            <a:spLocks noGrp="1"/>
          </p:cNvSpPr>
          <p:nvPr>
            <p:ph type="title"/>
          </p:nvPr>
        </p:nvSpPr>
        <p:spPr>
          <a:xfrm>
            <a:off x="1528416" y="365125"/>
            <a:ext cx="9825383"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a:extLst>
              <a:ext uri="{FF2B5EF4-FFF2-40B4-BE49-F238E27FC236}">
                <a16:creationId xmlns:a16="http://schemas.microsoft.com/office/drawing/2014/main" id="{D1A66ED9-513A-4481-8699-22D124684A26}"/>
              </a:ext>
            </a:extLst>
          </p:cNvPr>
          <p:cNvSpPr>
            <a:spLocks noGrp="1"/>
          </p:cNvSpPr>
          <p:nvPr>
            <p:ph type="body" idx="1"/>
          </p:nvPr>
        </p:nvSpPr>
        <p:spPr>
          <a:xfrm>
            <a:off x="1528416" y="1825625"/>
            <a:ext cx="9825384"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Footer Placeholder 4">
            <a:extLst>
              <a:ext uri="{FF2B5EF4-FFF2-40B4-BE49-F238E27FC236}">
                <a16:creationId xmlns:a16="http://schemas.microsoft.com/office/drawing/2014/main" id="{08DDEDB2-868D-48CC-B9F7-4184495A4AC8}"/>
              </a:ext>
            </a:extLst>
          </p:cNvPr>
          <p:cNvSpPr>
            <a:spLocks noGrp="1"/>
          </p:cNvSpPr>
          <p:nvPr>
            <p:ph type="ftr" sz="quarter" idx="3"/>
          </p:nvPr>
        </p:nvSpPr>
        <p:spPr>
          <a:xfrm>
            <a:off x="3101009" y="6356350"/>
            <a:ext cx="438646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dirty="0"/>
          </a:p>
        </p:txBody>
      </p:sp>
    </p:spTree>
    <p:extLst>
      <p:ext uri="{BB962C8B-B14F-4D97-AF65-F5344CB8AC3E}">
        <p14:creationId xmlns:p14="http://schemas.microsoft.com/office/powerpoint/2010/main" val="2518446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rce.unizg.hr/inicijative/hr-ooz/clanice" TargetMode="External"/><Relationship Id="rId2" Type="http://schemas.openxmlformats.org/officeDocument/2006/relationships/hyperlink" Target="https://www.otvorena-znanost.hr/politike-otvorene-znanosti/politika-otvorene-znanosti-u-hrvatskoj-radn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99342-AD10-4F9E-98C9-38D8777FA744}"/>
              </a:ext>
            </a:extLst>
          </p:cNvPr>
          <p:cNvSpPr>
            <a:spLocks noGrp="1"/>
          </p:cNvSpPr>
          <p:nvPr>
            <p:ph type="ctrTitle"/>
          </p:nvPr>
        </p:nvSpPr>
        <p:spPr/>
        <p:txBody>
          <a:bodyPr>
            <a:noAutofit/>
          </a:bodyPr>
          <a:lstStyle/>
          <a:p>
            <a:r>
              <a:rPr lang="hr-HR" sz="3800" dirty="0"/>
              <a:t>Pitanja autorskog prava u politikama otvorene znanosti hrvatskih znanstvenih ustanova</a:t>
            </a:r>
          </a:p>
        </p:txBody>
      </p:sp>
      <p:sp>
        <p:nvSpPr>
          <p:cNvPr id="3" name="Subtitle 2">
            <a:extLst>
              <a:ext uri="{FF2B5EF4-FFF2-40B4-BE49-F238E27FC236}">
                <a16:creationId xmlns:a16="http://schemas.microsoft.com/office/drawing/2014/main" id="{92473BA0-782E-4F7C-9F22-FD20652BBD32}"/>
              </a:ext>
            </a:extLst>
          </p:cNvPr>
          <p:cNvSpPr>
            <a:spLocks noGrp="1"/>
          </p:cNvSpPr>
          <p:nvPr>
            <p:ph type="subTitle" idx="1"/>
          </p:nvPr>
        </p:nvSpPr>
        <p:spPr/>
        <p:txBody>
          <a:bodyPr>
            <a:normAutofit/>
          </a:bodyPr>
          <a:lstStyle/>
          <a:p>
            <a:r>
              <a:rPr lang="hr-HR" dirty="0"/>
              <a:t>Iva Melinščak Zlodi</a:t>
            </a:r>
          </a:p>
          <a:p>
            <a:r>
              <a:rPr lang="hr-HR" sz="1400" dirty="0"/>
              <a:t>(imelinsc@ffzg.hr)</a:t>
            </a:r>
          </a:p>
          <a:p>
            <a:r>
              <a:rPr lang="hr-HR" sz="1800" dirty="0"/>
              <a:t>Sveučilište u Zagrebu Filozofski fakultet</a:t>
            </a:r>
          </a:p>
          <a:p>
            <a:r>
              <a:rPr lang="hr-HR" sz="1800" dirty="0"/>
              <a:t>Nacionalna koordinatorica Programa </a:t>
            </a:r>
            <a:r>
              <a:rPr lang="hr-HR" sz="1800" i="1" dirty="0" err="1"/>
              <a:t>Knowledge</a:t>
            </a:r>
            <a:r>
              <a:rPr lang="hr-HR" sz="1800" i="1" dirty="0"/>
              <a:t> Rights 21</a:t>
            </a:r>
          </a:p>
        </p:txBody>
      </p:sp>
    </p:spTree>
    <p:extLst>
      <p:ext uri="{BB962C8B-B14F-4D97-AF65-F5344CB8AC3E}">
        <p14:creationId xmlns:p14="http://schemas.microsoft.com/office/powerpoint/2010/main" val="16151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2EEB7-C1D8-D88A-F7FE-B90ECAB10AB5}"/>
              </a:ext>
            </a:extLst>
          </p:cNvPr>
          <p:cNvSpPr>
            <a:spLocks noGrp="1"/>
          </p:cNvSpPr>
          <p:nvPr>
            <p:ph type="title"/>
          </p:nvPr>
        </p:nvSpPr>
        <p:spPr/>
        <p:txBody>
          <a:bodyPr/>
          <a:lstStyle/>
          <a:p>
            <a:r>
              <a:rPr lang="hr-HR" dirty="0"/>
              <a:t>Politike otvorene znanosti hrvatskih znanstvenih ustanova</a:t>
            </a:r>
            <a:endParaRPr lang="en-GB" dirty="0"/>
          </a:p>
        </p:txBody>
      </p:sp>
      <p:sp>
        <p:nvSpPr>
          <p:cNvPr id="3" name="Text Placeholder 2">
            <a:extLst>
              <a:ext uri="{FF2B5EF4-FFF2-40B4-BE49-F238E27FC236}">
                <a16:creationId xmlns:a16="http://schemas.microsoft.com/office/drawing/2014/main" id="{A133BAC6-9069-42AC-8484-D437D54E792A}"/>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926304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CAD48-B375-44ED-8389-0D37C9F5D562}"/>
              </a:ext>
            </a:extLst>
          </p:cNvPr>
          <p:cNvSpPr>
            <a:spLocks noGrp="1"/>
          </p:cNvSpPr>
          <p:nvPr>
            <p:ph type="title"/>
          </p:nvPr>
        </p:nvSpPr>
        <p:spPr/>
        <p:txBody>
          <a:bodyPr/>
          <a:lstStyle/>
          <a:p>
            <a:r>
              <a:rPr lang="hr-HR" dirty="0"/>
              <a:t>Politike otvorenog pristupa i otvorene znanosti</a:t>
            </a:r>
          </a:p>
        </p:txBody>
      </p:sp>
      <p:sp>
        <p:nvSpPr>
          <p:cNvPr id="3" name="Content Placeholder 2">
            <a:extLst>
              <a:ext uri="{FF2B5EF4-FFF2-40B4-BE49-F238E27FC236}">
                <a16:creationId xmlns:a16="http://schemas.microsoft.com/office/drawing/2014/main" id="{D1D54CF5-8E60-469E-8AFB-C5A50906DF81}"/>
              </a:ext>
            </a:extLst>
          </p:cNvPr>
          <p:cNvSpPr>
            <a:spLocks noGrp="1"/>
          </p:cNvSpPr>
          <p:nvPr>
            <p:ph idx="1"/>
          </p:nvPr>
        </p:nvSpPr>
        <p:spPr/>
        <p:txBody>
          <a:bodyPr>
            <a:normAutofit/>
          </a:bodyPr>
          <a:lstStyle/>
          <a:p>
            <a:r>
              <a:rPr lang="hr-HR" dirty="0"/>
              <a:t>Dokumenti „politika” pronađeni su na 17 ustanova</a:t>
            </a:r>
          </a:p>
          <a:p>
            <a:pPr lvl="1"/>
            <a:r>
              <a:rPr lang="hr-HR" dirty="0"/>
              <a:t>sveučilišta i njihove sastavnice, instituti, veleučilišta</a:t>
            </a:r>
          </a:p>
          <a:p>
            <a:r>
              <a:rPr lang="hr-HR" dirty="0"/>
              <a:t>Nisu svi javno dostupni</a:t>
            </a:r>
          </a:p>
          <a:p>
            <a:r>
              <a:rPr lang="hr-HR" dirty="0"/>
              <a:t>Različiti nazivi:</a:t>
            </a:r>
          </a:p>
          <a:p>
            <a:pPr lvl="1"/>
            <a:r>
              <a:rPr lang="hr-HR" dirty="0"/>
              <a:t>Politike otvorene znanosti ili otvorenog pristupa, Odluke o obvezi pohrane u repozitorije, Deklaracije i </a:t>
            </a:r>
            <a:r>
              <a:rPr lang="hr-HR" dirty="0" err="1"/>
              <a:t>sl</a:t>
            </a:r>
            <a:r>
              <a:rPr lang="hr-HR" dirty="0"/>
              <a:t> (i prateći dokumenti)</a:t>
            </a:r>
          </a:p>
          <a:p>
            <a:r>
              <a:rPr lang="hr-HR" dirty="0"/>
              <a:t>Najstariji – iz 2015 (IRB i </a:t>
            </a:r>
            <a:r>
              <a:rPr lang="hr-HR" dirty="0" err="1"/>
              <a:t>UniZG</a:t>
            </a:r>
            <a:r>
              <a:rPr lang="hr-HR" dirty="0"/>
              <a:t> FSB), a većina od 2022. do danas</a:t>
            </a:r>
          </a:p>
          <a:p>
            <a:pPr lvl="1"/>
            <a:r>
              <a:rPr lang="hr-HR" dirty="0"/>
              <a:t>neki su u međuvremenu revidirani</a:t>
            </a:r>
          </a:p>
        </p:txBody>
      </p:sp>
    </p:spTree>
    <p:extLst>
      <p:ext uri="{BB962C8B-B14F-4D97-AF65-F5344CB8AC3E}">
        <p14:creationId xmlns:p14="http://schemas.microsoft.com/office/powerpoint/2010/main" val="1625117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5C44D54-AEC3-4642-B0C2-4E80B079FCD8}"/>
              </a:ext>
            </a:extLst>
          </p:cNvPr>
          <p:cNvSpPr>
            <a:spLocks noGrp="1"/>
          </p:cNvSpPr>
          <p:nvPr>
            <p:ph type="title"/>
          </p:nvPr>
        </p:nvSpPr>
        <p:spPr>
          <a:xfrm>
            <a:off x="1528416" y="365127"/>
            <a:ext cx="9825383" cy="866908"/>
          </a:xfrm>
        </p:spPr>
        <p:txBody>
          <a:bodyPr/>
          <a:lstStyle/>
          <a:p>
            <a:r>
              <a:rPr lang="hr-HR" dirty="0"/>
              <a:t>Popis ustanova</a:t>
            </a:r>
          </a:p>
        </p:txBody>
      </p:sp>
      <p:sp>
        <p:nvSpPr>
          <p:cNvPr id="2" name="Content Placeholder 1">
            <a:extLst>
              <a:ext uri="{FF2B5EF4-FFF2-40B4-BE49-F238E27FC236}">
                <a16:creationId xmlns:a16="http://schemas.microsoft.com/office/drawing/2014/main" id="{1DF6F13D-00F6-DFCB-BCE3-0003BA2D92DE}"/>
              </a:ext>
            </a:extLst>
          </p:cNvPr>
          <p:cNvSpPr>
            <a:spLocks noGrp="1"/>
          </p:cNvSpPr>
          <p:nvPr>
            <p:ph idx="1"/>
          </p:nvPr>
        </p:nvSpPr>
        <p:spPr>
          <a:xfrm>
            <a:off x="1528416" y="1309036"/>
            <a:ext cx="9825384" cy="4867927"/>
          </a:xfrm>
        </p:spPr>
        <p:txBody>
          <a:bodyPr numCol="2">
            <a:normAutofit/>
          </a:bodyPr>
          <a:lstStyle/>
          <a:p>
            <a:pPr rtl="0" fontAlgn="base">
              <a:buFont typeface="+mj-lt"/>
              <a:buAutoNum type="arabicPeriod"/>
              <a:tabLst>
                <a:tab pos="4398963" algn="l"/>
              </a:tabLst>
            </a:pPr>
            <a:r>
              <a:rPr lang="en-GB" sz="1800" b="0" i="0" u="none" strike="noStrike" dirty="0" err="1">
                <a:solidFill>
                  <a:srgbClr val="333333"/>
                </a:solidFill>
                <a:effectLst/>
                <a:latin typeface="Calibri" panose="020F0502020204030204" pitchFamily="34" charset="0"/>
              </a:rPr>
              <a:t>Institut</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Ruđer</a:t>
            </a:r>
            <a:r>
              <a:rPr lang="en-GB" sz="1800" b="0" i="0" u="none" strike="noStrike" dirty="0">
                <a:solidFill>
                  <a:srgbClr val="333333"/>
                </a:solidFill>
                <a:effectLst/>
                <a:latin typeface="Calibri" panose="020F0502020204030204" pitchFamily="34" charset="0"/>
              </a:rPr>
              <a:t> Bošković</a:t>
            </a:r>
          </a:p>
          <a:p>
            <a:pPr rtl="0" fontAlgn="base">
              <a:buFont typeface="+mj-lt"/>
              <a:buAutoNum type="arabicPeriod"/>
              <a:tabLst>
                <a:tab pos="4398963" algn="l"/>
              </a:tabLst>
            </a:pPr>
            <a:r>
              <a:rPr lang="en-GB" sz="1800" b="0" i="0" u="none" strike="noStrike" dirty="0" err="1">
                <a:solidFill>
                  <a:srgbClr val="333333"/>
                </a:solidFill>
                <a:effectLst/>
                <a:latin typeface="Calibri" panose="020F0502020204030204" pitchFamily="34" charset="0"/>
              </a:rPr>
              <a:t>Istarsko</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veleučilište</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tabLst>
                <a:tab pos="4398963" algn="l"/>
              </a:tabLst>
            </a:pPr>
            <a:r>
              <a:rPr lang="en-GB" sz="1800" b="0" i="0" u="none" strike="noStrike" dirty="0">
                <a:solidFill>
                  <a:srgbClr val="333333"/>
                </a:solidFill>
                <a:effectLst/>
                <a:latin typeface="Calibri" panose="020F0502020204030204" pitchFamily="34" charset="0"/>
              </a:rPr>
              <a:t>Libertas </a:t>
            </a:r>
            <a:r>
              <a:rPr lang="en-GB" sz="1800" b="0" i="0" u="none" strike="noStrike" dirty="0" err="1">
                <a:solidFill>
                  <a:srgbClr val="333333"/>
                </a:solidFill>
                <a:effectLst/>
                <a:latin typeface="Calibri" panose="020F0502020204030204" pitchFamily="34" charset="0"/>
              </a:rPr>
              <a:t>međunarodno</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sveučilište</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tabLst>
                <a:tab pos="4398963" algn="l"/>
              </a:tabLst>
            </a:pP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Josipa Jurja </a:t>
            </a:r>
            <a:r>
              <a:rPr lang="en-GB" sz="1800" b="0" i="0" u="none" strike="noStrike" dirty="0" err="1">
                <a:solidFill>
                  <a:srgbClr val="333333"/>
                </a:solidFill>
                <a:effectLst/>
                <a:latin typeface="Calibri" panose="020F0502020204030204" pitchFamily="34" charset="0"/>
              </a:rPr>
              <a:t>Strossmayera</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Osijeku</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tabLst>
                <a:tab pos="4398963" algn="l"/>
              </a:tabLst>
            </a:pP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Josipa Jurja </a:t>
            </a:r>
            <a:r>
              <a:rPr lang="en-GB" sz="1800" b="0" i="0" u="none" strike="noStrike" dirty="0" err="1">
                <a:solidFill>
                  <a:srgbClr val="333333"/>
                </a:solidFill>
                <a:effectLst/>
                <a:latin typeface="Calibri" panose="020F0502020204030204" pitchFamily="34" charset="0"/>
              </a:rPr>
              <a:t>Strossmayera</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Osijeku</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Fakulteta</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agrobiotehničkih</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znanosti</a:t>
            </a:r>
            <a:r>
              <a:rPr lang="en-GB" sz="1800" b="0" i="0" u="none" strike="noStrike" dirty="0">
                <a:solidFill>
                  <a:srgbClr val="333333"/>
                </a:solidFill>
                <a:effectLst/>
                <a:latin typeface="Calibri" panose="020F0502020204030204" pitchFamily="34" charset="0"/>
              </a:rPr>
              <a:t> Osijek</a:t>
            </a:r>
          </a:p>
          <a:p>
            <a:pPr rtl="0" fontAlgn="base">
              <a:buFont typeface="+mj-lt"/>
              <a:buAutoNum type="arabicPeriod"/>
              <a:tabLst>
                <a:tab pos="4398963" algn="l"/>
              </a:tabLst>
            </a:pP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Josipa Jurja </a:t>
            </a:r>
            <a:r>
              <a:rPr lang="en-GB" sz="1800" b="0" i="0" u="none" strike="noStrike" dirty="0" err="1">
                <a:solidFill>
                  <a:srgbClr val="333333"/>
                </a:solidFill>
                <a:effectLst/>
                <a:latin typeface="Calibri" panose="020F0502020204030204" pitchFamily="34" charset="0"/>
              </a:rPr>
              <a:t>Strossmayera</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Osijeku</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Fakultet</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turizma</a:t>
            </a:r>
            <a:r>
              <a:rPr lang="en-GB" sz="1800" b="0" i="0" u="none" strike="noStrike" dirty="0">
                <a:solidFill>
                  <a:srgbClr val="333333"/>
                </a:solidFill>
                <a:effectLst/>
                <a:latin typeface="Calibri" panose="020F0502020204030204" pitchFamily="34" charset="0"/>
              </a:rPr>
              <a:t> i </a:t>
            </a:r>
            <a:r>
              <a:rPr lang="en-GB" sz="1800" b="0" i="0" u="none" strike="noStrike" dirty="0" err="1">
                <a:solidFill>
                  <a:srgbClr val="333333"/>
                </a:solidFill>
                <a:effectLst/>
                <a:latin typeface="Calibri" panose="020F0502020204030204" pitchFamily="34" charset="0"/>
              </a:rPr>
              <a:t>ruralnog</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razvoja</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Požegi</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tabLst>
                <a:tab pos="4398963" algn="l"/>
              </a:tabLst>
            </a:pP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Rijeci</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tabLst>
                <a:tab pos="4398963" algn="l"/>
              </a:tabLst>
            </a:pP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Rijeci</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Filozofski</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fakultet</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tabLst>
                <a:tab pos="4398963" algn="l"/>
              </a:tabLst>
            </a:pP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Slavonskom</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Brodu</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tabLst>
                <a:tab pos="4398963" algn="l"/>
              </a:tabLst>
            </a:pP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Splitu</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pP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Zadru</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pPr>
            <a:r>
              <a:rPr lang="hr-HR"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Zagrebu</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pPr>
            <a:r>
              <a:rPr lang="hr-HR"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Zagrebu</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Fakultet</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strojarstva</a:t>
            </a:r>
            <a:r>
              <a:rPr lang="en-GB" sz="1800" b="0" i="0" u="none" strike="noStrike" dirty="0">
                <a:solidFill>
                  <a:srgbClr val="333333"/>
                </a:solidFill>
                <a:effectLst/>
                <a:latin typeface="Calibri" panose="020F0502020204030204" pitchFamily="34" charset="0"/>
              </a:rPr>
              <a:t> i </a:t>
            </a:r>
            <a:r>
              <a:rPr lang="en-GB" sz="1800" b="0" i="0" u="none" strike="noStrike" dirty="0" err="1">
                <a:solidFill>
                  <a:srgbClr val="333333"/>
                </a:solidFill>
                <a:effectLst/>
                <a:latin typeface="Calibri" panose="020F0502020204030204" pitchFamily="34" charset="0"/>
              </a:rPr>
              <a:t>brodogradnje</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pPr>
            <a:r>
              <a:rPr lang="hr-HR"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Zagrebu</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Prehrambeno-biotehnološki</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fakultet</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pPr>
            <a:r>
              <a:rPr lang="hr-HR"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Zagrebu</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Prirodoslovno-matematički</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fakultet</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Fizički</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odsjek</a:t>
            </a:r>
            <a:endParaRPr lang="en-GB" sz="1800" b="0" i="0" u="none" strike="noStrike" dirty="0">
              <a:solidFill>
                <a:srgbClr val="333333"/>
              </a:solidFill>
              <a:effectLst/>
              <a:latin typeface="Calibri" panose="020F0502020204030204" pitchFamily="34" charset="0"/>
            </a:endParaRPr>
          </a:p>
          <a:p>
            <a:pPr rtl="0" fontAlgn="base">
              <a:buFont typeface="+mj-lt"/>
              <a:buAutoNum type="arabicPeriod"/>
            </a:pPr>
            <a:r>
              <a:rPr lang="hr-HR"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Sveučilište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Zagrebu</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Sveučilišni</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računski</a:t>
            </a:r>
            <a:r>
              <a:rPr lang="en-GB"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centar</a:t>
            </a:r>
            <a:r>
              <a:rPr lang="en-GB" sz="1800" b="0" i="0" u="none" strike="noStrike" dirty="0">
                <a:solidFill>
                  <a:srgbClr val="333333"/>
                </a:solidFill>
                <a:effectLst/>
                <a:latin typeface="Calibri" panose="020F0502020204030204" pitchFamily="34" charset="0"/>
              </a:rPr>
              <a:t> (SRCE)</a:t>
            </a:r>
          </a:p>
          <a:p>
            <a:pPr rtl="0" fontAlgn="base">
              <a:buFont typeface="+mj-lt"/>
              <a:buAutoNum type="arabicPeriod"/>
            </a:pPr>
            <a:r>
              <a:rPr lang="hr-HR" sz="1800" b="0" i="0" u="none" strike="noStrike" dirty="0">
                <a:solidFill>
                  <a:srgbClr val="333333"/>
                </a:solidFill>
                <a:effectLst/>
                <a:latin typeface="Calibri" panose="020F0502020204030204" pitchFamily="34" charset="0"/>
              </a:rPr>
              <a:t> </a:t>
            </a:r>
            <a:r>
              <a:rPr lang="en-GB" sz="1800" b="0" i="0" u="none" strike="noStrike" dirty="0" err="1">
                <a:solidFill>
                  <a:srgbClr val="333333"/>
                </a:solidFill>
                <a:effectLst/>
                <a:latin typeface="Calibri" panose="020F0502020204030204" pitchFamily="34" charset="0"/>
              </a:rPr>
              <a:t>Veleučilište</a:t>
            </a:r>
            <a:r>
              <a:rPr lang="en-GB" sz="1800" b="0" i="0" u="none" strike="noStrike" dirty="0">
                <a:solidFill>
                  <a:srgbClr val="333333"/>
                </a:solidFill>
                <a:effectLst/>
                <a:latin typeface="Calibri" panose="020F0502020204030204" pitchFamily="34" charset="0"/>
              </a:rPr>
              <a:t> u </a:t>
            </a:r>
            <a:r>
              <a:rPr lang="en-GB" sz="1800" b="0" i="0" u="none" strike="noStrike" dirty="0" err="1">
                <a:solidFill>
                  <a:srgbClr val="333333"/>
                </a:solidFill>
                <a:effectLst/>
                <a:latin typeface="Calibri" panose="020F0502020204030204" pitchFamily="34" charset="0"/>
              </a:rPr>
              <a:t>Bjelovaru</a:t>
            </a:r>
            <a:endParaRPr lang="hr-HR" sz="1800" b="0" i="0" u="none" strike="noStrike" dirty="0">
              <a:solidFill>
                <a:srgbClr val="333333"/>
              </a:solidFill>
              <a:effectLst/>
              <a:latin typeface="Calibri" panose="020F0502020204030204" pitchFamily="34" charset="0"/>
            </a:endParaRPr>
          </a:p>
          <a:p>
            <a:pPr rtl="0" fontAlgn="base">
              <a:buFont typeface="+mj-lt"/>
              <a:buAutoNum type="arabicPeriod"/>
            </a:pPr>
            <a:endParaRPr lang="hr-HR" sz="1800" dirty="0">
              <a:solidFill>
                <a:srgbClr val="333333"/>
              </a:solidFill>
              <a:latin typeface="Calibri" panose="020F0502020204030204" pitchFamily="34" charset="0"/>
            </a:endParaRPr>
          </a:p>
          <a:p>
            <a:pPr marL="0" indent="0" rtl="0" fontAlgn="base">
              <a:buNone/>
            </a:pPr>
            <a:r>
              <a:rPr lang="hr-HR" sz="1800" b="1" i="0" u="none" strike="noStrike" dirty="0">
                <a:solidFill>
                  <a:srgbClr val="333333"/>
                </a:solidFill>
                <a:effectLst/>
                <a:latin typeface="Calibri" panose="020F0502020204030204" pitchFamily="34" charset="0"/>
              </a:rPr>
              <a:t>Preporuka – prijaviti politike na:</a:t>
            </a:r>
          </a:p>
          <a:p>
            <a:pPr rtl="0" fontAlgn="base">
              <a:buFontTx/>
              <a:buChar char="-"/>
            </a:pPr>
            <a:r>
              <a:rPr lang="hr-HR" sz="1800" dirty="0">
                <a:solidFill>
                  <a:srgbClr val="333333"/>
                </a:solidFill>
                <a:latin typeface="Calibri" panose="020F0502020204030204" pitchFamily="34" charset="0"/>
                <a:hlinkClick r:id="rId2"/>
              </a:rPr>
              <a:t>Otvorena znanost.hr</a:t>
            </a:r>
            <a:endParaRPr lang="hr-HR" sz="1800" dirty="0">
              <a:solidFill>
                <a:srgbClr val="333333"/>
              </a:solidFill>
              <a:latin typeface="Calibri" panose="020F0502020204030204" pitchFamily="34" charset="0"/>
            </a:endParaRPr>
          </a:p>
          <a:p>
            <a:pPr rtl="0" fontAlgn="base">
              <a:buFontTx/>
              <a:buChar char="-"/>
            </a:pPr>
            <a:r>
              <a:rPr lang="hr-HR" sz="1800" dirty="0">
                <a:solidFill>
                  <a:srgbClr val="333333"/>
                </a:solidFill>
                <a:latin typeface="Calibri" panose="020F0502020204030204" pitchFamily="34" charset="0"/>
                <a:hlinkClick r:id="rId3"/>
              </a:rPr>
              <a:t>HR-OOZ</a:t>
            </a:r>
            <a:endParaRPr lang="hr-HR" sz="1800" dirty="0">
              <a:solidFill>
                <a:srgbClr val="333333"/>
              </a:solidFill>
              <a:latin typeface="Calibri" panose="020F0502020204030204" pitchFamily="34" charset="0"/>
            </a:endParaRPr>
          </a:p>
        </p:txBody>
      </p:sp>
    </p:spTree>
    <p:extLst>
      <p:ext uri="{BB962C8B-B14F-4D97-AF65-F5344CB8AC3E}">
        <p14:creationId xmlns:p14="http://schemas.microsoft.com/office/powerpoint/2010/main" val="852537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4D91D-C65F-5D12-14F0-8BE4B5332FF2}"/>
              </a:ext>
            </a:extLst>
          </p:cNvPr>
          <p:cNvSpPr>
            <a:spLocks noGrp="1"/>
          </p:cNvSpPr>
          <p:nvPr>
            <p:ph type="title"/>
          </p:nvPr>
        </p:nvSpPr>
        <p:spPr/>
        <p:txBody>
          <a:bodyPr/>
          <a:lstStyle/>
          <a:p>
            <a:r>
              <a:rPr lang="hr-HR" dirty="0"/>
              <a:t>Motivacija</a:t>
            </a:r>
            <a:endParaRPr lang="en-GB" dirty="0"/>
          </a:p>
        </p:txBody>
      </p:sp>
      <p:sp>
        <p:nvSpPr>
          <p:cNvPr id="3" name="Content Placeholder 2">
            <a:extLst>
              <a:ext uri="{FF2B5EF4-FFF2-40B4-BE49-F238E27FC236}">
                <a16:creationId xmlns:a16="http://schemas.microsoft.com/office/drawing/2014/main" id="{0656D0C5-90C1-6999-6E90-B7F765CF01D9}"/>
              </a:ext>
            </a:extLst>
          </p:cNvPr>
          <p:cNvSpPr>
            <a:spLocks noGrp="1"/>
          </p:cNvSpPr>
          <p:nvPr>
            <p:ph idx="1"/>
          </p:nvPr>
        </p:nvSpPr>
        <p:spPr/>
        <p:txBody>
          <a:bodyPr/>
          <a:lstStyle/>
          <a:p>
            <a:r>
              <a:rPr lang="en-GB" dirty="0" err="1"/>
              <a:t>Dijeljenje</a:t>
            </a:r>
            <a:r>
              <a:rPr lang="en-GB" dirty="0"/>
              <a:t> i </a:t>
            </a:r>
            <a:r>
              <a:rPr lang="en-GB" dirty="0" err="1"/>
              <a:t>ponovna</a:t>
            </a:r>
            <a:r>
              <a:rPr lang="en-GB" dirty="0"/>
              <a:t> </a:t>
            </a:r>
            <a:r>
              <a:rPr lang="en-GB" dirty="0" err="1"/>
              <a:t>upotreba</a:t>
            </a:r>
            <a:r>
              <a:rPr lang="en-GB" dirty="0"/>
              <a:t> </a:t>
            </a:r>
            <a:r>
              <a:rPr lang="en-GB" dirty="0" err="1"/>
              <a:t>rezultata</a:t>
            </a:r>
            <a:r>
              <a:rPr lang="en-GB" dirty="0"/>
              <a:t> </a:t>
            </a:r>
            <a:r>
              <a:rPr lang="en-GB" dirty="0" err="1"/>
              <a:t>istraživanja</a:t>
            </a:r>
            <a:endParaRPr lang="hr-HR" dirty="0"/>
          </a:p>
          <a:p>
            <a:r>
              <a:rPr lang="en-GB" dirty="0"/>
              <a:t> </a:t>
            </a:r>
            <a:r>
              <a:rPr lang="en-GB" dirty="0" err="1"/>
              <a:t>Povećanje</a:t>
            </a:r>
            <a:r>
              <a:rPr lang="en-GB" dirty="0"/>
              <a:t> </a:t>
            </a:r>
            <a:r>
              <a:rPr lang="en-GB" dirty="0" err="1"/>
              <a:t>vidljivosti</a:t>
            </a:r>
            <a:r>
              <a:rPr lang="en-GB" dirty="0"/>
              <a:t> i </a:t>
            </a:r>
            <a:r>
              <a:rPr lang="en-GB" dirty="0" err="1"/>
              <a:t>odjeka</a:t>
            </a:r>
            <a:endParaRPr lang="hr-HR" dirty="0"/>
          </a:p>
          <a:p>
            <a:r>
              <a:rPr lang="en-GB" dirty="0" err="1"/>
              <a:t>Osiguranje</a:t>
            </a:r>
            <a:r>
              <a:rPr lang="en-GB" dirty="0"/>
              <a:t> </a:t>
            </a:r>
            <a:r>
              <a:rPr lang="en-GB" dirty="0" err="1"/>
              <a:t>jednakost</a:t>
            </a:r>
            <a:r>
              <a:rPr lang="en-GB" dirty="0"/>
              <a:t>, </a:t>
            </a:r>
            <a:r>
              <a:rPr lang="en-GB" dirty="0" err="1"/>
              <a:t>pravednosti</a:t>
            </a:r>
            <a:r>
              <a:rPr lang="en-GB" dirty="0"/>
              <a:t>, </a:t>
            </a:r>
            <a:r>
              <a:rPr lang="en-GB" dirty="0" err="1"/>
              <a:t>raznolikosti</a:t>
            </a:r>
            <a:r>
              <a:rPr lang="en-GB" dirty="0"/>
              <a:t> i </a:t>
            </a:r>
            <a:r>
              <a:rPr lang="en-GB" dirty="0" err="1"/>
              <a:t>uključivosti</a:t>
            </a:r>
            <a:endParaRPr lang="hr-HR" dirty="0"/>
          </a:p>
          <a:p>
            <a:r>
              <a:rPr lang="en-GB" dirty="0" err="1"/>
              <a:t>Javni</a:t>
            </a:r>
            <a:r>
              <a:rPr lang="en-GB" dirty="0"/>
              <a:t> </a:t>
            </a:r>
            <a:r>
              <a:rPr lang="en-GB" dirty="0" err="1"/>
              <a:t>interes</a:t>
            </a:r>
            <a:r>
              <a:rPr lang="en-GB" dirty="0"/>
              <a:t> (</a:t>
            </a:r>
            <a:r>
              <a:rPr lang="en-GB" dirty="0" err="1"/>
              <a:t>djelatnosti</a:t>
            </a:r>
            <a:r>
              <a:rPr lang="en-GB" dirty="0"/>
              <a:t> </a:t>
            </a:r>
            <a:r>
              <a:rPr lang="en-GB" dirty="0" err="1"/>
              <a:t>koje</a:t>
            </a:r>
            <a:r>
              <a:rPr lang="en-GB" dirty="0"/>
              <a:t> se </a:t>
            </a:r>
            <a:r>
              <a:rPr lang="en-GB" dirty="0" err="1"/>
              <a:t>financiraju</a:t>
            </a:r>
            <a:r>
              <a:rPr lang="en-GB" dirty="0"/>
              <a:t> </a:t>
            </a:r>
            <a:r>
              <a:rPr lang="en-GB" dirty="0" err="1"/>
              <a:t>javnim</a:t>
            </a:r>
            <a:r>
              <a:rPr lang="en-GB" dirty="0"/>
              <a:t> </a:t>
            </a:r>
            <a:r>
              <a:rPr lang="en-GB" dirty="0" err="1"/>
              <a:t>sredstvima</a:t>
            </a:r>
            <a:r>
              <a:rPr lang="en-GB" dirty="0"/>
              <a:t>)</a:t>
            </a:r>
            <a:endParaRPr lang="hr-HR" dirty="0"/>
          </a:p>
          <a:p>
            <a:r>
              <a:rPr lang="en-GB" dirty="0" err="1"/>
              <a:t>Dobrobit</a:t>
            </a:r>
            <a:r>
              <a:rPr lang="en-GB" dirty="0"/>
              <a:t> </a:t>
            </a:r>
            <a:r>
              <a:rPr lang="en-GB" dirty="0" err="1"/>
              <a:t>znanstvenika</a:t>
            </a:r>
            <a:r>
              <a:rPr lang="en-GB" dirty="0"/>
              <a:t> i </a:t>
            </a:r>
            <a:r>
              <a:rPr lang="en-GB" dirty="0" err="1"/>
              <a:t>društva</a:t>
            </a:r>
            <a:r>
              <a:rPr lang="en-GB" dirty="0"/>
              <a:t> u </a:t>
            </a:r>
            <a:r>
              <a:rPr lang="en-GB" dirty="0" err="1"/>
              <a:t>cjelini</a:t>
            </a:r>
            <a:endParaRPr lang="en-GB" dirty="0"/>
          </a:p>
        </p:txBody>
      </p:sp>
    </p:spTree>
    <p:extLst>
      <p:ext uri="{BB962C8B-B14F-4D97-AF65-F5344CB8AC3E}">
        <p14:creationId xmlns:p14="http://schemas.microsoft.com/office/powerpoint/2010/main" val="744926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AF90A-7695-A5EB-B898-C5CC5993143A}"/>
              </a:ext>
            </a:extLst>
          </p:cNvPr>
          <p:cNvSpPr>
            <a:spLocks noGrp="1"/>
          </p:cNvSpPr>
          <p:nvPr>
            <p:ph type="title"/>
          </p:nvPr>
        </p:nvSpPr>
        <p:spPr/>
        <p:txBody>
          <a:bodyPr>
            <a:normAutofit/>
          </a:bodyPr>
          <a:lstStyle/>
          <a:p>
            <a:r>
              <a:rPr lang="hr-HR" sz="4000" dirty="0"/>
              <a:t>Spominju li politike „zadržavanje prava”?</a:t>
            </a:r>
            <a:endParaRPr lang="en-GB" sz="4000" dirty="0"/>
          </a:p>
        </p:txBody>
      </p:sp>
      <p:sp>
        <p:nvSpPr>
          <p:cNvPr id="3" name="Content Placeholder 2">
            <a:extLst>
              <a:ext uri="{FF2B5EF4-FFF2-40B4-BE49-F238E27FC236}">
                <a16:creationId xmlns:a16="http://schemas.microsoft.com/office/drawing/2014/main" id="{64BCB95F-90DC-6C68-ED83-067467F8B70A}"/>
              </a:ext>
            </a:extLst>
          </p:cNvPr>
          <p:cNvSpPr>
            <a:spLocks noGrp="1"/>
          </p:cNvSpPr>
          <p:nvPr>
            <p:ph idx="1"/>
          </p:nvPr>
        </p:nvSpPr>
        <p:spPr/>
        <p:txBody>
          <a:bodyPr>
            <a:normAutofit lnSpcReduction="10000"/>
          </a:bodyPr>
          <a:lstStyle/>
          <a:p>
            <a:r>
              <a:rPr lang="en-GB" dirty="0"/>
              <a:t>Samo </a:t>
            </a:r>
            <a:r>
              <a:rPr lang="en-GB" b="1" dirty="0"/>
              <a:t>6</a:t>
            </a:r>
            <a:r>
              <a:rPr lang="en-GB" dirty="0"/>
              <a:t> </a:t>
            </a:r>
            <a:r>
              <a:rPr lang="en-GB" dirty="0" err="1"/>
              <a:t>ustanova</a:t>
            </a:r>
            <a:r>
              <a:rPr lang="en-GB" dirty="0"/>
              <a:t> </a:t>
            </a:r>
            <a:r>
              <a:rPr lang="en-GB" dirty="0" err="1"/>
              <a:t>spominje</a:t>
            </a:r>
            <a:r>
              <a:rPr lang="en-GB" dirty="0"/>
              <a:t> </a:t>
            </a:r>
            <a:r>
              <a:rPr lang="en-GB" dirty="0" err="1"/>
              <a:t>zadržavanje</a:t>
            </a:r>
            <a:r>
              <a:rPr lang="en-GB" dirty="0"/>
              <a:t> </a:t>
            </a:r>
            <a:r>
              <a:rPr lang="en-GB" dirty="0" err="1"/>
              <a:t>autorskog</a:t>
            </a:r>
            <a:r>
              <a:rPr lang="en-GB" dirty="0"/>
              <a:t> </a:t>
            </a:r>
            <a:r>
              <a:rPr lang="en-GB" dirty="0" err="1"/>
              <a:t>prava</a:t>
            </a:r>
            <a:r>
              <a:rPr lang="en-GB" dirty="0"/>
              <a:t>, </a:t>
            </a:r>
            <a:r>
              <a:rPr lang="en-GB" dirty="0" err="1"/>
              <a:t>odnosno</a:t>
            </a:r>
            <a:r>
              <a:rPr lang="en-GB" dirty="0"/>
              <a:t> </a:t>
            </a:r>
            <a:r>
              <a:rPr lang="en-GB" dirty="0" err="1"/>
              <a:t>slobodu</a:t>
            </a:r>
            <a:r>
              <a:rPr lang="en-GB" dirty="0"/>
              <a:t> </a:t>
            </a:r>
            <a:r>
              <a:rPr lang="en-GB" dirty="0" err="1"/>
              <a:t>raspolaganja</a:t>
            </a:r>
            <a:r>
              <a:rPr lang="en-GB" dirty="0"/>
              <a:t> </a:t>
            </a:r>
            <a:r>
              <a:rPr lang="en-GB" dirty="0" err="1"/>
              <a:t>autorskim</a:t>
            </a:r>
            <a:r>
              <a:rPr lang="en-GB" dirty="0"/>
              <a:t> </a:t>
            </a:r>
            <a:r>
              <a:rPr lang="en-GB" dirty="0" err="1"/>
              <a:t>djelom</a:t>
            </a:r>
            <a:r>
              <a:rPr lang="en-GB" dirty="0"/>
              <a:t> (</a:t>
            </a:r>
            <a:r>
              <a:rPr lang="en-GB" dirty="0" err="1"/>
              <a:t>eng.</a:t>
            </a:r>
            <a:r>
              <a:rPr lang="en-GB" dirty="0"/>
              <a:t> </a:t>
            </a:r>
            <a:r>
              <a:rPr lang="en-GB" i="1" dirty="0"/>
              <a:t>Rights Retention</a:t>
            </a:r>
            <a:r>
              <a:rPr lang="en-GB" dirty="0"/>
              <a:t>) </a:t>
            </a:r>
            <a:endParaRPr lang="hr-HR" dirty="0"/>
          </a:p>
          <a:p>
            <a:r>
              <a:rPr lang="en-GB" dirty="0" err="1"/>
              <a:t>uglavnom</a:t>
            </a:r>
            <a:r>
              <a:rPr lang="en-GB" dirty="0"/>
              <a:t> to </a:t>
            </a:r>
            <a:r>
              <a:rPr lang="en-GB" dirty="0" err="1"/>
              <a:t>nije</a:t>
            </a:r>
            <a:r>
              <a:rPr lang="en-GB" dirty="0"/>
              <a:t> </a:t>
            </a:r>
            <a:r>
              <a:rPr lang="en-GB" dirty="0" err="1"/>
              <a:t>obaveza</a:t>
            </a:r>
            <a:r>
              <a:rPr lang="en-GB" dirty="0"/>
              <a:t>, </a:t>
            </a:r>
            <a:r>
              <a:rPr lang="en-GB" dirty="0" err="1"/>
              <a:t>nego</a:t>
            </a:r>
            <a:r>
              <a:rPr lang="en-GB" dirty="0"/>
              <a:t> </a:t>
            </a:r>
            <a:r>
              <a:rPr lang="en-GB" dirty="0" err="1"/>
              <a:t>poticaj</a:t>
            </a:r>
            <a:r>
              <a:rPr lang="en-GB" dirty="0"/>
              <a:t> </a:t>
            </a:r>
            <a:r>
              <a:rPr lang="en-GB" dirty="0" err="1"/>
              <a:t>ili</a:t>
            </a:r>
            <a:r>
              <a:rPr lang="en-GB" dirty="0"/>
              <a:t> </a:t>
            </a:r>
            <a:r>
              <a:rPr lang="en-GB" dirty="0" err="1"/>
              <a:t>preporuka</a:t>
            </a:r>
            <a:endParaRPr lang="hr-HR" dirty="0"/>
          </a:p>
          <a:p>
            <a:pPr lvl="1"/>
            <a:r>
              <a:rPr lang="en-GB" dirty="0" err="1"/>
              <a:t>iznimka</a:t>
            </a:r>
            <a:r>
              <a:rPr lang="en-GB" dirty="0"/>
              <a:t> je </a:t>
            </a:r>
            <a:r>
              <a:rPr lang="en-GB" dirty="0" err="1"/>
              <a:t>UniZG</a:t>
            </a:r>
            <a:r>
              <a:rPr lang="en-GB" dirty="0"/>
              <a:t> </a:t>
            </a:r>
            <a:r>
              <a:rPr lang="en-GB" dirty="0" err="1"/>
              <a:t>koje</a:t>
            </a:r>
            <a:r>
              <a:rPr lang="en-GB" dirty="0"/>
              <a:t> </a:t>
            </a:r>
            <a:r>
              <a:rPr lang="en-GB" dirty="0" err="1"/>
              <a:t>obvezuje</a:t>
            </a:r>
            <a:r>
              <a:rPr lang="en-GB" dirty="0"/>
              <a:t> </a:t>
            </a:r>
            <a:r>
              <a:rPr lang="en-GB" dirty="0" err="1"/>
              <a:t>sastavnice</a:t>
            </a:r>
            <a:r>
              <a:rPr lang="en-GB" dirty="0"/>
              <a:t> da </a:t>
            </a:r>
            <a:r>
              <a:rPr lang="en-GB" dirty="0" err="1"/>
              <a:t>reguliraju</a:t>
            </a:r>
            <a:r>
              <a:rPr lang="en-GB" dirty="0"/>
              <a:t> </a:t>
            </a:r>
            <a:r>
              <a:rPr lang="en-GB" dirty="0" err="1"/>
              <a:t>autorskopravna</a:t>
            </a:r>
            <a:r>
              <a:rPr lang="en-GB" dirty="0"/>
              <a:t> </a:t>
            </a:r>
            <a:r>
              <a:rPr lang="en-GB" dirty="0" err="1"/>
              <a:t>pitanja</a:t>
            </a:r>
            <a:endParaRPr lang="hr-HR" dirty="0"/>
          </a:p>
          <a:p>
            <a:r>
              <a:rPr lang="hr-HR" dirty="0"/>
              <a:t>Formulacije poput: </a:t>
            </a:r>
          </a:p>
          <a:p>
            <a:pPr lvl="1"/>
            <a:r>
              <a:rPr lang="hr-HR" dirty="0"/>
              <a:t>„Autore &lt;se potiče&gt;, kad god je to moguće, na zadržavanje autorskih prava nad autorskim djelima i ustupanje izdavačima samo onih prava potrebnih za objavljivanje” (Sveučilišta Josipa Jurja Strossmayera u Osijeku, 2024.) </a:t>
            </a:r>
            <a:endParaRPr lang="en-GB" dirty="0"/>
          </a:p>
        </p:txBody>
      </p:sp>
    </p:spTree>
    <p:extLst>
      <p:ext uri="{BB962C8B-B14F-4D97-AF65-F5344CB8AC3E}">
        <p14:creationId xmlns:p14="http://schemas.microsoft.com/office/powerpoint/2010/main" val="634695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CCDC5-30C0-2367-D74A-DEE634466566}"/>
              </a:ext>
            </a:extLst>
          </p:cNvPr>
          <p:cNvSpPr>
            <a:spLocks noGrp="1"/>
          </p:cNvSpPr>
          <p:nvPr>
            <p:ph type="title"/>
          </p:nvPr>
        </p:nvSpPr>
        <p:spPr/>
        <p:txBody>
          <a:bodyPr/>
          <a:lstStyle/>
          <a:p>
            <a:r>
              <a:rPr lang="hr-HR" dirty="0"/>
              <a:t>Otvorene licencije</a:t>
            </a:r>
            <a:endParaRPr lang="en-GB" dirty="0"/>
          </a:p>
        </p:txBody>
      </p:sp>
      <p:sp>
        <p:nvSpPr>
          <p:cNvPr id="3" name="Content Placeholder 2">
            <a:extLst>
              <a:ext uri="{FF2B5EF4-FFF2-40B4-BE49-F238E27FC236}">
                <a16:creationId xmlns:a16="http://schemas.microsoft.com/office/drawing/2014/main" id="{772A49F7-83C4-AA37-DD2D-FFECE5892F78}"/>
              </a:ext>
            </a:extLst>
          </p:cNvPr>
          <p:cNvSpPr>
            <a:spLocks noGrp="1"/>
          </p:cNvSpPr>
          <p:nvPr>
            <p:ph idx="1"/>
          </p:nvPr>
        </p:nvSpPr>
        <p:spPr/>
        <p:txBody>
          <a:bodyPr>
            <a:normAutofit/>
          </a:bodyPr>
          <a:lstStyle/>
          <a:p>
            <a:r>
              <a:rPr lang="en-GB" sz="3200" dirty="0" err="1"/>
              <a:t>Otvorene</a:t>
            </a:r>
            <a:r>
              <a:rPr lang="en-GB" sz="3200" dirty="0"/>
              <a:t> </a:t>
            </a:r>
            <a:r>
              <a:rPr lang="en-GB" sz="3200" dirty="0" err="1"/>
              <a:t>licencije</a:t>
            </a:r>
            <a:r>
              <a:rPr lang="en-GB" sz="3200" dirty="0"/>
              <a:t> </a:t>
            </a:r>
            <a:r>
              <a:rPr lang="en-GB" sz="3200" dirty="0" err="1"/>
              <a:t>spominje</a:t>
            </a:r>
            <a:r>
              <a:rPr lang="en-GB" sz="3200" dirty="0"/>
              <a:t> 11 </a:t>
            </a:r>
            <a:r>
              <a:rPr lang="en-GB" sz="3200" dirty="0" err="1"/>
              <a:t>ustanova</a:t>
            </a:r>
            <a:r>
              <a:rPr lang="en-GB" sz="3200" dirty="0"/>
              <a:t>: </a:t>
            </a:r>
            <a:endParaRPr lang="hr-HR" sz="3200" dirty="0"/>
          </a:p>
          <a:p>
            <a:pPr lvl="1"/>
            <a:r>
              <a:rPr lang="en-GB" sz="2800" dirty="0"/>
              <a:t>1 </a:t>
            </a:r>
            <a:r>
              <a:rPr lang="en-GB" sz="2800" dirty="0" err="1"/>
              <a:t>ustanova</a:t>
            </a:r>
            <a:r>
              <a:rPr lang="en-GB" sz="2800" dirty="0"/>
              <a:t>  </a:t>
            </a:r>
            <a:r>
              <a:rPr lang="en-GB" sz="2800" dirty="0" err="1"/>
              <a:t>samo</a:t>
            </a:r>
            <a:r>
              <a:rPr lang="en-GB" sz="2800" dirty="0"/>
              <a:t> </a:t>
            </a:r>
            <a:r>
              <a:rPr lang="en-GB" sz="2800" dirty="0" err="1"/>
              <a:t>općenito</a:t>
            </a:r>
            <a:r>
              <a:rPr lang="en-GB" sz="2800" dirty="0"/>
              <a:t> </a:t>
            </a:r>
            <a:r>
              <a:rPr lang="en-GB" sz="2800" dirty="0" err="1"/>
              <a:t>preporučuju</a:t>
            </a:r>
            <a:r>
              <a:rPr lang="en-GB" sz="2800" dirty="0"/>
              <a:t> </a:t>
            </a:r>
            <a:r>
              <a:rPr lang="en-GB" sz="2800" dirty="0" err="1"/>
              <a:t>otvorene</a:t>
            </a:r>
            <a:r>
              <a:rPr lang="en-GB" sz="2800" dirty="0"/>
              <a:t> </a:t>
            </a:r>
            <a:r>
              <a:rPr lang="en-GB" sz="2800" dirty="0" err="1"/>
              <a:t>licencije</a:t>
            </a:r>
            <a:r>
              <a:rPr lang="en-GB" sz="2800" dirty="0"/>
              <a:t> </a:t>
            </a:r>
            <a:endParaRPr lang="hr-HR" sz="2800" dirty="0"/>
          </a:p>
          <a:p>
            <a:pPr lvl="1"/>
            <a:r>
              <a:rPr lang="en-GB" sz="2800" dirty="0"/>
              <a:t>4 </a:t>
            </a:r>
            <a:r>
              <a:rPr lang="en-GB" sz="2800" dirty="0" err="1"/>
              <a:t>spominju</a:t>
            </a:r>
            <a:r>
              <a:rPr lang="en-GB" sz="2800" dirty="0"/>
              <a:t> Creative Commons </a:t>
            </a:r>
            <a:r>
              <a:rPr lang="en-GB" sz="2800" dirty="0" err="1"/>
              <a:t>licencije</a:t>
            </a:r>
            <a:r>
              <a:rPr lang="en-GB" sz="2800" dirty="0"/>
              <a:t> (</a:t>
            </a:r>
            <a:r>
              <a:rPr lang="en-GB" sz="2800" dirty="0" err="1"/>
              <a:t>pritom</a:t>
            </a:r>
            <a:r>
              <a:rPr lang="en-GB" sz="2800" dirty="0"/>
              <a:t> </a:t>
            </a:r>
            <a:r>
              <a:rPr lang="en-GB" sz="2800" dirty="0" err="1"/>
              <a:t>neki</a:t>
            </a:r>
            <a:r>
              <a:rPr lang="en-GB" sz="2800" dirty="0"/>
              <a:t> i </a:t>
            </a:r>
            <a:r>
              <a:rPr lang="en-GB" sz="2800" dirty="0" err="1"/>
              <a:t>preporučuju</a:t>
            </a:r>
            <a:r>
              <a:rPr lang="en-GB" sz="2800" dirty="0"/>
              <a:t> </a:t>
            </a:r>
            <a:r>
              <a:rPr lang="en-GB" sz="2800" dirty="0" err="1"/>
              <a:t>odabir</a:t>
            </a:r>
            <a:r>
              <a:rPr lang="en-GB" sz="2800" dirty="0"/>
              <a:t> </a:t>
            </a:r>
            <a:r>
              <a:rPr lang="en-GB" sz="2800" dirty="0" err="1"/>
              <a:t>što</a:t>
            </a:r>
            <a:r>
              <a:rPr lang="en-GB" sz="2800" dirty="0"/>
              <a:t> </a:t>
            </a:r>
            <a:r>
              <a:rPr lang="en-GB" sz="2800" dirty="0" err="1"/>
              <a:t>slobodnije</a:t>
            </a:r>
            <a:r>
              <a:rPr lang="en-GB" sz="2800" dirty="0"/>
              <a:t>) </a:t>
            </a:r>
            <a:endParaRPr lang="hr-HR" sz="2800" dirty="0"/>
          </a:p>
          <a:p>
            <a:pPr lvl="1"/>
            <a:r>
              <a:rPr lang="en-GB" sz="2800" dirty="0"/>
              <a:t>5 </a:t>
            </a:r>
            <a:r>
              <a:rPr lang="en-GB" sz="2800" dirty="0" err="1"/>
              <a:t>ih</a:t>
            </a:r>
            <a:r>
              <a:rPr lang="en-GB" sz="2800" dirty="0"/>
              <a:t> </a:t>
            </a:r>
            <a:r>
              <a:rPr lang="en-GB" sz="2800" dirty="0" err="1"/>
              <a:t>preporučuju</a:t>
            </a:r>
            <a:r>
              <a:rPr lang="en-GB" sz="2800" dirty="0"/>
              <a:t> </a:t>
            </a:r>
            <a:r>
              <a:rPr lang="en-GB" sz="2800" dirty="0" err="1"/>
              <a:t>izrijekom</a:t>
            </a:r>
            <a:r>
              <a:rPr lang="en-GB" sz="2800" dirty="0"/>
              <a:t> CC BY </a:t>
            </a:r>
            <a:endParaRPr lang="hr-HR" sz="2800" dirty="0"/>
          </a:p>
          <a:p>
            <a:pPr lvl="1"/>
            <a:r>
              <a:rPr lang="en-GB" sz="2800" dirty="0"/>
              <a:t>2 </a:t>
            </a:r>
            <a:r>
              <a:rPr lang="en-GB" sz="2800" dirty="0" err="1"/>
              <a:t>preporučuju</a:t>
            </a:r>
            <a:r>
              <a:rPr lang="en-GB" sz="2800" dirty="0"/>
              <a:t> CC BY i za </a:t>
            </a:r>
            <a:r>
              <a:rPr lang="en-GB" sz="2800" dirty="0" err="1"/>
              <a:t>vlastita</a:t>
            </a:r>
            <a:r>
              <a:rPr lang="en-GB" sz="2800" dirty="0"/>
              <a:t> </a:t>
            </a:r>
            <a:r>
              <a:rPr lang="en-GB" sz="2800" dirty="0" err="1"/>
              <a:t>izdanja</a:t>
            </a:r>
            <a:endParaRPr lang="hr-HR" sz="2800" dirty="0"/>
          </a:p>
          <a:p>
            <a:pPr lvl="1"/>
            <a:r>
              <a:rPr lang="en-GB" sz="2800" dirty="0"/>
              <a:t>Neki </a:t>
            </a:r>
            <a:r>
              <a:rPr lang="en-GB" sz="2800" dirty="0" err="1"/>
              <a:t>preporučuju</a:t>
            </a:r>
            <a:r>
              <a:rPr lang="en-GB" sz="2800" dirty="0"/>
              <a:t> CC </a:t>
            </a:r>
            <a:r>
              <a:rPr lang="en-GB" sz="2800" dirty="0" err="1"/>
              <a:t>licencije</a:t>
            </a:r>
            <a:r>
              <a:rPr lang="en-GB" sz="2800" dirty="0"/>
              <a:t> i za </a:t>
            </a:r>
            <a:r>
              <a:rPr lang="en-GB" sz="2800" dirty="0" err="1"/>
              <a:t>druge</a:t>
            </a:r>
            <a:r>
              <a:rPr lang="en-GB" sz="2800" dirty="0"/>
              <a:t> </a:t>
            </a:r>
            <a:r>
              <a:rPr lang="en-GB" sz="2800" dirty="0" err="1"/>
              <a:t>vrste</a:t>
            </a:r>
            <a:r>
              <a:rPr lang="en-GB" sz="2800" dirty="0"/>
              <a:t> </a:t>
            </a:r>
            <a:r>
              <a:rPr lang="en-GB" sz="2800" dirty="0" err="1"/>
              <a:t>građe</a:t>
            </a:r>
            <a:r>
              <a:rPr lang="en-GB" sz="2800" dirty="0"/>
              <a:t> </a:t>
            </a:r>
          </a:p>
        </p:txBody>
      </p:sp>
    </p:spTree>
    <p:extLst>
      <p:ext uri="{BB962C8B-B14F-4D97-AF65-F5344CB8AC3E}">
        <p14:creationId xmlns:p14="http://schemas.microsoft.com/office/powerpoint/2010/main" val="2655319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3F89A-160D-C484-B05A-DF4EF4BFF569}"/>
              </a:ext>
            </a:extLst>
          </p:cNvPr>
          <p:cNvSpPr>
            <a:spLocks noGrp="1"/>
          </p:cNvSpPr>
          <p:nvPr>
            <p:ph type="title"/>
          </p:nvPr>
        </p:nvSpPr>
        <p:spPr>
          <a:xfrm>
            <a:off x="1528416" y="365126"/>
            <a:ext cx="9825383" cy="953536"/>
          </a:xfrm>
        </p:spPr>
        <p:txBody>
          <a:bodyPr/>
          <a:lstStyle/>
          <a:p>
            <a:r>
              <a:rPr lang="hr-HR" dirty="0"/>
              <a:t>Pohrana u repozitorije</a:t>
            </a:r>
            <a:endParaRPr lang="en-GB" dirty="0"/>
          </a:p>
        </p:txBody>
      </p:sp>
      <p:sp>
        <p:nvSpPr>
          <p:cNvPr id="3" name="Content Placeholder 2">
            <a:extLst>
              <a:ext uri="{FF2B5EF4-FFF2-40B4-BE49-F238E27FC236}">
                <a16:creationId xmlns:a16="http://schemas.microsoft.com/office/drawing/2014/main" id="{857B201A-7AC2-789F-5C3B-A48465C57C63}"/>
              </a:ext>
            </a:extLst>
          </p:cNvPr>
          <p:cNvSpPr>
            <a:spLocks noGrp="1"/>
          </p:cNvSpPr>
          <p:nvPr>
            <p:ph idx="1"/>
          </p:nvPr>
        </p:nvSpPr>
        <p:spPr>
          <a:xfrm>
            <a:off x="1528416" y="1405288"/>
            <a:ext cx="9825384" cy="4771675"/>
          </a:xfrm>
        </p:spPr>
        <p:txBody>
          <a:bodyPr>
            <a:normAutofit fontScale="92500" lnSpcReduction="10000"/>
          </a:bodyPr>
          <a:lstStyle/>
          <a:p>
            <a:r>
              <a:rPr lang="en-GB" dirty="0"/>
              <a:t>Dio </a:t>
            </a:r>
            <a:r>
              <a:rPr lang="en-GB" dirty="0" err="1"/>
              <a:t>ustanova</a:t>
            </a:r>
            <a:r>
              <a:rPr lang="en-GB" dirty="0"/>
              <a:t> ne </a:t>
            </a:r>
            <a:r>
              <a:rPr lang="en-GB" dirty="0" err="1"/>
              <a:t>spominje</a:t>
            </a:r>
            <a:r>
              <a:rPr lang="en-GB" dirty="0"/>
              <a:t> </a:t>
            </a:r>
            <a:r>
              <a:rPr lang="en-GB" dirty="0" err="1"/>
              <a:t>nužno</a:t>
            </a:r>
            <a:r>
              <a:rPr lang="en-GB" dirty="0"/>
              <a:t> “</a:t>
            </a:r>
            <a:r>
              <a:rPr lang="en-GB" dirty="0" err="1"/>
              <a:t>zadržavanje</a:t>
            </a:r>
            <a:r>
              <a:rPr lang="en-GB" dirty="0"/>
              <a:t> </a:t>
            </a:r>
            <a:r>
              <a:rPr lang="en-GB" dirty="0" err="1"/>
              <a:t>prava</a:t>
            </a:r>
            <a:r>
              <a:rPr lang="en-GB" dirty="0"/>
              <a:t>”, </a:t>
            </a:r>
            <a:r>
              <a:rPr lang="en-GB" dirty="0" err="1"/>
              <a:t>nego</a:t>
            </a:r>
            <a:r>
              <a:rPr lang="en-GB" dirty="0"/>
              <a:t> </a:t>
            </a:r>
            <a:r>
              <a:rPr lang="en-GB" dirty="0" err="1"/>
              <a:t>potrebu</a:t>
            </a:r>
            <a:r>
              <a:rPr lang="en-GB" dirty="0"/>
              <a:t> da </a:t>
            </a:r>
            <a:r>
              <a:rPr lang="en-GB" dirty="0" err="1"/>
              <a:t>autori</a:t>
            </a:r>
            <a:r>
              <a:rPr lang="en-GB" dirty="0"/>
              <a:t> </a:t>
            </a:r>
            <a:r>
              <a:rPr lang="en-GB" dirty="0" err="1"/>
              <a:t>osiguraju</a:t>
            </a:r>
            <a:r>
              <a:rPr lang="en-GB" dirty="0"/>
              <a:t> </a:t>
            </a:r>
            <a:r>
              <a:rPr lang="en-GB" dirty="0" err="1"/>
              <a:t>barem</a:t>
            </a:r>
            <a:r>
              <a:rPr lang="en-GB" dirty="0"/>
              <a:t> </a:t>
            </a:r>
            <a:r>
              <a:rPr lang="en-GB" dirty="0" err="1"/>
              <a:t>pravo</a:t>
            </a:r>
            <a:r>
              <a:rPr lang="en-GB" dirty="0"/>
              <a:t> </a:t>
            </a:r>
            <a:r>
              <a:rPr lang="en-GB" dirty="0" err="1"/>
              <a:t>pohranjivanja</a:t>
            </a:r>
            <a:r>
              <a:rPr lang="en-GB" dirty="0"/>
              <a:t> </a:t>
            </a:r>
            <a:r>
              <a:rPr lang="en-GB" dirty="0" err="1"/>
              <a:t>određene</a:t>
            </a:r>
            <a:r>
              <a:rPr lang="en-GB" dirty="0"/>
              <a:t> </a:t>
            </a:r>
            <a:r>
              <a:rPr lang="en-GB" dirty="0" err="1"/>
              <a:t>verzije</a:t>
            </a:r>
            <a:r>
              <a:rPr lang="en-GB" dirty="0"/>
              <a:t> </a:t>
            </a:r>
            <a:r>
              <a:rPr lang="en-GB" dirty="0" err="1"/>
              <a:t>rada</a:t>
            </a:r>
            <a:endParaRPr lang="hr-HR" dirty="0"/>
          </a:p>
          <a:p>
            <a:pPr lvl="1"/>
            <a:r>
              <a:rPr lang="hr-HR" dirty="0"/>
              <a:t>Npr. „U slučaju da se prilikom objave pojedinih radova od autora traži da dio autorskih prava prenesu na izdavača, autori trebaju nastojati osigurati pravo pohranjivanja određene verzije rada u otvorenom pristupu (poželjno završne verzije rukopisa koja je prihvaćena za objavljivanje)” (Filozofski fakultet u Rijeci, 2022) </a:t>
            </a:r>
          </a:p>
          <a:p>
            <a:r>
              <a:rPr lang="hr-HR" b="1" dirty="0"/>
              <a:t>11</a:t>
            </a:r>
            <a:r>
              <a:rPr lang="hr-HR" dirty="0"/>
              <a:t> ustanova spominje obavezu pohrane (nekih vrsta) radova u repozitorij</a:t>
            </a:r>
          </a:p>
          <a:p>
            <a:pPr lvl="1"/>
            <a:r>
              <a:rPr lang="hr-HR" dirty="0"/>
              <a:t>Npr. “Pravilo o pohrani cjelovitoga teksta odnosi se na članke u časopisima i radove u zbornicima skupova, a kao preporuka i na ostale vrste publikacija (poglavlja u knjigama, knjige, kritička izdanja, referentna djela i sl.).” (Sveučilište u Zagrebu, 2024.)</a:t>
            </a:r>
          </a:p>
          <a:p>
            <a:pPr lvl="1"/>
            <a:endParaRPr lang="hr-HR" dirty="0"/>
          </a:p>
          <a:p>
            <a:pPr lvl="1"/>
            <a:endParaRPr lang="en-GB" dirty="0"/>
          </a:p>
        </p:txBody>
      </p:sp>
    </p:spTree>
    <p:extLst>
      <p:ext uri="{BB962C8B-B14F-4D97-AF65-F5344CB8AC3E}">
        <p14:creationId xmlns:p14="http://schemas.microsoft.com/office/powerpoint/2010/main" val="435419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6AD5-F677-4D71-6466-F9F8724CF654}"/>
              </a:ext>
            </a:extLst>
          </p:cNvPr>
          <p:cNvSpPr>
            <a:spLocks noGrp="1"/>
          </p:cNvSpPr>
          <p:nvPr>
            <p:ph type="title"/>
          </p:nvPr>
        </p:nvSpPr>
        <p:spPr/>
        <p:txBody>
          <a:bodyPr/>
          <a:lstStyle/>
          <a:p>
            <a:r>
              <a:rPr lang="hr-HR" dirty="0"/>
              <a:t>Ograničenja</a:t>
            </a:r>
            <a:endParaRPr lang="en-GB" dirty="0"/>
          </a:p>
        </p:txBody>
      </p:sp>
      <p:sp>
        <p:nvSpPr>
          <p:cNvPr id="3" name="Content Placeholder 2">
            <a:extLst>
              <a:ext uri="{FF2B5EF4-FFF2-40B4-BE49-F238E27FC236}">
                <a16:creationId xmlns:a16="http://schemas.microsoft.com/office/drawing/2014/main" id="{7A891218-E3BF-FBAF-BD80-EE91F25BA21B}"/>
              </a:ext>
            </a:extLst>
          </p:cNvPr>
          <p:cNvSpPr>
            <a:spLocks noGrp="1"/>
          </p:cNvSpPr>
          <p:nvPr>
            <p:ph idx="1"/>
          </p:nvPr>
        </p:nvSpPr>
        <p:spPr/>
        <p:txBody>
          <a:bodyPr/>
          <a:lstStyle/>
          <a:p>
            <a:r>
              <a:rPr lang="en-GB" dirty="0" err="1"/>
              <a:t>ustanove</a:t>
            </a:r>
            <a:r>
              <a:rPr lang="en-GB" dirty="0"/>
              <a:t> </a:t>
            </a:r>
            <a:r>
              <a:rPr lang="en-GB" dirty="0" err="1"/>
              <a:t>uvijek</a:t>
            </a:r>
            <a:r>
              <a:rPr lang="en-GB" dirty="0"/>
              <a:t> </a:t>
            </a:r>
            <a:r>
              <a:rPr lang="en-GB" dirty="0" err="1"/>
              <a:t>uvažavaju</a:t>
            </a:r>
            <a:r>
              <a:rPr lang="en-GB" dirty="0"/>
              <a:t> </a:t>
            </a:r>
            <a:r>
              <a:rPr lang="en-GB" dirty="0" err="1"/>
              <a:t>ograničenja</a:t>
            </a:r>
            <a:r>
              <a:rPr lang="en-GB" dirty="0"/>
              <a:t> </a:t>
            </a:r>
            <a:r>
              <a:rPr lang="en-GB" dirty="0" err="1"/>
              <a:t>koja</a:t>
            </a:r>
            <a:r>
              <a:rPr lang="en-GB" dirty="0"/>
              <a:t> </a:t>
            </a:r>
            <a:r>
              <a:rPr lang="en-GB" dirty="0" err="1"/>
              <a:t>mogu</a:t>
            </a:r>
            <a:r>
              <a:rPr lang="en-GB" dirty="0"/>
              <a:t> </a:t>
            </a:r>
            <a:r>
              <a:rPr lang="en-GB" dirty="0" err="1"/>
              <a:t>postaviti</a:t>
            </a:r>
            <a:r>
              <a:rPr lang="en-GB" dirty="0"/>
              <a:t> </a:t>
            </a:r>
            <a:r>
              <a:rPr lang="en-GB" dirty="0" err="1"/>
              <a:t>izdavači</a:t>
            </a:r>
            <a:r>
              <a:rPr lang="en-GB" dirty="0"/>
              <a:t> i </a:t>
            </a:r>
            <a:r>
              <a:rPr lang="en-GB" dirty="0" err="1"/>
              <a:t>koriste</a:t>
            </a:r>
            <a:r>
              <a:rPr lang="en-GB" dirty="0"/>
              <a:t> </a:t>
            </a:r>
            <a:r>
              <a:rPr lang="en-GB" dirty="0" err="1"/>
              <a:t>izraze</a:t>
            </a:r>
            <a:r>
              <a:rPr lang="en-GB" dirty="0"/>
              <a:t> </a:t>
            </a:r>
            <a:r>
              <a:rPr lang="en-GB" dirty="0" err="1"/>
              <a:t>poput</a:t>
            </a:r>
            <a:r>
              <a:rPr lang="en-GB" dirty="0"/>
              <a:t> </a:t>
            </a:r>
            <a:r>
              <a:rPr lang="hr-HR" dirty="0"/>
              <a:t>:</a:t>
            </a:r>
          </a:p>
          <a:p>
            <a:pPr lvl="1"/>
            <a:r>
              <a:rPr lang="en-GB" dirty="0"/>
              <a:t>“</a:t>
            </a:r>
            <a:r>
              <a:rPr lang="en-GB" dirty="0" err="1"/>
              <a:t>kad</a:t>
            </a:r>
            <a:r>
              <a:rPr lang="en-GB" dirty="0"/>
              <a:t> god je to </a:t>
            </a:r>
            <a:r>
              <a:rPr lang="en-GB" dirty="0" err="1"/>
              <a:t>moguće</a:t>
            </a:r>
            <a:r>
              <a:rPr lang="en-GB" dirty="0"/>
              <a:t>”, “</a:t>
            </a:r>
            <a:r>
              <a:rPr lang="en-GB" dirty="0" err="1"/>
              <a:t>ukoliko</a:t>
            </a:r>
            <a:r>
              <a:rPr lang="en-GB" dirty="0"/>
              <a:t> to </a:t>
            </a:r>
            <a:r>
              <a:rPr lang="en-GB" dirty="0" err="1"/>
              <a:t>izdavačka</a:t>
            </a:r>
            <a:r>
              <a:rPr lang="en-GB" dirty="0"/>
              <a:t> </a:t>
            </a:r>
            <a:r>
              <a:rPr lang="en-GB" dirty="0" err="1"/>
              <a:t>politika</a:t>
            </a:r>
            <a:r>
              <a:rPr lang="en-GB" dirty="0"/>
              <a:t> </a:t>
            </a:r>
            <a:r>
              <a:rPr lang="en-GB" dirty="0" err="1"/>
              <a:t>dopušta</a:t>
            </a:r>
            <a:r>
              <a:rPr lang="en-GB" dirty="0"/>
              <a:t>”, “</a:t>
            </a:r>
            <a:r>
              <a:rPr lang="en-GB" dirty="0" err="1"/>
              <a:t>ako</a:t>
            </a:r>
            <a:r>
              <a:rPr lang="en-GB" dirty="0"/>
              <a:t> je to u </a:t>
            </a:r>
            <a:r>
              <a:rPr lang="en-GB" dirty="0" err="1"/>
              <a:t>skladu</a:t>
            </a:r>
            <a:r>
              <a:rPr lang="en-GB" dirty="0"/>
              <a:t> s </a:t>
            </a:r>
            <a:r>
              <a:rPr lang="en-GB" dirty="0" err="1"/>
              <a:t>autorskim</a:t>
            </a:r>
            <a:r>
              <a:rPr lang="en-GB" dirty="0"/>
              <a:t> </a:t>
            </a:r>
            <a:r>
              <a:rPr lang="en-GB" dirty="0" err="1"/>
              <a:t>pravima</a:t>
            </a:r>
            <a:r>
              <a:rPr lang="en-GB" dirty="0"/>
              <a:t> </a:t>
            </a:r>
            <a:r>
              <a:rPr lang="en-GB" dirty="0" err="1"/>
              <a:t>izdavaca</a:t>
            </a:r>
            <a:r>
              <a:rPr lang="en-GB" dirty="0"/>
              <a:t>”... </a:t>
            </a:r>
            <a:br>
              <a:rPr lang="hr-HR" dirty="0"/>
            </a:br>
            <a:endParaRPr lang="hr-HR" dirty="0"/>
          </a:p>
          <a:p>
            <a:r>
              <a:rPr lang="en-GB" dirty="0" err="1"/>
              <a:t>politike</a:t>
            </a:r>
            <a:r>
              <a:rPr lang="en-GB" dirty="0"/>
              <a:t> </a:t>
            </a:r>
            <a:r>
              <a:rPr lang="en-GB" dirty="0" err="1"/>
              <a:t>često</a:t>
            </a:r>
            <a:r>
              <a:rPr lang="en-GB" dirty="0"/>
              <a:t> ne </a:t>
            </a:r>
            <a:r>
              <a:rPr lang="en-GB" dirty="0" err="1"/>
              <a:t>razlikuju</a:t>
            </a:r>
            <a:r>
              <a:rPr lang="en-GB" dirty="0"/>
              <a:t> </a:t>
            </a:r>
            <a:r>
              <a:rPr lang="en-GB" dirty="0" err="1"/>
              <a:t>publikacije</a:t>
            </a:r>
            <a:r>
              <a:rPr lang="en-GB" dirty="0"/>
              <a:t> i </a:t>
            </a:r>
            <a:r>
              <a:rPr lang="en-GB" dirty="0" err="1"/>
              <a:t>ostale</a:t>
            </a:r>
            <a:r>
              <a:rPr lang="en-GB" dirty="0"/>
              <a:t> “</a:t>
            </a:r>
            <a:r>
              <a:rPr lang="en-GB" dirty="0" err="1"/>
              <a:t>proizvode</a:t>
            </a:r>
            <a:r>
              <a:rPr lang="en-GB" dirty="0"/>
              <a:t>” </a:t>
            </a:r>
            <a:r>
              <a:rPr lang="en-GB" dirty="0" err="1"/>
              <a:t>znanstvenih</a:t>
            </a:r>
            <a:r>
              <a:rPr lang="en-GB" dirty="0"/>
              <a:t> </a:t>
            </a:r>
            <a:r>
              <a:rPr lang="en-GB" dirty="0" err="1"/>
              <a:t>istraživanja</a:t>
            </a:r>
            <a:r>
              <a:rPr lang="en-GB" dirty="0"/>
              <a:t> i </a:t>
            </a:r>
            <a:r>
              <a:rPr lang="en-GB" dirty="0" err="1"/>
              <a:t>nejasno</a:t>
            </a:r>
            <a:r>
              <a:rPr lang="en-GB" dirty="0"/>
              <a:t> je </a:t>
            </a:r>
            <a:r>
              <a:rPr lang="en-GB" dirty="0" err="1"/>
              <a:t>na</a:t>
            </a:r>
            <a:r>
              <a:rPr lang="en-GB" dirty="0"/>
              <a:t> </a:t>
            </a:r>
            <a:r>
              <a:rPr lang="en-GB" dirty="0" err="1"/>
              <a:t>što</a:t>
            </a:r>
            <a:r>
              <a:rPr lang="en-GB" dirty="0"/>
              <a:t> se </a:t>
            </a:r>
            <a:r>
              <a:rPr lang="en-GB" dirty="0" err="1"/>
              <a:t>odnose</a:t>
            </a:r>
            <a:endParaRPr lang="hr-HR" dirty="0"/>
          </a:p>
          <a:p>
            <a:pPr lvl="1"/>
            <a:r>
              <a:rPr lang="en-GB" dirty="0" err="1"/>
              <a:t>često</a:t>
            </a:r>
            <a:r>
              <a:rPr lang="en-GB" dirty="0"/>
              <a:t> se za </a:t>
            </a:r>
            <a:r>
              <a:rPr lang="en-GB" dirty="0" err="1"/>
              <a:t>sve</a:t>
            </a:r>
            <a:r>
              <a:rPr lang="en-GB" dirty="0"/>
              <a:t> </a:t>
            </a:r>
            <a:r>
              <a:rPr lang="en-GB" dirty="0" err="1"/>
              <a:t>koristi</a:t>
            </a:r>
            <a:r>
              <a:rPr lang="en-GB" dirty="0"/>
              <a:t> </a:t>
            </a:r>
            <a:r>
              <a:rPr lang="en-GB" dirty="0" err="1"/>
              <a:t>izraz</a:t>
            </a:r>
            <a:r>
              <a:rPr lang="en-GB" dirty="0"/>
              <a:t> “</a:t>
            </a:r>
            <a:r>
              <a:rPr lang="en-GB" dirty="0" err="1"/>
              <a:t>otvoreno</a:t>
            </a:r>
            <a:r>
              <a:rPr lang="en-GB" dirty="0"/>
              <a:t> </a:t>
            </a:r>
            <a:r>
              <a:rPr lang="en-GB" dirty="0" err="1"/>
              <a:t>koliko</a:t>
            </a:r>
            <a:r>
              <a:rPr lang="en-GB" dirty="0"/>
              <a:t> je </a:t>
            </a:r>
            <a:r>
              <a:rPr lang="en-GB" dirty="0" err="1"/>
              <a:t>moguće</a:t>
            </a:r>
            <a:r>
              <a:rPr lang="en-GB" dirty="0"/>
              <a:t>, </a:t>
            </a:r>
            <a:r>
              <a:rPr lang="en-GB" dirty="0" err="1"/>
              <a:t>zatvoreno</a:t>
            </a:r>
            <a:r>
              <a:rPr lang="en-GB" dirty="0"/>
              <a:t> </a:t>
            </a:r>
            <a:r>
              <a:rPr lang="en-GB" dirty="0" err="1"/>
              <a:t>koliko</a:t>
            </a:r>
            <a:r>
              <a:rPr lang="en-GB" dirty="0"/>
              <a:t> je </a:t>
            </a:r>
            <a:r>
              <a:rPr lang="en-GB" dirty="0" err="1"/>
              <a:t>potrebno</a:t>
            </a:r>
            <a:r>
              <a:rPr lang="en-GB" dirty="0"/>
              <a:t>”</a:t>
            </a:r>
          </a:p>
        </p:txBody>
      </p:sp>
    </p:spTree>
    <p:extLst>
      <p:ext uri="{BB962C8B-B14F-4D97-AF65-F5344CB8AC3E}">
        <p14:creationId xmlns:p14="http://schemas.microsoft.com/office/powerpoint/2010/main" val="3779121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A2A7B-4407-CBED-970B-E43BC9CC35EC}"/>
              </a:ext>
            </a:extLst>
          </p:cNvPr>
          <p:cNvSpPr>
            <a:spLocks noGrp="1"/>
          </p:cNvSpPr>
          <p:nvPr>
            <p:ph type="title"/>
          </p:nvPr>
        </p:nvSpPr>
        <p:spPr/>
        <p:txBody>
          <a:bodyPr/>
          <a:lstStyle/>
          <a:p>
            <a:r>
              <a:rPr lang="hr-HR" dirty="0"/>
              <a:t>Preporuke za buduće politike</a:t>
            </a:r>
            <a:endParaRPr lang="en-GB" dirty="0"/>
          </a:p>
        </p:txBody>
      </p:sp>
      <p:sp>
        <p:nvSpPr>
          <p:cNvPr id="3" name="Content Placeholder 2">
            <a:extLst>
              <a:ext uri="{FF2B5EF4-FFF2-40B4-BE49-F238E27FC236}">
                <a16:creationId xmlns:a16="http://schemas.microsoft.com/office/drawing/2014/main" id="{0B578A68-48C8-85F2-3F88-EC354DF10D1A}"/>
              </a:ext>
            </a:extLst>
          </p:cNvPr>
          <p:cNvSpPr>
            <a:spLocks noGrp="1"/>
          </p:cNvSpPr>
          <p:nvPr>
            <p:ph idx="1"/>
          </p:nvPr>
        </p:nvSpPr>
        <p:spPr/>
        <p:txBody>
          <a:bodyPr/>
          <a:lstStyle/>
          <a:p>
            <a:r>
              <a:rPr lang="hr-HR" dirty="0"/>
              <a:t>Jasno iskazati barem preporuku da se autorska prava zadrže i izdavačima daje samo neisključivo pravo raspolaganja u svrhu objave</a:t>
            </a:r>
          </a:p>
          <a:p>
            <a:r>
              <a:rPr lang="hr-HR" dirty="0"/>
              <a:t>Preporučiti korištenje što otvorenijih licencija, odgovarajućih različitim oblicima znanstvenih rezultata</a:t>
            </a:r>
          </a:p>
          <a:p>
            <a:r>
              <a:rPr lang="hr-HR" dirty="0"/>
              <a:t>U politikama razlikovati publikacije, ostale rezultate poput istraživačkih podataka i softvera, te </a:t>
            </a:r>
            <a:r>
              <a:rPr lang="hr-HR" dirty="0" err="1"/>
              <a:t>ocjenske</a:t>
            </a:r>
            <a:r>
              <a:rPr lang="hr-HR" dirty="0"/>
              <a:t> radove</a:t>
            </a:r>
          </a:p>
          <a:p>
            <a:r>
              <a:rPr lang="hr-HR" dirty="0"/>
              <a:t>U politike obuhvatiti i vlastita izdanja ustanova i za njih predvidjeti korištenje otvorenih licencija i ostavljanje prava iskorištavanja autorima </a:t>
            </a:r>
            <a:endParaRPr lang="en-GB" dirty="0"/>
          </a:p>
        </p:txBody>
      </p:sp>
    </p:spTree>
    <p:extLst>
      <p:ext uri="{BB962C8B-B14F-4D97-AF65-F5344CB8AC3E}">
        <p14:creationId xmlns:p14="http://schemas.microsoft.com/office/powerpoint/2010/main" val="1545072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6F1088-9508-4600-A4F5-B645B20538A0}"/>
              </a:ext>
            </a:extLst>
          </p:cNvPr>
          <p:cNvSpPr>
            <a:spLocks noGrp="1"/>
          </p:cNvSpPr>
          <p:nvPr>
            <p:ph type="title"/>
          </p:nvPr>
        </p:nvSpPr>
        <p:spPr/>
        <p:txBody>
          <a:bodyPr/>
          <a:lstStyle/>
          <a:p>
            <a:r>
              <a:rPr lang="hr-HR" dirty="0"/>
              <a:t>Pitanja?</a:t>
            </a:r>
          </a:p>
        </p:txBody>
      </p:sp>
      <p:sp>
        <p:nvSpPr>
          <p:cNvPr id="5" name="Subtitle 4">
            <a:extLst>
              <a:ext uri="{FF2B5EF4-FFF2-40B4-BE49-F238E27FC236}">
                <a16:creationId xmlns:a16="http://schemas.microsoft.com/office/drawing/2014/main" id="{9BB22302-95D8-407A-AEA8-9982422641CB}"/>
              </a:ext>
            </a:extLst>
          </p:cNvPr>
          <p:cNvSpPr>
            <a:spLocks noGrp="1"/>
          </p:cNvSpPr>
          <p:nvPr>
            <p:ph type="subTitle" idx="1"/>
          </p:nvPr>
        </p:nvSpPr>
        <p:spPr/>
        <p:txBody>
          <a:bodyPr/>
          <a:lstStyle/>
          <a:p>
            <a:endParaRPr lang="hr-HR"/>
          </a:p>
        </p:txBody>
      </p:sp>
    </p:spTree>
    <p:extLst>
      <p:ext uri="{BB962C8B-B14F-4D97-AF65-F5344CB8AC3E}">
        <p14:creationId xmlns:p14="http://schemas.microsoft.com/office/powerpoint/2010/main" val="1857059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88E9B-DC5B-8274-64F6-5B3222530CDC}"/>
              </a:ext>
            </a:extLst>
          </p:cNvPr>
          <p:cNvSpPr>
            <a:spLocks noGrp="1"/>
          </p:cNvSpPr>
          <p:nvPr>
            <p:ph type="title"/>
          </p:nvPr>
        </p:nvSpPr>
        <p:spPr>
          <a:xfrm>
            <a:off x="1528416" y="652463"/>
            <a:ext cx="9825383" cy="1038225"/>
          </a:xfrm>
        </p:spPr>
        <p:txBody>
          <a:bodyPr>
            <a:normAutofit fontScale="90000"/>
          </a:bodyPr>
          <a:lstStyle/>
          <a:p>
            <a:r>
              <a:rPr lang="hr-HR" dirty="0"/>
              <a:t>Program </a:t>
            </a:r>
            <a:br>
              <a:rPr lang="hr-HR" dirty="0"/>
            </a:br>
            <a:r>
              <a:rPr lang="hr-HR" dirty="0"/>
              <a:t>„</a:t>
            </a:r>
            <a:r>
              <a:rPr lang="hr-HR" dirty="0" err="1"/>
              <a:t>Knowledge</a:t>
            </a:r>
            <a:r>
              <a:rPr lang="hr-HR" dirty="0"/>
              <a:t> Rights 2”</a:t>
            </a:r>
            <a:r>
              <a:rPr lang="en-GB" b="0" dirty="0">
                <a:effectLst/>
              </a:rPr>
              <a:t>  </a:t>
            </a:r>
            <a:br>
              <a:rPr lang="hr-HR" dirty="0"/>
            </a:br>
            <a:endParaRPr lang="en-GB" dirty="0"/>
          </a:p>
        </p:txBody>
      </p:sp>
      <p:sp>
        <p:nvSpPr>
          <p:cNvPr id="3" name="Content Placeholder 2">
            <a:extLst>
              <a:ext uri="{FF2B5EF4-FFF2-40B4-BE49-F238E27FC236}">
                <a16:creationId xmlns:a16="http://schemas.microsoft.com/office/drawing/2014/main" id="{58261BA0-CA7D-1B04-1525-2811C1C13742}"/>
              </a:ext>
            </a:extLst>
          </p:cNvPr>
          <p:cNvSpPr>
            <a:spLocks noGrp="1"/>
          </p:cNvSpPr>
          <p:nvPr>
            <p:ph idx="1"/>
          </p:nvPr>
        </p:nvSpPr>
        <p:spPr>
          <a:xfrm>
            <a:off x="1528416" y="2148839"/>
            <a:ext cx="9825384" cy="4028123"/>
          </a:xfrm>
        </p:spPr>
        <p:txBody>
          <a:bodyPr/>
          <a:lstStyle/>
          <a:p>
            <a:pPr rtl="0" fontAlgn="base">
              <a:buFont typeface="Arial" panose="020B0604020202020204" pitchFamily="34" charset="0"/>
              <a:buChar char="•"/>
            </a:pPr>
            <a:r>
              <a:rPr lang="en-GB" sz="2000" b="0" i="0" u="none" strike="noStrike" dirty="0">
                <a:solidFill>
                  <a:srgbClr val="595959"/>
                </a:solidFill>
                <a:effectLst/>
                <a:latin typeface="Verdana" panose="020B0604030504040204" pitchFamily="34" charset="0"/>
              </a:rPr>
              <a:t>“works to bring about changes in legislation and practice across Europe that will strengthen the right of all to access and apply knowledge for the benefit of research, science and society at large”</a:t>
            </a:r>
          </a:p>
          <a:p>
            <a:pPr rtl="0" fontAlgn="base">
              <a:buFont typeface="Arial" panose="020B0604020202020204" pitchFamily="34" charset="0"/>
              <a:buChar char="•"/>
            </a:pPr>
            <a:r>
              <a:rPr lang="hr-HR" sz="2000" b="0" i="0" u="none" strike="noStrike" dirty="0">
                <a:solidFill>
                  <a:srgbClr val="595959"/>
                </a:solidFill>
                <a:effectLst/>
                <a:latin typeface="Verdana" panose="020B0604030504040204" pitchFamily="34" charset="0"/>
              </a:rPr>
              <a:t>Financiranje: </a:t>
            </a:r>
            <a:r>
              <a:rPr lang="en-GB" sz="2000" b="0" i="0" u="none" strike="noStrike" dirty="0">
                <a:solidFill>
                  <a:srgbClr val="595959"/>
                </a:solidFill>
                <a:effectLst/>
                <a:latin typeface="Verdana" panose="020B0604030504040204" pitchFamily="34" charset="0"/>
              </a:rPr>
              <a:t>Arcadia Foundation</a:t>
            </a:r>
            <a:r>
              <a:rPr lang="en-GB" sz="1400" b="0" dirty="0">
                <a:effectLst/>
              </a:rPr>
              <a:t>  </a:t>
            </a:r>
            <a:endParaRPr lang="en-GB" sz="2000" b="0" i="0" u="none" strike="noStrike" dirty="0">
              <a:solidFill>
                <a:srgbClr val="595959"/>
              </a:solidFill>
              <a:effectLst/>
              <a:latin typeface="Verdana" panose="020B0604030504040204" pitchFamily="34" charset="0"/>
            </a:endParaRPr>
          </a:p>
          <a:p>
            <a:pPr rtl="0" fontAlgn="base">
              <a:buFont typeface="Arial" panose="020B0604020202020204" pitchFamily="34" charset="0"/>
              <a:buChar char="•"/>
            </a:pPr>
            <a:r>
              <a:rPr lang="hr-HR" sz="2000" b="0" i="0" u="none" strike="noStrike" dirty="0">
                <a:solidFill>
                  <a:srgbClr val="595959"/>
                </a:solidFill>
                <a:effectLst/>
                <a:latin typeface="Verdana" panose="020B0604030504040204" pitchFamily="34" charset="0"/>
              </a:rPr>
              <a:t>Provode: </a:t>
            </a:r>
            <a:r>
              <a:rPr lang="en-GB" sz="2000" b="0" i="0" u="none" strike="noStrike" dirty="0">
                <a:solidFill>
                  <a:srgbClr val="595959"/>
                </a:solidFill>
                <a:effectLst/>
                <a:latin typeface="Verdana" panose="020B0604030504040204" pitchFamily="34" charset="0"/>
              </a:rPr>
              <a:t>IFLA, LIBER </a:t>
            </a:r>
            <a:r>
              <a:rPr lang="hr-HR" sz="2000" b="0" i="0" u="none" strike="noStrike" dirty="0">
                <a:solidFill>
                  <a:srgbClr val="595959"/>
                </a:solidFill>
                <a:effectLst/>
                <a:latin typeface="Verdana" panose="020B0604030504040204" pitchFamily="34" charset="0"/>
              </a:rPr>
              <a:t>i</a:t>
            </a:r>
            <a:r>
              <a:rPr lang="en-GB" sz="2000" b="0" i="0" u="none" strike="noStrike" dirty="0">
                <a:solidFill>
                  <a:srgbClr val="595959"/>
                </a:solidFill>
                <a:effectLst/>
                <a:latin typeface="Verdana" panose="020B0604030504040204" pitchFamily="34" charset="0"/>
              </a:rPr>
              <a:t> SPARC Europe</a:t>
            </a:r>
          </a:p>
          <a:p>
            <a:pPr rtl="0" fontAlgn="base">
              <a:buFont typeface="Arial" panose="020B0604020202020204" pitchFamily="34" charset="0"/>
              <a:buChar char="•"/>
            </a:pPr>
            <a:r>
              <a:rPr lang="hr-HR" sz="2000" b="0" i="0" u="none" strike="noStrike" dirty="0">
                <a:solidFill>
                  <a:srgbClr val="595959"/>
                </a:solidFill>
                <a:effectLst/>
                <a:latin typeface="Verdana" panose="020B0604030504040204" pitchFamily="34" charset="0"/>
              </a:rPr>
              <a:t>Među ostalim pitanjima pravnim pitanjima vezanim uz otvorenu znanost, fokusira se na:</a:t>
            </a:r>
            <a:endParaRPr lang="en-GB" sz="2000" b="0" i="0" u="none" strike="noStrike" dirty="0">
              <a:solidFill>
                <a:srgbClr val="595959"/>
              </a:solidFill>
              <a:effectLst/>
              <a:latin typeface="Verdana" panose="020B0604030504040204" pitchFamily="34" charset="0"/>
            </a:endParaRPr>
          </a:p>
          <a:p>
            <a:pPr marL="742950" lvl="1" indent="-285750" rtl="0" fontAlgn="base">
              <a:buFont typeface="Arial" panose="020B0604020202020204" pitchFamily="34" charset="0"/>
              <a:buChar char="•"/>
            </a:pPr>
            <a:r>
              <a:rPr lang="hr-HR" sz="2000" b="0" i="0" u="none" strike="noStrike" dirty="0">
                <a:solidFill>
                  <a:srgbClr val="595959"/>
                </a:solidFill>
                <a:effectLst/>
                <a:latin typeface="Verdana" panose="020B0604030504040204" pitchFamily="34" charset="0"/>
              </a:rPr>
              <a:t>Zadržavanje autorskog prava” (</a:t>
            </a:r>
            <a:r>
              <a:rPr lang="hr-HR" sz="2000" b="0" i="1" u="none" strike="noStrike" dirty="0" err="1">
                <a:solidFill>
                  <a:srgbClr val="595959"/>
                </a:solidFill>
                <a:effectLst/>
                <a:latin typeface="Verdana" panose="020B0604030504040204" pitchFamily="34" charset="0"/>
              </a:rPr>
              <a:t>rights</a:t>
            </a:r>
            <a:r>
              <a:rPr lang="hr-HR" sz="2000" b="0" i="1" u="none" strike="noStrike" dirty="0">
                <a:solidFill>
                  <a:srgbClr val="595959"/>
                </a:solidFill>
                <a:effectLst/>
                <a:latin typeface="Verdana" panose="020B0604030504040204" pitchFamily="34" charset="0"/>
              </a:rPr>
              <a:t> </a:t>
            </a:r>
            <a:r>
              <a:rPr lang="hr-HR" sz="2000" b="0" i="1" u="none" strike="noStrike" dirty="0" err="1">
                <a:solidFill>
                  <a:srgbClr val="595959"/>
                </a:solidFill>
                <a:effectLst/>
                <a:latin typeface="Verdana" panose="020B0604030504040204" pitchFamily="34" charset="0"/>
              </a:rPr>
              <a:t>retention</a:t>
            </a:r>
            <a:r>
              <a:rPr lang="hr-HR" sz="2000" b="0" i="0" u="none" strike="noStrike" dirty="0">
                <a:solidFill>
                  <a:srgbClr val="595959"/>
                </a:solidFill>
                <a:effectLst/>
                <a:latin typeface="Verdana" panose="020B0604030504040204" pitchFamily="34" charset="0"/>
              </a:rPr>
              <a:t>)</a:t>
            </a:r>
            <a:r>
              <a:rPr lang="en-GB" sz="2000" b="0" i="0" u="none" strike="noStrike" dirty="0">
                <a:solidFill>
                  <a:srgbClr val="595959"/>
                </a:solidFill>
                <a:effectLst/>
                <a:latin typeface="Verdana" panose="020B0604030504040204" pitchFamily="34" charset="0"/>
              </a:rPr>
              <a:t> (SPARC Europe)</a:t>
            </a:r>
          </a:p>
          <a:p>
            <a:pPr marL="742950" lvl="1" indent="-285750" rtl="0" fontAlgn="base">
              <a:buFont typeface="Arial" panose="020B0604020202020204" pitchFamily="34" charset="0"/>
              <a:buChar char="•"/>
            </a:pPr>
            <a:r>
              <a:rPr lang="hr-HR" sz="2000" b="0" i="0" u="none" strike="noStrike" dirty="0">
                <a:solidFill>
                  <a:srgbClr val="595959"/>
                </a:solidFill>
                <a:effectLst/>
                <a:latin typeface="Verdana" panose="020B0604030504040204" pitchFamily="34" charset="0"/>
              </a:rPr>
              <a:t>Pravo sekundarne objave (</a:t>
            </a:r>
            <a:r>
              <a:rPr lang="hr-HR" sz="2000" b="0" i="1" u="none" strike="noStrike" dirty="0" err="1">
                <a:solidFill>
                  <a:srgbClr val="595959"/>
                </a:solidFill>
                <a:effectLst/>
                <a:latin typeface="Verdana" panose="020B0604030504040204" pitchFamily="34" charset="0"/>
              </a:rPr>
              <a:t>secondary</a:t>
            </a:r>
            <a:r>
              <a:rPr lang="hr-HR" sz="2000" b="0" i="1" u="none" strike="noStrike" dirty="0">
                <a:solidFill>
                  <a:srgbClr val="595959"/>
                </a:solidFill>
                <a:effectLst/>
                <a:latin typeface="Verdana" panose="020B0604030504040204" pitchFamily="34" charset="0"/>
              </a:rPr>
              <a:t> </a:t>
            </a:r>
            <a:r>
              <a:rPr lang="hr-HR" sz="2000" b="0" i="1" u="none" strike="noStrike" dirty="0" err="1">
                <a:solidFill>
                  <a:srgbClr val="595959"/>
                </a:solidFill>
                <a:effectLst/>
                <a:latin typeface="Verdana" panose="020B0604030504040204" pitchFamily="34" charset="0"/>
              </a:rPr>
              <a:t>publishing</a:t>
            </a:r>
            <a:r>
              <a:rPr lang="hr-HR" sz="2000" b="0" i="1" u="none" strike="noStrike" dirty="0">
                <a:solidFill>
                  <a:srgbClr val="595959"/>
                </a:solidFill>
                <a:effectLst/>
                <a:latin typeface="Verdana" panose="020B0604030504040204" pitchFamily="34" charset="0"/>
              </a:rPr>
              <a:t> </a:t>
            </a:r>
            <a:r>
              <a:rPr lang="hr-HR" sz="2000" b="0" i="1" u="none" strike="noStrike" dirty="0" err="1">
                <a:solidFill>
                  <a:srgbClr val="595959"/>
                </a:solidFill>
                <a:effectLst/>
                <a:latin typeface="Verdana" panose="020B0604030504040204" pitchFamily="34" charset="0"/>
              </a:rPr>
              <a:t>rights</a:t>
            </a:r>
            <a:r>
              <a:rPr lang="hr-HR" sz="2000" b="0" i="0" u="none" strike="noStrike" dirty="0">
                <a:solidFill>
                  <a:srgbClr val="595959"/>
                </a:solidFill>
                <a:effectLst/>
                <a:latin typeface="Verdana" panose="020B0604030504040204" pitchFamily="34" charset="0"/>
              </a:rPr>
              <a:t>)</a:t>
            </a:r>
            <a:r>
              <a:rPr lang="en-GB" sz="2000" b="0" i="0" u="none" strike="noStrike" dirty="0">
                <a:solidFill>
                  <a:srgbClr val="595959"/>
                </a:solidFill>
                <a:effectLst/>
                <a:latin typeface="Verdana" panose="020B0604030504040204" pitchFamily="34" charset="0"/>
              </a:rPr>
              <a:t> (LIBER)</a:t>
            </a:r>
          </a:p>
          <a:p>
            <a:pPr rtl="0" fontAlgn="base">
              <a:spcAft>
                <a:spcPts val="1200"/>
              </a:spcAft>
              <a:buFont typeface="Arial" panose="020B0604020202020204" pitchFamily="34" charset="0"/>
              <a:buChar char="•"/>
            </a:pPr>
            <a:r>
              <a:rPr lang="hr-HR" sz="2000" b="0" i="0" u="none" strike="noStrike" dirty="0">
                <a:solidFill>
                  <a:srgbClr val="595959"/>
                </a:solidFill>
                <a:effectLst/>
                <a:latin typeface="Verdana" panose="020B0604030504040204" pitchFamily="34" charset="0"/>
              </a:rPr>
              <a:t>Mreža nacionalnih koordinatora</a:t>
            </a:r>
            <a:endParaRPr lang="en-GB" sz="2000" b="0" i="0" u="none" strike="noStrike" dirty="0">
              <a:solidFill>
                <a:srgbClr val="595959"/>
              </a:solidFill>
              <a:effectLst/>
              <a:latin typeface="Verdana" panose="020B0604030504040204" pitchFamily="34" charset="0"/>
            </a:endParaRPr>
          </a:p>
          <a:p>
            <a:endParaRPr lang="en-GB" dirty="0"/>
          </a:p>
        </p:txBody>
      </p:sp>
      <p:pic>
        <p:nvPicPr>
          <p:cNvPr id="1026" name="Picture 2" descr="Knowledge Rights 21">
            <a:extLst>
              <a:ext uri="{FF2B5EF4-FFF2-40B4-BE49-F238E27FC236}">
                <a16:creationId xmlns:a16="http://schemas.microsoft.com/office/drawing/2014/main" id="{E59BC2FB-57A8-2BDD-3F59-22B70F4FF4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2375" y="399415"/>
            <a:ext cx="2647950" cy="1038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812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B4F2-50FF-8F9D-B253-6DE3EB19E125}"/>
              </a:ext>
            </a:extLst>
          </p:cNvPr>
          <p:cNvSpPr>
            <a:spLocks noGrp="1"/>
          </p:cNvSpPr>
          <p:nvPr>
            <p:ph type="title"/>
          </p:nvPr>
        </p:nvSpPr>
        <p:spPr/>
        <p:txBody>
          <a:bodyPr/>
          <a:lstStyle/>
          <a:p>
            <a:r>
              <a:rPr lang="hr-HR" dirty="0"/>
              <a:t>KR21 projekt „</a:t>
            </a:r>
            <a:r>
              <a:rPr lang="hr-HR" dirty="0" err="1"/>
              <a:t>Retain</a:t>
            </a:r>
            <a:r>
              <a:rPr lang="hr-HR" dirty="0"/>
              <a:t>”</a:t>
            </a:r>
            <a:endParaRPr lang="en-GB" dirty="0"/>
          </a:p>
        </p:txBody>
      </p:sp>
      <p:sp>
        <p:nvSpPr>
          <p:cNvPr id="3" name="Content Placeholder 2">
            <a:extLst>
              <a:ext uri="{FF2B5EF4-FFF2-40B4-BE49-F238E27FC236}">
                <a16:creationId xmlns:a16="http://schemas.microsoft.com/office/drawing/2014/main" id="{6CECE936-1D44-03EE-EF70-DBF27984AE9A}"/>
              </a:ext>
            </a:extLst>
          </p:cNvPr>
          <p:cNvSpPr>
            <a:spLocks noGrp="1"/>
          </p:cNvSpPr>
          <p:nvPr>
            <p:ph idx="1"/>
          </p:nvPr>
        </p:nvSpPr>
        <p:spPr>
          <a:xfrm>
            <a:off x="1528416" y="1690688"/>
            <a:ext cx="9825384" cy="4486275"/>
          </a:xfrm>
        </p:spPr>
        <p:txBody>
          <a:bodyPr>
            <a:normAutofit fontScale="92500" lnSpcReduction="20000"/>
          </a:bodyPr>
          <a:lstStyle/>
          <a:p>
            <a:r>
              <a:rPr lang="hr-HR" dirty="0"/>
              <a:t>Definicija politike „zadržavanja autorskog prava”:</a:t>
            </a:r>
            <a:br>
              <a:rPr lang="hr-HR" dirty="0"/>
            </a:br>
            <a:endParaRPr lang="hr-HR" dirty="0"/>
          </a:p>
          <a:p>
            <a:pPr lvl="1"/>
            <a:r>
              <a:rPr lang="en-GB" i="1" dirty="0"/>
              <a:t>An institutional RR policy is an expressed position setting out the practice of retaining sufficient rights for academic works produced by an institutions’ researchers to make the work openly accessible and reusable immediately.</a:t>
            </a:r>
            <a:br>
              <a:rPr lang="hr-HR" i="1" dirty="0"/>
            </a:br>
            <a:endParaRPr lang="hr-HR" i="1" dirty="0"/>
          </a:p>
          <a:p>
            <a:r>
              <a:rPr lang="hr-HR" i="1" dirty="0"/>
              <a:t>Varijacije:</a:t>
            </a:r>
          </a:p>
          <a:p>
            <a:pPr lvl="1"/>
            <a:r>
              <a:rPr lang="hr-HR" sz="2200" i="1" dirty="0"/>
              <a:t>obaveza</a:t>
            </a:r>
            <a:r>
              <a:rPr lang="en-GB" sz="2200" i="1" dirty="0"/>
              <a:t>/</a:t>
            </a:r>
            <a:r>
              <a:rPr lang="hr-HR" sz="2200" i="1" dirty="0"/>
              <a:t>preporuka</a:t>
            </a:r>
            <a:endParaRPr lang="en-GB" sz="2200" i="1" dirty="0"/>
          </a:p>
          <a:p>
            <a:pPr lvl="1"/>
            <a:r>
              <a:rPr lang="hr-HR" sz="2200" i="1" dirty="0"/>
              <a:t>Pravna osnova</a:t>
            </a:r>
            <a:endParaRPr lang="en-GB" sz="2200" i="1" dirty="0"/>
          </a:p>
          <a:p>
            <a:pPr lvl="1"/>
            <a:r>
              <a:rPr lang="en-GB" sz="2200" i="1" dirty="0"/>
              <a:t>Opt-in/opt-out</a:t>
            </a:r>
          </a:p>
          <a:p>
            <a:pPr lvl="1"/>
            <a:r>
              <a:rPr lang="hr-HR" sz="2200" i="1" dirty="0"/>
              <a:t>Autori i djela na koja se odnosi</a:t>
            </a:r>
            <a:endParaRPr lang="en-GB" sz="2200" i="1" dirty="0"/>
          </a:p>
          <a:p>
            <a:pPr lvl="1"/>
            <a:r>
              <a:rPr lang="hr-HR" sz="2200" i="1" dirty="0"/>
              <a:t>Verzije radova i licencije</a:t>
            </a:r>
            <a:endParaRPr lang="en-GB" sz="2200" i="1" dirty="0"/>
          </a:p>
          <a:p>
            <a:pPr lvl="1"/>
            <a:r>
              <a:rPr lang="hr-HR" sz="2200" i="1" dirty="0"/>
              <a:t>Postupak usvajanja</a:t>
            </a:r>
            <a:endParaRPr lang="en-GB" sz="2200" i="1" dirty="0"/>
          </a:p>
          <a:p>
            <a:pPr lvl="1"/>
            <a:r>
              <a:rPr lang="hr-HR" sz="2200" i="1" dirty="0"/>
              <a:t>implementacija</a:t>
            </a:r>
            <a:endParaRPr lang="en-GB" sz="2200" i="1" dirty="0"/>
          </a:p>
          <a:p>
            <a:pPr lvl="1"/>
            <a:endParaRPr lang="en-GB" i="1" dirty="0"/>
          </a:p>
        </p:txBody>
      </p:sp>
      <p:pic>
        <p:nvPicPr>
          <p:cNvPr id="2050" name="Picture 2" descr="SPARC Europe">
            <a:extLst>
              <a:ext uri="{FF2B5EF4-FFF2-40B4-BE49-F238E27FC236}">
                <a16:creationId xmlns:a16="http://schemas.microsoft.com/office/drawing/2014/main" id="{0E2999FC-4CBC-1793-ED9D-7C2DDB0958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3368" y="-119062"/>
            <a:ext cx="2450431" cy="1622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2826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8D82D-FF72-787A-1F65-514029550DA4}"/>
              </a:ext>
            </a:extLst>
          </p:cNvPr>
          <p:cNvSpPr>
            <a:spLocks noGrp="1"/>
          </p:cNvSpPr>
          <p:nvPr>
            <p:ph type="title"/>
          </p:nvPr>
        </p:nvSpPr>
        <p:spPr/>
        <p:txBody>
          <a:bodyPr/>
          <a:lstStyle/>
          <a:p>
            <a:r>
              <a:rPr lang="hr-HR" dirty="0"/>
              <a:t>Što utječe na donošenje i formuliranje politika?</a:t>
            </a:r>
            <a:endParaRPr lang="en-GB" dirty="0"/>
          </a:p>
        </p:txBody>
      </p:sp>
      <p:sp>
        <p:nvSpPr>
          <p:cNvPr id="3" name="Content Placeholder 2">
            <a:extLst>
              <a:ext uri="{FF2B5EF4-FFF2-40B4-BE49-F238E27FC236}">
                <a16:creationId xmlns:a16="http://schemas.microsoft.com/office/drawing/2014/main" id="{32A74704-A738-B593-786F-33D61BB2C0EC}"/>
              </a:ext>
            </a:extLst>
          </p:cNvPr>
          <p:cNvSpPr>
            <a:spLocks noGrp="1"/>
          </p:cNvSpPr>
          <p:nvPr>
            <p:ph idx="1"/>
          </p:nvPr>
        </p:nvSpPr>
        <p:spPr/>
        <p:txBody>
          <a:bodyPr>
            <a:normAutofit/>
          </a:bodyPr>
          <a:lstStyle/>
          <a:p>
            <a:r>
              <a:rPr lang="hr-HR" dirty="0"/>
              <a:t>Tko ima autorsko pravo i pravo iskorištavanja znanstvenih djela?</a:t>
            </a:r>
          </a:p>
          <a:p>
            <a:r>
              <a:rPr lang="hr-HR" dirty="0"/>
              <a:t>Postojanje „prava sekundarne objave” u zakonu</a:t>
            </a:r>
          </a:p>
          <a:p>
            <a:r>
              <a:rPr lang="hr-HR" dirty="0"/>
              <a:t>Nacionalne politike otvorene znanosti</a:t>
            </a:r>
            <a:endParaRPr lang="en-GB" dirty="0"/>
          </a:p>
          <a:p>
            <a:r>
              <a:rPr lang="hr-HR" dirty="0"/>
              <a:t>Zahtjevi nacionalnih i međunarodnih zaklada</a:t>
            </a:r>
          </a:p>
          <a:p>
            <a:r>
              <a:rPr lang="hr-HR" dirty="0"/>
              <a:t>Nacionalna „kultura” objavljivanja </a:t>
            </a:r>
          </a:p>
          <a:p>
            <a:pPr lvl="1"/>
            <a:r>
              <a:rPr lang="hr-HR" dirty="0"/>
              <a:t>„</a:t>
            </a:r>
            <a:r>
              <a:rPr lang="en-GB" dirty="0"/>
              <a:t>Read &amp; Publish</a:t>
            </a:r>
            <a:r>
              <a:rPr lang="hr-HR" dirty="0"/>
              <a:t>”</a:t>
            </a:r>
            <a:r>
              <a:rPr lang="en-GB" dirty="0"/>
              <a:t> </a:t>
            </a:r>
            <a:r>
              <a:rPr lang="hr-HR" dirty="0"/>
              <a:t>ugovori</a:t>
            </a:r>
            <a:endParaRPr lang="en-GB" dirty="0"/>
          </a:p>
          <a:p>
            <a:pPr lvl="1"/>
            <a:r>
              <a:rPr lang="hr-HR" dirty="0"/>
              <a:t>Nacionalni izdavači</a:t>
            </a:r>
            <a:endParaRPr lang="en-GB" dirty="0"/>
          </a:p>
          <a:p>
            <a:pPr lvl="1"/>
            <a:r>
              <a:rPr lang="hr-HR" dirty="0"/>
              <a:t>Infrastruktura repozitorija i kultura samo-arhiviranja</a:t>
            </a:r>
            <a:endParaRPr lang="en-GB" dirty="0"/>
          </a:p>
          <a:p>
            <a:pPr lvl="1"/>
            <a:endParaRPr lang="en-GB" dirty="0"/>
          </a:p>
        </p:txBody>
      </p:sp>
    </p:spTree>
    <p:extLst>
      <p:ext uri="{BB962C8B-B14F-4D97-AF65-F5344CB8AC3E}">
        <p14:creationId xmlns:p14="http://schemas.microsoft.com/office/powerpoint/2010/main" val="234280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46FB-B3DB-3F84-B52E-A99E0EB09739}"/>
              </a:ext>
            </a:extLst>
          </p:cNvPr>
          <p:cNvSpPr>
            <a:spLocks noGrp="1"/>
          </p:cNvSpPr>
          <p:nvPr>
            <p:ph type="title"/>
          </p:nvPr>
        </p:nvSpPr>
        <p:spPr/>
        <p:txBody>
          <a:bodyPr/>
          <a:lstStyle/>
          <a:p>
            <a:r>
              <a:rPr lang="hr-HR" dirty="0"/>
              <a:t>Situacija u Hrvatskoj</a:t>
            </a:r>
            <a:endParaRPr lang="en-GB" dirty="0"/>
          </a:p>
        </p:txBody>
      </p:sp>
      <p:sp>
        <p:nvSpPr>
          <p:cNvPr id="3" name="Text Placeholder 2">
            <a:extLst>
              <a:ext uri="{FF2B5EF4-FFF2-40B4-BE49-F238E27FC236}">
                <a16:creationId xmlns:a16="http://schemas.microsoft.com/office/drawing/2014/main" id="{14FCA0DE-75C6-3BEB-9BA0-537F1FA2E9DE}"/>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583625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5885D-544B-54DF-5A45-8B9DCFEBEC04}"/>
              </a:ext>
            </a:extLst>
          </p:cNvPr>
          <p:cNvSpPr>
            <a:spLocks noGrp="1"/>
          </p:cNvSpPr>
          <p:nvPr>
            <p:ph type="title"/>
          </p:nvPr>
        </p:nvSpPr>
        <p:spPr/>
        <p:txBody>
          <a:bodyPr/>
          <a:lstStyle/>
          <a:p>
            <a:r>
              <a:rPr lang="hr-HR" dirty="0"/>
              <a:t>Međunarodni politički okvir</a:t>
            </a:r>
            <a:endParaRPr lang="en-GB" dirty="0"/>
          </a:p>
        </p:txBody>
      </p:sp>
      <p:sp>
        <p:nvSpPr>
          <p:cNvPr id="3" name="Content Placeholder 2">
            <a:extLst>
              <a:ext uri="{FF2B5EF4-FFF2-40B4-BE49-F238E27FC236}">
                <a16:creationId xmlns:a16="http://schemas.microsoft.com/office/drawing/2014/main" id="{5015E0B3-1186-19A7-1754-58CDEE24591E}"/>
              </a:ext>
            </a:extLst>
          </p:cNvPr>
          <p:cNvSpPr>
            <a:spLocks noGrp="1"/>
          </p:cNvSpPr>
          <p:nvPr>
            <p:ph idx="1"/>
          </p:nvPr>
        </p:nvSpPr>
        <p:spPr/>
        <p:txBody>
          <a:bodyPr>
            <a:normAutofit fontScale="92500" lnSpcReduction="10000"/>
          </a:bodyPr>
          <a:lstStyle/>
          <a:p>
            <a:pPr rtl="0">
              <a:buNone/>
            </a:pPr>
            <a:r>
              <a:rPr lang="en-GB" sz="2400" b="1" i="0" u="none" strike="noStrike" dirty="0">
                <a:solidFill>
                  <a:srgbClr val="333333"/>
                </a:solidFill>
                <a:effectLst/>
                <a:latin typeface="Calibri" panose="020F0502020204030204" pitchFamily="34" charset="0"/>
              </a:rPr>
              <a:t>UNESCO Recommendation on Open Science</a:t>
            </a:r>
            <a:r>
              <a:rPr lang="en-GB" sz="2400" b="0" i="0" u="none" strike="noStrike" dirty="0">
                <a:solidFill>
                  <a:srgbClr val="333333"/>
                </a:solidFill>
                <a:effectLst/>
                <a:latin typeface="Calibri" panose="020F0502020204030204" pitchFamily="34" charset="0"/>
              </a:rPr>
              <a:t> (2021.) </a:t>
            </a:r>
            <a:endParaRPr lang="en-GB" sz="3600" b="0" dirty="0">
              <a:effectLst/>
            </a:endParaRPr>
          </a:p>
          <a:p>
            <a:pPr rtl="0">
              <a:buNone/>
            </a:pPr>
            <a:r>
              <a:rPr lang="en-GB" sz="2400" b="0" i="0" u="none" strike="noStrike" dirty="0">
                <a:solidFill>
                  <a:srgbClr val="333333"/>
                </a:solidFill>
                <a:effectLst/>
                <a:latin typeface="Calibri" panose="020F0502020204030204" pitchFamily="34" charset="0"/>
              </a:rPr>
              <a:t>Open scientific knowledge refers to open access to scientific publications (...) that are available in the public domain or under copyright and </a:t>
            </a:r>
            <a:r>
              <a:rPr lang="en-GB" sz="2400" b="1" i="0" u="none" strike="noStrike" dirty="0">
                <a:solidFill>
                  <a:srgbClr val="333333"/>
                </a:solidFill>
                <a:effectLst/>
                <a:latin typeface="Calibri" panose="020F0502020204030204" pitchFamily="34" charset="0"/>
              </a:rPr>
              <a:t>licensed under an open licence</a:t>
            </a:r>
            <a:r>
              <a:rPr lang="en-GB" sz="2400" b="0" i="0" u="none" strike="noStrike" dirty="0">
                <a:solidFill>
                  <a:srgbClr val="333333"/>
                </a:solidFill>
                <a:effectLst/>
                <a:latin typeface="Calibri" panose="020F0502020204030204" pitchFamily="34" charset="0"/>
              </a:rPr>
              <a:t> that allows access, re-use, repurpose, adaptation and distribution (...). </a:t>
            </a:r>
            <a:r>
              <a:rPr lang="en-GB" sz="2400" b="1" i="0" u="none" strike="noStrike" dirty="0">
                <a:solidFill>
                  <a:srgbClr val="333333"/>
                </a:solidFill>
                <a:effectLst/>
                <a:latin typeface="Calibri" panose="020F0502020204030204" pitchFamily="34" charset="0"/>
              </a:rPr>
              <a:t>Any transfer or licensing of copyrights to third parties should not restrict the public’s right to immediate open access</a:t>
            </a:r>
            <a:r>
              <a:rPr lang="en-GB" sz="2400" b="0" i="0" u="none" strike="noStrike" dirty="0">
                <a:solidFill>
                  <a:srgbClr val="333333"/>
                </a:solidFill>
                <a:effectLst/>
                <a:latin typeface="Calibri" panose="020F0502020204030204" pitchFamily="34" charset="0"/>
              </a:rPr>
              <a:t> to a scientific publication.</a:t>
            </a:r>
            <a:br>
              <a:rPr lang="hr-HR" sz="2400" b="0" i="0" u="none" strike="noStrike" dirty="0">
                <a:solidFill>
                  <a:srgbClr val="333333"/>
                </a:solidFill>
                <a:effectLst/>
                <a:latin typeface="Calibri" panose="020F0502020204030204" pitchFamily="34" charset="0"/>
              </a:rPr>
            </a:br>
            <a:endParaRPr lang="hr-HR" sz="2400" b="0" i="0" u="none" strike="noStrike" dirty="0">
              <a:solidFill>
                <a:srgbClr val="333333"/>
              </a:solidFill>
              <a:effectLst/>
              <a:latin typeface="Calibri" panose="020F0502020204030204" pitchFamily="34" charset="0"/>
            </a:endParaRPr>
          </a:p>
          <a:p>
            <a:pPr rtl="0">
              <a:buNone/>
            </a:pPr>
            <a:r>
              <a:rPr lang="en-GB" sz="2400" b="1" i="0" u="none" strike="noStrike" dirty="0">
                <a:solidFill>
                  <a:srgbClr val="333333"/>
                </a:solidFill>
                <a:effectLst/>
                <a:latin typeface="Calibri" panose="020F0502020204030204" pitchFamily="34" charset="0"/>
              </a:rPr>
              <a:t>European Research Area policy agenda</a:t>
            </a:r>
            <a:r>
              <a:rPr lang="en-GB" sz="2400" b="0" i="0" u="none" strike="noStrike" dirty="0">
                <a:solidFill>
                  <a:srgbClr val="333333"/>
                </a:solidFill>
                <a:effectLst/>
                <a:latin typeface="Calibri" panose="020F0502020204030204" pitchFamily="34" charset="0"/>
              </a:rPr>
              <a:t> (2022.) </a:t>
            </a:r>
            <a:endParaRPr lang="en-GB" sz="3600" b="0" dirty="0">
              <a:effectLst/>
            </a:endParaRPr>
          </a:p>
          <a:p>
            <a:pPr>
              <a:buNone/>
            </a:pPr>
            <a:r>
              <a:rPr lang="en-GB" sz="2400" b="0" i="0" u="none" strike="noStrike" dirty="0">
                <a:solidFill>
                  <a:srgbClr val="333333"/>
                </a:solidFill>
                <a:effectLst/>
                <a:latin typeface="Calibri" panose="020F0502020204030204" pitchFamily="34" charset="0"/>
              </a:rPr>
              <a:t>Priority area 2: </a:t>
            </a:r>
            <a:r>
              <a:rPr lang="en-GB" sz="2400" b="0" i="1" u="none" strike="noStrike" dirty="0">
                <a:solidFill>
                  <a:srgbClr val="333333"/>
                </a:solidFill>
                <a:effectLst/>
                <a:latin typeface="Calibri" panose="020F0502020204030204" pitchFamily="34" charset="0"/>
              </a:rPr>
              <a:t>Propose an EU Copyright and Data Legislative and Regulatory Framework Fit for Research: </a:t>
            </a:r>
            <a:r>
              <a:rPr lang="en-GB" sz="2400" b="0" i="0" u="none" strike="noStrike" dirty="0">
                <a:solidFill>
                  <a:srgbClr val="333333"/>
                </a:solidFill>
                <a:effectLst/>
                <a:latin typeface="Calibri" panose="020F0502020204030204" pitchFamily="34" charset="0"/>
              </a:rPr>
              <a:t>(...) the Commission will (...) look at specific initiatives to enable open access to scientific publications, including the amendments introduced by several Member States into their national copyright legislation enacting a</a:t>
            </a:r>
            <a:r>
              <a:rPr lang="en-GB" sz="2400" b="1" i="0" u="none" strike="noStrike" dirty="0">
                <a:solidFill>
                  <a:srgbClr val="333333"/>
                </a:solidFill>
                <a:effectLst/>
                <a:latin typeface="Calibri" panose="020F0502020204030204" pitchFamily="34" charset="0"/>
              </a:rPr>
              <a:t> secondary publishing right</a:t>
            </a:r>
            <a:r>
              <a:rPr lang="en-GB" sz="2400" b="0" i="0" u="none" strike="noStrike" dirty="0">
                <a:solidFill>
                  <a:srgbClr val="333333"/>
                </a:solidFill>
                <a:effectLst/>
                <a:latin typeface="Calibri" panose="020F0502020204030204" pitchFamily="34" charset="0"/>
              </a:rPr>
              <a:t> for publicly-funded scientific publications and</a:t>
            </a:r>
            <a:r>
              <a:rPr lang="en-GB" sz="2400" b="1" i="0" u="none" strike="noStrike" dirty="0">
                <a:solidFill>
                  <a:srgbClr val="333333"/>
                </a:solidFill>
                <a:effectLst/>
                <a:latin typeface="Calibri" panose="020F0502020204030204" pitchFamily="34" charset="0"/>
              </a:rPr>
              <a:t> non-legislative initiatives</a:t>
            </a:r>
            <a:r>
              <a:rPr lang="en-GB" sz="2400" b="0" i="0" u="none" strike="noStrike" dirty="0">
                <a:solidFill>
                  <a:srgbClr val="333333"/>
                </a:solidFill>
                <a:effectLst/>
                <a:latin typeface="Calibri" panose="020F0502020204030204" pitchFamily="34" charset="0"/>
              </a:rPr>
              <a:t>.</a:t>
            </a:r>
            <a:endParaRPr lang="en-GB" sz="3600" dirty="0"/>
          </a:p>
        </p:txBody>
      </p:sp>
    </p:spTree>
    <p:extLst>
      <p:ext uri="{BB962C8B-B14F-4D97-AF65-F5344CB8AC3E}">
        <p14:creationId xmlns:p14="http://schemas.microsoft.com/office/powerpoint/2010/main" val="1415020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A9544-B0DC-0481-A528-8951EA2C8A0B}"/>
              </a:ext>
            </a:extLst>
          </p:cNvPr>
          <p:cNvSpPr>
            <a:spLocks noGrp="1"/>
          </p:cNvSpPr>
          <p:nvPr>
            <p:ph type="title"/>
          </p:nvPr>
        </p:nvSpPr>
        <p:spPr/>
        <p:txBody>
          <a:bodyPr/>
          <a:lstStyle/>
          <a:p>
            <a:r>
              <a:rPr lang="hr-HR" dirty="0"/>
              <a:t>Hrvatski regulatorni okvir</a:t>
            </a:r>
            <a:endParaRPr lang="en-GB" dirty="0"/>
          </a:p>
        </p:txBody>
      </p:sp>
      <p:sp>
        <p:nvSpPr>
          <p:cNvPr id="3" name="Content Placeholder 2">
            <a:extLst>
              <a:ext uri="{FF2B5EF4-FFF2-40B4-BE49-F238E27FC236}">
                <a16:creationId xmlns:a16="http://schemas.microsoft.com/office/drawing/2014/main" id="{D0AB79E8-06EC-DC1A-8DAA-D6C02FCE5B5D}"/>
              </a:ext>
            </a:extLst>
          </p:cNvPr>
          <p:cNvSpPr>
            <a:spLocks noGrp="1"/>
          </p:cNvSpPr>
          <p:nvPr>
            <p:ph idx="1"/>
          </p:nvPr>
        </p:nvSpPr>
        <p:spPr/>
        <p:txBody>
          <a:bodyPr>
            <a:normAutofit/>
          </a:bodyPr>
          <a:lstStyle/>
          <a:p>
            <a:r>
              <a:rPr lang="en-GB" b="1" i="0" u="none" strike="noStrike" dirty="0">
                <a:solidFill>
                  <a:srgbClr val="333333"/>
                </a:solidFill>
                <a:effectLst/>
                <a:latin typeface="Calibri" panose="020F0502020204030204" pitchFamily="34" charset="0"/>
              </a:rPr>
              <a:t>Zakon o </a:t>
            </a:r>
            <a:r>
              <a:rPr lang="en-GB" b="1" i="0" u="none" strike="noStrike" dirty="0" err="1">
                <a:solidFill>
                  <a:srgbClr val="333333"/>
                </a:solidFill>
                <a:effectLst/>
                <a:latin typeface="Calibri" panose="020F0502020204030204" pitchFamily="34" charset="0"/>
              </a:rPr>
              <a:t>autorskom</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pravu</a:t>
            </a:r>
            <a:r>
              <a:rPr lang="en-GB" b="1" i="0" u="none" strike="noStrike" dirty="0">
                <a:solidFill>
                  <a:srgbClr val="333333"/>
                </a:solidFill>
                <a:effectLst/>
                <a:latin typeface="Calibri" panose="020F0502020204030204" pitchFamily="34" charset="0"/>
              </a:rPr>
              <a:t> i </a:t>
            </a:r>
            <a:r>
              <a:rPr lang="en-GB" b="1" i="0" u="none" strike="noStrike" dirty="0" err="1">
                <a:solidFill>
                  <a:srgbClr val="333333"/>
                </a:solidFill>
                <a:effectLst/>
                <a:latin typeface="Calibri" panose="020F0502020204030204" pitchFamily="34" charset="0"/>
              </a:rPr>
              <a:t>srodnim</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pravima</a:t>
            </a:r>
            <a:r>
              <a:rPr lang="en-GB" b="0" i="0" u="none" strike="noStrike" dirty="0">
                <a:solidFill>
                  <a:srgbClr val="333333"/>
                </a:solidFill>
                <a:effectLst/>
                <a:latin typeface="Calibri" panose="020F0502020204030204" pitchFamily="34" charset="0"/>
              </a:rPr>
              <a:t> (2021.)</a:t>
            </a:r>
            <a:r>
              <a:rPr lang="hr-HR" b="1" dirty="0">
                <a:solidFill>
                  <a:srgbClr val="333333"/>
                </a:solidFill>
                <a:latin typeface="Calibri" panose="020F0502020204030204" pitchFamily="34" charset="0"/>
              </a:rPr>
              <a:t>:</a:t>
            </a:r>
          </a:p>
          <a:p>
            <a:pPr lvl="1"/>
            <a:r>
              <a:rPr lang="en-GB" sz="2000" b="0" i="0" u="none" strike="noStrike" dirty="0" err="1">
                <a:solidFill>
                  <a:srgbClr val="333333"/>
                </a:solidFill>
                <a:effectLst/>
                <a:latin typeface="Calibri" panose="020F0502020204030204" pitchFamily="34" charset="0"/>
              </a:rPr>
              <a:t>Čl</a:t>
            </a:r>
            <a:r>
              <a:rPr lang="en-GB" sz="2000" b="0" i="0" u="none" strike="noStrike" dirty="0">
                <a:solidFill>
                  <a:srgbClr val="333333"/>
                </a:solidFill>
                <a:effectLst/>
                <a:latin typeface="Calibri" panose="020F0502020204030204" pitchFamily="34" charset="0"/>
              </a:rPr>
              <a:t>. 110. </a:t>
            </a:r>
            <a:r>
              <a:rPr lang="en-GB" sz="2000" b="0" i="0" u="none" strike="noStrike" dirty="0" err="1">
                <a:solidFill>
                  <a:srgbClr val="333333"/>
                </a:solidFill>
                <a:effectLst/>
                <a:latin typeface="Calibri" panose="020F0502020204030204" pitchFamily="34" charset="0"/>
              </a:rPr>
              <a:t>Autorska</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prava</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na</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autorskim</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djelima</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koja</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stvore</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znanstvenici</a:t>
            </a:r>
            <a:r>
              <a:rPr lang="en-GB" sz="2000" b="0" i="0" u="none" strike="noStrike" dirty="0">
                <a:solidFill>
                  <a:srgbClr val="333333"/>
                </a:solidFill>
                <a:effectLst/>
                <a:latin typeface="Calibri" panose="020F0502020204030204" pitchFamily="34" charset="0"/>
              </a:rPr>
              <a:t> (...) </a:t>
            </a:r>
            <a:r>
              <a:rPr lang="en-GB" sz="2000" b="1" i="0" u="none" strike="noStrike" dirty="0" err="1">
                <a:solidFill>
                  <a:srgbClr val="333333"/>
                </a:solidFill>
                <a:effectLst/>
                <a:latin typeface="Calibri" panose="020F0502020204030204" pitchFamily="34" charset="0"/>
              </a:rPr>
              <a:t>pripadaju</a:t>
            </a:r>
            <a:r>
              <a:rPr lang="en-GB" sz="2000" b="1" i="0" u="none" strike="noStrike" dirty="0">
                <a:solidFill>
                  <a:srgbClr val="333333"/>
                </a:solidFill>
                <a:effectLst/>
                <a:latin typeface="Calibri" panose="020F0502020204030204" pitchFamily="34" charset="0"/>
              </a:rPr>
              <a:t> </a:t>
            </a:r>
            <a:r>
              <a:rPr lang="en-GB" sz="2000" b="1" i="0" u="none" strike="noStrike" dirty="0" err="1">
                <a:solidFill>
                  <a:srgbClr val="333333"/>
                </a:solidFill>
                <a:effectLst/>
                <a:latin typeface="Calibri" panose="020F0502020204030204" pitchFamily="34" charset="0"/>
              </a:rPr>
              <a:t>njihovim</a:t>
            </a:r>
            <a:r>
              <a:rPr lang="en-GB" sz="2000" b="1" i="0" u="none" strike="noStrike" dirty="0">
                <a:solidFill>
                  <a:srgbClr val="333333"/>
                </a:solidFill>
                <a:effectLst/>
                <a:latin typeface="Calibri" panose="020F0502020204030204" pitchFamily="34" charset="0"/>
              </a:rPr>
              <a:t> </a:t>
            </a:r>
            <a:r>
              <a:rPr lang="en-GB" sz="2000" b="1" i="0" u="none" strike="noStrike" dirty="0" err="1">
                <a:solidFill>
                  <a:srgbClr val="333333"/>
                </a:solidFill>
                <a:effectLst/>
                <a:latin typeface="Calibri" panose="020F0502020204030204" pitchFamily="34" charset="0"/>
              </a:rPr>
              <a:t>autorima</a:t>
            </a:r>
            <a:r>
              <a:rPr lang="en-GB" sz="2000" b="0" i="0" u="none" strike="noStrike" dirty="0">
                <a:solidFill>
                  <a:srgbClr val="333333"/>
                </a:solidFill>
                <a:effectLst/>
                <a:latin typeface="Calibri" panose="020F0502020204030204" pitchFamily="34" charset="0"/>
              </a:rPr>
              <a:t>, bez </a:t>
            </a:r>
            <a:r>
              <a:rPr lang="en-GB" sz="2000" b="0" i="0" u="none" strike="noStrike" dirty="0" err="1">
                <a:solidFill>
                  <a:srgbClr val="333333"/>
                </a:solidFill>
                <a:effectLst/>
                <a:latin typeface="Calibri" panose="020F0502020204030204" pitchFamily="34" charset="0"/>
              </a:rPr>
              <a:t>ograničenja</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ako</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ugovorom</a:t>
            </a:r>
            <a:r>
              <a:rPr lang="en-GB" sz="2000" b="0" i="0" u="none" strike="noStrike" dirty="0">
                <a:solidFill>
                  <a:srgbClr val="333333"/>
                </a:solidFill>
                <a:effectLst/>
                <a:latin typeface="Calibri" panose="020F0502020204030204" pitchFamily="34" charset="0"/>
              </a:rPr>
              <a:t> o </a:t>
            </a:r>
            <a:r>
              <a:rPr lang="en-GB" sz="2000" b="0" i="0" u="none" strike="noStrike" dirty="0" err="1">
                <a:solidFill>
                  <a:srgbClr val="333333"/>
                </a:solidFill>
                <a:effectLst/>
                <a:latin typeface="Calibri" panose="020F0502020204030204" pitchFamily="34" charset="0"/>
              </a:rPr>
              <a:t>radu</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drugim</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aktom</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kojim</a:t>
            </a:r>
            <a:r>
              <a:rPr lang="en-GB" sz="2000" b="0" i="0" u="none" strike="noStrike" dirty="0">
                <a:solidFill>
                  <a:srgbClr val="333333"/>
                </a:solidFill>
                <a:effectLst/>
                <a:latin typeface="Calibri" panose="020F0502020204030204" pitchFamily="34" charset="0"/>
              </a:rPr>
              <a:t> se </a:t>
            </a:r>
            <a:r>
              <a:rPr lang="en-GB" sz="2000" b="0" i="0" u="none" strike="noStrike" dirty="0" err="1">
                <a:solidFill>
                  <a:srgbClr val="333333"/>
                </a:solidFill>
                <a:effectLst/>
                <a:latin typeface="Calibri" panose="020F0502020204030204" pitchFamily="34" charset="0"/>
              </a:rPr>
              <a:t>uređuje</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radni</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odnos</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kolektivnim</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ugovorom</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ili</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drugim</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ugovorom</a:t>
            </a:r>
            <a:r>
              <a:rPr lang="en-GB" sz="2000" b="0" i="0" u="none" strike="noStrike" dirty="0">
                <a:solidFill>
                  <a:srgbClr val="333333"/>
                </a:solidFill>
                <a:effectLst/>
                <a:latin typeface="Calibri" panose="020F0502020204030204" pitchFamily="34" charset="0"/>
              </a:rPr>
              <a:t> s </a:t>
            </a:r>
            <a:r>
              <a:rPr lang="en-GB" sz="2000" b="0" i="0" u="none" strike="noStrike" dirty="0" err="1">
                <a:solidFill>
                  <a:srgbClr val="333333"/>
                </a:solidFill>
                <a:effectLst/>
                <a:latin typeface="Calibri" panose="020F0502020204030204" pitchFamily="34" charset="0"/>
              </a:rPr>
              <a:t>autorom</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nije</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drukčije</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određeno</a:t>
            </a:r>
            <a:r>
              <a:rPr lang="en-GB" sz="2000" b="0" i="0" u="none" strike="noStrike" dirty="0">
                <a:solidFill>
                  <a:srgbClr val="333333"/>
                </a:solidFill>
                <a:effectLst/>
                <a:latin typeface="Calibri" panose="020F0502020204030204" pitchFamily="34" charset="0"/>
              </a:rPr>
              <a:t>. Visoka </a:t>
            </a:r>
            <a:r>
              <a:rPr lang="en-GB" sz="2000" b="0" i="0" u="none" strike="noStrike" dirty="0" err="1">
                <a:solidFill>
                  <a:srgbClr val="333333"/>
                </a:solidFill>
                <a:effectLst/>
                <a:latin typeface="Calibri" panose="020F0502020204030204" pitchFamily="34" charset="0"/>
              </a:rPr>
              <a:t>učilišta</a:t>
            </a:r>
            <a:r>
              <a:rPr lang="en-GB" sz="2000" b="0" i="0" u="none" strike="noStrike" dirty="0">
                <a:solidFill>
                  <a:srgbClr val="333333"/>
                </a:solidFill>
                <a:effectLst/>
                <a:latin typeface="Calibri" panose="020F0502020204030204" pitchFamily="34" charset="0"/>
              </a:rPr>
              <a:t> i </a:t>
            </a:r>
            <a:r>
              <a:rPr lang="en-GB" sz="2000" b="0" i="0" u="none" strike="noStrike" dirty="0" err="1">
                <a:solidFill>
                  <a:srgbClr val="333333"/>
                </a:solidFill>
                <a:effectLst/>
                <a:latin typeface="Calibri" panose="020F0502020204030204" pitchFamily="34" charset="0"/>
              </a:rPr>
              <a:t>znanstvene</a:t>
            </a:r>
            <a:r>
              <a:rPr lang="en-GB" sz="2000" b="0" i="0" u="none" strike="noStrike" dirty="0">
                <a:solidFill>
                  <a:srgbClr val="333333"/>
                </a:solidFill>
                <a:effectLst/>
                <a:latin typeface="Calibri" panose="020F0502020204030204" pitchFamily="34" charset="0"/>
              </a:rPr>
              <a:t> </a:t>
            </a:r>
            <a:r>
              <a:rPr lang="en-GB" sz="2000" b="0" i="0" u="none" strike="noStrike" dirty="0" err="1">
                <a:solidFill>
                  <a:srgbClr val="333333"/>
                </a:solidFill>
                <a:effectLst/>
                <a:latin typeface="Calibri" panose="020F0502020204030204" pitchFamily="34" charset="0"/>
              </a:rPr>
              <a:t>organizacije</a:t>
            </a:r>
            <a:r>
              <a:rPr lang="en-GB" sz="2000" b="0" i="0" u="none" strike="noStrike" dirty="0">
                <a:solidFill>
                  <a:srgbClr val="333333"/>
                </a:solidFill>
                <a:effectLst/>
                <a:latin typeface="Calibri" panose="020F0502020204030204" pitchFamily="34" charset="0"/>
              </a:rPr>
              <a:t> </a:t>
            </a:r>
            <a:r>
              <a:rPr lang="en-GB" sz="2000" b="1" i="0" u="none" strike="noStrike" dirty="0" err="1">
                <a:solidFill>
                  <a:srgbClr val="333333"/>
                </a:solidFill>
                <a:effectLst/>
                <a:latin typeface="Calibri" panose="020F0502020204030204" pitchFamily="34" charset="0"/>
              </a:rPr>
              <a:t>mogu</a:t>
            </a:r>
            <a:r>
              <a:rPr lang="en-GB" sz="2000" b="1" i="0" u="none" strike="noStrike" dirty="0">
                <a:solidFill>
                  <a:srgbClr val="333333"/>
                </a:solidFill>
                <a:effectLst/>
                <a:latin typeface="Calibri" panose="020F0502020204030204" pitchFamily="34" charset="0"/>
              </a:rPr>
              <a:t> </a:t>
            </a:r>
            <a:r>
              <a:rPr lang="en-GB" sz="2000" b="1" i="0" u="none" strike="noStrike" dirty="0" err="1">
                <a:solidFill>
                  <a:srgbClr val="333333"/>
                </a:solidFill>
                <a:effectLst/>
                <a:latin typeface="Calibri" panose="020F0502020204030204" pitchFamily="34" charset="0"/>
              </a:rPr>
              <a:t>donositi</a:t>
            </a:r>
            <a:r>
              <a:rPr lang="en-GB" sz="2000" b="1" i="0" u="none" strike="noStrike" dirty="0">
                <a:solidFill>
                  <a:srgbClr val="333333"/>
                </a:solidFill>
                <a:effectLst/>
                <a:latin typeface="Calibri" panose="020F0502020204030204" pitchFamily="34" charset="0"/>
              </a:rPr>
              <a:t> </a:t>
            </a:r>
            <a:r>
              <a:rPr lang="en-GB" sz="2000" b="1" i="0" u="none" strike="noStrike" dirty="0" err="1">
                <a:solidFill>
                  <a:srgbClr val="333333"/>
                </a:solidFill>
                <a:effectLst/>
                <a:latin typeface="Calibri" panose="020F0502020204030204" pitchFamily="34" charset="0"/>
              </a:rPr>
              <a:t>pravila</a:t>
            </a:r>
            <a:r>
              <a:rPr lang="en-GB" sz="2000" b="1" i="0" u="none" strike="noStrike" dirty="0">
                <a:solidFill>
                  <a:srgbClr val="333333"/>
                </a:solidFill>
                <a:effectLst/>
                <a:latin typeface="Calibri" panose="020F0502020204030204" pitchFamily="34" charset="0"/>
              </a:rPr>
              <a:t> o </a:t>
            </a:r>
            <a:r>
              <a:rPr lang="en-GB" sz="2000" b="1" i="0" u="none" strike="noStrike" dirty="0" err="1">
                <a:solidFill>
                  <a:srgbClr val="333333"/>
                </a:solidFill>
                <a:effectLst/>
                <a:latin typeface="Calibri" panose="020F0502020204030204" pitchFamily="34" charset="0"/>
              </a:rPr>
              <a:t>upravljanju</a:t>
            </a:r>
            <a:r>
              <a:rPr lang="en-GB" sz="2000" b="1" i="0" u="none" strike="noStrike" dirty="0">
                <a:solidFill>
                  <a:srgbClr val="333333"/>
                </a:solidFill>
                <a:effectLst/>
                <a:latin typeface="Calibri" panose="020F0502020204030204" pitchFamily="34" charset="0"/>
              </a:rPr>
              <a:t> </a:t>
            </a:r>
            <a:r>
              <a:rPr lang="en-GB" sz="2000" b="1" i="0" u="none" strike="noStrike" dirty="0" err="1">
                <a:solidFill>
                  <a:srgbClr val="333333"/>
                </a:solidFill>
                <a:effectLst/>
                <a:latin typeface="Calibri" panose="020F0502020204030204" pitchFamily="34" charset="0"/>
              </a:rPr>
              <a:t>autorskim</a:t>
            </a:r>
            <a:r>
              <a:rPr lang="en-GB" sz="2000" b="1" i="0" u="none" strike="noStrike" dirty="0">
                <a:solidFill>
                  <a:srgbClr val="333333"/>
                </a:solidFill>
                <a:effectLst/>
                <a:latin typeface="Calibri" panose="020F0502020204030204" pitchFamily="34" charset="0"/>
              </a:rPr>
              <a:t> </a:t>
            </a:r>
            <a:r>
              <a:rPr lang="en-GB" sz="2000" b="1" i="0" u="none" strike="noStrike" dirty="0" err="1">
                <a:solidFill>
                  <a:srgbClr val="333333"/>
                </a:solidFill>
                <a:effectLst/>
                <a:latin typeface="Calibri" panose="020F0502020204030204" pitchFamily="34" charset="0"/>
              </a:rPr>
              <a:t>djelima</a:t>
            </a:r>
            <a:r>
              <a:rPr lang="en-GB" sz="2000" b="0" i="0" u="none" strike="noStrike" dirty="0">
                <a:solidFill>
                  <a:srgbClr val="333333"/>
                </a:solidFill>
                <a:effectLst/>
                <a:latin typeface="Calibri" panose="020F0502020204030204" pitchFamily="34" charset="0"/>
              </a:rPr>
              <a:t> (...).</a:t>
            </a:r>
            <a:endParaRPr lang="hr-HR" sz="2000" b="0" i="0" u="none" strike="noStrike" dirty="0">
              <a:solidFill>
                <a:srgbClr val="333333"/>
              </a:solidFill>
              <a:effectLst/>
              <a:latin typeface="Calibri" panose="020F0502020204030204" pitchFamily="34" charset="0"/>
            </a:endParaRPr>
          </a:p>
          <a:p>
            <a:r>
              <a:rPr lang="hr-HR" b="1" dirty="0">
                <a:solidFill>
                  <a:srgbClr val="333333"/>
                </a:solidFill>
                <a:latin typeface="Calibri" panose="020F0502020204030204" pitchFamily="34" charset="0"/>
              </a:rPr>
              <a:t>Zahtjevi HRZZ</a:t>
            </a:r>
          </a:p>
          <a:p>
            <a:r>
              <a:rPr lang="hr-HR" b="1" dirty="0">
                <a:solidFill>
                  <a:srgbClr val="333333"/>
                </a:solidFill>
                <a:latin typeface="Calibri" panose="020F0502020204030204" pitchFamily="34" charset="0"/>
              </a:rPr>
              <a:t>Zahtjevi AZVO</a:t>
            </a:r>
          </a:p>
          <a:p>
            <a:r>
              <a:rPr lang="hr-HR" b="1" dirty="0">
                <a:solidFill>
                  <a:srgbClr val="333333"/>
                </a:solidFill>
                <a:latin typeface="Calibri" panose="020F0502020204030204" pitchFamily="34" charset="0"/>
              </a:rPr>
              <a:t>Programski ugovori?</a:t>
            </a:r>
          </a:p>
          <a:p>
            <a:r>
              <a:rPr lang="hr-HR" b="1" dirty="0">
                <a:solidFill>
                  <a:srgbClr val="333333"/>
                </a:solidFill>
                <a:latin typeface="Calibri" panose="020F0502020204030204" pitchFamily="34" charset="0"/>
              </a:rPr>
              <a:t>Nacionalni kriteriji za napredovanja?</a:t>
            </a:r>
            <a:endParaRPr lang="en-GB" dirty="0"/>
          </a:p>
        </p:txBody>
      </p:sp>
    </p:spTree>
    <p:extLst>
      <p:ext uri="{BB962C8B-B14F-4D97-AF65-F5344CB8AC3E}">
        <p14:creationId xmlns:p14="http://schemas.microsoft.com/office/powerpoint/2010/main" val="2641927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D2C2C-423E-DB6C-AF39-8B3623EB861F}"/>
              </a:ext>
            </a:extLst>
          </p:cNvPr>
          <p:cNvSpPr>
            <a:spLocks noGrp="1"/>
          </p:cNvSpPr>
          <p:nvPr>
            <p:ph type="title"/>
          </p:nvPr>
        </p:nvSpPr>
        <p:spPr/>
        <p:txBody>
          <a:bodyPr/>
          <a:lstStyle/>
          <a:p>
            <a:r>
              <a:rPr lang="hr-HR" dirty="0"/>
              <a:t>Hrvatski politički okvir</a:t>
            </a:r>
            <a:endParaRPr lang="en-GB" dirty="0"/>
          </a:p>
        </p:txBody>
      </p:sp>
      <p:sp>
        <p:nvSpPr>
          <p:cNvPr id="3" name="Content Placeholder 2">
            <a:extLst>
              <a:ext uri="{FF2B5EF4-FFF2-40B4-BE49-F238E27FC236}">
                <a16:creationId xmlns:a16="http://schemas.microsoft.com/office/drawing/2014/main" id="{24258A9E-8340-9145-EF81-8699DE1E5955}"/>
              </a:ext>
            </a:extLst>
          </p:cNvPr>
          <p:cNvSpPr>
            <a:spLocks noGrp="1"/>
          </p:cNvSpPr>
          <p:nvPr>
            <p:ph idx="1"/>
          </p:nvPr>
        </p:nvSpPr>
        <p:spPr/>
        <p:txBody>
          <a:bodyPr>
            <a:normAutofit/>
          </a:bodyPr>
          <a:lstStyle/>
          <a:p>
            <a:r>
              <a:rPr lang="en-GB" sz="3200" b="1" i="0" u="none" strike="noStrike" dirty="0" err="1">
                <a:solidFill>
                  <a:srgbClr val="333333"/>
                </a:solidFill>
                <a:effectLst/>
                <a:latin typeface="Calibri" panose="020F0502020204030204" pitchFamily="34" charset="0"/>
              </a:rPr>
              <a:t>Prijedlog</a:t>
            </a:r>
            <a:r>
              <a:rPr lang="en-GB" sz="3200" b="1" i="0" u="none" strike="noStrike" dirty="0">
                <a:solidFill>
                  <a:srgbClr val="333333"/>
                </a:solidFill>
                <a:effectLst/>
                <a:latin typeface="Calibri" panose="020F0502020204030204" pitchFamily="34" charset="0"/>
              </a:rPr>
              <a:t> </a:t>
            </a:r>
            <a:r>
              <a:rPr lang="en-GB" sz="3200" b="1" i="0" u="none" strike="noStrike" dirty="0" err="1">
                <a:solidFill>
                  <a:srgbClr val="333333"/>
                </a:solidFill>
                <a:effectLst/>
                <a:latin typeface="Calibri" panose="020F0502020204030204" pitchFamily="34" charset="0"/>
              </a:rPr>
              <a:t>Hrvatskog</a:t>
            </a:r>
            <a:r>
              <a:rPr lang="en-GB" sz="3200" b="1" i="0" u="none" strike="noStrike" dirty="0">
                <a:solidFill>
                  <a:srgbClr val="333333"/>
                </a:solidFill>
                <a:effectLst/>
                <a:latin typeface="Calibri" panose="020F0502020204030204" pitchFamily="34" charset="0"/>
              </a:rPr>
              <a:t> plana za </a:t>
            </a:r>
            <a:r>
              <a:rPr lang="en-GB" sz="3200" b="1" i="0" u="none" strike="noStrike" dirty="0" err="1">
                <a:solidFill>
                  <a:srgbClr val="333333"/>
                </a:solidFill>
                <a:effectLst/>
                <a:latin typeface="Calibri" panose="020F0502020204030204" pitchFamily="34" charset="0"/>
              </a:rPr>
              <a:t>otvorenu</a:t>
            </a:r>
            <a:r>
              <a:rPr lang="en-GB" sz="3200" b="1" i="0" u="none" strike="noStrike" dirty="0">
                <a:solidFill>
                  <a:srgbClr val="333333"/>
                </a:solidFill>
                <a:effectLst/>
                <a:latin typeface="Calibri" panose="020F0502020204030204" pitchFamily="34" charset="0"/>
              </a:rPr>
              <a:t> </a:t>
            </a:r>
            <a:r>
              <a:rPr lang="en-GB" sz="3200" b="1" i="0" u="none" strike="noStrike" dirty="0" err="1">
                <a:solidFill>
                  <a:srgbClr val="333333"/>
                </a:solidFill>
                <a:effectLst/>
                <a:latin typeface="Calibri" panose="020F0502020204030204" pitchFamily="34" charset="0"/>
              </a:rPr>
              <a:t>znanost</a:t>
            </a:r>
            <a:r>
              <a:rPr lang="en-GB" sz="3200" b="0" i="0" u="none" strike="noStrike" dirty="0">
                <a:solidFill>
                  <a:srgbClr val="333333"/>
                </a:solidFill>
                <a:effectLst/>
                <a:latin typeface="Calibri" panose="020F0502020204030204" pitchFamily="34" charset="0"/>
              </a:rPr>
              <a:t> (2023.)</a:t>
            </a:r>
            <a:r>
              <a:rPr lang="hr-HR" sz="3200" b="0" i="0" u="none" strike="noStrike" dirty="0">
                <a:solidFill>
                  <a:srgbClr val="333333"/>
                </a:solidFill>
                <a:effectLst/>
                <a:latin typeface="Calibri" panose="020F0502020204030204" pitchFamily="34" charset="0"/>
              </a:rPr>
              <a:t>:</a:t>
            </a:r>
          </a:p>
          <a:p>
            <a:pPr lvl="1"/>
            <a:r>
              <a:rPr lang="en-GB" b="0" i="0" u="none" strike="noStrike" dirty="0" err="1">
                <a:solidFill>
                  <a:srgbClr val="333333"/>
                </a:solidFill>
                <a:effectLst/>
                <a:latin typeface="Calibri" panose="020F0502020204030204" pitchFamily="34" charset="0"/>
              </a:rPr>
              <a:t>Sve</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publikacije</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nastale</a:t>
            </a:r>
            <a:r>
              <a:rPr lang="en-GB" b="0" i="0" u="none" strike="noStrike" dirty="0">
                <a:solidFill>
                  <a:srgbClr val="333333"/>
                </a:solidFill>
                <a:effectLst/>
                <a:latin typeface="Calibri" panose="020F0502020204030204" pitchFamily="34" charset="0"/>
              </a:rPr>
              <a:t> u </a:t>
            </a:r>
            <a:r>
              <a:rPr lang="en-GB" b="0" i="0" u="none" strike="noStrike" dirty="0" err="1">
                <a:solidFill>
                  <a:srgbClr val="333333"/>
                </a:solidFill>
                <a:effectLst/>
                <a:latin typeface="Calibri" panose="020F0502020204030204" pitchFamily="34" charset="0"/>
              </a:rPr>
              <a:t>potpunosti</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ili</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djelomično</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financiranjem</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javnim</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sredstvima</a:t>
            </a:r>
            <a:r>
              <a:rPr lang="en-GB" b="0" i="0" u="none" strike="noStrike" dirty="0">
                <a:solidFill>
                  <a:srgbClr val="333333"/>
                </a:solidFill>
                <a:effectLst/>
                <a:latin typeface="Calibri" panose="020F0502020204030204" pitchFamily="34" charset="0"/>
              </a:rPr>
              <a:t>, (...) </a:t>
            </a:r>
            <a:r>
              <a:rPr lang="en-GB" b="0" i="0" u="none" strike="noStrike" dirty="0" err="1">
                <a:solidFill>
                  <a:srgbClr val="333333"/>
                </a:solidFill>
                <a:effectLst/>
                <a:latin typeface="Calibri" panose="020F0502020204030204" pitchFamily="34" charset="0"/>
              </a:rPr>
              <a:t>dostupni</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su</a:t>
            </a:r>
            <a:r>
              <a:rPr lang="en-GB" b="0" i="0" u="none" strike="noStrike" dirty="0">
                <a:solidFill>
                  <a:srgbClr val="333333"/>
                </a:solidFill>
                <a:effectLst/>
                <a:latin typeface="Calibri" panose="020F0502020204030204" pitchFamily="34" charset="0"/>
              </a:rPr>
              <a:t> u </a:t>
            </a:r>
            <a:r>
              <a:rPr lang="en-GB" b="0" i="0" u="none" strike="noStrike" dirty="0" err="1">
                <a:solidFill>
                  <a:srgbClr val="333333"/>
                </a:solidFill>
                <a:effectLst/>
                <a:latin typeface="Calibri" panose="020F0502020204030204" pitchFamily="34" charset="0"/>
              </a:rPr>
              <a:t>otvorenom</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pristupu</a:t>
            </a:r>
            <a:r>
              <a:rPr lang="en-GB" b="0" i="0" u="none" strike="noStrike" dirty="0">
                <a:solidFill>
                  <a:srgbClr val="333333"/>
                </a:solidFill>
                <a:effectLst/>
                <a:latin typeface="Calibri" panose="020F0502020204030204" pitchFamily="34" charset="0"/>
              </a:rPr>
              <a:t>. (...) </a:t>
            </a:r>
            <a:r>
              <a:rPr lang="en-GB" b="1" i="0" u="none" strike="noStrike" dirty="0" err="1">
                <a:solidFill>
                  <a:srgbClr val="333333"/>
                </a:solidFill>
                <a:effectLst/>
                <a:latin typeface="Calibri" panose="020F0502020204030204" pitchFamily="34" charset="0"/>
              </a:rPr>
              <a:t>Uvjeti</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korištenja</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definirani</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su</a:t>
            </a:r>
            <a:r>
              <a:rPr lang="en-GB" b="1" i="0" u="none" strike="noStrike" dirty="0">
                <a:solidFill>
                  <a:srgbClr val="333333"/>
                </a:solidFill>
                <a:effectLst/>
                <a:latin typeface="Calibri" panose="020F0502020204030204" pitchFamily="34" charset="0"/>
              </a:rPr>
              <a:t> Creative Commons </a:t>
            </a:r>
            <a:r>
              <a:rPr lang="en-GB" b="1" i="0" u="none" strike="noStrike" dirty="0" err="1">
                <a:solidFill>
                  <a:srgbClr val="333333"/>
                </a:solidFill>
                <a:effectLst/>
                <a:latin typeface="Calibri" panose="020F0502020204030204" pitchFamily="34" charset="0"/>
              </a:rPr>
              <a:t>ili</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nekom</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drugom</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otvorenom</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licencijom</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preporučljivo</a:t>
            </a:r>
            <a:r>
              <a:rPr lang="en-GB" b="1" i="0" u="none" strike="noStrike" dirty="0">
                <a:solidFill>
                  <a:srgbClr val="333333"/>
                </a:solidFill>
                <a:effectLst/>
                <a:latin typeface="Calibri" panose="020F0502020204030204" pitchFamily="34" charset="0"/>
              </a:rPr>
              <a:t> CC-BY)</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dok</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su</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metapodatkovni</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zapisi</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dostupni</a:t>
            </a:r>
            <a:r>
              <a:rPr lang="en-GB" b="0" i="0" u="none" strike="noStrike" dirty="0">
                <a:solidFill>
                  <a:srgbClr val="333333"/>
                </a:solidFill>
                <a:effectLst/>
                <a:latin typeface="Calibri" panose="020F0502020204030204" pitchFamily="34" charset="0"/>
              </a:rPr>
              <a:t> pod CC0 </a:t>
            </a:r>
            <a:r>
              <a:rPr lang="en-GB" b="0" i="0" u="none" strike="noStrike" dirty="0" err="1">
                <a:solidFill>
                  <a:srgbClr val="333333"/>
                </a:solidFill>
                <a:effectLst/>
                <a:latin typeface="Calibri" panose="020F0502020204030204" pitchFamily="34" charset="0"/>
              </a:rPr>
              <a:t>licencijom</a:t>
            </a:r>
            <a:r>
              <a:rPr lang="en-GB" b="0"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Autori</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publikacija</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zadržavaju</a:t>
            </a:r>
            <a:r>
              <a:rPr lang="en-GB" b="1" i="0" u="none" strike="noStrike" dirty="0">
                <a:solidFill>
                  <a:srgbClr val="333333"/>
                </a:solidFill>
                <a:effectLst/>
                <a:latin typeface="Calibri" panose="020F0502020204030204" pitchFamily="34" charset="0"/>
              </a:rPr>
              <a:t> za </a:t>
            </a:r>
            <a:r>
              <a:rPr lang="en-GB" b="1" i="0" u="none" strike="noStrike" dirty="0" err="1">
                <a:solidFill>
                  <a:srgbClr val="333333"/>
                </a:solidFill>
                <a:effectLst/>
                <a:latin typeface="Calibri" panose="020F0502020204030204" pitchFamily="34" charset="0"/>
              </a:rPr>
              <a:t>sebe</a:t>
            </a:r>
            <a:r>
              <a:rPr lang="en-GB" b="1" i="0" u="none" strike="noStrike" dirty="0">
                <a:solidFill>
                  <a:srgbClr val="333333"/>
                </a:solidFill>
                <a:effectLst/>
                <a:latin typeface="Calibri" panose="020F0502020204030204" pitchFamily="34" charset="0"/>
              </a:rPr>
              <a:t> i za </a:t>
            </a:r>
            <a:r>
              <a:rPr lang="en-GB" b="1" i="0" u="none" strike="noStrike" dirty="0" err="1">
                <a:solidFill>
                  <a:srgbClr val="333333"/>
                </a:solidFill>
                <a:effectLst/>
                <a:latin typeface="Calibri" panose="020F0502020204030204" pitchFamily="34" charset="0"/>
              </a:rPr>
              <a:t>svoju</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ustanovu</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prava</a:t>
            </a:r>
            <a:r>
              <a:rPr lang="en-GB" b="1" i="0" u="none" strike="noStrike" dirty="0">
                <a:solidFill>
                  <a:srgbClr val="333333"/>
                </a:solidFill>
                <a:effectLst/>
                <a:latin typeface="Calibri" panose="020F0502020204030204" pitchFamily="34" charset="0"/>
              </a:rPr>
              <a:t> </a:t>
            </a:r>
            <a:r>
              <a:rPr lang="en-GB" b="1" i="0" u="none" strike="noStrike" dirty="0" err="1">
                <a:solidFill>
                  <a:srgbClr val="333333"/>
                </a:solidFill>
                <a:effectLst/>
                <a:latin typeface="Calibri" panose="020F0502020204030204" pitchFamily="34" charset="0"/>
              </a:rPr>
              <a:t>diseminacije</a:t>
            </a:r>
            <a:r>
              <a:rPr lang="en-GB" b="1"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završne</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verzije</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rukopisa</a:t>
            </a:r>
            <a:r>
              <a:rPr lang="en-GB" b="0" i="0" u="none" strike="noStrike" dirty="0">
                <a:solidFill>
                  <a:srgbClr val="333333"/>
                </a:solidFill>
                <a:effectLst/>
                <a:latin typeface="Calibri" panose="020F0502020204030204" pitchFamily="34" charset="0"/>
              </a:rPr>
              <a:t> i/</a:t>
            </a:r>
            <a:r>
              <a:rPr lang="en-GB" b="0" i="0" u="none" strike="noStrike" dirty="0" err="1">
                <a:solidFill>
                  <a:srgbClr val="333333"/>
                </a:solidFill>
                <a:effectLst/>
                <a:latin typeface="Calibri" panose="020F0502020204030204" pitchFamily="34" charset="0"/>
              </a:rPr>
              <a:t>ili</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završne</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objavljene</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verzije</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rada</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kroz</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institucijski</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ili</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neki</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drugi</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repozitorij</a:t>
            </a:r>
            <a:r>
              <a:rPr lang="en-GB" b="0" i="0" u="none" strike="noStrike" dirty="0">
                <a:solidFill>
                  <a:srgbClr val="333333"/>
                </a:solidFill>
                <a:effectLst/>
                <a:latin typeface="Calibri" panose="020F0502020204030204" pitchFamily="34" charset="0"/>
              </a:rPr>
              <a:t> u </a:t>
            </a:r>
            <a:r>
              <a:rPr lang="en-GB" b="0" i="0" u="none" strike="noStrike" dirty="0" err="1">
                <a:solidFill>
                  <a:srgbClr val="333333"/>
                </a:solidFill>
                <a:effectLst/>
                <a:latin typeface="Calibri" panose="020F0502020204030204" pitchFamily="34" charset="0"/>
              </a:rPr>
              <a:t>otvorenom</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pristupu</a:t>
            </a:r>
            <a:r>
              <a:rPr lang="en-GB" b="0" i="0" u="none" strike="noStrike" dirty="0">
                <a:solidFill>
                  <a:srgbClr val="333333"/>
                </a:solidFill>
                <a:effectLst/>
                <a:latin typeface="Calibri" panose="020F0502020204030204" pitchFamily="34" charset="0"/>
              </a:rPr>
              <a:t> bez </a:t>
            </a:r>
            <a:r>
              <a:rPr lang="en-GB" b="0" i="0" u="none" strike="noStrike" dirty="0" err="1">
                <a:solidFill>
                  <a:srgbClr val="333333"/>
                </a:solidFill>
                <a:effectLst/>
                <a:latin typeface="Calibri" panose="020F0502020204030204" pitchFamily="34" charset="0"/>
              </a:rPr>
              <a:t>vremenske</a:t>
            </a:r>
            <a:r>
              <a:rPr lang="en-GB" b="0" i="0" u="none" strike="noStrike" dirty="0">
                <a:solidFill>
                  <a:srgbClr val="333333"/>
                </a:solidFill>
                <a:effectLst/>
                <a:latin typeface="Calibri" panose="020F0502020204030204" pitchFamily="34" charset="0"/>
              </a:rPr>
              <a:t> </a:t>
            </a:r>
            <a:r>
              <a:rPr lang="en-GB" b="0" i="0" u="none" strike="noStrike" dirty="0" err="1">
                <a:solidFill>
                  <a:srgbClr val="333333"/>
                </a:solidFill>
                <a:effectLst/>
                <a:latin typeface="Calibri" panose="020F0502020204030204" pitchFamily="34" charset="0"/>
              </a:rPr>
              <a:t>odgode</a:t>
            </a:r>
            <a:r>
              <a:rPr lang="en-GB" b="0" i="0" u="none" strike="noStrike" dirty="0">
                <a:solidFill>
                  <a:srgbClr val="333333"/>
                </a:solidFill>
                <a:effectLst/>
                <a:latin typeface="Calibri" panose="020F0502020204030204" pitchFamily="34" charset="0"/>
              </a:rPr>
              <a:t>.</a:t>
            </a:r>
            <a:endParaRPr lang="hr-HR" b="0" i="0" u="none" strike="noStrike" dirty="0">
              <a:solidFill>
                <a:srgbClr val="333333"/>
              </a:solidFill>
              <a:effectLst/>
              <a:latin typeface="Calibri" panose="020F0502020204030204" pitchFamily="34" charset="0"/>
            </a:endParaRPr>
          </a:p>
          <a:p>
            <a:r>
              <a:rPr lang="hr-HR" sz="3200" b="1" dirty="0">
                <a:solidFill>
                  <a:srgbClr val="333333"/>
                </a:solidFill>
                <a:latin typeface="Calibri" panose="020F0502020204030204" pitchFamily="34" charset="0"/>
              </a:rPr>
              <a:t>+ politike pojedinih ustanova</a:t>
            </a:r>
            <a:endParaRPr lang="en-GB" sz="4400" dirty="0"/>
          </a:p>
        </p:txBody>
      </p:sp>
    </p:spTree>
    <p:extLst>
      <p:ext uri="{BB962C8B-B14F-4D97-AF65-F5344CB8AC3E}">
        <p14:creationId xmlns:p14="http://schemas.microsoft.com/office/powerpoint/2010/main" val="1354984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3EB86-D30B-F0CF-9E7B-4373FE43AE28}"/>
              </a:ext>
            </a:extLst>
          </p:cNvPr>
          <p:cNvSpPr>
            <a:spLocks noGrp="1"/>
          </p:cNvSpPr>
          <p:nvPr>
            <p:ph type="title"/>
          </p:nvPr>
        </p:nvSpPr>
        <p:spPr>
          <a:xfrm>
            <a:off x="1528416" y="365125"/>
            <a:ext cx="9825383" cy="943911"/>
          </a:xfrm>
        </p:spPr>
        <p:txBody>
          <a:bodyPr/>
          <a:lstStyle/>
          <a:p>
            <a:r>
              <a:rPr lang="hr-HR" dirty="0"/>
              <a:t>Motivacija za donošenje politika?</a:t>
            </a:r>
            <a:endParaRPr lang="en-GB" dirty="0"/>
          </a:p>
        </p:txBody>
      </p:sp>
      <p:sp>
        <p:nvSpPr>
          <p:cNvPr id="4" name="Content Placeholder 3">
            <a:extLst>
              <a:ext uri="{FF2B5EF4-FFF2-40B4-BE49-F238E27FC236}">
                <a16:creationId xmlns:a16="http://schemas.microsoft.com/office/drawing/2014/main" id="{E38E055F-B37E-6D5B-6FA2-6EEBFCCCF977}"/>
              </a:ext>
            </a:extLst>
          </p:cNvPr>
          <p:cNvSpPr>
            <a:spLocks noGrp="1"/>
          </p:cNvSpPr>
          <p:nvPr>
            <p:ph sz="half" idx="2"/>
          </p:nvPr>
        </p:nvSpPr>
        <p:spPr>
          <a:xfrm>
            <a:off x="6545179" y="1424539"/>
            <a:ext cx="5226518" cy="4752424"/>
          </a:xfrm>
        </p:spPr>
        <p:txBody>
          <a:bodyPr>
            <a:normAutofit fontScale="70000" lnSpcReduction="20000"/>
          </a:bodyPr>
          <a:lstStyle/>
          <a:p>
            <a:pPr marL="0" indent="0" rtl="0">
              <a:lnSpc>
                <a:spcPct val="120000"/>
              </a:lnSpc>
              <a:spcAft>
                <a:spcPts val="1200"/>
              </a:spcAft>
              <a:buNone/>
            </a:pPr>
            <a:r>
              <a:rPr lang="en-GB" sz="2800" b="0" i="0" u="none" strike="noStrike" dirty="0" err="1">
                <a:solidFill>
                  <a:srgbClr val="595959"/>
                </a:solidFill>
                <a:effectLst/>
                <a:latin typeface="Verdana" panose="020B0604030504040204" pitchFamily="34" charset="0"/>
              </a:rPr>
              <a:t>Udio</a:t>
            </a:r>
            <a:r>
              <a:rPr lang="en-GB" sz="2800" b="0" i="0" u="none" strike="noStrike" dirty="0">
                <a:solidFill>
                  <a:srgbClr val="595959"/>
                </a:solidFill>
                <a:effectLst/>
                <a:latin typeface="Verdana" panose="020B0604030504040204" pitchFamily="34" charset="0"/>
              </a:rPr>
              <a:t> OA </a:t>
            </a:r>
            <a:r>
              <a:rPr lang="en-GB" sz="2800" b="0" i="0" u="none" strike="noStrike" dirty="0" err="1">
                <a:solidFill>
                  <a:srgbClr val="595959"/>
                </a:solidFill>
                <a:effectLst/>
                <a:latin typeface="Verdana" panose="020B0604030504040204" pitchFamily="34" charset="0"/>
              </a:rPr>
              <a:t>publikacija</a:t>
            </a:r>
            <a:r>
              <a:rPr lang="en-GB" sz="2800" b="0" i="0" u="none" strike="noStrike" dirty="0">
                <a:solidFill>
                  <a:srgbClr val="595959"/>
                </a:solidFill>
                <a:effectLst/>
                <a:latin typeface="Verdana" panose="020B0604030504040204" pitchFamily="34" charset="0"/>
              </a:rPr>
              <a:t> - Web of Science CC,</a:t>
            </a:r>
            <a:r>
              <a:rPr lang="hr-HR" sz="2800" b="0" i="0" u="none" strike="noStrike" dirty="0">
                <a:solidFill>
                  <a:srgbClr val="595959"/>
                </a:solidFill>
                <a:effectLst/>
                <a:latin typeface="Verdana" panose="020B0604030504040204" pitchFamily="34" charset="0"/>
              </a:rPr>
              <a:t> </a:t>
            </a:r>
            <a:r>
              <a:rPr lang="en-GB" sz="2800" b="0" i="0" u="none" strike="noStrike" dirty="0">
                <a:solidFill>
                  <a:srgbClr val="595959"/>
                </a:solidFill>
                <a:effectLst/>
                <a:latin typeface="Verdana" panose="020B0604030504040204" pitchFamily="34" charset="0"/>
              </a:rPr>
              <a:t>2024.g.:</a:t>
            </a:r>
            <a:r>
              <a:rPr lang="hr-HR" sz="2800" b="0" i="0" u="none" strike="noStrike" dirty="0">
                <a:solidFill>
                  <a:srgbClr val="595959"/>
                </a:solidFill>
                <a:effectLst/>
                <a:latin typeface="Verdana" panose="020B0604030504040204" pitchFamily="34" charset="0"/>
              </a:rPr>
              <a:t> </a:t>
            </a:r>
            <a:r>
              <a:rPr lang="en-GB" sz="2800" b="0" i="0" u="none" strike="noStrike" dirty="0" err="1">
                <a:solidFill>
                  <a:srgbClr val="2E77AE"/>
                </a:solidFill>
                <a:effectLst/>
                <a:latin typeface="Verdana" panose="020B0604030504040204" pitchFamily="34" charset="0"/>
              </a:rPr>
              <a:t>svi</a:t>
            </a:r>
            <a:r>
              <a:rPr lang="en-GB" sz="2800" b="0" i="0" u="none" strike="noStrike" dirty="0">
                <a:solidFill>
                  <a:srgbClr val="2E77AE"/>
                </a:solidFill>
                <a:effectLst/>
                <a:latin typeface="Verdana" panose="020B0604030504040204" pitchFamily="34" charset="0"/>
              </a:rPr>
              <a:t> </a:t>
            </a:r>
            <a:r>
              <a:rPr lang="en-GB" sz="2800" b="0" i="0" u="none" strike="noStrike" dirty="0" err="1">
                <a:solidFill>
                  <a:srgbClr val="2E77AE"/>
                </a:solidFill>
                <a:effectLst/>
                <a:latin typeface="Verdana" panose="020B0604030504040204" pitchFamily="34" charset="0"/>
              </a:rPr>
              <a:t>radovi</a:t>
            </a:r>
            <a:r>
              <a:rPr lang="en-GB" sz="2800" b="0" i="0" u="none" strike="noStrike" dirty="0">
                <a:solidFill>
                  <a:srgbClr val="595959"/>
                </a:solidFill>
                <a:effectLst/>
                <a:latin typeface="Verdana" panose="020B0604030504040204" pitchFamily="34" charset="0"/>
              </a:rPr>
              <a:t> &amp; </a:t>
            </a:r>
            <a:r>
              <a:rPr lang="en-GB" sz="2800" b="0" i="0" u="none" strike="noStrike" dirty="0" err="1">
                <a:solidFill>
                  <a:srgbClr val="CC0000"/>
                </a:solidFill>
                <a:effectLst/>
                <a:latin typeface="Verdana" panose="020B0604030504040204" pitchFamily="34" charset="0"/>
              </a:rPr>
              <a:t>radovi</a:t>
            </a:r>
            <a:r>
              <a:rPr lang="en-GB" sz="2800" b="0" i="0" u="none" strike="noStrike" dirty="0">
                <a:solidFill>
                  <a:srgbClr val="CC0000"/>
                </a:solidFill>
                <a:effectLst/>
                <a:latin typeface="Verdana" panose="020B0604030504040204" pitchFamily="34" charset="0"/>
              </a:rPr>
              <a:t> u </a:t>
            </a:r>
            <a:r>
              <a:rPr lang="en-GB" sz="2800" b="0" i="0" u="none" strike="noStrike" dirty="0" err="1">
                <a:solidFill>
                  <a:srgbClr val="CC0000"/>
                </a:solidFill>
                <a:effectLst/>
                <a:latin typeface="Verdana" panose="020B0604030504040204" pitchFamily="34" charset="0"/>
              </a:rPr>
              <a:t>časopisima</a:t>
            </a:r>
            <a:r>
              <a:rPr lang="en-GB" sz="2800" b="0" i="0" u="none" strike="noStrike" dirty="0">
                <a:solidFill>
                  <a:srgbClr val="CC0000"/>
                </a:solidFill>
                <a:effectLst/>
                <a:latin typeface="Verdana" panose="020B0604030504040204" pitchFamily="34" charset="0"/>
              </a:rPr>
              <a:t> “</a:t>
            </a:r>
            <a:r>
              <a:rPr lang="en-GB" sz="2800" b="0" i="0" u="none" strike="noStrike" dirty="0" err="1">
                <a:solidFill>
                  <a:srgbClr val="CC0000"/>
                </a:solidFill>
                <a:effectLst/>
                <a:latin typeface="Verdana" panose="020B0604030504040204" pitchFamily="34" charset="0"/>
              </a:rPr>
              <a:t>velikih</a:t>
            </a:r>
            <a:r>
              <a:rPr lang="en-GB" sz="2800" b="0" i="0" u="none" strike="noStrike" dirty="0">
                <a:solidFill>
                  <a:srgbClr val="CC0000"/>
                </a:solidFill>
                <a:effectLst/>
                <a:latin typeface="Verdana" panose="020B0604030504040204" pitchFamily="34" charset="0"/>
              </a:rPr>
              <a:t> 5” </a:t>
            </a:r>
            <a:r>
              <a:rPr lang="en-GB" sz="2800" b="0" i="0" u="none" strike="noStrike" dirty="0" err="1">
                <a:solidFill>
                  <a:srgbClr val="CC0000"/>
                </a:solidFill>
                <a:effectLst/>
                <a:latin typeface="Verdana" panose="020B0604030504040204" pitchFamily="34" charset="0"/>
              </a:rPr>
              <a:t>izdavača</a:t>
            </a:r>
            <a:r>
              <a:rPr lang="en-GB" sz="2800" b="0" i="0" u="none" strike="noStrike" dirty="0">
                <a:solidFill>
                  <a:srgbClr val="CC0000"/>
                </a:solidFill>
                <a:effectLst/>
                <a:latin typeface="Verdana" panose="020B0604030504040204" pitchFamily="34" charset="0"/>
              </a:rPr>
              <a:t>*</a:t>
            </a:r>
            <a:endParaRPr lang="en-GB" b="0" dirty="0">
              <a:effectLst/>
            </a:endParaRPr>
          </a:p>
          <a:p>
            <a:pPr rtl="0">
              <a:spcAft>
                <a:spcPts val="1200"/>
              </a:spcAft>
              <a:buNone/>
            </a:pPr>
            <a:r>
              <a:rPr lang="en-GB" sz="2800" b="0" i="0" u="none" strike="noStrike" dirty="0">
                <a:solidFill>
                  <a:srgbClr val="595959"/>
                </a:solidFill>
                <a:effectLst/>
                <a:latin typeface="Verdana" panose="020B0604030504040204" pitchFamily="34" charset="0"/>
              </a:rPr>
              <a:t>—-----------------------------------------</a:t>
            </a:r>
            <a:r>
              <a:rPr lang="hr-HR" sz="2800" b="0" i="0" u="none" strike="noStrike" dirty="0">
                <a:solidFill>
                  <a:srgbClr val="595959"/>
                </a:solidFill>
                <a:effectLst/>
                <a:latin typeface="Verdana" panose="020B0604030504040204" pitchFamily="34" charset="0"/>
              </a:rPr>
              <a:t> </a:t>
            </a:r>
            <a:r>
              <a:rPr lang="en-GB" sz="2700" b="1" i="0" u="none" strike="noStrike" dirty="0" err="1">
                <a:solidFill>
                  <a:srgbClr val="595959"/>
                </a:solidFill>
                <a:effectLst/>
                <a:latin typeface="Verdana" panose="020B0604030504040204" pitchFamily="34" charset="0"/>
              </a:rPr>
              <a:t>Sveučilište</a:t>
            </a:r>
            <a:r>
              <a:rPr lang="en-GB" sz="2700" b="1" i="0" u="none" strike="noStrike" dirty="0">
                <a:solidFill>
                  <a:srgbClr val="595959"/>
                </a:solidFill>
                <a:effectLst/>
                <a:latin typeface="Verdana" panose="020B0604030504040204" pitchFamily="34" charset="0"/>
              </a:rPr>
              <a:t> u </a:t>
            </a:r>
            <a:r>
              <a:rPr lang="en-GB" sz="2700" b="1" i="0" u="none" strike="noStrike" dirty="0" err="1">
                <a:solidFill>
                  <a:srgbClr val="595959"/>
                </a:solidFill>
                <a:effectLst/>
                <a:latin typeface="Verdana" panose="020B0604030504040204" pitchFamily="34" charset="0"/>
              </a:rPr>
              <a:t>Zagrebu</a:t>
            </a:r>
            <a:r>
              <a:rPr lang="en-GB" sz="2700" b="1" i="0" u="none" strike="noStrike" dirty="0">
                <a:solidFill>
                  <a:srgbClr val="595959"/>
                </a:solidFill>
                <a:effectLst/>
                <a:latin typeface="Verdana" panose="020B0604030504040204" pitchFamily="34" charset="0"/>
              </a:rPr>
              <a:t>: </a:t>
            </a:r>
            <a:r>
              <a:rPr lang="en-GB" sz="2700" b="1" i="0" u="none" strike="noStrike" dirty="0">
                <a:solidFill>
                  <a:srgbClr val="2E77AE"/>
                </a:solidFill>
                <a:effectLst/>
                <a:latin typeface="Verdana" panose="020B0604030504040204" pitchFamily="34" charset="0"/>
              </a:rPr>
              <a:t>68%</a:t>
            </a:r>
            <a:r>
              <a:rPr lang="en-GB" sz="2700" b="1" i="0" u="none" strike="noStrike" dirty="0">
                <a:solidFill>
                  <a:srgbClr val="595959"/>
                </a:solidFill>
                <a:effectLst/>
                <a:latin typeface="Verdana" panose="020B0604030504040204" pitchFamily="34" charset="0"/>
              </a:rPr>
              <a:t> &amp; </a:t>
            </a:r>
            <a:r>
              <a:rPr lang="en-GB" sz="2700" b="1" i="0" u="none" strike="noStrike" dirty="0">
                <a:solidFill>
                  <a:srgbClr val="CC0000"/>
                </a:solidFill>
                <a:effectLst/>
                <a:latin typeface="Verdana" panose="020B0604030504040204" pitchFamily="34" charset="0"/>
              </a:rPr>
              <a:t>43%</a:t>
            </a:r>
            <a:endParaRPr lang="en-GB" sz="2700" b="0" dirty="0">
              <a:effectLst/>
            </a:endParaRPr>
          </a:p>
          <a:p>
            <a:pPr marL="269875" lvl="1" indent="0">
              <a:spcAft>
                <a:spcPts val="1200"/>
              </a:spcAft>
              <a:buNone/>
            </a:pPr>
            <a:r>
              <a:rPr lang="en-GB" sz="2700" b="0" i="0" u="none" strike="noStrike" dirty="0" err="1">
                <a:solidFill>
                  <a:srgbClr val="595959"/>
                </a:solidFill>
                <a:effectLst/>
                <a:latin typeface="Verdana" panose="020B0604030504040204" pitchFamily="34" charset="0"/>
              </a:rPr>
              <a:t>Sveučilište</a:t>
            </a:r>
            <a:r>
              <a:rPr lang="en-GB" sz="2700" b="0" i="0" u="none" strike="noStrike" dirty="0">
                <a:solidFill>
                  <a:srgbClr val="595959"/>
                </a:solidFill>
                <a:effectLst/>
                <a:latin typeface="Verdana" panose="020B0604030504040204" pitchFamily="34" charset="0"/>
              </a:rPr>
              <a:t> u </a:t>
            </a:r>
            <a:r>
              <a:rPr lang="en-GB" sz="2700" b="0" i="0" u="none" strike="noStrike" dirty="0" err="1">
                <a:solidFill>
                  <a:srgbClr val="595959"/>
                </a:solidFill>
                <a:effectLst/>
                <a:latin typeface="Verdana" panose="020B0604030504040204" pitchFamily="34" charset="0"/>
              </a:rPr>
              <a:t>Ljubljani</a:t>
            </a:r>
            <a:r>
              <a:rPr lang="en-GB" sz="2700" b="0" i="0" u="none" strike="noStrike" dirty="0">
                <a:solidFill>
                  <a:srgbClr val="595959"/>
                </a:solidFill>
                <a:effectLst/>
                <a:latin typeface="Verdana" panose="020B0604030504040204" pitchFamily="34" charset="0"/>
              </a:rPr>
              <a:t>: </a:t>
            </a:r>
            <a:r>
              <a:rPr lang="en-GB" sz="2700" b="0" i="0" u="none" strike="noStrike" dirty="0">
                <a:solidFill>
                  <a:srgbClr val="2E77AE"/>
                </a:solidFill>
                <a:effectLst/>
                <a:latin typeface="Verdana" panose="020B0604030504040204" pitchFamily="34" charset="0"/>
              </a:rPr>
              <a:t>77%</a:t>
            </a:r>
            <a:r>
              <a:rPr lang="en-GB" sz="2700" b="0" i="0" u="none" strike="noStrike" dirty="0">
                <a:solidFill>
                  <a:srgbClr val="595959"/>
                </a:solidFill>
                <a:effectLst/>
                <a:latin typeface="Verdana" panose="020B0604030504040204" pitchFamily="34" charset="0"/>
              </a:rPr>
              <a:t> &amp; </a:t>
            </a:r>
            <a:r>
              <a:rPr lang="en-GB" sz="2700" b="0" i="0" u="none" strike="noStrike" dirty="0">
                <a:solidFill>
                  <a:srgbClr val="CC0000"/>
                </a:solidFill>
                <a:effectLst/>
                <a:latin typeface="Verdana" panose="020B0604030504040204" pitchFamily="34" charset="0"/>
              </a:rPr>
              <a:t>76%</a:t>
            </a:r>
            <a:endParaRPr lang="en-GB" sz="2700" b="0" dirty="0">
              <a:effectLst/>
            </a:endParaRPr>
          </a:p>
          <a:p>
            <a:pPr marL="269875" lvl="1" indent="0">
              <a:spcAft>
                <a:spcPts val="1200"/>
              </a:spcAft>
              <a:buNone/>
            </a:pPr>
            <a:r>
              <a:rPr lang="en-GB" sz="2700" b="0" i="0" u="none" strike="noStrike" dirty="0" err="1">
                <a:solidFill>
                  <a:srgbClr val="595959"/>
                </a:solidFill>
                <a:effectLst/>
                <a:latin typeface="Verdana" panose="020B0604030504040204" pitchFamily="34" charset="0"/>
              </a:rPr>
              <a:t>Sveučilište</a:t>
            </a:r>
            <a:r>
              <a:rPr lang="en-GB" sz="2700" b="0" i="0" u="none" strike="noStrike" dirty="0">
                <a:solidFill>
                  <a:srgbClr val="595959"/>
                </a:solidFill>
                <a:effectLst/>
                <a:latin typeface="Verdana" panose="020B0604030504040204" pitchFamily="34" charset="0"/>
              </a:rPr>
              <a:t> u </a:t>
            </a:r>
            <a:r>
              <a:rPr lang="en-GB" sz="2700" b="0" i="0" u="none" strike="noStrike" dirty="0" err="1">
                <a:solidFill>
                  <a:srgbClr val="595959"/>
                </a:solidFill>
                <a:effectLst/>
                <a:latin typeface="Verdana" panose="020B0604030504040204" pitchFamily="34" charset="0"/>
              </a:rPr>
              <a:t>Tromsøu</a:t>
            </a:r>
            <a:r>
              <a:rPr lang="en-GB" sz="2700" b="0" i="0" u="none" strike="noStrike" dirty="0">
                <a:solidFill>
                  <a:srgbClr val="595959"/>
                </a:solidFill>
                <a:effectLst/>
                <a:latin typeface="Verdana" panose="020B0604030504040204" pitchFamily="34" charset="0"/>
              </a:rPr>
              <a:t>: </a:t>
            </a:r>
            <a:r>
              <a:rPr lang="en-GB" sz="2700" b="0" i="0" u="none" strike="noStrike" dirty="0">
                <a:solidFill>
                  <a:srgbClr val="2E77AE"/>
                </a:solidFill>
                <a:effectLst/>
                <a:latin typeface="Verdana" panose="020B0604030504040204" pitchFamily="34" charset="0"/>
              </a:rPr>
              <a:t>82%</a:t>
            </a:r>
            <a:r>
              <a:rPr lang="en-GB" sz="2700" b="0" i="0" u="none" strike="noStrike" dirty="0">
                <a:solidFill>
                  <a:srgbClr val="595959"/>
                </a:solidFill>
                <a:effectLst/>
                <a:latin typeface="Verdana" panose="020B0604030504040204" pitchFamily="34" charset="0"/>
              </a:rPr>
              <a:t> &amp; </a:t>
            </a:r>
            <a:r>
              <a:rPr lang="en-GB" sz="2700" b="0" i="0" u="none" strike="noStrike" dirty="0">
                <a:solidFill>
                  <a:srgbClr val="CC0000"/>
                </a:solidFill>
                <a:effectLst/>
                <a:latin typeface="Verdana" panose="020B0604030504040204" pitchFamily="34" charset="0"/>
              </a:rPr>
              <a:t>83%</a:t>
            </a:r>
            <a:endParaRPr lang="en-GB" sz="2700" b="0" dirty="0">
              <a:effectLst/>
            </a:endParaRPr>
          </a:p>
          <a:p>
            <a:pPr marL="269875" lvl="1" indent="0">
              <a:spcAft>
                <a:spcPts val="1200"/>
              </a:spcAft>
              <a:buNone/>
            </a:pPr>
            <a:r>
              <a:rPr lang="en-GB" sz="2700" b="0" i="0" u="none" strike="noStrike" dirty="0" err="1">
                <a:solidFill>
                  <a:srgbClr val="595959"/>
                </a:solidFill>
                <a:effectLst/>
                <a:latin typeface="Verdana" panose="020B0604030504040204" pitchFamily="34" charset="0"/>
              </a:rPr>
              <a:t>Sveučilište</a:t>
            </a:r>
            <a:r>
              <a:rPr lang="en-GB" sz="2700" b="0" i="0" u="none" strike="noStrike" dirty="0">
                <a:solidFill>
                  <a:srgbClr val="595959"/>
                </a:solidFill>
                <a:effectLst/>
                <a:latin typeface="Verdana" panose="020B0604030504040204" pitchFamily="34" charset="0"/>
              </a:rPr>
              <a:t> u </a:t>
            </a:r>
            <a:r>
              <a:rPr lang="en-GB" sz="2700" b="0" i="0" u="none" strike="noStrike" dirty="0" err="1">
                <a:solidFill>
                  <a:srgbClr val="595959"/>
                </a:solidFill>
                <a:effectLst/>
                <a:latin typeface="Verdana" panose="020B0604030504040204" pitchFamily="34" charset="0"/>
              </a:rPr>
              <a:t>Edinburghu</a:t>
            </a:r>
            <a:r>
              <a:rPr lang="en-GB" sz="2700" b="0" i="0" u="none" strike="noStrike" dirty="0">
                <a:solidFill>
                  <a:srgbClr val="595959"/>
                </a:solidFill>
                <a:effectLst/>
                <a:latin typeface="Verdana" panose="020B0604030504040204" pitchFamily="34" charset="0"/>
              </a:rPr>
              <a:t>: </a:t>
            </a:r>
            <a:r>
              <a:rPr lang="en-GB" sz="2700" b="0" i="0" u="none" strike="noStrike" dirty="0">
                <a:solidFill>
                  <a:srgbClr val="2E77AE"/>
                </a:solidFill>
                <a:effectLst/>
                <a:latin typeface="Verdana" panose="020B0604030504040204" pitchFamily="34" charset="0"/>
              </a:rPr>
              <a:t>76%</a:t>
            </a:r>
            <a:r>
              <a:rPr lang="en-GB" sz="2700" b="0" i="0" u="none" strike="noStrike" dirty="0">
                <a:solidFill>
                  <a:srgbClr val="595959"/>
                </a:solidFill>
                <a:effectLst/>
                <a:latin typeface="Verdana" panose="020B0604030504040204" pitchFamily="34" charset="0"/>
              </a:rPr>
              <a:t> &amp; </a:t>
            </a:r>
            <a:r>
              <a:rPr lang="en-GB" sz="2700" b="0" i="0" u="none" strike="noStrike" dirty="0">
                <a:solidFill>
                  <a:srgbClr val="CC0000"/>
                </a:solidFill>
                <a:effectLst/>
                <a:latin typeface="Verdana" panose="020B0604030504040204" pitchFamily="34" charset="0"/>
              </a:rPr>
              <a:t>74%</a:t>
            </a:r>
            <a:endParaRPr lang="en-GB" sz="2700" b="0" dirty="0">
              <a:effectLst/>
            </a:endParaRPr>
          </a:p>
          <a:p>
            <a:pPr marL="269875" lvl="1" indent="0">
              <a:spcAft>
                <a:spcPts val="1200"/>
              </a:spcAft>
              <a:buNone/>
            </a:pPr>
            <a:r>
              <a:rPr lang="en-GB" sz="2700" b="0" i="0" u="none" strike="noStrike" dirty="0" err="1">
                <a:solidFill>
                  <a:srgbClr val="595959"/>
                </a:solidFill>
                <a:effectLst/>
                <a:latin typeface="Verdana" panose="020B0604030504040204" pitchFamily="34" charset="0"/>
              </a:rPr>
              <a:t>Sveučilište</a:t>
            </a:r>
            <a:r>
              <a:rPr lang="en-GB" sz="2700" b="0" i="0" u="none" strike="noStrike" dirty="0">
                <a:solidFill>
                  <a:srgbClr val="595959"/>
                </a:solidFill>
                <a:effectLst/>
                <a:latin typeface="Verdana" panose="020B0604030504040204" pitchFamily="34" charset="0"/>
              </a:rPr>
              <a:t> u </a:t>
            </a:r>
            <a:r>
              <a:rPr lang="en-GB" sz="2700" b="0" i="0" u="none" strike="noStrike" dirty="0" err="1">
                <a:solidFill>
                  <a:srgbClr val="595959"/>
                </a:solidFill>
                <a:effectLst/>
                <a:latin typeface="Verdana" panose="020B0604030504040204" pitchFamily="34" charset="0"/>
              </a:rPr>
              <a:t>Utrechtu</a:t>
            </a:r>
            <a:r>
              <a:rPr lang="en-GB" sz="2700" b="0" i="0" u="none" strike="noStrike" dirty="0">
                <a:solidFill>
                  <a:srgbClr val="595959"/>
                </a:solidFill>
                <a:effectLst/>
                <a:latin typeface="Verdana" panose="020B0604030504040204" pitchFamily="34" charset="0"/>
              </a:rPr>
              <a:t>: </a:t>
            </a:r>
            <a:r>
              <a:rPr lang="en-GB" sz="2700" b="0" i="0" u="none" strike="noStrike" dirty="0">
                <a:solidFill>
                  <a:srgbClr val="2E77AE"/>
                </a:solidFill>
                <a:effectLst/>
                <a:latin typeface="Verdana" panose="020B0604030504040204" pitchFamily="34" charset="0"/>
              </a:rPr>
              <a:t>80%</a:t>
            </a:r>
            <a:r>
              <a:rPr lang="en-GB" sz="2700" b="0" i="0" u="none" strike="noStrike" dirty="0">
                <a:solidFill>
                  <a:srgbClr val="595959"/>
                </a:solidFill>
                <a:effectLst/>
                <a:latin typeface="Verdana" panose="020B0604030504040204" pitchFamily="34" charset="0"/>
              </a:rPr>
              <a:t> &amp; </a:t>
            </a:r>
            <a:r>
              <a:rPr lang="en-GB" sz="2700" b="0" i="0" u="none" strike="noStrike" dirty="0">
                <a:solidFill>
                  <a:srgbClr val="CC0000"/>
                </a:solidFill>
                <a:effectLst/>
                <a:latin typeface="Verdana" panose="020B0604030504040204" pitchFamily="34" charset="0"/>
              </a:rPr>
              <a:t>80%</a:t>
            </a:r>
            <a:endParaRPr lang="en-GB" sz="2700" b="0" dirty="0">
              <a:effectLst/>
            </a:endParaRPr>
          </a:p>
          <a:p>
            <a:pPr rtl="0">
              <a:spcAft>
                <a:spcPts val="1200"/>
              </a:spcAft>
              <a:buNone/>
            </a:pPr>
            <a:br>
              <a:rPr lang="en-GB" sz="2800" b="0" i="0" u="none" strike="noStrike" dirty="0">
                <a:solidFill>
                  <a:srgbClr val="595959"/>
                </a:solidFill>
                <a:effectLst/>
                <a:latin typeface="Verdana" panose="020B0604030504040204" pitchFamily="34" charset="0"/>
              </a:rPr>
            </a:br>
            <a:r>
              <a:rPr lang="en-GB" sz="2800" b="0" i="0" u="none" strike="noStrike" dirty="0">
                <a:solidFill>
                  <a:srgbClr val="595959"/>
                </a:solidFill>
                <a:effectLst/>
                <a:latin typeface="Verdana" panose="020B0604030504040204" pitchFamily="34" charset="0"/>
              </a:rPr>
              <a:t>* </a:t>
            </a:r>
            <a:r>
              <a:rPr lang="en-GB" sz="2200" b="0" i="0" u="none" strike="noStrike" dirty="0">
                <a:solidFill>
                  <a:srgbClr val="595959"/>
                </a:solidFill>
                <a:effectLst/>
                <a:latin typeface="Verdana" panose="020B0604030504040204" pitchFamily="34" charset="0"/>
              </a:rPr>
              <a:t>Elsevier, SN, T&amp;F, Wiley, Sage</a:t>
            </a:r>
            <a:endParaRPr lang="en-GB" sz="2200" dirty="0"/>
          </a:p>
          <a:p>
            <a:pPr marL="0" indent="0">
              <a:buNone/>
            </a:pPr>
            <a:endParaRPr lang="en-GB" dirty="0"/>
          </a:p>
        </p:txBody>
      </p:sp>
      <p:sp>
        <p:nvSpPr>
          <p:cNvPr id="6" name="TextBox 5">
            <a:extLst>
              <a:ext uri="{FF2B5EF4-FFF2-40B4-BE49-F238E27FC236}">
                <a16:creationId xmlns:a16="http://schemas.microsoft.com/office/drawing/2014/main" id="{0A5C3D31-22DC-2278-EDB1-98AD715D3732}"/>
              </a:ext>
            </a:extLst>
          </p:cNvPr>
          <p:cNvSpPr txBox="1"/>
          <p:nvPr/>
        </p:nvSpPr>
        <p:spPr>
          <a:xfrm>
            <a:off x="1528416" y="1582885"/>
            <a:ext cx="4567584" cy="4216539"/>
          </a:xfrm>
          <a:prstGeom prst="rect">
            <a:avLst/>
          </a:prstGeom>
          <a:noFill/>
        </p:spPr>
        <p:txBody>
          <a:bodyPr wrap="square">
            <a:spAutoFit/>
          </a:bodyPr>
          <a:lstStyle/>
          <a:p>
            <a:pPr marL="228600" lvl="1" indent="-228600" fontAlgn="base">
              <a:lnSpc>
                <a:spcPct val="90000"/>
              </a:lnSpc>
              <a:spcBef>
                <a:spcPts val="1000"/>
              </a:spcBef>
              <a:buFont typeface="Arial" panose="020B0604020202020204" pitchFamily="34" charset="0"/>
              <a:buChar char="•"/>
            </a:pPr>
            <a:r>
              <a:rPr lang="en-GB" dirty="0" err="1"/>
              <a:t>premali</a:t>
            </a:r>
            <a:r>
              <a:rPr lang="en-GB" dirty="0"/>
              <a:t> </a:t>
            </a:r>
            <a:r>
              <a:rPr lang="en-GB" dirty="0" err="1"/>
              <a:t>udio</a:t>
            </a:r>
            <a:r>
              <a:rPr lang="en-GB" dirty="0"/>
              <a:t> HR </a:t>
            </a:r>
            <a:r>
              <a:rPr lang="en-GB" dirty="0" err="1"/>
              <a:t>publikacija</a:t>
            </a:r>
            <a:r>
              <a:rPr lang="en-GB" dirty="0"/>
              <a:t> u </a:t>
            </a:r>
            <a:r>
              <a:rPr lang="en-GB" dirty="0" err="1"/>
              <a:t>otvorenom</a:t>
            </a:r>
            <a:r>
              <a:rPr lang="en-GB" dirty="0"/>
              <a:t> </a:t>
            </a:r>
            <a:r>
              <a:rPr lang="en-GB" dirty="0" err="1"/>
              <a:t>pristupu</a:t>
            </a:r>
            <a:endParaRPr lang="en-GB" dirty="0"/>
          </a:p>
          <a:p>
            <a:pPr marL="685800" lvl="1" indent="-228600" fontAlgn="base">
              <a:lnSpc>
                <a:spcPct val="90000"/>
              </a:lnSpc>
              <a:spcBef>
                <a:spcPts val="1000"/>
              </a:spcBef>
              <a:buFont typeface="Arial" panose="020B0604020202020204" pitchFamily="34" charset="0"/>
              <a:buChar char="•"/>
            </a:pPr>
            <a:r>
              <a:rPr lang="en-GB" dirty="0" err="1"/>
              <a:t>posebno</a:t>
            </a:r>
            <a:r>
              <a:rPr lang="en-GB" dirty="0"/>
              <a:t> </a:t>
            </a:r>
            <a:r>
              <a:rPr lang="en-GB" dirty="0" err="1"/>
              <a:t>među</a:t>
            </a:r>
            <a:r>
              <a:rPr lang="en-GB" dirty="0"/>
              <a:t> </a:t>
            </a:r>
            <a:r>
              <a:rPr lang="en-GB" dirty="0" err="1"/>
              <a:t>časopisima</a:t>
            </a:r>
            <a:r>
              <a:rPr lang="en-GB" dirty="0"/>
              <a:t> </a:t>
            </a:r>
            <a:r>
              <a:rPr lang="en-GB" dirty="0" err="1"/>
              <a:t>visokog</a:t>
            </a:r>
            <a:r>
              <a:rPr lang="en-GB" dirty="0"/>
              <a:t> </a:t>
            </a:r>
            <a:r>
              <a:rPr lang="en-GB" dirty="0" err="1"/>
              <a:t>odjeka</a:t>
            </a:r>
            <a:r>
              <a:rPr lang="hr-HR" dirty="0"/>
              <a:t> </a:t>
            </a:r>
            <a:r>
              <a:rPr lang="en-GB" dirty="0" err="1"/>
              <a:t>ali</a:t>
            </a:r>
            <a:r>
              <a:rPr lang="en-GB" dirty="0"/>
              <a:t> i </a:t>
            </a:r>
            <a:r>
              <a:rPr lang="en-GB" dirty="0" err="1"/>
              <a:t>među</a:t>
            </a:r>
            <a:r>
              <a:rPr lang="en-GB" dirty="0"/>
              <a:t> </a:t>
            </a:r>
            <a:r>
              <a:rPr lang="en-GB" dirty="0" err="1"/>
              <a:t>drugim</a:t>
            </a:r>
            <a:r>
              <a:rPr lang="en-GB" dirty="0"/>
              <a:t> </a:t>
            </a:r>
            <a:r>
              <a:rPr lang="en-GB" dirty="0" err="1"/>
              <a:t>vrstama</a:t>
            </a:r>
            <a:r>
              <a:rPr lang="en-GB" dirty="0"/>
              <a:t> </a:t>
            </a:r>
            <a:r>
              <a:rPr lang="en-GB" dirty="0" err="1"/>
              <a:t>publikacija</a:t>
            </a:r>
            <a:r>
              <a:rPr lang="en-GB" dirty="0"/>
              <a:t> </a:t>
            </a:r>
            <a:r>
              <a:rPr lang="en-GB" dirty="0" err="1"/>
              <a:t>poput</a:t>
            </a:r>
            <a:r>
              <a:rPr lang="en-GB" dirty="0"/>
              <a:t> </a:t>
            </a:r>
            <a:r>
              <a:rPr lang="en-GB" dirty="0" err="1"/>
              <a:t>knjiga</a:t>
            </a:r>
            <a:r>
              <a:rPr lang="en-GB" dirty="0"/>
              <a:t> i </a:t>
            </a:r>
            <a:r>
              <a:rPr lang="en-GB" dirty="0" err="1"/>
              <a:t>zbornika</a:t>
            </a:r>
            <a:endParaRPr lang="en-GB" dirty="0"/>
          </a:p>
          <a:p>
            <a:pPr marL="228600" indent="-228600" fontAlgn="base">
              <a:lnSpc>
                <a:spcPct val="90000"/>
              </a:lnSpc>
              <a:spcBef>
                <a:spcPts val="1000"/>
              </a:spcBef>
              <a:buFont typeface="Arial" panose="020B0604020202020204" pitchFamily="34" charset="0"/>
              <a:buChar char="•"/>
            </a:pPr>
            <a:r>
              <a:rPr lang="en-GB" dirty="0" err="1"/>
              <a:t>ustanove</a:t>
            </a:r>
            <a:r>
              <a:rPr lang="en-GB" dirty="0"/>
              <a:t> </a:t>
            </a:r>
            <a:r>
              <a:rPr lang="en-GB" dirty="0" err="1"/>
              <a:t>zasad</a:t>
            </a:r>
            <a:r>
              <a:rPr lang="en-GB" dirty="0"/>
              <a:t> </a:t>
            </a:r>
            <a:r>
              <a:rPr lang="en-GB" dirty="0" err="1"/>
              <a:t>nemaju</a:t>
            </a:r>
            <a:r>
              <a:rPr lang="en-GB" dirty="0"/>
              <a:t> alata da </a:t>
            </a:r>
            <a:r>
              <a:rPr lang="en-GB" dirty="0" err="1"/>
              <a:t>povećaju</a:t>
            </a:r>
            <a:r>
              <a:rPr lang="en-GB" dirty="0"/>
              <a:t> </a:t>
            </a:r>
            <a:r>
              <a:rPr lang="en-GB" dirty="0" err="1"/>
              <a:t>udio</a:t>
            </a:r>
            <a:r>
              <a:rPr lang="en-GB" dirty="0"/>
              <a:t> </a:t>
            </a:r>
            <a:r>
              <a:rPr lang="en-GB" dirty="0" err="1"/>
              <a:t>otvorenog</a:t>
            </a:r>
            <a:r>
              <a:rPr lang="en-GB" dirty="0"/>
              <a:t> </a:t>
            </a:r>
            <a:r>
              <a:rPr lang="en-GB" dirty="0" err="1"/>
              <a:t>pristupa</a:t>
            </a:r>
            <a:r>
              <a:rPr lang="en-GB" dirty="0"/>
              <a:t>, </a:t>
            </a:r>
            <a:r>
              <a:rPr lang="en-GB" dirty="0" err="1"/>
              <a:t>osim</a:t>
            </a:r>
            <a:r>
              <a:rPr lang="en-GB" dirty="0"/>
              <a:t> </a:t>
            </a:r>
            <a:r>
              <a:rPr lang="en-GB" dirty="0" err="1"/>
              <a:t>plaćanjem</a:t>
            </a:r>
            <a:r>
              <a:rPr lang="en-GB" dirty="0"/>
              <a:t> APC-</a:t>
            </a:r>
            <a:r>
              <a:rPr lang="en-GB" dirty="0" err="1"/>
              <a:t>eva</a:t>
            </a:r>
            <a:r>
              <a:rPr lang="en-GB" dirty="0"/>
              <a:t> </a:t>
            </a:r>
            <a:r>
              <a:rPr lang="en-GB" dirty="0" err="1"/>
              <a:t>ili</a:t>
            </a:r>
            <a:r>
              <a:rPr lang="en-GB" dirty="0"/>
              <a:t> </a:t>
            </a:r>
            <a:r>
              <a:rPr lang="en-GB" dirty="0" err="1"/>
              <a:t>poticanjem</a:t>
            </a:r>
            <a:r>
              <a:rPr lang="en-GB" dirty="0"/>
              <a:t> </a:t>
            </a:r>
            <a:r>
              <a:rPr lang="en-GB" dirty="0" err="1"/>
              <a:t>dijamantnih</a:t>
            </a:r>
            <a:r>
              <a:rPr lang="en-GB" dirty="0"/>
              <a:t> </a:t>
            </a:r>
            <a:r>
              <a:rPr lang="en-GB" dirty="0" err="1"/>
              <a:t>časopisa</a:t>
            </a:r>
            <a:endParaRPr lang="hr-HR" dirty="0"/>
          </a:p>
          <a:p>
            <a:pPr marL="228600" indent="-228600" fontAlgn="base">
              <a:lnSpc>
                <a:spcPct val="90000"/>
              </a:lnSpc>
              <a:spcBef>
                <a:spcPts val="1000"/>
              </a:spcBef>
              <a:buFont typeface="Arial" panose="020B0604020202020204" pitchFamily="34" charset="0"/>
              <a:buChar char="•"/>
            </a:pPr>
            <a:r>
              <a:rPr lang="hr-HR" dirty="0"/>
              <a:t>z</a:t>
            </a:r>
            <a:r>
              <a:rPr lang="en-GB" dirty="0"/>
              <a:t>a </a:t>
            </a:r>
            <a:r>
              <a:rPr lang="en-GB" dirty="0" err="1"/>
              <a:t>ustanove</a:t>
            </a:r>
            <a:r>
              <a:rPr lang="en-GB" dirty="0"/>
              <a:t> bi </a:t>
            </a:r>
            <a:r>
              <a:rPr lang="en-GB" dirty="0" err="1"/>
              <a:t>bilo</a:t>
            </a:r>
            <a:r>
              <a:rPr lang="en-GB" dirty="0"/>
              <a:t> dobro </a:t>
            </a:r>
            <a:r>
              <a:rPr lang="en-GB" dirty="0" err="1"/>
              <a:t>urediti</a:t>
            </a:r>
            <a:r>
              <a:rPr lang="en-GB" dirty="0"/>
              <a:t> </a:t>
            </a:r>
            <a:r>
              <a:rPr lang="en-GB" dirty="0" err="1"/>
              <a:t>pitanje</a:t>
            </a:r>
            <a:r>
              <a:rPr lang="en-GB" dirty="0"/>
              <a:t> </a:t>
            </a:r>
            <a:r>
              <a:rPr lang="en-GB" dirty="0" err="1"/>
              <a:t>intelektualnog</a:t>
            </a:r>
            <a:r>
              <a:rPr lang="en-GB" dirty="0"/>
              <a:t> </a:t>
            </a:r>
            <a:r>
              <a:rPr lang="en-GB" dirty="0" err="1"/>
              <a:t>vlasništva</a:t>
            </a:r>
            <a:r>
              <a:rPr lang="en-GB" dirty="0"/>
              <a:t> </a:t>
            </a:r>
            <a:r>
              <a:rPr lang="en-GB" dirty="0" err="1"/>
              <a:t>na</a:t>
            </a:r>
            <a:r>
              <a:rPr lang="en-GB" dirty="0"/>
              <a:t> </a:t>
            </a:r>
            <a:r>
              <a:rPr lang="en-GB" dirty="0" err="1"/>
              <a:t>način</a:t>
            </a:r>
            <a:r>
              <a:rPr lang="en-GB" dirty="0"/>
              <a:t> da </a:t>
            </a:r>
            <a:r>
              <a:rPr lang="en-GB" dirty="0" err="1"/>
              <a:t>mogu</a:t>
            </a:r>
            <a:r>
              <a:rPr lang="en-GB" dirty="0"/>
              <a:t> </a:t>
            </a:r>
            <a:r>
              <a:rPr lang="en-GB" dirty="0" err="1"/>
              <a:t>potaknuti</a:t>
            </a:r>
            <a:r>
              <a:rPr lang="en-GB" dirty="0"/>
              <a:t> </a:t>
            </a:r>
            <a:r>
              <a:rPr lang="en-GB" dirty="0" err="1"/>
              <a:t>svoje</a:t>
            </a:r>
            <a:r>
              <a:rPr lang="en-GB" dirty="0"/>
              <a:t> </a:t>
            </a:r>
            <a:r>
              <a:rPr lang="en-GB" dirty="0" err="1"/>
              <a:t>zaposlenike</a:t>
            </a:r>
            <a:r>
              <a:rPr lang="en-GB" dirty="0"/>
              <a:t> da </a:t>
            </a:r>
            <a:r>
              <a:rPr lang="en-GB" dirty="0" err="1"/>
              <a:t>pohranjuju</a:t>
            </a:r>
            <a:r>
              <a:rPr lang="en-GB" dirty="0"/>
              <a:t> </a:t>
            </a:r>
            <a:r>
              <a:rPr lang="en-GB" dirty="0" err="1"/>
              <a:t>radove</a:t>
            </a:r>
            <a:r>
              <a:rPr lang="en-GB" dirty="0"/>
              <a:t> u </a:t>
            </a:r>
            <a:r>
              <a:rPr lang="en-GB" dirty="0" err="1"/>
              <a:t>repozitorije</a:t>
            </a:r>
            <a:r>
              <a:rPr lang="en-GB" dirty="0"/>
              <a:t> u </a:t>
            </a:r>
            <a:r>
              <a:rPr lang="en-GB" dirty="0" err="1"/>
              <a:t>otvorenom</a:t>
            </a:r>
            <a:r>
              <a:rPr lang="en-GB" dirty="0"/>
              <a:t> </a:t>
            </a:r>
            <a:r>
              <a:rPr lang="en-GB" dirty="0" err="1"/>
              <a:t>pristupu</a:t>
            </a:r>
            <a:r>
              <a:rPr lang="en-GB" dirty="0"/>
              <a:t> (</a:t>
            </a:r>
            <a:r>
              <a:rPr lang="en-GB" dirty="0" err="1"/>
              <a:t>tzv</a:t>
            </a:r>
            <a:r>
              <a:rPr lang="en-GB" dirty="0"/>
              <a:t>. </a:t>
            </a:r>
            <a:r>
              <a:rPr lang="en-GB" dirty="0" err="1"/>
              <a:t>zeleni</a:t>
            </a:r>
            <a:r>
              <a:rPr lang="en-GB" dirty="0"/>
              <a:t> </a:t>
            </a:r>
            <a:r>
              <a:rPr lang="en-GB" dirty="0" err="1"/>
              <a:t>otvoreni</a:t>
            </a:r>
            <a:r>
              <a:rPr lang="en-GB" dirty="0"/>
              <a:t> </a:t>
            </a:r>
            <a:r>
              <a:rPr lang="en-GB" dirty="0" err="1"/>
              <a:t>pristup</a:t>
            </a:r>
            <a:r>
              <a:rPr lang="en-GB" dirty="0"/>
              <a:t>)</a:t>
            </a:r>
          </a:p>
        </p:txBody>
      </p:sp>
    </p:spTree>
    <p:extLst>
      <p:ext uri="{BB962C8B-B14F-4D97-AF65-F5344CB8AC3E}">
        <p14:creationId xmlns:p14="http://schemas.microsoft.com/office/powerpoint/2010/main" val="793771219"/>
      </p:ext>
    </p:extLst>
  </p:cSld>
  <p:clrMapOvr>
    <a:masterClrMapping/>
  </p:clrMapOvr>
</p:sld>
</file>

<file path=ppt/theme/theme1.xml><?xml version="1.0" encoding="utf-8"?>
<a:theme xmlns:a="http://schemas.openxmlformats.org/drawingml/2006/main" name="Office Theme">
  <a:themeElements>
    <a:clrScheme name="Srce DEI 2025">
      <a:dk1>
        <a:srgbClr val="58585A"/>
      </a:dk1>
      <a:lt1>
        <a:srgbClr val="FFFFFF"/>
      </a:lt1>
      <a:dk2>
        <a:srgbClr val="58585A"/>
      </a:dk2>
      <a:lt2>
        <a:srgbClr val="FFFFFF"/>
      </a:lt2>
      <a:accent1>
        <a:srgbClr val="4CC0AD"/>
      </a:accent1>
      <a:accent2>
        <a:srgbClr val="E39717"/>
      </a:accent2>
      <a:accent3>
        <a:srgbClr val="D71635"/>
      </a:accent3>
      <a:accent4>
        <a:srgbClr val="80C342"/>
      </a:accent4>
      <a:accent5>
        <a:srgbClr val="00AB4E"/>
      </a:accent5>
      <a:accent6>
        <a:srgbClr val="B04C46"/>
      </a:accent6>
      <a:hlink>
        <a:srgbClr val="D71635"/>
      </a:hlink>
      <a:folHlink>
        <a:srgbClr val="D71635"/>
      </a:folHlink>
    </a:clrScheme>
    <a:fontScheme name="Srce DEI 202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ija Srce DEI 2025 - template.potx" id="{BBBB45DD-281A-4CE2-8EDC-F22CF8D79447}" vid="{B79A2DEE-1C44-403F-86B5-DE4AB27586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3f518581-7f74-4349-81e4-56f05cce50c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F28F07E0285F4CB9D1C44A0ED35E7A" ma:contentTypeVersion="16" ma:contentTypeDescription="Create a new document." ma:contentTypeScope="" ma:versionID="e4eb69f52a79c3da25d97bbecaa00603">
  <xsd:schema xmlns:xsd="http://www.w3.org/2001/XMLSchema" xmlns:xs="http://www.w3.org/2001/XMLSchema" xmlns:p="http://schemas.microsoft.com/office/2006/metadata/properties" xmlns:ns3="3f518581-7f74-4349-81e4-56f05cce50ce" xmlns:ns4="050c5aae-2e8f-48d3-8ee4-900b8927379f" targetNamespace="http://schemas.microsoft.com/office/2006/metadata/properties" ma:root="true" ma:fieldsID="6bd373f7e1fc3b0849fa30d773374799" ns3:_="" ns4:_="">
    <xsd:import namespace="3f518581-7f74-4349-81e4-56f05cce50ce"/>
    <xsd:import namespace="050c5aae-2e8f-48d3-8ee4-900b8927379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_activity" minOccurs="0"/>
                <xsd:element ref="ns4:SharedWithUsers" minOccurs="0"/>
                <xsd:element ref="ns4:SharedWithDetails" minOccurs="0"/>
                <xsd:element ref="ns4:SharingHintHash"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518581-7f74-4349-81e4-56f05cce50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50c5aae-2e8f-48d3-8ee4-900b8927379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148A4F-E7A0-4399-A656-D85055A6D2C4}">
  <ds:schemaRefs>
    <ds:schemaRef ds:uri="http://schemas.openxmlformats.org/package/2006/metadata/core-properties"/>
    <ds:schemaRef ds:uri="050c5aae-2e8f-48d3-8ee4-900b8927379f"/>
    <ds:schemaRef ds:uri="http://schemas.microsoft.com/office/2006/documentManagement/types"/>
    <ds:schemaRef ds:uri="http://schemas.microsoft.com/office/2006/metadata/properties"/>
    <ds:schemaRef ds:uri="http://purl.org/dc/elements/1.1/"/>
    <ds:schemaRef ds:uri="http://schemas.microsoft.com/office/infopath/2007/PartnerControls"/>
    <ds:schemaRef ds:uri="3f518581-7f74-4349-81e4-56f05cce50ce"/>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35157708-CB72-48D9-8D86-008176753C17}">
  <ds:schemaRefs>
    <ds:schemaRef ds:uri="http://schemas.microsoft.com/sharepoint/v3/contenttype/forms"/>
  </ds:schemaRefs>
</ds:datastoreItem>
</file>

<file path=customXml/itemProps3.xml><?xml version="1.0" encoding="utf-8"?>
<ds:datastoreItem xmlns:ds="http://schemas.openxmlformats.org/officeDocument/2006/customXml" ds:itemID="{E705A0A5-D1EF-4A79-BAC0-D511FBD100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518581-7f74-4349-81e4-56f05cce50ce"/>
    <ds:schemaRef ds:uri="050c5aae-2e8f-48d3-8ee4-900b89273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Prezentacija Srce DEI 2025 - template (1)</Template>
  <TotalTime>1878</TotalTime>
  <Words>1389</Words>
  <Application>Microsoft Office PowerPoint</Application>
  <PresentationFormat>Widescreen</PresentationFormat>
  <Paragraphs>128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Verdana</vt:lpstr>
      <vt:lpstr>Office Theme</vt:lpstr>
      <vt:lpstr>Pitanja autorskog prava u politikama otvorene znanosti hrvatskih znanstvenih ustanova</vt:lpstr>
      <vt:lpstr>Program  „Knowledge Rights 2”   </vt:lpstr>
      <vt:lpstr>KR21 projekt „Retain”</vt:lpstr>
      <vt:lpstr>Što utječe na donošenje i formuliranje politika?</vt:lpstr>
      <vt:lpstr>Situacija u Hrvatskoj</vt:lpstr>
      <vt:lpstr>Međunarodni politički okvir</vt:lpstr>
      <vt:lpstr>Hrvatski regulatorni okvir</vt:lpstr>
      <vt:lpstr>Hrvatski politički okvir</vt:lpstr>
      <vt:lpstr>Motivacija za donošenje politika?</vt:lpstr>
      <vt:lpstr>Politike otvorene znanosti hrvatskih znanstvenih ustanova</vt:lpstr>
      <vt:lpstr>Politike otvorenog pristupa i otvorene znanosti</vt:lpstr>
      <vt:lpstr>Popis ustanova</vt:lpstr>
      <vt:lpstr>Motivacija</vt:lpstr>
      <vt:lpstr>Spominju li politike „zadržavanje prava”?</vt:lpstr>
      <vt:lpstr>Otvorene licencije</vt:lpstr>
      <vt:lpstr>Pohrana u repozitorije</vt:lpstr>
      <vt:lpstr>Ograničenja</vt:lpstr>
      <vt:lpstr>Preporuke za buduće politike</vt:lpstr>
      <vt:lpstr>Pitanja?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Iva</cp:lastModifiedBy>
  <cp:revision>4</cp:revision>
  <dcterms:created xsi:type="dcterms:W3CDTF">2025-03-24T12:20:42Z</dcterms:created>
  <dcterms:modified xsi:type="dcterms:W3CDTF">2025-03-27T07:59:59Z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0x0101002FF28F07E0285F4CB9D1C44A0ED35E7A</vt:lpwstr>
  </property>
</Properties>
</file>