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13e9309b5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413e9309b5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13e9309b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413e9309b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13e9309b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413e9309b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13e9309b5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413e9309b5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13e9309b5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413e9309b5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13e9309b5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413e9309b5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13e9309b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413e9309b5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http://creativecommons.org/licenses/by/4.0/deed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hyperlink" Target="http://www.srce.unizg.hr/otvoreni-pristup" TargetMode="External"/><Relationship Id="rId6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srce.unizg.hr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34504" y="1510917"/>
            <a:ext cx="7182679" cy="19990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34504" y="3602038"/>
            <a:ext cx="718267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>
            <p:ph idx="2" type="pic"/>
          </p:nvPr>
        </p:nvSpPr>
        <p:spPr>
          <a:xfrm>
            <a:off x="5603798" y="1828800"/>
            <a:ext cx="6078478" cy="403225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70990" y="1839154"/>
            <a:ext cx="3980068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 rot="5400000">
            <a:off x="4265439" y="-911398"/>
            <a:ext cx="4351338" cy="9825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99165" y="1709738"/>
            <a:ext cx="717826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99164" y="4589463"/>
            <a:ext cx="717826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2000"/>
              <a:buNone/>
              <a:defRPr sz="2000">
                <a:solidFill>
                  <a:srgbClr val="9898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800"/>
              <a:buNone/>
              <a:defRPr sz="1800">
                <a:solidFill>
                  <a:srgbClr val="9898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dnji slajd">
  <p:cSld name="Zadnji slaj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7"/>
          <p:cNvGrpSpPr/>
          <p:nvPr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31" name="Google Shape;31;p7"/>
            <p:cNvSpPr txBox="1"/>
            <p:nvPr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/>
            </a:p>
          </p:txBody>
        </p:sp>
        <p:sp>
          <p:nvSpPr>
            <p:cNvPr id="32" name="Google Shape;32;p7"/>
            <p:cNvSpPr txBox="1"/>
            <p:nvPr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Ovo djelo je dano na korištenje pod licencom Creative Commons </a:t>
              </a:r>
              <a:r>
                <a:rPr b="0" i="1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Imenovanje </a:t>
              </a: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4.0 međunarodna.</a:t>
              </a:r>
              <a:endParaRPr b="1" i="0" sz="933" u="none" cap="none" strike="noStrike">
                <a:solidFill>
                  <a:srgbClr val="CC3C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 txBox="1"/>
            <p:nvPr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www.srce.unizg.hr</a:t>
              </a:r>
              <a:r>
                <a:rPr b="1" i="0" lang="hr-HR" sz="9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creativecommons.org/licenses/by/4.0/deed</a:t>
              </a:r>
              <a:r>
                <a:rPr b="1" i="0" lang="hr-HR" sz="900" u="sng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9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www.srce.unizg.hr/otvoreni-pristup</a:t>
              </a:r>
              <a:endPara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" name="Google Shape;36;p7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7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  <a:defRPr b="1" sz="3067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1528416" y="1825625"/>
            <a:ext cx="45675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489148" y="1825625"/>
            <a:ext cx="48646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506330" y="1681163"/>
            <a:ext cx="4673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1506330" y="2505075"/>
            <a:ext cx="4673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6427304" y="1681163"/>
            <a:ext cx="49280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6427304" y="2505075"/>
            <a:ext cx="492808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480299" y="4572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6646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480299" y="2057400"/>
            <a:ext cx="411480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534504" y="1510917"/>
            <a:ext cx="7182679" cy="19990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Prilagodba velikih jezičnih modela na HPC infrastrukturi</a:t>
            </a:r>
            <a:endParaRPr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534504" y="3602038"/>
            <a:ext cx="718267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/>
              <a:t>David Dukić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/>
              <a:t>Fakultet elektrotehnike i računarstva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/>
              <a:t>TakeLab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/>
              <a:t>26.3.2025.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100" y="5841598"/>
            <a:ext cx="747450" cy="7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440" y="5841601"/>
            <a:ext cx="2335122" cy="7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528416" y="2127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Zaključak</a:t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4236725" y="1476125"/>
            <a:ext cx="480600" cy="40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528425" y="1542750"/>
            <a:ext cx="10663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LLM-ovi izazovni za prilagodbu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Mnogo mogućnosti i alata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HPC znatno olakšava eksperimentiranje s LLM-ovima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Krivulja učenja strma za prilagodbu LLM-a na HPC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O čemu nismo pričali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Olakšano praćenje metrika za vrijeme izvođenja eksperimenata na HPC (W&amp;B)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Generiranje teksta LLM-ovima → također zahtijeva GPU i paralelizaciju (vLLM)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Predprocesiranje velike količine teksta (često zahtijeva preko 500GB RAM-a)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Distribuirana prilagodba LLM-ova na više GPU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Prilagodba na novijim NVIDIA H100 GPU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42741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225" y="3483150"/>
            <a:ext cx="27051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5301" y="454276"/>
            <a:ext cx="3738550" cy="28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</a:pPr>
            <a:r>
              <a:rPr lang="hr-HR"/>
              <a:t>Hvala na pažnji!</a:t>
            </a:r>
            <a:endParaRPr/>
          </a:p>
        </p:txBody>
      </p:sp>
      <p:sp>
        <p:nvSpPr>
          <p:cNvPr id="205" name="Google Shape;205;p24"/>
          <p:cNvSpPr txBox="1"/>
          <p:nvPr>
            <p:ph idx="1" type="subTitle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rPr lang="hr-HR"/>
              <a:t>david.dukic@fer.hr</a:t>
            </a: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659" y="1246075"/>
            <a:ext cx="1862424" cy="18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444850" y="237575"/>
            <a:ext cx="17901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8" name="Google Shape;208;p24"/>
          <p:cNvSpPr txBox="1"/>
          <p:nvPr>
            <p:ph idx="1" type="subTitle"/>
          </p:nvPr>
        </p:nvSpPr>
        <p:spPr>
          <a:xfrm>
            <a:off x="7689375" y="864700"/>
            <a:ext cx="36810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rPr lang="hr-HR"/>
              <a:t>LinkedIn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Pregled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Veliki jezični modeli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Prijenosno učenje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Prilagodba modela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Prilagodba modela na HPC infrastrukturi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Primjer prilagodbe na Supeku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-HR"/>
              <a:t>Zaključak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870188" y="4310065"/>
            <a:ext cx="21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>
                <a:latin typeface="Calibri"/>
                <a:ea typeface="Calibri"/>
                <a:cs typeface="Calibri"/>
                <a:sym typeface="Calibri"/>
              </a:rPr>
              <a:t>Word2Vec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904416" y="4810427"/>
            <a:ext cx="203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Statične vektorske reprezentacije riječi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174021" y="4310190"/>
            <a:ext cx="21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>
                <a:latin typeface="Calibri"/>
                <a:ea typeface="Calibri"/>
                <a:cs typeface="Calibri"/>
                <a:sym typeface="Calibri"/>
              </a:rPr>
              <a:t>Transformer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3208212" y="4810427"/>
            <a:ext cx="203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Enkoder-dekoder arhitektura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Kontekstualizirane vektorske reprezentacije riječi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477805" y="4310190"/>
            <a:ext cx="21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>
                <a:latin typeface="Calibri"/>
                <a:ea typeface="Calibri"/>
                <a:cs typeface="Calibri"/>
                <a:sym typeface="Calibri"/>
              </a:rPr>
              <a:t>GPT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512008" y="4810427"/>
            <a:ext cx="203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GPT - Dekoder arhitektura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BERT - Enkoder arhitektura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Predtreniranje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781601" y="4310190"/>
            <a:ext cx="21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>
                <a:latin typeface="Calibri"/>
                <a:ea typeface="Calibri"/>
                <a:cs typeface="Calibri"/>
                <a:sym typeface="Calibri"/>
              </a:rPr>
              <a:t>ChatGPT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7815804" y="4810427"/>
            <a:ext cx="203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Dekoder arhitektura + velika skala + generiranje teksta + zatvoren pristup težinama modela</a:t>
            </a:r>
            <a:endParaRPr sz="1600"/>
          </a:p>
        </p:txBody>
      </p:sp>
      <p:sp>
        <p:nvSpPr>
          <p:cNvPr id="99" name="Google Shape;99;p16"/>
          <p:cNvSpPr txBox="1"/>
          <p:nvPr/>
        </p:nvSpPr>
        <p:spPr>
          <a:xfrm>
            <a:off x="10085397" y="4215815"/>
            <a:ext cx="210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>
                <a:latin typeface="Calibri"/>
                <a:ea typeface="Calibri"/>
                <a:cs typeface="Calibri"/>
                <a:sym typeface="Calibri"/>
              </a:rPr>
              <a:t>LLM-ovi otvorenih težina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0119600" y="4810427"/>
            <a:ext cx="203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Dekoder arhitektura + velika skala + generiranje teksta + otvoren pristup težinama modela</a:t>
            </a:r>
            <a:endParaRPr sz="1600"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810398" y="1993570"/>
            <a:ext cx="2234931" cy="2013629"/>
            <a:chOff x="424673" y="1528895"/>
            <a:chExt cx="2234931" cy="2013629"/>
          </a:xfrm>
        </p:grpSpPr>
        <p:sp>
          <p:nvSpPr>
            <p:cNvPr id="102" name="Google Shape;102;p16"/>
            <p:cNvSpPr/>
            <p:nvPr/>
          </p:nvSpPr>
          <p:spPr>
            <a:xfrm>
              <a:off x="632675" y="1731860"/>
              <a:ext cx="1810184" cy="1810664"/>
            </a:xfrm>
            <a:prstGeom prst="flowChartProcess">
              <a:avLst/>
            </a:prstGeom>
            <a:solidFill>
              <a:srgbClr val="F15F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24673" y="1528895"/>
              <a:ext cx="1810200" cy="1810800"/>
            </a:xfrm>
            <a:prstGeom prst="rect">
              <a:avLst/>
            </a:prstGeom>
            <a:noFill/>
            <a:ln cap="flat" cmpd="sng" w="38100">
              <a:solidFill>
                <a:srgbClr val="901D0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rot="5400000">
              <a:off x="2366204" y="2521091"/>
              <a:ext cx="354600" cy="232200"/>
            </a:xfrm>
            <a:prstGeom prst="triangle">
              <a:avLst>
                <a:gd fmla="val 50000" name="adj"/>
              </a:avLst>
            </a:prstGeom>
            <a:solidFill>
              <a:srgbClr val="F15F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921774" y="1731860"/>
              <a:ext cx="1018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r-HR" sz="3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/>
            </a:p>
          </p:txBody>
        </p:sp>
      </p:grpSp>
      <p:grpSp>
        <p:nvGrpSpPr>
          <p:cNvPr id="106" name="Google Shape;106;p16"/>
          <p:cNvGrpSpPr/>
          <p:nvPr/>
        </p:nvGrpSpPr>
        <p:grpSpPr>
          <a:xfrm>
            <a:off x="3114194" y="1993570"/>
            <a:ext cx="2235119" cy="2013765"/>
            <a:chOff x="2728469" y="1528895"/>
            <a:chExt cx="2235119" cy="2013765"/>
          </a:xfrm>
        </p:grpSpPr>
        <p:sp>
          <p:nvSpPr>
            <p:cNvPr id="107" name="Google Shape;107;p16"/>
            <p:cNvSpPr/>
            <p:nvPr/>
          </p:nvSpPr>
          <p:spPr>
            <a:xfrm>
              <a:off x="2936471" y="1731860"/>
              <a:ext cx="1810200" cy="1810800"/>
            </a:xfrm>
            <a:prstGeom prst="rect">
              <a:avLst/>
            </a:prstGeom>
            <a:solidFill>
              <a:srgbClr val="FBA9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728469" y="1528895"/>
              <a:ext cx="1810200" cy="1810800"/>
            </a:xfrm>
            <a:prstGeom prst="rect">
              <a:avLst/>
            </a:prstGeom>
            <a:noFill/>
            <a:ln cap="flat" cmpd="sng" w="38100">
              <a:solidFill>
                <a:srgbClr val="8A570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 rot="5400000">
              <a:off x="4670188" y="2521091"/>
              <a:ext cx="354600" cy="232200"/>
            </a:xfrm>
            <a:prstGeom prst="triangle">
              <a:avLst>
                <a:gd fmla="val 50000" name="adj"/>
              </a:avLst>
            </a:prstGeom>
            <a:solidFill>
              <a:srgbClr val="FBA9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3224262" y="1731860"/>
              <a:ext cx="1018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r-HR" sz="3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/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5417990" y="1993570"/>
            <a:ext cx="2235306" cy="2013765"/>
            <a:chOff x="5032265" y="1528895"/>
            <a:chExt cx="2235306" cy="2013765"/>
          </a:xfrm>
        </p:grpSpPr>
        <p:sp>
          <p:nvSpPr>
            <p:cNvPr id="112" name="Google Shape;112;p16"/>
            <p:cNvSpPr/>
            <p:nvPr/>
          </p:nvSpPr>
          <p:spPr>
            <a:xfrm>
              <a:off x="5240266" y="1731860"/>
              <a:ext cx="1810200" cy="1810800"/>
            </a:xfrm>
            <a:prstGeom prst="rect">
              <a:avLst/>
            </a:prstGeom>
            <a:solidFill>
              <a:srgbClr val="6EA5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5032265" y="1528895"/>
              <a:ext cx="1810200" cy="1810800"/>
            </a:xfrm>
            <a:prstGeom prst="rect">
              <a:avLst/>
            </a:prstGeom>
            <a:noFill/>
            <a:ln cap="flat" cmpd="sng" w="38100">
              <a:solidFill>
                <a:srgbClr val="3454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 rot="5400000">
              <a:off x="6974172" y="2521091"/>
              <a:ext cx="354600" cy="232200"/>
            </a:xfrm>
            <a:prstGeom prst="triangle">
              <a:avLst>
                <a:gd fmla="val 50000" name="adj"/>
              </a:avLst>
            </a:prstGeom>
            <a:solidFill>
              <a:srgbClr val="6EA5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5526750" y="1731860"/>
              <a:ext cx="1018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r-HR" sz="3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/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7721785" y="1993570"/>
            <a:ext cx="2235496" cy="2013765"/>
            <a:chOff x="7336060" y="1528895"/>
            <a:chExt cx="2235496" cy="2013765"/>
          </a:xfrm>
        </p:grpSpPr>
        <p:sp>
          <p:nvSpPr>
            <p:cNvPr id="117" name="Google Shape;117;p16"/>
            <p:cNvSpPr/>
            <p:nvPr/>
          </p:nvSpPr>
          <p:spPr>
            <a:xfrm>
              <a:off x="7544062" y="1731860"/>
              <a:ext cx="1810200" cy="1810800"/>
            </a:xfrm>
            <a:prstGeom prst="rect">
              <a:avLst/>
            </a:prstGeom>
            <a:solidFill>
              <a:srgbClr val="3AC6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36060" y="1528895"/>
              <a:ext cx="1810200" cy="1810800"/>
            </a:xfrm>
            <a:prstGeom prst="rect">
              <a:avLst/>
            </a:prstGeom>
            <a:noFill/>
            <a:ln cap="flat" cmpd="sng" w="38100">
              <a:solidFill>
                <a:srgbClr val="1269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5400000">
              <a:off x="9278157" y="2521092"/>
              <a:ext cx="354600" cy="232200"/>
            </a:xfrm>
            <a:prstGeom prst="triangle">
              <a:avLst>
                <a:gd fmla="val 50000" name="adj"/>
              </a:avLst>
            </a:prstGeom>
            <a:solidFill>
              <a:srgbClr val="3AC6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7829237" y="1731860"/>
              <a:ext cx="1018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r-HR" sz="3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10025582" y="1983497"/>
            <a:ext cx="2018202" cy="2023838"/>
            <a:chOff x="9639857" y="1518822"/>
            <a:chExt cx="2018202" cy="2023838"/>
          </a:xfrm>
        </p:grpSpPr>
        <p:sp>
          <p:nvSpPr>
            <p:cNvPr id="122" name="Google Shape;122;p16"/>
            <p:cNvSpPr/>
            <p:nvPr/>
          </p:nvSpPr>
          <p:spPr>
            <a:xfrm>
              <a:off x="9847859" y="1731860"/>
              <a:ext cx="1810200" cy="1810800"/>
            </a:xfrm>
            <a:prstGeom prst="rect">
              <a:avLst/>
            </a:prstGeom>
            <a:solidFill>
              <a:srgbClr val="24447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9639857" y="1518822"/>
              <a:ext cx="1810200" cy="1810800"/>
            </a:xfrm>
            <a:prstGeom prst="rect">
              <a:avLst/>
            </a:prstGeom>
            <a:noFill/>
            <a:ln cap="flat" cmpd="sng" w="38100">
              <a:solidFill>
                <a:srgbClr val="12223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9983423" y="1778725"/>
              <a:ext cx="1234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r-HR" sz="32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2023-</a:t>
              </a:r>
              <a:endParaRPr/>
            </a:p>
          </p:txBody>
        </p:sp>
      </p:grp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050" y="2810597"/>
            <a:ext cx="1071026" cy="87992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971" y="2719771"/>
            <a:ext cx="792825" cy="1061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033" y="2719783"/>
            <a:ext cx="792825" cy="10615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15801" y="2614538"/>
            <a:ext cx="1766724" cy="12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3767" y="2733438"/>
            <a:ext cx="565628" cy="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5913" y="2768238"/>
            <a:ext cx="446137" cy="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1421" y="3292163"/>
            <a:ext cx="501100" cy="4437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 sz="4000"/>
              <a:t>Veliki jezični modeli (engl. large language models, LLMs) – razvoj dubokog učenja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1528416" y="2127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Skaliranje jezičnih modela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300" y="1181925"/>
            <a:ext cx="7886750" cy="47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/>
          <p:nvPr/>
        </p:nvSpPr>
        <p:spPr>
          <a:xfrm>
            <a:off x="4236725" y="1476125"/>
            <a:ext cx="480600" cy="40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769150" y="5834675"/>
            <a:ext cx="10807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/>
              <a:t>izvor: He, Kai, et al. "A survey of large language models for healthcare: from data, technology, and applications to accountability and ethics." Information Fusion (2025)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1528416" y="292850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Prijenosno učenje (engl. transfer learning)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1528775" y="1860875"/>
            <a:ext cx="104313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Učenje – fino podešavanje (engl. fine-tuning) težina modela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Predtreniranje (engl. pre-training) – samostalno i samonadzirano učenje iz podataka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Prijenosno učenje = predtreniranje + fino podešavanje </a:t>
            </a:r>
            <a:r>
              <a:rPr lang="hr-HR" sz="2000">
                <a:solidFill>
                  <a:schemeClr val="dk1"/>
                </a:solidFill>
              </a:rPr>
              <a:t>–</a:t>
            </a:r>
            <a:r>
              <a:rPr lang="hr-HR" sz="2000">
                <a:solidFill>
                  <a:schemeClr val="dk1"/>
                </a:solidFill>
              </a:rPr>
              <a:t> prilagodba (engl. adaptation) na zadatak, domenu ili skup podataka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Na predtrenirani model dodajemo linearan sloj parametara koji rješava ciljni zadatak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950" y="3566200"/>
            <a:ext cx="6352949" cy="255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1528416" y="292850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Prilagodba LLM-ova otvorenih težina 1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528425" y="1542750"/>
            <a:ext cx="10663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Broj parametara LLM-ova otvorenih težina varira od 0.5 milijardi (Qwen-0.5B) do 405 milijardi (Llama3.1-405B) – floating point 16 (FP16) preciznost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Fino podešavanje svih parametara nepraktično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Parametarski učinkovite metode finog podešavanja (engl. parameter efficient fine-tuning, PEFT)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488" y="2962325"/>
            <a:ext cx="5803173" cy="287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2648625" y="5834675"/>
            <a:ext cx="10807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/>
              <a:t>izvor: </a:t>
            </a:r>
            <a:r>
              <a:rPr lang="hr-HR" sz="1000">
                <a:solidFill>
                  <a:srgbClr val="222222"/>
                </a:solidFill>
                <a:highlight>
                  <a:srgbClr val="FFFFFF"/>
                </a:highlight>
              </a:rPr>
              <a:t>Lialin, Vladislav, Vijeta Deshpande, and Anna Rumshisky. "Scaling down to scale up: A guide to parameter-efficient fine-tuning."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1528416" y="292850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Prilagodba LLM-ova otvorenih težina 2</a:t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425" y="2947850"/>
            <a:ext cx="26670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1739925" y="5348150"/>
            <a:ext cx="22440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/>
              <a:t>izvor: </a:t>
            </a:r>
            <a:r>
              <a:rPr lang="hr-HR" sz="1000">
                <a:solidFill>
                  <a:srgbClr val="222222"/>
                </a:solidFill>
                <a:highlight>
                  <a:srgbClr val="FFFFFF"/>
                </a:highlight>
              </a:rPr>
              <a:t>Hu, Edward J., et al. "Lora: Low-rank adaptation of large language models." </a:t>
            </a:r>
            <a:r>
              <a:rPr i="1" lang="hr-HR" sz="1000">
                <a:solidFill>
                  <a:srgbClr val="222222"/>
                </a:solidFill>
                <a:highlight>
                  <a:srgbClr val="FFFFFF"/>
                </a:highlight>
              </a:rPr>
              <a:t>ICLR</a:t>
            </a:r>
            <a:r>
              <a:rPr lang="hr-HR" sz="1000">
                <a:solidFill>
                  <a:srgbClr val="222222"/>
                </a:solidFill>
                <a:highlight>
                  <a:srgbClr val="FFFFFF"/>
                </a:highlight>
              </a:rPr>
              <a:t> 1.2 (2022)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739925" y="1848950"/>
            <a:ext cx="21234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/>
              <a:t>LoRA (prilagodba niskog ranga)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241600" y="3729263"/>
            <a:ext cx="403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+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5120375" y="1848950"/>
            <a:ext cx="247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/>
              <a:t>kvantizacija težina (normal float NF4 + dupla kvantizacija + brain float 16)</a:t>
            </a:r>
            <a:endParaRPr sz="2000"/>
          </a:p>
        </p:txBody>
      </p:sp>
      <p:sp>
        <p:nvSpPr>
          <p:cNvPr id="166" name="Google Shape;166;p20"/>
          <p:cNvSpPr txBox="1"/>
          <p:nvPr/>
        </p:nvSpPr>
        <p:spPr>
          <a:xfrm>
            <a:off x="4691575" y="3345650"/>
            <a:ext cx="42069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from transformers import BitsAndBytesConfig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nf4_config = BitsAndBytesConfig(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   load_in_4bit=True,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   bnb_4bit_quant_type="nf4",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   bnb_4bit_use_double_quant=True,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   bnb_4bit_compute_dtype=torch.bfloat16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8944650" y="3729275"/>
            <a:ext cx="403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=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9181650" y="2119850"/>
            <a:ext cx="21234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/>
              <a:t>0.1%~1% ukupnog broja parametara za podesiti</a:t>
            </a:r>
            <a:endParaRPr sz="2000"/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0276" y="3802925"/>
            <a:ext cx="446137" cy="5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8294700" y="4841250"/>
            <a:ext cx="3897300" cy="16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700"/>
              <a:t>Llama2-7B FP16: 13GB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700"/>
              <a:t>Llama2-7B LoRA+NF4+BF16: 4.3 GB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1528416" y="100100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 sz="4200"/>
              <a:t>Prilagodba modela na HPC infrastrukturi</a:t>
            </a:r>
            <a:endParaRPr sz="4200"/>
          </a:p>
        </p:txBody>
      </p:sp>
      <p:sp>
        <p:nvSpPr>
          <p:cNvPr id="176" name="Google Shape;176;p21"/>
          <p:cNvSpPr txBox="1"/>
          <p:nvPr/>
        </p:nvSpPr>
        <p:spPr>
          <a:xfrm>
            <a:off x="1528425" y="1293275"/>
            <a:ext cx="10663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Superračunalo “Supek” – 20 čvorova s 4 NVIDIA A100 GPU (40GB RAM-a)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Prilagodba LLM-a s otvorenim težinama na 40GB → izvedivo za LLM do 8B parametara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Zauzeće GPU memorija ovisi o: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težinama modela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stanjima optimizatora (vezano uz broj podesivih parametara – LoRA)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duljini sekvenci teksta koje model obrađuje u paraleli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Praksa – jedan eksperiment prilagodbe →  jedan GPU → maksimalno iskoristiti GPU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775" y="3610250"/>
            <a:ext cx="4966600" cy="25079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1"/>
          <p:cNvSpPr/>
          <p:nvPr/>
        </p:nvSpPr>
        <p:spPr>
          <a:xfrm>
            <a:off x="7895004" y="4814650"/>
            <a:ext cx="314625" cy="339225"/>
          </a:xfrm>
          <a:custGeom>
            <a:rect b="b" l="l" r="r" t="t"/>
            <a:pathLst>
              <a:path extrusionOk="0" h="13569" w="12585">
                <a:moveTo>
                  <a:pt x="8594" y="0"/>
                </a:moveTo>
                <a:cubicBezTo>
                  <a:pt x="8587" y="2"/>
                  <a:pt x="2250" y="1812"/>
                  <a:pt x="2244" y="1815"/>
                </a:cubicBezTo>
                <a:cubicBezTo>
                  <a:pt x="-1147" y="3511"/>
                  <a:pt x="-370" y="11746"/>
                  <a:pt x="3151" y="13154"/>
                </a:cubicBezTo>
                <a:cubicBezTo>
                  <a:pt x="6175" y="14363"/>
                  <a:pt x="11014" y="12549"/>
                  <a:pt x="12223" y="9525"/>
                </a:cubicBezTo>
                <a:cubicBezTo>
                  <a:pt x="13672" y="5902"/>
                  <a:pt x="9321" y="0"/>
                  <a:pt x="5419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Google Shape;179;p21"/>
          <p:cNvSpPr/>
          <p:nvPr/>
        </p:nvSpPr>
        <p:spPr>
          <a:xfrm>
            <a:off x="6338820" y="4752450"/>
            <a:ext cx="727475" cy="365975"/>
          </a:xfrm>
          <a:custGeom>
            <a:rect b="b" l="l" r="r" t="t"/>
            <a:pathLst>
              <a:path extrusionOk="0" h="14639" w="29099">
                <a:moveTo>
                  <a:pt x="17773" y="221"/>
                </a:moveTo>
                <a:cubicBezTo>
                  <a:pt x="13227" y="221"/>
                  <a:pt x="8344" y="-663"/>
                  <a:pt x="4166" y="1128"/>
                </a:cubicBezTo>
                <a:cubicBezTo>
                  <a:pt x="1043" y="2467"/>
                  <a:pt x="-981" y="7614"/>
                  <a:pt x="538" y="10653"/>
                </a:cubicBezTo>
                <a:cubicBezTo>
                  <a:pt x="2687" y="14950"/>
                  <a:pt x="9793" y="13828"/>
                  <a:pt x="14598" y="13828"/>
                </a:cubicBezTo>
                <a:cubicBezTo>
                  <a:pt x="18532" y="13828"/>
                  <a:pt x="23319" y="15831"/>
                  <a:pt x="26391" y="13374"/>
                </a:cubicBezTo>
                <a:cubicBezTo>
                  <a:pt x="29012" y="11277"/>
                  <a:pt x="30126" y="5770"/>
                  <a:pt x="27752" y="3396"/>
                </a:cubicBezTo>
                <a:cubicBezTo>
                  <a:pt x="25724" y="1368"/>
                  <a:pt x="22153" y="1958"/>
                  <a:pt x="19588" y="674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1528416" y="168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 sz="4200"/>
              <a:t>Primjer prilagodbe LLM-a 7B na Supeku</a:t>
            </a:r>
            <a:endParaRPr sz="4200"/>
          </a:p>
        </p:txBody>
      </p:sp>
      <p:sp>
        <p:nvSpPr>
          <p:cNvPr id="185" name="Google Shape;185;p22"/>
          <p:cNvSpPr txBox="1"/>
          <p:nvPr/>
        </p:nvSpPr>
        <p:spPr>
          <a:xfrm>
            <a:off x="1528425" y="1277925"/>
            <a:ext cx="10663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hr-HR" sz="2000">
                <a:solidFill>
                  <a:schemeClr val="dk1"/>
                </a:solidFill>
              </a:rPr>
              <a:t>Llama2-7B – efikasna GPU utilizacija na A100 40GB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Hugging Face </a:t>
            </a:r>
            <a:r>
              <a:rPr i="1" lang="hr-HR" sz="2000">
                <a:solidFill>
                  <a:schemeClr val="dk1"/>
                </a:solidFill>
              </a:rPr>
              <a:t>accelerate </a:t>
            </a:r>
            <a:r>
              <a:rPr lang="hr-HR" sz="2000">
                <a:solidFill>
                  <a:schemeClr val="dk1"/>
                </a:solidFill>
              </a:rPr>
              <a:t>biblioteka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LoRA + kvantizacija = QLoRA (Hugging Face </a:t>
            </a:r>
            <a:r>
              <a:rPr i="1" lang="hr-HR" sz="2000">
                <a:solidFill>
                  <a:schemeClr val="dk1"/>
                </a:solidFill>
              </a:rPr>
              <a:t>peft </a:t>
            </a:r>
            <a:r>
              <a:rPr lang="hr-HR" sz="2000">
                <a:solidFill>
                  <a:schemeClr val="dk1"/>
                </a:solidFill>
              </a:rPr>
              <a:t>biblioteka)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AdamW pagirani 8-bitni optimizator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U jednom prolazu optimizatora obrada cca. 8192 riječi (tokena)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Obrada u paraleli s većim brojem primjera u mini-grupi (engl. mini-batch)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Povećati veličinu mini-grupe maksimalno (~8 sekvenci s 1024 riječi za 7B)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Spojiti manje sekvence u jednu veću za povećanje efikasnosti (example packing)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hr-HR" sz="2000">
                <a:solidFill>
                  <a:schemeClr val="dk1"/>
                </a:solidFill>
              </a:rPr>
              <a:t>Koristiti nadopunu do maksimalne duljine sekvence za paralelnu obradu (padding)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2692" y="1382513"/>
            <a:ext cx="565628" cy="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9450" y="4325928"/>
            <a:ext cx="3504275" cy="17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7238" y="2312763"/>
            <a:ext cx="446137" cy="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0875" y="4246720"/>
            <a:ext cx="3592275" cy="24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