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73" r:id="rId14"/>
    <p:sldId id="274" r:id="rId15"/>
    <p:sldId id="275" r:id="rId16"/>
    <p:sldId id="268" r:id="rId17"/>
    <p:sldId id="270" r:id="rId18"/>
    <p:sldId id="271" r:id="rId19"/>
    <p:sldId id="272" r:id="rId20"/>
    <p:sldId id="261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57"/>
            <p14:sldId id="262"/>
            <p14:sldId id="263"/>
            <p14:sldId id="264"/>
            <p14:sldId id="266"/>
            <p14:sldId id="265"/>
            <p14:sldId id="267"/>
            <p14:sldId id="269"/>
            <p14:sldId id="273"/>
            <p14:sldId id="274"/>
            <p14:sldId id="275"/>
            <p14:sldId id="268"/>
            <p14:sldId id="270"/>
            <p14:sldId id="271"/>
            <p14:sldId id="27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12.3.2025.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evergreen.fri.uniz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taly-croatia.eu/web/mareski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od.srce.hr/local/course_request/request_modv2.php" TargetMode="External"/><Relationship Id="rId2" Type="http://schemas.openxmlformats.org/officeDocument/2006/relationships/hyperlink" Target="https://evergreen.fri.uniza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ce.unizg.hr/ceu/moodlemoo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.unizd.hr/o-studiju/akademsko-osoblje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vus.hr/frane.ure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www.azvo.hr/strucna-i-radna-tijela/zbor-veleucilista-republike-hrvatske/maticna-povjerenstva/" TargetMode="External"/><Relationship Id="rId4" Type="http://schemas.openxmlformats.org/officeDocument/2006/relationships/hyperlink" Target="https://academy.oracle.com/en/oa-web-overview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s.hr/suradnja_i_projekti/projekti/znanstveno-istrazivacki_projekti" TargetMode="External"/><Relationship Id="rId2" Type="http://schemas.openxmlformats.org/officeDocument/2006/relationships/hyperlink" Target="https://mod.srce.hr/local/course_request/request_modv2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s.hr/suradnja_i_projekti/projekti/znanstveno-istrazivacki_projekti" TargetMode="External"/><Relationship Id="rId2" Type="http://schemas.openxmlformats.org/officeDocument/2006/relationships/hyperlink" Target="https://erasmus-plus.ec.europa.eu/h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?lang=hr" TargetMode="External"/><Relationship Id="rId2" Type="http://schemas.openxmlformats.org/officeDocument/2006/relationships/hyperlink" Target="https://mod.src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rce.unizg.hr/c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d.srce.hr/local/course_request/request_modv2.php" TargetMode="External"/><Relationship Id="rId2" Type="http://schemas.openxmlformats.org/officeDocument/2006/relationships/hyperlink" Target="https://mod.srce.hr/local/course_request/request_mod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d.srce.hr/login/index.php" TargetMode="External"/><Relationship Id="rId2" Type="http://schemas.openxmlformats.org/officeDocument/2006/relationships/hyperlink" Target="https://mod.srce.hr/auth/simplesaml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vico-project.com/" TargetMode="External"/><Relationship Id="rId2" Type="http://schemas.openxmlformats.org/officeDocument/2006/relationships/hyperlink" Target="https://evergreen.fri.uniz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taly-croatia.eu/web/mareskill" TargetMode="External"/><Relationship Id="rId4" Type="http://schemas.openxmlformats.org/officeDocument/2006/relationships/hyperlink" Target="https://www.ecominds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MoD (Moodle u društvu)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Digitalna transformacija visokog obrazovanja kroz EU projekte Veleučilišta u Šibeniku</a:t>
            </a:r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Primjer korištenja - </a:t>
            </a:r>
            <a:r>
              <a:rPr lang="pl-PL" dirty="0">
                <a:hlinkClick r:id="rId2"/>
              </a:rPr>
              <a:t>EverGreen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883" y="1546225"/>
            <a:ext cx="10451917" cy="19759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dirty="0"/>
              <a:t>Cilj: Jačanje digitalnih i održivih kompetencija studenata i edukatora</a:t>
            </a:r>
          </a:p>
          <a:p>
            <a:pPr algn="just"/>
            <a:r>
              <a:rPr lang="hr-HR" dirty="0"/>
              <a:t>Trajanje: 01.09.2022. – 28.02.2025.</a:t>
            </a:r>
          </a:p>
          <a:p>
            <a:pPr algn="just"/>
            <a:r>
              <a:rPr lang="hr-HR" dirty="0"/>
              <a:t>Proračun: 250.000 €</a:t>
            </a:r>
          </a:p>
          <a:p>
            <a:pPr algn="just"/>
            <a:r>
              <a:rPr lang="hr-HR" dirty="0" err="1"/>
              <a:t>Žilinská</a:t>
            </a:r>
            <a:r>
              <a:rPr lang="hr-HR" dirty="0"/>
              <a:t> </a:t>
            </a:r>
            <a:r>
              <a:rPr lang="hr-HR" dirty="0" err="1"/>
              <a:t>univerzita</a:t>
            </a:r>
            <a:r>
              <a:rPr lang="hr-HR" dirty="0"/>
              <a:t> v Žiline (Slovačka), Veleučilište u Šibeniku (Hrvatska), </a:t>
            </a:r>
            <a:r>
              <a:rPr lang="hr-HR" dirty="0" err="1"/>
              <a:t>Univerza</a:t>
            </a:r>
            <a:r>
              <a:rPr lang="hr-HR" dirty="0"/>
              <a:t> v Mariboru (Slovenija), </a:t>
            </a:r>
            <a:r>
              <a:rPr lang="hr-HR" dirty="0" err="1"/>
              <a:t>Univerzita</a:t>
            </a:r>
            <a:r>
              <a:rPr lang="hr-HR" dirty="0"/>
              <a:t> </a:t>
            </a:r>
            <a:r>
              <a:rPr lang="hr-HR" dirty="0" err="1"/>
              <a:t>Pardubice</a:t>
            </a:r>
            <a:r>
              <a:rPr lang="hr-HR" dirty="0"/>
              <a:t> (Češka), Trokut Šibenik (Hrvatska)</a:t>
            </a:r>
          </a:p>
        </p:txBody>
      </p:sp>
      <p:pic>
        <p:nvPicPr>
          <p:cNvPr id="6" name="Picture 5" descr="A logo with a cloud and houses&#10;&#10;AI-generated content may be incorrect.">
            <a:extLst>
              <a:ext uri="{FF2B5EF4-FFF2-40B4-BE49-F238E27FC236}">
                <a16:creationId xmlns:a16="http://schemas.microsoft.com/office/drawing/2014/main" id="{E6B0C774-6936-489C-9CCA-2D3759032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96" y="568212"/>
            <a:ext cx="1428350" cy="718802"/>
          </a:xfrm>
          <a:prstGeom prst="rect">
            <a:avLst/>
          </a:prstGeom>
        </p:spPr>
      </p:pic>
      <p:pic>
        <p:nvPicPr>
          <p:cNvPr id="8" name="Picture 7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D0BB2D9C-E7CC-4B78-B2E1-D2A8FD20C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71" y="788570"/>
            <a:ext cx="1610655" cy="334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BFD65B-5404-4B0F-8C2E-D1E60C3E2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745" y="3335865"/>
            <a:ext cx="6791053" cy="26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2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Primjer korištenja - </a:t>
            </a:r>
            <a:r>
              <a:rPr lang="pl-PL" dirty="0">
                <a:hlinkClick r:id="rId2"/>
              </a:rPr>
              <a:t>MareSkill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884" y="1546225"/>
            <a:ext cx="4000316" cy="4380442"/>
          </a:xfrm>
        </p:spPr>
        <p:txBody>
          <a:bodyPr>
            <a:normAutofit/>
          </a:bodyPr>
          <a:lstStyle/>
          <a:p>
            <a:pPr algn="just"/>
            <a:r>
              <a:rPr lang="hr-HR" sz="1600" dirty="0"/>
              <a:t>Cilj: Unaprjeđenje podudarnosti između potreba tržišta rada i obrazovnih programa u sektoru plave ekonomije.</a:t>
            </a:r>
          </a:p>
          <a:p>
            <a:pPr algn="just"/>
            <a:r>
              <a:rPr lang="hr-HR" sz="1600" dirty="0"/>
              <a:t>Trajanje: 01.04.2024. – 30.09.2026.</a:t>
            </a:r>
          </a:p>
          <a:p>
            <a:pPr algn="just"/>
            <a:r>
              <a:rPr lang="hr-HR" sz="1600" dirty="0"/>
              <a:t>Proračun: 1.382.552,84 €</a:t>
            </a:r>
          </a:p>
          <a:p>
            <a:pPr algn="just"/>
            <a:r>
              <a:rPr lang="hr-HR" sz="1600" dirty="0"/>
              <a:t>Hrvatska: Veleučilište u Šibeniku (voditelj projekta), Sveučilište u Zadru, Hrvatska gospodarska komora – Centar za inovacije i EU projekte, Sveučilište u Rijeci – Fakultet biotehnologije i razvoja lijekova, </a:t>
            </a:r>
          </a:p>
          <a:p>
            <a:pPr algn="just"/>
            <a:r>
              <a:rPr lang="hr-HR" sz="1600" dirty="0"/>
              <a:t>Italija: Nacionalni institut za oceanografiju i primijenjenu geofiziku (</a:t>
            </a:r>
            <a:r>
              <a:rPr lang="hr-HR" sz="1600" dirty="0" err="1"/>
              <a:t>OGS</a:t>
            </a:r>
            <a:r>
              <a:rPr lang="hr-HR" sz="1600" dirty="0"/>
              <a:t>), Regionalna agencija za tehnologiju i inovacije ARTI, Sveučilište u Trstu, Zaklada </a:t>
            </a:r>
            <a:r>
              <a:rPr lang="hr-HR" sz="1600" dirty="0" err="1"/>
              <a:t>Fenice</a:t>
            </a:r>
            <a:endParaRPr lang="hr-HR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23ADA-D016-4787-8B60-E40C65611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01" y="2054754"/>
            <a:ext cx="6410799" cy="3025245"/>
          </a:xfrm>
          <a:prstGeom prst="rect">
            <a:avLst/>
          </a:prstGeom>
        </p:spPr>
      </p:pic>
      <p:pic>
        <p:nvPicPr>
          <p:cNvPr id="9" name="Picture 8" descr="A close-up of a flag&#10;&#10;AI-generated content may be incorrect.">
            <a:extLst>
              <a:ext uri="{FF2B5EF4-FFF2-40B4-BE49-F238E27FC236}">
                <a16:creationId xmlns:a16="http://schemas.microsoft.com/office/drawing/2014/main" id="{BE53163F-757C-4BE1-BB31-9D695EC9A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82" y="547158"/>
            <a:ext cx="274191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Isprobajte - </a:t>
            </a:r>
            <a:r>
              <a:rPr lang="pl-PL" dirty="0">
                <a:hlinkClick r:id="rId2"/>
              </a:rPr>
              <a:t>EverGreen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883" y="1546224"/>
            <a:ext cx="10451917" cy="4321175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Prijavite se na </a:t>
            </a:r>
            <a:r>
              <a:rPr lang="hr-HR" dirty="0">
                <a:hlinkClick r:id="rId3"/>
              </a:rPr>
              <a:t>MoD</a:t>
            </a:r>
            <a:r>
              <a:rPr lang="hr-HR" dirty="0"/>
              <a:t> </a:t>
            </a:r>
          </a:p>
          <a:p>
            <a:pPr algn="just"/>
            <a:r>
              <a:rPr lang="hr-HR" dirty="0"/>
              <a:t>Pretražite dostupne predmete</a:t>
            </a:r>
          </a:p>
          <a:p>
            <a:pPr algn="just"/>
            <a:r>
              <a:rPr lang="hr-HR" dirty="0"/>
              <a:t>U pretragu upišite </a:t>
            </a:r>
            <a:r>
              <a:rPr lang="hr-HR" dirty="0" err="1"/>
              <a:t>EverGreen</a:t>
            </a:r>
            <a:endParaRPr lang="hr-HR" dirty="0"/>
          </a:p>
          <a:p>
            <a:pPr algn="just"/>
            <a:r>
              <a:rPr lang="hr-HR" dirty="0"/>
              <a:t>Odaberite predmet</a:t>
            </a:r>
          </a:p>
          <a:p>
            <a:pPr algn="just"/>
            <a:r>
              <a:rPr lang="hr-HR" dirty="0"/>
              <a:t>Unesite ključ za upis: </a:t>
            </a:r>
            <a:r>
              <a:rPr lang="hr-HR" dirty="0" err="1"/>
              <a:t>EverGreen</a:t>
            </a:r>
            <a:endParaRPr lang="hr-HR" dirty="0"/>
          </a:p>
        </p:txBody>
      </p:sp>
      <p:pic>
        <p:nvPicPr>
          <p:cNvPr id="6" name="Picture 5" descr="A logo with a cloud and houses&#10;&#10;AI-generated content may be incorrect.">
            <a:extLst>
              <a:ext uri="{FF2B5EF4-FFF2-40B4-BE49-F238E27FC236}">
                <a16:creationId xmlns:a16="http://schemas.microsoft.com/office/drawing/2014/main" id="{E6B0C774-6936-489C-9CCA-2D3759032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96" y="568212"/>
            <a:ext cx="1428350" cy="718802"/>
          </a:xfrm>
          <a:prstGeom prst="rect">
            <a:avLst/>
          </a:prstGeom>
        </p:spPr>
      </p:pic>
      <p:pic>
        <p:nvPicPr>
          <p:cNvPr id="8" name="Picture 7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D0BB2D9C-E7CC-4B78-B2E1-D2A8FD20C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71" y="788570"/>
            <a:ext cx="1610655" cy="334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52FC9A-4C29-458E-A5D3-B4FE436F6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267" y="1821838"/>
            <a:ext cx="4563533" cy="39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4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 na EU projektima Veleučilišta u Šibeniku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dirty="0"/>
              <a:t>Trenutačno uključeni partneri dolaze iz: Slovenije, Italije, Slovačke, Sjeverne Makedonije, Češke, Poljske, Irske, Srbije, Cipra i Grčke</a:t>
            </a:r>
          </a:p>
          <a:p>
            <a:pPr algn="just"/>
            <a:r>
              <a:rPr lang="hr-HR" dirty="0"/>
              <a:t>Svaki partner unosi različita iskustva i potrebe, dodatno obogaćujući naša znanja o platformi</a:t>
            </a:r>
          </a:p>
          <a:p>
            <a:pPr algn="just"/>
            <a:r>
              <a:rPr lang="hr-HR" dirty="0"/>
              <a:t>Povratne informacije od uključenih partnera</a:t>
            </a:r>
          </a:p>
          <a:p>
            <a:pPr lvl="1" algn="just"/>
            <a:r>
              <a:rPr lang="hr-HR" dirty="0"/>
              <a:t>U spomenutim državama ne postoji ništa slično </a:t>
            </a:r>
            <a:r>
              <a:rPr lang="hr-HR" dirty="0" err="1"/>
              <a:t>MoD</a:t>
            </a:r>
            <a:r>
              <a:rPr lang="hr-HR" dirty="0"/>
              <a:t>-u</a:t>
            </a:r>
          </a:p>
          <a:p>
            <a:pPr lvl="1" algn="just"/>
            <a:r>
              <a:rPr lang="hr-HR" dirty="0"/>
              <a:t>Ističu jedinstven pristup kolaborativnom i fleksibilnom e-učenju kao glavnu prednost</a:t>
            </a:r>
          </a:p>
          <a:p>
            <a:pPr lvl="1" algn="just"/>
            <a:r>
              <a:rPr lang="hr-HR" dirty="0"/>
              <a:t>Daljnje korištenje </a:t>
            </a:r>
            <a:r>
              <a:rPr lang="hr-HR" dirty="0" err="1"/>
              <a:t>MoD</a:t>
            </a:r>
            <a:r>
              <a:rPr lang="hr-HR" dirty="0"/>
              <a:t>-a otvara hrvatskim dionicima dodatnu prednost u uključivanju na nove inovativne projekte u e-obrazovanju</a:t>
            </a:r>
          </a:p>
        </p:txBody>
      </p:sp>
    </p:spTree>
    <p:extLst>
      <p:ext uri="{BB962C8B-B14F-4D97-AF65-F5344CB8AC3E}">
        <p14:creationId xmlns:p14="http://schemas.microsoft.com/office/powerpoint/2010/main" val="89317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Zašto mislimo da je MoD održivo rješenje za naše buduće potrebe?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/>
              <a:t>Stalna podrška: </a:t>
            </a:r>
            <a:r>
              <a:rPr lang="hr-HR" dirty="0">
                <a:hlinkClick r:id="rId2"/>
              </a:rPr>
              <a:t>Centar za e-učenje </a:t>
            </a:r>
            <a:r>
              <a:rPr lang="hr-HR" dirty="0"/>
              <a:t>Srca kontinuirano nadograđuje i održava platformu.</a:t>
            </a:r>
          </a:p>
          <a:p>
            <a:pPr algn="just"/>
            <a:r>
              <a:rPr lang="hr-HR" dirty="0"/>
              <a:t>Redovite edukacije: Osiguran pristup besplatnim radionicama i online tečajevima.</a:t>
            </a:r>
          </a:p>
          <a:p>
            <a:pPr algn="just"/>
            <a:r>
              <a:rPr lang="hr-HR" dirty="0"/>
              <a:t>Međunarodna suradnja: Sudjelovanje u mrežama i projektima (npr. </a:t>
            </a:r>
            <a:r>
              <a:rPr lang="hr-HR" dirty="0">
                <a:hlinkClick r:id="rId2"/>
              </a:rPr>
              <a:t>MoodleMoot</a:t>
            </a:r>
            <a:r>
              <a:rPr lang="hr-HR" dirty="0"/>
              <a:t>) olakšava razmjenu znanja i resursa.</a:t>
            </a:r>
          </a:p>
          <a:p>
            <a:pPr algn="just"/>
            <a:r>
              <a:rPr lang="hr-HR" dirty="0"/>
              <a:t>Kontinuirano poboljšanje: Uvođenje novih tehnologija i metoda poučavanja za dugoročnu kvalitetu e-učenja.</a:t>
            </a:r>
          </a:p>
        </p:txBody>
      </p:sp>
    </p:spTree>
    <p:extLst>
      <p:ext uri="{BB962C8B-B14F-4D97-AF65-F5344CB8AC3E}">
        <p14:creationId xmlns:p14="http://schemas.microsoft.com/office/powerpoint/2010/main" val="253718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/>
              <a:t>EU projekti potiču inovacije: Omogućavaju financiranje i razvoj novih obrazovnih rješenja u visokom obrazovanju.</a:t>
            </a:r>
          </a:p>
          <a:p>
            <a:pPr algn="just"/>
            <a:r>
              <a:rPr lang="hr-HR" dirty="0"/>
              <a:t>Digitalna transformacija kroz MoD: Platforme poput MoD-a mogu osigurati učinkovitu implementaciju inovativnih metoda poučavanja.</a:t>
            </a:r>
          </a:p>
          <a:p>
            <a:pPr algn="just"/>
            <a:r>
              <a:rPr lang="hr-HR" dirty="0"/>
              <a:t>Poziv na akciju: Razmislite kako bi implementacija </a:t>
            </a:r>
            <a:r>
              <a:rPr lang="hr-HR" dirty="0" err="1"/>
              <a:t>MoD</a:t>
            </a:r>
            <a:r>
              <a:rPr lang="hr-HR" dirty="0"/>
              <a:t>-a ili sličnih rješenja mogla unaprijediti vaše projektne prijave.</a:t>
            </a:r>
          </a:p>
        </p:txBody>
      </p:sp>
    </p:spTree>
    <p:extLst>
      <p:ext uri="{BB962C8B-B14F-4D97-AF65-F5344CB8AC3E}">
        <p14:creationId xmlns:p14="http://schemas.microsoft.com/office/powerpoint/2010/main" val="41537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 i rasprava</a:t>
            </a:r>
          </a:p>
        </p:txBody>
      </p:sp>
      <p:pic>
        <p:nvPicPr>
          <p:cNvPr id="5" name="Content Placeholder 4" descr="A group of people sitting in chairs in front of a large screen&#10;&#10;AI-generated content may be incorrect.">
            <a:extLst>
              <a:ext uri="{FF2B5EF4-FFF2-40B4-BE49-F238E27FC236}">
                <a16:creationId xmlns:a16="http://schemas.microsoft.com/office/drawing/2014/main" id="{00D332D0-6EED-4F54-B8A8-27D974E8E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4" y="1921971"/>
            <a:ext cx="6201635" cy="3543792"/>
          </a:xfrm>
        </p:spPr>
      </p:pic>
    </p:spTree>
    <p:extLst>
      <p:ext uri="{BB962C8B-B14F-4D97-AF65-F5344CB8AC3E}">
        <p14:creationId xmlns:p14="http://schemas.microsoft.com/office/powerpoint/2010/main" val="104657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 (Moodle u društvu)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Digitalna</a:t>
            </a:r>
            <a:r>
              <a:rPr lang="es-ES" dirty="0"/>
              <a:t> </a:t>
            </a:r>
            <a:r>
              <a:rPr lang="es-ES" dirty="0" err="1"/>
              <a:t>transformacija</a:t>
            </a:r>
            <a:r>
              <a:rPr lang="es-ES" dirty="0"/>
              <a:t> </a:t>
            </a:r>
            <a:r>
              <a:rPr lang="es-ES" dirty="0" err="1"/>
              <a:t>visokog</a:t>
            </a:r>
            <a:r>
              <a:rPr lang="es-ES" dirty="0"/>
              <a:t> </a:t>
            </a:r>
            <a:r>
              <a:rPr lang="es-ES" dirty="0" err="1"/>
              <a:t>obrazovanja</a:t>
            </a:r>
            <a:r>
              <a:rPr lang="es-ES" dirty="0"/>
              <a:t> </a:t>
            </a:r>
            <a:r>
              <a:rPr lang="es-ES" dirty="0" err="1"/>
              <a:t>kroz</a:t>
            </a:r>
            <a:r>
              <a:rPr lang="es-ES" dirty="0"/>
              <a:t> EU </a:t>
            </a:r>
            <a:r>
              <a:rPr lang="es-ES" dirty="0" err="1"/>
              <a:t>projekte</a:t>
            </a:r>
            <a:r>
              <a:rPr lang="es-ES" dirty="0"/>
              <a:t> </a:t>
            </a:r>
            <a:r>
              <a:rPr lang="es-ES" dirty="0" err="1"/>
              <a:t>Veleučilišta</a:t>
            </a:r>
            <a:r>
              <a:rPr lang="es-ES" dirty="0"/>
              <a:t> u </a:t>
            </a:r>
            <a:r>
              <a:rPr lang="es-ES" dirty="0" err="1"/>
              <a:t>Šibeniku</a:t>
            </a:r>
            <a:endParaRPr lang="es-E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DEI 2025 – Pozvano predavanje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dr. sc. </a:t>
            </a:r>
            <a:r>
              <a:rPr lang="hr-HR" dirty="0">
                <a:hlinkClick r:id="rId2"/>
              </a:rPr>
              <a:t>Frane Urem </a:t>
            </a:r>
            <a:r>
              <a:rPr lang="hr-HR" dirty="0"/>
              <a:t>prof. </a:t>
            </a:r>
            <a:r>
              <a:rPr lang="hr-HR" dirty="0" err="1"/>
              <a:t>struč</a:t>
            </a:r>
            <a:r>
              <a:rPr lang="hr-HR" dirty="0"/>
              <a:t>. </a:t>
            </a:r>
            <a:r>
              <a:rPr lang="hr-HR" dirty="0" err="1"/>
              <a:t>stud</a:t>
            </a:r>
            <a:r>
              <a:rPr lang="hr-HR" dirty="0"/>
              <a:t>.</a:t>
            </a:r>
          </a:p>
          <a:p>
            <a:r>
              <a:rPr lang="hr-HR" dirty="0">
                <a:hlinkClick r:id="rId2"/>
              </a:rPr>
              <a:t>Veleučilište u Šibeniku </a:t>
            </a:r>
            <a:r>
              <a:rPr lang="hr-HR" dirty="0"/>
              <a:t>– prodekan za poslovanje, Erasmus+ koordinator, profesor … (2006. - danas)</a:t>
            </a:r>
          </a:p>
          <a:p>
            <a:r>
              <a:rPr lang="hr-HR" dirty="0">
                <a:hlinkClick r:id="rId3"/>
              </a:rPr>
              <a:t>Sveučilište u Zadru </a:t>
            </a:r>
            <a:r>
              <a:rPr lang="hr-HR" dirty="0"/>
              <a:t>– profesor (2018. – danas)</a:t>
            </a:r>
          </a:p>
          <a:p>
            <a:r>
              <a:rPr lang="hr-HR" dirty="0">
                <a:hlinkClick r:id="rId4"/>
              </a:rPr>
              <a:t>Oracle </a:t>
            </a:r>
            <a:r>
              <a:rPr lang="hr-HR" dirty="0" err="1">
                <a:hlinkClick r:id="rId4"/>
              </a:rPr>
              <a:t>Academy</a:t>
            </a:r>
            <a:r>
              <a:rPr lang="hr-HR" dirty="0">
                <a:hlinkClick r:id="rId4"/>
              </a:rPr>
              <a:t> </a:t>
            </a:r>
            <a:r>
              <a:rPr lang="hr-HR" dirty="0"/>
              <a:t>– vanjski suradnik (2016. – danas)</a:t>
            </a:r>
          </a:p>
          <a:p>
            <a:r>
              <a:rPr lang="hr-HR" dirty="0">
                <a:hlinkClick r:id="rId5"/>
              </a:rPr>
              <a:t>Agencija za znanost i visoko obrazovanje </a:t>
            </a:r>
            <a:r>
              <a:rPr lang="hr-HR" dirty="0"/>
              <a:t>(</a:t>
            </a:r>
            <a:r>
              <a:rPr lang="hr-HR" dirty="0" err="1"/>
              <a:t>AZVO</a:t>
            </a:r>
            <a:r>
              <a:rPr lang="hr-HR" dirty="0"/>
              <a:t>) – Predsjednik Matičnog povjerenstvo za tehničke znanosti (2024. - danas) </a:t>
            </a:r>
          </a:p>
          <a:p>
            <a:endParaRPr lang="hr-HR" dirty="0"/>
          </a:p>
        </p:txBody>
      </p:sp>
      <p:pic>
        <p:nvPicPr>
          <p:cNvPr id="4" name="Picture 2" descr="Edit photo">
            <a:extLst>
              <a:ext uri="{FF2B5EF4-FFF2-40B4-BE49-F238E27FC236}">
                <a16:creationId xmlns:a16="http://schemas.microsoft.com/office/drawing/2014/main" id="{18350721-A4BD-463C-8F66-8121A72D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660" y="1027906"/>
            <a:ext cx="1278277" cy="12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EAE527F-68CE-45AD-9C7F-9980BCFC2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46" y="2459594"/>
            <a:ext cx="2129462" cy="8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predavanja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Razumjeti kako se platforma </a:t>
            </a:r>
            <a:r>
              <a:rPr lang="hr-HR" dirty="0">
                <a:hlinkClick r:id="rId2"/>
              </a:rPr>
              <a:t>MoD (Moodle u društvu) </a:t>
            </a:r>
            <a:r>
              <a:rPr lang="hr-HR" dirty="0"/>
              <a:t>može koristiti za digitalnu transformaciju obrazovanja.</a:t>
            </a:r>
          </a:p>
          <a:p>
            <a:r>
              <a:rPr lang="hr-HR" dirty="0"/>
              <a:t>Upoznati se s primjenama platforme na </a:t>
            </a:r>
            <a:r>
              <a:rPr lang="hr-HR" dirty="0">
                <a:hlinkClick r:id="rId3"/>
              </a:rPr>
              <a:t>EU projektima Veleučilišta u Šibeniku </a:t>
            </a:r>
            <a:r>
              <a:rPr lang="hr-HR" dirty="0"/>
              <a:t>i njihovim rezultatima.</a:t>
            </a:r>
          </a:p>
          <a:p>
            <a:r>
              <a:rPr lang="hr-HR" dirty="0"/>
              <a:t>Istražiti mogućnosti, izazove i preporuke za daljnju implementaciju u akademskom okruženju.</a:t>
            </a:r>
          </a:p>
        </p:txBody>
      </p:sp>
    </p:spTree>
    <p:extLst>
      <p:ext uri="{BB962C8B-B14F-4D97-AF65-F5344CB8AC3E}">
        <p14:creationId xmlns:p14="http://schemas.microsoft.com/office/powerpoint/2010/main" val="241971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Kontekst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Zašto je digitalna transformacija u visokom obrazovanju važna?</a:t>
            </a:r>
          </a:p>
          <a:p>
            <a:pPr lvl="1"/>
            <a:r>
              <a:rPr lang="hr-HR" dirty="0"/>
              <a:t>Unaprjeđenje pristupa znanju i fleksibilnost učenja.</a:t>
            </a:r>
          </a:p>
          <a:p>
            <a:pPr lvl="1"/>
            <a:r>
              <a:rPr lang="hr-HR" dirty="0"/>
              <a:t>Razvoj digitalnih kompetencija kod studenata i nastavnog osoblja.</a:t>
            </a:r>
          </a:p>
          <a:p>
            <a:r>
              <a:rPr lang="hr-HR" dirty="0"/>
              <a:t>Europske inicijative i projekti</a:t>
            </a:r>
          </a:p>
          <a:p>
            <a:pPr lvl="1"/>
            <a:r>
              <a:rPr lang="hr-HR" dirty="0">
                <a:hlinkClick r:id="rId2"/>
              </a:rPr>
              <a:t>Program Erasmus+ </a:t>
            </a:r>
            <a:r>
              <a:rPr lang="hr-HR" dirty="0"/>
              <a:t>i slični mehanizmi financiranja.</a:t>
            </a:r>
          </a:p>
          <a:p>
            <a:pPr lvl="1"/>
            <a:r>
              <a:rPr lang="hr-HR" dirty="0"/>
              <a:t>Poticanje inovativnih metoda poučavanja i suradnje.</a:t>
            </a:r>
          </a:p>
          <a:p>
            <a:r>
              <a:rPr lang="hr-HR" dirty="0"/>
              <a:t>Uloga Veleučilišta u Šibeniku</a:t>
            </a:r>
          </a:p>
          <a:p>
            <a:pPr lvl="1"/>
            <a:r>
              <a:rPr lang="hr-HR" dirty="0">
                <a:hlinkClick r:id="rId3"/>
              </a:rPr>
              <a:t>Aktivno sudjelovanje u EU projektima </a:t>
            </a:r>
            <a:r>
              <a:rPr lang="hr-HR" dirty="0"/>
              <a:t>(trenutačno šest aktivnih Erasmus+ </a:t>
            </a:r>
            <a:r>
              <a:rPr lang="hr-HR" dirty="0" err="1"/>
              <a:t>KA2</a:t>
            </a:r>
            <a:r>
              <a:rPr lang="hr-HR" dirty="0"/>
              <a:t> projekata u visokom i strukovnom obrazovanju).</a:t>
            </a:r>
          </a:p>
          <a:p>
            <a:pPr lvl="1"/>
            <a:r>
              <a:rPr lang="hr-HR" dirty="0"/>
              <a:t>Primjena MoD platforme u provedbi projektnih aktivnosti.</a:t>
            </a:r>
          </a:p>
        </p:txBody>
      </p:sp>
    </p:spTree>
    <p:extLst>
      <p:ext uri="{BB962C8B-B14F-4D97-AF65-F5344CB8AC3E}">
        <p14:creationId xmlns:p14="http://schemas.microsoft.com/office/powerpoint/2010/main" val="15856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MoD (Moodle u društvu)?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r-HR" dirty="0">
                <a:hlinkClick r:id="rId2"/>
              </a:rPr>
              <a:t>MoD</a:t>
            </a:r>
            <a:r>
              <a:rPr lang="hr-HR" dirty="0"/>
              <a:t> (Moodle u društvu) – prilagođena verzija </a:t>
            </a:r>
            <a:r>
              <a:rPr lang="hr-HR" dirty="0">
                <a:hlinkClick r:id="rId3"/>
              </a:rPr>
              <a:t>Moodle</a:t>
            </a:r>
            <a:r>
              <a:rPr lang="hr-HR" dirty="0"/>
              <a:t> platforme, održavaju ga djelatnici </a:t>
            </a:r>
            <a:r>
              <a:rPr lang="hr-HR" dirty="0">
                <a:hlinkClick r:id="rId4"/>
              </a:rPr>
              <a:t>Centra za e-učenje Srca </a:t>
            </a:r>
            <a:r>
              <a:rPr lang="hr-HR" dirty="0"/>
              <a:t>osiguravajući pouzdan i neprekidan rad sustava, namijenjen projektima e-učenja u zajednici (osobito inicijativama akademske zajednice)​</a:t>
            </a:r>
          </a:p>
          <a:p>
            <a:r>
              <a:rPr lang="hr-HR" dirty="0"/>
              <a:t>Ključne prednosti </a:t>
            </a:r>
            <a:r>
              <a:rPr lang="hr-HR" dirty="0" err="1"/>
              <a:t>MoD</a:t>
            </a:r>
            <a:r>
              <a:rPr lang="hr-HR" dirty="0"/>
              <a:t>-a:</a:t>
            </a:r>
          </a:p>
          <a:p>
            <a:pPr lvl="1"/>
            <a:r>
              <a:rPr lang="hr-HR" dirty="0"/>
              <a:t>Jednostavno i intuitivno korisničko sučelje (lakše snalaženje za nastavnike i polaznike)</a:t>
            </a:r>
          </a:p>
          <a:p>
            <a:pPr lvl="1"/>
            <a:r>
              <a:rPr lang="hr-HR" dirty="0"/>
              <a:t>Lokalna podrška i aktivna zajednica korisnika (stručna pomoć na hrvatskom jeziku)</a:t>
            </a:r>
          </a:p>
          <a:p>
            <a:pPr lvl="1"/>
            <a:r>
              <a:rPr lang="hr-HR" dirty="0"/>
              <a:t>Napredni alati za praćenje aktivnosti korisnika (detaljne statistike i izvještaji o sudjelovanju i napretku)</a:t>
            </a:r>
          </a:p>
          <a:p>
            <a:pPr lvl="1"/>
            <a:r>
              <a:rPr lang="hr-HR" dirty="0"/>
              <a:t>Mogućnost integracije interaktivnih sadržaja (npr. multimedija, kvizovi, simulacije itd.)</a:t>
            </a:r>
          </a:p>
        </p:txBody>
      </p:sp>
    </p:spTree>
    <p:extLst>
      <p:ext uri="{BB962C8B-B14F-4D97-AF65-F5344CB8AC3E}">
        <p14:creationId xmlns:p14="http://schemas.microsoft.com/office/powerpoint/2010/main" val="121048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Kako otvoriti MoD e-kolegij?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7" y="1825625"/>
            <a:ext cx="10324916" cy="4351338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Zahtjev za otvaranje kolegija za članove akademske zajednice</a:t>
            </a:r>
          </a:p>
          <a:p>
            <a:pPr lvl="1" algn="just"/>
            <a:r>
              <a:rPr lang="hr-HR" dirty="0">
                <a:hlinkClick r:id="rId2"/>
              </a:rPr>
              <a:t>on-line obrazac (</a:t>
            </a:r>
            <a:r>
              <a:rPr lang="hr-HR" dirty="0" err="1">
                <a:hlinkClick r:id="rId2"/>
              </a:rPr>
              <a:t>MoD</a:t>
            </a:r>
            <a:r>
              <a:rPr lang="hr-HR" dirty="0">
                <a:hlinkClick r:id="rId2"/>
              </a:rPr>
              <a:t>-obrazac 1)</a:t>
            </a:r>
            <a:endParaRPr lang="hr-HR" dirty="0"/>
          </a:p>
          <a:p>
            <a:pPr algn="just"/>
            <a:r>
              <a:rPr lang="hr-HR" dirty="0"/>
              <a:t>Zahtjev za otvaranje kolegija za osobe koji nisu članovi akademske zajednice i nemaju elektronički identitet u sustavu </a:t>
            </a:r>
            <a:r>
              <a:rPr lang="hr-HR" dirty="0" err="1"/>
              <a:t>AAI@EduHr</a:t>
            </a:r>
            <a:endParaRPr lang="hr-HR" dirty="0"/>
          </a:p>
          <a:p>
            <a:pPr lvl="1" algn="just"/>
            <a:r>
              <a:rPr lang="hr-HR" dirty="0">
                <a:hlinkClick r:id="rId3"/>
              </a:rPr>
              <a:t>on-line obrazac (</a:t>
            </a:r>
            <a:r>
              <a:rPr lang="hr-HR" dirty="0" err="1">
                <a:hlinkClick r:id="rId3"/>
              </a:rPr>
              <a:t>MoD</a:t>
            </a:r>
            <a:r>
              <a:rPr lang="hr-HR" dirty="0">
                <a:hlinkClick r:id="rId3"/>
              </a:rPr>
              <a:t>-obrazac 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931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Ključne značajke i funkcionalnosti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7" y="1825625"/>
            <a:ext cx="5803716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Više načina autentikacije</a:t>
            </a:r>
          </a:p>
          <a:p>
            <a:pPr lvl="1"/>
            <a:r>
              <a:rPr lang="hr-HR" dirty="0">
                <a:hlinkClick r:id="rId2"/>
              </a:rPr>
              <a:t>AAI@EduHr / eduGain </a:t>
            </a:r>
            <a:r>
              <a:rPr lang="hr-HR" dirty="0"/>
              <a:t>(za EU sveučilišta i znanstvene organizacije)</a:t>
            </a:r>
          </a:p>
          <a:p>
            <a:pPr lvl="1"/>
            <a:r>
              <a:rPr lang="hr-HR" dirty="0">
                <a:hlinkClick r:id="rId3"/>
              </a:rPr>
              <a:t>Lokalni korisnički račun </a:t>
            </a:r>
            <a:r>
              <a:rPr lang="hr-HR" dirty="0"/>
              <a:t>(bilo tko uz prethodnu registraciju)</a:t>
            </a:r>
          </a:p>
          <a:p>
            <a:pPr algn="just"/>
            <a:r>
              <a:rPr lang="hr-HR" dirty="0"/>
              <a:t>Intuitivno (višejezično) sučelje</a:t>
            </a:r>
          </a:p>
          <a:p>
            <a:pPr lvl="1" algn="just"/>
            <a:r>
              <a:rPr lang="hr-HR" dirty="0"/>
              <a:t>Jednostavno za početnike i napredne korisnike</a:t>
            </a:r>
          </a:p>
          <a:p>
            <a:pPr lvl="1" algn="just"/>
            <a:r>
              <a:rPr lang="hr-HR" dirty="0"/>
              <a:t>Jasna i logična struktura izbornika i stranica</a:t>
            </a:r>
          </a:p>
          <a:p>
            <a:pPr algn="just"/>
            <a:r>
              <a:rPr lang="hr-HR" dirty="0"/>
              <a:t>Brza primjena bez opsežne obuke</a:t>
            </a:r>
          </a:p>
          <a:p>
            <a:pPr lvl="1" algn="just"/>
            <a:r>
              <a:rPr lang="hr-HR" dirty="0"/>
              <a:t>Mogućnost personalizacije postavki</a:t>
            </a:r>
          </a:p>
          <a:p>
            <a:pPr lvl="1"/>
            <a:r>
              <a:rPr lang="hr-HR" dirty="0"/>
              <a:t>Prilagođen različitim potrebama i razinama digitalnih vještina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C1AD0-69C4-4F45-B54E-FD5C3004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627" y="3833181"/>
            <a:ext cx="4559369" cy="1492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C35FC1-21F9-43CC-BCB4-E49010B2D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733" y="1640769"/>
            <a:ext cx="4380263" cy="14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Platforma za e-učenje: potrebe i izazovi samostalne implementacije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/>
              <a:t>Na većini EU projekata u visokom obrazovanju potrebno je osigurati platformu e-učenja za dijeljenje nastavnih materijala i aktivnosti realiziranih u projektu.</a:t>
            </a:r>
          </a:p>
          <a:p>
            <a:pPr algn="just"/>
            <a:r>
              <a:rPr lang="hr-HR" dirty="0"/>
              <a:t>Izazovi pri samostalnom razvoju vlastite platforme:</a:t>
            </a:r>
          </a:p>
          <a:p>
            <a:pPr lvl="1" algn="just"/>
            <a:r>
              <a:rPr lang="hr-HR" dirty="0"/>
              <a:t>Registracija korisnika: Kako omogućiti pristup onima koji nisu dio projektnih dionika te integrirati različite tipove korisnika?</a:t>
            </a:r>
          </a:p>
          <a:p>
            <a:pPr lvl="1" algn="just"/>
            <a:r>
              <a:rPr lang="hr-HR" dirty="0"/>
              <a:t>Tehnička podrška i nadogradnje: Bez stručnog kadra i predviđenih resursa platforma može postati neodrživa nakon završetka projekta (nije u proračunu!).</a:t>
            </a:r>
          </a:p>
          <a:p>
            <a:pPr lvl="1" algn="just"/>
            <a:r>
              <a:rPr lang="hr-HR" dirty="0"/>
              <a:t>Širenje baze korisnika: Ciljana publika bi trebala rasti izvan okvira projekta, što zahtijeva jednostavno korištenje.</a:t>
            </a:r>
          </a:p>
        </p:txBody>
      </p:sp>
    </p:spTree>
    <p:extLst>
      <p:ext uri="{BB962C8B-B14F-4D97-AF65-F5344CB8AC3E}">
        <p14:creationId xmlns:p14="http://schemas.microsoft.com/office/powerpoint/2010/main" val="279821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 na EU projektima Veleučilišta u Šibeniku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4CF5-8E60-469E-8AFB-C5A50906D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/>
              <a:t>Trenutačno stanje</a:t>
            </a:r>
          </a:p>
          <a:p>
            <a:pPr lvl="1" algn="just"/>
            <a:r>
              <a:rPr lang="hr-HR" dirty="0"/>
              <a:t>Početak korištenja od rujna 2024. godine</a:t>
            </a:r>
          </a:p>
          <a:p>
            <a:pPr lvl="1" algn="just"/>
            <a:r>
              <a:rPr lang="hr-HR" dirty="0"/>
              <a:t>Erasmus </a:t>
            </a:r>
            <a:r>
              <a:rPr lang="hr-HR" dirty="0" err="1"/>
              <a:t>KA2</a:t>
            </a:r>
            <a:r>
              <a:rPr lang="hr-HR" dirty="0"/>
              <a:t> projekti (</a:t>
            </a:r>
            <a:r>
              <a:rPr lang="hr-HR" dirty="0">
                <a:hlinkClick r:id="rId2"/>
              </a:rPr>
              <a:t>EverGreen</a:t>
            </a:r>
            <a:r>
              <a:rPr lang="hr-HR" dirty="0"/>
              <a:t>, </a:t>
            </a:r>
            <a:r>
              <a:rPr lang="hr-HR" dirty="0">
                <a:hlinkClick r:id="rId3"/>
              </a:rPr>
              <a:t>Avico</a:t>
            </a:r>
            <a:r>
              <a:rPr lang="hr-HR" dirty="0"/>
              <a:t>, </a:t>
            </a:r>
            <a:r>
              <a:rPr lang="hr-HR" dirty="0">
                <a:hlinkClick r:id="rId4"/>
              </a:rPr>
              <a:t>Eco </a:t>
            </a:r>
            <a:r>
              <a:rPr lang="hr-HR" dirty="0" err="1">
                <a:hlinkClick r:id="rId4"/>
              </a:rPr>
              <a:t>Minds</a:t>
            </a:r>
            <a:r>
              <a:rPr lang="hr-HR" dirty="0"/>
              <a:t>) i Program prekogranične suradnje Interreg  Italija - Hrvatska 2021. - 2027. (</a:t>
            </a:r>
            <a:r>
              <a:rPr lang="hr-HR" dirty="0">
                <a:hlinkClick r:id="rId5"/>
              </a:rPr>
              <a:t>MareSkill</a:t>
            </a:r>
            <a:r>
              <a:rPr lang="hr-HR" dirty="0"/>
              <a:t>)</a:t>
            </a:r>
          </a:p>
          <a:p>
            <a:pPr lvl="1" algn="just"/>
            <a:r>
              <a:rPr lang="hr-HR" dirty="0"/>
              <a:t>Do sada je pokrenuto 12 kolegija, planiramo daljnje proširenje</a:t>
            </a:r>
          </a:p>
          <a:p>
            <a:pPr algn="just"/>
            <a:r>
              <a:rPr lang="hr-HR" dirty="0"/>
              <a:t>Zašto je MoD pogodno rješenje za naše EU projekte?</a:t>
            </a:r>
          </a:p>
          <a:p>
            <a:pPr lvl="1" algn="just"/>
            <a:r>
              <a:rPr lang="hr-HR" dirty="0"/>
              <a:t>Olakšava suradnju među projektnim partnerima (zajednička Moodle platforma), višejezičnost</a:t>
            </a:r>
          </a:p>
          <a:p>
            <a:pPr lvl="1" algn="just"/>
            <a:r>
              <a:rPr lang="hr-HR" dirty="0"/>
              <a:t>Jednostavna implementacija i prilagodba projektnim potrebama</a:t>
            </a:r>
          </a:p>
          <a:p>
            <a:pPr lvl="1" algn="just"/>
            <a:r>
              <a:rPr lang="hr-HR" dirty="0"/>
              <a:t>Detaljno praćenje studenata i dvosmjerna interakcija</a:t>
            </a:r>
          </a:p>
        </p:txBody>
      </p:sp>
    </p:spTree>
    <p:extLst>
      <p:ext uri="{BB962C8B-B14F-4D97-AF65-F5344CB8AC3E}">
        <p14:creationId xmlns:p14="http://schemas.microsoft.com/office/powerpoint/2010/main" val="349039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ba4912-931d-4a63-a0b0-662a73404d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580539D704C54CA3E0261960B0A368" ma:contentTypeVersion="17" ma:contentTypeDescription="Ein neues Dokument erstellen." ma:contentTypeScope="" ma:versionID="e02caa55746666275bb87c1486b525f2">
  <xsd:schema xmlns:xsd="http://www.w3.org/2001/XMLSchema" xmlns:xs="http://www.w3.org/2001/XMLSchema" xmlns:p="http://schemas.microsoft.com/office/2006/metadata/properties" xmlns:ns3="4cba4912-931d-4a63-a0b0-662a73404d75" xmlns:ns4="22cd0d3d-740e-4007-bc9c-76d5927a45c3" targetNamespace="http://schemas.microsoft.com/office/2006/metadata/properties" ma:root="true" ma:fieldsID="6033faa8fbaa39021aadeb3133707391" ns3:_="" ns4:_="">
    <xsd:import namespace="4cba4912-931d-4a63-a0b0-662a73404d75"/>
    <xsd:import namespace="22cd0d3d-740e-4007-bc9c-76d5927a45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a4912-931d-4a63-a0b0-662a73404d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d0d3d-740e-4007-bc9c-76d5927a4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A2B223-4C3C-4A44-98BF-78CD825EE3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D57CA9-3F34-4206-9CE7-591A6D505282}">
  <ds:schemaRefs>
    <ds:schemaRef ds:uri="http://schemas.microsoft.com/office/2006/documentManagement/types"/>
    <ds:schemaRef ds:uri="22cd0d3d-740e-4007-bc9c-76d5927a45c3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cba4912-931d-4a63-a0b0-662a73404d75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BE22072-9C8D-4ADF-A338-993BF4CF9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a4912-931d-4a63-a0b0-662a73404d75"/>
    <ds:schemaRef ds:uri="22cd0d3d-740e-4007-bc9c-76d5927a4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template</Template>
  <TotalTime>456</TotalTime>
  <Words>1009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MoD (Moodle u društvu) </vt:lpstr>
      <vt:lpstr>DEI 2025 – Pozvano predavanje</vt:lpstr>
      <vt:lpstr>Cilj predavanja</vt:lpstr>
      <vt:lpstr>Kontekst</vt:lpstr>
      <vt:lpstr>Što je MoD (Moodle u društvu)?</vt:lpstr>
      <vt:lpstr>Kako otvoriti MoD e-kolegij?</vt:lpstr>
      <vt:lpstr>Ključne značajke i funkcionalnosti</vt:lpstr>
      <vt:lpstr>Platforma za e-učenje: potrebe i izazovi samostalne implementacije</vt:lpstr>
      <vt:lpstr>MoD na EU projektima Veleučilišta u Šibeniku </vt:lpstr>
      <vt:lpstr>Primjer korištenja - EverGreen</vt:lpstr>
      <vt:lpstr>Primjer korištenja - MareSkill</vt:lpstr>
      <vt:lpstr>Isprobajte - EverGreen</vt:lpstr>
      <vt:lpstr>MoD na EU projektima Veleučilišta u Šibeniku </vt:lpstr>
      <vt:lpstr>Zašto mislimo da je MoD održivo rješenje za naše buduće potrebe?</vt:lpstr>
      <vt:lpstr>Zaključak</vt:lpstr>
      <vt:lpstr>Pitanja i rasprava</vt:lpstr>
      <vt:lpstr>MoD (Moodle u društvu)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 (Moodle u društvu)</dc:title>
  <dc:creator>Frane Urem</dc:creator>
  <cp:lastModifiedBy>Frane Urem</cp:lastModifiedBy>
  <cp:revision>45</cp:revision>
  <dcterms:created xsi:type="dcterms:W3CDTF">2025-03-11T11:30:10Z</dcterms:created>
  <dcterms:modified xsi:type="dcterms:W3CDTF">2025-03-12T18:12:15Z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0x010100A5580539D704C54CA3E0261960B0A368</vt:lpwstr>
  </property>
</Properties>
</file>