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4"/>
  </p:sldMasterIdLst>
  <p:notesMasterIdLst>
    <p:notesMasterId r:id="rId21"/>
  </p:notesMasterIdLst>
  <p:sldIdLst>
    <p:sldId id="2147482592" r:id="rId5"/>
    <p:sldId id="2147375424" r:id="rId6"/>
    <p:sldId id="2147482476" r:id="rId7"/>
    <p:sldId id="2147482343" r:id="rId8"/>
    <p:sldId id="2147482454" r:id="rId9"/>
    <p:sldId id="2147482455" r:id="rId10"/>
    <p:sldId id="270" r:id="rId11"/>
    <p:sldId id="2147482354" r:id="rId12"/>
    <p:sldId id="2147482345" r:id="rId13"/>
    <p:sldId id="2147482584" r:id="rId14"/>
    <p:sldId id="260" r:id="rId15"/>
    <p:sldId id="2147482589" r:id="rId16"/>
    <p:sldId id="2147482588" r:id="rId17"/>
    <p:sldId id="2147482590" r:id="rId18"/>
    <p:sldId id="2147482591" r:id="rId19"/>
    <p:sldId id="2147482429" r:id="rId20"/>
  </p:sldIdLst>
  <p:sldSz cx="9144000" cy="5143500" type="screen16x9"/>
  <p:notesSz cx="6858000" cy="9144000"/>
  <p:embeddedFontLst>
    <p:embeddedFont>
      <p:font typeface="Roboto Light"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Quicksand Medium" panose="020B0604020202020204" charset="0"/>
      <p:regular r:id="rId30"/>
    </p:embeddedFont>
    <p:embeddedFont>
      <p:font typeface="Roboto" panose="020B0604020202020204" charset="0"/>
      <p:regular r:id="rId31"/>
      <p:bold r:id="rId32"/>
      <p:italic r:id="rId33"/>
      <p:boldItalic r:id="rId34"/>
    </p:embeddedFont>
    <p:embeddedFont>
      <p:font typeface="Quicksand"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91"/>
    <a:srgbClr val="ED7D30"/>
    <a:srgbClr val="FF5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14" autoAdjust="0"/>
    <p:restoredTop sz="96170"/>
  </p:normalViewPr>
  <p:slideViewPr>
    <p:cSldViewPr snapToGrid="0">
      <p:cViewPr varScale="1">
        <p:scale>
          <a:sx n="131" d="100"/>
          <a:sy n="131" d="100"/>
        </p:scale>
        <p:origin x="64" y="13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Submissions were received from a total of 25 countries (20 EU member states)</a:t>
            </a:r>
          </a:p>
          <a:p>
            <a:r>
              <a:rPr lang="en-GB" dirty="0"/>
              <a:t>IO – international organisations includes ERICs and EIROforum members with IO status (such as CERN) as well as the EC but not e-infrastructures such as EGI, GEANT</a:t>
            </a:r>
          </a:p>
          <a:p>
            <a:r>
              <a:rPr lang="en-US" i="1" dirty="0"/>
              <a:t>These node </a:t>
            </a:r>
            <a:r>
              <a:rPr lang="en-US" i="1" dirty="0" err="1"/>
              <a:t>categorisations</a:t>
            </a:r>
            <a:r>
              <a:rPr lang="en-US" i="1" dirty="0"/>
              <a:t> were derived from the answers obtained and NOT indicated by the submitters - Other</a:t>
            </a:r>
            <a:r>
              <a:rPr lang="en-US" dirty="0"/>
              <a:t> includes e-infrastructures (EGI, </a:t>
            </a:r>
            <a:r>
              <a:rPr lang="en-US" dirty="0" err="1"/>
              <a:t>OpenAIRE</a:t>
            </a:r>
            <a:r>
              <a:rPr lang="en-US" dirty="0"/>
              <a:t>) and European</a:t>
            </a:r>
            <a:r>
              <a:rPr lang="en-US" baseline="0" dirty="0"/>
              <a:t> Commission (EC node)</a:t>
            </a:r>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7E425721-C4BE-9640-9AC3-0C6434FE0F76}" type="slidenum">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01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p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0" name="Google Shape;1310;p1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1" name="Google Shape;1311;p15: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679657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spTree>
      <p:nvGrpSpPr>
        <p:cNvPr id="1" name="Shape 130"/>
        <p:cNvGrpSpPr/>
        <p:nvPr/>
      </p:nvGrpSpPr>
      <p:grpSpPr>
        <a:xfrm>
          <a:off x="0" y="0"/>
          <a:ext cx="0" cy="0"/>
          <a:chOff x="0" y="0"/>
          <a:chExt cx="0" cy="0"/>
        </a:xfrm>
      </p:grpSpPr>
      <p:pic>
        <p:nvPicPr>
          <p:cNvPr id="131" name="Google Shape;131;p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132" name="Google Shape;132;p25"/>
          <p:cNvSpPr txBox="1">
            <a:spLocks noGrp="1"/>
          </p:cNvSpPr>
          <p:nvPr>
            <p:ph type="ctrTitle"/>
          </p:nvPr>
        </p:nvSpPr>
        <p:spPr>
          <a:xfrm>
            <a:off x="317260" y="1200150"/>
            <a:ext cx="6858000" cy="754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4900"/>
              <a:buFont typeface="Quicksand"/>
              <a:buNone/>
              <a:defRPr sz="4900" b="0" i="0">
                <a:solidFill>
                  <a:schemeClr val="lt1"/>
                </a:solidFill>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3" name="Google Shape;133;p25"/>
          <p:cNvSpPr txBox="1">
            <a:spLocks noGrp="1"/>
          </p:cNvSpPr>
          <p:nvPr>
            <p:ph type="subTitle" idx="1"/>
          </p:nvPr>
        </p:nvSpPr>
        <p:spPr>
          <a:xfrm>
            <a:off x="317260" y="2119313"/>
            <a:ext cx="6858000" cy="1241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chemeClr val="lt1"/>
              </a:buClr>
              <a:buSzPts val="2300"/>
              <a:buNone/>
              <a:defRPr sz="2300" b="0" i="0">
                <a:solidFill>
                  <a:schemeClr val="lt1"/>
                </a:solidFill>
                <a:latin typeface="Roboto"/>
                <a:ea typeface="Roboto"/>
                <a:cs typeface="Roboto"/>
                <a:sym typeface="Roboto"/>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34" name="Google Shape;134;p2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291304" y="1177787"/>
            <a:ext cx="7372634" cy="3286906"/>
          </a:xfrm>
          <a:prstGeom prst="rect">
            <a:avLst/>
          </a:prstGeom>
        </p:spPr>
        <p:txBody>
          <a:bodyPr>
            <a:normAutofit/>
          </a:bodyPr>
          <a:lstStyle>
            <a:lvl1pPr marL="0" indent="0">
              <a:lnSpc>
                <a:spcPct val="130000"/>
              </a:lnSpc>
              <a:buNone/>
              <a:defRPr sz="1125" b="0" i="0" kern="1500" spc="0" baseline="0">
                <a:solidFill>
                  <a:schemeClr val="tx1"/>
                </a:solidFill>
                <a:latin typeface="Roboto Light" panose="02000000000000000000" pitchFamily="2" charset="0"/>
                <a:ea typeface="Roboto Light" panose="02000000000000000000" pitchFamily="2" charset="0"/>
              </a:defRPr>
            </a:lvl1pPr>
            <a:lvl2pPr>
              <a:defRPr sz="1125" baseline="0">
                <a:solidFill>
                  <a:schemeClr val="bg2">
                    <a:lumMod val="25000"/>
                  </a:schemeClr>
                </a:solidFill>
                <a:latin typeface="Roboto Light" panose="02000000000000000000" pitchFamily="2" charset="0"/>
              </a:defRPr>
            </a:lvl2pPr>
            <a:lvl3pPr>
              <a:defRPr sz="1125" baseline="0">
                <a:solidFill>
                  <a:schemeClr val="bg2">
                    <a:lumMod val="25000"/>
                  </a:schemeClr>
                </a:solidFill>
                <a:latin typeface="Roboto Light" panose="02000000000000000000" pitchFamily="2" charset="0"/>
              </a:defRPr>
            </a:lvl3pPr>
            <a:lvl4pPr>
              <a:defRPr sz="1125" baseline="0">
                <a:solidFill>
                  <a:schemeClr val="bg2">
                    <a:lumMod val="25000"/>
                  </a:schemeClr>
                </a:solidFill>
                <a:latin typeface="Roboto Light" panose="02000000000000000000" pitchFamily="2" charset="0"/>
              </a:defRPr>
            </a:lvl4pPr>
            <a:lvl5pPr>
              <a:defRPr sz="1125" baseline="0">
                <a:solidFill>
                  <a:schemeClr val="bg2">
                    <a:lumMod val="25000"/>
                  </a:schemeClr>
                </a:solidFill>
                <a:latin typeface="Roboto Light" panose="02000000000000000000" pitchFamily="2" charset="0"/>
              </a:defRPr>
            </a:lvl5pPr>
          </a:lstStyle>
          <a:p>
            <a:pPr lvl="0"/>
            <a:r>
              <a:rPr lang="nl-NL" dirty="0"/>
              <a:t>Click </a:t>
            </a:r>
            <a:r>
              <a:rPr lang="nl-NL" dirty="0" err="1"/>
              <a:t>here</a:t>
            </a:r>
            <a:r>
              <a:rPr lang="nl-NL" dirty="0"/>
              <a:t> </a:t>
            </a:r>
            <a:r>
              <a:rPr lang="nl-NL" dirty="0" err="1"/>
              <a:t>to</a:t>
            </a:r>
            <a:r>
              <a:rPr lang="nl-NL" dirty="0"/>
              <a:t> </a:t>
            </a:r>
            <a:r>
              <a:rPr lang="nl-NL" dirty="0" err="1"/>
              <a:t>insert</a:t>
            </a:r>
            <a:r>
              <a:rPr lang="nl-NL" dirty="0"/>
              <a:t> </a:t>
            </a:r>
            <a:r>
              <a:rPr lang="nl-NL" dirty="0" err="1"/>
              <a:t>text</a:t>
            </a:r>
            <a:endParaRPr lang="nl-NL" dirty="0"/>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291304" y="176725"/>
            <a:ext cx="7372634" cy="452915"/>
          </a:xfrm>
          <a:prstGeom prst="rect">
            <a:avLst/>
          </a:prstGeom>
        </p:spPr>
        <p:txBody>
          <a:bodyPr>
            <a:normAutofit/>
          </a:bodyPr>
          <a:lstStyle>
            <a:lvl1pPr>
              <a:defRPr sz="2625" b="0" i="0">
                <a:solidFill>
                  <a:srgbClr val="008691"/>
                </a:solidFill>
                <a:latin typeface="Quicksand Medium" pitchFamily="2" charset="77"/>
              </a:defRPr>
            </a:lvl1pPr>
          </a:lstStyle>
          <a:p>
            <a:r>
              <a:rPr lang="nl-NL" dirty="0" err="1"/>
              <a:t>Here</a:t>
            </a:r>
            <a:r>
              <a:rPr lang="nl-NL" dirty="0"/>
              <a:t> </a:t>
            </a:r>
            <a:r>
              <a:rPr lang="nl-NL" dirty="0" err="1"/>
              <a:t>goes</a:t>
            </a:r>
            <a:r>
              <a:rPr lang="nl-NL" dirty="0"/>
              <a:t>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6967667" y="4817623"/>
            <a:ext cx="2057400" cy="173124"/>
          </a:xfrm>
          <a:prstGeom prst="rect">
            <a:avLst/>
          </a:prstGeom>
        </p:spPr>
        <p:txBody>
          <a:bodyPr/>
          <a:lstStyle>
            <a:lvl1pPr>
              <a:defRPr sz="675"/>
            </a:lvl1pPr>
          </a:lstStyle>
          <a:p>
            <a:fld id="{41814595-6856-9B4E-BECB-F9B7E4876AE1}" type="slidenum">
              <a:rPr lang="nl-NL" smtClean="0"/>
              <a:pPr/>
              <a:t>‹Nr.›</a:t>
            </a:fld>
            <a:endParaRPr lang="nl-NL" dirty="0"/>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291306" y="671353"/>
            <a:ext cx="7372632" cy="273574"/>
          </a:xfrm>
          <a:prstGeom prst="rect">
            <a:avLst/>
          </a:prstGeom>
        </p:spPr>
        <p:txBody>
          <a:bodyPr>
            <a:normAutofit/>
          </a:bodyPr>
          <a:lstStyle>
            <a:lvl1pPr marL="0" indent="0">
              <a:buNone/>
              <a:defRPr sz="1425" b="0" i="0" baseline="0">
                <a:solidFill>
                  <a:schemeClr val="tx1">
                    <a:lumMod val="95000"/>
                    <a:lumOff val="5000"/>
                  </a:schemeClr>
                </a:solidFill>
                <a:latin typeface="Roboto Light" panose="02000000000000000000" pitchFamily="2" charset="0"/>
                <a:ea typeface="Roboto Light" panose="02000000000000000000" pitchFamily="2" charset="0"/>
              </a:defRPr>
            </a:lvl1pPr>
          </a:lstStyle>
          <a:p>
            <a:r>
              <a:rPr lang="nl-NL" dirty="0" err="1"/>
              <a:t>Here</a:t>
            </a:r>
            <a:r>
              <a:rPr lang="nl-NL" dirty="0"/>
              <a:t> </a:t>
            </a:r>
            <a:r>
              <a:rPr lang="nl-NL" dirty="0" err="1"/>
              <a:t>goes</a:t>
            </a:r>
            <a:r>
              <a:rPr lang="nl-NL" dirty="0"/>
              <a:t> a sub-headline</a:t>
            </a:r>
            <a:endParaRPr lang="en-BE" dirty="0"/>
          </a:p>
        </p:txBody>
      </p:sp>
    </p:spTree>
    <p:extLst>
      <p:ext uri="{BB962C8B-B14F-4D97-AF65-F5344CB8AC3E}">
        <p14:creationId xmlns:p14="http://schemas.microsoft.com/office/powerpoint/2010/main" val="35315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1"/>
            <a:ext cx="9144000" cy="514349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pic>
        <p:nvPicPr>
          <p:cNvPr id="20" name="Afbeelding 19">
            <a:extLst>
              <a:ext uri="{FF2B5EF4-FFF2-40B4-BE49-F238E27FC236}">
                <a16:creationId xmlns:a16="http://schemas.microsoft.com/office/drawing/2014/main" id="{3493BA1C-54ED-085E-FE9B-4B19B2663F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605" y="270491"/>
            <a:ext cx="897255" cy="255670"/>
          </a:xfrm>
          <a:prstGeom prst="rect">
            <a:avLst/>
          </a:prstGeom>
        </p:spPr>
      </p:pic>
      <p:sp>
        <p:nvSpPr>
          <p:cNvPr id="2" name="Platshållare för text 8">
            <a:extLst>
              <a:ext uri="{FF2B5EF4-FFF2-40B4-BE49-F238E27FC236}">
                <a16:creationId xmlns:a16="http://schemas.microsoft.com/office/drawing/2014/main" id="{84E629F0-B24B-DF29-FA55-A4534D397726}"/>
              </a:ext>
            </a:extLst>
          </p:cNvPr>
          <p:cNvSpPr>
            <a:spLocks noGrp="1" noChangeAspect="1"/>
          </p:cNvSpPr>
          <p:nvPr>
            <p:ph type="body" sz="quarter" idx="11"/>
          </p:nvPr>
        </p:nvSpPr>
        <p:spPr>
          <a:xfrm>
            <a:off x="233363" y="314217"/>
            <a:ext cx="966782" cy="21752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US"/>
              <a:t>Edit Master text styles</a:t>
            </a:r>
          </a:p>
        </p:txBody>
      </p:sp>
    </p:spTree>
    <p:extLst>
      <p:ext uri="{BB962C8B-B14F-4D97-AF65-F5344CB8AC3E}">
        <p14:creationId xmlns:p14="http://schemas.microsoft.com/office/powerpoint/2010/main" val="10495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Divider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D656E32-FFC6-4D84-D523-2D3E36344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1"/>
            <a:ext cx="4572000" cy="51435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1"/>
            <a:ext cx="4572000" cy="514349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12" name="Titel 1">
            <a:extLst>
              <a:ext uri="{FF2B5EF4-FFF2-40B4-BE49-F238E27FC236}">
                <a16:creationId xmlns:a16="http://schemas.microsoft.com/office/drawing/2014/main" id="{72EB6A9A-0309-B84E-508E-B227E0731BD7}"/>
              </a:ext>
            </a:extLst>
          </p:cNvPr>
          <p:cNvSpPr>
            <a:spLocks noGrp="1"/>
          </p:cNvSpPr>
          <p:nvPr>
            <p:ph type="title" hasCustomPrompt="1"/>
          </p:nvPr>
        </p:nvSpPr>
        <p:spPr>
          <a:xfrm>
            <a:off x="5090290" y="705505"/>
            <a:ext cx="3811775" cy="452915"/>
          </a:xfrm>
          <a:prstGeom prst="rect">
            <a:avLst/>
          </a:prstGeom>
        </p:spPr>
        <p:txBody>
          <a:bodyPr>
            <a:normAutofit/>
          </a:bodyPr>
          <a:lstStyle>
            <a:lvl1pPr>
              <a:defRPr sz="2625" b="0" i="0">
                <a:solidFill>
                  <a:schemeClr val="bg1"/>
                </a:solidFill>
                <a:latin typeface="Quicksand" pitchFamily="2" charset="77"/>
              </a:defRPr>
            </a:lvl1pPr>
          </a:lstStyle>
          <a:p>
            <a:r>
              <a:rPr lang="nl-NL" err="1"/>
              <a:t>Here</a:t>
            </a:r>
            <a:r>
              <a:rPr lang="nl-NL"/>
              <a:t> </a:t>
            </a:r>
            <a:r>
              <a:rPr lang="nl-NL" err="1"/>
              <a:t>goes</a:t>
            </a:r>
            <a:r>
              <a:rPr lang="nl-NL"/>
              <a:t> a headline</a:t>
            </a:r>
          </a:p>
        </p:txBody>
      </p:sp>
      <p:sp>
        <p:nvSpPr>
          <p:cNvPr id="13" name="Text Placeholder 4">
            <a:extLst>
              <a:ext uri="{FF2B5EF4-FFF2-40B4-BE49-F238E27FC236}">
                <a16:creationId xmlns:a16="http://schemas.microsoft.com/office/drawing/2014/main" id="{63CDDC73-2434-B276-FA2C-D1B633A27A4E}"/>
              </a:ext>
            </a:extLst>
          </p:cNvPr>
          <p:cNvSpPr>
            <a:spLocks noGrp="1"/>
          </p:cNvSpPr>
          <p:nvPr>
            <p:ph type="body" sz="quarter" idx="14" hasCustomPrompt="1"/>
          </p:nvPr>
        </p:nvSpPr>
        <p:spPr>
          <a:xfrm>
            <a:off x="5090289" y="1237776"/>
            <a:ext cx="3811776" cy="273574"/>
          </a:xfrm>
          <a:prstGeom prst="rect">
            <a:avLst/>
          </a:prstGeom>
        </p:spPr>
        <p:txBody>
          <a:bodyPr>
            <a:normAutofit/>
          </a:bodyPr>
          <a:lstStyle>
            <a:lvl1pPr marL="0" indent="0">
              <a:buNone/>
              <a:defRPr sz="1500" b="0" i="0" baseline="0">
                <a:solidFill>
                  <a:schemeClr val="bg1"/>
                </a:solidFill>
                <a:latin typeface="Roboto Light" panose="02000000000000000000" pitchFamily="2" charset="0"/>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14" name="Tijdelijke aanduiding voor inhoud 3">
            <a:extLst>
              <a:ext uri="{FF2B5EF4-FFF2-40B4-BE49-F238E27FC236}">
                <a16:creationId xmlns:a16="http://schemas.microsoft.com/office/drawing/2014/main" id="{B6650B74-A9C0-63E3-4272-0EE83B5EE3E1}"/>
              </a:ext>
            </a:extLst>
          </p:cNvPr>
          <p:cNvSpPr>
            <a:spLocks noGrp="1"/>
          </p:cNvSpPr>
          <p:nvPr>
            <p:ph sz="half" idx="15" hasCustomPrompt="1"/>
          </p:nvPr>
        </p:nvSpPr>
        <p:spPr>
          <a:xfrm>
            <a:off x="5090290" y="1703071"/>
            <a:ext cx="3811775" cy="2761622"/>
          </a:xfrm>
          <a:prstGeom prst="rect">
            <a:avLst/>
          </a:prstGeom>
        </p:spPr>
        <p:txBody>
          <a:bodyPr>
            <a:normAutofit/>
          </a:bodyPr>
          <a:lstStyle>
            <a:lvl1pPr marL="0" indent="0">
              <a:lnSpc>
                <a:spcPct val="130000"/>
              </a:lnSpc>
              <a:buNone/>
              <a:defRPr sz="1125" b="0" i="0" kern="1500" spc="0" baseline="0">
                <a:solidFill>
                  <a:schemeClr val="bg1"/>
                </a:solidFill>
                <a:latin typeface="Roboto Light" panose="02000000000000000000" pitchFamily="2" charset="0"/>
                <a:ea typeface="Roboto Light" panose="02000000000000000000" pitchFamily="2" charset="0"/>
              </a:defRPr>
            </a:lvl1pPr>
            <a:lvl2pPr>
              <a:defRPr sz="1125" baseline="0">
                <a:solidFill>
                  <a:schemeClr val="bg2">
                    <a:lumMod val="25000"/>
                  </a:schemeClr>
                </a:solidFill>
                <a:latin typeface="Roboto Light" panose="02000000000000000000" pitchFamily="2" charset="0"/>
              </a:defRPr>
            </a:lvl2pPr>
            <a:lvl3pPr>
              <a:defRPr sz="1125" baseline="0">
                <a:solidFill>
                  <a:schemeClr val="bg2">
                    <a:lumMod val="25000"/>
                  </a:schemeClr>
                </a:solidFill>
                <a:latin typeface="Roboto Light" panose="02000000000000000000" pitchFamily="2" charset="0"/>
              </a:defRPr>
            </a:lvl3pPr>
            <a:lvl4pPr>
              <a:defRPr sz="1125" baseline="0">
                <a:solidFill>
                  <a:schemeClr val="bg2">
                    <a:lumMod val="25000"/>
                  </a:schemeClr>
                </a:solidFill>
                <a:latin typeface="Roboto Light" panose="02000000000000000000" pitchFamily="2" charset="0"/>
              </a:defRPr>
            </a:lvl4pPr>
            <a:lvl5pPr>
              <a:defRPr sz="1125" baseline="0">
                <a:solidFill>
                  <a:schemeClr val="bg2">
                    <a:lumMod val="25000"/>
                  </a:schemeClr>
                </a:solidFill>
                <a:latin typeface="Roboto Light" panose="02000000000000000000" pitchFamily="2" charset="0"/>
              </a:defRPr>
            </a:lvl5pPr>
          </a:lstStyle>
          <a:p>
            <a:pPr lvl="0"/>
            <a:r>
              <a:rPr lang="nl-NL"/>
              <a:t>Click </a:t>
            </a:r>
            <a:r>
              <a:rPr lang="nl-NL" err="1"/>
              <a:t>here</a:t>
            </a:r>
            <a:r>
              <a:rPr lang="nl-NL"/>
              <a:t> </a:t>
            </a:r>
            <a:r>
              <a:rPr lang="nl-NL" err="1"/>
              <a:t>to</a:t>
            </a:r>
            <a:r>
              <a:rPr lang="nl-NL"/>
              <a:t> </a:t>
            </a:r>
            <a:r>
              <a:rPr lang="nl-NL" err="1"/>
              <a:t>insert</a:t>
            </a:r>
            <a:r>
              <a:rPr lang="nl-NL"/>
              <a:t> </a:t>
            </a:r>
            <a:r>
              <a:rPr lang="nl-NL" err="1"/>
              <a:t>text</a:t>
            </a:r>
            <a:endParaRPr lang="nl-NL"/>
          </a:p>
        </p:txBody>
      </p:sp>
      <p:sp>
        <p:nvSpPr>
          <p:cNvPr id="2" name="Platshållare för text 8">
            <a:extLst>
              <a:ext uri="{FF2B5EF4-FFF2-40B4-BE49-F238E27FC236}">
                <a16:creationId xmlns:a16="http://schemas.microsoft.com/office/drawing/2014/main" id="{E1CDA03E-2B8A-F194-817F-29C4D2BF19E2}"/>
              </a:ext>
            </a:extLst>
          </p:cNvPr>
          <p:cNvSpPr>
            <a:spLocks noGrp="1" noChangeAspect="1"/>
          </p:cNvSpPr>
          <p:nvPr>
            <p:ph type="body" sz="quarter" idx="11"/>
          </p:nvPr>
        </p:nvSpPr>
        <p:spPr>
          <a:xfrm>
            <a:off x="233363" y="314217"/>
            <a:ext cx="966782" cy="217526"/>
          </a:xfrm>
          <a:prstGeom prst="rect">
            <a:avLst/>
          </a:prstGeom>
          <a:blipFill>
            <a:blip r:embed="rId3" cstate="email">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US"/>
              <a:t>Edit Master text styles</a:t>
            </a:r>
          </a:p>
        </p:txBody>
      </p:sp>
    </p:spTree>
    <p:extLst>
      <p:ext uri="{BB962C8B-B14F-4D97-AF65-F5344CB8AC3E}">
        <p14:creationId xmlns:p14="http://schemas.microsoft.com/office/powerpoint/2010/main" val="49066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Page 3">
  <p:cSld name="1_Text Page 3">
    <p:spTree>
      <p:nvGrpSpPr>
        <p:cNvPr id="1" name="Shape 373"/>
        <p:cNvGrpSpPr/>
        <p:nvPr/>
      </p:nvGrpSpPr>
      <p:grpSpPr>
        <a:xfrm>
          <a:off x="0" y="0"/>
          <a:ext cx="0" cy="0"/>
          <a:chOff x="0" y="0"/>
          <a:chExt cx="0" cy="0"/>
        </a:xfrm>
      </p:grpSpPr>
      <p:pic>
        <p:nvPicPr>
          <p:cNvPr id="374" name="Google Shape;374;p5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75" name="Google Shape;375;p53"/>
          <p:cNvSpPr txBox="1">
            <a:spLocks noGrp="1"/>
          </p:cNvSpPr>
          <p:nvPr>
            <p:ph type="body" idx="1"/>
          </p:nvPr>
        </p:nvSpPr>
        <p:spPr>
          <a:xfrm>
            <a:off x="1291304" y="1177788"/>
            <a:ext cx="7372634" cy="3286906"/>
          </a:xfrm>
          <a:prstGeom prst="rect">
            <a:avLst/>
          </a:prstGeom>
          <a:noFill/>
          <a:ln>
            <a:noFill/>
          </a:ln>
        </p:spPr>
        <p:txBody>
          <a:bodyPr spcFirstLastPara="1" wrap="square" lIns="91425" tIns="45700" rIns="91425" bIns="45700" anchor="t" anchorCtr="0">
            <a:normAutofit/>
          </a:bodyPr>
          <a:lstStyle>
            <a:lvl1pPr marL="342900" lvl="0" indent="-171450" algn="l">
              <a:lnSpc>
                <a:spcPct val="130000"/>
              </a:lnSpc>
              <a:spcBef>
                <a:spcPts val="750"/>
              </a:spcBef>
              <a:spcAft>
                <a:spcPts val="0"/>
              </a:spcAft>
              <a:buClr>
                <a:schemeClr val="dk1"/>
              </a:buClr>
              <a:buSzPts val="1500"/>
              <a:buNone/>
              <a:defRPr sz="1125" b="0" i="0">
                <a:solidFill>
                  <a:schemeClr val="dk1"/>
                </a:solidFill>
                <a:latin typeface="Roboto"/>
                <a:ea typeface="Roboto"/>
                <a:cs typeface="Roboto"/>
                <a:sym typeface="Roboto"/>
              </a:defRPr>
            </a:lvl1pPr>
            <a:lvl2pPr marL="685800" lvl="1" indent="-242888" algn="l">
              <a:lnSpc>
                <a:spcPct val="90000"/>
              </a:lnSpc>
              <a:spcBef>
                <a:spcPts val="375"/>
              </a:spcBef>
              <a:spcAft>
                <a:spcPts val="0"/>
              </a:spcAft>
              <a:buClr>
                <a:srgbClr val="3A3838"/>
              </a:buClr>
              <a:buSzPts val="1500"/>
              <a:buChar char="•"/>
              <a:defRPr sz="1125">
                <a:solidFill>
                  <a:srgbClr val="3A3838"/>
                </a:solidFill>
                <a:latin typeface="Roboto Light"/>
                <a:ea typeface="Roboto Light"/>
                <a:cs typeface="Roboto Light"/>
                <a:sym typeface="Roboto Light"/>
              </a:defRPr>
            </a:lvl2pPr>
            <a:lvl3pPr marL="1028700" lvl="2" indent="-242888" algn="l">
              <a:lnSpc>
                <a:spcPct val="90000"/>
              </a:lnSpc>
              <a:spcBef>
                <a:spcPts val="375"/>
              </a:spcBef>
              <a:spcAft>
                <a:spcPts val="0"/>
              </a:spcAft>
              <a:buClr>
                <a:srgbClr val="3A3838"/>
              </a:buClr>
              <a:buSzPts val="1500"/>
              <a:buChar char="•"/>
              <a:defRPr sz="1125">
                <a:solidFill>
                  <a:srgbClr val="3A3838"/>
                </a:solidFill>
                <a:latin typeface="Roboto Light"/>
                <a:ea typeface="Roboto Light"/>
                <a:cs typeface="Roboto Light"/>
                <a:sym typeface="Roboto Light"/>
              </a:defRPr>
            </a:lvl3pPr>
            <a:lvl4pPr marL="1371600" lvl="3" indent="-242888" algn="l">
              <a:lnSpc>
                <a:spcPct val="90000"/>
              </a:lnSpc>
              <a:spcBef>
                <a:spcPts val="375"/>
              </a:spcBef>
              <a:spcAft>
                <a:spcPts val="0"/>
              </a:spcAft>
              <a:buClr>
                <a:srgbClr val="3A3838"/>
              </a:buClr>
              <a:buSzPts val="1500"/>
              <a:buChar char="•"/>
              <a:defRPr sz="1125">
                <a:solidFill>
                  <a:srgbClr val="3A3838"/>
                </a:solidFill>
                <a:latin typeface="Roboto Light"/>
                <a:ea typeface="Roboto Light"/>
                <a:cs typeface="Roboto Light"/>
                <a:sym typeface="Roboto Light"/>
              </a:defRPr>
            </a:lvl4pPr>
            <a:lvl5pPr marL="1714500" lvl="4" indent="-242888" algn="l">
              <a:lnSpc>
                <a:spcPct val="90000"/>
              </a:lnSpc>
              <a:spcBef>
                <a:spcPts val="375"/>
              </a:spcBef>
              <a:spcAft>
                <a:spcPts val="0"/>
              </a:spcAft>
              <a:buClr>
                <a:srgbClr val="3A3838"/>
              </a:buClr>
              <a:buSzPts val="1500"/>
              <a:buChar char="•"/>
              <a:defRPr sz="1125">
                <a:solidFill>
                  <a:srgbClr val="3A3838"/>
                </a:solidFill>
                <a:latin typeface="Roboto Light"/>
                <a:ea typeface="Roboto Light"/>
                <a:cs typeface="Roboto Light"/>
                <a:sym typeface="Roboto Light"/>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76" name="Google Shape;376;p53"/>
          <p:cNvSpPr txBox="1">
            <a:spLocks noGrp="1"/>
          </p:cNvSpPr>
          <p:nvPr>
            <p:ph type="title"/>
          </p:nvPr>
        </p:nvSpPr>
        <p:spPr>
          <a:xfrm>
            <a:off x="1291304" y="176725"/>
            <a:ext cx="7372634" cy="4529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691"/>
              </a:buClr>
              <a:buSzPts val="3500"/>
              <a:buFont typeface="Roboto"/>
              <a:buNone/>
              <a:defRPr sz="2625" b="0" i="0">
                <a:solidFill>
                  <a:srgbClr val="00869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53"/>
          <p:cNvSpPr txBox="1">
            <a:spLocks noGrp="1"/>
          </p:cNvSpPr>
          <p:nvPr>
            <p:ph type="sldNum" idx="12"/>
          </p:nvPr>
        </p:nvSpPr>
        <p:spPr>
          <a:xfrm>
            <a:off x="8058150" y="4817623"/>
            <a:ext cx="966917" cy="14915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75" b="0" i="0" u="none" strike="noStrike" cap="none">
                <a:solidFill>
                  <a:srgbClr val="008691"/>
                </a:solidFill>
                <a:latin typeface="Roboto Light"/>
                <a:ea typeface="Roboto Light"/>
                <a:cs typeface="Roboto Light"/>
                <a:sym typeface="Roboto Light"/>
              </a:defRPr>
            </a:lvl1pPr>
            <a:lvl2pPr marL="0" lvl="1" indent="0" algn="r">
              <a:spcBef>
                <a:spcPts val="0"/>
              </a:spcBef>
              <a:buNone/>
              <a:defRPr sz="675" b="0" i="0" u="none" strike="noStrike" cap="none">
                <a:solidFill>
                  <a:srgbClr val="008691"/>
                </a:solidFill>
                <a:latin typeface="Roboto Light"/>
                <a:ea typeface="Roboto Light"/>
                <a:cs typeface="Roboto Light"/>
                <a:sym typeface="Roboto Light"/>
              </a:defRPr>
            </a:lvl2pPr>
            <a:lvl3pPr marL="0" lvl="2" indent="0" algn="r">
              <a:spcBef>
                <a:spcPts val="0"/>
              </a:spcBef>
              <a:buNone/>
              <a:defRPr sz="675" b="0" i="0" u="none" strike="noStrike" cap="none">
                <a:solidFill>
                  <a:srgbClr val="008691"/>
                </a:solidFill>
                <a:latin typeface="Roboto Light"/>
                <a:ea typeface="Roboto Light"/>
                <a:cs typeface="Roboto Light"/>
                <a:sym typeface="Roboto Light"/>
              </a:defRPr>
            </a:lvl3pPr>
            <a:lvl4pPr marL="0" lvl="3" indent="0" algn="r">
              <a:spcBef>
                <a:spcPts val="0"/>
              </a:spcBef>
              <a:buNone/>
              <a:defRPr sz="675" b="0" i="0" u="none" strike="noStrike" cap="none">
                <a:solidFill>
                  <a:srgbClr val="008691"/>
                </a:solidFill>
                <a:latin typeface="Roboto Light"/>
                <a:ea typeface="Roboto Light"/>
                <a:cs typeface="Roboto Light"/>
                <a:sym typeface="Roboto Light"/>
              </a:defRPr>
            </a:lvl4pPr>
            <a:lvl5pPr marL="0" lvl="4" indent="0" algn="r">
              <a:spcBef>
                <a:spcPts val="0"/>
              </a:spcBef>
              <a:buNone/>
              <a:defRPr sz="675" b="0" i="0" u="none" strike="noStrike" cap="none">
                <a:solidFill>
                  <a:srgbClr val="008691"/>
                </a:solidFill>
                <a:latin typeface="Roboto Light"/>
                <a:ea typeface="Roboto Light"/>
                <a:cs typeface="Roboto Light"/>
                <a:sym typeface="Roboto Light"/>
              </a:defRPr>
            </a:lvl5pPr>
            <a:lvl6pPr marL="0" lvl="5" indent="0" algn="r">
              <a:spcBef>
                <a:spcPts val="0"/>
              </a:spcBef>
              <a:buNone/>
              <a:defRPr sz="675" b="0" i="0" u="none" strike="noStrike" cap="none">
                <a:solidFill>
                  <a:srgbClr val="008691"/>
                </a:solidFill>
                <a:latin typeface="Roboto Light"/>
                <a:ea typeface="Roboto Light"/>
                <a:cs typeface="Roboto Light"/>
                <a:sym typeface="Roboto Light"/>
              </a:defRPr>
            </a:lvl6pPr>
            <a:lvl7pPr marL="0" lvl="6" indent="0" algn="r">
              <a:spcBef>
                <a:spcPts val="0"/>
              </a:spcBef>
              <a:buNone/>
              <a:defRPr sz="675" b="0" i="0" u="none" strike="noStrike" cap="none">
                <a:solidFill>
                  <a:srgbClr val="008691"/>
                </a:solidFill>
                <a:latin typeface="Roboto Light"/>
                <a:ea typeface="Roboto Light"/>
                <a:cs typeface="Roboto Light"/>
                <a:sym typeface="Roboto Light"/>
              </a:defRPr>
            </a:lvl7pPr>
            <a:lvl8pPr marL="0" lvl="7" indent="0" algn="r">
              <a:spcBef>
                <a:spcPts val="0"/>
              </a:spcBef>
              <a:buNone/>
              <a:defRPr sz="675" b="0" i="0" u="none" strike="noStrike" cap="none">
                <a:solidFill>
                  <a:srgbClr val="008691"/>
                </a:solidFill>
                <a:latin typeface="Roboto Light"/>
                <a:ea typeface="Roboto Light"/>
                <a:cs typeface="Roboto Light"/>
                <a:sym typeface="Roboto Light"/>
              </a:defRPr>
            </a:lvl8pPr>
            <a:lvl9pPr marL="0" lvl="8" indent="0" algn="r">
              <a:spcBef>
                <a:spcPts val="0"/>
              </a:spcBef>
              <a:buNone/>
              <a:defRPr sz="675" b="0" i="0" u="none" strike="noStrike" cap="none">
                <a:solidFill>
                  <a:srgbClr val="008691"/>
                </a:solidFill>
                <a:latin typeface="Roboto Light"/>
                <a:ea typeface="Roboto Light"/>
                <a:cs typeface="Roboto Light"/>
                <a:sym typeface="Roboto Light"/>
              </a:defRPr>
            </a:lvl9pPr>
          </a:lstStyle>
          <a:p>
            <a:fld id="{00000000-1234-1234-1234-123412341234}" type="slidenum">
              <a:rPr lang="en-CA" smtClean="0"/>
              <a:pPr/>
              <a:t>‹Nr.›</a:t>
            </a:fld>
            <a:endParaRPr lang="en-CA"/>
          </a:p>
        </p:txBody>
      </p:sp>
      <p:sp>
        <p:nvSpPr>
          <p:cNvPr id="378" name="Google Shape;378;p53"/>
          <p:cNvSpPr txBox="1">
            <a:spLocks noGrp="1"/>
          </p:cNvSpPr>
          <p:nvPr>
            <p:ph type="body" idx="2"/>
          </p:nvPr>
        </p:nvSpPr>
        <p:spPr>
          <a:xfrm>
            <a:off x="1291306" y="671353"/>
            <a:ext cx="7372632" cy="273574"/>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0C0C0C"/>
              </a:buClr>
              <a:buSzPts val="1900"/>
              <a:buNone/>
              <a:defRPr sz="1425" b="0" i="0">
                <a:solidFill>
                  <a:srgbClr val="0C0C0C"/>
                </a:solidFill>
                <a:latin typeface="Roboto"/>
                <a:ea typeface="Roboto"/>
                <a:cs typeface="Roboto"/>
                <a:sym typeface="Roboto"/>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79" name="Google Shape;379;p53"/>
          <p:cNvSpPr txBox="1">
            <a:spLocks noGrp="1"/>
          </p:cNvSpPr>
          <p:nvPr>
            <p:ph type="ftr" idx="11"/>
          </p:nvPr>
        </p:nvSpPr>
        <p:spPr>
          <a:xfrm>
            <a:off x="233570" y="4767263"/>
            <a:ext cx="30861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0086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63645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Page 3, no twinfinity">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p:nvPr>
        </p:nvSpPr>
        <p:spPr>
          <a:xfrm>
            <a:off x="1291304" y="1177788"/>
            <a:ext cx="7372634" cy="3286906"/>
          </a:xfrm>
          <a:prstGeom prst="rect">
            <a:avLst/>
          </a:prstGeom>
        </p:spPr>
        <p:txBody>
          <a:bodyPr>
            <a:normAutofit/>
          </a:bodyPr>
          <a:lstStyle>
            <a:lvl1pPr marL="214313" indent="-214313">
              <a:lnSpc>
                <a:spcPct val="100000"/>
              </a:lnSpc>
              <a:spcBef>
                <a:spcPts val="450"/>
              </a:spcBef>
              <a:spcAft>
                <a:spcPts val="450"/>
              </a:spcAft>
              <a:buFont typeface="Arial" panose="020B0604020202020204" pitchFamily="34" charset="0"/>
              <a:buChar char="•"/>
              <a:defRPr sz="1125" b="0" i="0" kern="1500" spc="0" baseline="0">
                <a:solidFill>
                  <a:schemeClr val="tx1"/>
                </a:solidFill>
                <a:latin typeface="Roboto" panose="02000000000000000000" pitchFamily="2" charset="0"/>
                <a:ea typeface="Roboto" panose="02000000000000000000" pitchFamily="2" charset="0"/>
              </a:defRPr>
            </a:lvl1pPr>
            <a:lvl2pPr>
              <a:defRPr sz="1125" baseline="0">
                <a:solidFill>
                  <a:schemeClr val="bg2">
                    <a:lumMod val="25000"/>
                  </a:schemeClr>
                </a:solidFill>
                <a:latin typeface="Roboto Light" panose="02000000000000000000" pitchFamily="2" charset="0"/>
              </a:defRPr>
            </a:lvl2pPr>
            <a:lvl3pPr>
              <a:defRPr sz="1125" baseline="0">
                <a:solidFill>
                  <a:schemeClr val="bg2">
                    <a:lumMod val="25000"/>
                  </a:schemeClr>
                </a:solidFill>
                <a:latin typeface="Roboto Light" panose="02000000000000000000" pitchFamily="2" charset="0"/>
              </a:defRPr>
            </a:lvl3pPr>
            <a:lvl4pPr>
              <a:defRPr sz="1125" baseline="0">
                <a:solidFill>
                  <a:schemeClr val="bg2">
                    <a:lumMod val="25000"/>
                  </a:schemeClr>
                </a:solidFill>
                <a:latin typeface="Roboto Light" panose="02000000000000000000" pitchFamily="2" charset="0"/>
              </a:defRPr>
            </a:lvl4pPr>
            <a:lvl5pPr>
              <a:defRPr sz="1125" baseline="0">
                <a:solidFill>
                  <a:schemeClr val="bg2">
                    <a:lumMod val="25000"/>
                  </a:schemeClr>
                </a:solidFill>
                <a:latin typeface="Roboto Light" panose="02000000000000000000" pitchFamily="2" charset="0"/>
              </a:defRPr>
            </a:lvl5pPr>
          </a:lstStyle>
          <a:p>
            <a:pPr lvl="0"/>
            <a:r>
              <a:rPr lang="en-GB"/>
              <a:t>Click to edit Master text styles</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291304" y="176725"/>
            <a:ext cx="7372634" cy="452915"/>
          </a:xfrm>
          <a:prstGeom prst="rect">
            <a:avLst/>
          </a:prstGeom>
        </p:spPr>
        <p:txBody>
          <a:bodyPr>
            <a:normAutofit/>
          </a:bodyPr>
          <a:lstStyle>
            <a:lvl1pPr>
              <a:defRPr sz="2625" b="0" i="0">
                <a:solidFill>
                  <a:srgbClr val="008691"/>
                </a:solidFill>
                <a:latin typeface="Quicksand" pitchFamily="2" charset="77"/>
              </a:defRPr>
            </a:lvl1pPr>
          </a:lstStyle>
          <a:p>
            <a:r>
              <a:rPr lang="nl-NL" dirty="0" err="1"/>
              <a:t>Here</a:t>
            </a:r>
            <a:r>
              <a:rPr lang="nl-NL" dirty="0"/>
              <a:t> </a:t>
            </a:r>
            <a:r>
              <a:rPr lang="nl-NL" dirty="0" err="1"/>
              <a:t>goes</a:t>
            </a:r>
            <a:r>
              <a:rPr lang="nl-NL" dirty="0"/>
              <a:t>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6967667" y="4817623"/>
            <a:ext cx="2057400" cy="173124"/>
          </a:xfrm>
          <a:prstGeom prst="rect">
            <a:avLst/>
          </a:prstGeom>
        </p:spPr>
        <p:txBody>
          <a:bodyPr/>
          <a:lstStyle>
            <a:lvl1pPr>
              <a:defRPr sz="675"/>
            </a:lvl1pPr>
          </a:lstStyle>
          <a:p>
            <a:fld id="{41814595-6856-9B4E-BECB-F9B7E4876AE1}" type="slidenum">
              <a:rPr lang="nl-NL" smtClean="0"/>
              <a:pPr/>
              <a:t>‹Nr.›</a:t>
            </a:fld>
            <a:endParaRPr lang="nl-NL" dirty="0"/>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291306" y="671353"/>
            <a:ext cx="7372632" cy="273574"/>
          </a:xfrm>
          <a:prstGeom prst="rect">
            <a:avLst/>
          </a:prstGeom>
        </p:spPr>
        <p:txBody>
          <a:bodyPr>
            <a:noAutofit/>
          </a:bodyPr>
          <a:lstStyle>
            <a:lvl1pPr marL="0" indent="0">
              <a:buNone/>
              <a:defRPr sz="1650" b="0" i="0" baseline="0">
                <a:solidFill>
                  <a:srgbClr val="008691"/>
                </a:solidFill>
                <a:latin typeface="Quicksand" pitchFamily="2" charset="77"/>
                <a:ea typeface="Roboto Light" panose="02000000000000000000" pitchFamily="2" charset="0"/>
              </a:defRPr>
            </a:lvl1pPr>
          </a:lstStyle>
          <a:p>
            <a:r>
              <a:rPr lang="nl-NL" dirty="0" err="1"/>
              <a:t>Here</a:t>
            </a:r>
            <a:r>
              <a:rPr lang="nl-NL" dirty="0"/>
              <a:t> </a:t>
            </a:r>
            <a:r>
              <a:rPr lang="nl-NL" dirty="0" err="1"/>
              <a:t>goes</a:t>
            </a:r>
            <a:r>
              <a:rPr lang="nl-NL" dirty="0"/>
              <a:t> a sub-headline</a:t>
            </a:r>
            <a:endParaRPr lang="en-BE" dirty="0"/>
          </a:p>
        </p:txBody>
      </p:sp>
      <p:pic>
        <p:nvPicPr>
          <p:cNvPr id="5" name="Picture 4" descr="A black background with white letters&#10;&#10;AI-generated content may be incorrect.">
            <a:extLst>
              <a:ext uri="{FF2B5EF4-FFF2-40B4-BE49-F238E27FC236}">
                <a16:creationId xmlns:a16="http://schemas.microsoft.com/office/drawing/2014/main" id="{CFE752ED-40E2-C64A-2245-EE55EE3A46B1}"/>
              </a:ext>
            </a:extLst>
          </p:cNvPr>
          <p:cNvPicPr>
            <a:picLocks noChangeAspect="1"/>
          </p:cNvPicPr>
          <p:nvPr userDrawn="1"/>
        </p:nvPicPr>
        <p:blipFill>
          <a:blip r:embed="rId2"/>
          <a:stretch>
            <a:fillRect/>
          </a:stretch>
        </p:blipFill>
        <p:spPr>
          <a:xfrm>
            <a:off x="228601" y="327728"/>
            <a:ext cx="973067" cy="218940"/>
          </a:xfrm>
          <a:prstGeom prst="rect">
            <a:avLst/>
          </a:prstGeom>
        </p:spPr>
      </p:pic>
    </p:spTree>
    <p:extLst>
      <p:ext uri="{BB962C8B-B14F-4D97-AF65-F5344CB8AC3E}">
        <p14:creationId xmlns:p14="http://schemas.microsoft.com/office/powerpoint/2010/main" val="32578271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Roboto Light"/>
              <a:buNone/>
              <a:defRPr sz="3300" b="0" i="0" u="none" strike="noStrike" cap="none">
                <a:solidFill>
                  <a:schemeClr val="dk1"/>
                </a:solidFill>
                <a:latin typeface="Roboto Light"/>
                <a:ea typeface="Roboto Light"/>
                <a:cs typeface="Roboto Light"/>
                <a:sym typeface="Roboto Ligh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6" name="Google Shape;126;p2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Roboto Light"/>
                <a:ea typeface="Roboto Light"/>
                <a:cs typeface="Roboto Light"/>
                <a:sym typeface="Roboto Light"/>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Roboto Light"/>
                <a:ea typeface="Roboto Light"/>
                <a:cs typeface="Roboto Light"/>
                <a:sym typeface="Roboto Light"/>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Light"/>
                <a:ea typeface="Roboto Light"/>
                <a:cs typeface="Roboto Light"/>
                <a:sym typeface="Roboto Light"/>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Light"/>
                <a:ea typeface="Roboto Light"/>
                <a:cs typeface="Roboto Light"/>
                <a:sym typeface="Roboto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7" name="Google Shape;127;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Roboto Light"/>
                <a:ea typeface="Roboto Light"/>
                <a:cs typeface="Roboto Light"/>
                <a:sym typeface="Roboto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8" name="Google Shape;128;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Roboto Light"/>
                <a:ea typeface="Roboto Light"/>
                <a:cs typeface="Roboto Light"/>
                <a:sym typeface="Roboto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r>
              <a:rPr lang="en-GB"/>
              <a:t>28 February 2025</a:t>
            </a:r>
            <a:endParaRPr/>
          </a:p>
        </p:txBody>
      </p:sp>
      <p:sp>
        <p:nvSpPr>
          <p:cNvPr id="129" name="Google Shape;129;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Roboto Light"/>
                <a:ea typeface="Roboto Light"/>
                <a:cs typeface="Roboto Light"/>
                <a:sym typeface="Roboto Light"/>
              </a:defRPr>
            </a:lvl1pPr>
            <a:lvl2pPr marL="0" marR="0" lvl="1" indent="0" algn="r" rtl="0">
              <a:spcBef>
                <a:spcPts val="0"/>
              </a:spcBef>
              <a:buNone/>
              <a:defRPr sz="900" b="0" i="0" u="none" strike="noStrike" cap="none">
                <a:solidFill>
                  <a:srgbClr val="888888"/>
                </a:solidFill>
                <a:latin typeface="Roboto Light"/>
                <a:ea typeface="Roboto Light"/>
                <a:cs typeface="Roboto Light"/>
                <a:sym typeface="Roboto Light"/>
              </a:defRPr>
            </a:lvl2pPr>
            <a:lvl3pPr marL="0" marR="0" lvl="2" indent="0" algn="r" rtl="0">
              <a:spcBef>
                <a:spcPts val="0"/>
              </a:spcBef>
              <a:buNone/>
              <a:defRPr sz="900" b="0" i="0" u="none" strike="noStrike" cap="none">
                <a:solidFill>
                  <a:srgbClr val="888888"/>
                </a:solidFill>
                <a:latin typeface="Roboto Light"/>
                <a:ea typeface="Roboto Light"/>
                <a:cs typeface="Roboto Light"/>
                <a:sym typeface="Roboto Light"/>
              </a:defRPr>
            </a:lvl3pPr>
            <a:lvl4pPr marL="0" marR="0" lvl="3" indent="0" algn="r" rtl="0">
              <a:spcBef>
                <a:spcPts val="0"/>
              </a:spcBef>
              <a:buNone/>
              <a:defRPr sz="900" b="0" i="0" u="none" strike="noStrike" cap="none">
                <a:solidFill>
                  <a:srgbClr val="888888"/>
                </a:solidFill>
                <a:latin typeface="Roboto Light"/>
                <a:ea typeface="Roboto Light"/>
                <a:cs typeface="Roboto Light"/>
                <a:sym typeface="Roboto Light"/>
              </a:defRPr>
            </a:lvl4pPr>
            <a:lvl5pPr marL="0" marR="0" lvl="4" indent="0" algn="r" rtl="0">
              <a:spcBef>
                <a:spcPts val="0"/>
              </a:spcBef>
              <a:buNone/>
              <a:defRPr sz="900" b="0" i="0" u="none" strike="noStrike" cap="none">
                <a:solidFill>
                  <a:srgbClr val="888888"/>
                </a:solidFill>
                <a:latin typeface="Roboto Light"/>
                <a:ea typeface="Roboto Light"/>
                <a:cs typeface="Roboto Light"/>
                <a:sym typeface="Roboto Light"/>
              </a:defRPr>
            </a:lvl5pPr>
            <a:lvl6pPr marL="0" marR="0" lvl="5" indent="0" algn="r" rtl="0">
              <a:spcBef>
                <a:spcPts val="0"/>
              </a:spcBef>
              <a:buNone/>
              <a:defRPr sz="900" b="0" i="0" u="none" strike="noStrike" cap="none">
                <a:solidFill>
                  <a:srgbClr val="888888"/>
                </a:solidFill>
                <a:latin typeface="Roboto Light"/>
                <a:ea typeface="Roboto Light"/>
                <a:cs typeface="Roboto Light"/>
                <a:sym typeface="Roboto Light"/>
              </a:defRPr>
            </a:lvl6pPr>
            <a:lvl7pPr marL="0" marR="0" lvl="6" indent="0" algn="r" rtl="0">
              <a:spcBef>
                <a:spcPts val="0"/>
              </a:spcBef>
              <a:buNone/>
              <a:defRPr sz="900" b="0" i="0" u="none" strike="noStrike" cap="none">
                <a:solidFill>
                  <a:srgbClr val="888888"/>
                </a:solidFill>
                <a:latin typeface="Roboto Light"/>
                <a:ea typeface="Roboto Light"/>
                <a:cs typeface="Roboto Light"/>
                <a:sym typeface="Roboto Light"/>
              </a:defRPr>
            </a:lvl7pPr>
            <a:lvl8pPr marL="0" marR="0" lvl="7" indent="0" algn="r" rtl="0">
              <a:spcBef>
                <a:spcPts val="0"/>
              </a:spcBef>
              <a:buNone/>
              <a:defRPr sz="900" b="0" i="0" u="none" strike="noStrike" cap="none">
                <a:solidFill>
                  <a:srgbClr val="888888"/>
                </a:solidFill>
                <a:latin typeface="Roboto Light"/>
                <a:ea typeface="Roboto Light"/>
                <a:cs typeface="Roboto Light"/>
                <a:sym typeface="Roboto Light"/>
              </a:defRPr>
            </a:lvl8pPr>
            <a:lvl9pPr marL="0" marR="0" lvl="8" indent="0" algn="r" rtl="0">
              <a:spcBef>
                <a:spcPts val="0"/>
              </a:spcBef>
              <a:buNone/>
              <a:defRPr sz="9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s"/>
              <a:t>‹Nr.›</a:t>
            </a:fld>
            <a:endParaRPr/>
          </a:p>
        </p:txBody>
      </p:sp>
    </p:spTree>
  </p:cSld>
  <p:clrMap bg1="lt1" tx1="dk1" bg2="dk2" tx2="lt2" accent1="accent1" accent2="accent2" accent3="accent3" accent4="accent4" accent5="accent5" accent6="accent6" hlink="hlink" folHlink="folHlink"/>
  <p:sldLayoutIdLst>
    <p:sldLayoutId id="2147483670" r:id="rId1"/>
    <p:sldLayoutId id="2147484120" r:id="rId2"/>
    <p:sldLayoutId id="2147484121" r:id="rId3"/>
    <p:sldLayoutId id="2147484122" r:id="rId4"/>
    <p:sldLayoutId id="2147484125" r:id="rId5"/>
    <p:sldLayoutId id="2147484126" r:id="rId6"/>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63.svg"/><Relationship Id="rId18" Type="http://schemas.openxmlformats.org/officeDocument/2006/relationships/image" Target="../media/image50.png"/><Relationship Id="rId3" Type="http://schemas.openxmlformats.org/officeDocument/2006/relationships/image" Target="../media/image53.svg"/><Relationship Id="rId21" Type="http://schemas.openxmlformats.org/officeDocument/2006/relationships/image" Target="../media/image71.svg"/><Relationship Id="rId7" Type="http://schemas.openxmlformats.org/officeDocument/2006/relationships/image" Target="../media/image57.svg"/><Relationship Id="rId12" Type="http://schemas.openxmlformats.org/officeDocument/2006/relationships/image" Target="../media/image47.png"/><Relationship Id="rId17" Type="http://schemas.openxmlformats.org/officeDocument/2006/relationships/image" Target="../media/image67.svg"/><Relationship Id="rId2" Type="http://schemas.openxmlformats.org/officeDocument/2006/relationships/image" Target="../media/image42.png"/><Relationship Id="rId16" Type="http://schemas.openxmlformats.org/officeDocument/2006/relationships/image" Target="../media/image49.png"/><Relationship Id="rId20"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61.svg"/><Relationship Id="rId5" Type="http://schemas.openxmlformats.org/officeDocument/2006/relationships/image" Target="../media/image55.svg"/><Relationship Id="rId15" Type="http://schemas.openxmlformats.org/officeDocument/2006/relationships/image" Target="../media/image65.svg"/><Relationship Id="rId10" Type="http://schemas.openxmlformats.org/officeDocument/2006/relationships/image" Target="../media/image46.png"/><Relationship Id="rId19" Type="http://schemas.openxmlformats.org/officeDocument/2006/relationships/image" Target="../media/image69.svg"/><Relationship Id="rId4" Type="http://schemas.openxmlformats.org/officeDocument/2006/relationships/image" Target="../media/image43.png"/><Relationship Id="rId9" Type="http://schemas.openxmlformats.org/officeDocument/2006/relationships/image" Target="../media/image59.svg"/><Relationship Id="rId14"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83.sv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81.svg"/><Relationship Id="rId5" Type="http://schemas.openxmlformats.org/officeDocument/2006/relationships/image" Target="../media/image75.svg"/><Relationship Id="rId15" Type="http://schemas.openxmlformats.org/officeDocument/2006/relationships/image" Target="../media/image85.svg"/><Relationship Id="rId10" Type="http://schemas.openxmlformats.org/officeDocument/2006/relationships/image" Target="../media/image56.png"/><Relationship Id="rId4" Type="http://schemas.openxmlformats.org/officeDocument/2006/relationships/image" Target="../media/image53.png"/><Relationship Id="rId9" Type="http://schemas.openxmlformats.org/officeDocument/2006/relationships/image" Target="../media/image79.svg"/><Relationship Id="rId1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96.svg"/><Relationship Id="rId5" Type="http://schemas.openxmlformats.org/officeDocument/2006/relationships/image" Target="../media/image60.png"/><Relationship Id="rId4" Type="http://schemas.openxmlformats.org/officeDocument/2006/relationships/image" Target="../media/image45.svg"/></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5.svg"/><Relationship Id="rId7" Type="http://schemas.openxmlformats.org/officeDocument/2006/relationships/image" Target="../media/image98.sv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77.svg"/><Relationship Id="rId5" Type="http://schemas.openxmlformats.org/officeDocument/2006/relationships/image" Target="../media/image96.svg"/><Relationship Id="rId10" Type="http://schemas.openxmlformats.org/officeDocument/2006/relationships/image" Target="../media/image54.png"/><Relationship Id="rId4" Type="http://schemas.openxmlformats.org/officeDocument/2006/relationships/image" Target="../media/image60.png"/><Relationship Id="rId9" Type="http://schemas.openxmlformats.org/officeDocument/2006/relationships/image" Target="../media/image100.sv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77.svg"/><Relationship Id="rId3" Type="http://schemas.openxmlformats.org/officeDocument/2006/relationships/image" Target="../media/image101.svg"/><Relationship Id="rId7" Type="http://schemas.openxmlformats.org/officeDocument/2006/relationships/image" Target="../media/image102.svg"/><Relationship Id="rId12" Type="http://schemas.openxmlformats.org/officeDocument/2006/relationships/image" Target="../media/image54.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106.svg"/><Relationship Id="rId5" Type="http://schemas.openxmlformats.org/officeDocument/2006/relationships/image" Target="../media/image100.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104.svg"/></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14.svg"/><Relationship Id="rId18" Type="http://schemas.openxmlformats.org/officeDocument/2006/relationships/image" Target="../media/image55.png"/><Relationship Id="rId3" Type="http://schemas.openxmlformats.org/officeDocument/2006/relationships/image" Target="../media/image101.svg"/><Relationship Id="rId21" Type="http://schemas.openxmlformats.org/officeDocument/2006/relationships/image" Target="../media/image77.svg"/><Relationship Id="rId7" Type="http://schemas.openxmlformats.org/officeDocument/2006/relationships/image" Target="../media/image108.svg"/><Relationship Id="rId12" Type="http://schemas.openxmlformats.org/officeDocument/2006/relationships/image" Target="../media/image68.png"/><Relationship Id="rId17" Type="http://schemas.openxmlformats.org/officeDocument/2006/relationships/image" Target="../media/image118.svg"/><Relationship Id="rId2" Type="http://schemas.openxmlformats.org/officeDocument/2006/relationships/image" Target="../media/image60.png"/><Relationship Id="rId16" Type="http://schemas.openxmlformats.org/officeDocument/2006/relationships/image" Target="../media/image70.png"/><Relationship Id="rId20"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112.svg"/><Relationship Id="rId5" Type="http://schemas.openxmlformats.org/officeDocument/2006/relationships/image" Target="../media/image102.svg"/><Relationship Id="rId15" Type="http://schemas.openxmlformats.org/officeDocument/2006/relationships/image" Target="../media/image116.svg"/><Relationship Id="rId10" Type="http://schemas.openxmlformats.org/officeDocument/2006/relationships/image" Target="../media/image67.png"/><Relationship Id="rId19" Type="http://schemas.openxmlformats.org/officeDocument/2006/relationships/image" Target="../media/image79.svg"/><Relationship Id="rId4" Type="http://schemas.openxmlformats.org/officeDocument/2006/relationships/image" Target="../media/image38.png"/><Relationship Id="rId9" Type="http://schemas.openxmlformats.org/officeDocument/2006/relationships/image" Target="../media/image110.svg"/><Relationship Id="rId14"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pexels.com/photo/question-marks-on-paper-crafts-542882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eosc.eu/building-the-eosc-feder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18" Type="http://schemas.openxmlformats.org/officeDocument/2006/relationships/image" Target="../media/image32.png"/><Relationship Id="rId3" Type="http://schemas.openxmlformats.org/officeDocument/2006/relationships/image" Target="../media/image17.jpeg"/><Relationship Id="rId21" Type="http://schemas.openxmlformats.org/officeDocument/2006/relationships/image" Target="../media/image34.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jpeg"/><Relationship Id="rId16" Type="http://schemas.openxmlformats.org/officeDocument/2006/relationships/image" Target="../media/image30.jpeg"/><Relationship Id="rId20" Type="http://schemas.openxmlformats.org/officeDocument/2006/relationships/image" Target="../media/image38.sv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jpeg"/><Relationship Id="rId10" Type="http://schemas.openxmlformats.org/officeDocument/2006/relationships/image" Target="../media/image24.jpeg"/><Relationship Id="rId19" Type="http://schemas.openxmlformats.org/officeDocument/2006/relationships/image" Target="../media/image33.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E88C-2494-1843-3371-3CC65FA55785}"/>
              </a:ext>
            </a:extLst>
          </p:cNvPr>
          <p:cNvSpPr>
            <a:spLocks noGrp="1"/>
          </p:cNvSpPr>
          <p:nvPr>
            <p:ph type="ctrTitle"/>
          </p:nvPr>
        </p:nvSpPr>
        <p:spPr>
          <a:xfrm>
            <a:off x="407821" y="1280328"/>
            <a:ext cx="6373979" cy="1054104"/>
          </a:xfrm>
        </p:spPr>
        <p:txBody>
          <a:bodyPr wrap="square" lIns="72000" rIns="72000">
            <a:spAutoFit/>
          </a:bodyPr>
          <a:lstStyle/>
          <a:p>
            <a:pPr>
              <a:lnSpc>
                <a:spcPct val="100000"/>
              </a:lnSpc>
            </a:pPr>
            <a:r>
              <a:rPr lang="en-US" sz="3200" dirty="0">
                <a:latin typeface="Roboto" panose="02000000000000000000" pitchFamily="2" charset="0"/>
                <a:ea typeface="Roboto" panose="02000000000000000000" pitchFamily="2" charset="0"/>
              </a:rPr>
              <a:t>Towards the EOSC Federation</a:t>
            </a:r>
            <a:br>
              <a:rPr lang="en-US" sz="3200" dirty="0">
                <a:latin typeface="Roboto" panose="02000000000000000000" pitchFamily="2" charset="0"/>
                <a:ea typeface="Roboto" panose="02000000000000000000" pitchFamily="2" charset="0"/>
              </a:rPr>
            </a:br>
            <a:r>
              <a:rPr lang="en-US" sz="3200" dirty="0">
                <a:latin typeface="Roboto" panose="02000000000000000000" pitchFamily="2" charset="0"/>
                <a:ea typeface="Roboto" panose="02000000000000000000" pitchFamily="2" charset="0"/>
              </a:rPr>
              <a:t>– Current Status and next Steps</a:t>
            </a:r>
            <a:endParaRPr lang="en-BE" sz="3200" dirty="0">
              <a:latin typeface="Roboto" panose="02000000000000000000" pitchFamily="2" charset="0"/>
              <a:ea typeface="Roboto" panose="02000000000000000000" pitchFamily="2" charset="0"/>
            </a:endParaRPr>
          </a:p>
        </p:txBody>
      </p:sp>
      <p:sp>
        <p:nvSpPr>
          <p:cNvPr id="5" name="Google Shape;240;p43">
            <a:extLst>
              <a:ext uri="{FF2B5EF4-FFF2-40B4-BE49-F238E27FC236}">
                <a16:creationId xmlns:a16="http://schemas.microsoft.com/office/drawing/2014/main" id="{426B5D27-7422-F465-B228-B29FC1B86DB0}"/>
              </a:ext>
            </a:extLst>
          </p:cNvPr>
          <p:cNvSpPr txBox="1">
            <a:spLocks/>
          </p:cNvSpPr>
          <p:nvPr/>
        </p:nvSpPr>
        <p:spPr>
          <a:xfrm>
            <a:off x="407821" y="2732890"/>
            <a:ext cx="2402631" cy="650917"/>
          </a:xfrm>
          <a:prstGeom prst="rect">
            <a:avLst/>
          </a:prstGeom>
          <a:noFill/>
          <a:ln>
            <a:noFill/>
          </a:ln>
        </p:spPr>
        <p:txBody>
          <a:bodyPr spcFirstLastPara="1" wrap="square" lIns="72000" tIns="34275" rIns="72000" bIns="34275" anchor="ctr" anchorCtr="0">
            <a:sp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lt1"/>
              </a:buClr>
              <a:buSzPts val="2300"/>
              <a:buFont typeface="Arial"/>
              <a:buNone/>
              <a:defRPr sz="2300" b="0" i="0" u="none" strike="noStrike" cap="none">
                <a:solidFill>
                  <a:schemeClr val="lt1"/>
                </a:solidFill>
                <a:latin typeface="Roboto"/>
                <a:ea typeface="Roboto"/>
                <a:cs typeface="Roboto"/>
                <a:sym typeface="Roboto"/>
              </a:defRPr>
            </a:lvl1pPr>
            <a:lvl2pPr marL="914400" marR="0" lvl="1" indent="-3429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Roboto Light"/>
                <a:ea typeface="Roboto Light"/>
                <a:cs typeface="Roboto Light"/>
                <a:sym typeface="Roboto Light"/>
              </a:defRPr>
            </a:lvl2pPr>
            <a:lvl3pPr marL="1371600" marR="0" lvl="2" indent="-32385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Roboto Light"/>
                <a:ea typeface="Roboto Light"/>
                <a:cs typeface="Roboto Light"/>
                <a:sym typeface="Roboto Light"/>
              </a:defRPr>
            </a:lvl3pPr>
            <a:lvl4pPr marL="1828800" marR="0" lvl="3"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Roboto Light"/>
                <a:ea typeface="Roboto Light"/>
                <a:cs typeface="Roboto Light"/>
                <a:sym typeface="Roboto Light"/>
              </a:defRPr>
            </a:lvl4pPr>
            <a:lvl5pPr marL="2286000" marR="0" lvl="4"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Roboto Light"/>
                <a:ea typeface="Roboto Light"/>
                <a:cs typeface="Roboto Light"/>
                <a:sym typeface="Roboto Light"/>
              </a:defRPr>
            </a:lvl5pPr>
            <a:lvl6pPr marL="2743200" marR="0" lvl="5"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0" indent="0">
              <a:lnSpc>
                <a:spcPct val="100000"/>
              </a:lnSpc>
              <a:spcBef>
                <a:spcPts val="0"/>
              </a:spcBef>
            </a:pPr>
            <a:r>
              <a:rPr lang="en-GB" sz="1800" dirty="0"/>
              <a:t>Klaus </a:t>
            </a:r>
            <a:r>
              <a:rPr lang="en-GB" sz="1800" dirty="0" err="1"/>
              <a:t>Tochtermann</a:t>
            </a:r>
            <a:endParaRPr lang="en-GB" sz="1800" dirty="0"/>
          </a:p>
          <a:p>
            <a:pPr marL="0" indent="0">
              <a:lnSpc>
                <a:spcPct val="100000"/>
              </a:lnSpc>
              <a:spcBef>
                <a:spcPts val="0"/>
              </a:spcBef>
            </a:pPr>
            <a:r>
              <a:rPr lang="en-GB" sz="1800" dirty="0"/>
              <a:t>EOSC-Association</a:t>
            </a:r>
          </a:p>
          <a:p>
            <a:pPr marL="0" indent="0">
              <a:spcBef>
                <a:spcPts val="0"/>
              </a:spcBef>
            </a:pPr>
            <a:endParaRPr lang="en-GB" sz="100" dirty="0">
              <a:solidFill>
                <a:srgbClr val="C9DAF8"/>
              </a:solidFill>
            </a:endParaRPr>
          </a:p>
        </p:txBody>
      </p:sp>
      <p:sp>
        <p:nvSpPr>
          <p:cNvPr id="6" name="Google Shape;240;p43">
            <a:extLst>
              <a:ext uri="{FF2B5EF4-FFF2-40B4-BE49-F238E27FC236}">
                <a16:creationId xmlns:a16="http://schemas.microsoft.com/office/drawing/2014/main" id="{7FDF50B6-FD0C-B121-FF6B-FDE98540E83D}"/>
              </a:ext>
            </a:extLst>
          </p:cNvPr>
          <p:cNvSpPr txBox="1">
            <a:spLocks/>
          </p:cNvSpPr>
          <p:nvPr/>
        </p:nvSpPr>
        <p:spPr>
          <a:xfrm>
            <a:off x="407821" y="3916905"/>
            <a:ext cx="2802518" cy="575512"/>
          </a:xfrm>
          <a:prstGeom prst="rect">
            <a:avLst/>
          </a:prstGeom>
          <a:noFill/>
          <a:ln>
            <a:noFill/>
          </a:ln>
        </p:spPr>
        <p:txBody>
          <a:bodyPr spcFirstLastPara="1" wrap="square" lIns="72000" tIns="34275" rIns="72000" bIns="34275" anchor="ctr" anchorCtr="0">
            <a:sp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lt1"/>
              </a:buClr>
              <a:buSzPts val="2300"/>
              <a:buFont typeface="Arial"/>
              <a:buNone/>
              <a:defRPr sz="2300" b="0" i="0" u="none" strike="noStrike" cap="none">
                <a:solidFill>
                  <a:schemeClr val="lt1"/>
                </a:solidFill>
                <a:latin typeface="Roboto"/>
                <a:ea typeface="Roboto"/>
                <a:cs typeface="Roboto"/>
                <a:sym typeface="Roboto"/>
              </a:defRPr>
            </a:lvl1pPr>
            <a:lvl2pPr marL="914400" marR="0" lvl="1" indent="-3429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Roboto Light"/>
                <a:ea typeface="Roboto Light"/>
                <a:cs typeface="Roboto Light"/>
                <a:sym typeface="Roboto Light"/>
              </a:defRPr>
            </a:lvl2pPr>
            <a:lvl3pPr marL="1371600" marR="0" lvl="2" indent="-32385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Roboto Light"/>
                <a:ea typeface="Roboto Light"/>
                <a:cs typeface="Roboto Light"/>
                <a:sym typeface="Roboto Light"/>
              </a:defRPr>
            </a:lvl3pPr>
            <a:lvl4pPr marL="1828800" marR="0" lvl="3"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Roboto Light"/>
                <a:ea typeface="Roboto Light"/>
                <a:cs typeface="Roboto Light"/>
                <a:sym typeface="Roboto Light"/>
              </a:defRPr>
            </a:lvl4pPr>
            <a:lvl5pPr marL="2286000" marR="0" lvl="4"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Roboto Light"/>
                <a:ea typeface="Roboto Light"/>
                <a:cs typeface="Roboto Light"/>
                <a:sym typeface="Roboto Light"/>
              </a:defRPr>
            </a:lvl5pPr>
            <a:lvl6pPr marL="2743200" marR="0" lvl="5"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0" indent="0">
              <a:lnSpc>
                <a:spcPct val="100000"/>
              </a:lnSpc>
              <a:spcBef>
                <a:spcPts val="0"/>
              </a:spcBef>
            </a:pPr>
            <a:r>
              <a:rPr lang="en-GB" sz="1600" dirty="0"/>
              <a:t>NTE Croatia, Zagreb</a:t>
            </a:r>
          </a:p>
          <a:p>
            <a:pPr marL="0" indent="0">
              <a:lnSpc>
                <a:spcPct val="100000"/>
              </a:lnSpc>
              <a:spcBef>
                <a:spcPts val="0"/>
              </a:spcBef>
            </a:pPr>
            <a:r>
              <a:rPr lang="en-GB" sz="1600" dirty="0"/>
              <a:t>27 March 2025</a:t>
            </a:r>
          </a:p>
          <a:p>
            <a:pPr marL="0" indent="0">
              <a:spcBef>
                <a:spcPts val="0"/>
              </a:spcBef>
            </a:pPr>
            <a:endParaRPr lang="en-GB" sz="100" dirty="0">
              <a:solidFill>
                <a:srgbClr val="C9DAF8"/>
              </a:solidFill>
            </a:endParaRPr>
          </a:p>
        </p:txBody>
      </p:sp>
    </p:spTree>
    <p:extLst>
      <p:ext uri="{BB962C8B-B14F-4D97-AF65-F5344CB8AC3E}">
        <p14:creationId xmlns:p14="http://schemas.microsoft.com/office/powerpoint/2010/main" val="1808618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1515A-6A13-1781-B4E2-5B07728FEAC9}"/>
            </a:ext>
          </a:extLst>
        </p:cNvPr>
        <p:cNvGrpSpPr/>
        <p:nvPr/>
      </p:nvGrpSpPr>
      <p:grpSpPr>
        <a:xfrm>
          <a:off x="0" y="0"/>
          <a:ext cx="0" cy="0"/>
          <a:chOff x="0" y="0"/>
          <a:chExt cx="0" cy="0"/>
        </a:xfrm>
      </p:grpSpPr>
      <p:sp>
        <p:nvSpPr>
          <p:cNvPr id="40" name="Rectangle 39">
            <a:extLst>
              <a:ext uri="{FF2B5EF4-FFF2-40B4-BE49-F238E27FC236}">
                <a16:creationId xmlns:a16="http://schemas.microsoft.com/office/drawing/2014/main" id="{0CB4A252-A837-0E95-0FDB-9864C44C3915}"/>
              </a:ext>
            </a:extLst>
          </p:cNvPr>
          <p:cNvSpPr/>
          <p:nvPr/>
        </p:nvSpPr>
        <p:spPr>
          <a:xfrm>
            <a:off x="1389647" y="2833438"/>
            <a:ext cx="7492025" cy="2183732"/>
          </a:xfrm>
          <a:prstGeom prst="rect">
            <a:avLst/>
          </a:prstGeom>
          <a:solidFill>
            <a:srgbClr val="008691">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7" name="Rectangle 26">
            <a:extLst>
              <a:ext uri="{FF2B5EF4-FFF2-40B4-BE49-F238E27FC236}">
                <a16:creationId xmlns:a16="http://schemas.microsoft.com/office/drawing/2014/main" id="{0EE3586D-13B6-7AEB-8273-15F9AE7D552F}"/>
              </a:ext>
            </a:extLst>
          </p:cNvPr>
          <p:cNvSpPr/>
          <p:nvPr/>
        </p:nvSpPr>
        <p:spPr>
          <a:xfrm>
            <a:off x="7507920" y="727244"/>
            <a:ext cx="1364742" cy="1927098"/>
          </a:xfrm>
          <a:prstGeom prst="rect">
            <a:avLst/>
          </a:prstGeom>
          <a:solidFill>
            <a:srgbClr val="FF5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BE" sz="1350" kern="1200">
              <a:solidFill>
                <a:prstClr val="white"/>
              </a:solidFill>
              <a:latin typeface="Calibri" panose="020F0502020204030204"/>
            </a:endParaRPr>
          </a:p>
        </p:txBody>
      </p:sp>
      <p:sp>
        <p:nvSpPr>
          <p:cNvPr id="25" name="Rectangle 24">
            <a:extLst>
              <a:ext uri="{FF2B5EF4-FFF2-40B4-BE49-F238E27FC236}">
                <a16:creationId xmlns:a16="http://schemas.microsoft.com/office/drawing/2014/main" id="{B1783ADA-AAE1-4D7F-AB52-340C4EB22CB0}"/>
              </a:ext>
            </a:extLst>
          </p:cNvPr>
          <p:cNvSpPr/>
          <p:nvPr/>
        </p:nvSpPr>
        <p:spPr>
          <a:xfrm>
            <a:off x="5962161" y="729530"/>
            <a:ext cx="1364742" cy="1927098"/>
          </a:xfrm>
          <a:prstGeom prst="rect">
            <a:avLst/>
          </a:prstGeom>
          <a:solidFill>
            <a:srgbClr val="0086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BE" sz="1350" kern="1200">
              <a:solidFill>
                <a:prstClr val="white"/>
              </a:solidFill>
              <a:latin typeface="Calibri" panose="020F0502020204030204"/>
            </a:endParaRPr>
          </a:p>
        </p:txBody>
      </p:sp>
      <p:sp>
        <p:nvSpPr>
          <p:cNvPr id="22" name="Rectangle 21">
            <a:extLst>
              <a:ext uri="{FF2B5EF4-FFF2-40B4-BE49-F238E27FC236}">
                <a16:creationId xmlns:a16="http://schemas.microsoft.com/office/drawing/2014/main" id="{B9EE0674-08C3-8438-FC10-D3426E676798}"/>
              </a:ext>
            </a:extLst>
          </p:cNvPr>
          <p:cNvSpPr/>
          <p:nvPr/>
        </p:nvSpPr>
        <p:spPr>
          <a:xfrm>
            <a:off x="4421726" y="731816"/>
            <a:ext cx="1364742" cy="1927098"/>
          </a:xfrm>
          <a:prstGeom prst="rect">
            <a:avLst/>
          </a:prstGeom>
          <a:solidFill>
            <a:srgbClr val="FF5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BE" sz="1350" kern="1200">
              <a:solidFill>
                <a:prstClr val="white"/>
              </a:solidFill>
              <a:latin typeface="Calibri" panose="020F0502020204030204"/>
            </a:endParaRPr>
          </a:p>
        </p:txBody>
      </p:sp>
      <p:sp>
        <p:nvSpPr>
          <p:cNvPr id="19" name="Rectangle 18">
            <a:extLst>
              <a:ext uri="{FF2B5EF4-FFF2-40B4-BE49-F238E27FC236}">
                <a16:creationId xmlns:a16="http://schemas.microsoft.com/office/drawing/2014/main" id="{F6AE3762-9F16-9C94-521A-0909773F8EB8}"/>
              </a:ext>
            </a:extLst>
          </p:cNvPr>
          <p:cNvSpPr/>
          <p:nvPr/>
        </p:nvSpPr>
        <p:spPr>
          <a:xfrm>
            <a:off x="2909494" y="729530"/>
            <a:ext cx="1364742" cy="1927098"/>
          </a:xfrm>
          <a:prstGeom prst="rect">
            <a:avLst/>
          </a:prstGeom>
          <a:solidFill>
            <a:srgbClr val="0086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BE" sz="1350" kern="1200">
              <a:solidFill>
                <a:prstClr val="white"/>
              </a:solidFill>
              <a:latin typeface="Calibri" panose="020F0502020204030204"/>
            </a:endParaRPr>
          </a:p>
        </p:txBody>
      </p:sp>
      <p:sp>
        <p:nvSpPr>
          <p:cNvPr id="16" name="Rectangle 15">
            <a:extLst>
              <a:ext uri="{FF2B5EF4-FFF2-40B4-BE49-F238E27FC236}">
                <a16:creationId xmlns:a16="http://schemas.microsoft.com/office/drawing/2014/main" id="{0A146792-114B-66A1-4AE1-1DC68264DA84}"/>
              </a:ext>
            </a:extLst>
          </p:cNvPr>
          <p:cNvSpPr/>
          <p:nvPr/>
        </p:nvSpPr>
        <p:spPr>
          <a:xfrm>
            <a:off x="1390969" y="731816"/>
            <a:ext cx="1364742" cy="1927098"/>
          </a:xfrm>
          <a:prstGeom prst="rect">
            <a:avLst/>
          </a:prstGeom>
          <a:solidFill>
            <a:srgbClr val="0086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BE" sz="1350" kern="1200">
              <a:solidFill>
                <a:prstClr val="white"/>
              </a:solidFill>
              <a:latin typeface="Calibri" panose="020F0502020204030204"/>
            </a:endParaRPr>
          </a:p>
        </p:txBody>
      </p:sp>
      <p:sp>
        <p:nvSpPr>
          <p:cNvPr id="3" name="Title 2">
            <a:extLst>
              <a:ext uri="{FF2B5EF4-FFF2-40B4-BE49-F238E27FC236}">
                <a16:creationId xmlns:a16="http://schemas.microsoft.com/office/drawing/2014/main" id="{90DA1C1E-6998-8F59-4DCB-DE1D2C0BE69A}"/>
              </a:ext>
            </a:extLst>
          </p:cNvPr>
          <p:cNvSpPr>
            <a:spLocks noGrp="1"/>
          </p:cNvSpPr>
          <p:nvPr>
            <p:ph type="title"/>
          </p:nvPr>
        </p:nvSpPr>
        <p:spPr>
          <a:xfrm>
            <a:off x="1318375" y="283260"/>
            <a:ext cx="7372634" cy="452915"/>
          </a:xfrm>
        </p:spPr>
        <p:txBody>
          <a:bodyPr>
            <a:normAutofit/>
          </a:bodyPr>
          <a:lstStyle/>
          <a:p>
            <a:r>
              <a:rPr lang="en-BE" dirty="0">
                <a:ea typeface="Roboto Light" panose="02000000000000000000" pitchFamily="2" charset="0"/>
              </a:rPr>
              <a:t>Sustaining EOSC in practice</a:t>
            </a:r>
          </a:p>
        </p:txBody>
      </p:sp>
      <p:pic>
        <p:nvPicPr>
          <p:cNvPr id="5" name="Graphic 4" descr="Badge 1 with solid fill">
            <a:extLst>
              <a:ext uri="{FF2B5EF4-FFF2-40B4-BE49-F238E27FC236}">
                <a16:creationId xmlns:a16="http://schemas.microsoft.com/office/drawing/2014/main" id="{837B24C1-FE5C-6A00-0856-A467227A268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72295" y="1115240"/>
            <a:ext cx="405000" cy="405000"/>
          </a:xfrm>
          <a:prstGeom prst="rect">
            <a:avLst/>
          </a:prstGeom>
        </p:spPr>
      </p:pic>
      <p:pic>
        <p:nvPicPr>
          <p:cNvPr id="12" name="Graphic 11" descr="Badge with solid fill">
            <a:extLst>
              <a:ext uri="{FF2B5EF4-FFF2-40B4-BE49-F238E27FC236}">
                <a16:creationId xmlns:a16="http://schemas.microsoft.com/office/drawing/2014/main" id="{803A35E5-6BE8-3E7B-64CF-67A50F15A63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393730" y="1103394"/>
            <a:ext cx="405000" cy="405000"/>
          </a:xfrm>
          <a:prstGeom prst="rect">
            <a:avLst/>
          </a:prstGeom>
        </p:spPr>
      </p:pic>
      <p:pic>
        <p:nvPicPr>
          <p:cNvPr id="13" name="Graphic 12" descr="Badge 4 with solid fill">
            <a:extLst>
              <a:ext uri="{FF2B5EF4-FFF2-40B4-BE49-F238E27FC236}">
                <a16:creationId xmlns:a16="http://schemas.microsoft.com/office/drawing/2014/main" id="{9C0065BF-DAE7-341D-13A5-5D82FEEC103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6438516" y="1094321"/>
            <a:ext cx="405000" cy="405000"/>
          </a:xfrm>
          <a:prstGeom prst="rect">
            <a:avLst/>
          </a:prstGeom>
        </p:spPr>
      </p:pic>
      <p:pic>
        <p:nvPicPr>
          <p:cNvPr id="14" name="Graphic 13" descr="Badge 3 with solid fill">
            <a:extLst>
              <a:ext uri="{FF2B5EF4-FFF2-40B4-BE49-F238E27FC236}">
                <a16:creationId xmlns:a16="http://schemas.microsoft.com/office/drawing/2014/main" id="{F5546400-F632-EDCF-B1DC-6B3F56BDC4D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902225" y="1099241"/>
            <a:ext cx="405000" cy="405000"/>
          </a:xfrm>
          <a:prstGeom prst="rect">
            <a:avLst/>
          </a:prstGeom>
        </p:spPr>
      </p:pic>
      <p:pic>
        <p:nvPicPr>
          <p:cNvPr id="15" name="Graphic 14" descr="Badge 5 with solid fill">
            <a:extLst>
              <a:ext uri="{FF2B5EF4-FFF2-40B4-BE49-F238E27FC236}">
                <a16:creationId xmlns:a16="http://schemas.microsoft.com/office/drawing/2014/main" id="{EB3728B2-92FA-43A3-BAD3-B7525B78984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7999504" y="1077699"/>
            <a:ext cx="405000" cy="405000"/>
          </a:xfrm>
          <a:prstGeom prst="rect">
            <a:avLst/>
          </a:prstGeom>
        </p:spPr>
      </p:pic>
      <p:sp>
        <p:nvSpPr>
          <p:cNvPr id="17" name="TextBox 16">
            <a:extLst>
              <a:ext uri="{FF2B5EF4-FFF2-40B4-BE49-F238E27FC236}">
                <a16:creationId xmlns:a16="http://schemas.microsoft.com/office/drawing/2014/main" id="{052950CF-865C-BB5F-CD39-A2965D342114}"/>
              </a:ext>
            </a:extLst>
          </p:cNvPr>
          <p:cNvSpPr txBox="1"/>
          <p:nvPr/>
        </p:nvSpPr>
        <p:spPr>
          <a:xfrm>
            <a:off x="1384111" y="834686"/>
            <a:ext cx="1364742" cy="323165"/>
          </a:xfrm>
          <a:prstGeom prst="rect">
            <a:avLst/>
          </a:prstGeom>
          <a:noFill/>
        </p:spPr>
        <p:txBody>
          <a:bodyPr wrap="square" rtlCol="0">
            <a:spAutoFit/>
          </a:bodyPr>
          <a:lstStyle/>
          <a:p>
            <a:pPr algn="ctr" defTabSz="685800">
              <a:buClrTx/>
              <a:defRPr/>
            </a:pPr>
            <a:r>
              <a:rPr lang="en-BE" sz="1500" kern="1200" dirty="0">
                <a:solidFill>
                  <a:prstClr val="white"/>
                </a:solidFill>
                <a:latin typeface="Roboto" panose="02000000000000000000" pitchFamily="2" charset="0"/>
                <a:ea typeface="Roboto" panose="02000000000000000000" pitchFamily="2" charset="0"/>
                <a:cs typeface="+mn-cs"/>
              </a:rPr>
              <a:t>Task</a:t>
            </a:r>
          </a:p>
        </p:txBody>
      </p:sp>
      <p:sp>
        <p:nvSpPr>
          <p:cNvPr id="18" name="TextBox 17">
            <a:extLst>
              <a:ext uri="{FF2B5EF4-FFF2-40B4-BE49-F238E27FC236}">
                <a16:creationId xmlns:a16="http://schemas.microsoft.com/office/drawing/2014/main" id="{0FBA1560-C78E-DE42-3A3E-CD492FE42733}"/>
              </a:ext>
            </a:extLst>
          </p:cNvPr>
          <p:cNvSpPr txBox="1"/>
          <p:nvPr/>
        </p:nvSpPr>
        <p:spPr>
          <a:xfrm>
            <a:off x="1384111" y="1691936"/>
            <a:ext cx="1357884" cy="646331"/>
          </a:xfrm>
          <a:prstGeom prst="rect">
            <a:avLst/>
          </a:prstGeom>
          <a:noFill/>
        </p:spPr>
        <p:txBody>
          <a:bodyPr wrap="square" rtlCol="0">
            <a:spAutoFit/>
          </a:bodyPr>
          <a:lstStyle/>
          <a:p>
            <a:pPr algn="ctr" defTabSz="685800">
              <a:buClrTx/>
              <a:defRPr/>
            </a:pPr>
            <a:r>
              <a:rPr lang="en-BE" sz="1200" kern="1200" dirty="0">
                <a:solidFill>
                  <a:prstClr val="white"/>
                </a:solidFill>
                <a:latin typeface="Roboto" panose="02000000000000000000" pitchFamily="2" charset="0"/>
                <a:ea typeface="Roboto" panose="02000000000000000000" pitchFamily="2" charset="0"/>
              </a:rPr>
              <a:t>Deploying and operating the EOSC EU Node</a:t>
            </a:r>
          </a:p>
        </p:txBody>
      </p:sp>
      <p:sp>
        <p:nvSpPr>
          <p:cNvPr id="20" name="TextBox 19">
            <a:extLst>
              <a:ext uri="{FF2B5EF4-FFF2-40B4-BE49-F238E27FC236}">
                <a16:creationId xmlns:a16="http://schemas.microsoft.com/office/drawing/2014/main" id="{F3F557EA-F4D0-0383-D0DE-1A58616EA07E}"/>
              </a:ext>
            </a:extLst>
          </p:cNvPr>
          <p:cNvSpPr txBox="1"/>
          <p:nvPr/>
        </p:nvSpPr>
        <p:spPr>
          <a:xfrm>
            <a:off x="2895778" y="1682792"/>
            <a:ext cx="1357884" cy="461665"/>
          </a:xfrm>
          <a:prstGeom prst="rect">
            <a:avLst/>
          </a:prstGeom>
          <a:noFill/>
        </p:spPr>
        <p:txBody>
          <a:bodyPr wrap="square" rtlCol="0">
            <a:spAutoFit/>
          </a:bodyPr>
          <a:lstStyle/>
          <a:p>
            <a:pPr algn="ctr" defTabSz="685800">
              <a:buClrTx/>
              <a:defRPr/>
            </a:pPr>
            <a:r>
              <a:rPr lang="en-BE" sz="1200" kern="1200" dirty="0">
                <a:solidFill>
                  <a:prstClr val="white"/>
                </a:solidFill>
                <a:latin typeface="Roboto" panose="02000000000000000000" pitchFamily="2" charset="0"/>
                <a:ea typeface="Roboto" panose="02000000000000000000" pitchFamily="2" charset="0"/>
              </a:rPr>
              <a:t>EOSC</a:t>
            </a:r>
          </a:p>
          <a:p>
            <a:pPr algn="ctr" defTabSz="685800">
              <a:buClrTx/>
              <a:defRPr/>
            </a:pPr>
            <a:r>
              <a:rPr lang="en-BE" sz="1200" kern="1200" dirty="0">
                <a:solidFill>
                  <a:prstClr val="white"/>
                </a:solidFill>
                <a:latin typeface="Roboto" panose="02000000000000000000" pitchFamily="2" charset="0"/>
                <a:ea typeface="Roboto" panose="02000000000000000000" pitchFamily="2" charset="0"/>
              </a:rPr>
              <a:t>Federation</a:t>
            </a:r>
          </a:p>
        </p:txBody>
      </p:sp>
      <p:sp>
        <p:nvSpPr>
          <p:cNvPr id="24" name="TextBox 23">
            <a:extLst>
              <a:ext uri="{FF2B5EF4-FFF2-40B4-BE49-F238E27FC236}">
                <a16:creationId xmlns:a16="http://schemas.microsoft.com/office/drawing/2014/main" id="{FECEC4A8-3375-542D-D50A-FF12A7107D13}"/>
              </a:ext>
            </a:extLst>
          </p:cNvPr>
          <p:cNvSpPr txBox="1"/>
          <p:nvPr/>
        </p:nvSpPr>
        <p:spPr>
          <a:xfrm>
            <a:off x="4440014" y="1665638"/>
            <a:ext cx="1351026" cy="830997"/>
          </a:xfrm>
          <a:prstGeom prst="rect">
            <a:avLst/>
          </a:prstGeom>
          <a:noFill/>
        </p:spPr>
        <p:txBody>
          <a:bodyPr wrap="square">
            <a:spAutoFit/>
          </a:bodyPr>
          <a:lstStyle/>
          <a:p>
            <a:pPr algn="ctr" defTabSz="685800">
              <a:buClrTx/>
              <a:defRPr/>
            </a:pPr>
            <a:r>
              <a:rPr lang="en-BE" sz="1200" kern="1200" dirty="0">
                <a:solidFill>
                  <a:prstClr val="white"/>
                </a:solidFill>
                <a:latin typeface="Roboto" panose="02000000000000000000" pitchFamily="2" charset="0"/>
                <a:ea typeface="Roboto" panose="02000000000000000000" pitchFamily="2" charset="0"/>
              </a:rPr>
              <a:t>Enabling a web of FAIR data and services for science</a:t>
            </a:r>
          </a:p>
        </p:txBody>
      </p:sp>
      <p:sp>
        <p:nvSpPr>
          <p:cNvPr id="26" name="TextBox 25">
            <a:extLst>
              <a:ext uri="{FF2B5EF4-FFF2-40B4-BE49-F238E27FC236}">
                <a16:creationId xmlns:a16="http://schemas.microsoft.com/office/drawing/2014/main" id="{6BD2176C-B653-5855-5A2F-6BF09175D31E}"/>
              </a:ext>
            </a:extLst>
          </p:cNvPr>
          <p:cNvSpPr txBox="1"/>
          <p:nvPr/>
        </p:nvSpPr>
        <p:spPr>
          <a:xfrm>
            <a:off x="5928231" y="1643340"/>
            <a:ext cx="1412748" cy="830997"/>
          </a:xfrm>
          <a:prstGeom prst="rect">
            <a:avLst/>
          </a:prstGeom>
          <a:noFill/>
        </p:spPr>
        <p:txBody>
          <a:bodyPr wrap="square">
            <a:spAutoFit/>
          </a:bodyPr>
          <a:lstStyle/>
          <a:p>
            <a:pPr algn="ctr" defTabSz="685800">
              <a:buClrTx/>
              <a:defRPr/>
            </a:pPr>
            <a:r>
              <a:rPr lang="en-BE" sz="1200" kern="1200" dirty="0">
                <a:solidFill>
                  <a:prstClr val="white"/>
                </a:solidFill>
                <a:latin typeface="Roboto" panose="02000000000000000000" pitchFamily="2" charset="0"/>
                <a:ea typeface="Roboto" panose="02000000000000000000" pitchFamily="2" charset="0"/>
              </a:rPr>
              <a:t>Research and prototyping new capacities for the EOSC Federation</a:t>
            </a:r>
          </a:p>
        </p:txBody>
      </p:sp>
      <p:sp>
        <p:nvSpPr>
          <p:cNvPr id="28" name="TextBox 27">
            <a:extLst>
              <a:ext uri="{FF2B5EF4-FFF2-40B4-BE49-F238E27FC236}">
                <a16:creationId xmlns:a16="http://schemas.microsoft.com/office/drawing/2014/main" id="{401CC989-515F-6B14-24E0-30B1A932555E}"/>
              </a:ext>
            </a:extLst>
          </p:cNvPr>
          <p:cNvSpPr txBox="1"/>
          <p:nvPr/>
        </p:nvSpPr>
        <p:spPr>
          <a:xfrm>
            <a:off x="7462200" y="1625427"/>
            <a:ext cx="1481328" cy="1015663"/>
          </a:xfrm>
          <a:prstGeom prst="rect">
            <a:avLst/>
          </a:prstGeom>
          <a:noFill/>
        </p:spPr>
        <p:txBody>
          <a:bodyPr wrap="square">
            <a:spAutoFit/>
          </a:bodyPr>
          <a:lstStyle/>
          <a:p>
            <a:pPr algn="ctr" defTabSz="685800">
              <a:buClrTx/>
              <a:defRPr/>
            </a:pPr>
            <a:r>
              <a:rPr lang="en-BE" sz="1200" kern="1200" dirty="0">
                <a:solidFill>
                  <a:prstClr val="white"/>
                </a:solidFill>
                <a:latin typeface="Roboto" panose="02000000000000000000" pitchFamily="2" charset="0"/>
                <a:ea typeface="Roboto" panose="02000000000000000000" pitchFamily="2" charset="0"/>
              </a:rPr>
              <a:t>Enabling OS policies and</a:t>
            </a:r>
          </a:p>
          <a:p>
            <a:pPr algn="ctr" defTabSz="685800">
              <a:buClrTx/>
              <a:defRPr/>
            </a:pPr>
            <a:r>
              <a:rPr lang="en-BE" sz="1200" kern="1200" dirty="0">
                <a:solidFill>
                  <a:prstClr val="white"/>
                </a:solidFill>
                <a:latin typeface="Roboto" panose="02000000000000000000" pitchFamily="2" charset="0"/>
                <a:ea typeface="Roboto" panose="02000000000000000000" pitchFamily="2" charset="0"/>
              </a:rPr>
              <a:t>the uptake of</a:t>
            </a:r>
          </a:p>
          <a:p>
            <a:pPr algn="ctr" defTabSz="685800">
              <a:buClrTx/>
              <a:defRPr/>
            </a:pPr>
            <a:r>
              <a:rPr lang="en-BE" sz="1200" kern="1200" dirty="0">
                <a:solidFill>
                  <a:prstClr val="white"/>
                </a:solidFill>
                <a:latin typeface="Roboto" panose="02000000000000000000" pitchFamily="2" charset="0"/>
                <a:ea typeface="Roboto" panose="02000000000000000000" pitchFamily="2" charset="0"/>
              </a:rPr>
              <a:t>OS practices</a:t>
            </a:r>
          </a:p>
          <a:p>
            <a:pPr algn="ctr" defTabSz="685800">
              <a:buClrTx/>
              <a:defRPr/>
            </a:pPr>
            <a:r>
              <a:rPr lang="en-BE" sz="1200" kern="1200" dirty="0">
                <a:solidFill>
                  <a:prstClr val="white"/>
                </a:solidFill>
                <a:latin typeface="Roboto" panose="02000000000000000000" pitchFamily="2" charset="0"/>
                <a:ea typeface="Roboto" panose="02000000000000000000" pitchFamily="2" charset="0"/>
              </a:rPr>
              <a:t>through EOSC </a:t>
            </a:r>
          </a:p>
        </p:txBody>
      </p:sp>
      <p:sp>
        <p:nvSpPr>
          <p:cNvPr id="29" name="TextBox 28">
            <a:extLst>
              <a:ext uri="{FF2B5EF4-FFF2-40B4-BE49-F238E27FC236}">
                <a16:creationId xmlns:a16="http://schemas.microsoft.com/office/drawing/2014/main" id="{674381A7-4631-7BA2-F0EE-26CC71094104}"/>
              </a:ext>
            </a:extLst>
          </p:cNvPr>
          <p:cNvSpPr txBox="1"/>
          <p:nvPr/>
        </p:nvSpPr>
        <p:spPr>
          <a:xfrm>
            <a:off x="2902636" y="832400"/>
            <a:ext cx="1364742" cy="323165"/>
          </a:xfrm>
          <a:prstGeom prst="rect">
            <a:avLst/>
          </a:prstGeom>
          <a:noFill/>
        </p:spPr>
        <p:txBody>
          <a:bodyPr wrap="square" rtlCol="0">
            <a:spAutoFit/>
          </a:bodyPr>
          <a:lstStyle/>
          <a:p>
            <a:pPr algn="ctr" defTabSz="685800">
              <a:buClrTx/>
              <a:defRPr/>
            </a:pPr>
            <a:r>
              <a:rPr lang="en-BE" sz="1500" kern="1200" dirty="0">
                <a:solidFill>
                  <a:prstClr val="white"/>
                </a:solidFill>
                <a:latin typeface="Roboto" panose="02000000000000000000" pitchFamily="2" charset="0"/>
                <a:ea typeface="Roboto" panose="02000000000000000000" pitchFamily="2" charset="0"/>
                <a:cs typeface="+mn-cs"/>
              </a:rPr>
              <a:t>Task</a:t>
            </a:r>
          </a:p>
        </p:txBody>
      </p:sp>
      <p:sp>
        <p:nvSpPr>
          <p:cNvPr id="30" name="TextBox 29">
            <a:extLst>
              <a:ext uri="{FF2B5EF4-FFF2-40B4-BE49-F238E27FC236}">
                <a16:creationId xmlns:a16="http://schemas.microsoft.com/office/drawing/2014/main" id="{6DA1DE22-192C-56CD-FBCF-E306623F12D0}"/>
              </a:ext>
            </a:extLst>
          </p:cNvPr>
          <p:cNvSpPr txBox="1"/>
          <p:nvPr/>
        </p:nvSpPr>
        <p:spPr>
          <a:xfrm>
            <a:off x="4428584" y="836972"/>
            <a:ext cx="1364742" cy="323165"/>
          </a:xfrm>
          <a:prstGeom prst="rect">
            <a:avLst/>
          </a:prstGeom>
          <a:noFill/>
        </p:spPr>
        <p:txBody>
          <a:bodyPr wrap="square" rtlCol="0">
            <a:spAutoFit/>
          </a:bodyPr>
          <a:lstStyle/>
          <a:p>
            <a:pPr algn="ctr" defTabSz="685800">
              <a:buClrTx/>
              <a:defRPr/>
            </a:pPr>
            <a:r>
              <a:rPr lang="en-BE" sz="1500" kern="1200" dirty="0">
                <a:solidFill>
                  <a:prstClr val="white"/>
                </a:solidFill>
                <a:latin typeface="Roboto" panose="02000000000000000000" pitchFamily="2" charset="0"/>
                <a:ea typeface="Roboto" panose="02000000000000000000" pitchFamily="2" charset="0"/>
                <a:cs typeface="+mn-cs"/>
              </a:rPr>
              <a:t>Task</a:t>
            </a:r>
          </a:p>
        </p:txBody>
      </p:sp>
      <p:sp>
        <p:nvSpPr>
          <p:cNvPr id="31" name="TextBox 30">
            <a:extLst>
              <a:ext uri="{FF2B5EF4-FFF2-40B4-BE49-F238E27FC236}">
                <a16:creationId xmlns:a16="http://schemas.microsoft.com/office/drawing/2014/main" id="{E7B79124-593D-AF18-FD12-ADAB1E382AE4}"/>
              </a:ext>
            </a:extLst>
          </p:cNvPr>
          <p:cNvSpPr txBox="1"/>
          <p:nvPr/>
        </p:nvSpPr>
        <p:spPr>
          <a:xfrm>
            <a:off x="5969019" y="827828"/>
            <a:ext cx="1364742" cy="323165"/>
          </a:xfrm>
          <a:prstGeom prst="rect">
            <a:avLst/>
          </a:prstGeom>
          <a:noFill/>
        </p:spPr>
        <p:txBody>
          <a:bodyPr wrap="square" rtlCol="0">
            <a:spAutoFit/>
          </a:bodyPr>
          <a:lstStyle/>
          <a:p>
            <a:pPr algn="ctr" defTabSz="685800">
              <a:buClrTx/>
              <a:defRPr/>
            </a:pPr>
            <a:r>
              <a:rPr lang="en-BE" sz="1500" kern="1200" dirty="0">
                <a:solidFill>
                  <a:prstClr val="white"/>
                </a:solidFill>
                <a:latin typeface="Roboto" panose="02000000000000000000" pitchFamily="2" charset="0"/>
                <a:ea typeface="Roboto" panose="02000000000000000000" pitchFamily="2" charset="0"/>
                <a:cs typeface="+mn-cs"/>
              </a:rPr>
              <a:t>Task</a:t>
            </a:r>
          </a:p>
        </p:txBody>
      </p:sp>
      <p:sp>
        <p:nvSpPr>
          <p:cNvPr id="32" name="TextBox 31">
            <a:extLst>
              <a:ext uri="{FF2B5EF4-FFF2-40B4-BE49-F238E27FC236}">
                <a16:creationId xmlns:a16="http://schemas.microsoft.com/office/drawing/2014/main" id="{D94F9C78-57EF-3CF9-95E2-B15421D43196}"/>
              </a:ext>
            </a:extLst>
          </p:cNvPr>
          <p:cNvSpPr txBox="1"/>
          <p:nvPr/>
        </p:nvSpPr>
        <p:spPr>
          <a:xfrm>
            <a:off x="7510206" y="814112"/>
            <a:ext cx="1364742" cy="323165"/>
          </a:xfrm>
          <a:prstGeom prst="rect">
            <a:avLst/>
          </a:prstGeom>
          <a:noFill/>
        </p:spPr>
        <p:txBody>
          <a:bodyPr wrap="square" rtlCol="0">
            <a:spAutoFit/>
          </a:bodyPr>
          <a:lstStyle/>
          <a:p>
            <a:pPr algn="ctr" defTabSz="685800">
              <a:buClrTx/>
              <a:defRPr/>
            </a:pPr>
            <a:r>
              <a:rPr lang="en-BE" sz="1500" kern="1200" dirty="0">
                <a:solidFill>
                  <a:prstClr val="white"/>
                </a:solidFill>
                <a:latin typeface="Roboto" panose="02000000000000000000" pitchFamily="2" charset="0"/>
                <a:ea typeface="Roboto" panose="02000000000000000000" pitchFamily="2" charset="0"/>
                <a:cs typeface="+mn-cs"/>
              </a:rPr>
              <a:t>Task</a:t>
            </a:r>
          </a:p>
        </p:txBody>
      </p:sp>
      <p:sp>
        <p:nvSpPr>
          <p:cNvPr id="4" name="TextBox 3">
            <a:extLst>
              <a:ext uri="{FF2B5EF4-FFF2-40B4-BE49-F238E27FC236}">
                <a16:creationId xmlns:a16="http://schemas.microsoft.com/office/drawing/2014/main" id="{0827AFDD-DB1E-EFB8-F6F8-872545EF7908}"/>
              </a:ext>
            </a:extLst>
          </p:cNvPr>
          <p:cNvSpPr txBox="1"/>
          <p:nvPr/>
        </p:nvSpPr>
        <p:spPr>
          <a:xfrm>
            <a:off x="1455917" y="2936710"/>
            <a:ext cx="7279600" cy="438582"/>
          </a:xfrm>
          <a:prstGeom prst="rect">
            <a:avLst/>
          </a:prstGeom>
          <a:noFill/>
        </p:spPr>
        <p:txBody>
          <a:bodyPr wrap="square">
            <a:spAutoFit/>
          </a:bodyPr>
          <a:lstStyle/>
          <a:p>
            <a:r>
              <a:rPr lang="en-GB" sz="1125" dirty="0">
                <a:latin typeface="Roboto" panose="02000000000000000000" pitchFamily="2" charset="0"/>
                <a:ea typeface="Roboto" panose="02000000000000000000" pitchFamily="2" charset="0"/>
                <a:cs typeface="Arial" panose="020B0604020202020204" pitchFamily="34" charset="0"/>
              </a:rPr>
              <a:t>Implementing these 5 Tasks will require each member of the </a:t>
            </a:r>
            <a:r>
              <a:rPr lang="en-GB" sz="1125" b="1" dirty="0">
                <a:latin typeface="Roboto" panose="02000000000000000000" pitchFamily="2" charset="0"/>
                <a:ea typeface="Roboto" panose="02000000000000000000" pitchFamily="2" charset="0"/>
                <a:cs typeface="Arial" panose="020B0604020202020204" pitchFamily="34" charset="0"/>
              </a:rPr>
              <a:t>Tripartite to take on new roles and responsibilities</a:t>
            </a:r>
            <a:r>
              <a:rPr lang="en-GB" sz="1125" dirty="0">
                <a:latin typeface="Roboto" panose="02000000000000000000" pitchFamily="2" charset="0"/>
                <a:ea typeface="Roboto" panose="02000000000000000000" pitchFamily="2" charset="0"/>
                <a:cs typeface="Arial" panose="020B0604020202020204" pitchFamily="34" charset="0"/>
              </a:rPr>
              <a:t> that in turn must be accompanied by </a:t>
            </a:r>
            <a:r>
              <a:rPr lang="en-GB" sz="1125" b="1" dirty="0">
                <a:latin typeface="Roboto" panose="02000000000000000000" pitchFamily="2" charset="0"/>
                <a:ea typeface="Roboto" panose="02000000000000000000" pitchFamily="2" charset="0"/>
                <a:cs typeface="Arial" panose="020B0604020202020204" pitchFamily="34" charset="0"/>
              </a:rPr>
              <a:t>secure funding streams </a:t>
            </a:r>
            <a:r>
              <a:rPr lang="en-GB" sz="1125" dirty="0">
                <a:latin typeface="Roboto" panose="02000000000000000000" pitchFamily="2" charset="0"/>
                <a:ea typeface="Roboto" panose="02000000000000000000" pitchFamily="2" charset="0"/>
                <a:cs typeface="Arial" panose="020B0604020202020204" pitchFamily="34" charset="0"/>
              </a:rPr>
              <a:t>that are well-structured and well-understood</a:t>
            </a:r>
            <a:r>
              <a:rPr lang="en-BE" sz="1125" dirty="0">
                <a:latin typeface="Roboto" panose="02000000000000000000" pitchFamily="2" charset="0"/>
                <a:ea typeface="Roboto" panose="02000000000000000000" pitchFamily="2" charset="0"/>
              </a:rPr>
              <a:t> </a:t>
            </a:r>
            <a:endParaRPr lang="en-GB" sz="1125" dirty="0">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127FD1BA-A10C-C3A8-44EE-C470E8DCA8A7}"/>
              </a:ext>
            </a:extLst>
          </p:cNvPr>
          <p:cNvSpPr txBox="1"/>
          <p:nvPr/>
        </p:nvSpPr>
        <p:spPr>
          <a:xfrm>
            <a:off x="2063087" y="3435772"/>
            <a:ext cx="6616217" cy="1490152"/>
          </a:xfrm>
          <a:prstGeom prst="rect">
            <a:avLst/>
          </a:prstGeom>
          <a:noFill/>
        </p:spPr>
        <p:txBody>
          <a:bodyPr wrap="square" rtlCol="0">
            <a:spAutoFit/>
          </a:bodyPr>
          <a:lstStyle/>
          <a:p>
            <a:pPr>
              <a:spcBef>
                <a:spcPts val="900"/>
              </a:spcBef>
              <a:spcAft>
                <a:spcPts val="450"/>
              </a:spcAft>
            </a:pPr>
            <a:r>
              <a:rPr lang="en-GB" sz="1125" b="1" dirty="0">
                <a:latin typeface="Roboto" panose="02000000000000000000" pitchFamily="2" charset="0"/>
                <a:ea typeface="Roboto" panose="02000000000000000000" pitchFamily="2" charset="0"/>
              </a:rPr>
              <a:t>Member States and Associated countries: </a:t>
            </a:r>
            <a:r>
              <a:rPr lang="en-GB" sz="1125" dirty="0">
                <a:latin typeface="Roboto" panose="02000000000000000000" pitchFamily="2" charset="0"/>
                <a:ea typeface="Roboto" panose="02000000000000000000" pitchFamily="2" charset="0"/>
              </a:rPr>
              <a:t>Largest contributors to OS and EOSC-related investments in Europe, supporter of potential EOSC Nodes during the build-up phase</a:t>
            </a:r>
          </a:p>
          <a:p>
            <a:pPr>
              <a:spcBef>
                <a:spcPts val="900"/>
              </a:spcBef>
              <a:spcAft>
                <a:spcPts val="450"/>
              </a:spcAft>
            </a:pPr>
            <a:r>
              <a:rPr lang="en-GB" sz="1125" b="1" dirty="0">
                <a:latin typeface="Roboto" panose="02000000000000000000" pitchFamily="2" charset="0"/>
                <a:ea typeface="Roboto" panose="02000000000000000000" pitchFamily="2" charset="0"/>
              </a:rPr>
              <a:t>European Commission: </a:t>
            </a:r>
            <a:r>
              <a:rPr lang="en-GB" sz="1125" dirty="0">
                <a:latin typeface="Roboto" panose="02000000000000000000" pitchFamily="2" charset="0"/>
                <a:ea typeface="Roboto" panose="02000000000000000000" pitchFamily="2" charset="0"/>
              </a:rPr>
              <a:t>Driver of relevant policy-making and seed funder for EOSC and the EOSC Federation</a:t>
            </a:r>
          </a:p>
          <a:p>
            <a:pPr>
              <a:spcBef>
                <a:spcPts val="900"/>
              </a:spcBef>
              <a:spcAft>
                <a:spcPts val="450"/>
              </a:spcAft>
            </a:pPr>
            <a:r>
              <a:rPr lang="en-GB" sz="1125" b="1" dirty="0">
                <a:latin typeface="Roboto" panose="02000000000000000000" pitchFamily="2" charset="0"/>
                <a:ea typeface="Roboto" panose="02000000000000000000" pitchFamily="2" charset="0"/>
              </a:rPr>
              <a:t>EOSC Association: </a:t>
            </a:r>
            <a:r>
              <a:rPr lang="en-GB" sz="1125" dirty="0">
                <a:latin typeface="Roboto" panose="02000000000000000000" pitchFamily="2" charset="0"/>
                <a:ea typeface="Roboto" panose="02000000000000000000" pitchFamily="2" charset="0"/>
              </a:rPr>
              <a:t>Legitimate voice of the broader stakeholder community and de facto leader of the “coalition of the doers”</a:t>
            </a:r>
          </a:p>
        </p:txBody>
      </p:sp>
      <p:pic>
        <p:nvPicPr>
          <p:cNvPr id="10" name="Graphic 9" descr="Treasure chest outline">
            <a:extLst>
              <a:ext uri="{FF2B5EF4-FFF2-40B4-BE49-F238E27FC236}">
                <a16:creationId xmlns:a16="http://schemas.microsoft.com/office/drawing/2014/main" id="{59A88559-089B-DB51-8260-EACAF728D4C9}"/>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587084" y="3473970"/>
            <a:ext cx="351332" cy="351332"/>
          </a:xfrm>
          <a:prstGeom prst="rect">
            <a:avLst/>
          </a:prstGeom>
        </p:spPr>
      </p:pic>
      <p:pic>
        <p:nvPicPr>
          <p:cNvPr id="33" name="Graphic 32" descr="Quill outline">
            <a:extLst>
              <a:ext uri="{FF2B5EF4-FFF2-40B4-BE49-F238E27FC236}">
                <a16:creationId xmlns:a16="http://schemas.microsoft.com/office/drawing/2014/main" id="{0306E47F-2527-6FA2-D9BA-F73F55C14771}"/>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1623029" y="3991227"/>
            <a:ext cx="312920" cy="312920"/>
          </a:xfrm>
          <a:prstGeom prst="rect">
            <a:avLst/>
          </a:prstGeom>
        </p:spPr>
      </p:pic>
      <p:pic>
        <p:nvPicPr>
          <p:cNvPr id="39" name="Graphic 38" descr="Group of people with solid fill">
            <a:extLst>
              <a:ext uri="{FF2B5EF4-FFF2-40B4-BE49-F238E27FC236}">
                <a16:creationId xmlns:a16="http://schemas.microsoft.com/office/drawing/2014/main" id="{DBC4924E-3F5B-A8D8-B875-DB50F8A3D32C}"/>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1553355" y="4501732"/>
            <a:ext cx="324163" cy="324163"/>
          </a:xfrm>
          <a:prstGeom prst="rect">
            <a:avLst/>
          </a:prstGeom>
        </p:spPr>
      </p:pic>
      <p:sp>
        <p:nvSpPr>
          <p:cNvPr id="41" name="TextBox 40">
            <a:extLst>
              <a:ext uri="{FF2B5EF4-FFF2-40B4-BE49-F238E27FC236}">
                <a16:creationId xmlns:a16="http://schemas.microsoft.com/office/drawing/2014/main" id="{EE6D6825-F039-4AF2-F55A-9320F3C88EEF}"/>
              </a:ext>
            </a:extLst>
          </p:cNvPr>
          <p:cNvSpPr txBox="1"/>
          <p:nvPr/>
        </p:nvSpPr>
        <p:spPr>
          <a:xfrm>
            <a:off x="198520" y="685801"/>
            <a:ext cx="974558" cy="323165"/>
          </a:xfrm>
          <a:prstGeom prst="rect">
            <a:avLst/>
          </a:prstGeom>
          <a:noFill/>
        </p:spPr>
        <p:txBody>
          <a:bodyPr wrap="square" rtlCol="0">
            <a:spAutoFit/>
          </a:bodyPr>
          <a:lstStyle/>
          <a:p>
            <a:pPr algn="l"/>
            <a:r>
              <a:rPr lang="en-GB" sz="1500" dirty="0">
                <a:solidFill>
                  <a:srgbClr val="040204"/>
                </a:solidFill>
                <a:latin typeface="Roboto" panose="02000000000000000000" pitchFamily="2" charset="0"/>
                <a:ea typeface="Roboto" panose="02000000000000000000" pitchFamily="2" charset="0"/>
              </a:rPr>
              <a:t>WHAT</a:t>
            </a:r>
          </a:p>
        </p:txBody>
      </p:sp>
      <p:sp>
        <p:nvSpPr>
          <p:cNvPr id="42" name="TextBox 41">
            <a:extLst>
              <a:ext uri="{FF2B5EF4-FFF2-40B4-BE49-F238E27FC236}">
                <a16:creationId xmlns:a16="http://schemas.microsoft.com/office/drawing/2014/main" id="{E692F38E-282D-30B1-BFD7-A7284040659D}"/>
              </a:ext>
            </a:extLst>
          </p:cNvPr>
          <p:cNvSpPr txBox="1"/>
          <p:nvPr/>
        </p:nvSpPr>
        <p:spPr>
          <a:xfrm>
            <a:off x="249655" y="2821406"/>
            <a:ext cx="974558" cy="323165"/>
          </a:xfrm>
          <a:prstGeom prst="rect">
            <a:avLst/>
          </a:prstGeom>
          <a:noFill/>
        </p:spPr>
        <p:txBody>
          <a:bodyPr wrap="square" rtlCol="0">
            <a:spAutoFit/>
          </a:bodyPr>
          <a:lstStyle/>
          <a:p>
            <a:pPr algn="l"/>
            <a:r>
              <a:rPr lang="en-GB" sz="1500" dirty="0">
                <a:solidFill>
                  <a:srgbClr val="040204"/>
                </a:solidFill>
                <a:latin typeface="Roboto" panose="02000000000000000000" pitchFamily="2" charset="0"/>
                <a:ea typeface="Roboto" panose="02000000000000000000" pitchFamily="2" charset="0"/>
              </a:rPr>
              <a:t>WHO</a:t>
            </a:r>
          </a:p>
        </p:txBody>
      </p:sp>
      <p:pic>
        <p:nvPicPr>
          <p:cNvPr id="46" name="Graphic 45" descr="Postit Notes outline">
            <a:extLst>
              <a:ext uri="{FF2B5EF4-FFF2-40B4-BE49-F238E27FC236}">
                <a16:creationId xmlns:a16="http://schemas.microsoft.com/office/drawing/2014/main" id="{AE439692-7A95-D783-1B71-0C5C0C28FF35}"/>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204537" y="971549"/>
            <a:ext cx="607595" cy="607595"/>
          </a:xfrm>
          <a:prstGeom prst="rect">
            <a:avLst/>
          </a:prstGeom>
        </p:spPr>
      </p:pic>
      <p:pic>
        <p:nvPicPr>
          <p:cNvPr id="50" name="Graphic 49" descr="Cycle with people outline">
            <a:extLst>
              <a:ext uri="{FF2B5EF4-FFF2-40B4-BE49-F238E27FC236}">
                <a16:creationId xmlns:a16="http://schemas.microsoft.com/office/drawing/2014/main" id="{8E7A3548-9325-C90B-4156-3605C935983E}"/>
              </a:ext>
            </a:extLst>
          </p:cNvPr>
          <p:cNvPicPr>
            <a:picLocks noChangeAspect="1"/>
          </p:cNvPicPr>
          <p:nvPr/>
        </p:nvPicPr>
        <p:blipFill>
          <a:blip r:embed="rId20">
            <a:extLst>
              <a:ext uri="{96DAC541-7B7A-43D3-8B79-37D633B846F1}">
                <asvg:svgBlip xmlns="" xmlns:asvg="http://schemas.microsoft.com/office/drawing/2016/SVG/main" r:embed="rId21"/>
              </a:ext>
            </a:extLst>
          </a:blip>
          <a:stretch>
            <a:fillRect/>
          </a:stretch>
        </p:blipFill>
        <p:spPr>
          <a:xfrm>
            <a:off x="231608" y="3050004"/>
            <a:ext cx="685800" cy="685800"/>
          </a:xfrm>
          <a:prstGeom prst="rect">
            <a:avLst/>
          </a:prstGeom>
        </p:spPr>
      </p:pic>
    </p:spTree>
    <p:extLst>
      <p:ext uri="{BB962C8B-B14F-4D97-AF65-F5344CB8AC3E}">
        <p14:creationId xmlns:p14="http://schemas.microsoft.com/office/powerpoint/2010/main" val="248814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
                                            <p:txEl>
                                              <p:pRg st="1" end="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2" end="2"/>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7" grpId="0" animBg="1"/>
      <p:bldP spid="25" grpId="0" animBg="1"/>
      <p:bldP spid="22" grpId="0" animBg="1"/>
      <p:bldP spid="19" grpId="0" animBg="1"/>
      <p:bldP spid="16" grpId="0" animBg="1"/>
      <p:bldP spid="17" grpId="0"/>
      <p:bldP spid="18" grpId="0"/>
      <p:bldP spid="20" grpId="0"/>
      <p:bldP spid="24" grpId="0"/>
      <p:bldP spid="26" grpId="0"/>
      <p:bldP spid="28" grpId="0"/>
      <p:bldP spid="29" grpId="0"/>
      <p:bldP spid="30" grpId="0"/>
      <p:bldP spid="31" grpId="0"/>
      <p:bldP spid="3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F15071A-3E23-9876-32A8-42A31CC29769}"/>
              </a:ext>
            </a:extLst>
          </p:cNvPr>
          <p:cNvSpPr/>
          <p:nvPr/>
        </p:nvSpPr>
        <p:spPr>
          <a:xfrm>
            <a:off x="2442410" y="3525249"/>
            <a:ext cx="5381123" cy="586539"/>
          </a:xfrm>
          <a:prstGeom prst="rect">
            <a:avLst/>
          </a:prstGeom>
          <a:solidFill>
            <a:srgbClr val="D6D6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450"/>
              </a:spcBef>
              <a:spcAft>
                <a:spcPts val="450"/>
              </a:spcAft>
            </a:pPr>
            <a:endParaRPr lang="en-BE" sz="1350" dirty="0">
              <a:latin typeface="Roboto Light" panose="02000000000000000000" pitchFamily="2" charset="0"/>
              <a:ea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4955644-C136-6F7F-F156-683F2EF1DA78}"/>
              </a:ext>
            </a:extLst>
          </p:cNvPr>
          <p:cNvSpPr/>
          <p:nvPr/>
        </p:nvSpPr>
        <p:spPr>
          <a:xfrm>
            <a:off x="2508584" y="1398668"/>
            <a:ext cx="5305926" cy="586539"/>
          </a:xfrm>
          <a:prstGeom prst="rect">
            <a:avLst/>
          </a:prstGeom>
          <a:solidFill>
            <a:srgbClr val="D6D6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450"/>
              </a:spcBef>
              <a:spcAft>
                <a:spcPts val="450"/>
              </a:spcAft>
            </a:pPr>
            <a:endParaRPr lang="en-BE" sz="1350" dirty="0">
              <a:latin typeface="Roboto Light" panose="02000000000000000000" pitchFamily="2" charset="0"/>
              <a:ea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F05A39A-01E0-3CB4-C68F-6E6EE93D62A1}"/>
              </a:ext>
            </a:extLst>
          </p:cNvPr>
          <p:cNvSpPr>
            <a:spLocks noGrp="1"/>
          </p:cNvSpPr>
          <p:nvPr>
            <p:ph type="title"/>
          </p:nvPr>
        </p:nvSpPr>
        <p:spPr>
          <a:xfrm>
            <a:off x="1381541" y="225592"/>
            <a:ext cx="7506789" cy="604587"/>
          </a:xfrm>
        </p:spPr>
        <p:txBody>
          <a:bodyPr>
            <a:noAutofit/>
          </a:bodyPr>
          <a:lstStyle/>
          <a:p>
            <a:r>
              <a:rPr lang="en-GB" sz="1950" dirty="0"/>
              <a:t>The role of the EOSC Association AISBL relative to the 5 Tasks</a:t>
            </a:r>
          </a:p>
        </p:txBody>
      </p:sp>
      <p:sp>
        <p:nvSpPr>
          <p:cNvPr id="4" name="Slide Number Placeholder 3">
            <a:extLst>
              <a:ext uri="{FF2B5EF4-FFF2-40B4-BE49-F238E27FC236}">
                <a16:creationId xmlns:a16="http://schemas.microsoft.com/office/drawing/2014/main" id="{093F866D-B315-883C-BEC7-16AA3CD0FD3E}"/>
              </a:ext>
            </a:extLst>
          </p:cNvPr>
          <p:cNvSpPr>
            <a:spLocks noGrp="1"/>
          </p:cNvSpPr>
          <p:nvPr>
            <p:ph type="sldNum" sz="quarter" idx="12"/>
          </p:nvPr>
        </p:nvSpPr>
        <p:spPr/>
        <p:txBody>
          <a:bodyPr/>
          <a:lstStyle/>
          <a:p>
            <a:fld id="{41814595-6856-9B4E-BECB-F9B7E4876AE1}" type="slidenum">
              <a:rPr lang="nl-NL" smtClean="0"/>
              <a:pPr/>
              <a:t>11</a:t>
            </a:fld>
            <a:endParaRPr lang="nl-NL" dirty="0"/>
          </a:p>
        </p:txBody>
      </p:sp>
      <p:sp>
        <p:nvSpPr>
          <p:cNvPr id="15" name="Teardrop 14">
            <a:extLst>
              <a:ext uri="{FF2B5EF4-FFF2-40B4-BE49-F238E27FC236}">
                <a16:creationId xmlns:a16="http://schemas.microsoft.com/office/drawing/2014/main" id="{29A95FFB-7840-8274-201C-2D56651BB7C1}"/>
              </a:ext>
            </a:extLst>
          </p:cNvPr>
          <p:cNvSpPr>
            <a:spLocks noChangeAspect="1"/>
          </p:cNvSpPr>
          <p:nvPr/>
        </p:nvSpPr>
        <p:spPr>
          <a:xfrm>
            <a:off x="1308434" y="1326477"/>
            <a:ext cx="1215000" cy="1215000"/>
          </a:xfrm>
          <a:prstGeom prst="teardrop">
            <a:avLst/>
          </a:prstGeom>
          <a:solidFill>
            <a:srgbClr val="0086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6" name="Teardrop 15">
            <a:extLst>
              <a:ext uri="{FF2B5EF4-FFF2-40B4-BE49-F238E27FC236}">
                <a16:creationId xmlns:a16="http://schemas.microsoft.com/office/drawing/2014/main" id="{BEED0D1A-C30E-6CEA-CFA9-07E78AF75A45}"/>
              </a:ext>
            </a:extLst>
          </p:cNvPr>
          <p:cNvSpPr>
            <a:spLocks noChangeAspect="1"/>
          </p:cNvSpPr>
          <p:nvPr/>
        </p:nvSpPr>
        <p:spPr>
          <a:xfrm>
            <a:off x="1242260" y="3462082"/>
            <a:ext cx="1215000" cy="1215000"/>
          </a:xfrm>
          <a:prstGeom prst="teardrop">
            <a:avLst/>
          </a:prstGeom>
          <a:solidFill>
            <a:srgbClr val="0086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8" name="Rectangle 17">
            <a:extLst>
              <a:ext uri="{FF2B5EF4-FFF2-40B4-BE49-F238E27FC236}">
                <a16:creationId xmlns:a16="http://schemas.microsoft.com/office/drawing/2014/main" id="{160B03D8-D579-07D2-CED2-9385286C8F96}"/>
              </a:ext>
            </a:extLst>
          </p:cNvPr>
          <p:cNvSpPr>
            <a:spLocks noChangeAspect="1"/>
          </p:cNvSpPr>
          <p:nvPr/>
        </p:nvSpPr>
        <p:spPr>
          <a:xfrm>
            <a:off x="7733297" y="1218194"/>
            <a:ext cx="945000" cy="945000"/>
          </a:xfrm>
          <a:prstGeom prst="rect">
            <a:avLst/>
          </a:prstGeom>
          <a:solidFill>
            <a:srgbClr val="0086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9" name="TextBox 18">
            <a:extLst>
              <a:ext uri="{FF2B5EF4-FFF2-40B4-BE49-F238E27FC236}">
                <a16:creationId xmlns:a16="http://schemas.microsoft.com/office/drawing/2014/main" id="{34F4713C-87FE-E139-CE0C-73D0E912A613}"/>
              </a:ext>
            </a:extLst>
          </p:cNvPr>
          <p:cNvSpPr txBox="1"/>
          <p:nvPr/>
        </p:nvSpPr>
        <p:spPr>
          <a:xfrm>
            <a:off x="2576261" y="1520818"/>
            <a:ext cx="5247274" cy="265394"/>
          </a:xfrm>
          <a:prstGeom prst="rect">
            <a:avLst/>
          </a:prstGeom>
          <a:noFill/>
        </p:spPr>
        <p:txBody>
          <a:bodyPr wrap="square">
            <a:spAutoFit/>
          </a:bodyPr>
          <a:lstStyle/>
          <a:p>
            <a:pPr>
              <a:lnSpc>
                <a:spcPct val="115000"/>
              </a:lnSpc>
              <a:spcBef>
                <a:spcPts val="450"/>
              </a:spcBef>
              <a:spcAft>
                <a:spcPts val="450"/>
              </a:spcAft>
            </a:pPr>
            <a:r>
              <a:rPr lang="en-GB" sz="1050" b="1" dirty="0">
                <a:latin typeface="Roboto" panose="02000000000000000000" pitchFamily="2" charset="0"/>
                <a:ea typeface="Roboto" panose="02000000000000000000" pitchFamily="2" charset="0"/>
                <a:cs typeface="Arial" panose="020B0604020202020204" pitchFamily="34" charset="0"/>
              </a:rPr>
              <a:t>Be entrusted </a:t>
            </a:r>
            <a:r>
              <a:rPr lang="en-GB" sz="1050" dirty="0">
                <a:latin typeface="Roboto" panose="02000000000000000000" pitchFamily="2" charset="0"/>
                <a:ea typeface="Roboto" panose="02000000000000000000" pitchFamily="2" charset="0"/>
                <a:cs typeface="Arial" panose="020B0604020202020204" pitchFamily="34" charset="0"/>
              </a:rPr>
              <a:t>with a budget to</a:t>
            </a:r>
            <a:endParaRPr lang="en-BE" sz="1050" dirty="0">
              <a:latin typeface="Roboto" panose="02000000000000000000" pitchFamily="2" charset="0"/>
              <a:ea typeface="Roboto" panose="02000000000000000000" pitchFamily="2" charset="0"/>
              <a:cs typeface="Arial" panose="020B0604020202020204" pitchFamily="34" charset="0"/>
            </a:endParaRPr>
          </a:p>
        </p:txBody>
      </p:sp>
      <p:sp>
        <p:nvSpPr>
          <p:cNvPr id="20" name="TextBox 19">
            <a:extLst>
              <a:ext uri="{FF2B5EF4-FFF2-40B4-BE49-F238E27FC236}">
                <a16:creationId xmlns:a16="http://schemas.microsoft.com/office/drawing/2014/main" id="{C180E575-1AD3-D9D1-FF64-099F822C7CB2}"/>
              </a:ext>
            </a:extLst>
          </p:cNvPr>
          <p:cNvSpPr txBox="1"/>
          <p:nvPr/>
        </p:nvSpPr>
        <p:spPr>
          <a:xfrm>
            <a:off x="2627396" y="2122398"/>
            <a:ext cx="5599197" cy="1179810"/>
          </a:xfrm>
          <a:prstGeom prst="rect">
            <a:avLst/>
          </a:prstGeom>
          <a:noFill/>
        </p:spPr>
        <p:txBody>
          <a:bodyPr wrap="square">
            <a:spAutoFit/>
          </a:bodyPr>
          <a:lstStyle/>
          <a:p>
            <a:pPr marL="257175" indent="-257175">
              <a:spcBef>
                <a:spcPts val="450"/>
              </a:spcBef>
              <a:spcAft>
                <a:spcPts val="450"/>
              </a:spcAft>
              <a:buFont typeface="Symbol" pitchFamily="2" charset="2"/>
              <a:buChar char=""/>
            </a:pPr>
            <a:r>
              <a:rPr lang="en-GB" sz="1350" b="1" dirty="0">
                <a:latin typeface="Roboto" panose="02000000000000000000" pitchFamily="2" charset="0"/>
                <a:ea typeface="Roboto" panose="02000000000000000000" pitchFamily="2" charset="0"/>
                <a:cs typeface="Arial" panose="020B0604020202020204" pitchFamily="34" charset="0"/>
              </a:rPr>
              <a:t>Manage and operate the EOSC EU Node </a:t>
            </a:r>
            <a:r>
              <a:rPr lang="en-GB" sz="1350" dirty="0">
                <a:latin typeface="Roboto" panose="02000000000000000000" pitchFamily="2" charset="0"/>
                <a:ea typeface="Roboto" panose="02000000000000000000" pitchFamily="2" charset="0"/>
                <a:cs typeface="Arial" panose="020B0604020202020204" pitchFamily="34" charset="0"/>
              </a:rPr>
              <a:t>(if the European Commission wishes to outsource this function) </a:t>
            </a:r>
            <a:r>
              <a:rPr lang="en-GB" sz="1350" b="1" dirty="0">
                <a:solidFill>
                  <a:srgbClr val="008691"/>
                </a:solidFill>
                <a:latin typeface="Roboto" panose="02000000000000000000" pitchFamily="2" charset="0"/>
                <a:ea typeface="Roboto" panose="02000000000000000000" pitchFamily="2" charset="0"/>
                <a:cs typeface="Arial" panose="020B0604020202020204" pitchFamily="34" charset="0"/>
              </a:rPr>
              <a:t>Task</a:t>
            </a:r>
            <a:endParaRPr lang="en-BE" sz="1350" b="1" dirty="0">
              <a:solidFill>
                <a:srgbClr val="008691"/>
              </a:solidFill>
              <a:latin typeface="Roboto" panose="02000000000000000000" pitchFamily="2" charset="0"/>
              <a:ea typeface="Roboto" panose="02000000000000000000" pitchFamily="2" charset="0"/>
              <a:cs typeface="Arial" panose="020B0604020202020204" pitchFamily="34" charset="0"/>
            </a:endParaRPr>
          </a:p>
          <a:p>
            <a:pPr marL="257175" indent="-257175">
              <a:spcBef>
                <a:spcPts val="450"/>
              </a:spcBef>
              <a:spcAft>
                <a:spcPts val="450"/>
              </a:spcAft>
              <a:buFont typeface="Symbol" pitchFamily="2" charset="2"/>
              <a:buChar char=""/>
            </a:pPr>
            <a:r>
              <a:rPr lang="en-GB" sz="1350" b="1" dirty="0">
                <a:latin typeface="Roboto" panose="02000000000000000000" pitchFamily="2" charset="0"/>
                <a:ea typeface="Roboto" panose="02000000000000000000" pitchFamily="2" charset="0"/>
                <a:cs typeface="Arial" panose="020B0604020202020204" pitchFamily="34" charset="0"/>
              </a:rPr>
              <a:t>Manage, operate, and evolve the EOSC Federation </a:t>
            </a:r>
            <a:r>
              <a:rPr lang="en-GB" sz="1350" b="1" dirty="0">
                <a:solidFill>
                  <a:srgbClr val="008691"/>
                </a:solidFill>
                <a:latin typeface="Roboto" panose="02000000000000000000" pitchFamily="2" charset="0"/>
                <a:ea typeface="Roboto" panose="02000000000000000000" pitchFamily="2" charset="0"/>
                <a:cs typeface="Arial" panose="020B0604020202020204" pitchFamily="34" charset="0"/>
              </a:rPr>
              <a:t>Task</a:t>
            </a:r>
            <a:endParaRPr lang="en-BE" sz="1350" b="1" dirty="0">
              <a:solidFill>
                <a:srgbClr val="008691"/>
              </a:solidFill>
              <a:latin typeface="Roboto" panose="02000000000000000000" pitchFamily="2" charset="0"/>
              <a:ea typeface="Roboto" panose="02000000000000000000" pitchFamily="2" charset="0"/>
              <a:cs typeface="Arial" panose="020B0604020202020204" pitchFamily="34" charset="0"/>
            </a:endParaRPr>
          </a:p>
          <a:p>
            <a:pPr marL="257175" indent="-257175">
              <a:spcBef>
                <a:spcPts val="450"/>
              </a:spcBef>
              <a:spcAft>
                <a:spcPts val="450"/>
              </a:spcAft>
              <a:buFont typeface="Symbol" pitchFamily="2" charset="2"/>
              <a:buChar char=""/>
            </a:pPr>
            <a:r>
              <a:rPr lang="en-GB" sz="1350" b="1" dirty="0">
                <a:latin typeface="Roboto" panose="02000000000000000000" pitchFamily="2" charset="0"/>
                <a:ea typeface="Roboto" panose="02000000000000000000" pitchFamily="2" charset="0"/>
                <a:cs typeface="Arial" panose="020B0604020202020204" pitchFamily="34" charset="0"/>
              </a:rPr>
              <a:t>Innovate the EOSC Federation with new capabilities </a:t>
            </a:r>
            <a:r>
              <a:rPr lang="en-GB" sz="1350" b="1" dirty="0">
                <a:solidFill>
                  <a:srgbClr val="008691"/>
                </a:solidFill>
                <a:latin typeface="Roboto" panose="02000000000000000000" pitchFamily="2" charset="0"/>
                <a:ea typeface="Roboto" panose="02000000000000000000" pitchFamily="2" charset="0"/>
                <a:cs typeface="Arial" panose="020B0604020202020204" pitchFamily="34" charset="0"/>
              </a:rPr>
              <a:t>Task</a:t>
            </a:r>
            <a:endParaRPr lang="en-BE" sz="1350" b="1" dirty="0">
              <a:solidFill>
                <a:srgbClr val="008691"/>
              </a:solidFill>
              <a:latin typeface="Roboto" panose="02000000000000000000" pitchFamily="2" charset="0"/>
              <a:ea typeface="Roboto" panose="02000000000000000000" pitchFamily="2" charset="0"/>
              <a:cs typeface="Arial" panose="020B0604020202020204" pitchFamily="34" charset="0"/>
            </a:endParaRPr>
          </a:p>
        </p:txBody>
      </p:sp>
      <p:sp>
        <p:nvSpPr>
          <p:cNvPr id="22" name="Rectangle 21">
            <a:extLst>
              <a:ext uri="{FF2B5EF4-FFF2-40B4-BE49-F238E27FC236}">
                <a16:creationId xmlns:a16="http://schemas.microsoft.com/office/drawing/2014/main" id="{36B865EA-2331-76E7-F9C5-8196313704A8}"/>
              </a:ext>
            </a:extLst>
          </p:cNvPr>
          <p:cNvSpPr/>
          <p:nvPr/>
        </p:nvSpPr>
        <p:spPr>
          <a:xfrm>
            <a:off x="7784432" y="3344771"/>
            <a:ext cx="945000" cy="945000"/>
          </a:xfrm>
          <a:prstGeom prst="rect">
            <a:avLst/>
          </a:prstGeom>
          <a:solidFill>
            <a:srgbClr val="0086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3" name="TextBox 22">
            <a:extLst>
              <a:ext uri="{FF2B5EF4-FFF2-40B4-BE49-F238E27FC236}">
                <a16:creationId xmlns:a16="http://schemas.microsoft.com/office/drawing/2014/main" id="{12C477F4-FAFF-CB72-8CE2-30031453FDA6}"/>
              </a:ext>
            </a:extLst>
          </p:cNvPr>
          <p:cNvSpPr txBox="1"/>
          <p:nvPr/>
        </p:nvSpPr>
        <p:spPr>
          <a:xfrm>
            <a:off x="2535656" y="3555444"/>
            <a:ext cx="5116429" cy="451214"/>
          </a:xfrm>
          <a:prstGeom prst="rect">
            <a:avLst/>
          </a:prstGeom>
          <a:noFill/>
        </p:spPr>
        <p:txBody>
          <a:bodyPr wrap="square">
            <a:spAutoFit/>
          </a:bodyPr>
          <a:lstStyle/>
          <a:p>
            <a:pPr>
              <a:lnSpc>
                <a:spcPct val="115000"/>
              </a:lnSpc>
              <a:spcBef>
                <a:spcPts val="450"/>
              </a:spcBef>
              <a:spcAft>
                <a:spcPts val="450"/>
              </a:spcAft>
            </a:pPr>
            <a:r>
              <a:rPr lang="en-GB" sz="1050" b="1" dirty="0">
                <a:latin typeface="Roboto" panose="02000000000000000000" pitchFamily="2" charset="0"/>
                <a:ea typeface="Roboto" panose="02000000000000000000" pitchFamily="2" charset="0"/>
                <a:cs typeface="Arial" panose="020B0604020202020204" pitchFamily="34" charset="0"/>
              </a:rPr>
              <a:t>Remain the strategic partner </a:t>
            </a:r>
            <a:r>
              <a:rPr lang="en-GB" sz="1050" dirty="0">
                <a:latin typeface="Roboto" panose="02000000000000000000" pitchFamily="2" charset="0"/>
                <a:ea typeface="Roboto" panose="02000000000000000000" pitchFamily="2" charset="0"/>
                <a:cs typeface="Arial" panose="020B0604020202020204" pitchFamily="34" charset="0"/>
              </a:rPr>
              <a:t>of the EC and the MS/ACs represented in the respective Programme Committees to</a:t>
            </a:r>
            <a:endParaRPr lang="en-BE" sz="1050" dirty="0">
              <a:latin typeface="Roboto" panose="02000000000000000000" pitchFamily="2" charset="0"/>
              <a:ea typeface="Roboto" panose="02000000000000000000" pitchFamily="2" charset="0"/>
              <a:cs typeface="Arial" panose="020B0604020202020204" pitchFamily="34" charset="0"/>
            </a:endParaRPr>
          </a:p>
        </p:txBody>
      </p:sp>
      <p:sp>
        <p:nvSpPr>
          <p:cNvPr id="24" name="TextBox 23">
            <a:extLst>
              <a:ext uri="{FF2B5EF4-FFF2-40B4-BE49-F238E27FC236}">
                <a16:creationId xmlns:a16="http://schemas.microsoft.com/office/drawing/2014/main" id="{10BF1A02-5B38-69EE-0659-3DEDC0D8F7DF}"/>
              </a:ext>
            </a:extLst>
          </p:cNvPr>
          <p:cNvSpPr txBox="1"/>
          <p:nvPr/>
        </p:nvSpPr>
        <p:spPr>
          <a:xfrm>
            <a:off x="2621380" y="4265675"/>
            <a:ext cx="4913396" cy="715581"/>
          </a:xfrm>
          <a:prstGeom prst="rect">
            <a:avLst/>
          </a:prstGeom>
          <a:noFill/>
        </p:spPr>
        <p:txBody>
          <a:bodyPr wrap="square">
            <a:spAutoFit/>
          </a:bodyPr>
          <a:lstStyle/>
          <a:p>
            <a:pPr marL="257175" indent="-257175">
              <a:spcBef>
                <a:spcPts val="450"/>
              </a:spcBef>
              <a:spcAft>
                <a:spcPts val="450"/>
              </a:spcAft>
              <a:buFont typeface="Symbol" pitchFamily="2" charset="2"/>
              <a:buChar char=""/>
            </a:pPr>
            <a:r>
              <a:rPr lang="en-GB" sz="1350" b="1" dirty="0">
                <a:latin typeface="Roboto" panose="02000000000000000000" pitchFamily="2" charset="0"/>
                <a:ea typeface="Roboto" panose="02000000000000000000" pitchFamily="2" charset="0"/>
                <a:cs typeface="Arial" panose="020B0604020202020204" pitchFamily="34" charset="0"/>
              </a:rPr>
              <a:t>Continue serving as the voice of the EOSC community </a:t>
            </a:r>
            <a:r>
              <a:rPr lang="en-GB" sz="1350" dirty="0">
                <a:latin typeface="Roboto" panose="02000000000000000000" pitchFamily="2" charset="0"/>
                <a:ea typeface="Roboto" panose="02000000000000000000" pitchFamily="2" charset="0"/>
                <a:cs typeface="Arial" panose="020B0604020202020204" pitchFamily="34" charset="0"/>
              </a:rPr>
              <a:t>relative to Open Science policy development and the implementation of a Web of FAIR data and services </a:t>
            </a:r>
            <a:r>
              <a:rPr lang="en-GB" sz="1350" b="1" dirty="0">
                <a:solidFill>
                  <a:srgbClr val="FF5B7F"/>
                </a:solidFill>
                <a:latin typeface="Roboto" panose="02000000000000000000" pitchFamily="2" charset="0"/>
                <a:ea typeface="Roboto" panose="02000000000000000000" pitchFamily="2" charset="0"/>
                <a:cs typeface="Arial" panose="020B0604020202020204" pitchFamily="34" charset="0"/>
              </a:rPr>
              <a:t>Tasks</a:t>
            </a:r>
            <a:endParaRPr lang="en-BE" sz="1350" b="1" dirty="0">
              <a:solidFill>
                <a:srgbClr val="FF5B7F"/>
              </a:solidFill>
              <a:latin typeface="Roboto" panose="02000000000000000000" pitchFamily="2" charset="0"/>
              <a:ea typeface="Roboto" panose="02000000000000000000" pitchFamily="2" charset="0"/>
              <a:cs typeface="Arial" panose="020B0604020202020204" pitchFamily="34" charset="0"/>
            </a:endParaRPr>
          </a:p>
        </p:txBody>
      </p:sp>
      <p:pic>
        <p:nvPicPr>
          <p:cNvPr id="26" name="Graphic 25" descr="Badge Tick outline">
            <a:extLst>
              <a:ext uri="{FF2B5EF4-FFF2-40B4-BE49-F238E27FC236}">
                <a16:creationId xmlns:a16="http://schemas.microsoft.com/office/drawing/2014/main" id="{0ADD578D-BEE8-2A2E-4D04-967D7F76104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65645" y="1344524"/>
            <a:ext cx="685800" cy="685800"/>
          </a:xfrm>
          <a:prstGeom prst="rect">
            <a:avLst/>
          </a:prstGeom>
        </p:spPr>
      </p:pic>
      <p:sp>
        <p:nvSpPr>
          <p:cNvPr id="29" name="TextBox 28">
            <a:extLst>
              <a:ext uri="{FF2B5EF4-FFF2-40B4-BE49-F238E27FC236}">
                <a16:creationId xmlns:a16="http://schemas.microsoft.com/office/drawing/2014/main" id="{E1B2F110-4274-311D-FDD0-34D89FE7306B}"/>
              </a:ext>
            </a:extLst>
          </p:cNvPr>
          <p:cNvSpPr txBox="1"/>
          <p:nvPr/>
        </p:nvSpPr>
        <p:spPr>
          <a:xfrm rot="20640674">
            <a:off x="1353554" y="1744821"/>
            <a:ext cx="1263316" cy="253916"/>
          </a:xfrm>
          <a:prstGeom prst="rect">
            <a:avLst/>
          </a:prstGeom>
          <a:noFill/>
        </p:spPr>
        <p:txBody>
          <a:bodyPr wrap="square" rtlCol="0">
            <a:spAutoFit/>
          </a:bodyPr>
          <a:lstStyle/>
          <a:p>
            <a:pPr algn="l"/>
            <a:r>
              <a:rPr lang="en-GB" sz="1050" b="1" dirty="0">
                <a:solidFill>
                  <a:schemeClr val="bg1"/>
                </a:solidFill>
                <a:latin typeface="Quicksand" pitchFamily="2" charset="77"/>
                <a:ea typeface="Roboto" panose="02000000000000000000" pitchFamily="2" charset="0"/>
              </a:rPr>
              <a:t>ENTRUSTED</a:t>
            </a:r>
          </a:p>
        </p:txBody>
      </p:sp>
      <p:sp>
        <p:nvSpPr>
          <p:cNvPr id="30" name="TextBox 29">
            <a:extLst>
              <a:ext uri="{FF2B5EF4-FFF2-40B4-BE49-F238E27FC236}">
                <a16:creationId xmlns:a16="http://schemas.microsoft.com/office/drawing/2014/main" id="{90CAB5A1-0C34-E61E-446E-6F44907A8E92}"/>
              </a:ext>
            </a:extLst>
          </p:cNvPr>
          <p:cNvSpPr txBox="1"/>
          <p:nvPr/>
        </p:nvSpPr>
        <p:spPr>
          <a:xfrm rot="20640674">
            <a:off x="1215189" y="3817682"/>
            <a:ext cx="1263316" cy="415498"/>
          </a:xfrm>
          <a:prstGeom prst="rect">
            <a:avLst/>
          </a:prstGeom>
          <a:noFill/>
        </p:spPr>
        <p:txBody>
          <a:bodyPr wrap="square" rtlCol="0">
            <a:spAutoFit/>
          </a:bodyPr>
          <a:lstStyle/>
          <a:p>
            <a:pPr algn="ctr"/>
            <a:r>
              <a:rPr lang="en-GB" sz="1050" b="1" dirty="0">
                <a:solidFill>
                  <a:schemeClr val="bg1"/>
                </a:solidFill>
                <a:latin typeface="Quicksand" pitchFamily="2" charset="77"/>
                <a:ea typeface="Roboto" panose="02000000000000000000" pitchFamily="2" charset="0"/>
              </a:rPr>
              <a:t>STRATEGIC</a:t>
            </a:r>
          </a:p>
          <a:p>
            <a:pPr algn="ctr"/>
            <a:r>
              <a:rPr lang="en-GB" sz="1050" b="1" dirty="0">
                <a:solidFill>
                  <a:schemeClr val="bg1"/>
                </a:solidFill>
                <a:latin typeface="Quicksand" pitchFamily="2" charset="77"/>
                <a:ea typeface="Roboto" panose="02000000000000000000" pitchFamily="2" charset="0"/>
              </a:rPr>
              <a:t>PARTNER</a:t>
            </a:r>
          </a:p>
        </p:txBody>
      </p:sp>
      <p:pic>
        <p:nvPicPr>
          <p:cNvPr id="32" name="Graphic 31" descr="Badge 1 with solid fill">
            <a:extLst>
              <a:ext uri="{FF2B5EF4-FFF2-40B4-BE49-F238E27FC236}">
                <a16:creationId xmlns:a16="http://schemas.microsoft.com/office/drawing/2014/main" id="{1A4F0FEF-1E84-A692-C1A9-11258DD9E3A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988719" y="2337128"/>
            <a:ext cx="270000" cy="270000"/>
          </a:xfrm>
          <a:prstGeom prst="rect">
            <a:avLst/>
          </a:prstGeom>
        </p:spPr>
      </p:pic>
      <p:pic>
        <p:nvPicPr>
          <p:cNvPr id="33" name="Graphic 32" descr="Badge with solid fill">
            <a:extLst>
              <a:ext uri="{FF2B5EF4-FFF2-40B4-BE49-F238E27FC236}">
                <a16:creationId xmlns:a16="http://schemas.microsoft.com/office/drawing/2014/main" id="{C25DCF5F-C39B-A2FE-0517-5ADCCADCE11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7245932" y="2637417"/>
            <a:ext cx="270000" cy="270000"/>
          </a:xfrm>
          <a:prstGeom prst="rect">
            <a:avLst/>
          </a:prstGeom>
        </p:spPr>
      </p:pic>
      <p:pic>
        <p:nvPicPr>
          <p:cNvPr id="34" name="Graphic 33" descr="Badge 4 with solid fill">
            <a:extLst>
              <a:ext uri="{FF2B5EF4-FFF2-40B4-BE49-F238E27FC236}">
                <a16:creationId xmlns:a16="http://schemas.microsoft.com/office/drawing/2014/main" id="{01373D82-A44E-560D-7EA3-F748B7EA8B6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7359977" y="2953196"/>
            <a:ext cx="270000" cy="270000"/>
          </a:xfrm>
          <a:prstGeom prst="rect">
            <a:avLst/>
          </a:prstGeom>
        </p:spPr>
      </p:pic>
      <p:pic>
        <p:nvPicPr>
          <p:cNvPr id="40" name="Graphic 39" descr="Badge 3 with solid fill">
            <a:extLst>
              <a:ext uri="{FF2B5EF4-FFF2-40B4-BE49-F238E27FC236}">
                <a16:creationId xmlns:a16="http://schemas.microsoft.com/office/drawing/2014/main" id="{36DAF7C9-E079-3773-DC71-D03A9C76FB9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7374715" y="4663592"/>
            <a:ext cx="270000" cy="270000"/>
          </a:xfrm>
          <a:prstGeom prst="rect">
            <a:avLst/>
          </a:prstGeom>
        </p:spPr>
      </p:pic>
      <p:pic>
        <p:nvPicPr>
          <p:cNvPr id="41" name="Graphic 40" descr="Badge 5 with solid fill">
            <a:extLst>
              <a:ext uri="{FF2B5EF4-FFF2-40B4-BE49-F238E27FC236}">
                <a16:creationId xmlns:a16="http://schemas.microsoft.com/office/drawing/2014/main" id="{D4CB4DE7-4B92-FFEF-AD09-53A3836FD87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7629533" y="4660097"/>
            <a:ext cx="270000" cy="270000"/>
          </a:xfrm>
          <a:prstGeom prst="rect">
            <a:avLst/>
          </a:prstGeom>
        </p:spPr>
      </p:pic>
      <p:pic>
        <p:nvPicPr>
          <p:cNvPr id="28" name="Graphic 27" descr="Chess pieces outline">
            <a:extLst>
              <a:ext uri="{FF2B5EF4-FFF2-40B4-BE49-F238E27FC236}">
                <a16:creationId xmlns:a16="http://schemas.microsoft.com/office/drawing/2014/main" id="{6A4CDA46-A41D-FE8F-2A9C-E83A4AAD9753}"/>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7901743" y="3483140"/>
            <a:ext cx="685800" cy="685800"/>
          </a:xfrm>
          <a:prstGeom prst="rect">
            <a:avLst/>
          </a:prstGeom>
        </p:spPr>
      </p:pic>
      <p:sp>
        <p:nvSpPr>
          <p:cNvPr id="44" name="Pentagon 43">
            <a:extLst>
              <a:ext uri="{FF2B5EF4-FFF2-40B4-BE49-F238E27FC236}">
                <a16:creationId xmlns:a16="http://schemas.microsoft.com/office/drawing/2014/main" id="{0EDE1830-AFDD-70E8-C119-917681615968}"/>
              </a:ext>
            </a:extLst>
          </p:cNvPr>
          <p:cNvSpPr/>
          <p:nvPr/>
        </p:nvSpPr>
        <p:spPr>
          <a:xfrm>
            <a:off x="-1" y="785061"/>
            <a:ext cx="1615240" cy="378995"/>
          </a:xfrm>
          <a:prstGeom prst="homePlate">
            <a:avLst/>
          </a:prstGeom>
          <a:solidFill>
            <a:srgbClr val="FF5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43" name="TextBox 42">
            <a:extLst>
              <a:ext uri="{FF2B5EF4-FFF2-40B4-BE49-F238E27FC236}">
                <a16:creationId xmlns:a16="http://schemas.microsoft.com/office/drawing/2014/main" id="{54F4B4A1-D034-50EB-9865-65AA3666B593}"/>
              </a:ext>
            </a:extLst>
          </p:cNvPr>
          <p:cNvSpPr txBox="1"/>
          <p:nvPr/>
        </p:nvSpPr>
        <p:spPr>
          <a:xfrm>
            <a:off x="198521" y="836057"/>
            <a:ext cx="1218198" cy="300082"/>
          </a:xfrm>
          <a:prstGeom prst="rect">
            <a:avLst/>
          </a:prstGeom>
          <a:noFill/>
        </p:spPr>
        <p:txBody>
          <a:bodyPr wrap="square">
            <a:spAutoFit/>
          </a:bodyPr>
          <a:lstStyle/>
          <a:p>
            <a:r>
              <a:rPr lang="en-GB" sz="1350" dirty="0">
                <a:solidFill>
                  <a:schemeClr val="bg1"/>
                </a:solidFill>
                <a:latin typeface="Roboto" panose="02000000000000000000" pitchFamily="2" charset="0"/>
                <a:ea typeface="Roboto" panose="02000000000000000000" pitchFamily="2" charset="0"/>
              </a:rPr>
              <a:t>Proposal #1</a:t>
            </a:r>
            <a:endParaRPr lang="en-GB" sz="1050" dirty="0">
              <a:solidFill>
                <a:schemeClr val="bg1"/>
              </a:solidFill>
              <a:latin typeface="Roboto" panose="02000000000000000000" pitchFamily="2" charset="0"/>
              <a:ea typeface="Roboto" panose="02000000000000000000" pitchFamily="2" charset="0"/>
            </a:endParaRPr>
          </a:p>
        </p:txBody>
      </p:sp>
      <p:sp>
        <p:nvSpPr>
          <p:cNvPr id="45" name="Title 2">
            <a:extLst>
              <a:ext uri="{FF2B5EF4-FFF2-40B4-BE49-F238E27FC236}">
                <a16:creationId xmlns:a16="http://schemas.microsoft.com/office/drawing/2014/main" id="{82497CB4-1ABC-D5AC-05D5-D5D73FA07A4A}"/>
              </a:ext>
            </a:extLst>
          </p:cNvPr>
          <p:cNvSpPr txBox="1">
            <a:spLocks/>
          </p:cNvSpPr>
          <p:nvPr/>
        </p:nvSpPr>
        <p:spPr>
          <a:xfrm>
            <a:off x="1745496" y="682792"/>
            <a:ext cx="5590760" cy="60458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500" b="0" i="0" kern="1200">
                <a:solidFill>
                  <a:srgbClr val="008691"/>
                </a:solidFill>
                <a:latin typeface="Quicksand" pitchFamily="2" charset="77"/>
                <a:ea typeface="Roboto" panose="02000000000000000000" pitchFamily="2" charset="0"/>
                <a:cs typeface="+mj-cs"/>
              </a:defRPr>
            </a:lvl1pPr>
          </a:lstStyle>
          <a:p>
            <a:r>
              <a:rPr lang="en-GB" sz="1950" dirty="0">
                <a:solidFill>
                  <a:srgbClr val="FF5B7F"/>
                </a:solidFill>
              </a:rPr>
              <a:t>The EOSC Association AISBL shall</a:t>
            </a:r>
          </a:p>
        </p:txBody>
      </p:sp>
    </p:spTree>
    <p:extLst>
      <p:ext uri="{BB962C8B-B14F-4D97-AF65-F5344CB8AC3E}">
        <p14:creationId xmlns:p14="http://schemas.microsoft.com/office/powerpoint/2010/main" val="57491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5" grpId="0" animBg="1"/>
      <p:bldP spid="16" grpId="0" animBg="1"/>
      <p:bldP spid="18" grpId="0" animBg="1"/>
      <p:bldP spid="19" grpId="0"/>
      <p:bldP spid="20" grpId="0"/>
      <p:bldP spid="22" grpId="0" animBg="1"/>
      <p:bldP spid="23" grpId="0"/>
      <p:bldP spid="24" grpId="0"/>
      <p:bldP spid="29" grpId="0"/>
      <p:bldP spid="30"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network of dots and lines&#10;&#10;AI-generated content may be incorrect.">
            <a:extLst>
              <a:ext uri="{FF2B5EF4-FFF2-40B4-BE49-F238E27FC236}">
                <a16:creationId xmlns:a16="http://schemas.microsoft.com/office/drawing/2014/main" id="{DA690AAB-F479-D203-220D-2A24D7EB8ABB}"/>
              </a:ext>
            </a:extLst>
          </p:cNvPr>
          <p:cNvPicPr>
            <a:picLocks noChangeAspect="1"/>
          </p:cNvPicPr>
          <p:nvPr/>
        </p:nvPicPr>
        <p:blipFill>
          <a:blip r:embed="rId2"/>
          <a:stretch>
            <a:fillRect/>
          </a:stretch>
        </p:blipFill>
        <p:spPr>
          <a:xfrm>
            <a:off x="99261" y="1319087"/>
            <a:ext cx="4827671" cy="3748203"/>
          </a:xfrm>
          <a:prstGeom prst="rect">
            <a:avLst/>
          </a:prstGeom>
        </p:spPr>
      </p:pic>
      <p:sp>
        <p:nvSpPr>
          <p:cNvPr id="7" name="Title 2">
            <a:extLst>
              <a:ext uri="{FF2B5EF4-FFF2-40B4-BE49-F238E27FC236}">
                <a16:creationId xmlns:a16="http://schemas.microsoft.com/office/drawing/2014/main" id="{CD2D0AAE-C991-2945-845F-D197BD0C3FDF}"/>
              </a:ext>
            </a:extLst>
          </p:cNvPr>
          <p:cNvSpPr>
            <a:spLocks noGrp="1"/>
          </p:cNvSpPr>
          <p:nvPr>
            <p:ph type="title"/>
          </p:nvPr>
        </p:nvSpPr>
        <p:spPr>
          <a:xfrm>
            <a:off x="1291304" y="202153"/>
            <a:ext cx="7372634" cy="452915"/>
          </a:xfrm>
        </p:spPr>
        <p:txBody>
          <a:bodyPr>
            <a:noAutofit/>
          </a:bodyPr>
          <a:lstStyle/>
          <a:p>
            <a:r>
              <a:rPr lang="en-GB" sz="2325" dirty="0"/>
              <a:t>Operation and management of the EOSC Federation</a:t>
            </a:r>
          </a:p>
        </p:txBody>
      </p:sp>
      <p:sp>
        <p:nvSpPr>
          <p:cNvPr id="8" name="Content Placeholder 1">
            <a:extLst>
              <a:ext uri="{FF2B5EF4-FFF2-40B4-BE49-F238E27FC236}">
                <a16:creationId xmlns:a16="http://schemas.microsoft.com/office/drawing/2014/main" id="{B247C722-D1E4-9E60-2AA8-B005824343A4}"/>
              </a:ext>
            </a:extLst>
          </p:cNvPr>
          <p:cNvSpPr>
            <a:spLocks noGrp="1"/>
          </p:cNvSpPr>
          <p:nvPr>
            <p:ph sz="half" idx="15"/>
          </p:nvPr>
        </p:nvSpPr>
        <p:spPr>
          <a:xfrm>
            <a:off x="5143501" y="1674091"/>
            <a:ext cx="3756860" cy="726209"/>
          </a:xfrm>
        </p:spPr>
        <p:txBody>
          <a:bodyPr>
            <a:normAutofit/>
          </a:bodyPr>
          <a:lstStyle/>
          <a:p>
            <a:pPr marL="0" indent="0">
              <a:lnSpc>
                <a:spcPct val="110000"/>
              </a:lnSpc>
              <a:spcBef>
                <a:spcPts val="0"/>
              </a:spcBef>
              <a:spcAft>
                <a:spcPts val="0"/>
              </a:spcAft>
              <a:buNone/>
            </a:pPr>
            <a:r>
              <a:rPr lang="en-GB" sz="1350" dirty="0"/>
              <a:t>Core tasks of EOSC</a:t>
            </a:r>
          </a:p>
          <a:p>
            <a:pPr marL="0" indent="0">
              <a:lnSpc>
                <a:spcPct val="110000"/>
              </a:lnSpc>
              <a:spcBef>
                <a:spcPts val="0"/>
              </a:spcBef>
              <a:spcAft>
                <a:spcPts val="0"/>
              </a:spcAft>
              <a:buNone/>
            </a:pPr>
            <a:r>
              <a:rPr lang="en-GB" sz="1350" b="1" dirty="0"/>
              <a:t>Federation Management Organisation (FMO)</a:t>
            </a:r>
          </a:p>
        </p:txBody>
      </p:sp>
      <p:sp>
        <p:nvSpPr>
          <p:cNvPr id="9" name="Content Placeholder 1">
            <a:extLst>
              <a:ext uri="{FF2B5EF4-FFF2-40B4-BE49-F238E27FC236}">
                <a16:creationId xmlns:a16="http://schemas.microsoft.com/office/drawing/2014/main" id="{AA31BD6A-7365-8C23-6D6A-62649245B2BD}"/>
              </a:ext>
            </a:extLst>
          </p:cNvPr>
          <p:cNvSpPr txBox="1">
            <a:spLocks/>
          </p:cNvSpPr>
          <p:nvPr/>
        </p:nvSpPr>
        <p:spPr>
          <a:xfrm>
            <a:off x="1308436" y="657691"/>
            <a:ext cx="7309183" cy="632801"/>
          </a:xfrm>
          <a:prstGeom prst="rect">
            <a:avLst/>
          </a:prstGeom>
        </p:spPr>
        <p:txBody>
          <a:bodyPr vert="horz" lIns="68580" tIns="34290" rIns="68580" bIns="34290" rtlCol="0">
            <a:noAutofit/>
          </a:bodyPr>
          <a:lstStyle>
            <a:lvl1pPr marL="285750" indent="-285750" algn="l" defTabSz="914400" rtl="0" eaLnBrk="1" latinLnBrk="0" hangingPunct="1">
              <a:lnSpc>
                <a:spcPct val="100000"/>
              </a:lnSpc>
              <a:spcBef>
                <a:spcPts val="600"/>
              </a:spcBef>
              <a:spcAft>
                <a:spcPts val="600"/>
              </a:spcAft>
              <a:buFont typeface="Arial" panose="020B0604020202020204" pitchFamily="34" charset="0"/>
              <a:buChar char="•"/>
              <a:defRPr sz="1500" b="0" i="0" kern="1500" spc="0" baseline="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50" dirty="0">
                <a:solidFill>
                  <a:srgbClr val="008691"/>
                </a:solidFill>
                <a:latin typeface="Quicksand" pitchFamily="2" charset="77"/>
              </a:rPr>
              <a:t>The establishment of the EOSC Federation requires identifying a designated </a:t>
            </a:r>
            <a:r>
              <a:rPr lang="en-GB" sz="1350" b="1" dirty="0">
                <a:solidFill>
                  <a:srgbClr val="008691"/>
                </a:solidFill>
                <a:latin typeface="Quicksand" pitchFamily="2" charset="77"/>
              </a:rPr>
              <a:t>legal entity to be mandated</a:t>
            </a:r>
            <a:r>
              <a:rPr lang="en-GB" sz="1350" dirty="0">
                <a:solidFill>
                  <a:srgbClr val="008691"/>
                </a:solidFill>
                <a:latin typeface="Quicksand" pitchFamily="2" charset="77"/>
              </a:rPr>
              <a:t> with the responsibility of </a:t>
            </a:r>
            <a:r>
              <a:rPr lang="en-GB" sz="1350" b="1" dirty="0">
                <a:solidFill>
                  <a:srgbClr val="008691"/>
                </a:solidFill>
                <a:latin typeface="Quicksand" pitchFamily="2" charset="77"/>
              </a:rPr>
              <a:t>operating and managing </a:t>
            </a:r>
            <a:r>
              <a:rPr lang="en-GB" sz="1350" dirty="0">
                <a:solidFill>
                  <a:srgbClr val="008691"/>
                </a:solidFill>
                <a:latin typeface="Quicksand" pitchFamily="2" charset="77"/>
              </a:rPr>
              <a:t>the EOSC Federation </a:t>
            </a:r>
          </a:p>
        </p:txBody>
      </p:sp>
      <p:sp>
        <p:nvSpPr>
          <p:cNvPr id="10" name="Content Placeholder 1">
            <a:extLst>
              <a:ext uri="{FF2B5EF4-FFF2-40B4-BE49-F238E27FC236}">
                <a16:creationId xmlns:a16="http://schemas.microsoft.com/office/drawing/2014/main" id="{374C2BA1-C684-F9DB-F7C0-7743EC2C8D83}"/>
              </a:ext>
            </a:extLst>
          </p:cNvPr>
          <p:cNvSpPr txBox="1">
            <a:spLocks/>
          </p:cNvSpPr>
          <p:nvPr/>
        </p:nvSpPr>
        <p:spPr>
          <a:xfrm>
            <a:off x="6087979" y="2429072"/>
            <a:ext cx="2646947" cy="2218126"/>
          </a:xfrm>
          <a:prstGeom prst="rect">
            <a:avLst/>
          </a:prstGeom>
        </p:spPr>
        <p:txBody>
          <a:bodyPr vert="horz" lIns="68580" tIns="34290" rIns="68580" bIns="34290" rtlCol="0">
            <a:noAutofit/>
          </a:bodyPr>
          <a:lstStyle>
            <a:lvl1pPr marL="285750" indent="-285750" algn="l" defTabSz="914400" rtl="0" eaLnBrk="1" latinLnBrk="0" hangingPunct="1">
              <a:lnSpc>
                <a:spcPct val="100000"/>
              </a:lnSpc>
              <a:spcBef>
                <a:spcPts val="600"/>
              </a:spcBef>
              <a:spcAft>
                <a:spcPts val="600"/>
              </a:spcAft>
              <a:buFont typeface="Arial" panose="020B0604020202020204" pitchFamily="34" charset="0"/>
              <a:buChar char="•"/>
              <a:defRPr sz="1500" b="0" i="0" kern="1500" spc="0" baseline="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900"/>
              </a:spcBef>
              <a:spcAft>
                <a:spcPts val="900"/>
              </a:spcAft>
              <a:buNone/>
            </a:pPr>
            <a:r>
              <a:rPr lang="en-GB" sz="1350" dirty="0"/>
              <a:t>Oversee </a:t>
            </a:r>
            <a:r>
              <a:rPr lang="en-GB" sz="1350" b="1" dirty="0"/>
              <a:t>daily operations </a:t>
            </a:r>
            <a:r>
              <a:rPr lang="en-GB" sz="1350" dirty="0"/>
              <a:t>and monitor the EOSC Federation, including legal, policy, interoperability, and technical aspects</a:t>
            </a:r>
          </a:p>
          <a:p>
            <a:pPr marL="0" indent="0">
              <a:spcBef>
                <a:spcPts val="900"/>
              </a:spcBef>
              <a:spcAft>
                <a:spcPts val="900"/>
              </a:spcAft>
              <a:buNone/>
            </a:pPr>
            <a:r>
              <a:rPr lang="en-GB" sz="1350" dirty="0"/>
              <a:t>Manage the EOSC Federation’s </a:t>
            </a:r>
            <a:r>
              <a:rPr lang="en-GB" sz="1350" b="1" dirty="0"/>
              <a:t>contractual and collaboration framework</a:t>
            </a:r>
          </a:p>
        </p:txBody>
      </p:sp>
      <p:pic>
        <p:nvPicPr>
          <p:cNvPr id="12" name="Graphic 11" descr="Badge with solid fill">
            <a:extLst>
              <a:ext uri="{FF2B5EF4-FFF2-40B4-BE49-F238E27FC236}">
                <a16:creationId xmlns:a16="http://schemas.microsoft.com/office/drawing/2014/main" id="{C88AACED-33DA-3315-DB34-7F91DA8D202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239753" y="3672641"/>
            <a:ext cx="685800" cy="685800"/>
          </a:xfrm>
          <a:prstGeom prst="rect">
            <a:avLst/>
          </a:prstGeom>
        </p:spPr>
      </p:pic>
      <p:pic>
        <p:nvPicPr>
          <p:cNvPr id="14" name="Graphic 13" descr="Badge 1 with solid fill">
            <a:extLst>
              <a:ext uri="{FF2B5EF4-FFF2-40B4-BE49-F238E27FC236}">
                <a16:creationId xmlns:a16="http://schemas.microsoft.com/office/drawing/2014/main" id="{FE8307B9-CDAA-801A-60FD-868237371BFC}"/>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216897" y="2431587"/>
            <a:ext cx="685800" cy="685800"/>
          </a:xfrm>
          <a:prstGeom prst="rect">
            <a:avLst/>
          </a:prstGeom>
        </p:spPr>
      </p:pic>
    </p:spTree>
    <p:extLst>
      <p:ext uri="{BB962C8B-B14F-4D97-AF65-F5344CB8AC3E}">
        <p14:creationId xmlns:p14="http://schemas.microsoft.com/office/powerpoint/2010/main" val="184133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3F42B-51E9-4532-6107-7C52FBF4C583}"/>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B1325D91-F1D2-9D0E-3167-EADB74D2974C}"/>
              </a:ext>
            </a:extLst>
          </p:cNvPr>
          <p:cNvSpPr/>
          <p:nvPr/>
        </p:nvSpPr>
        <p:spPr>
          <a:xfrm>
            <a:off x="3200400" y="1723524"/>
            <a:ext cx="5943600" cy="3419976"/>
          </a:xfrm>
          <a:prstGeom prst="rect">
            <a:avLst/>
          </a:prstGeom>
          <a:solidFill>
            <a:srgbClr val="008691">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7" name="Freeform 26">
            <a:extLst>
              <a:ext uri="{FF2B5EF4-FFF2-40B4-BE49-F238E27FC236}">
                <a16:creationId xmlns:a16="http://schemas.microsoft.com/office/drawing/2014/main" id="{22A2BD2C-7920-3259-C296-569A01ADDA9F}"/>
              </a:ext>
            </a:extLst>
          </p:cNvPr>
          <p:cNvSpPr/>
          <p:nvPr/>
        </p:nvSpPr>
        <p:spPr>
          <a:xfrm>
            <a:off x="1" y="1732547"/>
            <a:ext cx="3104147" cy="3410953"/>
          </a:xfrm>
          <a:custGeom>
            <a:avLst/>
            <a:gdLst>
              <a:gd name="connsiteX0" fmla="*/ 0 w 4138863"/>
              <a:gd name="connsiteY0" fmla="*/ 0 h 4547937"/>
              <a:gd name="connsiteX1" fmla="*/ 3421944 w 4138863"/>
              <a:gd name="connsiteY1" fmla="*/ 0 h 4547937"/>
              <a:gd name="connsiteX2" fmla="*/ 3403880 w 4138863"/>
              <a:gd name="connsiteY2" fmla="*/ 58193 h 4547937"/>
              <a:gd name="connsiteX3" fmla="*/ 3392909 w 4138863"/>
              <a:gd name="connsiteY3" fmla="*/ 167022 h 4547937"/>
              <a:gd name="connsiteX4" fmla="*/ 3932909 w 4138863"/>
              <a:gd name="connsiteY4" fmla="*/ 707022 h 4547937"/>
              <a:gd name="connsiteX5" fmla="*/ 4041738 w 4138863"/>
              <a:gd name="connsiteY5" fmla="*/ 696051 h 4547937"/>
              <a:gd name="connsiteX6" fmla="*/ 4138863 w 4138863"/>
              <a:gd name="connsiteY6" fmla="*/ 665902 h 4547937"/>
              <a:gd name="connsiteX7" fmla="*/ 4138863 w 4138863"/>
              <a:gd name="connsiteY7" fmla="*/ 4547937 h 4547937"/>
              <a:gd name="connsiteX8" fmla="*/ 0 w 4138863"/>
              <a:gd name="connsiteY8" fmla="*/ 4547937 h 4547937"/>
              <a:gd name="connsiteX9" fmla="*/ 0 w 4138863"/>
              <a:gd name="connsiteY9" fmla="*/ 0 h 454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863" h="4547937">
                <a:moveTo>
                  <a:pt x="0" y="0"/>
                </a:moveTo>
                <a:lnTo>
                  <a:pt x="3421944" y="0"/>
                </a:lnTo>
                <a:lnTo>
                  <a:pt x="3403880" y="58193"/>
                </a:lnTo>
                <a:cubicBezTo>
                  <a:pt x="3396687" y="93346"/>
                  <a:pt x="3392909" y="129743"/>
                  <a:pt x="3392909" y="167022"/>
                </a:cubicBezTo>
                <a:cubicBezTo>
                  <a:pt x="3392909" y="465256"/>
                  <a:pt x="3634675" y="707022"/>
                  <a:pt x="3932909" y="707022"/>
                </a:cubicBezTo>
                <a:cubicBezTo>
                  <a:pt x="3970188" y="707022"/>
                  <a:pt x="4006585" y="703245"/>
                  <a:pt x="4041738" y="696051"/>
                </a:cubicBezTo>
                <a:lnTo>
                  <a:pt x="4138863" y="665902"/>
                </a:lnTo>
                <a:lnTo>
                  <a:pt x="4138863" y="4547937"/>
                </a:lnTo>
                <a:lnTo>
                  <a:pt x="0" y="4547937"/>
                </a:lnTo>
                <a:lnTo>
                  <a:pt x="0" y="0"/>
                </a:lnTo>
                <a:close/>
              </a:path>
            </a:pathLst>
          </a:custGeom>
          <a:solidFill>
            <a:srgbClr val="DEEE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50"/>
          </a:p>
        </p:txBody>
      </p:sp>
      <p:sp>
        <p:nvSpPr>
          <p:cNvPr id="3" name="Title 2">
            <a:extLst>
              <a:ext uri="{FF2B5EF4-FFF2-40B4-BE49-F238E27FC236}">
                <a16:creationId xmlns:a16="http://schemas.microsoft.com/office/drawing/2014/main" id="{7AAA552A-639D-1A5C-67AA-2DB0A71A5EB0}"/>
              </a:ext>
            </a:extLst>
          </p:cNvPr>
          <p:cNvSpPr>
            <a:spLocks noGrp="1"/>
          </p:cNvSpPr>
          <p:nvPr>
            <p:ph type="title"/>
          </p:nvPr>
        </p:nvSpPr>
        <p:spPr>
          <a:xfrm>
            <a:off x="1381541" y="225592"/>
            <a:ext cx="7506789" cy="604587"/>
          </a:xfrm>
        </p:spPr>
        <p:txBody>
          <a:bodyPr>
            <a:noAutofit/>
          </a:bodyPr>
          <a:lstStyle/>
          <a:p>
            <a:r>
              <a:rPr lang="en-GB" sz="1950" dirty="0"/>
              <a:t>Federation Management Organisation (FMO)</a:t>
            </a:r>
          </a:p>
        </p:txBody>
      </p:sp>
      <p:sp>
        <p:nvSpPr>
          <p:cNvPr id="44" name="Pentagon 43">
            <a:extLst>
              <a:ext uri="{FF2B5EF4-FFF2-40B4-BE49-F238E27FC236}">
                <a16:creationId xmlns:a16="http://schemas.microsoft.com/office/drawing/2014/main" id="{EBC6C5A0-795F-6D02-C910-654BB43B3486}"/>
              </a:ext>
            </a:extLst>
          </p:cNvPr>
          <p:cNvSpPr/>
          <p:nvPr/>
        </p:nvSpPr>
        <p:spPr>
          <a:xfrm>
            <a:off x="-1" y="785061"/>
            <a:ext cx="1615240" cy="378995"/>
          </a:xfrm>
          <a:prstGeom prst="homePlate">
            <a:avLst/>
          </a:prstGeom>
          <a:solidFill>
            <a:srgbClr val="FF5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43" name="TextBox 42">
            <a:extLst>
              <a:ext uri="{FF2B5EF4-FFF2-40B4-BE49-F238E27FC236}">
                <a16:creationId xmlns:a16="http://schemas.microsoft.com/office/drawing/2014/main" id="{B91CFCF4-202F-0B35-997C-0D9B409828BF}"/>
              </a:ext>
            </a:extLst>
          </p:cNvPr>
          <p:cNvSpPr txBox="1"/>
          <p:nvPr/>
        </p:nvSpPr>
        <p:spPr>
          <a:xfrm>
            <a:off x="198521" y="836057"/>
            <a:ext cx="1218198" cy="300082"/>
          </a:xfrm>
          <a:prstGeom prst="rect">
            <a:avLst/>
          </a:prstGeom>
          <a:noFill/>
        </p:spPr>
        <p:txBody>
          <a:bodyPr wrap="square">
            <a:spAutoFit/>
          </a:bodyPr>
          <a:lstStyle/>
          <a:p>
            <a:r>
              <a:rPr lang="en-GB" sz="1350" dirty="0">
                <a:solidFill>
                  <a:schemeClr val="bg1"/>
                </a:solidFill>
                <a:latin typeface="Roboto" panose="02000000000000000000" pitchFamily="2" charset="0"/>
                <a:ea typeface="Roboto" panose="02000000000000000000" pitchFamily="2" charset="0"/>
              </a:rPr>
              <a:t>Proposal #2</a:t>
            </a:r>
            <a:endParaRPr lang="en-GB" sz="1050" dirty="0">
              <a:solidFill>
                <a:schemeClr val="bg1"/>
              </a:solidFill>
              <a:latin typeface="Roboto" panose="02000000000000000000" pitchFamily="2" charset="0"/>
              <a:ea typeface="Roboto" panose="02000000000000000000" pitchFamily="2" charset="0"/>
            </a:endParaRPr>
          </a:p>
        </p:txBody>
      </p:sp>
      <p:sp>
        <p:nvSpPr>
          <p:cNvPr id="6" name="Title 2">
            <a:extLst>
              <a:ext uri="{FF2B5EF4-FFF2-40B4-BE49-F238E27FC236}">
                <a16:creationId xmlns:a16="http://schemas.microsoft.com/office/drawing/2014/main" id="{A0415574-0087-D22D-32D3-0C53C060CDCB}"/>
              </a:ext>
            </a:extLst>
          </p:cNvPr>
          <p:cNvSpPr txBox="1">
            <a:spLocks/>
          </p:cNvSpPr>
          <p:nvPr/>
        </p:nvSpPr>
        <p:spPr>
          <a:xfrm>
            <a:off x="1700378" y="718886"/>
            <a:ext cx="7016502" cy="85123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500" b="0" i="0" kern="1200">
                <a:solidFill>
                  <a:srgbClr val="008691"/>
                </a:solidFill>
                <a:latin typeface="Quicksand" pitchFamily="2" charset="77"/>
                <a:ea typeface="Roboto" panose="02000000000000000000" pitchFamily="2" charset="0"/>
                <a:cs typeface="+mj-cs"/>
              </a:defRPr>
            </a:lvl1pPr>
          </a:lstStyle>
          <a:p>
            <a:r>
              <a:rPr lang="en-GB" sz="1350" dirty="0">
                <a:solidFill>
                  <a:srgbClr val="FF5B7F"/>
                </a:solidFill>
              </a:rPr>
              <a:t>The EOSC Association Board proposes to establish a </a:t>
            </a:r>
            <a:r>
              <a:rPr lang="en-GB" sz="1350" b="1" dirty="0">
                <a:solidFill>
                  <a:srgbClr val="FF5B7F"/>
                </a:solidFill>
              </a:rPr>
              <a:t>limited liability company, EOSC FMO SRL, </a:t>
            </a:r>
            <a:r>
              <a:rPr lang="en-GB" sz="1350" dirty="0">
                <a:solidFill>
                  <a:srgbClr val="FF5B7F"/>
                </a:solidFill>
              </a:rPr>
              <a:t>wholly owned by the EOSC Association AISBL, which will act as the EOSC FMO. The EOSC FMO SRL takes on the responsibilities relative to </a:t>
            </a:r>
            <a:r>
              <a:rPr lang="en-GB" sz="1350" b="1" dirty="0"/>
              <a:t>Task</a:t>
            </a:r>
            <a:r>
              <a:rPr lang="en-GB" sz="1350" b="1" dirty="0">
                <a:solidFill>
                  <a:srgbClr val="FF5B7F"/>
                </a:solidFill>
              </a:rPr>
              <a:t>       </a:t>
            </a:r>
            <a:r>
              <a:rPr lang="en-GB" sz="1350" dirty="0">
                <a:solidFill>
                  <a:srgbClr val="FF5B7F"/>
                </a:solidFill>
              </a:rPr>
              <a:t>(which may include outsourcing of services). </a:t>
            </a:r>
          </a:p>
        </p:txBody>
      </p:sp>
      <p:sp>
        <p:nvSpPr>
          <p:cNvPr id="4" name="TextBox 3">
            <a:extLst>
              <a:ext uri="{FF2B5EF4-FFF2-40B4-BE49-F238E27FC236}">
                <a16:creationId xmlns:a16="http://schemas.microsoft.com/office/drawing/2014/main" id="{BDB8EA51-9606-1CD4-01DA-9CB49A6BE680}"/>
              </a:ext>
            </a:extLst>
          </p:cNvPr>
          <p:cNvSpPr txBox="1"/>
          <p:nvPr/>
        </p:nvSpPr>
        <p:spPr>
          <a:xfrm>
            <a:off x="270710" y="2326104"/>
            <a:ext cx="2282993" cy="253916"/>
          </a:xfrm>
          <a:prstGeom prst="rect">
            <a:avLst/>
          </a:prstGeom>
          <a:noFill/>
        </p:spPr>
        <p:txBody>
          <a:bodyPr wrap="square">
            <a:spAutoFit/>
          </a:bodyPr>
          <a:lstStyle/>
          <a:p>
            <a:r>
              <a:rPr lang="en-GB" sz="1050" b="1" dirty="0">
                <a:latin typeface="Roboto" panose="02000000000000000000" pitchFamily="2" charset="0"/>
                <a:ea typeface="Roboto" panose="02000000000000000000" pitchFamily="2" charset="0"/>
              </a:rPr>
              <a:t>Two-layered structure </a:t>
            </a:r>
          </a:p>
        </p:txBody>
      </p:sp>
      <p:sp>
        <p:nvSpPr>
          <p:cNvPr id="10" name="TextBox 9">
            <a:extLst>
              <a:ext uri="{FF2B5EF4-FFF2-40B4-BE49-F238E27FC236}">
                <a16:creationId xmlns:a16="http://schemas.microsoft.com/office/drawing/2014/main" id="{D4ED11B4-530F-7FB0-C4BE-0D15B55813B5}"/>
              </a:ext>
            </a:extLst>
          </p:cNvPr>
          <p:cNvSpPr txBox="1"/>
          <p:nvPr/>
        </p:nvSpPr>
        <p:spPr>
          <a:xfrm>
            <a:off x="3284622" y="2273601"/>
            <a:ext cx="5639804" cy="2680221"/>
          </a:xfrm>
          <a:prstGeom prst="rect">
            <a:avLst/>
          </a:prstGeom>
          <a:noFill/>
        </p:spPr>
        <p:txBody>
          <a:bodyPr wrap="square">
            <a:spAutoFit/>
          </a:bodyPr>
          <a:lstStyle/>
          <a:p>
            <a:pPr>
              <a:spcBef>
                <a:spcPts val="450"/>
              </a:spcBef>
              <a:spcAft>
                <a:spcPts val="450"/>
              </a:spcAft>
            </a:pPr>
            <a:r>
              <a:rPr lang="en-GB" sz="1050" dirty="0">
                <a:latin typeface="Roboto" panose="02000000000000000000" pitchFamily="2" charset="0"/>
                <a:ea typeface="Roboto" panose="02000000000000000000" pitchFamily="2" charset="0"/>
              </a:rPr>
              <a:t>The EOSC FMO SRL will be </a:t>
            </a:r>
            <a:r>
              <a:rPr lang="en-GB" sz="1050" b="1" dirty="0">
                <a:latin typeface="Roboto" panose="02000000000000000000" pitchFamily="2" charset="0"/>
                <a:ea typeface="Roboto" panose="02000000000000000000" pitchFamily="2" charset="0"/>
              </a:rPr>
              <a:t>co-financed by the European Commission and the Member States and Associated Countries. </a:t>
            </a:r>
            <a:r>
              <a:rPr lang="en-GB" sz="1050" dirty="0">
                <a:latin typeface="Roboto" panose="02000000000000000000" pitchFamily="2" charset="0"/>
                <a:ea typeface="Roboto" panose="02000000000000000000" pitchFamily="2" charset="0"/>
              </a:rPr>
              <a:t>The financing could be implemented in a staged approach:</a:t>
            </a:r>
          </a:p>
          <a:p>
            <a:pPr marL="214313" indent="-214313">
              <a:spcBef>
                <a:spcPts val="450"/>
              </a:spcBef>
              <a:spcAft>
                <a:spcPts val="450"/>
              </a:spcAft>
              <a:buFont typeface="Arial" panose="020B0604020202020204" pitchFamily="34" charset="0"/>
              <a:buChar char="•"/>
            </a:pPr>
            <a:r>
              <a:rPr lang="en-GB" sz="1200" b="1" dirty="0">
                <a:latin typeface="Roboto" panose="02000000000000000000" pitchFamily="2" charset="0"/>
                <a:ea typeface="Roboto" panose="02000000000000000000" pitchFamily="2" charset="0"/>
              </a:rPr>
              <a:t>During the Horizon Europe timeframe: </a:t>
            </a:r>
            <a:r>
              <a:rPr lang="en-GB" sz="1200" u="sng" dirty="0">
                <a:latin typeface="Roboto" panose="02000000000000000000" pitchFamily="2" charset="0"/>
                <a:ea typeface="Roboto" panose="02000000000000000000" pitchFamily="2" charset="0"/>
              </a:rPr>
              <a:t>with in-cash contributions by the European Commission</a:t>
            </a:r>
            <a:r>
              <a:rPr lang="en-GB" sz="1200" dirty="0">
                <a:latin typeface="Roboto" panose="02000000000000000000" pitchFamily="2" charset="0"/>
                <a:ea typeface="Roboto" panose="02000000000000000000" pitchFamily="2" charset="0"/>
              </a:rPr>
              <a:t> (via the budget granted to the EOSC Association AISBL); in that period the Member States and Associated Countries support the work done by the FMO by either hosting an active EOSC Node or by their contractually contribution to an international Research Infrastructure operating an active Node in the EOSC Federation.</a:t>
            </a:r>
          </a:p>
          <a:p>
            <a:pPr marL="214313" indent="-214313">
              <a:spcBef>
                <a:spcPts val="450"/>
              </a:spcBef>
              <a:spcAft>
                <a:spcPts val="450"/>
              </a:spcAft>
              <a:buFont typeface="Arial" panose="020B0604020202020204" pitchFamily="34" charset="0"/>
              <a:buChar char="•"/>
            </a:pPr>
            <a:r>
              <a:rPr lang="en-GB" sz="1200" b="1" dirty="0">
                <a:latin typeface="Roboto" panose="02000000000000000000" pitchFamily="2" charset="0"/>
                <a:ea typeface="Roboto" panose="02000000000000000000" pitchFamily="2" charset="0"/>
              </a:rPr>
              <a:t>In the next framework programme: </a:t>
            </a:r>
            <a:r>
              <a:rPr lang="en-GB" sz="1200" u="sng" dirty="0">
                <a:latin typeface="Roboto" panose="02000000000000000000" pitchFamily="2" charset="0"/>
                <a:ea typeface="Roboto" panose="02000000000000000000" pitchFamily="2" charset="0"/>
              </a:rPr>
              <a:t>with 100% of initial funding sourced from the European Commission, then transitioning to a co-financing mechanism of 70% from the Member States </a:t>
            </a:r>
            <a:r>
              <a:rPr lang="en-GB" sz="1200" dirty="0">
                <a:latin typeface="Roboto" panose="02000000000000000000" pitchFamily="2" charset="0"/>
                <a:ea typeface="Roboto" panose="02000000000000000000" pitchFamily="2" charset="0"/>
              </a:rPr>
              <a:t>and Associated Countries and 30% from the European Commission, for example (see section D.2).</a:t>
            </a:r>
          </a:p>
        </p:txBody>
      </p:sp>
      <p:sp>
        <p:nvSpPr>
          <p:cNvPr id="12" name="TextBox 11">
            <a:extLst>
              <a:ext uri="{FF2B5EF4-FFF2-40B4-BE49-F238E27FC236}">
                <a16:creationId xmlns:a16="http://schemas.microsoft.com/office/drawing/2014/main" id="{83D1031D-162D-E874-A236-E9700EA553E8}"/>
              </a:ext>
            </a:extLst>
          </p:cNvPr>
          <p:cNvSpPr txBox="1"/>
          <p:nvPr/>
        </p:nvSpPr>
        <p:spPr>
          <a:xfrm>
            <a:off x="745958" y="2774279"/>
            <a:ext cx="1943101" cy="1384995"/>
          </a:xfrm>
          <a:prstGeom prst="rect">
            <a:avLst/>
          </a:prstGeom>
          <a:noFill/>
        </p:spPr>
        <p:txBody>
          <a:bodyPr wrap="square">
            <a:spAutoFit/>
          </a:bodyPr>
          <a:lstStyle/>
          <a:p>
            <a:r>
              <a:rPr lang="en-GB" sz="1050" b="1" dirty="0">
                <a:latin typeface="Roboto" panose="02000000000000000000" pitchFamily="2" charset="0"/>
                <a:ea typeface="Roboto" panose="02000000000000000000" pitchFamily="2" charset="0"/>
              </a:rPr>
              <a:t>Executive management layer: </a:t>
            </a:r>
            <a:r>
              <a:rPr lang="en-GB" sz="1050" dirty="0">
                <a:latin typeface="Roboto" panose="02000000000000000000" pitchFamily="2" charset="0"/>
                <a:ea typeface="Roboto" panose="02000000000000000000" pitchFamily="2" charset="0"/>
              </a:rPr>
              <a:t>responsible for the daily operations</a:t>
            </a:r>
          </a:p>
          <a:p>
            <a:endParaRPr lang="en-GB" sz="1050" dirty="0">
              <a:latin typeface="Roboto" panose="02000000000000000000" pitchFamily="2" charset="0"/>
              <a:ea typeface="Roboto" panose="02000000000000000000" pitchFamily="2" charset="0"/>
            </a:endParaRPr>
          </a:p>
          <a:p>
            <a:r>
              <a:rPr lang="en-GB" sz="1050" b="1" dirty="0">
                <a:latin typeface="Roboto" panose="02000000000000000000" pitchFamily="2" charset="0"/>
                <a:ea typeface="Roboto" panose="02000000000000000000" pitchFamily="2" charset="0"/>
              </a:rPr>
              <a:t>Governance layer </a:t>
            </a:r>
            <a:r>
              <a:rPr lang="en-GB" sz="1050" dirty="0">
                <a:latin typeface="Roboto" panose="02000000000000000000" pitchFamily="2" charset="0"/>
                <a:ea typeface="Roboto" panose="02000000000000000000" pitchFamily="2" charset="0"/>
              </a:rPr>
              <a:t>(an FMO non-executive board): steers the direction of the FMO</a:t>
            </a:r>
          </a:p>
          <a:p>
            <a:endParaRPr lang="en-GB" sz="1050" dirty="0"/>
          </a:p>
        </p:txBody>
      </p:sp>
      <p:pic>
        <p:nvPicPr>
          <p:cNvPr id="14" name="Graphic 13" descr="Badge with solid fill">
            <a:extLst>
              <a:ext uri="{FF2B5EF4-FFF2-40B4-BE49-F238E27FC236}">
                <a16:creationId xmlns:a16="http://schemas.microsoft.com/office/drawing/2014/main" id="{73CAC6B9-1E69-5849-D56B-4EC26E40BA5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67703" y="3573380"/>
            <a:ext cx="465016" cy="465016"/>
          </a:xfrm>
          <a:prstGeom prst="rect">
            <a:avLst/>
          </a:prstGeom>
        </p:spPr>
      </p:pic>
      <p:pic>
        <p:nvPicPr>
          <p:cNvPr id="15" name="Graphic 14" descr="Badge 1 with solid fill">
            <a:extLst>
              <a:ext uri="{FF2B5EF4-FFF2-40B4-BE49-F238E27FC236}">
                <a16:creationId xmlns:a16="http://schemas.microsoft.com/office/drawing/2014/main" id="{A210EE13-A32A-480C-9427-3A8B4404257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53872" y="2765463"/>
            <a:ext cx="465016" cy="465016"/>
          </a:xfrm>
          <a:prstGeom prst="rect">
            <a:avLst/>
          </a:prstGeom>
        </p:spPr>
      </p:pic>
      <p:sp>
        <p:nvSpPr>
          <p:cNvPr id="29" name="Freeform 28">
            <a:extLst>
              <a:ext uri="{FF2B5EF4-FFF2-40B4-BE49-F238E27FC236}">
                <a16:creationId xmlns:a16="http://schemas.microsoft.com/office/drawing/2014/main" id="{6229662A-9D36-E6D5-C9BC-F7CFEA133A58}"/>
              </a:ext>
            </a:extLst>
          </p:cNvPr>
          <p:cNvSpPr/>
          <p:nvPr/>
        </p:nvSpPr>
        <p:spPr>
          <a:xfrm>
            <a:off x="2544682" y="1732546"/>
            <a:ext cx="559466" cy="530267"/>
          </a:xfrm>
          <a:custGeom>
            <a:avLst/>
            <a:gdLst>
              <a:gd name="connsiteX0" fmla="*/ 29035 w 745954"/>
              <a:gd name="connsiteY0" fmla="*/ 0 h 707022"/>
              <a:gd name="connsiteX1" fmla="*/ 745954 w 745954"/>
              <a:gd name="connsiteY1" fmla="*/ 0 h 707022"/>
              <a:gd name="connsiteX2" fmla="*/ 745954 w 745954"/>
              <a:gd name="connsiteY2" fmla="*/ 665902 h 707022"/>
              <a:gd name="connsiteX3" fmla="*/ 648829 w 745954"/>
              <a:gd name="connsiteY3" fmla="*/ 696051 h 707022"/>
              <a:gd name="connsiteX4" fmla="*/ 540000 w 745954"/>
              <a:gd name="connsiteY4" fmla="*/ 707022 h 707022"/>
              <a:gd name="connsiteX5" fmla="*/ 0 w 745954"/>
              <a:gd name="connsiteY5" fmla="*/ 167022 h 707022"/>
              <a:gd name="connsiteX6" fmla="*/ 10971 w 745954"/>
              <a:gd name="connsiteY6" fmla="*/ 58193 h 707022"/>
              <a:gd name="connsiteX7" fmla="*/ 29035 w 745954"/>
              <a:gd name="connsiteY7" fmla="*/ 0 h 70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954" h="707022">
                <a:moveTo>
                  <a:pt x="29035" y="0"/>
                </a:moveTo>
                <a:lnTo>
                  <a:pt x="745954" y="0"/>
                </a:lnTo>
                <a:lnTo>
                  <a:pt x="745954" y="665902"/>
                </a:lnTo>
                <a:lnTo>
                  <a:pt x="648829" y="696051"/>
                </a:lnTo>
                <a:cubicBezTo>
                  <a:pt x="613676" y="703245"/>
                  <a:pt x="577279" y="707022"/>
                  <a:pt x="540000" y="707022"/>
                </a:cubicBezTo>
                <a:cubicBezTo>
                  <a:pt x="241766" y="707022"/>
                  <a:pt x="0" y="465256"/>
                  <a:pt x="0" y="167022"/>
                </a:cubicBezTo>
                <a:cubicBezTo>
                  <a:pt x="0" y="129743"/>
                  <a:pt x="3778" y="93346"/>
                  <a:pt x="10971" y="58193"/>
                </a:cubicBezTo>
                <a:lnTo>
                  <a:pt x="29035" y="0"/>
                </a:lnTo>
                <a:close/>
              </a:path>
            </a:pathLst>
          </a:custGeom>
          <a:solidFill>
            <a:srgbClr val="00869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50"/>
          </a:p>
        </p:txBody>
      </p:sp>
      <p:pic>
        <p:nvPicPr>
          <p:cNvPr id="17" name="Graphic 16" descr="Layers Design outline">
            <a:extLst>
              <a:ext uri="{FF2B5EF4-FFF2-40B4-BE49-F238E27FC236}">
                <a16:creationId xmlns:a16="http://schemas.microsoft.com/office/drawing/2014/main" id="{D5F2F6C9-541D-D4C1-271B-2C5F6089F1D7}"/>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668011" y="1768643"/>
            <a:ext cx="388019" cy="388019"/>
          </a:xfrm>
          <a:prstGeom prst="rect">
            <a:avLst/>
          </a:prstGeom>
        </p:spPr>
      </p:pic>
      <p:sp>
        <p:nvSpPr>
          <p:cNvPr id="30" name="Freeform 29">
            <a:extLst>
              <a:ext uri="{FF2B5EF4-FFF2-40B4-BE49-F238E27FC236}">
                <a16:creationId xmlns:a16="http://schemas.microsoft.com/office/drawing/2014/main" id="{4BC36D40-A365-66F7-652D-BCB18E33BD09}"/>
              </a:ext>
            </a:extLst>
          </p:cNvPr>
          <p:cNvSpPr/>
          <p:nvPr/>
        </p:nvSpPr>
        <p:spPr>
          <a:xfrm>
            <a:off x="8593558" y="1723188"/>
            <a:ext cx="559466" cy="530267"/>
          </a:xfrm>
          <a:custGeom>
            <a:avLst/>
            <a:gdLst>
              <a:gd name="connsiteX0" fmla="*/ 29035 w 745954"/>
              <a:gd name="connsiteY0" fmla="*/ 0 h 707022"/>
              <a:gd name="connsiteX1" fmla="*/ 745954 w 745954"/>
              <a:gd name="connsiteY1" fmla="*/ 0 h 707022"/>
              <a:gd name="connsiteX2" fmla="*/ 745954 w 745954"/>
              <a:gd name="connsiteY2" fmla="*/ 665902 h 707022"/>
              <a:gd name="connsiteX3" fmla="*/ 648829 w 745954"/>
              <a:gd name="connsiteY3" fmla="*/ 696051 h 707022"/>
              <a:gd name="connsiteX4" fmla="*/ 540000 w 745954"/>
              <a:gd name="connsiteY4" fmla="*/ 707022 h 707022"/>
              <a:gd name="connsiteX5" fmla="*/ 0 w 745954"/>
              <a:gd name="connsiteY5" fmla="*/ 167022 h 707022"/>
              <a:gd name="connsiteX6" fmla="*/ 10971 w 745954"/>
              <a:gd name="connsiteY6" fmla="*/ 58193 h 707022"/>
              <a:gd name="connsiteX7" fmla="*/ 29035 w 745954"/>
              <a:gd name="connsiteY7" fmla="*/ 0 h 70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954" h="707022">
                <a:moveTo>
                  <a:pt x="29035" y="0"/>
                </a:moveTo>
                <a:lnTo>
                  <a:pt x="745954" y="0"/>
                </a:lnTo>
                <a:lnTo>
                  <a:pt x="745954" y="665902"/>
                </a:lnTo>
                <a:lnTo>
                  <a:pt x="648829" y="696051"/>
                </a:lnTo>
                <a:cubicBezTo>
                  <a:pt x="613676" y="703245"/>
                  <a:pt x="577279" y="707022"/>
                  <a:pt x="540000" y="707022"/>
                </a:cubicBezTo>
                <a:cubicBezTo>
                  <a:pt x="241766" y="707022"/>
                  <a:pt x="0" y="465256"/>
                  <a:pt x="0" y="167022"/>
                </a:cubicBezTo>
                <a:cubicBezTo>
                  <a:pt x="0" y="129743"/>
                  <a:pt x="3778" y="93346"/>
                  <a:pt x="10971" y="58193"/>
                </a:cubicBezTo>
                <a:lnTo>
                  <a:pt x="29035" y="0"/>
                </a:lnTo>
                <a:close/>
              </a:path>
            </a:pathLst>
          </a:custGeom>
          <a:solidFill>
            <a:srgbClr val="00869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50"/>
          </a:p>
        </p:txBody>
      </p:sp>
      <p:pic>
        <p:nvPicPr>
          <p:cNvPr id="19" name="Graphic 18" descr="Treasure chest outline">
            <a:extLst>
              <a:ext uri="{FF2B5EF4-FFF2-40B4-BE49-F238E27FC236}">
                <a16:creationId xmlns:a16="http://schemas.microsoft.com/office/drawing/2014/main" id="{AD7A77B6-393D-BA08-8292-9EB4564EB3C6}"/>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8704857" y="1747584"/>
            <a:ext cx="400051" cy="400051"/>
          </a:xfrm>
          <a:prstGeom prst="rect">
            <a:avLst/>
          </a:prstGeom>
        </p:spPr>
      </p:pic>
      <p:pic>
        <p:nvPicPr>
          <p:cNvPr id="2" name="Graphic 1" descr="Badge with solid fill">
            <a:extLst>
              <a:ext uri="{FF2B5EF4-FFF2-40B4-BE49-F238E27FC236}">
                <a16:creationId xmlns:a16="http://schemas.microsoft.com/office/drawing/2014/main" id="{50B6C983-76B6-2EF7-9D48-509C7E7DDE8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7308995" y="1084516"/>
            <a:ext cx="270000" cy="270000"/>
          </a:xfrm>
          <a:prstGeom prst="rect">
            <a:avLst/>
          </a:prstGeom>
        </p:spPr>
      </p:pic>
    </p:spTree>
    <p:extLst>
      <p:ext uri="{BB962C8B-B14F-4D97-AF65-F5344CB8AC3E}">
        <p14:creationId xmlns:p14="http://schemas.microsoft.com/office/powerpoint/2010/main" val="168539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4" grpId="0"/>
      <p:bldP spid="10" grpId="0"/>
      <p:bldP spid="12" grpId="0"/>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F28DD-72D3-A191-06FD-A9557EA45D8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D2B83B1-F7B6-91C9-B9BA-A9FB05D1BF27}"/>
              </a:ext>
            </a:extLst>
          </p:cNvPr>
          <p:cNvSpPr/>
          <p:nvPr/>
        </p:nvSpPr>
        <p:spPr>
          <a:xfrm>
            <a:off x="2111023" y="3524220"/>
            <a:ext cx="5516481" cy="986589"/>
          </a:xfrm>
          <a:prstGeom prst="rect">
            <a:avLst/>
          </a:prstGeom>
          <a:solidFill>
            <a:srgbClr val="008691">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7" name="Rectangle 6">
            <a:extLst>
              <a:ext uri="{FF2B5EF4-FFF2-40B4-BE49-F238E27FC236}">
                <a16:creationId xmlns:a16="http://schemas.microsoft.com/office/drawing/2014/main" id="{5C4B93D2-3F9F-4637-7C5E-25D0BFDF5A0C}"/>
              </a:ext>
            </a:extLst>
          </p:cNvPr>
          <p:cNvSpPr/>
          <p:nvPr/>
        </p:nvSpPr>
        <p:spPr>
          <a:xfrm>
            <a:off x="2059891" y="1542014"/>
            <a:ext cx="5567613" cy="1552074"/>
          </a:xfrm>
          <a:prstGeom prst="rect">
            <a:avLst/>
          </a:prstGeom>
          <a:solidFill>
            <a:srgbClr val="008691">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3" name="Title 2">
            <a:extLst>
              <a:ext uri="{FF2B5EF4-FFF2-40B4-BE49-F238E27FC236}">
                <a16:creationId xmlns:a16="http://schemas.microsoft.com/office/drawing/2014/main" id="{9A91561A-5198-87D0-7CDB-DB3D4B72CB3C}"/>
              </a:ext>
            </a:extLst>
          </p:cNvPr>
          <p:cNvSpPr>
            <a:spLocks noGrp="1"/>
          </p:cNvSpPr>
          <p:nvPr>
            <p:ph type="title"/>
          </p:nvPr>
        </p:nvSpPr>
        <p:spPr>
          <a:xfrm>
            <a:off x="1381541" y="189497"/>
            <a:ext cx="7506789" cy="604587"/>
          </a:xfrm>
        </p:spPr>
        <p:txBody>
          <a:bodyPr>
            <a:noAutofit/>
          </a:bodyPr>
          <a:lstStyle/>
          <a:p>
            <a:r>
              <a:rPr lang="en-GB" dirty="0"/>
              <a:t>The short-term plan</a:t>
            </a:r>
          </a:p>
        </p:txBody>
      </p:sp>
      <p:sp>
        <p:nvSpPr>
          <p:cNvPr id="44" name="Pentagon 43">
            <a:extLst>
              <a:ext uri="{FF2B5EF4-FFF2-40B4-BE49-F238E27FC236}">
                <a16:creationId xmlns:a16="http://schemas.microsoft.com/office/drawing/2014/main" id="{EE1D5013-96E0-EE60-2E8A-868859A4BAD3}"/>
              </a:ext>
            </a:extLst>
          </p:cNvPr>
          <p:cNvSpPr/>
          <p:nvPr/>
        </p:nvSpPr>
        <p:spPr>
          <a:xfrm>
            <a:off x="-1" y="785061"/>
            <a:ext cx="1615240" cy="378995"/>
          </a:xfrm>
          <a:prstGeom prst="homePlate">
            <a:avLst/>
          </a:prstGeom>
          <a:solidFill>
            <a:srgbClr val="FF5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43" name="TextBox 42">
            <a:extLst>
              <a:ext uri="{FF2B5EF4-FFF2-40B4-BE49-F238E27FC236}">
                <a16:creationId xmlns:a16="http://schemas.microsoft.com/office/drawing/2014/main" id="{D8C14D61-8DC5-5AF1-B364-401D998E0967}"/>
              </a:ext>
            </a:extLst>
          </p:cNvPr>
          <p:cNvSpPr txBox="1"/>
          <p:nvPr/>
        </p:nvSpPr>
        <p:spPr>
          <a:xfrm>
            <a:off x="198521" y="836057"/>
            <a:ext cx="1218198" cy="300082"/>
          </a:xfrm>
          <a:prstGeom prst="rect">
            <a:avLst/>
          </a:prstGeom>
          <a:noFill/>
        </p:spPr>
        <p:txBody>
          <a:bodyPr wrap="square">
            <a:spAutoFit/>
          </a:bodyPr>
          <a:lstStyle/>
          <a:p>
            <a:r>
              <a:rPr lang="en-GB" sz="1350" dirty="0">
                <a:solidFill>
                  <a:schemeClr val="bg1"/>
                </a:solidFill>
                <a:latin typeface="Roboto" panose="02000000000000000000" pitchFamily="2" charset="0"/>
                <a:ea typeface="Roboto" panose="02000000000000000000" pitchFamily="2" charset="0"/>
              </a:rPr>
              <a:t>Proposal #3</a:t>
            </a:r>
            <a:endParaRPr lang="en-GB" sz="1050" dirty="0">
              <a:solidFill>
                <a:schemeClr val="bg1"/>
              </a:solidFill>
              <a:latin typeface="Roboto" panose="02000000000000000000" pitchFamily="2" charset="0"/>
              <a:ea typeface="Roboto" panose="02000000000000000000" pitchFamily="2" charset="0"/>
            </a:endParaRPr>
          </a:p>
        </p:txBody>
      </p:sp>
      <p:sp>
        <p:nvSpPr>
          <p:cNvPr id="6" name="Title 2">
            <a:extLst>
              <a:ext uri="{FF2B5EF4-FFF2-40B4-BE49-F238E27FC236}">
                <a16:creationId xmlns:a16="http://schemas.microsoft.com/office/drawing/2014/main" id="{8505033A-0F7C-F529-40F5-9024F22D0338}"/>
              </a:ext>
            </a:extLst>
          </p:cNvPr>
          <p:cNvSpPr txBox="1">
            <a:spLocks/>
          </p:cNvSpPr>
          <p:nvPr/>
        </p:nvSpPr>
        <p:spPr>
          <a:xfrm>
            <a:off x="1673307" y="709863"/>
            <a:ext cx="7016502" cy="54443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500" b="0" i="0" kern="1200">
                <a:solidFill>
                  <a:srgbClr val="008691"/>
                </a:solidFill>
                <a:latin typeface="Quicksand" pitchFamily="2" charset="77"/>
                <a:ea typeface="Roboto" panose="02000000000000000000" pitchFamily="2" charset="0"/>
                <a:cs typeface="+mj-cs"/>
              </a:defRPr>
            </a:lvl1pPr>
          </a:lstStyle>
          <a:p>
            <a:r>
              <a:rPr lang="en-GB" sz="1500" dirty="0">
                <a:solidFill>
                  <a:srgbClr val="FF5B7F"/>
                </a:solidFill>
              </a:rPr>
              <a:t>The EOSC Association Board proposes that the European Commission </a:t>
            </a:r>
          </a:p>
        </p:txBody>
      </p:sp>
      <p:sp>
        <p:nvSpPr>
          <p:cNvPr id="10" name="TextBox 9">
            <a:extLst>
              <a:ext uri="{FF2B5EF4-FFF2-40B4-BE49-F238E27FC236}">
                <a16:creationId xmlns:a16="http://schemas.microsoft.com/office/drawing/2014/main" id="{4D53918E-5C80-3477-3BA4-F35D49DA41E5}"/>
              </a:ext>
            </a:extLst>
          </p:cNvPr>
          <p:cNvSpPr txBox="1"/>
          <p:nvPr/>
        </p:nvSpPr>
        <p:spPr>
          <a:xfrm>
            <a:off x="2474982" y="1713098"/>
            <a:ext cx="4629149" cy="1246495"/>
          </a:xfrm>
          <a:prstGeom prst="rect">
            <a:avLst/>
          </a:prstGeom>
          <a:noFill/>
        </p:spPr>
        <p:txBody>
          <a:bodyPr wrap="square">
            <a:spAutoFit/>
          </a:bodyPr>
          <a:lstStyle/>
          <a:p>
            <a:pPr>
              <a:spcBef>
                <a:spcPts val="450"/>
              </a:spcBef>
              <a:spcAft>
                <a:spcPts val="450"/>
              </a:spcAft>
            </a:pPr>
            <a:r>
              <a:rPr lang="en-GB" sz="1500" b="1" dirty="0">
                <a:latin typeface="Roboto" panose="02000000000000000000" pitchFamily="2" charset="0"/>
                <a:ea typeface="Roboto" panose="02000000000000000000" pitchFamily="2" charset="0"/>
              </a:rPr>
              <a:t>Fills the EOSC FMO budget gap via an EU grant </a:t>
            </a:r>
            <a:r>
              <a:rPr lang="en-GB" sz="1500" dirty="0">
                <a:latin typeface="Roboto" panose="02000000000000000000" pitchFamily="2" charset="0"/>
                <a:ea typeface="Roboto" panose="02000000000000000000" pitchFamily="2" charset="0"/>
              </a:rPr>
              <a:t>for the EOSC Association AISBL as identified beneficiary in order to facilitate the Association’s transition as owner of EOSC FMO SRL, the mandated legal entity purposed to execute </a:t>
            </a:r>
            <a:r>
              <a:rPr lang="en-GB" sz="1500" b="1" dirty="0">
                <a:solidFill>
                  <a:srgbClr val="008691"/>
                </a:solidFill>
                <a:latin typeface="Roboto" panose="02000000000000000000" pitchFamily="2" charset="0"/>
                <a:ea typeface="Roboto" panose="02000000000000000000" pitchFamily="2" charset="0"/>
              </a:rPr>
              <a:t>Task  </a:t>
            </a:r>
          </a:p>
        </p:txBody>
      </p:sp>
      <p:pic>
        <p:nvPicPr>
          <p:cNvPr id="15" name="Graphic 14" descr="Badge 1 with solid fill">
            <a:extLst>
              <a:ext uri="{FF2B5EF4-FFF2-40B4-BE49-F238E27FC236}">
                <a16:creationId xmlns:a16="http://schemas.microsoft.com/office/drawing/2014/main" id="{2D7BCE1F-744C-067A-EE22-A9F4BFEB494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634495" y="1258508"/>
            <a:ext cx="753300" cy="753300"/>
          </a:xfrm>
          <a:prstGeom prst="rect">
            <a:avLst/>
          </a:prstGeom>
        </p:spPr>
      </p:pic>
      <p:pic>
        <p:nvPicPr>
          <p:cNvPr id="19" name="Graphic 18" descr="Treasure chest outline">
            <a:extLst>
              <a:ext uri="{FF2B5EF4-FFF2-40B4-BE49-F238E27FC236}">
                <a16:creationId xmlns:a16="http://schemas.microsoft.com/office/drawing/2014/main" id="{33B26844-4CF9-6F4E-C92A-4467ACA4A8E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704857" y="1747584"/>
            <a:ext cx="400051" cy="400051"/>
          </a:xfrm>
          <a:prstGeom prst="rect">
            <a:avLst/>
          </a:prstGeom>
        </p:spPr>
      </p:pic>
      <p:sp>
        <p:nvSpPr>
          <p:cNvPr id="9" name="TextBox 8">
            <a:extLst>
              <a:ext uri="{FF2B5EF4-FFF2-40B4-BE49-F238E27FC236}">
                <a16:creationId xmlns:a16="http://schemas.microsoft.com/office/drawing/2014/main" id="{EEE7D776-9CA1-ED8F-8D88-E5D57970FB6F}"/>
              </a:ext>
            </a:extLst>
          </p:cNvPr>
          <p:cNvSpPr txBox="1"/>
          <p:nvPr/>
        </p:nvSpPr>
        <p:spPr>
          <a:xfrm>
            <a:off x="2517093" y="3740419"/>
            <a:ext cx="4208044" cy="553998"/>
          </a:xfrm>
          <a:prstGeom prst="rect">
            <a:avLst/>
          </a:prstGeom>
          <a:noFill/>
        </p:spPr>
        <p:txBody>
          <a:bodyPr wrap="square">
            <a:spAutoFit/>
          </a:bodyPr>
          <a:lstStyle/>
          <a:p>
            <a:pPr>
              <a:spcBef>
                <a:spcPts val="450"/>
              </a:spcBef>
              <a:spcAft>
                <a:spcPts val="450"/>
              </a:spcAft>
            </a:pPr>
            <a:r>
              <a:rPr lang="en-GB" sz="1500" dirty="0">
                <a:latin typeface="Roboto" panose="02000000000000000000" pitchFamily="2" charset="0"/>
                <a:ea typeface="Roboto" panose="02000000000000000000" pitchFamily="2" charset="0"/>
              </a:rPr>
              <a:t>Takes action to procure the </a:t>
            </a:r>
            <a:r>
              <a:rPr lang="en-GB" sz="1500" b="1" dirty="0">
                <a:latin typeface="Roboto" panose="02000000000000000000" pitchFamily="2" charset="0"/>
                <a:ea typeface="Roboto" panose="02000000000000000000" pitchFamily="2" charset="0"/>
              </a:rPr>
              <a:t>operation of the EOSC EU Node at least until the end of 2027</a:t>
            </a:r>
            <a:endParaRPr lang="en-GB" sz="1500" dirty="0">
              <a:latin typeface="Roboto" panose="02000000000000000000" pitchFamily="2" charset="0"/>
              <a:ea typeface="Roboto" panose="02000000000000000000" pitchFamily="2" charset="0"/>
            </a:endParaRPr>
          </a:p>
        </p:txBody>
      </p:sp>
      <p:pic>
        <p:nvPicPr>
          <p:cNvPr id="13" name="Graphic 12" descr="Badge with solid fill">
            <a:extLst>
              <a:ext uri="{FF2B5EF4-FFF2-40B4-BE49-F238E27FC236}">
                <a16:creationId xmlns:a16="http://schemas.microsoft.com/office/drawing/2014/main" id="{0ACD2A10-CF8B-3925-4193-170A760DDD2A}"/>
              </a:ext>
            </a:extLst>
          </p:cNvPr>
          <p:cNvPicPr>
            <a:picLocks/>
          </p:cNvPicPr>
          <p:nvPr/>
        </p:nvPicPr>
        <p:blipFill>
          <a:blip r:embed="rId6">
            <a:extLst>
              <a:ext uri="{96DAC541-7B7A-43D3-8B79-37D633B846F1}">
                <asvg:svgBlip xmlns="" xmlns:asvg="http://schemas.microsoft.com/office/drawing/2016/SVG/main" r:embed="rId7"/>
              </a:ext>
            </a:extLst>
          </a:blip>
          <a:stretch>
            <a:fillRect/>
          </a:stretch>
        </p:blipFill>
        <p:spPr>
          <a:xfrm>
            <a:off x="1630280" y="3266577"/>
            <a:ext cx="753300" cy="753300"/>
          </a:xfrm>
          <a:prstGeom prst="rect">
            <a:avLst/>
          </a:prstGeom>
        </p:spPr>
      </p:pic>
      <p:pic>
        <p:nvPicPr>
          <p:cNvPr id="18" name="Graphic 17" descr="Coins outline">
            <a:extLst>
              <a:ext uri="{FF2B5EF4-FFF2-40B4-BE49-F238E27FC236}">
                <a16:creationId xmlns:a16="http://schemas.microsoft.com/office/drawing/2014/main" id="{C2D5ECAE-918D-3BD7-38AF-58FF435CD24F}"/>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7065028" y="2616868"/>
            <a:ext cx="451184" cy="451184"/>
          </a:xfrm>
          <a:prstGeom prst="rect">
            <a:avLst/>
          </a:prstGeom>
        </p:spPr>
      </p:pic>
      <p:pic>
        <p:nvPicPr>
          <p:cNvPr id="22" name="Graphic 21" descr="Network outline">
            <a:extLst>
              <a:ext uri="{FF2B5EF4-FFF2-40B4-BE49-F238E27FC236}">
                <a16:creationId xmlns:a16="http://schemas.microsoft.com/office/drawing/2014/main" id="{B7929550-D445-485A-0DEC-E7AB38D6ACA5}"/>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7053828" y="4000916"/>
            <a:ext cx="505327" cy="505327"/>
          </a:xfrm>
          <a:prstGeom prst="rect">
            <a:avLst/>
          </a:prstGeom>
        </p:spPr>
      </p:pic>
      <p:pic>
        <p:nvPicPr>
          <p:cNvPr id="5" name="Graphic 4" descr="Badge with solid fill">
            <a:extLst>
              <a:ext uri="{FF2B5EF4-FFF2-40B4-BE49-F238E27FC236}">
                <a16:creationId xmlns:a16="http://schemas.microsoft.com/office/drawing/2014/main" id="{5F8E8E4D-DBC4-4C67-98D2-D1B06C9FD4B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6683736" y="2662789"/>
            <a:ext cx="270000" cy="270000"/>
          </a:xfrm>
          <a:prstGeom prst="rect">
            <a:avLst/>
          </a:prstGeom>
        </p:spPr>
      </p:pic>
    </p:spTree>
    <p:extLst>
      <p:ext uri="{BB962C8B-B14F-4D97-AF65-F5344CB8AC3E}">
        <p14:creationId xmlns:p14="http://schemas.microsoft.com/office/powerpoint/2010/main" val="81569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7" grpId="1" animBg="1"/>
      <p:bldP spid="10"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10072-64AC-46BD-4C87-0776E69C200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C8C4831-BED7-481B-89EC-7BC3B3F60C19}"/>
              </a:ext>
            </a:extLst>
          </p:cNvPr>
          <p:cNvSpPr/>
          <p:nvPr/>
        </p:nvSpPr>
        <p:spPr>
          <a:xfrm>
            <a:off x="2174369" y="1864896"/>
            <a:ext cx="6669779" cy="887326"/>
          </a:xfrm>
          <a:prstGeom prst="rect">
            <a:avLst/>
          </a:prstGeom>
          <a:solidFill>
            <a:srgbClr val="008691">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7" name="Rectangle 6">
            <a:extLst>
              <a:ext uri="{FF2B5EF4-FFF2-40B4-BE49-F238E27FC236}">
                <a16:creationId xmlns:a16="http://schemas.microsoft.com/office/drawing/2014/main" id="{130ADB27-324D-CF52-7F9B-CC190BDB3772}"/>
              </a:ext>
            </a:extLst>
          </p:cNvPr>
          <p:cNvSpPr/>
          <p:nvPr/>
        </p:nvSpPr>
        <p:spPr>
          <a:xfrm>
            <a:off x="2163010" y="902369"/>
            <a:ext cx="6669000" cy="721895"/>
          </a:xfrm>
          <a:prstGeom prst="rect">
            <a:avLst/>
          </a:prstGeom>
          <a:solidFill>
            <a:srgbClr val="008691">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3" name="Title 2">
            <a:extLst>
              <a:ext uri="{FF2B5EF4-FFF2-40B4-BE49-F238E27FC236}">
                <a16:creationId xmlns:a16="http://schemas.microsoft.com/office/drawing/2014/main" id="{F9C37777-5677-77D8-1E8D-211F90E17822}"/>
              </a:ext>
            </a:extLst>
          </p:cNvPr>
          <p:cNvSpPr>
            <a:spLocks noGrp="1"/>
          </p:cNvSpPr>
          <p:nvPr>
            <p:ph type="title"/>
          </p:nvPr>
        </p:nvSpPr>
        <p:spPr>
          <a:xfrm>
            <a:off x="1381541" y="189497"/>
            <a:ext cx="7506789" cy="604587"/>
          </a:xfrm>
        </p:spPr>
        <p:txBody>
          <a:bodyPr>
            <a:noAutofit/>
          </a:bodyPr>
          <a:lstStyle/>
          <a:p>
            <a:r>
              <a:rPr lang="en-GB" dirty="0"/>
              <a:t>The long-term plan</a:t>
            </a:r>
          </a:p>
        </p:txBody>
      </p:sp>
      <p:sp>
        <p:nvSpPr>
          <p:cNvPr id="44" name="Pentagon 43">
            <a:extLst>
              <a:ext uri="{FF2B5EF4-FFF2-40B4-BE49-F238E27FC236}">
                <a16:creationId xmlns:a16="http://schemas.microsoft.com/office/drawing/2014/main" id="{A2A20044-45EB-27B0-FB83-1D80BC8012F6}"/>
              </a:ext>
            </a:extLst>
          </p:cNvPr>
          <p:cNvSpPr/>
          <p:nvPr/>
        </p:nvSpPr>
        <p:spPr>
          <a:xfrm>
            <a:off x="-1" y="785061"/>
            <a:ext cx="1615240" cy="378995"/>
          </a:xfrm>
          <a:prstGeom prst="homePlate">
            <a:avLst/>
          </a:prstGeom>
          <a:solidFill>
            <a:srgbClr val="FF5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43" name="TextBox 42">
            <a:extLst>
              <a:ext uri="{FF2B5EF4-FFF2-40B4-BE49-F238E27FC236}">
                <a16:creationId xmlns:a16="http://schemas.microsoft.com/office/drawing/2014/main" id="{95302611-6C3A-CF4A-B572-665752B61ACA}"/>
              </a:ext>
            </a:extLst>
          </p:cNvPr>
          <p:cNvSpPr txBox="1"/>
          <p:nvPr/>
        </p:nvSpPr>
        <p:spPr>
          <a:xfrm>
            <a:off x="198521" y="836057"/>
            <a:ext cx="1218198" cy="300082"/>
          </a:xfrm>
          <a:prstGeom prst="rect">
            <a:avLst/>
          </a:prstGeom>
          <a:noFill/>
        </p:spPr>
        <p:txBody>
          <a:bodyPr wrap="square">
            <a:spAutoFit/>
          </a:bodyPr>
          <a:lstStyle/>
          <a:p>
            <a:r>
              <a:rPr lang="en-GB" sz="1350" dirty="0">
                <a:solidFill>
                  <a:schemeClr val="bg1"/>
                </a:solidFill>
                <a:latin typeface="Roboto" panose="02000000000000000000" pitchFamily="2" charset="0"/>
                <a:ea typeface="Roboto" panose="02000000000000000000" pitchFamily="2" charset="0"/>
              </a:rPr>
              <a:t>Proposal #4</a:t>
            </a:r>
            <a:endParaRPr lang="en-GB" sz="1050" dirty="0">
              <a:solidFill>
                <a:schemeClr val="bg1"/>
              </a:solidFill>
              <a:latin typeface="Roboto" panose="02000000000000000000" pitchFamily="2" charset="0"/>
              <a:ea typeface="Roboto" panose="02000000000000000000" pitchFamily="2" charset="0"/>
            </a:endParaRPr>
          </a:p>
        </p:txBody>
      </p:sp>
      <p:sp>
        <p:nvSpPr>
          <p:cNvPr id="10" name="TextBox 9">
            <a:extLst>
              <a:ext uri="{FF2B5EF4-FFF2-40B4-BE49-F238E27FC236}">
                <a16:creationId xmlns:a16="http://schemas.microsoft.com/office/drawing/2014/main" id="{E12809CD-BCF0-15A4-24AE-12CF2F8701FA}"/>
              </a:ext>
            </a:extLst>
          </p:cNvPr>
          <p:cNvSpPr txBox="1"/>
          <p:nvPr/>
        </p:nvSpPr>
        <p:spPr>
          <a:xfrm>
            <a:off x="2562727" y="965168"/>
            <a:ext cx="5332997" cy="611706"/>
          </a:xfrm>
          <a:prstGeom prst="rect">
            <a:avLst/>
          </a:prstGeom>
          <a:noFill/>
        </p:spPr>
        <p:txBody>
          <a:bodyPr wrap="square">
            <a:spAutoFit/>
          </a:bodyPr>
          <a:lstStyle/>
          <a:p>
            <a:pPr>
              <a:spcBef>
                <a:spcPts val="450"/>
              </a:spcBef>
              <a:spcAft>
                <a:spcPts val="450"/>
              </a:spcAft>
            </a:pPr>
            <a:r>
              <a:rPr lang="en-GB" sz="1125" b="1" dirty="0">
                <a:latin typeface="Roboto" panose="02000000000000000000" pitchFamily="2" charset="0"/>
                <a:ea typeface="Roboto" panose="02000000000000000000" pitchFamily="2" charset="0"/>
              </a:rPr>
              <a:t>Co-financing by the European Commission and Member States and Associated Countries</a:t>
            </a:r>
            <a:r>
              <a:rPr lang="en-GB" sz="1125" dirty="0">
                <a:latin typeface="Roboto" panose="02000000000000000000" pitchFamily="2" charset="0"/>
                <a:ea typeface="Roboto" panose="02000000000000000000" pitchFamily="2" charset="0"/>
              </a:rPr>
              <a:t> is essential to ensure the long-term sustainability of the EOSC policy initiative and the EOSC Federation. </a:t>
            </a:r>
          </a:p>
        </p:txBody>
      </p:sp>
      <p:pic>
        <p:nvPicPr>
          <p:cNvPr id="15" name="Graphic 14" descr="Badge 1 with solid fill">
            <a:extLst>
              <a:ext uri="{FF2B5EF4-FFF2-40B4-BE49-F238E27FC236}">
                <a16:creationId xmlns:a16="http://schemas.microsoft.com/office/drawing/2014/main" id="{3A1F9690-C052-2160-0AFD-E7905ECA6C6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697661" y="680993"/>
            <a:ext cx="756000" cy="756000"/>
          </a:xfrm>
          <a:prstGeom prst="rect">
            <a:avLst/>
          </a:prstGeom>
        </p:spPr>
      </p:pic>
      <p:sp>
        <p:nvSpPr>
          <p:cNvPr id="9" name="TextBox 8">
            <a:extLst>
              <a:ext uri="{FF2B5EF4-FFF2-40B4-BE49-F238E27FC236}">
                <a16:creationId xmlns:a16="http://schemas.microsoft.com/office/drawing/2014/main" id="{42913641-C5ED-D89F-1307-EDE6D3BDA02E}"/>
              </a:ext>
            </a:extLst>
          </p:cNvPr>
          <p:cNvSpPr txBox="1"/>
          <p:nvPr/>
        </p:nvSpPr>
        <p:spPr>
          <a:xfrm>
            <a:off x="2559720" y="1918668"/>
            <a:ext cx="5381123" cy="784830"/>
          </a:xfrm>
          <a:prstGeom prst="rect">
            <a:avLst/>
          </a:prstGeom>
          <a:noFill/>
        </p:spPr>
        <p:txBody>
          <a:bodyPr wrap="square">
            <a:spAutoFit/>
          </a:bodyPr>
          <a:lstStyle/>
          <a:p>
            <a:pPr>
              <a:spcBef>
                <a:spcPts val="450"/>
              </a:spcBef>
              <a:spcAft>
                <a:spcPts val="450"/>
              </a:spcAft>
            </a:pPr>
            <a:r>
              <a:rPr lang="en-GB" sz="1125" dirty="0">
                <a:latin typeface="Roboto" panose="02000000000000000000" pitchFamily="2" charset="0"/>
                <a:ea typeface="Roboto" panose="02000000000000000000" pitchFamily="2" charset="0"/>
              </a:rPr>
              <a:t>Using the Horizon Europe benchmark of €490 million, we make an inflation-adjusted assumption of a total </a:t>
            </a:r>
            <a:r>
              <a:rPr lang="en-GB" sz="1125" b="1" dirty="0">
                <a:latin typeface="Roboto" panose="02000000000000000000" pitchFamily="2" charset="0"/>
                <a:ea typeface="Roboto" panose="02000000000000000000" pitchFamily="2" charset="0"/>
              </a:rPr>
              <a:t>Multiannual Financial Framework contribution of €665 million,</a:t>
            </a:r>
            <a:r>
              <a:rPr lang="en-GB" sz="1125" dirty="0">
                <a:latin typeface="Roboto" panose="02000000000000000000" pitchFamily="2" charset="0"/>
                <a:ea typeface="Roboto" panose="02000000000000000000" pitchFamily="2" charset="0"/>
              </a:rPr>
              <a:t> supplemented by additional contributions from the Member States and Associated Countries to support EOSC at national level.</a:t>
            </a:r>
          </a:p>
        </p:txBody>
      </p:sp>
      <p:pic>
        <p:nvPicPr>
          <p:cNvPr id="13" name="Graphic 12" descr="Badge with solid fill">
            <a:extLst>
              <a:ext uri="{FF2B5EF4-FFF2-40B4-BE49-F238E27FC236}">
                <a16:creationId xmlns:a16="http://schemas.microsoft.com/office/drawing/2014/main" id="{3D5A2053-1D43-717E-25CA-6F211F845D4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697123" y="1624265"/>
            <a:ext cx="756000" cy="756000"/>
          </a:xfrm>
          <a:prstGeom prst="rect">
            <a:avLst/>
          </a:prstGeom>
        </p:spPr>
      </p:pic>
      <p:sp>
        <p:nvSpPr>
          <p:cNvPr id="2" name="Rectangle 1">
            <a:extLst>
              <a:ext uri="{FF2B5EF4-FFF2-40B4-BE49-F238E27FC236}">
                <a16:creationId xmlns:a16="http://schemas.microsoft.com/office/drawing/2014/main" id="{25D01710-EFD8-469A-EE80-D0A11F7EB679}"/>
              </a:ext>
            </a:extLst>
          </p:cNvPr>
          <p:cNvSpPr/>
          <p:nvPr/>
        </p:nvSpPr>
        <p:spPr>
          <a:xfrm>
            <a:off x="2171362" y="2986839"/>
            <a:ext cx="6669000" cy="1109913"/>
          </a:xfrm>
          <a:prstGeom prst="rect">
            <a:avLst/>
          </a:prstGeom>
          <a:solidFill>
            <a:srgbClr val="008691">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4" name="TextBox 3">
            <a:extLst>
              <a:ext uri="{FF2B5EF4-FFF2-40B4-BE49-F238E27FC236}">
                <a16:creationId xmlns:a16="http://schemas.microsoft.com/office/drawing/2014/main" id="{9392F63C-D0EB-1B7D-C958-B295833FA156}"/>
              </a:ext>
            </a:extLst>
          </p:cNvPr>
          <p:cNvSpPr txBox="1"/>
          <p:nvPr/>
        </p:nvSpPr>
        <p:spPr>
          <a:xfrm>
            <a:off x="2466475" y="3079717"/>
            <a:ext cx="6110479" cy="1131079"/>
          </a:xfrm>
          <a:prstGeom prst="rect">
            <a:avLst/>
          </a:prstGeom>
          <a:noFill/>
        </p:spPr>
        <p:txBody>
          <a:bodyPr wrap="square">
            <a:spAutoFit/>
          </a:bodyPr>
          <a:lstStyle/>
          <a:p>
            <a:pPr>
              <a:spcBef>
                <a:spcPts val="450"/>
              </a:spcBef>
              <a:spcAft>
                <a:spcPts val="450"/>
              </a:spcAft>
            </a:pPr>
            <a:r>
              <a:rPr lang="en-GB" sz="1125" dirty="0">
                <a:latin typeface="Roboto" panose="02000000000000000000" pitchFamily="2" charset="0"/>
                <a:ea typeface="Roboto" panose="02000000000000000000" pitchFamily="2" charset="0"/>
              </a:rPr>
              <a:t>The funding of </a:t>
            </a:r>
            <a:r>
              <a:rPr lang="en-GB" sz="1125" b="1" dirty="0">
                <a:solidFill>
                  <a:srgbClr val="008691"/>
                </a:solidFill>
                <a:latin typeface="Roboto" panose="02000000000000000000" pitchFamily="2" charset="0"/>
                <a:ea typeface="Roboto" panose="02000000000000000000" pitchFamily="2" charset="0"/>
              </a:rPr>
              <a:t>Task</a:t>
            </a:r>
            <a:r>
              <a:rPr lang="en-GB" sz="1125" dirty="0">
                <a:latin typeface="Roboto" panose="02000000000000000000" pitchFamily="2" charset="0"/>
                <a:ea typeface="Roboto" panose="02000000000000000000" pitchFamily="2" charset="0"/>
              </a:rPr>
              <a:t>        (EOSC FMO) and </a:t>
            </a:r>
            <a:r>
              <a:rPr lang="en-GB" sz="1125" b="1" dirty="0">
                <a:solidFill>
                  <a:srgbClr val="008691"/>
                </a:solidFill>
                <a:latin typeface="Roboto" panose="02000000000000000000" pitchFamily="2" charset="0"/>
                <a:ea typeface="Roboto" panose="02000000000000000000" pitchFamily="2" charset="0"/>
              </a:rPr>
              <a:t>Task</a:t>
            </a:r>
            <a:r>
              <a:rPr lang="en-GB" sz="1125" dirty="0">
                <a:latin typeface="Roboto" panose="02000000000000000000" pitchFamily="2" charset="0"/>
                <a:ea typeface="Roboto" panose="02000000000000000000" pitchFamily="2" charset="0"/>
              </a:rPr>
              <a:t>        (evolution of the EOSC Federation) could be implemented in a staged approach, with </a:t>
            </a:r>
            <a:r>
              <a:rPr lang="en-GB" sz="1125" b="1" dirty="0">
                <a:latin typeface="Roboto" panose="02000000000000000000" pitchFamily="2" charset="0"/>
                <a:ea typeface="Roboto" panose="02000000000000000000" pitchFamily="2" charset="0"/>
              </a:rPr>
              <a:t>100% of initial funding </a:t>
            </a:r>
            <a:r>
              <a:rPr lang="en-GB" sz="1125" dirty="0">
                <a:latin typeface="Roboto" panose="02000000000000000000" pitchFamily="2" charset="0"/>
                <a:ea typeface="Roboto" panose="02000000000000000000" pitchFamily="2" charset="0"/>
              </a:rPr>
              <a:t>sourced from the European Commission, then transitioning to a </a:t>
            </a:r>
            <a:r>
              <a:rPr lang="en-GB" sz="1125" b="1" dirty="0">
                <a:latin typeface="Roboto" panose="02000000000000000000" pitchFamily="2" charset="0"/>
                <a:ea typeface="Roboto" panose="02000000000000000000" pitchFamily="2" charset="0"/>
              </a:rPr>
              <a:t>co-financing mechanism of 70% from the Member States and Associated Countries and 30% from the European Commission, </a:t>
            </a:r>
            <a:r>
              <a:rPr lang="en-GB" sz="1125" dirty="0">
                <a:latin typeface="Roboto" panose="02000000000000000000" pitchFamily="2" charset="0"/>
                <a:ea typeface="Roboto" panose="02000000000000000000" pitchFamily="2" charset="0"/>
              </a:rPr>
              <a:t>for example. The EOSC EU Node funding will remain the sole responsibility of the European Commission.</a:t>
            </a:r>
          </a:p>
        </p:txBody>
      </p:sp>
      <p:sp>
        <p:nvSpPr>
          <p:cNvPr id="5" name="Rectangle 4">
            <a:extLst>
              <a:ext uri="{FF2B5EF4-FFF2-40B4-BE49-F238E27FC236}">
                <a16:creationId xmlns:a16="http://schemas.microsoft.com/office/drawing/2014/main" id="{9FD8B76F-282C-A847-EE00-6710CBFC28B1}"/>
              </a:ext>
            </a:extLst>
          </p:cNvPr>
          <p:cNvSpPr/>
          <p:nvPr/>
        </p:nvSpPr>
        <p:spPr>
          <a:xfrm>
            <a:off x="2174705" y="4346408"/>
            <a:ext cx="6669000" cy="679784"/>
          </a:xfrm>
          <a:prstGeom prst="rect">
            <a:avLst/>
          </a:prstGeom>
          <a:solidFill>
            <a:srgbClr val="008691">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1" name="TextBox 10">
            <a:extLst>
              <a:ext uri="{FF2B5EF4-FFF2-40B4-BE49-F238E27FC236}">
                <a16:creationId xmlns:a16="http://schemas.microsoft.com/office/drawing/2014/main" id="{998D2CAD-4B50-9BF7-A7CD-ADF479562F06}"/>
              </a:ext>
            </a:extLst>
          </p:cNvPr>
          <p:cNvSpPr txBox="1"/>
          <p:nvPr/>
        </p:nvSpPr>
        <p:spPr>
          <a:xfrm>
            <a:off x="2490538" y="4466358"/>
            <a:ext cx="6033836" cy="438582"/>
          </a:xfrm>
          <a:prstGeom prst="rect">
            <a:avLst/>
          </a:prstGeom>
          <a:noFill/>
        </p:spPr>
        <p:txBody>
          <a:bodyPr wrap="square">
            <a:spAutoFit/>
          </a:bodyPr>
          <a:lstStyle/>
          <a:p>
            <a:pPr>
              <a:spcBef>
                <a:spcPts val="450"/>
              </a:spcBef>
              <a:spcAft>
                <a:spcPts val="450"/>
              </a:spcAft>
            </a:pPr>
            <a:r>
              <a:rPr lang="en-GB" sz="1125" dirty="0">
                <a:latin typeface="Roboto" panose="02000000000000000000" pitchFamily="2" charset="0"/>
                <a:ea typeface="Roboto" panose="02000000000000000000" pitchFamily="2" charset="0"/>
              </a:rPr>
              <a:t>The Member States and Associated Countries and the European Commission will maintain their role in the design of the </a:t>
            </a:r>
            <a:r>
              <a:rPr lang="en-GB" sz="1125" b="1" dirty="0">
                <a:latin typeface="Roboto" panose="02000000000000000000" pitchFamily="2" charset="0"/>
                <a:ea typeface="Roboto" panose="02000000000000000000" pitchFamily="2" charset="0"/>
              </a:rPr>
              <a:t>SRIA and the future Research Programme. </a:t>
            </a:r>
          </a:p>
        </p:txBody>
      </p:sp>
      <p:pic>
        <p:nvPicPr>
          <p:cNvPr id="12" name="Graphic 11" descr="Badge 4 with solid fill">
            <a:extLst>
              <a:ext uri="{FF2B5EF4-FFF2-40B4-BE49-F238E27FC236}">
                <a16:creationId xmlns:a16="http://schemas.microsoft.com/office/drawing/2014/main" id="{A85F10ED-EA85-44FB-522A-39CCE880124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704092" y="4108231"/>
            <a:ext cx="756000" cy="756000"/>
          </a:xfrm>
          <a:prstGeom prst="rect">
            <a:avLst/>
          </a:prstGeom>
        </p:spPr>
      </p:pic>
      <p:pic>
        <p:nvPicPr>
          <p:cNvPr id="14" name="Graphic 13" descr="Badge 3 with solid fill">
            <a:extLst>
              <a:ext uri="{FF2B5EF4-FFF2-40B4-BE49-F238E27FC236}">
                <a16:creationId xmlns:a16="http://schemas.microsoft.com/office/drawing/2014/main" id="{0AE76537-0021-C41E-037B-3D028BC292D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704500" y="2759597"/>
            <a:ext cx="756000" cy="756000"/>
          </a:xfrm>
          <a:prstGeom prst="rect">
            <a:avLst/>
          </a:prstGeom>
        </p:spPr>
      </p:pic>
      <p:pic>
        <p:nvPicPr>
          <p:cNvPr id="17" name="Graphic 16" descr="Money outline">
            <a:extLst>
              <a:ext uri="{FF2B5EF4-FFF2-40B4-BE49-F238E27FC236}">
                <a16:creationId xmlns:a16="http://schemas.microsoft.com/office/drawing/2014/main" id="{5BE74578-EE3E-F089-284D-586177209623}"/>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370502" y="1218197"/>
            <a:ext cx="378995" cy="378995"/>
          </a:xfrm>
          <a:prstGeom prst="rect">
            <a:avLst/>
          </a:prstGeom>
        </p:spPr>
      </p:pic>
      <p:pic>
        <p:nvPicPr>
          <p:cNvPr id="21" name="Graphic 20" descr="Scatterplot outline">
            <a:extLst>
              <a:ext uri="{FF2B5EF4-FFF2-40B4-BE49-F238E27FC236}">
                <a16:creationId xmlns:a16="http://schemas.microsoft.com/office/drawing/2014/main" id="{1A875EC3-EC05-042C-3EFE-A5581110D314}"/>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8409250" y="2355181"/>
            <a:ext cx="360947" cy="360947"/>
          </a:xfrm>
          <a:prstGeom prst="rect">
            <a:avLst/>
          </a:prstGeom>
        </p:spPr>
      </p:pic>
      <p:pic>
        <p:nvPicPr>
          <p:cNvPr id="24" name="Graphic 23" descr="Pie chart with solid fill">
            <a:extLst>
              <a:ext uri="{FF2B5EF4-FFF2-40B4-BE49-F238E27FC236}">
                <a16:creationId xmlns:a16="http://schemas.microsoft.com/office/drawing/2014/main" id="{8A819410-37CF-DC81-7925-FCAFB245977F}"/>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8397455" y="3636542"/>
            <a:ext cx="378995" cy="378995"/>
          </a:xfrm>
          <a:prstGeom prst="rect">
            <a:avLst/>
          </a:prstGeom>
        </p:spPr>
      </p:pic>
      <p:pic>
        <p:nvPicPr>
          <p:cNvPr id="26" name="Graphic 25" descr="Closed book outline">
            <a:extLst>
              <a:ext uri="{FF2B5EF4-FFF2-40B4-BE49-F238E27FC236}">
                <a16:creationId xmlns:a16="http://schemas.microsoft.com/office/drawing/2014/main" id="{83E0F87E-3FC3-1092-C720-59CB0C1FDC34}"/>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8415737" y="4581024"/>
            <a:ext cx="382002" cy="382002"/>
          </a:xfrm>
          <a:prstGeom prst="rect">
            <a:avLst/>
          </a:prstGeom>
        </p:spPr>
      </p:pic>
      <p:pic>
        <p:nvPicPr>
          <p:cNvPr id="6" name="Graphic 5" descr="Badge 4 with solid fill">
            <a:extLst>
              <a:ext uri="{FF2B5EF4-FFF2-40B4-BE49-F238E27FC236}">
                <a16:creationId xmlns:a16="http://schemas.microsoft.com/office/drawing/2014/main" id="{0798E9FD-F14C-0979-B7DF-BA0E8E1F4035}"/>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 xmlns:asvg="http://schemas.microsoft.com/office/drawing/2016/SVG/main" r:embed="rId19"/>
              </a:ext>
            </a:extLst>
          </a:blip>
          <a:stretch>
            <a:fillRect/>
          </a:stretch>
        </p:blipFill>
        <p:spPr>
          <a:xfrm>
            <a:off x="5525239" y="3042258"/>
            <a:ext cx="270000" cy="270000"/>
          </a:xfrm>
          <a:prstGeom prst="rect">
            <a:avLst/>
          </a:prstGeom>
        </p:spPr>
      </p:pic>
      <p:pic>
        <p:nvPicPr>
          <p:cNvPr id="16" name="Graphic 15" descr="Badge with solid fill">
            <a:extLst>
              <a:ext uri="{FF2B5EF4-FFF2-40B4-BE49-F238E27FC236}">
                <a16:creationId xmlns:a16="http://schemas.microsoft.com/office/drawing/2014/main" id="{52719EF2-D43D-8CCD-CE74-EB8040D60086}"/>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 xmlns:asvg="http://schemas.microsoft.com/office/drawing/2016/SVG/main" r:embed="rId21"/>
              </a:ext>
            </a:extLst>
          </a:blip>
          <a:stretch>
            <a:fillRect/>
          </a:stretch>
        </p:blipFill>
        <p:spPr>
          <a:xfrm>
            <a:off x="3816932" y="3047116"/>
            <a:ext cx="270000" cy="270000"/>
          </a:xfrm>
          <a:prstGeom prst="rect">
            <a:avLst/>
          </a:prstGeom>
        </p:spPr>
      </p:pic>
    </p:spTree>
    <p:extLst>
      <p:ext uri="{BB962C8B-B14F-4D97-AF65-F5344CB8AC3E}">
        <p14:creationId xmlns:p14="http://schemas.microsoft.com/office/powerpoint/2010/main" val="109747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0" grpId="0"/>
      <p:bldP spid="9" grpId="0"/>
      <p:bldP spid="2" grpId="0" animBg="1"/>
      <p:bldP spid="4" grpId="0"/>
      <p:bldP spid="5"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E8C00-B269-6BD4-1389-44FE10C275FB}"/>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52DFD1A-3A15-D17C-A954-5A4EDD096D4F}"/>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C9D916CF-0AC4-221D-1146-6094F35B0B51}"/>
              </a:ext>
            </a:extLst>
          </p:cNvPr>
          <p:cNvSpPr>
            <a:spLocks noGrp="1"/>
          </p:cNvSpPr>
          <p:nvPr>
            <p:ph type="title"/>
          </p:nvPr>
        </p:nvSpPr>
        <p:spPr>
          <a:xfrm>
            <a:off x="5201126" y="1377449"/>
            <a:ext cx="3464892" cy="2654223"/>
          </a:xfrm>
        </p:spPr>
        <p:txBody>
          <a:bodyPr>
            <a:noAutofit/>
          </a:bodyPr>
          <a:lstStyle/>
          <a:p>
            <a:pPr algn="ctr"/>
            <a:r>
              <a:rPr lang="aa-ET" sz="11250"/>
              <a:t>Q&amp;A</a:t>
            </a:r>
          </a:p>
        </p:txBody>
      </p:sp>
      <p:sp>
        <p:nvSpPr>
          <p:cNvPr id="6" name="Text Placeholder 5">
            <a:extLst>
              <a:ext uri="{FF2B5EF4-FFF2-40B4-BE49-F238E27FC236}">
                <a16:creationId xmlns:a16="http://schemas.microsoft.com/office/drawing/2014/main" id="{308612DD-36E4-6F5B-D97A-72C001746FD8}"/>
              </a:ext>
            </a:extLst>
          </p:cNvPr>
          <p:cNvSpPr>
            <a:spLocks noGrp="1"/>
          </p:cNvSpPr>
          <p:nvPr>
            <p:ph type="body" sz="quarter" idx="11"/>
          </p:nvPr>
        </p:nvSpPr>
        <p:spPr/>
        <p:txBody>
          <a:bodyPr/>
          <a:lstStyle/>
          <a:p>
            <a:endParaRPr lang="aa-ET"/>
          </a:p>
        </p:txBody>
      </p:sp>
      <p:sp>
        <p:nvSpPr>
          <p:cNvPr id="9" name="TextBox 8">
            <a:extLst>
              <a:ext uri="{FF2B5EF4-FFF2-40B4-BE49-F238E27FC236}">
                <a16:creationId xmlns:a16="http://schemas.microsoft.com/office/drawing/2014/main" id="{3E23A810-40E6-FA81-75B8-A4BEBC2C7509}"/>
              </a:ext>
            </a:extLst>
          </p:cNvPr>
          <p:cNvSpPr txBox="1"/>
          <p:nvPr/>
        </p:nvSpPr>
        <p:spPr>
          <a:xfrm>
            <a:off x="38100" y="4895850"/>
            <a:ext cx="4219575" cy="184666"/>
          </a:xfrm>
          <a:prstGeom prst="rect">
            <a:avLst/>
          </a:prstGeom>
          <a:noFill/>
        </p:spPr>
        <p:txBody>
          <a:bodyPr wrap="square" rtlCol="0">
            <a:spAutoFit/>
          </a:bodyPr>
          <a:lstStyle/>
          <a:p>
            <a:pPr defTabSz="685800">
              <a:buClrTx/>
              <a:defRPr/>
            </a:pPr>
            <a:r>
              <a:rPr lang="en-GB" sz="600" kern="1200">
                <a:solidFill>
                  <a:prstClr val="white"/>
                </a:solidFill>
                <a:latin typeface="Roboto Light" panose="02000000000000000000" pitchFamily="2" charset="0"/>
                <a:ea typeface="Roboto Light" panose="02000000000000000000" pitchFamily="2" charset="0"/>
                <a:cs typeface="+mn-cs"/>
              </a:rPr>
              <a:t>Photo by </a:t>
            </a:r>
            <a:r>
              <a:rPr lang="en-GB" sz="600" kern="1200" err="1">
                <a:solidFill>
                  <a:prstClr val="white"/>
                </a:solidFill>
                <a:latin typeface="Roboto Light" panose="02000000000000000000" pitchFamily="2" charset="0"/>
                <a:ea typeface="Roboto Light" panose="02000000000000000000" pitchFamily="2" charset="0"/>
                <a:cs typeface="+mn-cs"/>
              </a:rPr>
              <a:t>Leeloo</a:t>
            </a:r>
            <a:r>
              <a:rPr lang="en-GB" sz="600" kern="1200">
                <a:solidFill>
                  <a:prstClr val="white"/>
                </a:solidFill>
                <a:latin typeface="Roboto Light" panose="02000000000000000000" pitchFamily="2" charset="0"/>
                <a:ea typeface="Roboto Light" panose="02000000000000000000" pitchFamily="2" charset="0"/>
                <a:cs typeface="+mn-cs"/>
              </a:rPr>
              <a:t> The First on </a:t>
            </a:r>
            <a:r>
              <a:rPr lang="en-GB" sz="600" kern="1200" err="1">
                <a:solidFill>
                  <a:prstClr val="white"/>
                </a:solidFill>
                <a:latin typeface="Roboto Light" panose="02000000000000000000" pitchFamily="2" charset="0"/>
                <a:ea typeface="Roboto Light" panose="02000000000000000000" pitchFamily="2" charset="0"/>
                <a:cs typeface="+mn-cs"/>
                <a:hlinkClick r:id="rId4">
                  <a:extLst>
                    <a:ext uri="{A12FA001-AC4F-418D-AE19-62706E023703}">
                      <ahyp:hlinkClr xmlns="" xmlns:ahyp="http://schemas.microsoft.com/office/drawing/2018/hyperlinkcolor" val="tx"/>
                    </a:ext>
                  </a:extLst>
                </a:hlinkClick>
              </a:rPr>
              <a:t>Pexels</a:t>
            </a:r>
            <a:endParaRPr lang="aa-ET" sz="600" kern="1200">
              <a:solidFill>
                <a:prstClr val="white"/>
              </a:solidFill>
              <a:latin typeface="Roboto Light" panose="02000000000000000000" pitchFamily="2" charset="0"/>
              <a:ea typeface="Roboto Light" panose="02000000000000000000" pitchFamily="2" charset="0"/>
              <a:cs typeface="+mn-cs"/>
            </a:endParaRPr>
          </a:p>
        </p:txBody>
      </p:sp>
    </p:spTree>
    <p:extLst>
      <p:ext uri="{BB962C8B-B14F-4D97-AF65-F5344CB8AC3E}">
        <p14:creationId xmlns:p14="http://schemas.microsoft.com/office/powerpoint/2010/main" val="2333716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lack background with white text and colorful dots&#10;&#10;Description automatically generated">
            <a:extLst>
              <a:ext uri="{FF2B5EF4-FFF2-40B4-BE49-F238E27FC236}">
                <a16:creationId xmlns:a16="http://schemas.microsoft.com/office/drawing/2014/main" id="{EB18F4EB-2AA6-73DF-57D0-1755B94A370E}"/>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22702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5;p4">
            <a:extLst>
              <a:ext uri="{FF2B5EF4-FFF2-40B4-BE49-F238E27FC236}">
                <a16:creationId xmlns:a16="http://schemas.microsoft.com/office/drawing/2014/main" id="{DADEADB4-9D13-7878-A9D9-936918FDBD43}"/>
              </a:ext>
            </a:extLst>
          </p:cNvPr>
          <p:cNvSpPr txBox="1">
            <a:spLocks noGrp="1"/>
          </p:cNvSpPr>
          <p:nvPr>
            <p:ph type="title"/>
          </p:nvPr>
        </p:nvSpPr>
        <p:spPr>
          <a:xfrm>
            <a:off x="1291304" y="215802"/>
            <a:ext cx="7372634" cy="452915"/>
          </a:xfrm>
        </p:spPr>
        <p:txBody>
          <a:bodyPr spcFirstLastPara="1" vert="horz" lIns="68569" tIns="34275" rIns="68569" bIns="34275" rtlCol="0" anchor="ctr" anchorCtr="0">
            <a:normAutofit/>
          </a:bodyPr>
          <a:lstStyle/>
          <a:p>
            <a:pPr>
              <a:spcBef>
                <a:spcPts val="0"/>
              </a:spcBef>
              <a:buClr>
                <a:srgbClr val="008691"/>
              </a:buClr>
              <a:buSzPts val="3500"/>
            </a:pPr>
            <a:r>
              <a:rPr lang="en-US" sz="2800" dirty="0">
                <a:latin typeface="Roboto" panose="02000000000000000000" pitchFamily="2" charset="0"/>
                <a:ea typeface="Roboto" panose="02000000000000000000" pitchFamily="2" charset="0"/>
              </a:rPr>
              <a:t>EOSC Nodes</a:t>
            </a:r>
            <a:endParaRPr lang="en-GB" sz="2800" dirty="0">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293E7EB5-874A-248C-AA5D-F9B9950FF8C1}"/>
              </a:ext>
            </a:extLst>
          </p:cNvPr>
          <p:cNvSpPr txBox="1"/>
          <p:nvPr/>
        </p:nvSpPr>
        <p:spPr>
          <a:xfrm>
            <a:off x="865473" y="1792931"/>
            <a:ext cx="7758763" cy="22290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7447" tIns="67447" rIns="67447" bIns="67447" numCol="1" spcCol="1270" anchor="ctr" anchorCtr="0">
            <a:spAutoFit/>
          </a:bodyPr>
          <a:lstStyle/>
          <a:p>
            <a:pPr marL="285750" indent="-285750" defTabSz="800100">
              <a:spcBef>
                <a:spcPct val="0"/>
              </a:spcBef>
              <a:spcAft>
                <a:spcPts val="600"/>
              </a:spcAft>
              <a:buClr>
                <a:srgbClr val="008691"/>
              </a:buClr>
              <a:buSzPct val="130000"/>
              <a:buFont typeface="Arial" panose="020B0604020202020204" pitchFamily="34" charset="0"/>
              <a:buChar char="•"/>
            </a:pPr>
            <a:r>
              <a:rPr lang="en-US" sz="1800" dirty="0">
                <a:latin typeface="Roboto" panose="02000000000000000000" pitchFamily="2" charset="0"/>
                <a:ea typeface="Roboto" panose="02000000000000000000" pitchFamily="2" charset="0"/>
              </a:rPr>
              <a:t>The </a:t>
            </a:r>
            <a:r>
              <a:rPr lang="en-US" sz="1800" b="1" dirty="0">
                <a:latin typeface="Roboto" panose="02000000000000000000" pitchFamily="2" charset="0"/>
                <a:ea typeface="Roboto" panose="02000000000000000000" pitchFamily="2" charset="0"/>
              </a:rPr>
              <a:t>EOSC Nodes will be the entry points </a:t>
            </a:r>
            <a:r>
              <a:rPr lang="en-US" sz="1800" dirty="0">
                <a:latin typeface="Roboto" panose="02000000000000000000" pitchFamily="2" charset="0"/>
                <a:ea typeface="Roboto" panose="02000000000000000000" pitchFamily="2" charset="0"/>
              </a:rPr>
              <a:t>for end users to the entire EOSC Federation.</a:t>
            </a:r>
          </a:p>
          <a:p>
            <a:pPr marL="285750" lvl="0" indent="-285750" algn="l" defTabSz="800100">
              <a:spcBef>
                <a:spcPct val="0"/>
              </a:spcBef>
              <a:spcAft>
                <a:spcPts val="600"/>
              </a:spcAft>
              <a:buClr>
                <a:srgbClr val="008691"/>
              </a:buClr>
              <a:buSzPct val="130000"/>
              <a:buFont typeface="Arial" panose="020B0604020202020204" pitchFamily="34" charset="0"/>
              <a:buChar char="•"/>
            </a:pPr>
            <a:r>
              <a:rPr lang="en-US" sz="1800" kern="1200" dirty="0">
                <a:latin typeface="Roboto" panose="02000000000000000000" pitchFamily="2" charset="0"/>
                <a:ea typeface="Roboto" panose="02000000000000000000" pitchFamily="2" charset="0"/>
              </a:rPr>
              <a:t>An </a:t>
            </a:r>
            <a:r>
              <a:rPr lang="en-US" sz="1800" kern="1200" dirty="0" err="1">
                <a:latin typeface="Roboto" panose="02000000000000000000" pitchFamily="2" charset="0"/>
                <a:ea typeface="Roboto" panose="02000000000000000000" pitchFamily="2" charset="0"/>
              </a:rPr>
              <a:t>organisation</a:t>
            </a:r>
            <a:r>
              <a:rPr lang="en-US" sz="1800" kern="1200" dirty="0">
                <a:latin typeface="Roboto" panose="02000000000000000000" pitchFamily="2" charset="0"/>
                <a:ea typeface="Roboto" panose="02000000000000000000" pitchFamily="2" charset="0"/>
              </a:rPr>
              <a:t> may therefore </a:t>
            </a:r>
            <a:r>
              <a:rPr lang="en-US" sz="1800" b="1" u="sng" kern="1200" dirty="0" err="1">
                <a:latin typeface="Roboto" panose="02000000000000000000" pitchFamily="2" charset="0"/>
                <a:ea typeface="Roboto" panose="02000000000000000000" pitchFamily="2" charset="0"/>
              </a:rPr>
              <a:t>enrol</a:t>
            </a:r>
            <a:r>
              <a:rPr lang="en-US" sz="1800" b="1" kern="1200" dirty="0">
                <a:latin typeface="Roboto" panose="02000000000000000000" pitchFamily="2" charset="0"/>
                <a:ea typeface="Roboto" panose="02000000000000000000" pitchFamily="2" charset="0"/>
              </a:rPr>
              <a:t> its activities as an EOSC Node </a:t>
            </a:r>
            <a:r>
              <a:rPr lang="en-US" sz="1800" kern="1200" dirty="0">
                <a:latin typeface="Roboto" panose="02000000000000000000" pitchFamily="2" charset="0"/>
                <a:ea typeface="Roboto" panose="02000000000000000000" pitchFamily="2" charset="0"/>
              </a:rPr>
              <a:t>in the EOSC Federation or </a:t>
            </a:r>
            <a:r>
              <a:rPr lang="en-US" sz="1800" b="1" u="sng" kern="1200" dirty="0">
                <a:latin typeface="Roboto" panose="02000000000000000000" pitchFamily="2" charset="0"/>
                <a:ea typeface="Roboto" panose="02000000000000000000" pitchFamily="2" charset="0"/>
              </a:rPr>
              <a:t>onboard</a:t>
            </a:r>
            <a:r>
              <a:rPr lang="en-US" sz="1800" b="1" kern="1200" dirty="0">
                <a:latin typeface="Roboto" panose="02000000000000000000" pitchFamily="2" charset="0"/>
                <a:ea typeface="Roboto" panose="02000000000000000000" pitchFamily="2" charset="0"/>
              </a:rPr>
              <a:t> its services </a:t>
            </a:r>
            <a:r>
              <a:rPr lang="en-US" sz="1800" kern="1200" dirty="0">
                <a:latin typeface="Roboto" panose="02000000000000000000" pitchFamily="2" charset="0"/>
                <a:ea typeface="Roboto" panose="02000000000000000000" pitchFamily="2" charset="0"/>
              </a:rPr>
              <a:t>on an existing EOSC Node as a provider.</a:t>
            </a:r>
          </a:p>
          <a:p>
            <a:pPr marL="285750" lvl="0" indent="-285750" algn="l" defTabSz="800100">
              <a:spcBef>
                <a:spcPct val="0"/>
              </a:spcBef>
              <a:buClr>
                <a:srgbClr val="008691"/>
              </a:buClr>
              <a:buSzPct val="130000"/>
              <a:buFont typeface="Arial" panose="020B0604020202020204" pitchFamily="34" charset="0"/>
              <a:buChar char="•"/>
            </a:pPr>
            <a:r>
              <a:rPr lang="en-US" sz="1800" kern="1200" dirty="0" smtClean="0">
                <a:latin typeface="Roboto" panose="02000000000000000000" pitchFamily="2" charset="0"/>
                <a:ea typeface="Roboto" panose="02000000000000000000" pitchFamily="2" charset="0"/>
              </a:rPr>
              <a:t>A </a:t>
            </a:r>
            <a:r>
              <a:rPr lang="en-US" sz="1800" kern="1200" dirty="0">
                <a:latin typeface="Roboto" panose="02000000000000000000" pitchFamily="2" charset="0"/>
                <a:ea typeface="Roboto" panose="02000000000000000000" pitchFamily="2" charset="0"/>
              </a:rPr>
              <a:t>set of minimum </a:t>
            </a:r>
            <a:r>
              <a:rPr lang="en-US" sz="1800" kern="1200" dirty="0" smtClean="0">
                <a:latin typeface="Roboto" panose="02000000000000000000" pitchFamily="2" charset="0"/>
                <a:ea typeface="Roboto" panose="02000000000000000000" pitchFamily="2" charset="0"/>
              </a:rPr>
              <a:t>requirements for Nodes  </a:t>
            </a:r>
            <a:r>
              <a:rPr lang="en-US" sz="1800" kern="1200" dirty="0">
                <a:latin typeface="Roboto" panose="02000000000000000000" pitchFamily="2" charset="0"/>
                <a:ea typeface="Roboto" panose="02000000000000000000" pitchFamily="2" charset="0"/>
              </a:rPr>
              <a:t>agreed by the Tripartite </a:t>
            </a:r>
            <a:r>
              <a:rPr lang="en-US" sz="1800" kern="1200" dirty="0" smtClean="0">
                <a:latin typeface="Roboto" panose="02000000000000000000" pitchFamily="2" charset="0"/>
                <a:ea typeface="Roboto" panose="02000000000000000000" pitchFamily="2" charset="0"/>
              </a:rPr>
              <a:t>group: </a:t>
            </a:r>
            <a:r>
              <a:rPr lang="en-US" sz="1800" kern="1200" dirty="0">
                <a:latin typeface="Roboto" panose="02000000000000000000" pitchFamily="2" charset="0"/>
                <a:ea typeface="Roboto" panose="02000000000000000000" pitchFamily="2" charset="0"/>
                <a:hlinkClick r:id="rId2"/>
              </a:rPr>
              <a:t>https://eosc.eu/building-the-eosc-federation</a:t>
            </a:r>
            <a:r>
              <a:rPr lang="en-US" sz="1800" kern="1200" dirty="0">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2922481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07944BE-8D0D-413A-FBB0-FB9EC643FE7A}"/>
              </a:ext>
            </a:extLst>
          </p:cNvPr>
          <p:cNvSpPr/>
          <p:nvPr/>
        </p:nvSpPr>
        <p:spPr>
          <a:xfrm>
            <a:off x="312076" y="4284635"/>
            <a:ext cx="5785034" cy="793195"/>
          </a:xfrm>
          <a:prstGeom prst="roundRect">
            <a:avLst/>
          </a:prstGeom>
          <a:noFill/>
          <a:ln>
            <a:solidFill>
              <a:srgbClr val="0086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1350" kern="1200">
              <a:solidFill>
                <a:prstClr val="white"/>
              </a:solidFill>
              <a:latin typeface="Calibri" panose="020F0502020204030204"/>
            </a:endParaRPr>
          </a:p>
        </p:txBody>
      </p:sp>
      <p:pic>
        <p:nvPicPr>
          <p:cNvPr id="39" name="Picture 38">
            <a:extLst>
              <a:ext uri="{FF2B5EF4-FFF2-40B4-BE49-F238E27FC236}">
                <a16:creationId xmlns:a16="http://schemas.microsoft.com/office/drawing/2014/main" id="{32C5A768-FE41-E50D-117A-86A609EC2B8B}"/>
              </a:ext>
            </a:extLst>
          </p:cNvPr>
          <p:cNvPicPr>
            <a:picLocks noChangeAspect="1"/>
          </p:cNvPicPr>
          <p:nvPr/>
        </p:nvPicPr>
        <p:blipFill>
          <a:blip r:embed="rId3" cstate="email">
            <a:alphaModFix amt="9000"/>
            <a:extLst>
              <a:ext uri="{28A0092B-C50C-407E-A947-70E740481C1C}">
                <a14:useLocalDpi xmlns:a14="http://schemas.microsoft.com/office/drawing/2010/main"/>
              </a:ext>
            </a:extLst>
          </a:blip>
          <a:srcRect/>
          <a:stretch/>
        </p:blipFill>
        <p:spPr>
          <a:xfrm>
            <a:off x="951754" y="307544"/>
            <a:ext cx="7388352" cy="4563125"/>
          </a:xfrm>
          <a:prstGeom prst="rect">
            <a:avLst/>
          </a:prstGeom>
        </p:spPr>
      </p:pic>
      <p:sp>
        <p:nvSpPr>
          <p:cNvPr id="2" name="Content Placeholder 1">
            <a:extLst>
              <a:ext uri="{FF2B5EF4-FFF2-40B4-BE49-F238E27FC236}">
                <a16:creationId xmlns:a16="http://schemas.microsoft.com/office/drawing/2014/main" id="{F9ADD8E0-6CF0-F7BD-024E-DC6B28F98DD8}"/>
              </a:ext>
            </a:extLst>
          </p:cNvPr>
          <p:cNvSpPr>
            <a:spLocks noGrp="1"/>
          </p:cNvSpPr>
          <p:nvPr>
            <p:ph sz="half" idx="15"/>
          </p:nvPr>
        </p:nvSpPr>
        <p:spPr>
          <a:xfrm>
            <a:off x="2087525" y="1290456"/>
            <a:ext cx="1916660" cy="518666"/>
          </a:xfrm>
        </p:spPr>
        <p:txBody>
          <a:bodyPr>
            <a:noAutofit/>
          </a:bodyPr>
          <a:lstStyle/>
          <a:p>
            <a:r>
              <a:rPr lang="en-GB" sz="1500" dirty="0"/>
              <a:t>S</a:t>
            </a:r>
            <a:r>
              <a:rPr lang="aa-ET" sz="1500" dirty="0"/>
              <a:t>ubmissions</a:t>
            </a:r>
          </a:p>
        </p:txBody>
      </p:sp>
      <p:sp>
        <p:nvSpPr>
          <p:cNvPr id="3" name="Title 2">
            <a:extLst>
              <a:ext uri="{FF2B5EF4-FFF2-40B4-BE49-F238E27FC236}">
                <a16:creationId xmlns:a16="http://schemas.microsoft.com/office/drawing/2014/main" id="{1904F047-06DB-28AE-D79D-1BEA0E619115}"/>
              </a:ext>
            </a:extLst>
          </p:cNvPr>
          <p:cNvSpPr>
            <a:spLocks noGrp="1"/>
          </p:cNvSpPr>
          <p:nvPr>
            <p:ph type="title"/>
          </p:nvPr>
        </p:nvSpPr>
        <p:spPr>
          <a:xfrm>
            <a:off x="1291304" y="176725"/>
            <a:ext cx="8118511" cy="452915"/>
          </a:xfrm>
        </p:spPr>
        <p:txBody>
          <a:bodyPr>
            <a:normAutofit fontScale="90000"/>
          </a:bodyPr>
          <a:lstStyle/>
          <a:p>
            <a:r>
              <a:rPr lang="aa-ET" dirty="0">
                <a:latin typeface="Roboto" panose="02000000000000000000" pitchFamily="2" charset="0"/>
                <a:ea typeface="Roboto" panose="02000000000000000000" pitchFamily="2" charset="0"/>
              </a:rPr>
              <a:t>Overview of questionnaire submissions</a:t>
            </a:r>
            <a:r>
              <a:rPr lang="en-US" dirty="0">
                <a:latin typeface="Roboto" panose="02000000000000000000" pitchFamily="2" charset="0"/>
                <a:ea typeface="Roboto" panose="02000000000000000000" pitchFamily="2" charset="0"/>
              </a:rPr>
              <a:t> and assessment</a:t>
            </a:r>
            <a:endParaRPr lang="aa-ET" dirty="0">
              <a:latin typeface="Roboto" panose="02000000000000000000" pitchFamily="2" charset="0"/>
              <a:ea typeface="Roboto" panose="02000000000000000000" pitchFamily="2" charset="0"/>
            </a:endParaRPr>
          </a:p>
        </p:txBody>
      </p:sp>
      <p:sp>
        <p:nvSpPr>
          <p:cNvPr id="4" name="Text Placeholder 3">
            <a:extLst>
              <a:ext uri="{FF2B5EF4-FFF2-40B4-BE49-F238E27FC236}">
                <a16:creationId xmlns:a16="http://schemas.microsoft.com/office/drawing/2014/main" id="{0DBE1218-3C9A-2FC9-0C1C-5E0DB3E217E9}"/>
              </a:ext>
            </a:extLst>
          </p:cNvPr>
          <p:cNvSpPr>
            <a:spLocks noGrp="1"/>
          </p:cNvSpPr>
          <p:nvPr>
            <p:ph type="body" sz="quarter" idx="14"/>
          </p:nvPr>
        </p:nvSpPr>
        <p:spPr>
          <a:xfrm>
            <a:off x="1325365" y="543112"/>
            <a:ext cx="6717968" cy="325200"/>
          </a:xfrm>
        </p:spPr>
        <p:txBody>
          <a:bodyPr>
            <a:noAutofit/>
          </a:bodyPr>
          <a:lstStyle/>
          <a:p>
            <a:r>
              <a:rPr lang="en-GB" sz="1400" dirty="0">
                <a:solidFill>
                  <a:srgbClr val="008692"/>
                </a:solidFill>
                <a:latin typeface="Roboto" panose="02000000000000000000" pitchFamily="2" charset="0"/>
                <a:ea typeface="Roboto" panose="02000000000000000000" pitchFamily="2" charset="0"/>
              </a:rPr>
              <a:t>Open: 12 Jun 2024 - 18 Aug 2024 (late submissions accepted until 31 Aug 2024)</a:t>
            </a:r>
          </a:p>
          <a:p>
            <a:endParaRPr lang="aa-ET" sz="1400" dirty="0">
              <a:latin typeface="Roboto" panose="02000000000000000000" pitchFamily="2" charset="0"/>
              <a:ea typeface="Roboto" panose="02000000000000000000" pitchFamily="2" charset="0"/>
            </a:endParaRPr>
          </a:p>
        </p:txBody>
      </p:sp>
      <p:sp>
        <p:nvSpPr>
          <p:cNvPr id="8" name="Content Placeholder 1">
            <a:extLst>
              <a:ext uri="{FF2B5EF4-FFF2-40B4-BE49-F238E27FC236}">
                <a16:creationId xmlns:a16="http://schemas.microsoft.com/office/drawing/2014/main" id="{072BE20C-C922-5201-0505-B52E65D00391}"/>
              </a:ext>
            </a:extLst>
          </p:cNvPr>
          <p:cNvSpPr txBox="1">
            <a:spLocks/>
          </p:cNvSpPr>
          <p:nvPr/>
        </p:nvSpPr>
        <p:spPr>
          <a:xfrm>
            <a:off x="5997381" y="2715571"/>
            <a:ext cx="2851494" cy="1078355"/>
          </a:xfrm>
          <a:prstGeom prst="rect">
            <a:avLst/>
          </a:prstGeom>
        </p:spPr>
        <p:txBody>
          <a:bodyPr vert="horz" lIns="68580" tIns="34290" rIns="68580" bIns="34290" rtlCol="0">
            <a:no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750"/>
              </a:spcBef>
              <a:buClrTx/>
              <a:defRPr/>
            </a:pPr>
            <a:r>
              <a:rPr lang="aa-ET" dirty="0">
                <a:solidFill>
                  <a:prstClr val="black"/>
                </a:solidFill>
              </a:rPr>
              <a:t>Node types: </a:t>
            </a:r>
            <a:r>
              <a:rPr lang="en-US" dirty="0">
                <a:solidFill>
                  <a:prstClr val="black"/>
                </a:solidFill>
              </a:rPr>
              <a:t>t</a:t>
            </a:r>
            <a:r>
              <a:rPr lang="aa-ET" dirty="0">
                <a:solidFill>
                  <a:prstClr val="black"/>
                </a:solidFill>
              </a:rPr>
              <a:t>hematic,</a:t>
            </a:r>
            <a:r>
              <a:rPr lang="en-US" dirty="0">
                <a:solidFill>
                  <a:prstClr val="black"/>
                </a:solidFill>
              </a:rPr>
              <a:t> national,</a:t>
            </a:r>
            <a:r>
              <a:rPr lang="aa-ET" dirty="0">
                <a:solidFill>
                  <a:prstClr val="black"/>
                </a:solidFill>
              </a:rPr>
              <a:t> institutional, regional, and other (such as the EU Node)</a:t>
            </a:r>
          </a:p>
        </p:txBody>
      </p:sp>
      <p:sp>
        <p:nvSpPr>
          <p:cNvPr id="5" name="Content Placeholder 1">
            <a:extLst>
              <a:ext uri="{FF2B5EF4-FFF2-40B4-BE49-F238E27FC236}">
                <a16:creationId xmlns:a16="http://schemas.microsoft.com/office/drawing/2014/main" id="{E9066EB9-8878-29DC-CFA5-4BA76A061C28}"/>
              </a:ext>
            </a:extLst>
          </p:cNvPr>
          <p:cNvSpPr txBox="1">
            <a:spLocks/>
          </p:cNvSpPr>
          <p:nvPr/>
        </p:nvSpPr>
        <p:spPr>
          <a:xfrm>
            <a:off x="5958602" y="1262426"/>
            <a:ext cx="2491209" cy="778209"/>
          </a:xfrm>
          <a:prstGeom prst="rect">
            <a:avLst/>
          </a:prstGeom>
        </p:spPr>
        <p:txBody>
          <a:bodyPr vert="horz" lIns="68580" tIns="34290" rIns="68580" bIns="34290" rtlCol="0">
            <a:no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750"/>
              </a:spcBef>
              <a:buClrTx/>
              <a:defRPr/>
            </a:pPr>
            <a:r>
              <a:rPr lang="aa-ET" dirty="0">
                <a:solidFill>
                  <a:prstClr val="black"/>
                </a:solidFill>
              </a:rPr>
              <a:t>Countries </a:t>
            </a:r>
            <a:r>
              <a:rPr lang="en-US" dirty="0">
                <a:solidFill>
                  <a:prstClr val="black"/>
                </a:solidFill>
              </a:rPr>
              <a:t>plus many </a:t>
            </a:r>
            <a:r>
              <a:rPr lang="aa-ET" dirty="0">
                <a:solidFill>
                  <a:prstClr val="black"/>
                </a:solidFill>
              </a:rPr>
              <a:t/>
            </a:r>
            <a:br>
              <a:rPr lang="aa-ET" dirty="0">
                <a:solidFill>
                  <a:prstClr val="black"/>
                </a:solidFill>
              </a:rPr>
            </a:br>
            <a:r>
              <a:rPr lang="aa-ET" dirty="0">
                <a:solidFill>
                  <a:prstClr val="black"/>
                </a:solidFill>
              </a:rPr>
              <a:t>internationalorganisations</a:t>
            </a:r>
          </a:p>
        </p:txBody>
      </p:sp>
      <p:sp>
        <p:nvSpPr>
          <p:cNvPr id="14" name="Oval 13">
            <a:extLst>
              <a:ext uri="{FF2B5EF4-FFF2-40B4-BE49-F238E27FC236}">
                <a16:creationId xmlns:a16="http://schemas.microsoft.com/office/drawing/2014/main" id="{50903CAF-5846-5C69-3AEC-D8DAB3BE22D6}"/>
              </a:ext>
            </a:extLst>
          </p:cNvPr>
          <p:cNvSpPr>
            <a:spLocks noChangeAspect="1"/>
          </p:cNvSpPr>
          <p:nvPr/>
        </p:nvSpPr>
        <p:spPr>
          <a:xfrm>
            <a:off x="312076" y="965863"/>
            <a:ext cx="1004736" cy="1004736"/>
          </a:xfrm>
          <a:prstGeom prst="ellipse">
            <a:avLst/>
          </a:prstGeom>
          <a:solidFill>
            <a:srgbClr val="0086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22">
              <a:buClrTx/>
              <a:defRPr/>
            </a:pPr>
            <a:endParaRPr lang="aa-ET" sz="1350" kern="1200">
              <a:solidFill>
                <a:prstClr val="white"/>
              </a:solidFill>
              <a:latin typeface="Calibri" panose="020F0502020204030204"/>
            </a:endParaRPr>
          </a:p>
        </p:txBody>
      </p:sp>
      <p:sp>
        <p:nvSpPr>
          <p:cNvPr id="18" name="Oval 17">
            <a:extLst>
              <a:ext uri="{FF2B5EF4-FFF2-40B4-BE49-F238E27FC236}">
                <a16:creationId xmlns:a16="http://schemas.microsoft.com/office/drawing/2014/main" id="{C931A784-6E2F-C63D-7FF8-32A7C1459308}"/>
              </a:ext>
            </a:extLst>
          </p:cNvPr>
          <p:cNvSpPr>
            <a:spLocks noChangeAspect="1"/>
          </p:cNvSpPr>
          <p:nvPr/>
        </p:nvSpPr>
        <p:spPr>
          <a:xfrm>
            <a:off x="4080005" y="2441308"/>
            <a:ext cx="1004736" cy="1004736"/>
          </a:xfrm>
          <a:prstGeom prst="ellipse">
            <a:avLst/>
          </a:prstGeom>
          <a:solidFill>
            <a:srgbClr val="0086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22">
              <a:buClrTx/>
              <a:defRPr/>
            </a:pPr>
            <a:endParaRPr lang="aa-ET" sz="1350" kern="1200">
              <a:solidFill>
                <a:prstClr val="white"/>
              </a:solidFill>
              <a:latin typeface="Calibri" panose="020F0502020204030204"/>
            </a:endParaRPr>
          </a:p>
        </p:txBody>
      </p:sp>
      <p:sp>
        <p:nvSpPr>
          <p:cNvPr id="20" name="Oval 19">
            <a:extLst>
              <a:ext uri="{FF2B5EF4-FFF2-40B4-BE49-F238E27FC236}">
                <a16:creationId xmlns:a16="http://schemas.microsoft.com/office/drawing/2014/main" id="{BBCD0BDD-0850-9554-668F-ECD8963740AE}"/>
              </a:ext>
            </a:extLst>
          </p:cNvPr>
          <p:cNvSpPr>
            <a:spLocks noChangeAspect="1"/>
          </p:cNvSpPr>
          <p:nvPr/>
        </p:nvSpPr>
        <p:spPr>
          <a:xfrm>
            <a:off x="4075723" y="936452"/>
            <a:ext cx="1004736" cy="1004736"/>
          </a:xfrm>
          <a:prstGeom prst="ellipse">
            <a:avLst/>
          </a:prstGeom>
          <a:solidFill>
            <a:srgbClr val="0086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22">
              <a:buClrTx/>
              <a:defRPr/>
            </a:pPr>
            <a:endParaRPr lang="aa-ET" sz="1350" kern="1200">
              <a:solidFill>
                <a:prstClr val="white"/>
              </a:solidFill>
              <a:latin typeface="Calibri" panose="020F0502020204030204"/>
            </a:endParaRPr>
          </a:p>
        </p:txBody>
      </p:sp>
      <p:sp>
        <p:nvSpPr>
          <p:cNvPr id="25" name="TextBox 24">
            <a:extLst>
              <a:ext uri="{FF2B5EF4-FFF2-40B4-BE49-F238E27FC236}">
                <a16:creationId xmlns:a16="http://schemas.microsoft.com/office/drawing/2014/main" id="{83AE0969-36F0-445E-ADC0-0158C4C56F39}"/>
              </a:ext>
            </a:extLst>
          </p:cNvPr>
          <p:cNvSpPr txBox="1"/>
          <p:nvPr/>
        </p:nvSpPr>
        <p:spPr>
          <a:xfrm>
            <a:off x="1346999" y="1220284"/>
            <a:ext cx="850511" cy="553870"/>
          </a:xfrm>
          <a:prstGeom prst="rect">
            <a:avLst/>
          </a:prstGeom>
          <a:noFill/>
        </p:spPr>
        <p:txBody>
          <a:bodyPr wrap="square" rtlCol="0">
            <a:spAutoFit/>
          </a:bodyPr>
          <a:lstStyle/>
          <a:p>
            <a:pPr algn="ctr" defTabSz="685722">
              <a:buClrTx/>
              <a:defRPr/>
            </a:pPr>
            <a:r>
              <a:rPr lang="en-US" sz="2999" kern="1200" dirty="0">
                <a:solidFill>
                  <a:srgbClr val="040204"/>
                </a:solidFill>
                <a:latin typeface="Roboto" panose="02000000000000000000" pitchFamily="2" charset="0"/>
                <a:ea typeface="Roboto" panose="02000000000000000000" pitchFamily="2" charset="0"/>
              </a:rPr>
              <a:t>121</a:t>
            </a:r>
            <a:endParaRPr lang="aa-ET" sz="2999" kern="1200" dirty="0">
              <a:solidFill>
                <a:srgbClr val="040204"/>
              </a:solidFill>
              <a:latin typeface="Roboto" panose="02000000000000000000" pitchFamily="2" charset="0"/>
              <a:ea typeface="Roboto" panose="02000000000000000000" pitchFamily="2" charset="0"/>
            </a:endParaRPr>
          </a:p>
        </p:txBody>
      </p:sp>
      <p:sp>
        <p:nvSpPr>
          <p:cNvPr id="27" name="TextBox 26">
            <a:extLst>
              <a:ext uri="{FF2B5EF4-FFF2-40B4-BE49-F238E27FC236}">
                <a16:creationId xmlns:a16="http://schemas.microsoft.com/office/drawing/2014/main" id="{2F9169CE-A73D-190C-ABF4-5FB995020F44}"/>
              </a:ext>
            </a:extLst>
          </p:cNvPr>
          <p:cNvSpPr txBox="1"/>
          <p:nvPr/>
        </p:nvSpPr>
        <p:spPr>
          <a:xfrm>
            <a:off x="5092373" y="1192649"/>
            <a:ext cx="1004736" cy="553870"/>
          </a:xfrm>
          <a:prstGeom prst="rect">
            <a:avLst/>
          </a:prstGeom>
          <a:noFill/>
        </p:spPr>
        <p:txBody>
          <a:bodyPr wrap="square" rtlCol="0">
            <a:spAutoFit/>
          </a:bodyPr>
          <a:lstStyle/>
          <a:p>
            <a:pPr algn="ctr" defTabSz="685722">
              <a:buClrTx/>
              <a:defRPr/>
            </a:pPr>
            <a:r>
              <a:rPr lang="en-US" sz="2999" kern="1200" dirty="0">
                <a:solidFill>
                  <a:srgbClr val="040204"/>
                </a:solidFill>
                <a:latin typeface="Roboto" panose="02000000000000000000" pitchFamily="2" charset="0"/>
                <a:ea typeface="Roboto" panose="02000000000000000000" pitchFamily="2" charset="0"/>
              </a:rPr>
              <a:t>25</a:t>
            </a:r>
            <a:endParaRPr lang="aa-ET" sz="2999" kern="1200" dirty="0">
              <a:solidFill>
                <a:srgbClr val="040204"/>
              </a:solidFill>
              <a:latin typeface="Roboto" panose="02000000000000000000" pitchFamily="2" charset="0"/>
              <a:ea typeface="Roboto" panose="02000000000000000000" pitchFamily="2" charset="0"/>
            </a:endParaRPr>
          </a:p>
        </p:txBody>
      </p:sp>
      <p:sp>
        <p:nvSpPr>
          <p:cNvPr id="29" name="TextBox 28">
            <a:extLst>
              <a:ext uri="{FF2B5EF4-FFF2-40B4-BE49-F238E27FC236}">
                <a16:creationId xmlns:a16="http://schemas.microsoft.com/office/drawing/2014/main" id="{5799251C-172B-4B8A-8F39-7B63E29964CB}"/>
              </a:ext>
            </a:extLst>
          </p:cNvPr>
          <p:cNvSpPr txBox="1"/>
          <p:nvPr/>
        </p:nvSpPr>
        <p:spPr>
          <a:xfrm>
            <a:off x="5227347" y="2690574"/>
            <a:ext cx="1004736" cy="553870"/>
          </a:xfrm>
          <a:prstGeom prst="rect">
            <a:avLst/>
          </a:prstGeom>
          <a:noFill/>
        </p:spPr>
        <p:txBody>
          <a:bodyPr wrap="square" rtlCol="0">
            <a:spAutoFit/>
          </a:bodyPr>
          <a:lstStyle/>
          <a:p>
            <a:pPr algn="ctr" defTabSz="685722">
              <a:buClrTx/>
              <a:defRPr/>
            </a:pPr>
            <a:r>
              <a:rPr lang="en-US" sz="2999" kern="1200" dirty="0">
                <a:solidFill>
                  <a:srgbClr val="040204"/>
                </a:solidFill>
                <a:latin typeface="Roboto" panose="02000000000000000000" pitchFamily="2" charset="0"/>
                <a:ea typeface="Roboto" panose="02000000000000000000" pitchFamily="2" charset="0"/>
              </a:rPr>
              <a:t>5</a:t>
            </a:r>
            <a:endParaRPr lang="aa-ET" sz="2999" kern="1200" dirty="0">
              <a:solidFill>
                <a:srgbClr val="040204"/>
              </a:solidFill>
              <a:latin typeface="Roboto" panose="02000000000000000000" pitchFamily="2" charset="0"/>
              <a:ea typeface="Roboto" panose="02000000000000000000" pitchFamily="2" charset="0"/>
            </a:endParaRPr>
          </a:p>
        </p:txBody>
      </p:sp>
      <p:pic>
        <p:nvPicPr>
          <p:cNvPr id="32" name="Graphic 31" descr="Basic Shapes outline">
            <a:extLst>
              <a:ext uri="{FF2B5EF4-FFF2-40B4-BE49-F238E27FC236}">
                <a16:creationId xmlns:a16="http://schemas.microsoft.com/office/drawing/2014/main" id="{0D960ECA-213F-EB91-FC5A-DDD67C5F2A6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217532" y="2622028"/>
            <a:ext cx="685772" cy="685772"/>
          </a:xfrm>
          <a:prstGeom prst="rect">
            <a:avLst/>
          </a:prstGeom>
        </p:spPr>
      </p:pic>
      <p:pic>
        <p:nvPicPr>
          <p:cNvPr id="35" name="Graphic 34" descr="Map with pin outline">
            <a:extLst>
              <a:ext uri="{FF2B5EF4-FFF2-40B4-BE49-F238E27FC236}">
                <a16:creationId xmlns:a16="http://schemas.microsoft.com/office/drawing/2014/main" id="{C4BE059B-45F3-CB93-E1B5-6F0B553E0C5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231542" y="1094665"/>
            <a:ext cx="685800" cy="685800"/>
          </a:xfrm>
          <a:prstGeom prst="rect">
            <a:avLst/>
          </a:prstGeom>
        </p:spPr>
      </p:pic>
      <p:pic>
        <p:nvPicPr>
          <p:cNvPr id="33" name="Graphic 32" descr="Double Tap Gesture outline">
            <a:extLst>
              <a:ext uri="{FF2B5EF4-FFF2-40B4-BE49-F238E27FC236}">
                <a16:creationId xmlns:a16="http://schemas.microsoft.com/office/drawing/2014/main" id="{7FE5C0A8-ACA0-6DCE-AA8E-9767235159CB}"/>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20596" y="1077217"/>
            <a:ext cx="792177" cy="792177"/>
          </a:xfrm>
          <a:prstGeom prst="rect">
            <a:avLst/>
          </a:prstGeom>
        </p:spPr>
      </p:pic>
      <p:pic>
        <p:nvPicPr>
          <p:cNvPr id="30" name="Graphic 29" descr="Monthly calendar outline">
            <a:extLst>
              <a:ext uri="{FF2B5EF4-FFF2-40B4-BE49-F238E27FC236}">
                <a16:creationId xmlns:a16="http://schemas.microsoft.com/office/drawing/2014/main" id="{030CCCDF-58A4-276C-BF28-B7289E0D9796}"/>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48178" y="4025415"/>
            <a:ext cx="685772" cy="685772"/>
          </a:xfrm>
          <a:prstGeom prst="rect">
            <a:avLst/>
          </a:prstGeom>
        </p:spPr>
      </p:pic>
      <p:grpSp>
        <p:nvGrpSpPr>
          <p:cNvPr id="12" name="Group 11">
            <a:extLst>
              <a:ext uri="{FF2B5EF4-FFF2-40B4-BE49-F238E27FC236}">
                <a16:creationId xmlns:a16="http://schemas.microsoft.com/office/drawing/2014/main" id="{44604B62-C0C9-42CC-E98B-2D99504B27BF}"/>
              </a:ext>
            </a:extLst>
          </p:cNvPr>
          <p:cNvGrpSpPr/>
          <p:nvPr/>
        </p:nvGrpSpPr>
        <p:grpSpPr>
          <a:xfrm>
            <a:off x="324196" y="2163955"/>
            <a:ext cx="3524561" cy="1668678"/>
            <a:chOff x="1617031" y="4554993"/>
            <a:chExt cx="4699414" cy="2224904"/>
          </a:xfrm>
        </p:grpSpPr>
        <p:sp>
          <p:nvSpPr>
            <p:cNvPr id="9" name="TextBox 8">
              <a:extLst>
                <a:ext uri="{FF2B5EF4-FFF2-40B4-BE49-F238E27FC236}">
                  <a16:creationId xmlns:a16="http://schemas.microsoft.com/office/drawing/2014/main" id="{90020DE1-C381-850A-97F2-0F27765C78DF}"/>
                </a:ext>
              </a:extLst>
            </p:cNvPr>
            <p:cNvSpPr txBox="1"/>
            <p:nvPr/>
          </p:nvSpPr>
          <p:spPr>
            <a:xfrm>
              <a:off x="1617031" y="5633009"/>
              <a:ext cx="1339648" cy="738493"/>
            </a:xfrm>
            <a:prstGeom prst="rect">
              <a:avLst/>
            </a:prstGeom>
            <a:noFill/>
          </p:spPr>
          <p:txBody>
            <a:bodyPr wrap="square" rtlCol="0">
              <a:spAutoFit/>
            </a:bodyPr>
            <a:lstStyle/>
            <a:p>
              <a:pPr algn="ctr" defTabSz="685722">
                <a:buClrTx/>
                <a:defRPr/>
              </a:pPr>
              <a:r>
                <a:rPr lang="en-US" sz="2999" kern="1200" dirty="0">
                  <a:solidFill>
                    <a:srgbClr val="040204"/>
                  </a:solidFill>
                  <a:latin typeface="Roboto" panose="02000000000000000000" pitchFamily="2" charset="0"/>
                  <a:ea typeface="Roboto" panose="02000000000000000000" pitchFamily="2" charset="0"/>
                </a:rPr>
                <a:t>29</a:t>
              </a:r>
              <a:endParaRPr lang="aa-ET" sz="2999" kern="1200" dirty="0">
                <a:solidFill>
                  <a:srgbClr val="040204"/>
                </a:solidFill>
                <a:latin typeface="Roboto" panose="02000000000000000000" pitchFamily="2" charset="0"/>
                <a:ea typeface="Roboto" panose="02000000000000000000" pitchFamily="2" charset="0"/>
              </a:endParaRPr>
            </a:p>
          </p:txBody>
        </p:sp>
        <p:sp>
          <p:nvSpPr>
            <p:cNvPr id="10" name="Content Placeholder 1">
              <a:extLst>
                <a:ext uri="{FF2B5EF4-FFF2-40B4-BE49-F238E27FC236}">
                  <a16:creationId xmlns:a16="http://schemas.microsoft.com/office/drawing/2014/main" id="{1F6D1893-ABC1-0563-2A3E-FC2D7AC94964}"/>
                </a:ext>
              </a:extLst>
            </p:cNvPr>
            <p:cNvSpPr txBox="1">
              <a:spLocks/>
            </p:cNvSpPr>
            <p:nvPr/>
          </p:nvSpPr>
          <p:spPr>
            <a:xfrm>
              <a:off x="2697225" y="5293780"/>
              <a:ext cx="3619220" cy="1486117"/>
            </a:xfrm>
            <a:prstGeom prst="rect">
              <a:avLst/>
            </a:prstGeom>
          </p:spPr>
          <p:txBody>
            <a:bodyPr vert="horz" lIns="68580" tIns="34290" rIns="68580" bIns="34290" rtlCol="0">
              <a:no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750"/>
                </a:spcBef>
                <a:buClrTx/>
                <a:defRPr/>
              </a:pPr>
              <a:r>
                <a:rPr lang="en-IE" dirty="0">
                  <a:solidFill>
                    <a:prstClr val="black"/>
                  </a:solidFill>
                </a:rPr>
                <a:t>Organisations identified</a:t>
              </a:r>
              <a:r>
                <a:rPr lang="en-US" dirty="0">
                  <a:solidFill>
                    <a:prstClr val="black"/>
                  </a:solidFill>
                </a:rPr>
                <a:t> to be invited to a dialogue with the Tripartite and EU node.</a:t>
              </a:r>
              <a:endParaRPr lang="aa-ET" dirty="0">
                <a:solidFill>
                  <a:prstClr val="black"/>
                </a:solidFill>
              </a:endParaRPr>
            </a:p>
          </p:txBody>
        </p:sp>
        <p:sp>
          <p:nvSpPr>
            <p:cNvPr id="11" name="Arrow: Down 10">
              <a:extLst>
                <a:ext uri="{FF2B5EF4-FFF2-40B4-BE49-F238E27FC236}">
                  <a16:creationId xmlns:a16="http://schemas.microsoft.com/office/drawing/2014/main" id="{300E2669-9D48-DAC4-F239-EA947DA4EF65}"/>
                </a:ext>
              </a:extLst>
            </p:cNvPr>
            <p:cNvSpPr/>
            <p:nvPr/>
          </p:nvSpPr>
          <p:spPr>
            <a:xfrm>
              <a:off x="2030300" y="4554993"/>
              <a:ext cx="542779" cy="931407"/>
            </a:xfrm>
            <a:prstGeom prst="downArrow">
              <a:avLst/>
            </a:prstGeom>
            <a:solidFill>
              <a:srgbClr val="FF5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GB" sz="1350" kern="1200">
                <a:solidFill>
                  <a:prstClr val="white"/>
                </a:solidFill>
                <a:latin typeface="Calibri" panose="020F0502020204030204"/>
              </a:endParaRPr>
            </a:p>
          </p:txBody>
        </p:sp>
      </p:grpSp>
      <p:grpSp>
        <p:nvGrpSpPr>
          <p:cNvPr id="7" name="Group 6">
            <a:extLst>
              <a:ext uri="{FF2B5EF4-FFF2-40B4-BE49-F238E27FC236}">
                <a16:creationId xmlns:a16="http://schemas.microsoft.com/office/drawing/2014/main" id="{75640E22-9B35-82AE-3300-93114DF4A55B}"/>
              </a:ext>
            </a:extLst>
          </p:cNvPr>
          <p:cNvGrpSpPr/>
          <p:nvPr/>
        </p:nvGrpSpPr>
        <p:grpSpPr>
          <a:xfrm>
            <a:off x="316028" y="3576379"/>
            <a:ext cx="2756133" cy="1458964"/>
            <a:chOff x="1617031" y="4554993"/>
            <a:chExt cx="3674844" cy="1945285"/>
          </a:xfrm>
        </p:grpSpPr>
        <p:sp>
          <p:nvSpPr>
            <p:cNvPr id="13" name="TextBox 12">
              <a:extLst>
                <a:ext uri="{FF2B5EF4-FFF2-40B4-BE49-F238E27FC236}">
                  <a16:creationId xmlns:a16="http://schemas.microsoft.com/office/drawing/2014/main" id="{3B62945D-26F8-8BE9-1A3F-62C178BBF514}"/>
                </a:ext>
              </a:extLst>
            </p:cNvPr>
            <p:cNvSpPr txBox="1"/>
            <p:nvPr/>
          </p:nvSpPr>
          <p:spPr>
            <a:xfrm>
              <a:off x="1617031" y="5633009"/>
              <a:ext cx="1339648" cy="738493"/>
            </a:xfrm>
            <a:prstGeom prst="rect">
              <a:avLst/>
            </a:prstGeom>
            <a:noFill/>
          </p:spPr>
          <p:txBody>
            <a:bodyPr wrap="square" rtlCol="0">
              <a:spAutoFit/>
            </a:bodyPr>
            <a:lstStyle/>
            <a:p>
              <a:pPr algn="ctr" defTabSz="685722">
                <a:buClrTx/>
                <a:defRPr/>
              </a:pPr>
              <a:r>
                <a:rPr lang="en-US" sz="2999" kern="1200" dirty="0">
                  <a:solidFill>
                    <a:srgbClr val="040204"/>
                  </a:solidFill>
                  <a:latin typeface="Roboto" panose="02000000000000000000" pitchFamily="2" charset="0"/>
                  <a:ea typeface="Roboto" panose="02000000000000000000" pitchFamily="2" charset="0"/>
                </a:rPr>
                <a:t>~13</a:t>
              </a:r>
              <a:endParaRPr lang="aa-ET" sz="2999" kern="1200" dirty="0">
                <a:solidFill>
                  <a:srgbClr val="040204"/>
                </a:solidFill>
                <a:latin typeface="Roboto" panose="02000000000000000000" pitchFamily="2" charset="0"/>
                <a:ea typeface="Roboto" panose="02000000000000000000" pitchFamily="2" charset="0"/>
              </a:endParaRPr>
            </a:p>
          </p:txBody>
        </p:sp>
        <p:sp>
          <p:nvSpPr>
            <p:cNvPr id="22" name="Content Placeholder 1">
              <a:extLst>
                <a:ext uri="{FF2B5EF4-FFF2-40B4-BE49-F238E27FC236}">
                  <a16:creationId xmlns:a16="http://schemas.microsoft.com/office/drawing/2014/main" id="{2AAA52F8-0AC6-69B0-75B2-655E33F58FD7}"/>
                </a:ext>
              </a:extLst>
            </p:cNvPr>
            <p:cNvSpPr txBox="1">
              <a:spLocks/>
            </p:cNvSpPr>
            <p:nvPr/>
          </p:nvSpPr>
          <p:spPr>
            <a:xfrm>
              <a:off x="2752517" y="5663577"/>
              <a:ext cx="2539358" cy="836701"/>
            </a:xfrm>
            <a:prstGeom prst="rect">
              <a:avLst/>
            </a:prstGeom>
          </p:spPr>
          <p:txBody>
            <a:bodyPr vert="horz" lIns="68580" tIns="34290" rIns="68580" bIns="34290" rtlCol="0">
              <a:no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750"/>
                </a:spcBef>
                <a:buClrTx/>
                <a:defRPr/>
              </a:pPr>
              <a:r>
                <a:rPr lang="en-IE" dirty="0">
                  <a:solidFill>
                    <a:prstClr val="black"/>
                  </a:solidFill>
                </a:rPr>
                <a:t>To join the first wave starting March 2025</a:t>
              </a:r>
              <a:endParaRPr lang="aa-ET" dirty="0">
                <a:solidFill>
                  <a:prstClr val="black"/>
                </a:solidFill>
              </a:endParaRPr>
            </a:p>
          </p:txBody>
        </p:sp>
        <p:sp>
          <p:nvSpPr>
            <p:cNvPr id="23" name="Arrow: Down 22">
              <a:extLst>
                <a:ext uri="{FF2B5EF4-FFF2-40B4-BE49-F238E27FC236}">
                  <a16:creationId xmlns:a16="http://schemas.microsoft.com/office/drawing/2014/main" id="{C7959F75-85DF-94DF-366A-34E7C86D155F}"/>
                </a:ext>
              </a:extLst>
            </p:cNvPr>
            <p:cNvSpPr/>
            <p:nvPr/>
          </p:nvSpPr>
          <p:spPr>
            <a:xfrm>
              <a:off x="2030300" y="4554993"/>
              <a:ext cx="542779" cy="931407"/>
            </a:xfrm>
            <a:prstGeom prst="downArrow">
              <a:avLst/>
            </a:prstGeom>
            <a:solidFill>
              <a:srgbClr val="FF5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GB" sz="1350" kern="1200">
                <a:solidFill>
                  <a:prstClr val="white"/>
                </a:solidFill>
                <a:latin typeface="Calibri" panose="020F0502020204030204"/>
              </a:endParaRPr>
            </a:p>
          </p:txBody>
        </p:sp>
      </p:grpSp>
      <p:sp>
        <p:nvSpPr>
          <p:cNvPr id="24" name="Content Placeholder 1">
            <a:extLst>
              <a:ext uri="{FF2B5EF4-FFF2-40B4-BE49-F238E27FC236}">
                <a16:creationId xmlns:a16="http://schemas.microsoft.com/office/drawing/2014/main" id="{24D576E3-F6E2-3EE1-0D9F-B3A0EA7595BE}"/>
              </a:ext>
            </a:extLst>
          </p:cNvPr>
          <p:cNvSpPr txBox="1">
            <a:spLocks/>
          </p:cNvSpPr>
          <p:nvPr/>
        </p:nvSpPr>
        <p:spPr>
          <a:xfrm>
            <a:off x="4587128" y="4382252"/>
            <a:ext cx="2491209" cy="778209"/>
          </a:xfrm>
          <a:prstGeom prst="rect">
            <a:avLst/>
          </a:prstGeom>
        </p:spPr>
        <p:txBody>
          <a:bodyPr vert="horz" lIns="68580" tIns="34290" rIns="68580" bIns="34290" rtlCol="0">
            <a:no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750"/>
              </a:spcBef>
              <a:buClrTx/>
              <a:defRPr/>
            </a:pPr>
            <a:endParaRPr lang="aa-ET" dirty="0">
              <a:solidFill>
                <a:prstClr val="black"/>
              </a:solidFill>
            </a:endParaRPr>
          </a:p>
        </p:txBody>
      </p:sp>
      <p:sp>
        <p:nvSpPr>
          <p:cNvPr id="26" name="TextBox 25">
            <a:extLst>
              <a:ext uri="{FF2B5EF4-FFF2-40B4-BE49-F238E27FC236}">
                <a16:creationId xmlns:a16="http://schemas.microsoft.com/office/drawing/2014/main" id="{996CB62D-1C4A-CEB9-D73D-E06A8B6CC540}"/>
              </a:ext>
            </a:extLst>
          </p:cNvPr>
          <p:cNvSpPr txBox="1"/>
          <p:nvPr/>
        </p:nvSpPr>
        <p:spPr>
          <a:xfrm>
            <a:off x="2815991" y="4415889"/>
            <a:ext cx="622047" cy="553870"/>
          </a:xfrm>
          <a:prstGeom prst="rect">
            <a:avLst/>
          </a:prstGeom>
          <a:noFill/>
        </p:spPr>
        <p:txBody>
          <a:bodyPr wrap="square" rtlCol="0">
            <a:spAutoFit/>
          </a:bodyPr>
          <a:lstStyle/>
          <a:p>
            <a:pPr algn="ctr" defTabSz="685722">
              <a:buClrTx/>
              <a:defRPr/>
            </a:pPr>
            <a:r>
              <a:rPr lang="en-US" sz="2999" kern="1200" dirty="0">
                <a:solidFill>
                  <a:srgbClr val="040204"/>
                </a:solidFill>
                <a:latin typeface="Roboto" panose="02000000000000000000" pitchFamily="2" charset="0"/>
                <a:ea typeface="Roboto" panose="02000000000000000000" pitchFamily="2" charset="0"/>
              </a:rPr>
              <a:t>+</a:t>
            </a:r>
            <a:endParaRPr lang="aa-ET" sz="2999" kern="1200" dirty="0">
              <a:solidFill>
                <a:srgbClr val="040204"/>
              </a:solidFill>
              <a:latin typeface="Roboto" panose="02000000000000000000" pitchFamily="2" charset="0"/>
              <a:ea typeface="Roboto" panose="02000000000000000000" pitchFamily="2" charset="0"/>
            </a:endParaRPr>
          </a:p>
        </p:txBody>
      </p:sp>
      <p:sp>
        <p:nvSpPr>
          <p:cNvPr id="34" name="Content Placeholder 1">
            <a:extLst>
              <a:ext uri="{FF2B5EF4-FFF2-40B4-BE49-F238E27FC236}">
                <a16:creationId xmlns:a16="http://schemas.microsoft.com/office/drawing/2014/main" id="{EA3F8E3B-4657-6126-A1D1-B17D45C18394}"/>
              </a:ext>
            </a:extLst>
          </p:cNvPr>
          <p:cNvSpPr txBox="1">
            <a:spLocks/>
          </p:cNvSpPr>
          <p:nvPr/>
        </p:nvSpPr>
        <p:spPr>
          <a:xfrm>
            <a:off x="3201766" y="4407817"/>
            <a:ext cx="2895344" cy="513326"/>
          </a:xfrm>
          <a:prstGeom prst="rect">
            <a:avLst/>
          </a:prstGeom>
        </p:spPr>
        <p:txBody>
          <a:bodyPr vert="horz" lIns="68580" tIns="34290" rIns="68580" bIns="34290" rtlCol="0">
            <a:no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750"/>
              </a:spcBef>
              <a:buClrTx/>
              <a:defRPr/>
            </a:pPr>
            <a:r>
              <a:rPr lang="en-IE" dirty="0">
                <a:solidFill>
                  <a:prstClr val="black"/>
                </a:solidFill>
              </a:rPr>
              <a:t>Subsequent waves of enrolment from Q3 2025 onwards</a:t>
            </a:r>
            <a:endParaRPr lang="aa-ET" dirty="0">
              <a:solidFill>
                <a:prstClr val="black"/>
              </a:solidFill>
            </a:endParaRPr>
          </a:p>
        </p:txBody>
      </p:sp>
      <p:sp>
        <p:nvSpPr>
          <p:cNvPr id="16" name="Callout: Left Arrow 15">
            <a:extLst>
              <a:ext uri="{FF2B5EF4-FFF2-40B4-BE49-F238E27FC236}">
                <a16:creationId xmlns:a16="http://schemas.microsoft.com/office/drawing/2014/main" id="{9735DD0E-26F0-0431-44D9-6F43105AB08C}"/>
              </a:ext>
            </a:extLst>
          </p:cNvPr>
          <p:cNvSpPr/>
          <p:nvPr/>
        </p:nvSpPr>
        <p:spPr>
          <a:xfrm>
            <a:off x="6166088" y="4205635"/>
            <a:ext cx="2647974" cy="889331"/>
          </a:xfrm>
          <a:prstGeom prst="leftArrowCallout">
            <a:avLst>
              <a:gd name="adj1" fmla="val 24131"/>
              <a:gd name="adj2" fmla="val 25000"/>
              <a:gd name="adj3" fmla="val 25000"/>
              <a:gd name="adj4" fmla="val 79110"/>
            </a:avLst>
          </a:prstGeom>
          <a:solidFill>
            <a:srgbClr val="0086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Goal of dialog process was to get from  29 to ~13 nodes for first wave of deployment</a:t>
            </a:r>
            <a:endParaRPr lang="en-GB" sz="1350" kern="1200" dirty="0">
              <a:solidFill>
                <a:prstClr val="white"/>
              </a:solidFill>
              <a:latin typeface="Calibri" panose="020F0502020204030204"/>
            </a:endParaRPr>
          </a:p>
        </p:txBody>
      </p:sp>
    </p:spTree>
    <p:extLst>
      <p:ext uri="{BB962C8B-B14F-4D97-AF65-F5344CB8AC3E}">
        <p14:creationId xmlns:p14="http://schemas.microsoft.com/office/powerpoint/2010/main" val="376136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nodePh="1">
                                  <p:stCondLst>
                                    <p:cond delay="0"/>
                                  </p:stCondLst>
                                  <p:endCondLst>
                                    <p:cond evt="begin" delay="0">
                                      <p:tn val="47"/>
                                    </p:cond>
                                  </p:end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uild="p"/>
      <p:bldP spid="8" grpId="0"/>
      <p:bldP spid="5" grpId="0"/>
      <p:bldP spid="14" grpId="0" animBg="1"/>
      <p:bldP spid="18" grpId="0" animBg="1"/>
      <p:bldP spid="20" grpId="0" animBg="1"/>
      <p:bldP spid="25" grpId="0"/>
      <p:bldP spid="27" grpId="0"/>
      <p:bldP spid="29" grpId="0"/>
      <p:bldP spid="24" grpId="0"/>
      <p:bldP spid="26" grpId="0"/>
      <p:bldP spid="34"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F4B044-FDC6-89FD-83E9-5C39A83A278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66121" y="1069662"/>
            <a:ext cx="8620950" cy="3909500"/>
          </a:xfrm>
          <a:prstGeom prst="rect">
            <a:avLst/>
          </a:prstGeom>
        </p:spPr>
      </p:pic>
      <p:sp>
        <p:nvSpPr>
          <p:cNvPr id="7" name="Title 2">
            <a:extLst>
              <a:ext uri="{FF2B5EF4-FFF2-40B4-BE49-F238E27FC236}">
                <a16:creationId xmlns:a16="http://schemas.microsoft.com/office/drawing/2014/main" id="{5F859520-4F91-185C-CE1C-EAED3D22989E}"/>
              </a:ext>
            </a:extLst>
          </p:cNvPr>
          <p:cNvSpPr txBox="1">
            <a:spLocks noGrp="1"/>
          </p:cNvSpPr>
          <p:nvPr>
            <p:ph type="title"/>
          </p:nvPr>
        </p:nvSpPr>
        <p:spPr>
          <a:xfrm>
            <a:off x="1378389" y="278674"/>
            <a:ext cx="7843987" cy="609600"/>
          </a:xfrm>
          <a:prstGeom prst="rect">
            <a:avLst/>
          </a:prstGeom>
        </p:spPr>
        <p:txBody>
          <a:bodyPr lIns="68576" tIns="34287" rIns="68576" bIns="34287"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643">
              <a:buClrTx/>
              <a:defRPr/>
            </a:pPr>
            <a:r>
              <a:rPr lang="en-IE" sz="2500" dirty="0">
                <a:solidFill>
                  <a:srgbClr val="008691"/>
                </a:solidFill>
                <a:latin typeface="Quicksand Medium" pitchFamily="2" charset="77"/>
              </a:rPr>
              <a:t>2-stage dialogues </a:t>
            </a:r>
            <a:r>
              <a:rPr lang="en-IE" sz="2500">
                <a:solidFill>
                  <a:srgbClr val="008691"/>
                </a:solidFill>
                <a:latin typeface="Quicksand Medium" pitchFamily="2" charset="77"/>
              </a:rPr>
              <a:t>with Potential </a:t>
            </a:r>
            <a:r>
              <a:rPr lang="en-IE" sz="2500" dirty="0">
                <a:solidFill>
                  <a:srgbClr val="008691"/>
                </a:solidFill>
                <a:latin typeface="Quicksand Medium" pitchFamily="2" charset="77"/>
              </a:rPr>
              <a:t>C</a:t>
            </a:r>
            <a:r>
              <a:rPr lang="en-IE" sz="2500">
                <a:solidFill>
                  <a:srgbClr val="008691"/>
                </a:solidFill>
                <a:latin typeface="Quicksand Medium" pitchFamily="2" charset="77"/>
              </a:rPr>
              <a:t>andidate </a:t>
            </a:r>
            <a:r>
              <a:rPr lang="en-IE" sz="2500" dirty="0">
                <a:solidFill>
                  <a:srgbClr val="008691"/>
                </a:solidFill>
                <a:latin typeface="Quicksand Medium" pitchFamily="2" charset="77"/>
              </a:rPr>
              <a:t>Nodes</a:t>
            </a:r>
          </a:p>
          <a:p>
            <a:pPr algn="l" defTabSz="685643">
              <a:buClrTx/>
              <a:defRPr/>
            </a:pPr>
            <a:r>
              <a:rPr lang="en-IE" sz="2111" dirty="0">
                <a:solidFill>
                  <a:srgbClr val="008691"/>
                </a:solidFill>
                <a:latin typeface="Quicksand" pitchFamily="2" charset="77"/>
              </a:rPr>
              <a:t>1</a:t>
            </a:r>
            <a:r>
              <a:rPr lang="en-IE" sz="2111" baseline="30000" dirty="0">
                <a:solidFill>
                  <a:srgbClr val="008691"/>
                </a:solidFill>
                <a:latin typeface="Quicksand" pitchFamily="2" charset="77"/>
              </a:rPr>
              <a:t>st</a:t>
            </a:r>
            <a:r>
              <a:rPr lang="en-IE" sz="2111" dirty="0">
                <a:solidFill>
                  <a:srgbClr val="008691"/>
                </a:solidFill>
                <a:latin typeface="Quicksand" pitchFamily="2" charset="77"/>
              </a:rPr>
              <a:t> stage: 4 meetings during December - January</a:t>
            </a:r>
          </a:p>
        </p:txBody>
      </p:sp>
    </p:spTree>
    <p:extLst>
      <p:ext uri="{BB962C8B-B14F-4D97-AF65-F5344CB8AC3E}">
        <p14:creationId xmlns:p14="http://schemas.microsoft.com/office/powerpoint/2010/main" val="260359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21835DF-12D3-6EAB-2820-F64B63DD2238}"/>
              </a:ext>
            </a:extLst>
          </p:cNvPr>
          <p:cNvSpPr/>
          <p:nvPr/>
        </p:nvSpPr>
        <p:spPr>
          <a:xfrm>
            <a:off x="4659086" y="3579223"/>
            <a:ext cx="4484914" cy="15642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Title 2">
            <a:extLst>
              <a:ext uri="{FF2B5EF4-FFF2-40B4-BE49-F238E27FC236}">
                <a16:creationId xmlns:a16="http://schemas.microsoft.com/office/drawing/2014/main" id="{32AEB8CC-C5EB-9AA7-A91F-72BC66093E10}"/>
              </a:ext>
            </a:extLst>
          </p:cNvPr>
          <p:cNvSpPr>
            <a:spLocks noGrp="1"/>
          </p:cNvSpPr>
          <p:nvPr>
            <p:ph type="title"/>
          </p:nvPr>
        </p:nvSpPr>
        <p:spPr>
          <a:xfrm>
            <a:off x="1387099" y="185434"/>
            <a:ext cx="7372634" cy="452915"/>
          </a:xfrm>
        </p:spPr>
        <p:txBody>
          <a:bodyPr>
            <a:normAutofit/>
          </a:bodyPr>
          <a:lstStyle/>
          <a:p>
            <a:r>
              <a:rPr lang="en-BE" dirty="0"/>
              <a:t>13 Candidate Nodes</a:t>
            </a:r>
          </a:p>
        </p:txBody>
      </p:sp>
      <p:pic>
        <p:nvPicPr>
          <p:cNvPr id="7" name="Picture 6" descr="A blue text on a white background&#10;&#10;AI-generated content may be incorrect.">
            <a:extLst>
              <a:ext uri="{FF2B5EF4-FFF2-40B4-BE49-F238E27FC236}">
                <a16:creationId xmlns:a16="http://schemas.microsoft.com/office/drawing/2014/main" id="{960FE1D6-7D01-7B2A-AB7F-F7CC2EC674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5874" y="1012915"/>
            <a:ext cx="2017836" cy="249827"/>
          </a:xfrm>
          <a:prstGeom prst="rect">
            <a:avLst/>
          </a:prstGeom>
        </p:spPr>
      </p:pic>
      <p:pic>
        <p:nvPicPr>
          <p:cNvPr id="9" name="Picture 8" descr="A logo with blue dots&#10;&#10;AI-generated content may be incorrect.">
            <a:extLst>
              <a:ext uri="{FF2B5EF4-FFF2-40B4-BE49-F238E27FC236}">
                <a16:creationId xmlns:a16="http://schemas.microsoft.com/office/drawing/2014/main" id="{DAB8E9B6-7EA5-CF41-27F0-C25BC50472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0567" y="783771"/>
            <a:ext cx="992910" cy="609601"/>
          </a:xfrm>
          <a:prstGeom prst="rect">
            <a:avLst/>
          </a:prstGeom>
        </p:spPr>
      </p:pic>
      <p:pic>
        <p:nvPicPr>
          <p:cNvPr id="11" name="Picture 10" descr="A logo for anos&#10;&#10;AI-generated content may be incorrect.">
            <a:extLst>
              <a:ext uri="{FF2B5EF4-FFF2-40B4-BE49-F238E27FC236}">
                <a16:creationId xmlns:a16="http://schemas.microsoft.com/office/drawing/2014/main" id="{5630C708-30A0-0452-43BF-9CCC472641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92085" y="880044"/>
            <a:ext cx="1210164" cy="626539"/>
          </a:xfrm>
          <a:prstGeom prst="rect">
            <a:avLst/>
          </a:prstGeom>
        </p:spPr>
      </p:pic>
      <p:pic>
        <p:nvPicPr>
          <p:cNvPr id="13" name="Picture 12" descr="A blue and black logo&#10;&#10;AI-generated content may be incorrect.">
            <a:extLst>
              <a:ext uri="{FF2B5EF4-FFF2-40B4-BE49-F238E27FC236}">
                <a16:creationId xmlns:a16="http://schemas.microsoft.com/office/drawing/2014/main" id="{A57F06DD-A2E2-DF9B-16BD-608B2027A0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57170" y="803184"/>
            <a:ext cx="566783" cy="566783"/>
          </a:xfrm>
          <a:prstGeom prst="rect">
            <a:avLst/>
          </a:prstGeom>
        </p:spPr>
      </p:pic>
      <p:pic>
        <p:nvPicPr>
          <p:cNvPr id="15" name="Picture 14" descr="A blue logo with black background&#10;&#10;AI-generated content may be incorrect.">
            <a:extLst>
              <a:ext uri="{FF2B5EF4-FFF2-40B4-BE49-F238E27FC236}">
                <a16:creationId xmlns:a16="http://schemas.microsoft.com/office/drawing/2014/main" id="{37034545-9D66-53EB-F561-4C9D25EC64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44726" y="1663318"/>
            <a:ext cx="671161" cy="567802"/>
          </a:xfrm>
          <a:prstGeom prst="rect">
            <a:avLst/>
          </a:prstGeom>
        </p:spPr>
      </p:pic>
      <p:pic>
        <p:nvPicPr>
          <p:cNvPr id="17" name="Picture 16">
            <a:extLst>
              <a:ext uri="{FF2B5EF4-FFF2-40B4-BE49-F238E27FC236}">
                <a16:creationId xmlns:a16="http://schemas.microsoft.com/office/drawing/2014/main" id="{9B8A1173-11F6-8807-99C3-580F622296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07771" y="1766015"/>
            <a:ext cx="3626346" cy="315334"/>
          </a:xfrm>
          <a:prstGeom prst="rect">
            <a:avLst/>
          </a:prstGeom>
        </p:spPr>
      </p:pic>
      <p:pic>
        <p:nvPicPr>
          <p:cNvPr id="19" name="Picture 18" descr="A logo with text on it&#10;&#10;AI-generated content may be incorrect.">
            <a:extLst>
              <a:ext uri="{FF2B5EF4-FFF2-40B4-BE49-F238E27FC236}">
                <a16:creationId xmlns:a16="http://schemas.microsoft.com/office/drawing/2014/main" id="{40D87B51-B3AA-23A8-15DA-5683836956C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88572" y="2481106"/>
            <a:ext cx="1994263" cy="711668"/>
          </a:xfrm>
          <a:prstGeom prst="rect">
            <a:avLst/>
          </a:prstGeom>
        </p:spPr>
      </p:pic>
      <p:pic>
        <p:nvPicPr>
          <p:cNvPr id="21" name="Picture 20" descr="A blue and grey logo&#10;&#10;AI-generated content may be incorrect.">
            <a:extLst>
              <a:ext uri="{FF2B5EF4-FFF2-40B4-BE49-F238E27FC236}">
                <a16:creationId xmlns:a16="http://schemas.microsoft.com/office/drawing/2014/main" id="{15829E1D-1E29-5F36-2377-55635762BA3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67350" y="1634671"/>
            <a:ext cx="1810295" cy="456651"/>
          </a:xfrm>
          <a:prstGeom prst="rect">
            <a:avLst/>
          </a:prstGeom>
        </p:spPr>
      </p:pic>
      <p:pic>
        <p:nvPicPr>
          <p:cNvPr id="23" name="Picture 22" descr="A blue circle with white text&#10;&#10;AI-generated content may be incorrect.">
            <a:extLst>
              <a:ext uri="{FF2B5EF4-FFF2-40B4-BE49-F238E27FC236}">
                <a16:creationId xmlns:a16="http://schemas.microsoft.com/office/drawing/2014/main" id="{C7401CDF-5AB2-2CD9-6C84-8C30C5741C5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061064" y="2447100"/>
            <a:ext cx="932013" cy="748939"/>
          </a:xfrm>
          <a:prstGeom prst="rect">
            <a:avLst/>
          </a:prstGeom>
        </p:spPr>
      </p:pic>
      <p:pic>
        <p:nvPicPr>
          <p:cNvPr id="27" name="Picture 26" descr="A logo with blue lines&#10;&#10;AI-generated content may be incorrect.">
            <a:extLst>
              <a:ext uri="{FF2B5EF4-FFF2-40B4-BE49-F238E27FC236}">
                <a16:creationId xmlns:a16="http://schemas.microsoft.com/office/drawing/2014/main" id="{4CFF72EF-E4DA-E779-AAC8-F4E932FA5DD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43021" y="2444292"/>
            <a:ext cx="1425666" cy="702793"/>
          </a:xfrm>
          <a:prstGeom prst="rect">
            <a:avLst/>
          </a:prstGeom>
        </p:spPr>
      </p:pic>
      <p:pic>
        <p:nvPicPr>
          <p:cNvPr id="29" name="Picture 28" descr="A logo with text on it&#10;&#10;AI-generated content may be incorrect.">
            <a:extLst>
              <a:ext uri="{FF2B5EF4-FFF2-40B4-BE49-F238E27FC236}">
                <a16:creationId xmlns:a16="http://schemas.microsoft.com/office/drawing/2014/main" id="{59CD36FB-8AFB-CCE9-C93D-D5EDE972209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67043" y="2481937"/>
            <a:ext cx="742766" cy="745737"/>
          </a:xfrm>
          <a:prstGeom prst="rect">
            <a:avLst/>
          </a:prstGeom>
        </p:spPr>
      </p:pic>
      <p:pic>
        <p:nvPicPr>
          <p:cNvPr id="31" name="Picture 30" descr="A logo of a company&#10;&#10;AI-generated content may be incorrect.">
            <a:extLst>
              <a:ext uri="{FF2B5EF4-FFF2-40B4-BE49-F238E27FC236}">
                <a16:creationId xmlns:a16="http://schemas.microsoft.com/office/drawing/2014/main" id="{E4B7101E-F599-CA9E-F718-5913344EE70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169332" y="2354032"/>
            <a:ext cx="1243149" cy="932361"/>
          </a:xfrm>
          <a:prstGeom prst="rect">
            <a:avLst/>
          </a:prstGeom>
        </p:spPr>
      </p:pic>
      <p:pic>
        <p:nvPicPr>
          <p:cNvPr id="34" name="Picture 33" descr="A logo with a cross&#10;&#10;AI-generated content may be incorrect.">
            <a:extLst>
              <a:ext uri="{FF2B5EF4-FFF2-40B4-BE49-F238E27FC236}">
                <a16:creationId xmlns:a16="http://schemas.microsoft.com/office/drawing/2014/main" id="{677A405B-8AFF-732E-134C-8AD775E8BDC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221379" y="3091539"/>
            <a:ext cx="1330234" cy="1330234"/>
          </a:xfrm>
          <a:prstGeom prst="rect">
            <a:avLst/>
          </a:prstGeom>
        </p:spPr>
      </p:pic>
      <p:pic>
        <p:nvPicPr>
          <p:cNvPr id="36" name="Picture 35" descr="A black and white logo&#10;&#10;AI-generated content may be incorrect.">
            <a:extLst>
              <a:ext uri="{FF2B5EF4-FFF2-40B4-BE49-F238E27FC236}">
                <a16:creationId xmlns:a16="http://schemas.microsoft.com/office/drawing/2014/main" id="{1D90EC67-6553-2CAC-741E-AB44E81090C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048002" y="3305186"/>
            <a:ext cx="1341120" cy="893186"/>
          </a:xfrm>
          <a:prstGeom prst="rect">
            <a:avLst/>
          </a:prstGeom>
        </p:spPr>
      </p:pic>
      <p:pic>
        <p:nvPicPr>
          <p:cNvPr id="38" name="Picture 37" descr="A logo with text and blue and orange circles&#10;&#10;AI-generated content may be incorrect.">
            <a:extLst>
              <a:ext uri="{FF2B5EF4-FFF2-40B4-BE49-F238E27FC236}">
                <a16:creationId xmlns:a16="http://schemas.microsoft.com/office/drawing/2014/main" id="{F2F9DFF1-B610-5545-82D2-FEA3A97713B0}"/>
              </a:ext>
            </a:extLst>
          </p:cNvPr>
          <p:cNvPicPr>
            <a:picLocks noChangeAspect="1"/>
          </p:cNvPicPr>
          <p:nvPr/>
        </p:nvPicPr>
        <p:blipFill>
          <a:blip r:embed="rId16" cstate="screen">
            <a:extLst>
              <a:ext uri="{28A0092B-C50C-407E-A947-70E740481C1C}">
                <a14:useLocalDpi xmlns:a14="http://schemas.microsoft.com/office/drawing/2010/main"/>
              </a:ext>
            </a:extLst>
          </a:blip>
          <a:srcRect r="-1"/>
          <a:stretch/>
        </p:blipFill>
        <p:spPr>
          <a:xfrm>
            <a:off x="4902927" y="3370216"/>
            <a:ext cx="2090056" cy="704020"/>
          </a:xfrm>
          <a:prstGeom prst="rect">
            <a:avLst/>
          </a:prstGeom>
        </p:spPr>
      </p:pic>
      <p:cxnSp>
        <p:nvCxnSpPr>
          <p:cNvPr id="41" name="Straight Connector 40">
            <a:extLst>
              <a:ext uri="{FF2B5EF4-FFF2-40B4-BE49-F238E27FC236}">
                <a16:creationId xmlns:a16="http://schemas.microsoft.com/office/drawing/2014/main" id="{312EE594-2359-7C9D-0AC2-15962441B7E5}"/>
              </a:ext>
            </a:extLst>
          </p:cNvPr>
          <p:cNvCxnSpPr/>
          <p:nvPr/>
        </p:nvCxnSpPr>
        <p:spPr>
          <a:xfrm>
            <a:off x="3614057" y="801189"/>
            <a:ext cx="0" cy="76635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6F2E50A-6330-5628-DC74-31ED9FEBDC20}"/>
              </a:ext>
            </a:extLst>
          </p:cNvPr>
          <p:cNvCxnSpPr/>
          <p:nvPr/>
        </p:nvCxnSpPr>
        <p:spPr>
          <a:xfrm>
            <a:off x="6291942" y="1476101"/>
            <a:ext cx="0" cy="76635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5EDE850-145C-FFCD-F422-F64CCCB8FB65}"/>
              </a:ext>
            </a:extLst>
          </p:cNvPr>
          <p:cNvCxnSpPr/>
          <p:nvPr/>
        </p:nvCxnSpPr>
        <p:spPr>
          <a:xfrm>
            <a:off x="5529943" y="2473227"/>
            <a:ext cx="0" cy="76635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8039CEF-9DF5-2E46-E259-F69ED01704F7}"/>
              </a:ext>
            </a:extLst>
          </p:cNvPr>
          <p:cNvCxnSpPr/>
          <p:nvPr/>
        </p:nvCxnSpPr>
        <p:spPr>
          <a:xfrm>
            <a:off x="6984275" y="2438395"/>
            <a:ext cx="0" cy="76635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372E2AF-0252-4BDE-3CE4-3C823A2C996A}"/>
              </a:ext>
            </a:extLst>
          </p:cNvPr>
          <p:cNvCxnSpPr/>
          <p:nvPr/>
        </p:nvCxnSpPr>
        <p:spPr>
          <a:xfrm>
            <a:off x="2817225" y="3374567"/>
            <a:ext cx="0" cy="76635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11F83FB-55B4-3E7E-5B75-0B8ABBCEBFB6}"/>
              </a:ext>
            </a:extLst>
          </p:cNvPr>
          <p:cNvCxnSpPr/>
          <p:nvPr/>
        </p:nvCxnSpPr>
        <p:spPr>
          <a:xfrm>
            <a:off x="4728753" y="3344091"/>
            <a:ext cx="0" cy="76635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11E41010-F1CE-8F57-8E90-3C249A76FBED}"/>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407557" y="4452099"/>
            <a:ext cx="1319712" cy="530654"/>
          </a:xfrm>
          <a:prstGeom prst="rect">
            <a:avLst/>
          </a:prstGeom>
        </p:spPr>
      </p:pic>
      <p:pic>
        <p:nvPicPr>
          <p:cNvPr id="53" name="Picture 52" descr="A black background with grey letters&#10;&#10;AI-generated content may be incorrect.">
            <a:extLst>
              <a:ext uri="{FF2B5EF4-FFF2-40B4-BE49-F238E27FC236}">
                <a16:creationId xmlns:a16="http://schemas.microsoft.com/office/drawing/2014/main" id="{C7C70DF1-2333-A3DA-3727-8DEAFDEDE945}"/>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416401" y="4443147"/>
            <a:ext cx="1142637" cy="450526"/>
          </a:xfrm>
          <a:prstGeom prst="rect">
            <a:avLst/>
          </a:prstGeom>
        </p:spPr>
      </p:pic>
      <p:pic>
        <p:nvPicPr>
          <p:cNvPr id="57" name="Graphic 56">
            <a:extLst>
              <a:ext uri="{FF2B5EF4-FFF2-40B4-BE49-F238E27FC236}">
                <a16:creationId xmlns:a16="http://schemas.microsoft.com/office/drawing/2014/main" id="{660DE2E6-0DE7-E5B7-387B-F83465A0C231}"/>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3979816" y="4409711"/>
            <a:ext cx="1994262" cy="519339"/>
          </a:xfrm>
          <a:prstGeom prst="rect">
            <a:avLst/>
          </a:prstGeom>
        </p:spPr>
      </p:pic>
      <p:pic>
        <p:nvPicPr>
          <p:cNvPr id="59" name="Picture 58" descr="A logo with orange and grey text&#10;&#10;AI-generated content may be incorrect.">
            <a:extLst>
              <a:ext uri="{FF2B5EF4-FFF2-40B4-BE49-F238E27FC236}">
                <a16:creationId xmlns:a16="http://schemas.microsoft.com/office/drawing/2014/main" id="{AE73C787-166E-8BE2-FE0E-09C6FF195AA1}"/>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358537" y="4460417"/>
            <a:ext cx="722812" cy="543742"/>
          </a:xfrm>
          <a:prstGeom prst="rect">
            <a:avLst/>
          </a:prstGeom>
        </p:spPr>
      </p:pic>
      <p:cxnSp>
        <p:nvCxnSpPr>
          <p:cNvPr id="60" name="Straight Connector 59">
            <a:extLst>
              <a:ext uri="{FF2B5EF4-FFF2-40B4-BE49-F238E27FC236}">
                <a16:creationId xmlns:a16="http://schemas.microsoft.com/office/drawing/2014/main" id="{A36E7552-66AF-7C90-8E4F-71946AB44E35}"/>
              </a:ext>
            </a:extLst>
          </p:cNvPr>
          <p:cNvCxnSpPr/>
          <p:nvPr/>
        </p:nvCxnSpPr>
        <p:spPr>
          <a:xfrm>
            <a:off x="2164080" y="1580604"/>
            <a:ext cx="0" cy="76635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7ABEEF-2DBD-E017-74D8-6D20F656BBBA}"/>
              </a:ext>
            </a:extLst>
          </p:cNvPr>
          <p:cNvCxnSpPr/>
          <p:nvPr/>
        </p:nvCxnSpPr>
        <p:spPr>
          <a:xfrm>
            <a:off x="3074126" y="2429690"/>
            <a:ext cx="0" cy="76635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423244E0-306F-C0B3-F4BA-F0A6E1A74DA8}"/>
              </a:ext>
            </a:extLst>
          </p:cNvPr>
          <p:cNvSpPr/>
          <p:nvPr/>
        </p:nvSpPr>
        <p:spPr>
          <a:xfrm>
            <a:off x="1041400" y="4292600"/>
            <a:ext cx="6891867" cy="787400"/>
          </a:xfrm>
          <a:prstGeom prst="round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4303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grpSp>
        <p:nvGrpSpPr>
          <p:cNvPr id="1313" name="Google Shape;1313;p15"/>
          <p:cNvGrpSpPr/>
          <p:nvPr/>
        </p:nvGrpSpPr>
        <p:grpSpPr>
          <a:xfrm>
            <a:off x="161498" y="2513303"/>
            <a:ext cx="8898773" cy="481015"/>
            <a:chOff x="5508" y="2294376"/>
            <a:chExt cx="11865031" cy="641353"/>
          </a:xfrm>
        </p:grpSpPr>
        <p:sp>
          <p:nvSpPr>
            <p:cNvPr id="1314" name="Google Shape;1314;p15"/>
            <p:cNvSpPr/>
            <p:nvPr/>
          </p:nvSpPr>
          <p:spPr>
            <a:xfrm>
              <a:off x="5508" y="2294376"/>
              <a:ext cx="1603382" cy="641353"/>
            </a:xfrm>
            <a:prstGeom prst="homePlate">
              <a:avLst>
                <a:gd name="adj" fmla="val 50000"/>
              </a:avLst>
            </a:prstGeom>
            <a:solidFill>
              <a:srgbClr val="008691"/>
            </a:solidFill>
            <a:ln w="12700" cap="flat" cmpd="sng">
              <a:solidFill>
                <a:srgbClr val="008691"/>
              </a:solidFill>
              <a:prstDash val="solid"/>
              <a:miter lim="800000"/>
              <a:headEnd type="none" w="sm" len="sm"/>
              <a:tailEnd type="none" w="sm" len="sm"/>
            </a:ln>
          </p:spPr>
          <p:txBody>
            <a:bodyPr spcFirstLastPara="1" wrap="square" lIns="68569" tIns="68569" rIns="68569" bIns="68569" anchor="ctr" anchorCtr="0">
              <a:noAutofit/>
            </a:bodyPr>
            <a:lstStyle/>
            <a:p>
              <a:endParaRPr sz="1050"/>
            </a:p>
          </p:txBody>
        </p:sp>
        <p:sp>
          <p:nvSpPr>
            <p:cNvPr id="1315" name="Google Shape;1315;p15"/>
            <p:cNvSpPr txBox="1"/>
            <p:nvPr/>
          </p:nvSpPr>
          <p:spPr>
            <a:xfrm>
              <a:off x="5508" y="2294376"/>
              <a:ext cx="1443044" cy="641353"/>
            </a:xfrm>
            <a:prstGeom prst="rect">
              <a:avLst/>
            </a:prstGeom>
            <a:noFill/>
            <a:ln>
              <a:noFill/>
            </a:ln>
          </p:spPr>
          <p:txBody>
            <a:bodyPr spcFirstLastPara="1" wrap="square" lIns="92006" tIns="45994" rIns="22988" bIns="45994" anchor="ctr" anchorCtr="0">
              <a:noAutofit/>
            </a:bodyPr>
            <a:lstStyle/>
            <a:p>
              <a:pPr algn="ctr">
                <a:lnSpc>
                  <a:spcPct val="90000"/>
                </a:lnSpc>
                <a:buClr>
                  <a:schemeClr val="lt1"/>
                </a:buClr>
                <a:buSzPts val="2300"/>
              </a:pPr>
              <a:r>
                <a:rPr lang="en-CA" sz="1725">
                  <a:solidFill>
                    <a:schemeClr val="lt1"/>
                  </a:solidFill>
                  <a:latin typeface="Calibri"/>
                  <a:ea typeface="Calibri"/>
                  <a:cs typeface="Calibri"/>
                  <a:sym typeface="Calibri"/>
                </a:rPr>
                <a:t>March</a:t>
              </a:r>
              <a:endParaRPr sz="1050"/>
            </a:p>
          </p:txBody>
        </p:sp>
        <p:sp>
          <p:nvSpPr>
            <p:cNvPr id="1316" name="Google Shape;1316;p15"/>
            <p:cNvSpPr/>
            <p:nvPr/>
          </p:nvSpPr>
          <p:spPr>
            <a:xfrm>
              <a:off x="1288214" y="2294376"/>
              <a:ext cx="1603382" cy="641353"/>
            </a:xfrm>
            <a:prstGeom prst="chevron">
              <a:avLst>
                <a:gd name="adj"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68569" rIns="68569" bIns="68569" anchor="ctr" anchorCtr="0">
              <a:noAutofit/>
            </a:bodyPr>
            <a:lstStyle/>
            <a:p>
              <a:endParaRPr sz="1050"/>
            </a:p>
          </p:txBody>
        </p:sp>
        <p:sp>
          <p:nvSpPr>
            <p:cNvPr id="1317" name="Google Shape;1317;p15"/>
            <p:cNvSpPr txBox="1"/>
            <p:nvPr/>
          </p:nvSpPr>
          <p:spPr>
            <a:xfrm>
              <a:off x="1608891" y="2294376"/>
              <a:ext cx="962029" cy="641353"/>
            </a:xfrm>
            <a:prstGeom prst="rect">
              <a:avLst/>
            </a:prstGeom>
            <a:noFill/>
            <a:ln>
              <a:noFill/>
            </a:ln>
          </p:spPr>
          <p:txBody>
            <a:bodyPr spcFirstLastPara="1" wrap="square" lIns="69000" tIns="45994" rIns="22988" bIns="45994" anchor="ctr" anchorCtr="0">
              <a:noAutofit/>
            </a:bodyPr>
            <a:lstStyle/>
            <a:p>
              <a:pPr algn="ctr">
                <a:lnSpc>
                  <a:spcPct val="90000"/>
                </a:lnSpc>
                <a:buClr>
                  <a:schemeClr val="lt1"/>
                </a:buClr>
                <a:buSzPts val="2300"/>
              </a:pPr>
              <a:r>
                <a:rPr lang="en-CA" sz="1725">
                  <a:solidFill>
                    <a:schemeClr val="lt1"/>
                  </a:solidFill>
                  <a:latin typeface="Calibri"/>
                  <a:ea typeface="Calibri"/>
                  <a:cs typeface="Calibri"/>
                  <a:sym typeface="Calibri"/>
                </a:rPr>
                <a:t>April</a:t>
              </a:r>
              <a:endParaRPr sz="1050"/>
            </a:p>
          </p:txBody>
        </p:sp>
        <p:sp>
          <p:nvSpPr>
            <p:cNvPr id="1318" name="Google Shape;1318;p15"/>
            <p:cNvSpPr/>
            <p:nvPr/>
          </p:nvSpPr>
          <p:spPr>
            <a:xfrm>
              <a:off x="2570921" y="2294376"/>
              <a:ext cx="1603382" cy="641353"/>
            </a:xfrm>
            <a:prstGeom prst="chevron">
              <a:avLst>
                <a:gd name="adj" fmla="val 50000"/>
              </a:avLst>
            </a:prstGeom>
            <a:solidFill>
              <a:srgbClr val="FF5B7E"/>
            </a:solidFill>
            <a:ln w="12700" cap="flat" cmpd="sng">
              <a:solidFill>
                <a:srgbClr val="FF5B7E"/>
              </a:solidFill>
              <a:prstDash val="solid"/>
              <a:miter lim="800000"/>
              <a:headEnd type="none" w="sm" len="sm"/>
              <a:tailEnd type="none" w="sm" len="sm"/>
            </a:ln>
          </p:spPr>
          <p:txBody>
            <a:bodyPr spcFirstLastPara="1" wrap="square" lIns="68569" tIns="68569" rIns="68569" bIns="68569" anchor="ctr" anchorCtr="0">
              <a:noAutofit/>
            </a:bodyPr>
            <a:lstStyle/>
            <a:p>
              <a:endParaRPr sz="1050"/>
            </a:p>
          </p:txBody>
        </p:sp>
        <p:sp>
          <p:nvSpPr>
            <p:cNvPr id="1319" name="Google Shape;1319;p15"/>
            <p:cNvSpPr txBox="1"/>
            <p:nvPr/>
          </p:nvSpPr>
          <p:spPr>
            <a:xfrm>
              <a:off x="2891598" y="2294376"/>
              <a:ext cx="962029" cy="641353"/>
            </a:xfrm>
            <a:prstGeom prst="rect">
              <a:avLst/>
            </a:prstGeom>
            <a:noFill/>
            <a:ln>
              <a:noFill/>
            </a:ln>
          </p:spPr>
          <p:txBody>
            <a:bodyPr spcFirstLastPara="1" wrap="square" lIns="69000" tIns="45994" rIns="22988" bIns="45994" anchor="ctr" anchorCtr="0">
              <a:noAutofit/>
            </a:bodyPr>
            <a:lstStyle/>
            <a:p>
              <a:pPr algn="ctr">
                <a:lnSpc>
                  <a:spcPct val="90000"/>
                </a:lnSpc>
                <a:buClr>
                  <a:schemeClr val="lt1"/>
                </a:buClr>
                <a:buSzPts val="2300"/>
              </a:pPr>
              <a:r>
                <a:rPr lang="en-CA" sz="1725">
                  <a:solidFill>
                    <a:schemeClr val="lt1"/>
                  </a:solidFill>
                  <a:latin typeface="Calibri"/>
                  <a:ea typeface="Calibri"/>
                  <a:cs typeface="Calibri"/>
                  <a:sym typeface="Calibri"/>
                </a:rPr>
                <a:t>May</a:t>
              </a:r>
              <a:endParaRPr sz="1050"/>
            </a:p>
          </p:txBody>
        </p:sp>
        <p:sp>
          <p:nvSpPr>
            <p:cNvPr id="1320" name="Google Shape;1320;p15"/>
            <p:cNvSpPr/>
            <p:nvPr/>
          </p:nvSpPr>
          <p:spPr>
            <a:xfrm>
              <a:off x="3853627" y="2294376"/>
              <a:ext cx="1603382" cy="641353"/>
            </a:xfrm>
            <a:prstGeom prst="chevron">
              <a:avLst>
                <a:gd name="adj" fmla="val 50000"/>
              </a:avLst>
            </a:prstGeom>
            <a:solidFill>
              <a:srgbClr val="008691"/>
            </a:solidFill>
            <a:ln w="12700" cap="flat" cmpd="sng">
              <a:solidFill>
                <a:srgbClr val="008691"/>
              </a:solidFill>
              <a:prstDash val="solid"/>
              <a:miter lim="800000"/>
              <a:headEnd type="none" w="sm" len="sm"/>
              <a:tailEnd type="none" w="sm" len="sm"/>
            </a:ln>
          </p:spPr>
          <p:txBody>
            <a:bodyPr spcFirstLastPara="1" wrap="square" lIns="68569" tIns="68569" rIns="68569" bIns="68569" anchor="ctr" anchorCtr="0">
              <a:noAutofit/>
            </a:bodyPr>
            <a:lstStyle/>
            <a:p>
              <a:endParaRPr sz="1050"/>
            </a:p>
          </p:txBody>
        </p:sp>
        <p:sp>
          <p:nvSpPr>
            <p:cNvPr id="1321" name="Google Shape;1321;p15"/>
            <p:cNvSpPr txBox="1"/>
            <p:nvPr/>
          </p:nvSpPr>
          <p:spPr>
            <a:xfrm>
              <a:off x="4174304" y="2294376"/>
              <a:ext cx="962029" cy="641353"/>
            </a:xfrm>
            <a:prstGeom prst="rect">
              <a:avLst/>
            </a:prstGeom>
            <a:noFill/>
            <a:ln>
              <a:noFill/>
            </a:ln>
          </p:spPr>
          <p:txBody>
            <a:bodyPr spcFirstLastPara="1" wrap="square" lIns="69000" tIns="45994" rIns="22988" bIns="45994" anchor="ctr" anchorCtr="0">
              <a:noAutofit/>
            </a:bodyPr>
            <a:lstStyle/>
            <a:p>
              <a:pPr algn="ctr">
                <a:lnSpc>
                  <a:spcPct val="90000"/>
                </a:lnSpc>
                <a:buClr>
                  <a:schemeClr val="lt1"/>
                </a:buClr>
                <a:buSzPts val="2300"/>
              </a:pPr>
              <a:r>
                <a:rPr lang="en-CA" sz="1725">
                  <a:solidFill>
                    <a:schemeClr val="lt1"/>
                  </a:solidFill>
                  <a:latin typeface="Calibri"/>
                  <a:ea typeface="Calibri"/>
                  <a:cs typeface="Calibri"/>
                  <a:sym typeface="Calibri"/>
                </a:rPr>
                <a:t>June</a:t>
              </a:r>
              <a:endParaRPr sz="1050"/>
            </a:p>
          </p:txBody>
        </p:sp>
        <p:sp>
          <p:nvSpPr>
            <p:cNvPr id="1322" name="Google Shape;1322;p15"/>
            <p:cNvSpPr/>
            <p:nvPr/>
          </p:nvSpPr>
          <p:spPr>
            <a:xfrm>
              <a:off x="5136333" y="2294376"/>
              <a:ext cx="1603382" cy="641353"/>
            </a:xfrm>
            <a:prstGeom prst="chevron">
              <a:avLst>
                <a:gd name="adj"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68569" rIns="68569" bIns="68569" anchor="ctr" anchorCtr="0">
              <a:noAutofit/>
            </a:bodyPr>
            <a:lstStyle/>
            <a:p>
              <a:endParaRPr sz="1050"/>
            </a:p>
          </p:txBody>
        </p:sp>
        <p:sp>
          <p:nvSpPr>
            <p:cNvPr id="1323" name="Google Shape;1323;p15"/>
            <p:cNvSpPr txBox="1"/>
            <p:nvPr/>
          </p:nvSpPr>
          <p:spPr>
            <a:xfrm>
              <a:off x="5457010" y="2294376"/>
              <a:ext cx="962029" cy="641353"/>
            </a:xfrm>
            <a:prstGeom prst="rect">
              <a:avLst/>
            </a:prstGeom>
            <a:noFill/>
            <a:ln>
              <a:noFill/>
            </a:ln>
          </p:spPr>
          <p:txBody>
            <a:bodyPr spcFirstLastPara="1" wrap="square" lIns="69000" tIns="45994" rIns="22988" bIns="45994" anchor="ctr" anchorCtr="0">
              <a:noAutofit/>
            </a:bodyPr>
            <a:lstStyle/>
            <a:p>
              <a:pPr algn="ctr">
                <a:lnSpc>
                  <a:spcPct val="90000"/>
                </a:lnSpc>
                <a:buClr>
                  <a:schemeClr val="lt1"/>
                </a:buClr>
                <a:buSzPts val="2300"/>
              </a:pPr>
              <a:r>
                <a:rPr lang="en-CA" sz="1725">
                  <a:solidFill>
                    <a:schemeClr val="lt1"/>
                  </a:solidFill>
                  <a:latin typeface="Calibri"/>
                  <a:ea typeface="Calibri"/>
                  <a:cs typeface="Calibri"/>
                  <a:sym typeface="Calibri"/>
                </a:rPr>
                <a:t>July</a:t>
              </a:r>
              <a:endParaRPr sz="1050"/>
            </a:p>
          </p:txBody>
        </p:sp>
        <p:sp>
          <p:nvSpPr>
            <p:cNvPr id="1324" name="Google Shape;1324;p15"/>
            <p:cNvSpPr/>
            <p:nvPr/>
          </p:nvSpPr>
          <p:spPr>
            <a:xfrm>
              <a:off x="6419039" y="2294376"/>
              <a:ext cx="1603382" cy="641353"/>
            </a:xfrm>
            <a:prstGeom prst="chevron">
              <a:avLst>
                <a:gd name="adj" fmla="val 50000"/>
              </a:avLst>
            </a:prstGeom>
            <a:solidFill>
              <a:srgbClr val="FF5B7E"/>
            </a:solidFill>
            <a:ln w="12700" cap="flat" cmpd="sng">
              <a:solidFill>
                <a:srgbClr val="FF5B7E"/>
              </a:solidFill>
              <a:prstDash val="solid"/>
              <a:miter lim="800000"/>
              <a:headEnd type="none" w="sm" len="sm"/>
              <a:tailEnd type="none" w="sm" len="sm"/>
            </a:ln>
          </p:spPr>
          <p:txBody>
            <a:bodyPr spcFirstLastPara="1" wrap="square" lIns="68569" tIns="68569" rIns="68569" bIns="68569" anchor="ctr" anchorCtr="0">
              <a:noAutofit/>
            </a:bodyPr>
            <a:lstStyle/>
            <a:p>
              <a:endParaRPr sz="1050"/>
            </a:p>
          </p:txBody>
        </p:sp>
        <p:sp>
          <p:nvSpPr>
            <p:cNvPr id="1325" name="Google Shape;1325;p15"/>
            <p:cNvSpPr txBox="1"/>
            <p:nvPr/>
          </p:nvSpPr>
          <p:spPr>
            <a:xfrm>
              <a:off x="6739716" y="2294376"/>
              <a:ext cx="962029" cy="641353"/>
            </a:xfrm>
            <a:prstGeom prst="rect">
              <a:avLst/>
            </a:prstGeom>
            <a:noFill/>
            <a:ln>
              <a:noFill/>
            </a:ln>
          </p:spPr>
          <p:txBody>
            <a:bodyPr spcFirstLastPara="1" wrap="square" lIns="69000" tIns="45994" rIns="22988" bIns="45994" anchor="ctr" anchorCtr="0">
              <a:noAutofit/>
            </a:bodyPr>
            <a:lstStyle/>
            <a:p>
              <a:pPr algn="ctr">
                <a:lnSpc>
                  <a:spcPct val="90000"/>
                </a:lnSpc>
                <a:buClr>
                  <a:schemeClr val="lt1"/>
                </a:buClr>
                <a:buSzPts val="2300"/>
              </a:pPr>
              <a:r>
                <a:rPr lang="en-CA" sz="1725">
                  <a:solidFill>
                    <a:schemeClr val="lt1"/>
                  </a:solidFill>
                  <a:latin typeface="Calibri"/>
                  <a:ea typeface="Calibri"/>
                  <a:cs typeface="Calibri"/>
                  <a:sym typeface="Calibri"/>
                </a:rPr>
                <a:t>August</a:t>
              </a:r>
              <a:endParaRPr sz="1050"/>
            </a:p>
          </p:txBody>
        </p:sp>
        <p:sp>
          <p:nvSpPr>
            <p:cNvPr id="1326" name="Google Shape;1326;p15"/>
            <p:cNvSpPr/>
            <p:nvPr/>
          </p:nvSpPr>
          <p:spPr>
            <a:xfrm>
              <a:off x="7701745" y="2294376"/>
              <a:ext cx="1603382" cy="641353"/>
            </a:xfrm>
            <a:prstGeom prst="chevron">
              <a:avLst>
                <a:gd name="adj" fmla="val 50000"/>
              </a:avLst>
            </a:prstGeom>
            <a:solidFill>
              <a:srgbClr val="008691"/>
            </a:solidFill>
            <a:ln w="12700" cap="flat" cmpd="sng">
              <a:solidFill>
                <a:srgbClr val="008691"/>
              </a:solidFill>
              <a:prstDash val="solid"/>
              <a:miter lim="800000"/>
              <a:headEnd type="none" w="sm" len="sm"/>
              <a:tailEnd type="none" w="sm" len="sm"/>
            </a:ln>
          </p:spPr>
          <p:txBody>
            <a:bodyPr spcFirstLastPara="1" wrap="square" lIns="68569" tIns="68569" rIns="68569" bIns="68569" anchor="ctr" anchorCtr="0">
              <a:noAutofit/>
            </a:bodyPr>
            <a:lstStyle/>
            <a:p>
              <a:endParaRPr sz="1050"/>
            </a:p>
          </p:txBody>
        </p:sp>
        <p:sp>
          <p:nvSpPr>
            <p:cNvPr id="1327" name="Google Shape;1327;p15"/>
            <p:cNvSpPr txBox="1"/>
            <p:nvPr/>
          </p:nvSpPr>
          <p:spPr>
            <a:xfrm>
              <a:off x="8022422" y="2294376"/>
              <a:ext cx="962029" cy="641353"/>
            </a:xfrm>
            <a:prstGeom prst="rect">
              <a:avLst/>
            </a:prstGeom>
            <a:noFill/>
            <a:ln>
              <a:noFill/>
            </a:ln>
          </p:spPr>
          <p:txBody>
            <a:bodyPr spcFirstLastPara="1" wrap="square" lIns="69000" tIns="45994" rIns="22988" bIns="45994" anchor="ctr" anchorCtr="0">
              <a:noAutofit/>
            </a:bodyPr>
            <a:lstStyle/>
            <a:p>
              <a:pPr algn="ctr">
                <a:lnSpc>
                  <a:spcPct val="90000"/>
                </a:lnSpc>
                <a:buClr>
                  <a:schemeClr val="lt1"/>
                </a:buClr>
                <a:buSzPts val="2300"/>
              </a:pPr>
              <a:r>
                <a:rPr lang="en-CA" sz="1725">
                  <a:solidFill>
                    <a:schemeClr val="lt1"/>
                  </a:solidFill>
                  <a:latin typeface="Calibri"/>
                  <a:ea typeface="Calibri"/>
                  <a:cs typeface="Calibri"/>
                  <a:sym typeface="Calibri"/>
                </a:rPr>
                <a:t>Sep</a:t>
              </a:r>
              <a:endParaRPr sz="1050"/>
            </a:p>
          </p:txBody>
        </p:sp>
        <p:sp>
          <p:nvSpPr>
            <p:cNvPr id="1328" name="Google Shape;1328;p15"/>
            <p:cNvSpPr/>
            <p:nvPr/>
          </p:nvSpPr>
          <p:spPr>
            <a:xfrm>
              <a:off x="8984451" y="2294376"/>
              <a:ext cx="1603382" cy="641353"/>
            </a:xfrm>
            <a:prstGeom prst="chevron">
              <a:avLst>
                <a:gd name="adj"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68569" rIns="68569" bIns="68569" anchor="ctr" anchorCtr="0">
              <a:noAutofit/>
            </a:bodyPr>
            <a:lstStyle/>
            <a:p>
              <a:endParaRPr sz="1050"/>
            </a:p>
          </p:txBody>
        </p:sp>
        <p:sp>
          <p:nvSpPr>
            <p:cNvPr id="1329" name="Google Shape;1329;p15"/>
            <p:cNvSpPr txBox="1"/>
            <p:nvPr/>
          </p:nvSpPr>
          <p:spPr>
            <a:xfrm>
              <a:off x="9305128" y="2294376"/>
              <a:ext cx="962029" cy="641353"/>
            </a:xfrm>
            <a:prstGeom prst="rect">
              <a:avLst/>
            </a:prstGeom>
            <a:noFill/>
            <a:ln>
              <a:noFill/>
            </a:ln>
          </p:spPr>
          <p:txBody>
            <a:bodyPr spcFirstLastPara="1" wrap="square" lIns="69000" tIns="45994" rIns="22988" bIns="45994" anchor="ctr" anchorCtr="0">
              <a:noAutofit/>
            </a:bodyPr>
            <a:lstStyle/>
            <a:p>
              <a:pPr algn="ctr">
                <a:lnSpc>
                  <a:spcPct val="90000"/>
                </a:lnSpc>
                <a:buClr>
                  <a:schemeClr val="lt1"/>
                </a:buClr>
                <a:buSzPts val="2300"/>
              </a:pPr>
              <a:r>
                <a:rPr lang="en-CA" sz="1725">
                  <a:solidFill>
                    <a:schemeClr val="lt1"/>
                  </a:solidFill>
                  <a:latin typeface="Calibri"/>
                  <a:ea typeface="Calibri"/>
                  <a:cs typeface="Calibri"/>
                  <a:sym typeface="Calibri"/>
                </a:rPr>
                <a:t>Oct</a:t>
              </a:r>
              <a:endParaRPr sz="1050"/>
            </a:p>
          </p:txBody>
        </p:sp>
        <p:sp>
          <p:nvSpPr>
            <p:cNvPr id="1330" name="Google Shape;1330;p15"/>
            <p:cNvSpPr/>
            <p:nvPr/>
          </p:nvSpPr>
          <p:spPr>
            <a:xfrm>
              <a:off x="10267157" y="2294376"/>
              <a:ext cx="1603382" cy="641353"/>
            </a:xfrm>
            <a:prstGeom prst="chevron">
              <a:avLst>
                <a:gd name="adj" fmla="val 50000"/>
              </a:avLst>
            </a:prstGeom>
            <a:solidFill>
              <a:srgbClr val="FF5B7E"/>
            </a:solidFill>
            <a:ln w="12700" cap="flat" cmpd="sng">
              <a:solidFill>
                <a:srgbClr val="FF5B7E"/>
              </a:solidFill>
              <a:prstDash val="solid"/>
              <a:miter lim="800000"/>
              <a:headEnd type="none" w="sm" len="sm"/>
              <a:tailEnd type="none" w="sm" len="sm"/>
            </a:ln>
          </p:spPr>
          <p:txBody>
            <a:bodyPr spcFirstLastPara="1" wrap="square" lIns="68569" tIns="68569" rIns="68569" bIns="68569" anchor="ctr" anchorCtr="0">
              <a:noAutofit/>
            </a:bodyPr>
            <a:lstStyle/>
            <a:p>
              <a:endParaRPr sz="1050"/>
            </a:p>
          </p:txBody>
        </p:sp>
        <p:sp>
          <p:nvSpPr>
            <p:cNvPr id="1331" name="Google Shape;1331;p15"/>
            <p:cNvSpPr txBox="1"/>
            <p:nvPr/>
          </p:nvSpPr>
          <p:spPr>
            <a:xfrm>
              <a:off x="10587834" y="2294376"/>
              <a:ext cx="962029" cy="641353"/>
            </a:xfrm>
            <a:prstGeom prst="rect">
              <a:avLst/>
            </a:prstGeom>
            <a:noFill/>
            <a:ln>
              <a:noFill/>
            </a:ln>
          </p:spPr>
          <p:txBody>
            <a:bodyPr spcFirstLastPara="1" wrap="square" lIns="69000" tIns="45994" rIns="22988" bIns="45994" anchor="ctr" anchorCtr="0">
              <a:noAutofit/>
            </a:bodyPr>
            <a:lstStyle/>
            <a:p>
              <a:pPr algn="ctr">
                <a:lnSpc>
                  <a:spcPct val="90000"/>
                </a:lnSpc>
                <a:buClr>
                  <a:schemeClr val="lt1"/>
                </a:buClr>
                <a:buSzPts val="2300"/>
              </a:pPr>
              <a:r>
                <a:rPr lang="en-CA" sz="1725">
                  <a:solidFill>
                    <a:schemeClr val="lt1"/>
                  </a:solidFill>
                  <a:latin typeface="Calibri"/>
                  <a:ea typeface="Calibri"/>
                  <a:cs typeface="Calibri"/>
                  <a:sym typeface="Calibri"/>
                </a:rPr>
                <a:t>Nov</a:t>
              </a:r>
              <a:endParaRPr sz="1050"/>
            </a:p>
          </p:txBody>
        </p:sp>
      </p:grpSp>
      <p:sp>
        <p:nvSpPr>
          <p:cNvPr id="1332" name="Google Shape;1332;p15"/>
          <p:cNvSpPr txBox="1">
            <a:spLocks noGrp="1"/>
          </p:cNvSpPr>
          <p:nvPr>
            <p:ph type="title"/>
          </p:nvPr>
        </p:nvSpPr>
        <p:spPr>
          <a:xfrm>
            <a:off x="1291304" y="176725"/>
            <a:ext cx="7372634" cy="452915"/>
          </a:xfrm>
          <a:prstGeom prst="rect">
            <a:avLst/>
          </a:prstGeom>
          <a:noFill/>
          <a:ln>
            <a:noFill/>
          </a:ln>
        </p:spPr>
        <p:txBody>
          <a:bodyPr spcFirstLastPara="1" wrap="square" lIns="68569" tIns="34275" rIns="68569" bIns="34275" anchor="ctr" anchorCtr="0">
            <a:normAutofit/>
          </a:bodyPr>
          <a:lstStyle/>
          <a:p>
            <a:r>
              <a:rPr lang="en-CA">
                <a:latin typeface="Quicksand"/>
                <a:ea typeface="Quicksand"/>
                <a:cs typeface="Quicksand"/>
                <a:sym typeface="Quicksand"/>
              </a:rPr>
              <a:t>Indicative Timeline for 2025 </a:t>
            </a:r>
            <a:endParaRPr/>
          </a:p>
        </p:txBody>
      </p:sp>
      <p:cxnSp>
        <p:nvCxnSpPr>
          <p:cNvPr id="1334" name="Google Shape;1334;p15"/>
          <p:cNvCxnSpPr/>
          <p:nvPr/>
        </p:nvCxnSpPr>
        <p:spPr>
          <a:xfrm>
            <a:off x="715217" y="1026835"/>
            <a:ext cx="0" cy="1568699"/>
          </a:xfrm>
          <a:prstGeom prst="straightConnector1">
            <a:avLst/>
          </a:prstGeom>
          <a:noFill/>
          <a:ln w="12700" cap="flat" cmpd="sng">
            <a:solidFill>
              <a:srgbClr val="008692"/>
            </a:solidFill>
            <a:prstDash val="dot"/>
            <a:miter lim="800000"/>
            <a:headEnd type="oval" w="med" len="med"/>
            <a:tailEnd type="oval" w="med" len="med"/>
          </a:ln>
        </p:spPr>
      </p:cxnSp>
      <p:cxnSp>
        <p:nvCxnSpPr>
          <p:cNvPr id="1335" name="Google Shape;1335;p15"/>
          <p:cNvCxnSpPr/>
          <p:nvPr/>
        </p:nvCxnSpPr>
        <p:spPr>
          <a:xfrm>
            <a:off x="3150401" y="861386"/>
            <a:ext cx="0" cy="1697024"/>
          </a:xfrm>
          <a:prstGeom prst="straightConnector1">
            <a:avLst/>
          </a:prstGeom>
          <a:noFill/>
          <a:ln w="12700" cap="flat" cmpd="sng">
            <a:solidFill>
              <a:srgbClr val="008692"/>
            </a:solidFill>
            <a:prstDash val="dot"/>
            <a:miter lim="800000"/>
            <a:headEnd type="oval" w="med" len="med"/>
            <a:tailEnd type="oval" w="med" len="med"/>
          </a:ln>
        </p:spPr>
      </p:cxnSp>
      <p:cxnSp>
        <p:nvCxnSpPr>
          <p:cNvPr id="1336" name="Google Shape;1336;p15"/>
          <p:cNvCxnSpPr/>
          <p:nvPr/>
        </p:nvCxnSpPr>
        <p:spPr>
          <a:xfrm>
            <a:off x="1507665" y="2753810"/>
            <a:ext cx="0" cy="1196657"/>
          </a:xfrm>
          <a:prstGeom prst="straightConnector1">
            <a:avLst/>
          </a:prstGeom>
          <a:noFill/>
          <a:ln w="12700" cap="flat" cmpd="sng">
            <a:solidFill>
              <a:schemeClr val="dk1"/>
            </a:solidFill>
            <a:prstDash val="dot"/>
            <a:miter lim="800000"/>
            <a:headEnd type="oval" w="med" len="med"/>
            <a:tailEnd type="oval" w="med" len="med"/>
          </a:ln>
        </p:spPr>
      </p:cxnSp>
      <p:cxnSp>
        <p:nvCxnSpPr>
          <p:cNvPr id="1337" name="Google Shape;1337;p15"/>
          <p:cNvCxnSpPr/>
          <p:nvPr/>
        </p:nvCxnSpPr>
        <p:spPr>
          <a:xfrm>
            <a:off x="2014045" y="1595152"/>
            <a:ext cx="0" cy="956472"/>
          </a:xfrm>
          <a:prstGeom prst="straightConnector1">
            <a:avLst/>
          </a:prstGeom>
          <a:noFill/>
          <a:ln w="12700" cap="flat" cmpd="sng">
            <a:solidFill>
              <a:schemeClr val="dk1"/>
            </a:solidFill>
            <a:prstDash val="dot"/>
            <a:miter lim="800000"/>
            <a:headEnd type="oval" w="med" len="med"/>
            <a:tailEnd type="oval" w="med" len="med"/>
          </a:ln>
        </p:spPr>
      </p:cxnSp>
      <p:cxnSp>
        <p:nvCxnSpPr>
          <p:cNvPr id="1338" name="Google Shape;1338;p15"/>
          <p:cNvCxnSpPr/>
          <p:nvPr/>
        </p:nvCxnSpPr>
        <p:spPr>
          <a:xfrm>
            <a:off x="6173739" y="2851594"/>
            <a:ext cx="0" cy="1363879"/>
          </a:xfrm>
          <a:prstGeom prst="straightConnector1">
            <a:avLst/>
          </a:prstGeom>
          <a:noFill/>
          <a:ln w="12700" cap="flat" cmpd="sng">
            <a:solidFill>
              <a:srgbClr val="008692"/>
            </a:solidFill>
            <a:prstDash val="dot"/>
            <a:miter lim="800000"/>
            <a:headEnd type="oval" w="med" len="med"/>
            <a:tailEnd type="oval" w="med" len="med"/>
          </a:ln>
        </p:spPr>
      </p:cxnSp>
      <p:cxnSp>
        <p:nvCxnSpPr>
          <p:cNvPr id="1339" name="Google Shape;1339;p15"/>
          <p:cNvCxnSpPr/>
          <p:nvPr/>
        </p:nvCxnSpPr>
        <p:spPr>
          <a:xfrm>
            <a:off x="7374773" y="2928355"/>
            <a:ext cx="0" cy="1630913"/>
          </a:xfrm>
          <a:prstGeom prst="straightConnector1">
            <a:avLst/>
          </a:prstGeom>
          <a:noFill/>
          <a:ln w="12700" cap="flat" cmpd="sng">
            <a:solidFill>
              <a:schemeClr val="dk1"/>
            </a:solidFill>
            <a:prstDash val="dot"/>
            <a:miter lim="800000"/>
            <a:headEnd type="oval" w="med" len="med"/>
            <a:tailEnd type="oval" w="med" len="med"/>
          </a:ln>
        </p:spPr>
      </p:cxnSp>
      <p:cxnSp>
        <p:nvCxnSpPr>
          <p:cNvPr id="1340" name="Google Shape;1340;p15"/>
          <p:cNvCxnSpPr/>
          <p:nvPr/>
        </p:nvCxnSpPr>
        <p:spPr>
          <a:xfrm>
            <a:off x="6786180" y="1345018"/>
            <a:ext cx="0" cy="1224483"/>
          </a:xfrm>
          <a:prstGeom prst="straightConnector1">
            <a:avLst/>
          </a:prstGeom>
          <a:noFill/>
          <a:ln w="12700" cap="flat" cmpd="sng">
            <a:solidFill>
              <a:srgbClr val="008691"/>
            </a:solidFill>
            <a:prstDash val="dot"/>
            <a:miter lim="800000"/>
            <a:headEnd type="oval" w="med" len="med"/>
            <a:tailEnd type="oval" w="med" len="med"/>
          </a:ln>
        </p:spPr>
      </p:cxnSp>
      <p:sp>
        <p:nvSpPr>
          <p:cNvPr id="1341" name="Google Shape;1341;p15"/>
          <p:cNvSpPr txBox="1"/>
          <p:nvPr/>
        </p:nvSpPr>
        <p:spPr>
          <a:xfrm>
            <a:off x="715217" y="1107808"/>
            <a:ext cx="974896" cy="715550"/>
          </a:xfrm>
          <a:prstGeom prst="rect">
            <a:avLst/>
          </a:prstGeom>
          <a:noFill/>
          <a:ln>
            <a:noFill/>
          </a:ln>
        </p:spPr>
        <p:txBody>
          <a:bodyPr spcFirstLastPara="1" wrap="square" lIns="68569" tIns="34275" rIns="68569" bIns="34275" anchor="t" anchorCtr="0">
            <a:spAutoFit/>
          </a:bodyPr>
          <a:lstStyle/>
          <a:p>
            <a:pPr>
              <a:buSzPts val="1400"/>
            </a:pPr>
            <a:r>
              <a:rPr lang="en-CA" sz="1050" b="1">
                <a:latin typeface="Roboto"/>
                <a:ea typeface="Roboto"/>
                <a:cs typeface="Roboto"/>
                <a:sym typeface="Roboto"/>
              </a:rPr>
              <a:t>17/18 March: Kick-off workshop, Brussels</a:t>
            </a:r>
            <a:r>
              <a:rPr lang="en-CA" sz="1050">
                <a:latin typeface="Roboto"/>
                <a:ea typeface="Roboto"/>
                <a:cs typeface="Roboto"/>
                <a:sym typeface="Roboto"/>
              </a:rPr>
              <a:t>;</a:t>
            </a:r>
            <a:endParaRPr sz="1050"/>
          </a:p>
        </p:txBody>
      </p:sp>
      <p:sp>
        <p:nvSpPr>
          <p:cNvPr id="1342" name="Google Shape;1342;p15"/>
          <p:cNvSpPr txBox="1"/>
          <p:nvPr/>
        </p:nvSpPr>
        <p:spPr>
          <a:xfrm>
            <a:off x="2014045" y="1579203"/>
            <a:ext cx="1053317" cy="715550"/>
          </a:xfrm>
          <a:prstGeom prst="rect">
            <a:avLst/>
          </a:prstGeom>
          <a:noFill/>
          <a:ln>
            <a:noFill/>
          </a:ln>
        </p:spPr>
        <p:txBody>
          <a:bodyPr spcFirstLastPara="1" wrap="square" lIns="68569" tIns="34275" rIns="68569" bIns="34275" anchor="t" anchorCtr="0">
            <a:spAutoFit/>
          </a:bodyPr>
          <a:lstStyle/>
          <a:p>
            <a:pPr>
              <a:buSzPts val="1400"/>
            </a:pPr>
            <a:r>
              <a:rPr lang="en-CA" sz="1050" dirty="0">
                <a:solidFill>
                  <a:schemeClr val="bg1">
                    <a:lumMod val="65000"/>
                  </a:schemeClr>
                </a:solidFill>
                <a:latin typeface="Roboto"/>
                <a:ea typeface="Roboto"/>
                <a:cs typeface="Roboto"/>
                <a:sym typeface="Roboto"/>
              </a:rPr>
              <a:t>Draft Letter of Intent / call with Legal teams</a:t>
            </a:r>
            <a:endParaRPr sz="1050" dirty="0">
              <a:solidFill>
                <a:schemeClr val="bg1">
                  <a:lumMod val="65000"/>
                </a:schemeClr>
              </a:solidFill>
            </a:endParaRPr>
          </a:p>
        </p:txBody>
      </p:sp>
      <p:sp>
        <p:nvSpPr>
          <p:cNvPr id="1343" name="Google Shape;1343;p15"/>
          <p:cNvSpPr txBox="1"/>
          <p:nvPr/>
        </p:nvSpPr>
        <p:spPr>
          <a:xfrm>
            <a:off x="1507665" y="3581808"/>
            <a:ext cx="1053317" cy="392385"/>
          </a:xfrm>
          <a:prstGeom prst="rect">
            <a:avLst/>
          </a:prstGeom>
          <a:noFill/>
          <a:ln>
            <a:noFill/>
          </a:ln>
        </p:spPr>
        <p:txBody>
          <a:bodyPr spcFirstLastPara="1" wrap="square" lIns="68569" tIns="34275" rIns="68569" bIns="34275" anchor="t" anchorCtr="0">
            <a:spAutoFit/>
          </a:bodyPr>
          <a:lstStyle/>
          <a:p>
            <a:pPr>
              <a:buSzPts val="1400"/>
            </a:pPr>
            <a:r>
              <a:rPr lang="en-CA" sz="1050" dirty="0">
                <a:solidFill>
                  <a:schemeClr val="bg1">
                    <a:lumMod val="65000"/>
                  </a:schemeClr>
                </a:solidFill>
                <a:latin typeface="Roboto"/>
                <a:ea typeface="Roboto"/>
                <a:cs typeface="Roboto"/>
                <a:sym typeface="Roboto"/>
              </a:rPr>
              <a:t>Monthly “Build-up Group” call </a:t>
            </a:r>
            <a:endParaRPr sz="1050" dirty="0">
              <a:solidFill>
                <a:schemeClr val="bg1">
                  <a:lumMod val="65000"/>
                </a:schemeClr>
              </a:solidFill>
            </a:endParaRPr>
          </a:p>
        </p:txBody>
      </p:sp>
      <p:cxnSp>
        <p:nvCxnSpPr>
          <p:cNvPr id="1344" name="Google Shape;1344;p15"/>
          <p:cNvCxnSpPr/>
          <p:nvPr/>
        </p:nvCxnSpPr>
        <p:spPr>
          <a:xfrm>
            <a:off x="4447127" y="2967116"/>
            <a:ext cx="0" cy="1592152"/>
          </a:xfrm>
          <a:prstGeom prst="straightConnector1">
            <a:avLst/>
          </a:prstGeom>
          <a:noFill/>
          <a:ln w="12700" cap="flat" cmpd="sng">
            <a:solidFill>
              <a:schemeClr val="dk1"/>
            </a:solidFill>
            <a:prstDash val="dot"/>
            <a:miter lim="800000"/>
            <a:headEnd type="oval" w="med" len="med"/>
            <a:tailEnd type="oval" w="med" len="med"/>
          </a:ln>
        </p:spPr>
      </p:cxnSp>
      <p:cxnSp>
        <p:nvCxnSpPr>
          <p:cNvPr id="1345" name="Google Shape;1345;p15"/>
          <p:cNvCxnSpPr/>
          <p:nvPr/>
        </p:nvCxnSpPr>
        <p:spPr>
          <a:xfrm>
            <a:off x="2560982" y="2967115"/>
            <a:ext cx="0" cy="1598939"/>
          </a:xfrm>
          <a:prstGeom prst="straightConnector1">
            <a:avLst/>
          </a:prstGeom>
          <a:noFill/>
          <a:ln w="12700" cap="flat" cmpd="sng">
            <a:solidFill>
              <a:srgbClr val="FF5B7E"/>
            </a:solidFill>
            <a:prstDash val="dot"/>
            <a:miter lim="800000"/>
            <a:headEnd type="oval" w="med" len="med"/>
            <a:tailEnd type="oval" w="med" len="med"/>
          </a:ln>
        </p:spPr>
      </p:cxnSp>
      <p:sp>
        <p:nvSpPr>
          <p:cNvPr id="1346" name="Google Shape;1346;p15"/>
          <p:cNvSpPr txBox="1"/>
          <p:nvPr/>
        </p:nvSpPr>
        <p:spPr>
          <a:xfrm>
            <a:off x="3155922" y="865433"/>
            <a:ext cx="876607" cy="877133"/>
          </a:xfrm>
          <a:prstGeom prst="rect">
            <a:avLst/>
          </a:prstGeom>
          <a:noFill/>
          <a:ln>
            <a:noFill/>
          </a:ln>
        </p:spPr>
        <p:txBody>
          <a:bodyPr spcFirstLastPara="1" wrap="square" lIns="68569" tIns="34275" rIns="68569" bIns="34275" anchor="t" anchorCtr="0">
            <a:spAutoFit/>
          </a:bodyPr>
          <a:lstStyle/>
          <a:p>
            <a:pPr>
              <a:buSzPts val="1400"/>
            </a:pPr>
            <a:r>
              <a:rPr lang="en-CA" sz="1050" b="1" dirty="0">
                <a:latin typeface="Roboto"/>
                <a:ea typeface="Roboto"/>
                <a:cs typeface="Roboto"/>
                <a:sym typeface="Roboto"/>
              </a:rPr>
              <a:t>2 days </a:t>
            </a:r>
            <a:endParaRPr sz="1050" dirty="0"/>
          </a:p>
          <a:p>
            <a:pPr>
              <a:buSzPts val="1400"/>
            </a:pPr>
            <a:r>
              <a:rPr lang="en-CA" sz="1050" b="1" dirty="0">
                <a:latin typeface="Roboto"/>
                <a:ea typeface="Roboto"/>
                <a:cs typeface="Roboto"/>
                <a:sym typeface="Roboto"/>
              </a:rPr>
              <a:t>16-20 June F2F Review workshop:</a:t>
            </a:r>
            <a:br>
              <a:rPr lang="en-CA" sz="1050" b="1" dirty="0">
                <a:latin typeface="Roboto"/>
                <a:ea typeface="Roboto"/>
                <a:cs typeface="Roboto"/>
                <a:sym typeface="Roboto"/>
              </a:rPr>
            </a:br>
            <a:r>
              <a:rPr lang="en-CA" sz="1050" b="1" i="1" dirty="0">
                <a:latin typeface="Roboto"/>
                <a:ea typeface="Roboto"/>
                <a:cs typeface="Roboto"/>
                <a:sym typeface="Roboto"/>
              </a:rPr>
              <a:t>location?</a:t>
            </a:r>
            <a:endParaRPr sz="1050" b="1" i="1" dirty="0">
              <a:latin typeface="Roboto"/>
              <a:ea typeface="Roboto"/>
              <a:cs typeface="Roboto"/>
              <a:sym typeface="Roboto"/>
            </a:endParaRPr>
          </a:p>
        </p:txBody>
      </p:sp>
      <p:cxnSp>
        <p:nvCxnSpPr>
          <p:cNvPr id="1347" name="Google Shape;1347;p15"/>
          <p:cNvCxnSpPr/>
          <p:nvPr/>
        </p:nvCxnSpPr>
        <p:spPr>
          <a:xfrm>
            <a:off x="3940588" y="1553026"/>
            <a:ext cx="0" cy="1063967"/>
          </a:xfrm>
          <a:prstGeom prst="straightConnector1">
            <a:avLst/>
          </a:prstGeom>
          <a:noFill/>
          <a:ln w="12700" cap="flat" cmpd="sng">
            <a:solidFill>
              <a:srgbClr val="008691"/>
            </a:solidFill>
            <a:prstDash val="dot"/>
            <a:miter lim="800000"/>
            <a:headEnd type="oval" w="med" len="med"/>
            <a:tailEnd type="oval" w="med" len="med"/>
          </a:ln>
        </p:spPr>
      </p:cxnSp>
      <p:sp>
        <p:nvSpPr>
          <p:cNvPr id="1348" name="Google Shape;1348;p15"/>
          <p:cNvSpPr txBox="1"/>
          <p:nvPr/>
        </p:nvSpPr>
        <p:spPr>
          <a:xfrm>
            <a:off x="3949861" y="1587231"/>
            <a:ext cx="1126382" cy="877133"/>
          </a:xfrm>
          <a:prstGeom prst="rect">
            <a:avLst/>
          </a:prstGeom>
          <a:noFill/>
          <a:ln>
            <a:noFill/>
          </a:ln>
        </p:spPr>
        <p:txBody>
          <a:bodyPr spcFirstLastPara="1" wrap="square" lIns="68569" tIns="34275" rIns="68569" bIns="34275" anchor="t" anchorCtr="0">
            <a:spAutoFit/>
          </a:bodyPr>
          <a:lstStyle/>
          <a:p>
            <a:pPr>
              <a:buSzPts val="1400"/>
            </a:pPr>
            <a:r>
              <a:rPr lang="en-CA" sz="1050">
                <a:solidFill>
                  <a:schemeClr val="bg1">
                    <a:lumMod val="65000"/>
                  </a:schemeClr>
                </a:solidFill>
                <a:latin typeface="Roboto"/>
                <a:ea typeface="Roboto"/>
                <a:cs typeface="Roboto"/>
                <a:sym typeface="Roboto"/>
              </a:rPr>
              <a:t>27/28 June:</a:t>
            </a:r>
            <a:endParaRPr sz="1050">
              <a:solidFill>
                <a:schemeClr val="bg1">
                  <a:lumMod val="65000"/>
                </a:schemeClr>
              </a:solidFill>
            </a:endParaRPr>
          </a:p>
          <a:p>
            <a:pPr>
              <a:buSzPts val="1400"/>
            </a:pPr>
            <a:r>
              <a:rPr lang="en-CA" sz="1050">
                <a:solidFill>
                  <a:schemeClr val="bg1">
                    <a:lumMod val="65000"/>
                  </a:schemeClr>
                </a:solidFill>
                <a:latin typeface="Roboto"/>
                <a:ea typeface="Roboto"/>
                <a:cs typeface="Roboto"/>
                <a:sym typeface="Roboto"/>
              </a:rPr>
              <a:t>Present status at Meeting INFRAEOSC projects</a:t>
            </a:r>
            <a:endParaRPr sz="1050">
              <a:solidFill>
                <a:schemeClr val="bg1">
                  <a:lumMod val="65000"/>
                </a:schemeClr>
              </a:solidFill>
            </a:endParaRPr>
          </a:p>
        </p:txBody>
      </p:sp>
      <p:sp>
        <p:nvSpPr>
          <p:cNvPr id="1349" name="Google Shape;1349;p15"/>
          <p:cNvSpPr txBox="1"/>
          <p:nvPr/>
        </p:nvSpPr>
        <p:spPr>
          <a:xfrm>
            <a:off x="6794727" y="1317169"/>
            <a:ext cx="1165261" cy="877133"/>
          </a:xfrm>
          <a:prstGeom prst="rect">
            <a:avLst/>
          </a:prstGeom>
          <a:noFill/>
          <a:ln>
            <a:noFill/>
          </a:ln>
        </p:spPr>
        <p:txBody>
          <a:bodyPr spcFirstLastPara="1" wrap="square" lIns="68569" tIns="34275" rIns="68569" bIns="34275" anchor="t" anchorCtr="0">
            <a:spAutoFit/>
          </a:bodyPr>
          <a:lstStyle/>
          <a:p>
            <a:pPr>
              <a:buSzPts val="1400"/>
            </a:pPr>
            <a:r>
              <a:rPr lang="en-CA" sz="1050" b="1">
                <a:latin typeface="Roboto"/>
                <a:ea typeface="Roboto"/>
                <a:cs typeface="Roboto"/>
                <a:sym typeface="Roboto"/>
              </a:rPr>
              <a:t>2 days </a:t>
            </a:r>
            <a:endParaRPr sz="1050"/>
          </a:p>
          <a:p>
            <a:pPr>
              <a:buSzPts val="1400"/>
            </a:pPr>
            <a:r>
              <a:rPr lang="en-CA" sz="1050" b="1">
                <a:latin typeface="Roboto"/>
                <a:ea typeface="Roboto"/>
                <a:cs typeface="Roboto"/>
                <a:sym typeface="Roboto"/>
              </a:rPr>
              <a:t>29 Sept-3 Oct F2F Review workshop:</a:t>
            </a:r>
            <a:br>
              <a:rPr lang="en-CA" sz="1050" b="1">
                <a:latin typeface="Roboto"/>
                <a:ea typeface="Roboto"/>
                <a:cs typeface="Roboto"/>
                <a:sym typeface="Roboto"/>
              </a:rPr>
            </a:br>
            <a:r>
              <a:rPr lang="en-CA" sz="1050" b="1" i="1">
                <a:latin typeface="Roboto"/>
                <a:ea typeface="Roboto"/>
                <a:cs typeface="Roboto"/>
                <a:sym typeface="Roboto"/>
              </a:rPr>
              <a:t>location?</a:t>
            </a:r>
            <a:endParaRPr sz="1050" b="1" i="1">
              <a:latin typeface="Roboto"/>
              <a:ea typeface="Roboto"/>
              <a:cs typeface="Roboto"/>
              <a:sym typeface="Roboto"/>
            </a:endParaRPr>
          </a:p>
        </p:txBody>
      </p:sp>
      <p:cxnSp>
        <p:nvCxnSpPr>
          <p:cNvPr id="1350" name="Google Shape;1350;p15"/>
          <p:cNvCxnSpPr/>
          <p:nvPr/>
        </p:nvCxnSpPr>
        <p:spPr>
          <a:xfrm>
            <a:off x="8002777" y="1066094"/>
            <a:ext cx="0" cy="1515050"/>
          </a:xfrm>
          <a:prstGeom prst="straightConnector1">
            <a:avLst/>
          </a:prstGeom>
          <a:noFill/>
          <a:ln w="12700" cap="flat" cmpd="sng">
            <a:solidFill>
              <a:srgbClr val="FF5B7E"/>
            </a:solidFill>
            <a:prstDash val="dot"/>
            <a:miter lim="800000"/>
            <a:headEnd type="oval" w="med" len="med"/>
            <a:tailEnd type="oval" w="med" len="med"/>
          </a:ln>
        </p:spPr>
      </p:cxnSp>
      <p:sp>
        <p:nvSpPr>
          <p:cNvPr id="1351" name="Google Shape;1351;p15"/>
          <p:cNvSpPr txBox="1"/>
          <p:nvPr/>
        </p:nvSpPr>
        <p:spPr>
          <a:xfrm>
            <a:off x="7999400" y="1107024"/>
            <a:ext cx="1053317" cy="553968"/>
          </a:xfrm>
          <a:prstGeom prst="rect">
            <a:avLst/>
          </a:prstGeom>
          <a:noFill/>
          <a:ln>
            <a:noFill/>
          </a:ln>
        </p:spPr>
        <p:txBody>
          <a:bodyPr spcFirstLastPara="1" wrap="square" lIns="68569" tIns="34275" rIns="68569" bIns="34275" anchor="t" anchorCtr="0">
            <a:spAutoFit/>
          </a:bodyPr>
          <a:lstStyle/>
          <a:p>
            <a:pPr>
              <a:buSzPts val="1400"/>
            </a:pPr>
            <a:r>
              <a:rPr lang="en-CA" sz="1050" b="1">
                <a:latin typeface="Roboto"/>
                <a:ea typeface="Roboto"/>
                <a:cs typeface="Roboto"/>
                <a:sym typeface="Roboto"/>
              </a:rPr>
              <a:t>03-05 Nov:</a:t>
            </a:r>
            <a:endParaRPr sz="1050"/>
          </a:p>
          <a:p>
            <a:pPr>
              <a:buSzPts val="1400"/>
            </a:pPr>
            <a:r>
              <a:rPr lang="en-CA" sz="1050" b="1">
                <a:latin typeface="Roboto"/>
                <a:ea typeface="Roboto"/>
                <a:cs typeface="Roboto"/>
                <a:sym typeface="Roboto"/>
              </a:rPr>
              <a:t>EOSC Symposium</a:t>
            </a:r>
            <a:endParaRPr sz="1050"/>
          </a:p>
        </p:txBody>
      </p:sp>
      <p:cxnSp>
        <p:nvCxnSpPr>
          <p:cNvPr id="1352" name="Google Shape;1352;p15"/>
          <p:cNvCxnSpPr/>
          <p:nvPr/>
        </p:nvCxnSpPr>
        <p:spPr>
          <a:xfrm rot="10800000">
            <a:off x="715217" y="3265893"/>
            <a:ext cx="8115946" cy="1726"/>
          </a:xfrm>
          <a:prstGeom prst="straightConnector1">
            <a:avLst/>
          </a:prstGeom>
          <a:noFill/>
          <a:ln w="12700" cap="flat" cmpd="sng">
            <a:solidFill>
              <a:srgbClr val="008691"/>
            </a:solidFill>
            <a:prstDash val="dot"/>
            <a:miter lim="800000"/>
            <a:headEnd type="oval" w="med" len="med"/>
            <a:tailEnd type="oval" w="med" len="med"/>
          </a:ln>
        </p:spPr>
      </p:cxnSp>
      <p:sp>
        <p:nvSpPr>
          <p:cNvPr id="1353" name="Google Shape;1353;p15"/>
          <p:cNvSpPr txBox="1"/>
          <p:nvPr/>
        </p:nvSpPr>
        <p:spPr>
          <a:xfrm>
            <a:off x="3060795" y="3080308"/>
            <a:ext cx="3086098" cy="230802"/>
          </a:xfrm>
          <a:prstGeom prst="rect">
            <a:avLst/>
          </a:prstGeom>
          <a:noFill/>
          <a:ln>
            <a:noFill/>
          </a:ln>
        </p:spPr>
        <p:txBody>
          <a:bodyPr spcFirstLastPara="1" wrap="square" lIns="68569" tIns="34275" rIns="68569" bIns="34275" anchor="t" anchorCtr="0">
            <a:spAutoFit/>
          </a:bodyPr>
          <a:lstStyle/>
          <a:p>
            <a:pPr>
              <a:buClr>
                <a:srgbClr val="008691"/>
              </a:buClr>
              <a:buSzPts val="1400"/>
            </a:pPr>
            <a:r>
              <a:rPr lang="en-CA" sz="1050">
                <a:solidFill>
                  <a:srgbClr val="008691"/>
                </a:solidFill>
                <a:latin typeface="Roboto"/>
                <a:ea typeface="Roboto"/>
                <a:cs typeface="Roboto"/>
                <a:sym typeface="Roboto"/>
              </a:rPr>
              <a:t>Direct communication between nodes</a:t>
            </a:r>
            <a:endParaRPr sz="1050">
              <a:solidFill>
                <a:srgbClr val="008691"/>
              </a:solidFill>
              <a:latin typeface="Roboto"/>
              <a:ea typeface="Roboto"/>
              <a:cs typeface="Roboto"/>
              <a:sym typeface="Roboto"/>
            </a:endParaRPr>
          </a:p>
        </p:txBody>
      </p:sp>
      <p:cxnSp>
        <p:nvCxnSpPr>
          <p:cNvPr id="1354" name="Google Shape;1354;p15"/>
          <p:cNvCxnSpPr/>
          <p:nvPr/>
        </p:nvCxnSpPr>
        <p:spPr>
          <a:xfrm rot="10800000">
            <a:off x="715217" y="3513339"/>
            <a:ext cx="8112881" cy="0"/>
          </a:xfrm>
          <a:prstGeom prst="straightConnector1">
            <a:avLst/>
          </a:prstGeom>
          <a:noFill/>
          <a:ln w="12700" cap="flat" cmpd="sng">
            <a:solidFill>
              <a:schemeClr val="dk1"/>
            </a:solidFill>
            <a:prstDash val="dot"/>
            <a:miter lim="800000"/>
            <a:headEnd type="oval" w="med" len="med"/>
            <a:tailEnd type="oval" w="med" len="med"/>
          </a:ln>
        </p:spPr>
      </p:cxnSp>
      <p:sp>
        <p:nvSpPr>
          <p:cNvPr id="1355" name="Google Shape;1355;p15"/>
          <p:cNvSpPr txBox="1"/>
          <p:nvPr/>
        </p:nvSpPr>
        <p:spPr>
          <a:xfrm>
            <a:off x="2761987" y="3285334"/>
            <a:ext cx="3411752" cy="230802"/>
          </a:xfrm>
          <a:prstGeom prst="rect">
            <a:avLst/>
          </a:prstGeom>
          <a:noFill/>
          <a:ln>
            <a:noFill/>
          </a:ln>
        </p:spPr>
        <p:txBody>
          <a:bodyPr spcFirstLastPara="1" wrap="square" lIns="68569" tIns="34275" rIns="68569" bIns="34275" anchor="t" anchorCtr="0">
            <a:spAutoFit/>
          </a:bodyPr>
          <a:lstStyle/>
          <a:p>
            <a:pPr>
              <a:buSzPts val="1400"/>
            </a:pPr>
            <a:r>
              <a:rPr lang="en-CA" sz="1050">
                <a:latin typeface="Roboto"/>
                <a:ea typeface="Roboto"/>
                <a:cs typeface="Roboto"/>
                <a:sym typeface="Roboto"/>
              </a:rPr>
              <a:t>Temporary working groups on operational aspects</a:t>
            </a:r>
            <a:endParaRPr sz="1050">
              <a:latin typeface="Roboto"/>
              <a:ea typeface="Roboto"/>
              <a:cs typeface="Roboto"/>
              <a:sym typeface="Roboto"/>
            </a:endParaRPr>
          </a:p>
        </p:txBody>
      </p:sp>
      <p:cxnSp>
        <p:nvCxnSpPr>
          <p:cNvPr id="1356" name="Google Shape;1356;p15"/>
          <p:cNvCxnSpPr/>
          <p:nvPr/>
        </p:nvCxnSpPr>
        <p:spPr>
          <a:xfrm>
            <a:off x="200577" y="2924501"/>
            <a:ext cx="0" cy="1616351"/>
          </a:xfrm>
          <a:prstGeom prst="straightConnector1">
            <a:avLst/>
          </a:prstGeom>
          <a:noFill/>
          <a:ln w="12700" cap="flat" cmpd="sng">
            <a:solidFill>
              <a:srgbClr val="008691"/>
            </a:solidFill>
            <a:prstDash val="dot"/>
            <a:miter lim="800000"/>
            <a:headEnd type="oval" w="med" len="med"/>
            <a:tailEnd type="oval" w="med" len="med"/>
          </a:ln>
        </p:spPr>
      </p:cxnSp>
      <p:cxnSp>
        <p:nvCxnSpPr>
          <p:cNvPr id="1357" name="Google Shape;1357;p15"/>
          <p:cNvCxnSpPr/>
          <p:nvPr/>
        </p:nvCxnSpPr>
        <p:spPr>
          <a:xfrm>
            <a:off x="1104641" y="2930713"/>
            <a:ext cx="0" cy="1902350"/>
          </a:xfrm>
          <a:prstGeom prst="straightConnector1">
            <a:avLst/>
          </a:prstGeom>
          <a:noFill/>
          <a:ln w="12700" cap="flat" cmpd="sng">
            <a:solidFill>
              <a:srgbClr val="008691"/>
            </a:solidFill>
            <a:prstDash val="dot"/>
            <a:miter lim="800000"/>
            <a:headEnd type="oval" w="med" len="med"/>
            <a:tailEnd type="oval" w="med" len="med"/>
          </a:ln>
        </p:spPr>
      </p:cxnSp>
      <p:sp>
        <p:nvSpPr>
          <p:cNvPr id="1358" name="Google Shape;1358;p15"/>
          <p:cNvSpPr txBox="1"/>
          <p:nvPr/>
        </p:nvSpPr>
        <p:spPr>
          <a:xfrm>
            <a:off x="195226" y="3622279"/>
            <a:ext cx="957047" cy="877133"/>
          </a:xfrm>
          <a:prstGeom prst="rect">
            <a:avLst/>
          </a:prstGeom>
          <a:noFill/>
          <a:ln>
            <a:noFill/>
          </a:ln>
        </p:spPr>
        <p:txBody>
          <a:bodyPr spcFirstLastPara="1" wrap="square" lIns="68569" tIns="34275" rIns="68569" bIns="34275" anchor="t" anchorCtr="0">
            <a:spAutoFit/>
          </a:bodyPr>
          <a:lstStyle/>
          <a:p>
            <a:pPr>
              <a:buSzPts val="1400"/>
            </a:pPr>
            <a:r>
              <a:rPr lang="en-CA" sz="1050">
                <a:solidFill>
                  <a:schemeClr val="bg1">
                    <a:lumMod val="65000"/>
                  </a:schemeClr>
                </a:solidFill>
                <a:latin typeface="Roboto"/>
                <a:ea typeface="Roboto"/>
                <a:cs typeface="Roboto"/>
                <a:sym typeface="Roboto"/>
              </a:rPr>
              <a:t>28 March: Webinar for all questionnaire respondents </a:t>
            </a:r>
            <a:endParaRPr sz="1050">
              <a:solidFill>
                <a:schemeClr val="bg1">
                  <a:lumMod val="65000"/>
                </a:schemeClr>
              </a:solidFill>
            </a:endParaRPr>
          </a:p>
        </p:txBody>
      </p:sp>
      <p:sp>
        <p:nvSpPr>
          <p:cNvPr id="1359" name="Google Shape;1359;p15"/>
          <p:cNvSpPr txBox="1"/>
          <p:nvPr/>
        </p:nvSpPr>
        <p:spPr>
          <a:xfrm>
            <a:off x="1121115" y="4080799"/>
            <a:ext cx="1053317" cy="715550"/>
          </a:xfrm>
          <a:prstGeom prst="rect">
            <a:avLst/>
          </a:prstGeom>
          <a:noFill/>
          <a:ln>
            <a:noFill/>
          </a:ln>
        </p:spPr>
        <p:txBody>
          <a:bodyPr spcFirstLastPara="1" wrap="square" lIns="68569" tIns="34275" rIns="68569" bIns="34275" anchor="t" anchorCtr="0">
            <a:spAutoFit/>
          </a:bodyPr>
          <a:lstStyle/>
          <a:p>
            <a:pPr>
              <a:buSzPts val="1400"/>
            </a:pPr>
            <a:r>
              <a:rPr lang="en-CA" sz="1050">
                <a:solidFill>
                  <a:schemeClr val="bg1">
                    <a:lumMod val="65000"/>
                  </a:schemeClr>
                </a:solidFill>
                <a:latin typeface="Roboto"/>
                <a:ea typeface="Roboto"/>
                <a:cs typeface="Roboto"/>
                <a:sym typeface="Roboto"/>
              </a:rPr>
              <a:t>31 March: deadline for revised project charters</a:t>
            </a:r>
            <a:endParaRPr sz="1050">
              <a:solidFill>
                <a:schemeClr val="bg1">
                  <a:lumMod val="65000"/>
                </a:schemeClr>
              </a:solidFill>
              <a:latin typeface="Roboto"/>
              <a:ea typeface="Roboto"/>
              <a:cs typeface="Roboto"/>
              <a:sym typeface="Roboto"/>
            </a:endParaRPr>
          </a:p>
        </p:txBody>
      </p:sp>
      <p:sp>
        <p:nvSpPr>
          <p:cNvPr id="1360" name="Google Shape;1360;p15"/>
          <p:cNvSpPr txBox="1"/>
          <p:nvPr/>
        </p:nvSpPr>
        <p:spPr>
          <a:xfrm>
            <a:off x="2583074" y="4162584"/>
            <a:ext cx="1053317" cy="392385"/>
          </a:xfrm>
          <a:prstGeom prst="rect">
            <a:avLst/>
          </a:prstGeom>
          <a:noFill/>
          <a:ln>
            <a:noFill/>
          </a:ln>
        </p:spPr>
        <p:txBody>
          <a:bodyPr spcFirstLastPara="1" wrap="square" lIns="68569" tIns="34275" rIns="68569" bIns="34275" anchor="t" anchorCtr="0">
            <a:spAutoFit/>
          </a:bodyPr>
          <a:lstStyle/>
          <a:p>
            <a:pPr>
              <a:buSzPts val="1400"/>
            </a:pPr>
            <a:r>
              <a:rPr lang="en-CA" sz="1050">
                <a:solidFill>
                  <a:schemeClr val="bg1">
                    <a:lumMod val="65000"/>
                  </a:schemeClr>
                </a:solidFill>
                <a:latin typeface="Roboto"/>
                <a:ea typeface="Roboto"/>
                <a:cs typeface="Roboto"/>
                <a:sym typeface="Roboto"/>
              </a:rPr>
              <a:t>Monthly “Build-up Group” call </a:t>
            </a:r>
            <a:endParaRPr sz="1050">
              <a:solidFill>
                <a:schemeClr val="bg1">
                  <a:lumMod val="65000"/>
                </a:schemeClr>
              </a:solidFill>
            </a:endParaRPr>
          </a:p>
        </p:txBody>
      </p:sp>
      <p:sp>
        <p:nvSpPr>
          <p:cNvPr id="1361" name="Google Shape;1361;p15"/>
          <p:cNvSpPr txBox="1"/>
          <p:nvPr/>
        </p:nvSpPr>
        <p:spPr>
          <a:xfrm>
            <a:off x="4444775" y="4173639"/>
            <a:ext cx="1053317" cy="392385"/>
          </a:xfrm>
          <a:prstGeom prst="rect">
            <a:avLst/>
          </a:prstGeom>
          <a:noFill/>
          <a:ln>
            <a:noFill/>
          </a:ln>
        </p:spPr>
        <p:txBody>
          <a:bodyPr spcFirstLastPara="1" wrap="square" lIns="68569" tIns="34275" rIns="68569" bIns="34275" anchor="t" anchorCtr="0">
            <a:spAutoFit/>
          </a:bodyPr>
          <a:lstStyle/>
          <a:p>
            <a:pPr>
              <a:buSzPts val="1400"/>
            </a:pPr>
            <a:r>
              <a:rPr lang="en-CA" sz="1050">
                <a:solidFill>
                  <a:schemeClr val="bg1">
                    <a:lumMod val="65000"/>
                  </a:schemeClr>
                </a:solidFill>
                <a:latin typeface="Roboto"/>
                <a:ea typeface="Roboto"/>
                <a:cs typeface="Roboto"/>
                <a:sym typeface="Roboto"/>
              </a:rPr>
              <a:t>Monthly “Build-up Group” call </a:t>
            </a:r>
            <a:endParaRPr sz="1050">
              <a:solidFill>
                <a:schemeClr val="bg1">
                  <a:lumMod val="65000"/>
                </a:schemeClr>
              </a:solidFill>
            </a:endParaRPr>
          </a:p>
        </p:txBody>
      </p:sp>
      <p:sp>
        <p:nvSpPr>
          <p:cNvPr id="1362" name="Google Shape;1362;p15"/>
          <p:cNvSpPr txBox="1"/>
          <p:nvPr/>
        </p:nvSpPr>
        <p:spPr>
          <a:xfrm>
            <a:off x="6165575" y="3823057"/>
            <a:ext cx="1053317" cy="392385"/>
          </a:xfrm>
          <a:prstGeom prst="rect">
            <a:avLst/>
          </a:prstGeom>
          <a:noFill/>
          <a:ln>
            <a:noFill/>
          </a:ln>
        </p:spPr>
        <p:txBody>
          <a:bodyPr spcFirstLastPara="1" wrap="square" lIns="68569" tIns="34275" rIns="68569" bIns="34275" anchor="t" anchorCtr="0">
            <a:spAutoFit/>
          </a:bodyPr>
          <a:lstStyle/>
          <a:p>
            <a:pPr>
              <a:buSzPts val="1400"/>
            </a:pPr>
            <a:r>
              <a:rPr lang="en-CA" sz="1050">
                <a:solidFill>
                  <a:schemeClr val="bg1">
                    <a:lumMod val="65000"/>
                  </a:schemeClr>
                </a:solidFill>
                <a:latin typeface="Roboto"/>
                <a:ea typeface="Roboto"/>
                <a:cs typeface="Roboto"/>
                <a:sym typeface="Roboto"/>
              </a:rPr>
              <a:t>Monthly “Build-up Group” call </a:t>
            </a:r>
            <a:endParaRPr sz="1050">
              <a:solidFill>
                <a:schemeClr val="bg1">
                  <a:lumMod val="65000"/>
                </a:schemeClr>
              </a:solidFill>
            </a:endParaRPr>
          </a:p>
        </p:txBody>
      </p:sp>
      <p:sp>
        <p:nvSpPr>
          <p:cNvPr id="1363" name="Google Shape;1363;p15"/>
          <p:cNvSpPr txBox="1"/>
          <p:nvPr/>
        </p:nvSpPr>
        <p:spPr>
          <a:xfrm>
            <a:off x="7388179" y="4068097"/>
            <a:ext cx="1053317" cy="392385"/>
          </a:xfrm>
          <a:prstGeom prst="rect">
            <a:avLst/>
          </a:prstGeom>
          <a:noFill/>
          <a:ln>
            <a:noFill/>
          </a:ln>
        </p:spPr>
        <p:txBody>
          <a:bodyPr spcFirstLastPara="1" wrap="square" lIns="68569" tIns="34275" rIns="68569" bIns="34275" anchor="t" anchorCtr="0">
            <a:spAutoFit/>
          </a:bodyPr>
          <a:lstStyle/>
          <a:p>
            <a:pPr>
              <a:buSzPts val="1400"/>
            </a:pPr>
            <a:r>
              <a:rPr lang="en-CA" sz="1050">
                <a:solidFill>
                  <a:schemeClr val="bg1">
                    <a:lumMod val="65000"/>
                  </a:schemeClr>
                </a:solidFill>
                <a:latin typeface="Roboto"/>
                <a:ea typeface="Roboto"/>
                <a:cs typeface="Roboto"/>
                <a:sym typeface="Roboto"/>
              </a:rPr>
              <a:t>Monthly “Build-up Group” call </a:t>
            </a:r>
            <a:endParaRPr sz="1050">
              <a:solidFill>
                <a:schemeClr val="bg1">
                  <a:lumMod val="6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4" name="Picture 3" descr="A close-up of an open book&#10;&#10;Description automatically generated">
            <a:extLst>
              <a:ext uri="{FF2B5EF4-FFF2-40B4-BE49-F238E27FC236}">
                <a16:creationId xmlns:a16="http://schemas.microsoft.com/office/drawing/2014/main" id="{A87DE9C4-A7F3-0FDA-F672-A04EFB6DFAD6}"/>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r="-1" b="-2"/>
          <a:stretch/>
        </p:blipFill>
        <p:spPr>
          <a:xfrm>
            <a:off x="-2285" y="7"/>
            <a:ext cx="9143999" cy="5143493"/>
          </a:xfrm>
          <a:prstGeom prst="rect">
            <a:avLst/>
          </a:prstGeom>
        </p:spPr>
      </p:pic>
      <p:sp>
        <p:nvSpPr>
          <p:cNvPr id="7" name="TextBox 6">
            <a:extLst>
              <a:ext uri="{FF2B5EF4-FFF2-40B4-BE49-F238E27FC236}">
                <a16:creationId xmlns:a16="http://schemas.microsoft.com/office/drawing/2014/main" id="{94B2AB44-C77A-7817-DE8E-A322C73A3BFA}"/>
              </a:ext>
            </a:extLst>
          </p:cNvPr>
          <p:cNvSpPr txBox="1"/>
          <p:nvPr/>
        </p:nvSpPr>
        <p:spPr>
          <a:xfrm>
            <a:off x="938182" y="875108"/>
            <a:ext cx="7629525" cy="73866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GB" sz="4200" b="0" i="0" u="none" strike="noStrike" kern="1200" cap="none" spc="0" normalizeH="0" baseline="0" noProof="0" dirty="0">
                <a:ln>
                  <a:noFill/>
                </a:ln>
                <a:solidFill>
                  <a:srgbClr val="018590"/>
                </a:solidFill>
                <a:effectLst/>
                <a:uLnTx/>
                <a:uFillTx/>
                <a:latin typeface="Quicksand Medium" pitchFamily="2" charset="77"/>
                <a:ea typeface="Roboto" panose="02000000000000000000" pitchFamily="2" charset="0"/>
                <a:cs typeface="Roboto" panose="02000000000000000000" pitchFamily="2" charset="0"/>
                <a:sym typeface="Arial"/>
              </a:rPr>
              <a:t>EOSC Federation Handbook</a:t>
            </a:r>
            <a:endParaRPr kumimoji="0" lang="en-GB" sz="2438" b="0" i="0" u="none" strike="noStrike" kern="1200" cap="none" spc="0" normalizeH="0" baseline="0" noProof="0" dirty="0">
              <a:ln>
                <a:noFill/>
              </a:ln>
              <a:solidFill>
                <a:srgbClr val="018590"/>
              </a:solidFill>
              <a:effectLst/>
              <a:uLnTx/>
              <a:uFillTx/>
              <a:latin typeface="Quicksand" pitchFamily="2" charset="77"/>
              <a:ea typeface="Roboto" panose="02000000000000000000" pitchFamily="2" charset="0"/>
              <a:cs typeface="Roboto" panose="02000000000000000000" pitchFamily="2" charset="0"/>
              <a:sym typeface="Arial"/>
            </a:endParaRPr>
          </a:p>
        </p:txBody>
      </p:sp>
      <p:pic>
        <p:nvPicPr>
          <p:cNvPr id="5" name="Picture 4" descr="A black background with white letters&#10;&#10;Description automatically generated">
            <a:extLst>
              <a:ext uri="{FF2B5EF4-FFF2-40B4-BE49-F238E27FC236}">
                <a16:creationId xmlns:a16="http://schemas.microsoft.com/office/drawing/2014/main" id="{A51A62F6-DEEE-96DF-C3D9-3B9827A34A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339213"/>
            <a:ext cx="1732936" cy="389911"/>
          </a:xfrm>
          <a:prstGeom prst="rect">
            <a:avLst/>
          </a:prstGeom>
        </p:spPr>
      </p:pic>
    </p:spTree>
    <p:extLst>
      <p:ext uri="{BB962C8B-B14F-4D97-AF65-F5344CB8AC3E}">
        <p14:creationId xmlns:p14="http://schemas.microsoft.com/office/powerpoint/2010/main" val="3202892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EFAB7-2900-4054-9D8F-A02E124C306D}"/>
              </a:ext>
            </a:extLst>
          </p:cNvPr>
          <p:cNvSpPr>
            <a:spLocks noGrp="1"/>
          </p:cNvSpPr>
          <p:nvPr>
            <p:ph sz="half" idx="15"/>
          </p:nvPr>
        </p:nvSpPr>
        <p:spPr>
          <a:xfrm>
            <a:off x="1422305" y="3287636"/>
            <a:ext cx="3328115" cy="1128129"/>
          </a:xfrm>
        </p:spPr>
        <p:txBody>
          <a:bodyPr wrap="square">
            <a:spAutoFit/>
          </a:bodyPr>
          <a:lstStyle/>
          <a:p>
            <a:pPr marL="257146" indent="-257146">
              <a:lnSpc>
                <a:spcPct val="100000"/>
              </a:lnSpc>
              <a:spcBef>
                <a:spcPts val="300"/>
              </a:spcBef>
              <a:spcAft>
                <a:spcPts val="450"/>
              </a:spcAft>
              <a:buSzPct val="150000"/>
              <a:buFont typeface="Arial" panose="020B0604020202020204" pitchFamily="34" charset="0"/>
              <a:buChar char="•"/>
            </a:pPr>
            <a:r>
              <a:rPr lang="en-US" sz="1799">
                <a:solidFill>
                  <a:srgbClr val="008691"/>
                </a:solidFill>
                <a:latin typeface="Roboto" panose="02000000000000000000" pitchFamily="2" charset="0"/>
                <a:ea typeface="Roboto" panose="02000000000000000000" pitchFamily="2" charset="0"/>
                <a:cs typeface="Roboto" panose="02000000000000000000" pitchFamily="2" charset="0"/>
              </a:rPr>
              <a:t>Chapter 1 – Purpose</a:t>
            </a:r>
          </a:p>
          <a:p>
            <a:pPr marL="257146" indent="-257146">
              <a:lnSpc>
                <a:spcPct val="100000"/>
              </a:lnSpc>
              <a:spcBef>
                <a:spcPts val="300"/>
              </a:spcBef>
              <a:spcAft>
                <a:spcPts val="450"/>
              </a:spcAft>
              <a:buSzPct val="150000"/>
              <a:buFont typeface="Arial" panose="020B0604020202020204" pitchFamily="34" charset="0"/>
              <a:buChar char="•"/>
            </a:pPr>
            <a:r>
              <a:rPr lang="en-US" sz="1799">
                <a:solidFill>
                  <a:srgbClr val="008691"/>
                </a:solidFill>
                <a:latin typeface="Roboto" panose="02000000000000000000" pitchFamily="2" charset="0"/>
                <a:ea typeface="Roboto" panose="02000000000000000000" pitchFamily="2" charset="0"/>
                <a:cs typeface="Roboto" panose="02000000000000000000" pitchFamily="2" charset="0"/>
              </a:rPr>
              <a:t>Chapter 2 – Governance</a:t>
            </a:r>
          </a:p>
          <a:p>
            <a:pPr marL="257146" indent="-257146">
              <a:lnSpc>
                <a:spcPct val="100000"/>
              </a:lnSpc>
              <a:spcBef>
                <a:spcPts val="300"/>
              </a:spcBef>
              <a:spcAft>
                <a:spcPts val="450"/>
              </a:spcAft>
              <a:buSzPct val="150000"/>
              <a:buFont typeface="Arial" panose="020B0604020202020204" pitchFamily="34" charset="0"/>
              <a:buChar char="•"/>
            </a:pPr>
            <a:r>
              <a:rPr lang="en-US" sz="1799">
                <a:solidFill>
                  <a:srgbClr val="008691"/>
                </a:solidFill>
                <a:latin typeface="Roboto" panose="02000000000000000000" pitchFamily="2" charset="0"/>
                <a:ea typeface="Roboto" panose="02000000000000000000" pitchFamily="2" charset="0"/>
                <a:cs typeface="Roboto" panose="02000000000000000000" pitchFamily="2" charset="0"/>
              </a:rPr>
              <a:t>Chapter 3 – Operations</a:t>
            </a:r>
          </a:p>
        </p:txBody>
      </p:sp>
      <p:sp>
        <p:nvSpPr>
          <p:cNvPr id="3" name="Title 2">
            <a:extLst>
              <a:ext uri="{FF2B5EF4-FFF2-40B4-BE49-F238E27FC236}">
                <a16:creationId xmlns:a16="http://schemas.microsoft.com/office/drawing/2014/main" id="{6F4052F0-5753-408E-A083-CFEB4EC1C602}"/>
              </a:ext>
            </a:extLst>
          </p:cNvPr>
          <p:cNvSpPr>
            <a:spLocks noGrp="1"/>
          </p:cNvSpPr>
          <p:nvPr>
            <p:ph type="title"/>
          </p:nvPr>
        </p:nvSpPr>
        <p:spPr>
          <a:xfrm>
            <a:off x="1309849" y="2677176"/>
            <a:ext cx="7372334" cy="452897"/>
          </a:xfrm>
        </p:spPr>
        <p:txBody>
          <a:bodyPr>
            <a:normAutofit fontScale="90000"/>
          </a:bodyPr>
          <a:lstStyle/>
          <a:p>
            <a:r>
              <a:rPr lang="en-US" dirty="0">
                <a:latin typeface="Roboto" panose="02000000000000000000" pitchFamily="2" charset="0"/>
                <a:ea typeface="Roboto" panose="02000000000000000000" pitchFamily="2" charset="0"/>
                <a:cs typeface="Roboto" panose="02000000000000000000" pitchFamily="2" charset="0"/>
              </a:rPr>
              <a:t>Outline of EOSC Federation Handbook (60+ pages)</a:t>
            </a:r>
          </a:p>
        </p:txBody>
      </p:sp>
      <p:sp>
        <p:nvSpPr>
          <p:cNvPr id="7" name="Content Placeholder 1">
            <a:extLst>
              <a:ext uri="{FF2B5EF4-FFF2-40B4-BE49-F238E27FC236}">
                <a16:creationId xmlns:a16="http://schemas.microsoft.com/office/drawing/2014/main" id="{FD550DAC-B145-4E5B-8C51-E4B310644515}"/>
              </a:ext>
            </a:extLst>
          </p:cNvPr>
          <p:cNvSpPr txBox="1">
            <a:spLocks/>
          </p:cNvSpPr>
          <p:nvPr/>
        </p:nvSpPr>
        <p:spPr>
          <a:xfrm>
            <a:off x="4826517" y="3287636"/>
            <a:ext cx="4084391" cy="1105044"/>
          </a:xfrm>
          <a:prstGeom prst="rect">
            <a:avLst/>
          </a:prstGeom>
        </p:spPr>
        <p:txBody>
          <a:bodyPr vert="horz" wrap="square" lIns="68578" tIns="34289" rIns="68578" bIns="34289" rtlCol="0">
            <a:sp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46" indent="-257146" defTabSz="685722">
              <a:lnSpc>
                <a:spcPct val="100000"/>
              </a:lnSpc>
              <a:spcBef>
                <a:spcPts val="300"/>
              </a:spcBef>
              <a:spcAft>
                <a:spcPts val="450"/>
              </a:spcAft>
              <a:buClrTx/>
              <a:buSzPct val="150000"/>
              <a:buFont typeface="Arial" panose="020B0604020202020204" pitchFamily="34" charset="0"/>
              <a:buChar char="•"/>
              <a:defRPr/>
            </a:pPr>
            <a:r>
              <a:rPr lang="en-US" sz="1799">
                <a:solidFill>
                  <a:srgbClr val="018590"/>
                </a:solidFill>
                <a:cs typeface="Roboto" panose="02000000000000000000" pitchFamily="2" charset="0"/>
              </a:rPr>
              <a:t>Chapter 4 – Architecture</a:t>
            </a:r>
          </a:p>
          <a:p>
            <a:pPr marL="257146" indent="-257146" defTabSz="685722">
              <a:lnSpc>
                <a:spcPct val="100000"/>
              </a:lnSpc>
              <a:spcBef>
                <a:spcPts val="300"/>
              </a:spcBef>
              <a:spcAft>
                <a:spcPts val="450"/>
              </a:spcAft>
              <a:buClrTx/>
              <a:buSzPct val="150000"/>
              <a:buFont typeface="Arial" panose="020B0604020202020204" pitchFamily="34" charset="0"/>
              <a:buChar char="•"/>
              <a:defRPr/>
            </a:pPr>
            <a:r>
              <a:rPr lang="en-US" sz="1799">
                <a:solidFill>
                  <a:srgbClr val="018590"/>
                </a:solidFill>
                <a:cs typeface="Roboto" panose="02000000000000000000" pitchFamily="2" charset="0"/>
              </a:rPr>
              <a:t>Chapter 5 – Scientific Resources</a:t>
            </a:r>
          </a:p>
          <a:p>
            <a:pPr marL="257146" indent="-257146" defTabSz="685722">
              <a:lnSpc>
                <a:spcPct val="100000"/>
              </a:lnSpc>
              <a:spcBef>
                <a:spcPts val="300"/>
              </a:spcBef>
              <a:spcAft>
                <a:spcPts val="450"/>
              </a:spcAft>
              <a:buClrTx/>
              <a:buSzPct val="150000"/>
              <a:buFont typeface="Arial" panose="020B0604020202020204" pitchFamily="34" charset="0"/>
              <a:buChar char="•"/>
              <a:defRPr/>
            </a:pPr>
            <a:r>
              <a:rPr lang="en-US" sz="1799">
                <a:solidFill>
                  <a:srgbClr val="018590"/>
                </a:solidFill>
                <a:cs typeface="Roboto" panose="02000000000000000000" pitchFamily="2" charset="0"/>
              </a:rPr>
              <a:t>Chapter 6 – Policies</a:t>
            </a:r>
          </a:p>
        </p:txBody>
      </p:sp>
      <p:sp>
        <p:nvSpPr>
          <p:cNvPr id="4" name="Rectangle 3">
            <a:extLst>
              <a:ext uri="{FF2B5EF4-FFF2-40B4-BE49-F238E27FC236}">
                <a16:creationId xmlns:a16="http://schemas.microsoft.com/office/drawing/2014/main" id="{26ADA739-92AF-41FA-94E6-8F3533597AB2}"/>
              </a:ext>
            </a:extLst>
          </p:cNvPr>
          <p:cNvSpPr/>
          <p:nvPr/>
        </p:nvSpPr>
        <p:spPr>
          <a:xfrm>
            <a:off x="1782042" y="823005"/>
            <a:ext cx="5879934" cy="1143518"/>
          </a:xfrm>
          <a:prstGeom prst="rect">
            <a:avLst/>
          </a:prstGeom>
        </p:spPr>
        <p:txBody>
          <a:bodyPr wrap="square">
            <a:spAutoFit/>
          </a:bodyPr>
          <a:lstStyle/>
          <a:p>
            <a:pPr defTabSz="685722">
              <a:spcBef>
                <a:spcPts val="450"/>
              </a:spcBef>
              <a:spcAft>
                <a:spcPts val="900"/>
              </a:spcAft>
              <a:buClrTx/>
              <a:defRPr/>
            </a:pPr>
            <a:r>
              <a:rPr lang="en-US" sz="1499" kern="1200">
                <a:solidFill>
                  <a:prstClr val="black"/>
                </a:solidFill>
                <a:latin typeface="Roboto" panose="02000000000000000000" pitchFamily="2" charset="0"/>
                <a:ea typeface="Roboto" panose="02000000000000000000" pitchFamily="2" charset="0"/>
                <a:cs typeface="Roboto" panose="02000000000000000000" pitchFamily="2" charset="0"/>
              </a:rPr>
              <a:t>How to build the EOSC Federation during the period 2025 to 2027</a:t>
            </a:r>
          </a:p>
          <a:p>
            <a:pPr defTabSz="685722">
              <a:spcBef>
                <a:spcPts val="450"/>
              </a:spcBef>
              <a:spcAft>
                <a:spcPts val="900"/>
              </a:spcAft>
              <a:buClrTx/>
              <a:defRPr/>
            </a:pPr>
            <a:r>
              <a:rPr lang="en-US" sz="1499" kern="1200">
                <a:solidFill>
                  <a:prstClr val="black"/>
                </a:solidFill>
                <a:latin typeface="Roboto" panose="02000000000000000000" pitchFamily="2" charset="0"/>
                <a:ea typeface="Roboto" panose="02000000000000000000" pitchFamily="2" charset="0"/>
                <a:cs typeface="Roboto" panose="02000000000000000000" pitchFamily="2" charset="0"/>
              </a:rPr>
              <a:t>What will the EOSC Federation enable and provide for researchers</a:t>
            </a:r>
          </a:p>
          <a:p>
            <a:pPr defTabSz="685722">
              <a:spcBef>
                <a:spcPts val="450"/>
              </a:spcBef>
              <a:spcAft>
                <a:spcPts val="900"/>
              </a:spcAft>
              <a:buClrTx/>
              <a:defRPr/>
            </a:pPr>
            <a:r>
              <a:rPr lang="en-US" sz="1499" kern="1200">
                <a:solidFill>
                  <a:prstClr val="black"/>
                </a:solidFill>
                <a:latin typeface="Roboto" panose="02000000000000000000" pitchFamily="2" charset="0"/>
                <a:ea typeface="Roboto" panose="02000000000000000000" pitchFamily="2" charset="0"/>
                <a:cs typeface="Roboto" panose="02000000000000000000" pitchFamily="2" charset="0"/>
              </a:rPr>
              <a:t>How will the success of the EOSC Federation be measured</a:t>
            </a:r>
          </a:p>
        </p:txBody>
      </p:sp>
      <p:cxnSp>
        <p:nvCxnSpPr>
          <p:cNvPr id="10" name="Straight Connector 9">
            <a:extLst>
              <a:ext uri="{FF2B5EF4-FFF2-40B4-BE49-F238E27FC236}">
                <a16:creationId xmlns:a16="http://schemas.microsoft.com/office/drawing/2014/main" id="{827F5167-9503-77A4-108B-8F47912FF09A}"/>
              </a:ext>
            </a:extLst>
          </p:cNvPr>
          <p:cNvCxnSpPr/>
          <p:nvPr/>
        </p:nvCxnSpPr>
        <p:spPr>
          <a:xfrm>
            <a:off x="1430594" y="2374490"/>
            <a:ext cx="713084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itle 2">
            <a:extLst>
              <a:ext uri="{FF2B5EF4-FFF2-40B4-BE49-F238E27FC236}">
                <a16:creationId xmlns:a16="http://schemas.microsoft.com/office/drawing/2014/main" id="{83D7E277-4FB9-1BF6-0BC4-970D6C9DE47A}"/>
              </a:ext>
            </a:extLst>
          </p:cNvPr>
          <p:cNvSpPr txBox="1">
            <a:spLocks/>
          </p:cNvSpPr>
          <p:nvPr/>
        </p:nvSpPr>
        <p:spPr>
          <a:xfrm>
            <a:off x="1309849" y="166111"/>
            <a:ext cx="7372334" cy="4528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500" b="0" i="0" kern="1200">
                <a:solidFill>
                  <a:srgbClr val="008691"/>
                </a:solidFill>
                <a:latin typeface="Quicksand Medium" pitchFamily="2" charset="77"/>
                <a:ea typeface="+mj-ea"/>
                <a:cs typeface="+mj-cs"/>
              </a:defRPr>
            </a:lvl1pPr>
          </a:lstStyle>
          <a:p>
            <a:pPr defTabSz="685800">
              <a:buClrTx/>
              <a:defRPr/>
            </a:pPr>
            <a:r>
              <a:rPr lang="en-US" sz="2800" dirty="0">
                <a:latin typeface="Roboto" panose="02000000000000000000" pitchFamily="2" charset="0"/>
                <a:ea typeface="Roboto" panose="02000000000000000000" pitchFamily="2" charset="0"/>
                <a:cs typeface="Roboto" panose="02000000000000000000" pitchFamily="2" charset="0"/>
              </a:rPr>
              <a:t>Purpose of 1</a:t>
            </a:r>
            <a:r>
              <a:rPr lang="en-US" sz="2800" baseline="30000" dirty="0">
                <a:latin typeface="Roboto" panose="02000000000000000000" pitchFamily="2" charset="0"/>
                <a:ea typeface="Roboto" panose="02000000000000000000" pitchFamily="2" charset="0"/>
                <a:cs typeface="Roboto" panose="02000000000000000000" pitchFamily="2" charset="0"/>
              </a:rPr>
              <a:t>st</a:t>
            </a:r>
            <a:r>
              <a:rPr lang="en-US" sz="2800" dirty="0">
                <a:latin typeface="Roboto" panose="02000000000000000000" pitchFamily="2" charset="0"/>
                <a:ea typeface="Roboto" panose="02000000000000000000" pitchFamily="2" charset="0"/>
                <a:cs typeface="Roboto" panose="02000000000000000000" pitchFamily="2" charset="0"/>
              </a:rPr>
              <a:t> version of Handbook</a:t>
            </a:r>
          </a:p>
        </p:txBody>
      </p:sp>
      <p:pic>
        <p:nvPicPr>
          <p:cNvPr id="12" name="Graphic 11" descr="Badge 1 with solid fill">
            <a:extLst>
              <a:ext uri="{FF2B5EF4-FFF2-40B4-BE49-F238E27FC236}">
                <a16:creationId xmlns:a16="http://schemas.microsoft.com/office/drawing/2014/main" id="{290BAA18-03F3-D44B-03B7-E1E9625B7DB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390224" y="788767"/>
            <a:ext cx="379772" cy="379772"/>
          </a:xfrm>
          <a:prstGeom prst="rect">
            <a:avLst/>
          </a:prstGeom>
        </p:spPr>
      </p:pic>
      <p:pic>
        <p:nvPicPr>
          <p:cNvPr id="13" name="Graphic 12" descr="Badge with solid fill">
            <a:extLst>
              <a:ext uri="{FF2B5EF4-FFF2-40B4-BE49-F238E27FC236}">
                <a16:creationId xmlns:a16="http://schemas.microsoft.com/office/drawing/2014/main" id="{2414AFC6-84B0-DFD2-96FD-8BE0666A6A2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382851" y="1194348"/>
            <a:ext cx="379772" cy="379772"/>
          </a:xfrm>
          <a:prstGeom prst="rect">
            <a:avLst/>
          </a:prstGeom>
        </p:spPr>
      </p:pic>
      <p:pic>
        <p:nvPicPr>
          <p:cNvPr id="14" name="Graphic 13" descr="Badge 3 with solid fill">
            <a:extLst>
              <a:ext uri="{FF2B5EF4-FFF2-40B4-BE49-F238E27FC236}">
                <a16:creationId xmlns:a16="http://schemas.microsoft.com/office/drawing/2014/main" id="{B4A1B48B-C528-F834-72D3-1C51759ACB2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384738" y="1587067"/>
            <a:ext cx="379772" cy="379772"/>
          </a:xfrm>
          <a:prstGeom prst="rect">
            <a:avLst/>
          </a:prstGeom>
        </p:spPr>
      </p:pic>
      <p:pic>
        <p:nvPicPr>
          <p:cNvPr id="16" name="Graphic 15" descr="Typewriter outline">
            <a:extLst>
              <a:ext uri="{FF2B5EF4-FFF2-40B4-BE49-F238E27FC236}">
                <a16:creationId xmlns:a16="http://schemas.microsoft.com/office/drawing/2014/main" id="{24FB4BF3-80B7-2E6B-7F7F-3DF9986CA006}"/>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61973" y="840388"/>
            <a:ext cx="798257" cy="798257"/>
          </a:xfrm>
          <a:prstGeom prst="rect">
            <a:avLst/>
          </a:prstGeom>
        </p:spPr>
      </p:pic>
      <p:pic>
        <p:nvPicPr>
          <p:cNvPr id="18" name="Graphic 17" descr="List outline">
            <a:extLst>
              <a:ext uri="{FF2B5EF4-FFF2-40B4-BE49-F238E27FC236}">
                <a16:creationId xmlns:a16="http://schemas.microsoft.com/office/drawing/2014/main" id="{64258018-98B1-8D6E-475A-8D59D1247D51}"/>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374429" y="3504856"/>
            <a:ext cx="685800" cy="685800"/>
          </a:xfrm>
          <a:prstGeom prst="rect">
            <a:avLst/>
          </a:prstGeom>
        </p:spPr>
      </p:pic>
    </p:spTree>
    <p:extLst>
      <p:ext uri="{BB962C8B-B14F-4D97-AF65-F5344CB8AC3E}">
        <p14:creationId xmlns:p14="http://schemas.microsoft.com/office/powerpoint/2010/main" val="3588732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Lst>
  </p:timing>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0f4a6ae-13a5-4397-80f3-aea8e9f411f0" xsi:nil="true"/>
    <lcf76f155ced4ddcb4097134ff3c332f xmlns="496d62f4-75b2-40d8-99f4-e416e0428c0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BA2657F33C78458957214F412992C5" ma:contentTypeVersion="15" ma:contentTypeDescription="Create a new document." ma:contentTypeScope="" ma:versionID="7139d4c539c0e2ed8f56be5991d09871">
  <xsd:schema xmlns:xsd="http://www.w3.org/2001/XMLSchema" xmlns:xs="http://www.w3.org/2001/XMLSchema" xmlns:p="http://schemas.microsoft.com/office/2006/metadata/properties" xmlns:ns2="496d62f4-75b2-40d8-99f4-e416e0428c04" xmlns:ns3="f0f4a6ae-13a5-4397-80f3-aea8e9f411f0" targetNamespace="http://schemas.microsoft.com/office/2006/metadata/properties" ma:root="true" ma:fieldsID="b8a40da608e9dfb6cac7ebfafb1d68dc" ns2:_="" ns3:_="">
    <xsd:import namespace="496d62f4-75b2-40d8-99f4-e416e0428c04"/>
    <xsd:import namespace="f0f4a6ae-13a5-4397-80f3-aea8e9f411f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d62f4-75b2-40d8-99f4-e416e0428c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da2a577-abbe-4683-8229-b3bb4b575d3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a6ae-13a5-4397-80f3-aea8e9f411f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9d882f0-47c2-44ed-bbac-0735b4e91be2}" ma:internalName="TaxCatchAll" ma:showField="CatchAllData" ma:web="f0f4a6ae-13a5-4397-80f3-aea8e9f411f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F0F82B-4198-4938-91BF-298FACFE2EC4}">
  <ds:schemaRefs>
    <ds:schemaRef ds:uri="http://schemas.microsoft.com/office/2006/metadata/properties"/>
    <ds:schemaRef ds:uri="http://purl.org/dc/terms/"/>
    <ds:schemaRef ds:uri="f0f4a6ae-13a5-4397-80f3-aea8e9f411f0"/>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496d62f4-75b2-40d8-99f4-e416e0428c04"/>
    <ds:schemaRef ds:uri="http://purl.org/dc/elements/1.1/"/>
  </ds:schemaRefs>
</ds:datastoreItem>
</file>

<file path=customXml/itemProps2.xml><?xml version="1.0" encoding="utf-8"?>
<ds:datastoreItem xmlns:ds="http://schemas.openxmlformats.org/officeDocument/2006/customXml" ds:itemID="{8BA2EDE4-C39B-4706-BEF3-A061853681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6d62f4-75b2-40d8-99f4-e416e0428c04"/>
    <ds:schemaRef ds:uri="f0f4a6ae-13a5-4397-80f3-aea8e9f411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51EA19-15D6-4DAF-A409-4239441FE4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1308</Words>
  <Application>Microsoft Office PowerPoint</Application>
  <PresentationFormat>Bildschirmpräsentation (16:9)</PresentationFormat>
  <Paragraphs>136</Paragraphs>
  <Slides>16</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16</vt:i4>
      </vt:variant>
    </vt:vector>
  </HeadingPairs>
  <TitlesOfParts>
    <vt:vector size="24" baseType="lpstr">
      <vt:lpstr>Symbol</vt:lpstr>
      <vt:lpstr>Roboto Light</vt:lpstr>
      <vt:lpstr>Calibri</vt:lpstr>
      <vt:lpstr>Arial</vt:lpstr>
      <vt:lpstr>Quicksand Medium</vt:lpstr>
      <vt:lpstr>Roboto</vt:lpstr>
      <vt:lpstr>Quicksand</vt:lpstr>
      <vt:lpstr>Kantoorthema</vt:lpstr>
      <vt:lpstr>Towards the EOSC Federation – Current Status and next Steps</vt:lpstr>
      <vt:lpstr>PowerPoint-Präsentation</vt:lpstr>
      <vt:lpstr>EOSC Nodes</vt:lpstr>
      <vt:lpstr>Overview of questionnaire submissions and assessment</vt:lpstr>
      <vt:lpstr>2-stage dialogues with Potential Candidate Nodes 1st stage: 4 meetings during December - January</vt:lpstr>
      <vt:lpstr>13 Candidate Nodes</vt:lpstr>
      <vt:lpstr>Indicative Timeline for 2025 </vt:lpstr>
      <vt:lpstr>PowerPoint-Präsentation</vt:lpstr>
      <vt:lpstr>Outline of EOSC Federation Handbook (60+ pages)</vt:lpstr>
      <vt:lpstr>Sustaining EOSC in practice</vt:lpstr>
      <vt:lpstr>The role of the EOSC Association AISBL relative to the 5 Tasks</vt:lpstr>
      <vt:lpstr>Operation and management of the EOSC Federation</vt:lpstr>
      <vt:lpstr>Federation Management Organisation (FMO)</vt:lpstr>
      <vt:lpstr>The short-term plan</vt:lpstr>
      <vt:lpstr>The long-term plan</vt:lpstr>
      <vt:lpstr>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EOSC and the EOSC Federation</dc:title>
  <dc:subject/>
  <dc:creator>Andrew Goetz</dc:creator>
  <cp:keywords/>
  <dc:description/>
  <cp:lastModifiedBy>Tochtermann, Klaus</cp:lastModifiedBy>
  <cp:revision>131</cp:revision>
  <dcterms:modified xsi:type="dcterms:W3CDTF">2025-03-27T07:53:28Z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0x01010011BA2657F33C78458957214F412992C5</vt:lpwstr>
  </property>
  <property fmtid="{D5CDD505-2E9C-101B-9397-08002B2CF9AE}" pid="3" name="MediaServiceImageTags">
    <vt:lpwstr/>
  </property>
</Properties>
</file>