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87" r:id="rId3"/>
    <p:sldId id="280" r:id="rId4"/>
    <p:sldId id="281" r:id="rId5"/>
    <p:sldId id="282" r:id="rId6"/>
    <p:sldId id="283" r:id="rId7"/>
    <p:sldId id="286" r:id="rId8"/>
    <p:sldId id="284" r:id="rId9"/>
    <p:sldId id="288" r:id="rId10"/>
    <p:sldId id="289" r:id="rId11"/>
    <p:sldId id="262" r:id="rId12"/>
    <p:sldId id="307" r:id="rId13"/>
    <p:sldId id="309" r:id="rId14"/>
    <p:sldId id="317" r:id="rId15"/>
    <p:sldId id="308" r:id="rId16"/>
    <p:sldId id="315" r:id="rId17"/>
    <p:sldId id="316" r:id="rId18"/>
    <p:sldId id="303" r:id="rId19"/>
    <p:sldId id="304" r:id="rId20"/>
    <p:sldId id="305" r:id="rId21"/>
    <p:sldId id="312" r:id="rId22"/>
    <p:sldId id="297" r:id="rId23"/>
    <p:sldId id="298" r:id="rId24"/>
    <p:sldId id="311" r:id="rId25"/>
    <p:sldId id="271" r:id="rId26"/>
    <p:sldId id="275" r:id="rId27"/>
    <p:sldId id="290" r:id="rId28"/>
    <p:sldId id="291" r:id="rId29"/>
    <p:sldId id="270" r:id="rId30"/>
    <p:sldId id="279" r:id="rId31"/>
    <p:sldId id="300" r:id="rId32"/>
    <p:sldId id="302" r:id="rId33"/>
    <p:sldId id="301" r:id="rId34"/>
    <p:sldId id="259" r:id="rId35"/>
    <p:sldId id="310" r:id="rId36"/>
    <p:sldId id="272" r:id="rId37"/>
    <p:sldId id="314" r:id="rId38"/>
    <p:sldId id="260" r:id="rId39"/>
    <p:sldId id="261" r:id="rId4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3B65B8-53DC-4BCB-AEBF-492DC9697251}">
          <p14:sldIdLst>
            <p14:sldId id="256"/>
            <p14:sldId id="287"/>
            <p14:sldId id="280"/>
            <p14:sldId id="281"/>
            <p14:sldId id="282"/>
            <p14:sldId id="283"/>
            <p14:sldId id="286"/>
            <p14:sldId id="284"/>
            <p14:sldId id="288"/>
            <p14:sldId id="289"/>
            <p14:sldId id="262"/>
            <p14:sldId id="307"/>
            <p14:sldId id="309"/>
            <p14:sldId id="317"/>
            <p14:sldId id="308"/>
            <p14:sldId id="315"/>
            <p14:sldId id="316"/>
            <p14:sldId id="303"/>
            <p14:sldId id="304"/>
            <p14:sldId id="305"/>
            <p14:sldId id="312"/>
            <p14:sldId id="297"/>
            <p14:sldId id="298"/>
            <p14:sldId id="311"/>
            <p14:sldId id="271"/>
            <p14:sldId id="275"/>
            <p14:sldId id="290"/>
            <p14:sldId id="291"/>
            <p14:sldId id="270"/>
            <p14:sldId id="279"/>
            <p14:sldId id="300"/>
            <p14:sldId id="302"/>
            <p14:sldId id="301"/>
            <p14:sldId id="259"/>
            <p14:sldId id="310"/>
            <p14:sldId id="272"/>
            <p14:sldId id="314"/>
            <p14:sldId id="260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9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4C95A3-8618-CF55-5A92-333AB15D60A6}" v="1" dt="2025-03-24T12:47:13.986"/>
    <p1510:client id="{CC30E0D9-23EF-09FF-7019-CFF86D9378B3}" v="232" dt="2025-03-24T11:58:27.9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0F9FC-077E-4A40-B549-2BBE379B601D}" type="datetimeFigureOut">
              <a:rPr lang="hr-HR" smtClean="0"/>
              <a:t>24.03.2025.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26E16-B33E-457F-9916-4D5AFE6657D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847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srce.unizg.hr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://www.srce.unizg.hr/otvoreni-pristup" TargetMode="External"/><Relationship Id="rId4" Type="http://schemas.openxmlformats.org/officeDocument/2006/relationships/hyperlink" Target="creativecommons.org/licenses/by/4.0/deed" TargetMode="Externa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E67B-50BF-40DF-8364-28707179A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504" y="1510917"/>
            <a:ext cx="7182679" cy="1999045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3C1D34-1B8E-47C6-80D0-457EE0FB4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4" y="3602038"/>
            <a:ext cx="718267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9299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607E9-90CB-4EC3-BFC9-07EDD058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r-H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B1384C-24C7-4CD0-8B92-D90451B66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A262905-6F9B-4F86-9E50-E9DA6DFA4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143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D6D35-CFA6-4B63-BF11-E19CD2DE43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A56DE-163C-48D3-B4DB-66AA14761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r-H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871E8D-D6F2-4C79-A882-74BAB8B25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1853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5CFFBB-1656-4BC5-9791-61CE66541E14}"/>
              </a:ext>
            </a:extLst>
          </p:cNvPr>
          <p:cNvGrpSpPr/>
          <p:nvPr userDrawn="1"/>
        </p:nvGrpSpPr>
        <p:grpSpPr>
          <a:xfrm>
            <a:off x="1343270" y="3886724"/>
            <a:ext cx="9659563" cy="1775457"/>
            <a:chOff x="1105091" y="2915042"/>
            <a:chExt cx="7244672" cy="1331593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EDFD92A-D570-4044-74DA-54F7B23EEE49}"/>
                </a:ext>
              </a:extLst>
            </p:cNvPr>
            <p:cNvSpPr txBox="1"/>
            <p:nvPr userDrawn="1"/>
          </p:nvSpPr>
          <p:spPr>
            <a:xfrm>
              <a:off x="5801856" y="2915042"/>
              <a:ext cx="2547907" cy="4306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hr-HR" sz="933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 politikom otvorenog pristupa široj javnosti osigurava dostupnost i korištenje svih rezultata rada Srca, a prvenstveno obrazovnih i stručnih informacija i sadržaja nastalih djelovanjem i radom Srca.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B1EFE6B7-D1D6-47CD-6EA4-D03F00A30F0E}"/>
                </a:ext>
              </a:extLst>
            </p:cNvPr>
            <p:cNvSpPr txBox="1"/>
            <p:nvPr userDrawn="1"/>
          </p:nvSpPr>
          <p:spPr>
            <a:xfrm>
              <a:off x="2731473" y="2918939"/>
              <a:ext cx="2610706" cy="2153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933" b="0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Ovo djelo je dano na korištenje pod licencom Creative Commons </a:t>
              </a:r>
              <a:r>
                <a:rPr lang="pt-BR" sz="933" b="0" i="1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Imenovanje</a:t>
              </a:r>
              <a:r>
                <a:rPr lang="hr-HR" sz="933" b="0" i="1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r-HR" sz="933" b="0" i="0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lang="pt-BR" sz="933" b="0" i="0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.0 međunarodna</a:t>
              </a:r>
              <a:r>
                <a:rPr lang="pt-BR" sz="933" b="0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hr-HR" sz="933" b="1" u="none" kern="120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AB90880-4F0D-7C1A-B069-4249B48B4087}"/>
                </a:ext>
              </a:extLst>
            </p:cNvPr>
            <p:cNvSpPr txBox="1"/>
            <p:nvPr userDrawn="1"/>
          </p:nvSpPr>
          <p:spPr>
            <a:xfrm>
              <a:off x="1115724" y="3599709"/>
              <a:ext cx="927177" cy="173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www.srce.unizg.hr</a:t>
              </a:r>
              <a:r>
                <a:rPr lang="hr-HR" sz="900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0ECCBBAB-08B2-29D2-8D07-A6D32135129A}"/>
                </a:ext>
              </a:extLst>
            </p:cNvPr>
            <p:cNvSpPr/>
            <p:nvPr userDrawn="1"/>
          </p:nvSpPr>
          <p:spPr>
            <a:xfrm>
              <a:off x="2941549" y="3599709"/>
              <a:ext cx="2190554" cy="173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creativecommons.org/</a:t>
              </a:r>
              <a:r>
                <a:rPr lang="hr-HR" sz="900" b="1" u="sng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licenses</a:t>
              </a:r>
              <a:r>
                <a:rPr lang="hr-HR" sz="900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/</a:t>
              </a:r>
              <a:r>
                <a:rPr lang="hr-HR" sz="900" b="1" u="sng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by</a:t>
              </a:r>
              <a:r>
                <a:rPr lang="hr-HR" sz="900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/4.0/</a:t>
              </a:r>
              <a:r>
                <a:rPr lang="hr-HR" sz="900" b="1" u="sng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deed</a:t>
              </a:r>
              <a:r>
                <a:rPr lang="hr-HR" sz="900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900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56471A3-9D15-19E7-C3C5-79A39F9FFFDA}"/>
                </a:ext>
              </a:extLst>
            </p:cNvPr>
            <p:cNvSpPr/>
            <p:nvPr userDrawn="1"/>
          </p:nvSpPr>
          <p:spPr>
            <a:xfrm>
              <a:off x="6280399" y="3599709"/>
              <a:ext cx="1590820" cy="1731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www.srce.unizg.hr/otvoreni-pristup</a:t>
              </a:r>
              <a:endParaRPr lang="hr-HR" sz="9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4">
              <a:hlinkClick r:id="rId5"/>
              <a:extLst>
                <a:ext uri="{FF2B5EF4-FFF2-40B4-BE49-F238E27FC236}">
                  <a16:creationId xmlns:a16="http://schemas.microsoft.com/office/drawing/2014/main" id="{113E224B-D696-BF4A-9BF2-F98217CA18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117" y="3976635"/>
              <a:ext cx="685385" cy="270000"/>
            </a:xfrm>
            <a:prstGeom prst="rect">
              <a:avLst/>
            </a:prstGeom>
          </p:spPr>
        </p:pic>
        <p:pic>
          <p:nvPicPr>
            <p:cNvPr id="20" name="Picture 16">
              <a:hlinkClick r:id="rId3"/>
              <a:extLst>
                <a:ext uri="{FF2B5EF4-FFF2-40B4-BE49-F238E27FC236}">
                  <a16:creationId xmlns:a16="http://schemas.microsoft.com/office/drawing/2014/main" id="{6127FA4B-F666-45C5-680E-5F8CB71DD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5091" y="2918939"/>
              <a:ext cx="970563" cy="468548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FD7B0D4E-3055-CD93-7A04-A2B4A4489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177" y="3983688"/>
              <a:ext cx="729299" cy="25589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75A99-3C77-4CF2-A91F-6E58F7A3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3765A-0810-4DA2-BAA9-86CDB74E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447" y="536927"/>
            <a:ext cx="9645386" cy="196790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067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6CA525B-2D2E-49E5-A9CA-61E7485C5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447" y="2755191"/>
            <a:ext cx="9645386" cy="801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67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hr-HR"/>
          </a:p>
        </p:txBody>
      </p:sp>
      <p:pic>
        <p:nvPicPr>
          <p:cNvPr id="24" name="Slika 15">
            <a:extLst>
              <a:ext uri="{FF2B5EF4-FFF2-40B4-BE49-F238E27FC236}">
                <a16:creationId xmlns:a16="http://schemas.microsoft.com/office/drawing/2014/main" id="{79B1ABE9-1BF3-4D79-AFCD-9609CE00B996}"/>
              </a:ext>
            </a:extLst>
          </p:cNvPr>
          <p:cNvPicPr/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7783" y="5311584"/>
            <a:ext cx="1028936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5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4F22F-DC98-4B5C-A47C-6A9E6102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A2AFC-EA56-40CB-A1FC-92A03EDF0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9FF8F-782A-4C94-8833-AFD41A25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884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7771-2B9E-417E-B8DA-1FB73CAFD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65" y="1709738"/>
            <a:ext cx="7178260" cy="2852737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25B0E-9F5A-4DB6-9497-58E62E886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164" y="4589463"/>
            <a:ext cx="71782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ADE33-3ECF-4A51-BF12-67447FA9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137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67053-C862-47AB-AF3B-0BCCC8C18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2B8A8-C494-4B91-9F99-36B9A88CC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8416" y="1825625"/>
            <a:ext cx="4567584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28E9E-54E2-4C0F-A8BD-ED00505EC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148" y="1825625"/>
            <a:ext cx="4864652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r-H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EB1797-359A-40A3-9436-0FF9D3D76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142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EE616-1350-4900-8A92-573BB5D2E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6330" y="1681163"/>
            <a:ext cx="4673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844D2-5F27-4F10-A9F1-CAC874DBD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06330" y="2505075"/>
            <a:ext cx="467360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C2B39-63E7-4322-BC52-03CD39DE4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7304" y="1681163"/>
            <a:ext cx="49280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DB891E-40AC-403D-86FB-C19AF0B5B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7304" y="2505075"/>
            <a:ext cx="4928084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r-H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55D426E-1106-4747-A089-EEDEEC06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C8FE507-285B-4FCA-A767-BC44D221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310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2A56CA-007D-47AF-B3D1-8C29368DA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EE1CB03-7C26-439C-B1D6-AC17697BE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535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E05B2-314B-47EA-9D2F-25D1A33B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787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3201-646E-4991-9C2F-F800236D3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299" y="457200"/>
            <a:ext cx="4114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E4B-A260-4E54-9EB6-4CA20527A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683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0686A-C2A3-4FEC-951D-FE75AE2CF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0299" y="2057400"/>
            <a:ext cx="41148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C5AE175-ABB3-404B-8D1A-52EA6B61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868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0FBFD-B7B9-4838-A2AE-F4E28DD89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03798" y="1828800"/>
            <a:ext cx="6078478" cy="4032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6F959-D4B5-42B2-9533-DF80582F6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0990" y="1839154"/>
            <a:ext cx="3980068" cy="40322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7E6853-9EAC-4161-87F9-1A0E7A492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1644408-4B23-4481-9706-2C11B5AE3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577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E5C6DB-E731-4161-B08C-37AD479B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66ED9-513A-4481-8699-22D124684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8416" y="1825625"/>
            <a:ext cx="98253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DEDB2-868D-48CC-B9F7-4184495A4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01009" y="6356350"/>
            <a:ext cx="4386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844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9342-AD10-4F9E-98C9-38D8777FA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504" y="1551449"/>
            <a:ext cx="7182679" cy="1999045"/>
          </a:xfrm>
        </p:spPr>
        <p:txBody>
          <a:bodyPr>
            <a:normAutofit/>
          </a:bodyPr>
          <a:lstStyle/>
          <a:p>
            <a:r>
              <a:rPr lang="hr-HR"/>
              <a:t>Razumijevanje slike i videa je </a:t>
            </a:r>
            <a:r>
              <a:rPr lang="hr-HR" err="1"/>
              <a:t>SupeK</a:t>
            </a:r>
            <a:r>
              <a:rPr lang="hr-HR"/>
              <a:t>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73BA0-782E-4F7C-9F22-FD20652BBD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r-HR"/>
              <a:t>Ivan Martinović</a:t>
            </a:r>
            <a:r>
              <a:rPr lang="hr-HR" baseline="30000"/>
              <a:t>1</a:t>
            </a:r>
            <a:r>
              <a:rPr lang="hr-HR"/>
              <a:t>, Iva Sović</a:t>
            </a:r>
            <a:r>
              <a:rPr lang="hr-HR" baseline="30000"/>
              <a:t>1</a:t>
            </a:r>
            <a:r>
              <a:rPr lang="hr-HR"/>
              <a:t>, Siniša Šegvić</a:t>
            </a:r>
            <a:r>
              <a:rPr lang="hr-HR" baseline="30000"/>
              <a:t>1</a:t>
            </a:r>
          </a:p>
          <a:p>
            <a:endParaRPr lang="hr-HR"/>
          </a:p>
          <a:p>
            <a:r>
              <a:rPr lang="hr-HR" i="1" baseline="30000"/>
              <a:t>1</a:t>
            </a:r>
            <a:r>
              <a:rPr lang="hr-HR" i="1"/>
              <a:t>Fakultet Elektrotehnike i računarstva, Sveučilište u Zagrebu</a:t>
            </a:r>
          </a:p>
        </p:txBody>
      </p:sp>
    </p:spTree>
    <p:extLst>
      <p:ext uri="{BB962C8B-B14F-4D97-AF65-F5344CB8AC3E}">
        <p14:creationId xmlns:p14="http://schemas.microsoft.com/office/powerpoint/2010/main" val="16151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33B9D5E-BDDE-5AE9-19FA-D9C9DD2CB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614" y="1782"/>
            <a:ext cx="9598825" cy="685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9342-AD10-4F9E-98C9-38D8777FA7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>
                <a:cs typeface="Arial"/>
              </a:rPr>
              <a:t>Rano raspoznavanje akcija u video zapisima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73BA0-782E-4F7C-9F22-FD20652BB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4" y="3512868"/>
            <a:ext cx="1556850" cy="5046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Iva Sović</a:t>
            </a:r>
          </a:p>
        </p:txBody>
      </p:sp>
    </p:spTree>
    <p:extLst>
      <p:ext uri="{BB962C8B-B14F-4D97-AF65-F5344CB8AC3E}">
        <p14:creationId xmlns:p14="http://schemas.microsoft.com/office/powerpoint/2010/main" val="3547474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Motivacija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529" y="2116898"/>
            <a:ext cx="4790161" cy="3106455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200" b="0" i="0" err="1">
                <a:effectLst/>
                <a:latin typeface="Arial" panose="020B0604020202020204" pitchFamily="34" charset="0"/>
              </a:rPr>
              <a:t>Kako</a:t>
            </a:r>
            <a:r>
              <a:rPr lang="en-US" sz="2200" b="0" i="0">
                <a:effectLst/>
                <a:latin typeface="Arial" panose="020B0604020202020204" pitchFamily="34" charset="0"/>
              </a:rPr>
              <a:t> </a:t>
            </a:r>
            <a:r>
              <a:rPr lang="en-US" sz="2200" b="0" i="0" err="1">
                <a:effectLst/>
                <a:latin typeface="Arial" panose="020B0604020202020204" pitchFamily="34" charset="0"/>
              </a:rPr>
              <a:t>ljudi</a:t>
            </a:r>
            <a:r>
              <a:rPr lang="en-US" sz="2200" b="0" i="0">
                <a:effectLst/>
                <a:latin typeface="Arial" panose="020B0604020202020204" pitchFamily="34" charset="0"/>
              </a:rPr>
              <a:t> u </a:t>
            </a:r>
            <a:r>
              <a:rPr lang="en-US" sz="2200" b="0" i="0" err="1">
                <a:effectLst/>
                <a:latin typeface="Arial" panose="020B0604020202020204" pitchFamily="34" charset="0"/>
              </a:rPr>
              <a:t>svakodnevnom</a:t>
            </a:r>
            <a:r>
              <a:rPr lang="en-US" sz="2200" b="0" i="0">
                <a:effectLst/>
                <a:latin typeface="Arial" panose="020B0604020202020204" pitchFamily="34" charset="0"/>
              </a:rPr>
              <a:t> </a:t>
            </a:r>
            <a:r>
              <a:rPr lang="en-US" sz="2200" err="1">
                <a:latin typeface="Arial" panose="020B0604020202020204" pitchFamily="34" charset="0"/>
              </a:rPr>
              <a:t>životu</a:t>
            </a:r>
            <a:r>
              <a:rPr lang="en-US" sz="2200">
                <a:latin typeface="Arial" panose="020B0604020202020204" pitchFamily="34" charset="0"/>
              </a:rPr>
              <a:t> </a:t>
            </a:r>
            <a:r>
              <a:rPr lang="en-US" sz="2200" b="0" i="0" err="1">
                <a:effectLst/>
                <a:latin typeface="Arial" panose="020B0604020202020204" pitchFamily="34" charset="0"/>
              </a:rPr>
              <a:t>raspoznaju</a:t>
            </a:r>
            <a:r>
              <a:rPr lang="en-US" sz="2200" b="0" i="0">
                <a:effectLst/>
                <a:latin typeface="Arial" panose="020B0604020202020204" pitchFamily="34" charset="0"/>
              </a:rPr>
              <a:t> </a:t>
            </a:r>
            <a:r>
              <a:rPr lang="en-US" sz="2200" b="0" i="0" err="1">
                <a:effectLst/>
                <a:latin typeface="Arial" panose="020B0604020202020204" pitchFamily="34" charset="0"/>
              </a:rPr>
              <a:t>akcije</a:t>
            </a:r>
            <a:r>
              <a:rPr lang="en-US" sz="2200" b="0" i="0">
                <a:effectLst/>
                <a:latin typeface="Arial" panose="020B0604020202020204" pitchFamily="34" charset="0"/>
              </a:rPr>
              <a:t>?</a:t>
            </a:r>
          </a:p>
          <a:p>
            <a:endParaRPr lang="hr-HR"/>
          </a:p>
        </p:txBody>
      </p:sp>
      <p:pic>
        <p:nvPicPr>
          <p:cNvPr id="5" name="Picture 4" descr="Head outline and magnifying glass">
            <a:extLst>
              <a:ext uri="{FF2B5EF4-FFF2-40B4-BE49-F238E27FC236}">
                <a16:creationId xmlns:a16="http://schemas.microsoft.com/office/drawing/2014/main" id="{A899ECF1-72C2-E837-C695-7C8417874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54" y="2041741"/>
            <a:ext cx="4947260" cy="329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86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Motivacija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529" y="2116898"/>
            <a:ext cx="4790161" cy="3106455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200" b="0" i="0" err="1">
                <a:effectLst/>
                <a:latin typeface="Arial" panose="020B0604020202020204" pitchFamily="34" charset="0"/>
              </a:rPr>
              <a:t>Kako</a:t>
            </a:r>
            <a:r>
              <a:rPr lang="en-US" sz="2200" b="0" i="0">
                <a:effectLst/>
                <a:latin typeface="Arial" panose="020B0604020202020204" pitchFamily="34" charset="0"/>
              </a:rPr>
              <a:t> </a:t>
            </a:r>
            <a:r>
              <a:rPr lang="en-US" sz="2200" b="0" i="0" err="1">
                <a:effectLst/>
                <a:latin typeface="Arial" panose="020B0604020202020204" pitchFamily="34" charset="0"/>
              </a:rPr>
              <a:t>ljudi</a:t>
            </a:r>
            <a:r>
              <a:rPr lang="en-US" sz="2200" b="0" i="0">
                <a:effectLst/>
                <a:latin typeface="Arial" panose="020B0604020202020204" pitchFamily="34" charset="0"/>
              </a:rPr>
              <a:t> u </a:t>
            </a:r>
            <a:r>
              <a:rPr lang="en-US" sz="2200" b="0" i="0" err="1">
                <a:effectLst/>
                <a:latin typeface="Arial" panose="020B0604020202020204" pitchFamily="34" charset="0"/>
              </a:rPr>
              <a:t>svakodnevnom</a:t>
            </a:r>
            <a:r>
              <a:rPr lang="en-US" sz="2200" b="0" i="0">
                <a:effectLst/>
                <a:latin typeface="Arial" panose="020B0604020202020204" pitchFamily="34" charset="0"/>
              </a:rPr>
              <a:t> </a:t>
            </a:r>
            <a:r>
              <a:rPr lang="en-US" sz="2200" err="1">
                <a:latin typeface="Arial" panose="020B0604020202020204" pitchFamily="34" charset="0"/>
              </a:rPr>
              <a:t>životu</a:t>
            </a:r>
            <a:r>
              <a:rPr lang="en-US" sz="2200">
                <a:latin typeface="Arial" panose="020B0604020202020204" pitchFamily="34" charset="0"/>
              </a:rPr>
              <a:t> </a:t>
            </a:r>
            <a:r>
              <a:rPr lang="en-US" sz="2200" b="0" i="0" err="1">
                <a:effectLst/>
                <a:latin typeface="Arial" panose="020B0604020202020204" pitchFamily="34" charset="0"/>
              </a:rPr>
              <a:t>raspoznaju</a:t>
            </a:r>
            <a:r>
              <a:rPr lang="en-US" sz="2200" b="0" i="0">
                <a:effectLst/>
                <a:latin typeface="Arial" panose="020B0604020202020204" pitchFamily="34" charset="0"/>
              </a:rPr>
              <a:t> </a:t>
            </a:r>
            <a:r>
              <a:rPr lang="en-US" sz="2200" b="0" i="0" err="1">
                <a:effectLst/>
                <a:latin typeface="Arial" panose="020B0604020202020204" pitchFamily="34" charset="0"/>
              </a:rPr>
              <a:t>akcije</a:t>
            </a:r>
            <a:r>
              <a:rPr lang="en-US" sz="2200" b="0" i="0">
                <a:effectLst/>
                <a:latin typeface="Arial" panose="020B0604020202020204" pitchFamily="34" charset="0"/>
              </a:rPr>
              <a:t>?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200" err="1"/>
              <a:t>Što</a:t>
            </a:r>
            <a:r>
              <a:rPr lang="en-GB" sz="2200"/>
              <a:t> </a:t>
            </a:r>
            <a:r>
              <a:rPr lang="en-GB" sz="2200" err="1"/>
              <a:t>ako</a:t>
            </a:r>
            <a:r>
              <a:rPr lang="en-GB" sz="2200"/>
              <a:t> </a:t>
            </a:r>
            <a:r>
              <a:rPr lang="en-GB" sz="2200" err="1"/>
              <a:t>računalo</a:t>
            </a:r>
            <a:r>
              <a:rPr lang="en-GB" sz="2200"/>
              <a:t> </a:t>
            </a:r>
            <a:r>
              <a:rPr lang="en-GB" sz="2200" err="1"/>
              <a:t>može</a:t>
            </a:r>
            <a:r>
              <a:rPr lang="en-GB" sz="2200"/>
              <a:t> „</a:t>
            </a:r>
            <a:r>
              <a:rPr lang="en-GB" sz="2200" err="1"/>
              <a:t>vidjeti</a:t>
            </a:r>
            <a:r>
              <a:rPr lang="en-GB" sz="2200"/>
              <a:t>“ </a:t>
            </a:r>
            <a:r>
              <a:rPr lang="en-GB" sz="2200" err="1"/>
              <a:t>i</a:t>
            </a:r>
            <a:r>
              <a:rPr lang="en-GB" sz="2200"/>
              <a:t> </a:t>
            </a:r>
            <a:r>
              <a:rPr lang="en-GB" sz="2200" err="1"/>
              <a:t>razumjeti</a:t>
            </a:r>
            <a:r>
              <a:rPr lang="en-GB" sz="2200"/>
              <a:t> </a:t>
            </a:r>
            <a:r>
              <a:rPr lang="en-GB" sz="2200" err="1"/>
              <a:t>pokrete</a:t>
            </a:r>
            <a:r>
              <a:rPr lang="en-GB" sz="2200"/>
              <a:t> </a:t>
            </a:r>
            <a:r>
              <a:rPr lang="en-GB" sz="2200" err="1"/>
              <a:t>baš</a:t>
            </a:r>
            <a:r>
              <a:rPr lang="en-GB" sz="2200"/>
              <a:t> </a:t>
            </a:r>
            <a:r>
              <a:rPr lang="en-GB" sz="2200" err="1"/>
              <a:t>kao</a:t>
            </a:r>
            <a:r>
              <a:rPr lang="en-GB" sz="2200"/>
              <a:t> </a:t>
            </a:r>
            <a:r>
              <a:rPr lang="en-GB" sz="2200" err="1"/>
              <a:t>i</a:t>
            </a:r>
            <a:r>
              <a:rPr lang="en-GB" sz="2200"/>
              <a:t> mi?</a:t>
            </a:r>
          </a:p>
          <a:p>
            <a:endParaRPr lang="hr-HR"/>
          </a:p>
        </p:txBody>
      </p:sp>
      <p:pic>
        <p:nvPicPr>
          <p:cNvPr id="12" name="Picture 11" descr="Toy robots shaking hands">
            <a:extLst>
              <a:ext uri="{FF2B5EF4-FFF2-40B4-BE49-F238E27FC236}">
                <a16:creationId xmlns:a16="http://schemas.microsoft.com/office/drawing/2014/main" id="{55B062D2-4D3D-93D0-F608-8CA592BDF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16" y="1791222"/>
            <a:ext cx="4940872" cy="328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58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Motivacija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748" y="1440493"/>
            <a:ext cx="5448822" cy="4459266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200" dirty="0" err="1"/>
              <a:t>Postoje</a:t>
            </a:r>
            <a:r>
              <a:rPr lang="en-GB" sz="2200" dirty="0"/>
              <a:t> </a:t>
            </a:r>
            <a:r>
              <a:rPr lang="en-GB" sz="2200" b="1" dirty="0"/>
              <a:t>tri </a:t>
            </a:r>
            <a:r>
              <a:rPr lang="en-GB" sz="2200" b="1" dirty="0" err="1"/>
              <a:t>glavna</a:t>
            </a:r>
            <a:r>
              <a:rPr lang="en-GB" sz="2200" b="1" dirty="0"/>
              <a:t> </a:t>
            </a:r>
            <a:r>
              <a:rPr lang="en-GB" sz="2200" b="1" dirty="0" err="1"/>
              <a:t>izazova</a:t>
            </a:r>
            <a:r>
              <a:rPr lang="en-GB" sz="2200" dirty="0"/>
              <a:t> u </a:t>
            </a:r>
            <a:r>
              <a:rPr lang="en-GB" sz="2200" dirty="0" err="1"/>
              <a:t>raspoznavanju</a:t>
            </a:r>
            <a:r>
              <a:rPr lang="en-GB" sz="2200" dirty="0"/>
              <a:t> </a:t>
            </a:r>
            <a:r>
              <a:rPr lang="en-GB" sz="2200" dirty="0" err="1"/>
              <a:t>akcija</a:t>
            </a:r>
            <a:r>
              <a:rPr lang="en-GB" sz="2200" dirty="0"/>
              <a:t>:</a:t>
            </a:r>
          </a:p>
          <a:p>
            <a:pPr marL="457200" lvl="1" indent="0" fontAlgn="base">
              <a:buNone/>
            </a:pPr>
            <a:r>
              <a:rPr lang="en-GB" sz="2200" dirty="0"/>
              <a:t>      </a:t>
            </a:r>
          </a:p>
          <a:p>
            <a:pPr marL="457200" lvl="1" indent="0" fontAlgn="base">
              <a:buNone/>
            </a:pPr>
            <a:endParaRPr lang="en-GB" sz="2200" dirty="0"/>
          </a:p>
          <a:p>
            <a:pPr marL="457200" lvl="1" indent="0" fontAlgn="base">
              <a:buNone/>
            </a:pPr>
            <a:endParaRPr lang="en-GB" sz="2200" dirty="0"/>
          </a:p>
          <a:p>
            <a:pPr marL="457200" lvl="1" indent="0" fontAlgn="base">
              <a:buNone/>
            </a:pPr>
            <a:endParaRPr lang="en-GB" sz="2200" dirty="0"/>
          </a:p>
          <a:p>
            <a:pPr marL="457200" lvl="1" indent="0" fontAlgn="base">
              <a:buNone/>
            </a:pPr>
            <a:endParaRPr lang="en-GB" sz="2200" dirty="0"/>
          </a:p>
          <a:p>
            <a:pPr marL="457200" lvl="1" indent="0" fontAlgn="base">
              <a:buNone/>
            </a:pPr>
            <a:endParaRPr lang="en-GB" dirty="0"/>
          </a:p>
          <a:p>
            <a:pPr marL="457200" lvl="1" indent="0" fontAlgn="base">
              <a:buNone/>
            </a:pPr>
            <a:r>
              <a:rPr lang="en-GB" dirty="0"/>
              <a:t>      </a:t>
            </a:r>
          </a:p>
          <a:p>
            <a:pPr lvl="1" fontAlgn="base"/>
            <a:endParaRPr lang="en-GB" dirty="0"/>
          </a:p>
          <a:p>
            <a:pPr lvl="1" fontAlgn="base"/>
            <a:endParaRPr lang="hr-HR" dirty="0"/>
          </a:p>
        </p:txBody>
      </p:sp>
      <p:pic>
        <p:nvPicPr>
          <p:cNvPr id="14" name="Picture 13" descr="An arrow hitting a bull's eye target">
            <a:extLst>
              <a:ext uri="{FF2B5EF4-FFF2-40B4-BE49-F238E27FC236}">
                <a16:creationId xmlns:a16="http://schemas.microsoft.com/office/drawing/2014/main" id="{F8BDEFAD-2166-9BFF-9105-1EB527A88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88" y="1415441"/>
            <a:ext cx="4485362" cy="448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54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Motivacija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748" y="1440493"/>
            <a:ext cx="5448822" cy="4459266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200" dirty="0" err="1"/>
              <a:t>Postoje</a:t>
            </a:r>
            <a:r>
              <a:rPr lang="en-GB" sz="2200" dirty="0"/>
              <a:t> </a:t>
            </a:r>
            <a:r>
              <a:rPr lang="en-GB" sz="2200" b="1" dirty="0"/>
              <a:t>tri </a:t>
            </a:r>
            <a:r>
              <a:rPr lang="en-GB" sz="2200" b="1" dirty="0" err="1"/>
              <a:t>glavna</a:t>
            </a:r>
            <a:r>
              <a:rPr lang="en-GB" sz="2200" b="1" dirty="0"/>
              <a:t> </a:t>
            </a:r>
            <a:r>
              <a:rPr lang="en-GB" sz="2200" b="1" dirty="0" err="1"/>
              <a:t>izazova</a:t>
            </a:r>
            <a:r>
              <a:rPr lang="en-GB" sz="2200" dirty="0"/>
              <a:t> u </a:t>
            </a:r>
            <a:r>
              <a:rPr lang="en-GB" sz="2200" dirty="0" err="1"/>
              <a:t>raspoznavanju</a:t>
            </a:r>
            <a:r>
              <a:rPr lang="en-GB" sz="2200" dirty="0"/>
              <a:t> </a:t>
            </a:r>
            <a:r>
              <a:rPr lang="en-GB" sz="2200" dirty="0" err="1"/>
              <a:t>akcija</a:t>
            </a:r>
            <a:r>
              <a:rPr lang="en-GB" sz="2200" dirty="0"/>
              <a:t>:</a:t>
            </a:r>
          </a:p>
          <a:p>
            <a:pPr marL="457200" lvl="1" indent="0" fontAlgn="base">
              <a:buNone/>
            </a:pPr>
            <a:r>
              <a:rPr lang="en-GB" sz="2200" dirty="0"/>
              <a:t>      </a:t>
            </a:r>
          </a:p>
          <a:p>
            <a:pPr marL="457200" lvl="1" indent="0" fontAlgn="base">
              <a:buNone/>
            </a:pPr>
            <a:r>
              <a:rPr lang="en-GB" sz="2200" dirty="0"/>
              <a:t>       </a:t>
            </a:r>
            <a:r>
              <a:rPr lang="en-GB" sz="2200" dirty="0" err="1"/>
              <a:t>Što</a:t>
            </a:r>
            <a:r>
              <a:rPr lang="en-GB" sz="2200" dirty="0"/>
              <a:t> se </a:t>
            </a:r>
            <a:r>
              <a:rPr lang="en-GB" sz="2200" dirty="0" err="1"/>
              <a:t>dogodilo</a:t>
            </a:r>
            <a:r>
              <a:rPr lang="en-GB" sz="2200" dirty="0"/>
              <a:t>?</a:t>
            </a:r>
          </a:p>
          <a:p>
            <a:pPr marL="457200" lvl="1" indent="0" fontAlgn="base">
              <a:buNone/>
            </a:pPr>
            <a:endParaRPr lang="en-GB" sz="2200" dirty="0"/>
          </a:p>
          <a:p>
            <a:pPr marL="457200" lvl="1" indent="0" fontAlgn="base">
              <a:buNone/>
            </a:pPr>
            <a:endParaRPr lang="en-GB" sz="2200" dirty="0"/>
          </a:p>
          <a:p>
            <a:pPr marL="457200" lvl="1" indent="0" fontAlgn="base">
              <a:buNone/>
            </a:pPr>
            <a:endParaRPr lang="en-GB" sz="2200" dirty="0"/>
          </a:p>
          <a:p>
            <a:pPr marL="457200" lvl="1" indent="0" fontAlgn="base">
              <a:buNone/>
            </a:pPr>
            <a:endParaRPr lang="en-GB" sz="2200" dirty="0"/>
          </a:p>
          <a:p>
            <a:pPr marL="457200" lvl="1" indent="0" fontAlgn="base">
              <a:buNone/>
            </a:pPr>
            <a:endParaRPr lang="en-GB" dirty="0"/>
          </a:p>
          <a:p>
            <a:pPr marL="457200" lvl="1" indent="0" fontAlgn="base">
              <a:buNone/>
            </a:pPr>
            <a:r>
              <a:rPr lang="en-GB" dirty="0"/>
              <a:t>      </a:t>
            </a:r>
          </a:p>
          <a:p>
            <a:pPr lvl="1" fontAlgn="base"/>
            <a:endParaRPr lang="en-GB" dirty="0"/>
          </a:p>
          <a:p>
            <a:pPr lvl="1" fontAlgn="base"/>
            <a:endParaRPr lang="hr-HR" dirty="0"/>
          </a:p>
        </p:txBody>
      </p:sp>
      <p:pic>
        <p:nvPicPr>
          <p:cNvPr id="14" name="Picture 13" descr="An arrow hitting a bull's eye target">
            <a:extLst>
              <a:ext uri="{FF2B5EF4-FFF2-40B4-BE49-F238E27FC236}">
                <a16:creationId xmlns:a16="http://schemas.microsoft.com/office/drawing/2014/main" id="{F8BDEFAD-2166-9BFF-9105-1EB527A88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88" y="1415441"/>
            <a:ext cx="4485362" cy="4485362"/>
          </a:xfrm>
          <a:prstGeom prst="rect">
            <a:avLst/>
          </a:prstGeom>
        </p:spPr>
      </p:pic>
      <p:pic>
        <p:nvPicPr>
          <p:cNvPr id="25" name="Graphic 24" descr="Hourglass Finished outline">
            <a:extLst>
              <a:ext uri="{FF2B5EF4-FFF2-40B4-BE49-F238E27FC236}">
                <a16:creationId xmlns:a16="http://schemas.microsoft.com/office/drawing/2014/main" id="{59EA8424-4807-FE27-CFFC-CF94040ED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32" y="2232140"/>
            <a:ext cx="849263" cy="84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22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Motivacija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748" y="1440493"/>
            <a:ext cx="5448822" cy="4459266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200" dirty="0" err="1"/>
              <a:t>Postoje</a:t>
            </a:r>
            <a:r>
              <a:rPr lang="en-GB" sz="2200" dirty="0"/>
              <a:t> </a:t>
            </a:r>
            <a:r>
              <a:rPr lang="en-GB" sz="2200" b="1" dirty="0"/>
              <a:t>tri </a:t>
            </a:r>
            <a:r>
              <a:rPr lang="en-GB" sz="2200" b="1" dirty="0" err="1"/>
              <a:t>glavna</a:t>
            </a:r>
            <a:r>
              <a:rPr lang="en-GB" sz="2200" b="1" dirty="0"/>
              <a:t> </a:t>
            </a:r>
            <a:r>
              <a:rPr lang="en-GB" sz="2200" b="1" dirty="0" err="1"/>
              <a:t>izazova</a:t>
            </a:r>
            <a:r>
              <a:rPr lang="en-GB" sz="2200" dirty="0"/>
              <a:t> u </a:t>
            </a:r>
            <a:r>
              <a:rPr lang="en-GB" sz="2200" dirty="0" err="1"/>
              <a:t>raspoznavanju</a:t>
            </a:r>
            <a:r>
              <a:rPr lang="en-GB" sz="2200" dirty="0"/>
              <a:t> </a:t>
            </a:r>
            <a:r>
              <a:rPr lang="en-GB" sz="2200" dirty="0" err="1"/>
              <a:t>akcija</a:t>
            </a:r>
            <a:r>
              <a:rPr lang="en-GB" sz="2200" dirty="0"/>
              <a:t>:</a:t>
            </a:r>
          </a:p>
          <a:p>
            <a:pPr marL="457200" lvl="1" indent="0" fontAlgn="base">
              <a:buNone/>
            </a:pPr>
            <a:r>
              <a:rPr lang="en-GB" sz="2200" dirty="0"/>
              <a:t>      </a:t>
            </a:r>
          </a:p>
          <a:p>
            <a:pPr marL="457200" lvl="1" indent="0" fontAlgn="base">
              <a:buNone/>
            </a:pPr>
            <a:r>
              <a:rPr lang="en-GB" sz="2200" dirty="0"/>
              <a:t>       </a:t>
            </a:r>
            <a:r>
              <a:rPr lang="en-GB" sz="2200" dirty="0" err="1"/>
              <a:t>Što</a:t>
            </a:r>
            <a:r>
              <a:rPr lang="en-GB" sz="2200" dirty="0"/>
              <a:t> se </a:t>
            </a:r>
            <a:r>
              <a:rPr lang="en-GB" sz="2200" dirty="0" err="1"/>
              <a:t>dogodilo</a:t>
            </a:r>
            <a:r>
              <a:rPr lang="en-GB" sz="2200" dirty="0"/>
              <a:t>?</a:t>
            </a:r>
          </a:p>
          <a:p>
            <a:pPr marL="457200" lvl="1" indent="0" fontAlgn="base">
              <a:buNone/>
            </a:pPr>
            <a:endParaRPr lang="en-GB" sz="2200" dirty="0"/>
          </a:p>
          <a:p>
            <a:pPr marL="457200" lvl="1" indent="0" fontAlgn="base">
              <a:buNone/>
            </a:pPr>
            <a:endParaRPr lang="en-GB" sz="2200" dirty="0"/>
          </a:p>
          <a:p>
            <a:pPr marL="457200" lvl="1" indent="0" fontAlgn="base">
              <a:buNone/>
            </a:pPr>
            <a:r>
              <a:rPr lang="en-GB" sz="2200" dirty="0"/>
              <a:t>       </a:t>
            </a:r>
            <a:r>
              <a:rPr lang="en-GB" sz="2200" dirty="0" err="1"/>
              <a:t>Što</a:t>
            </a:r>
            <a:r>
              <a:rPr lang="en-GB" sz="2200" dirty="0"/>
              <a:t> se </a:t>
            </a:r>
            <a:r>
              <a:rPr lang="en-GB" sz="2200" dirty="0" err="1"/>
              <a:t>događa</a:t>
            </a:r>
            <a:r>
              <a:rPr lang="en-GB" sz="2200" dirty="0"/>
              <a:t> </a:t>
            </a:r>
            <a:r>
              <a:rPr lang="en-GB" sz="2200" dirty="0" err="1"/>
              <a:t>upravo</a:t>
            </a:r>
            <a:r>
              <a:rPr lang="en-GB" sz="2200" dirty="0"/>
              <a:t> </a:t>
            </a:r>
            <a:r>
              <a:rPr lang="en-GB" sz="2200" dirty="0" err="1"/>
              <a:t>sada</a:t>
            </a:r>
            <a:r>
              <a:rPr lang="en-GB" sz="2200" dirty="0"/>
              <a:t>?</a:t>
            </a:r>
          </a:p>
          <a:p>
            <a:pPr marL="457200" lvl="1" indent="0" fontAlgn="base">
              <a:buNone/>
            </a:pPr>
            <a:endParaRPr lang="en-GB" sz="2200" dirty="0"/>
          </a:p>
          <a:p>
            <a:pPr marL="457200" lvl="1" indent="0" fontAlgn="base">
              <a:buNone/>
            </a:pPr>
            <a:endParaRPr lang="en-GB" sz="2200" dirty="0"/>
          </a:p>
          <a:p>
            <a:pPr marL="457200" lvl="1" indent="0" fontAlgn="base">
              <a:buNone/>
            </a:pPr>
            <a:endParaRPr lang="en-GB" dirty="0"/>
          </a:p>
          <a:p>
            <a:pPr marL="457200" lvl="1" indent="0" fontAlgn="base">
              <a:buNone/>
            </a:pPr>
            <a:r>
              <a:rPr lang="en-GB" dirty="0"/>
              <a:t>      </a:t>
            </a:r>
          </a:p>
          <a:p>
            <a:pPr lvl="1" fontAlgn="base"/>
            <a:endParaRPr lang="en-GB" dirty="0"/>
          </a:p>
          <a:p>
            <a:pPr lvl="1" fontAlgn="base"/>
            <a:endParaRPr lang="hr-HR" dirty="0"/>
          </a:p>
        </p:txBody>
      </p:sp>
      <p:pic>
        <p:nvPicPr>
          <p:cNvPr id="14" name="Picture 13" descr="An arrow hitting a bull's eye target">
            <a:extLst>
              <a:ext uri="{FF2B5EF4-FFF2-40B4-BE49-F238E27FC236}">
                <a16:creationId xmlns:a16="http://schemas.microsoft.com/office/drawing/2014/main" id="{F8BDEFAD-2166-9BFF-9105-1EB527A88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88" y="1415441"/>
            <a:ext cx="4485362" cy="4485362"/>
          </a:xfrm>
          <a:prstGeom prst="rect">
            <a:avLst/>
          </a:prstGeom>
        </p:spPr>
      </p:pic>
      <p:pic>
        <p:nvPicPr>
          <p:cNvPr id="23" name="Graphic 22" descr="Hourglass 30% outline">
            <a:extLst>
              <a:ext uri="{FF2B5EF4-FFF2-40B4-BE49-F238E27FC236}">
                <a16:creationId xmlns:a16="http://schemas.microsoft.com/office/drawing/2014/main" id="{C562AD1F-10E8-9971-C8BE-33E8DA254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5517" y="3146853"/>
            <a:ext cx="914400" cy="914400"/>
          </a:xfrm>
          <a:prstGeom prst="rect">
            <a:avLst/>
          </a:prstGeom>
        </p:spPr>
      </p:pic>
      <p:pic>
        <p:nvPicPr>
          <p:cNvPr id="25" name="Graphic 24" descr="Hourglass Finished outline">
            <a:extLst>
              <a:ext uri="{FF2B5EF4-FFF2-40B4-BE49-F238E27FC236}">
                <a16:creationId xmlns:a16="http://schemas.microsoft.com/office/drawing/2014/main" id="{59EA8424-4807-FE27-CFFC-CF94040ED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7732" y="2232140"/>
            <a:ext cx="849263" cy="84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59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Motivacija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748" y="1440493"/>
            <a:ext cx="5448822" cy="4459266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200" err="1"/>
              <a:t>Postoje</a:t>
            </a:r>
            <a:r>
              <a:rPr lang="en-GB" sz="2200"/>
              <a:t> </a:t>
            </a:r>
            <a:r>
              <a:rPr lang="en-GB" sz="2200" b="1"/>
              <a:t>tri </a:t>
            </a:r>
            <a:r>
              <a:rPr lang="en-GB" sz="2200" b="1" err="1"/>
              <a:t>glavna</a:t>
            </a:r>
            <a:r>
              <a:rPr lang="en-GB" sz="2200" b="1"/>
              <a:t> </a:t>
            </a:r>
            <a:r>
              <a:rPr lang="en-GB" sz="2200" b="1" err="1"/>
              <a:t>izazova</a:t>
            </a:r>
            <a:r>
              <a:rPr lang="en-GB" sz="2200"/>
              <a:t> u </a:t>
            </a:r>
            <a:r>
              <a:rPr lang="en-GB" sz="2200" err="1"/>
              <a:t>raspoznavanju</a:t>
            </a:r>
            <a:r>
              <a:rPr lang="en-GB" sz="2200"/>
              <a:t> </a:t>
            </a:r>
            <a:r>
              <a:rPr lang="en-GB" sz="2200" err="1"/>
              <a:t>akcija</a:t>
            </a:r>
            <a:r>
              <a:rPr lang="en-GB" sz="2200"/>
              <a:t>:</a:t>
            </a:r>
          </a:p>
          <a:p>
            <a:pPr marL="457200" lvl="1" indent="0" fontAlgn="base">
              <a:buNone/>
            </a:pPr>
            <a:r>
              <a:rPr lang="en-GB" sz="2200"/>
              <a:t>      </a:t>
            </a:r>
          </a:p>
          <a:p>
            <a:pPr marL="457200" lvl="1" indent="0" fontAlgn="base">
              <a:buNone/>
            </a:pPr>
            <a:r>
              <a:rPr lang="en-GB" sz="2200"/>
              <a:t>       </a:t>
            </a:r>
            <a:r>
              <a:rPr lang="en-GB" sz="2200" err="1"/>
              <a:t>Što</a:t>
            </a:r>
            <a:r>
              <a:rPr lang="en-GB" sz="2200"/>
              <a:t> se </a:t>
            </a:r>
            <a:r>
              <a:rPr lang="en-GB" sz="2200" err="1"/>
              <a:t>dogodilo</a:t>
            </a:r>
            <a:r>
              <a:rPr lang="en-GB" sz="2200"/>
              <a:t>?</a:t>
            </a:r>
          </a:p>
          <a:p>
            <a:pPr marL="457200" lvl="1" indent="0" fontAlgn="base">
              <a:buNone/>
            </a:pPr>
            <a:endParaRPr lang="en-GB" sz="2200"/>
          </a:p>
          <a:p>
            <a:pPr marL="457200" lvl="1" indent="0" fontAlgn="base">
              <a:buNone/>
            </a:pPr>
            <a:endParaRPr lang="en-GB" sz="2200"/>
          </a:p>
          <a:p>
            <a:pPr marL="457200" lvl="1" indent="0" fontAlgn="base">
              <a:buNone/>
            </a:pPr>
            <a:r>
              <a:rPr lang="en-GB" sz="2200"/>
              <a:t>       </a:t>
            </a:r>
            <a:r>
              <a:rPr lang="en-GB" sz="2200" err="1"/>
              <a:t>Što</a:t>
            </a:r>
            <a:r>
              <a:rPr lang="en-GB" sz="2200"/>
              <a:t> se </a:t>
            </a:r>
            <a:r>
              <a:rPr lang="en-GB" sz="2200" err="1"/>
              <a:t>događa</a:t>
            </a:r>
            <a:r>
              <a:rPr lang="en-GB" sz="2200"/>
              <a:t> </a:t>
            </a:r>
            <a:r>
              <a:rPr lang="en-GB" sz="2200" err="1"/>
              <a:t>upravo</a:t>
            </a:r>
            <a:r>
              <a:rPr lang="en-GB" sz="2200"/>
              <a:t> </a:t>
            </a:r>
            <a:r>
              <a:rPr lang="en-GB" sz="2200" err="1"/>
              <a:t>sada</a:t>
            </a:r>
            <a:r>
              <a:rPr lang="en-GB" sz="2200"/>
              <a:t>?</a:t>
            </a:r>
          </a:p>
          <a:p>
            <a:pPr marL="457200" lvl="1" indent="0" fontAlgn="base">
              <a:buNone/>
            </a:pPr>
            <a:endParaRPr lang="en-GB" sz="2200"/>
          </a:p>
          <a:p>
            <a:pPr marL="457200" lvl="1" indent="0" fontAlgn="base">
              <a:buNone/>
            </a:pPr>
            <a:endParaRPr lang="en-GB" sz="2200"/>
          </a:p>
          <a:p>
            <a:pPr marL="457200" lvl="1" indent="0" fontAlgn="base">
              <a:buNone/>
            </a:pPr>
            <a:r>
              <a:rPr lang="en-GB" sz="2200"/>
              <a:t>       </a:t>
            </a:r>
            <a:r>
              <a:rPr lang="en-GB" sz="2200" err="1"/>
              <a:t>Što</a:t>
            </a:r>
            <a:r>
              <a:rPr lang="en-GB" sz="2200"/>
              <a:t> </a:t>
            </a:r>
            <a:r>
              <a:rPr lang="en-GB" sz="2200" err="1"/>
              <a:t>će</a:t>
            </a:r>
            <a:r>
              <a:rPr lang="en-GB" sz="2200"/>
              <a:t> se </a:t>
            </a:r>
            <a:r>
              <a:rPr lang="en-GB" sz="2200" err="1"/>
              <a:t>dogoditi</a:t>
            </a:r>
            <a:r>
              <a:rPr lang="en-GB" sz="2200"/>
              <a:t>?</a:t>
            </a:r>
          </a:p>
          <a:p>
            <a:pPr marL="457200" lvl="1" indent="0" fontAlgn="base">
              <a:buNone/>
            </a:pPr>
            <a:endParaRPr lang="en-GB"/>
          </a:p>
          <a:p>
            <a:pPr marL="457200" lvl="1" indent="0" fontAlgn="base">
              <a:buNone/>
            </a:pPr>
            <a:r>
              <a:rPr lang="en-GB"/>
              <a:t>      </a:t>
            </a:r>
          </a:p>
          <a:p>
            <a:pPr lvl="1" fontAlgn="base"/>
            <a:endParaRPr lang="en-GB"/>
          </a:p>
          <a:p>
            <a:pPr lvl="1" fontAlgn="base"/>
            <a:endParaRPr lang="hr-HR"/>
          </a:p>
        </p:txBody>
      </p:sp>
      <p:pic>
        <p:nvPicPr>
          <p:cNvPr id="14" name="Picture 13" descr="An arrow hitting a bull's eye target">
            <a:extLst>
              <a:ext uri="{FF2B5EF4-FFF2-40B4-BE49-F238E27FC236}">
                <a16:creationId xmlns:a16="http://schemas.microsoft.com/office/drawing/2014/main" id="{F8BDEFAD-2166-9BFF-9105-1EB527A88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88" y="1415441"/>
            <a:ext cx="4485362" cy="4485362"/>
          </a:xfrm>
          <a:prstGeom prst="rect">
            <a:avLst/>
          </a:prstGeom>
        </p:spPr>
      </p:pic>
      <p:pic>
        <p:nvPicPr>
          <p:cNvPr id="21" name="Graphic 20" descr="Hourglass Full outline">
            <a:extLst>
              <a:ext uri="{FF2B5EF4-FFF2-40B4-BE49-F238E27FC236}">
                <a16:creationId xmlns:a16="http://schemas.microsoft.com/office/drawing/2014/main" id="{EA98F47F-EBA1-1ABF-BE50-C5A304B5D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5831" y="4374715"/>
            <a:ext cx="914400" cy="914400"/>
          </a:xfrm>
          <a:prstGeom prst="rect">
            <a:avLst/>
          </a:prstGeom>
        </p:spPr>
      </p:pic>
      <p:pic>
        <p:nvPicPr>
          <p:cNvPr id="23" name="Graphic 22" descr="Hourglass 30% outline">
            <a:extLst>
              <a:ext uri="{FF2B5EF4-FFF2-40B4-BE49-F238E27FC236}">
                <a16:creationId xmlns:a16="http://schemas.microsoft.com/office/drawing/2014/main" id="{C562AD1F-10E8-9971-C8BE-33E8DA254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5517" y="3146853"/>
            <a:ext cx="914400" cy="914400"/>
          </a:xfrm>
          <a:prstGeom prst="rect">
            <a:avLst/>
          </a:prstGeom>
        </p:spPr>
      </p:pic>
      <p:pic>
        <p:nvPicPr>
          <p:cNvPr id="25" name="Graphic 24" descr="Hourglass Finished outline">
            <a:extLst>
              <a:ext uri="{FF2B5EF4-FFF2-40B4-BE49-F238E27FC236}">
                <a16:creationId xmlns:a16="http://schemas.microsoft.com/office/drawing/2014/main" id="{59EA8424-4807-FE27-CFFC-CF94040ED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7732" y="2232140"/>
            <a:ext cx="849263" cy="84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0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ffic Control In An Intersection Road  - Free Stock Footage [rOi7qjsr7Rw].mp4">
            <a:hlinkClick r:id="" action="ppaction://media"/>
            <a:extLst>
              <a:ext uri="{FF2B5EF4-FFF2-40B4-BE49-F238E27FC236}">
                <a16:creationId xmlns:a16="http://schemas.microsoft.com/office/drawing/2014/main" id="{CB32B4D4-ED50-D9BC-61C0-346B6645EC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6427" y="466594"/>
            <a:ext cx="9842674" cy="5536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5A4D3-22C0-9F78-C57C-450400D99D37}"/>
              </a:ext>
            </a:extLst>
          </p:cNvPr>
          <p:cNvSpPr txBox="1"/>
          <p:nvPr/>
        </p:nvSpPr>
        <p:spPr>
          <a:xfrm>
            <a:off x="1666966" y="594287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E69138"/>
                </a:solidFill>
                <a:latin typeface="Comfortaa"/>
              </a:rPr>
              <a:t>[</a:t>
            </a:r>
            <a:r>
              <a:rPr lang="en-US" sz="800" dirty="0" err="1">
                <a:solidFill>
                  <a:srgbClr val="E69138"/>
                </a:solidFill>
                <a:latin typeface="Comfortaa"/>
              </a:rPr>
              <a:t>www.youtube.com</a:t>
            </a:r>
            <a:r>
              <a:rPr lang="en-US" sz="800" dirty="0">
                <a:solidFill>
                  <a:srgbClr val="E69138"/>
                </a:solidFill>
                <a:latin typeface="Comfortaa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80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CTV footage.Mall CCTV camera video cctv camera video no copyright stock video full HD 4K [CJ3dAAna7jQ].mp4">
            <a:hlinkClick r:id="" action="ppaction://media"/>
            <a:extLst>
              <a:ext uri="{FF2B5EF4-FFF2-40B4-BE49-F238E27FC236}">
                <a16:creationId xmlns:a16="http://schemas.microsoft.com/office/drawing/2014/main" id="{01B01F3B-ADE2-2812-513E-100981BC0F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6323" y="366386"/>
            <a:ext cx="9880252" cy="55576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C8FAF8-99AB-FCDF-C281-BBB3836372CF}"/>
              </a:ext>
            </a:extLst>
          </p:cNvPr>
          <p:cNvSpPr txBox="1"/>
          <p:nvPr/>
        </p:nvSpPr>
        <p:spPr>
          <a:xfrm>
            <a:off x="1666966" y="5910217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E69138"/>
                </a:solidFill>
                <a:latin typeface="Comfortaa"/>
              </a:rPr>
              <a:t>[</a:t>
            </a:r>
            <a:r>
              <a:rPr lang="en-US" sz="800" dirty="0" err="1">
                <a:solidFill>
                  <a:srgbClr val="E69138"/>
                </a:solidFill>
                <a:latin typeface="Comfortaa"/>
              </a:rPr>
              <a:t>www.youtube.com</a:t>
            </a:r>
            <a:r>
              <a:rPr lang="en-US" sz="800" dirty="0">
                <a:solidFill>
                  <a:srgbClr val="E69138"/>
                </a:solidFill>
                <a:latin typeface="Comfortaa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C43993F-8544-9AFF-83F0-BF3528BECD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1" r="1" b="1231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15D840-5117-3239-37FD-648053999989}"/>
              </a:ext>
            </a:extLst>
          </p:cNvPr>
          <p:cNvSpPr txBox="1"/>
          <p:nvPr/>
        </p:nvSpPr>
        <p:spPr>
          <a:xfrm>
            <a:off x="114146" y="122629"/>
            <a:ext cx="174905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>
                <a:solidFill>
                  <a:schemeClr val="bg2"/>
                </a:solidFill>
                <a:latin typeface="Comfortaa"/>
                <a:cs typeface="Arial"/>
              </a:rPr>
              <a:t>D307</a:t>
            </a:r>
            <a:endParaRPr lang="en-US" sz="4000" b="1">
              <a:solidFill>
                <a:schemeClr val="bg2"/>
              </a:solidFill>
              <a:latin typeface="Comfortaa"/>
            </a:endParaRPr>
          </a:p>
        </p:txBody>
      </p:sp>
      <p:pic>
        <p:nvPicPr>
          <p:cNvPr id="2" name="Picture 1" descr="A white and blue text on a white background&#10;&#10;AI-generated content may be incorrect.">
            <a:extLst>
              <a:ext uri="{FF2B5EF4-FFF2-40B4-BE49-F238E27FC236}">
                <a16:creationId xmlns:a16="http://schemas.microsoft.com/office/drawing/2014/main" id="{BC8A2EA9-F648-EE73-6511-8F080DE5B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35" y="1123950"/>
            <a:ext cx="5317490" cy="1836420"/>
          </a:xfrm>
          <a:prstGeom prst="rect">
            <a:avLst/>
          </a:prstGeom>
        </p:spPr>
      </p:pic>
      <p:pic>
        <p:nvPicPr>
          <p:cNvPr id="3" name="Picture 2" descr="A screen shot of a website&#10;&#10;AI-generated content may be incorrect.">
            <a:extLst>
              <a:ext uri="{FF2B5EF4-FFF2-40B4-BE49-F238E27FC236}">
                <a16:creationId xmlns:a16="http://schemas.microsoft.com/office/drawing/2014/main" id="{652F7F79-48B7-80C0-771F-6AC07C8AF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615" y="2007870"/>
            <a:ext cx="5317490" cy="1836420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AAC581-F3DE-743C-B8AF-ED9BCD8A7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869" y="2813320"/>
            <a:ext cx="5721688" cy="2204126"/>
          </a:xfrm>
          <a:prstGeom prst="rect">
            <a:avLst/>
          </a:prstGeom>
        </p:spPr>
      </p:pic>
      <p:pic>
        <p:nvPicPr>
          <p:cNvPr id="5" name="Picture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E53DCA10-1E59-58E1-B666-B8493DCAE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375" y="4796088"/>
            <a:ext cx="5660357" cy="69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e-to-Use Stock Footage of Soccer 2 [jy8GsWGH2yQ].mp4">
            <a:hlinkClick r:id="" action="ppaction://media"/>
            <a:extLst>
              <a:ext uri="{FF2B5EF4-FFF2-40B4-BE49-F238E27FC236}">
                <a16:creationId xmlns:a16="http://schemas.microsoft.com/office/drawing/2014/main" id="{CDCC1798-B55E-DD3F-08C1-4F263C2154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8849" y="403964"/>
            <a:ext cx="9842674" cy="5536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9E0D5B-8320-EB6F-D745-02990C0CC9C4}"/>
              </a:ext>
            </a:extLst>
          </p:cNvPr>
          <p:cNvSpPr txBox="1"/>
          <p:nvPr/>
        </p:nvSpPr>
        <p:spPr>
          <a:xfrm>
            <a:off x="1656080" y="5921103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E69138"/>
                </a:solidFill>
                <a:latin typeface="Comfortaa"/>
              </a:rPr>
              <a:t>[</a:t>
            </a:r>
            <a:r>
              <a:rPr lang="en-US" sz="800" dirty="0" err="1">
                <a:solidFill>
                  <a:srgbClr val="E69138"/>
                </a:solidFill>
                <a:latin typeface="Comfortaa"/>
              </a:rPr>
              <a:t>www.youtube.com</a:t>
            </a:r>
            <a:r>
              <a:rPr lang="en-US" sz="800" dirty="0">
                <a:solidFill>
                  <a:srgbClr val="E69138"/>
                </a:solidFill>
                <a:latin typeface="Comfortaa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3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hr-HR"/>
            </a:br>
            <a:r>
              <a:rPr lang="hr-HR"/>
              <a:t>Zašto je HPC bitan za moj istraživački rad</a:t>
            </a:r>
            <a:br>
              <a:rPr lang="hr-HR"/>
            </a:b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200" dirty="0"/>
              <a:t>Skupovi podataka</a:t>
            </a:r>
          </a:p>
          <a:p>
            <a:endParaRPr lang="en-GB" sz="2200" dirty="0"/>
          </a:p>
          <a:p>
            <a:endParaRPr lang="en-GB" sz="2200" dirty="0"/>
          </a:p>
          <a:p>
            <a:endParaRPr lang="en-GB" sz="2200" dirty="0"/>
          </a:p>
          <a:p>
            <a:endParaRPr lang="en-GB" sz="2200" dirty="0"/>
          </a:p>
          <a:p>
            <a:endParaRPr lang="en-GB" sz="2200" dirty="0"/>
          </a:p>
          <a:p>
            <a:r>
              <a:rPr lang="en-GB" sz="2200" dirty="0" err="1"/>
              <a:t>Veliki</a:t>
            </a:r>
            <a:r>
              <a:rPr lang="en-GB" sz="2200" dirty="0"/>
              <a:t> </a:t>
            </a:r>
            <a:r>
              <a:rPr lang="en-GB" sz="2200" dirty="0" err="1"/>
              <a:t>modeli</a:t>
            </a:r>
            <a:r>
              <a:rPr lang="en-GB" sz="2200" dirty="0"/>
              <a:t> + </a:t>
            </a:r>
            <a:r>
              <a:rPr lang="en-GB" sz="2200" dirty="0" err="1"/>
              <a:t>veliki</a:t>
            </a:r>
            <a:r>
              <a:rPr lang="en-GB" sz="2200" dirty="0"/>
              <a:t> </a:t>
            </a:r>
            <a:r>
              <a:rPr lang="en-GB" sz="2200" dirty="0" err="1"/>
              <a:t>skupovi</a:t>
            </a:r>
            <a:r>
              <a:rPr lang="en-GB" sz="2200" dirty="0"/>
              <a:t> = </a:t>
            </a:r>
            <a:r>
              <a:rPr lang="en-GB" sz="2200" dirty="0" err="1"/>
              <a:t>ogroman</a:t>
            </a:r>
            <a:r>
              <a:rPr lang="en-GB" sz="2200" dirty="0"/>
              <a:t> </a:t>
            </a:r>
            <a:r>
              <a:rPr lang="en-GB" sz="2200" dirty="0" err="1"/>
              <a:t>zahtjev</a:t>
            </a:r>
            <a:r>
              <a:rPr lang="en-GB" sz="2200" dirty="0"/>
              <a:t> za </a:t>
            </a:r>
            <a:r>
              <a:rPr lang="en-GB" sz="2200" dirty="0" err="1"/>
              <a:t>računalnim</a:t>
            </a:r>
            <a:r>
              <a:rPr lang="en-GB" sz="2200" dirty="0"/>
              <a:t> </a:t>
            </a:r>
            <a:r>
              <a:rPr lang="en-GB" sz="2200" dirty="0" err="1"/>
              <a:t>resursima</a:t>
            </a:r>
            <a:endParaRPr lang="hr-HR" sz="2400" dirty="0"/>
          </a:p>
          <a:p>
            <a:endParaRPr lang="hr-HR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6D74DA4-F9C2-AF62-2FBB-F7A7AD6E4F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844077"/>
              </p:ext>
            </p:extLst>
          </p:nvPr>
        </p:nvGraphicFramePr>
        <p:xfrm>
          <a:off x="1975438" y="2322222"/>
          <a:ext cx="8196084" cy="17784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8042">
                  <a:extLst>
                    <a:ext uri="{9D8B030D-6E8A-4147-A177-3AD203B41FA5}">
                      <a16:colId xmlns:a16="http://schemas.microsoft.com/office/drawing/2014/main" val="287738344"/>
                    </a:ext>
                  </a:extLst>
                </a:gridCol>
                <a:gridCol w="4098042">
                  <a:extLst>
                    <a:ext uri="{9D8B030D-6E8A-4147-A177-3AD203B41FA5}">
                      <a16:colId xmlns:a16="http://schemas.microsoft.com/office/drawing/2014/main" val="1324341731"/>
                    </a:ext>
                  </a:extLst>
                </a:gridCol>
              </a:tblGrid>
              <a:tr h="444609">
                <a:tc>
                  <a:txBody>
                    <a:bodyPr/>
                    <a:lstStyle/>
                    <a:p>
                      <a:r>
                        <a:rPr lang="hr-HR" sz="2200" err="1"/>
                        <a:t>Kinetics</a:t>
                      </a:r>
                      <a:r>
                        <a:rPr lang="hr-HR" sz="2200"/>
                        <a:t> 400/600/700 </a:t>
                      </a:r>
                      <a:endParaRPr lang="en-HR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200"/>
                        <a:t>~384GB/734GB/870GB</a:t>
                      </a:r>
                      <a:endParaRPr lang="en-HR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839280"/>
                  </a:ext>
                </a:extLst>
              </a:tr>
              <a:tr h="444609">
                <a:tc>
                  <a:txBody>
                    <a:bodyPr/>
                    <a:lstStyle/>
                    <a:p>
                      <a:r>
                        <a:rPr lang="hr-HR" sz="2200" err="1"/>
                        <a:t>Something</a:t>
                      </a:r>
                      <a:r>
                        <a:rPr lang="hr-HR" sz="2200"/>
                        <a:t> </a:t>
                      </a:r>
                      <a:r>
                        <a:rPr lang="hr-HR" sz="2200" err="1"/>
                        <a:t>Something</a:t>
                      </a:r>
                      <a:r>
                        <a:rPr lang="hr-HR" sz="2200"/>
                        <a:t> v2 </a:t>
                      </a:r>
                      <a:endParaRPr lang="en-HR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200"/>
                        <a:t>~20GB</a:t>
                      </a:r>
                      <a:endParaRPr lang="en-HR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356637"/>
                  </a:ext>
                </a:extLst>
              </a:tr>
              <a:tr h="444609">
                <a:tc>
                  <a:txBody>
                    <a:bodyPr/>
                    <a:lstStyle/>
                    <a:p>
                      <a:r>
                        <a:rPr lang="en-GB" sz="2200"/>
                        <a:t>NTU 60 </a:t>
                      </a:r>
                      <a:endParaRPr lang="en-HR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~272GB</a:t>
                      </a:r>
                      <a:endParaRPr lang="en-HR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915955"/>
                  </a:ext>
                </a:extLst>
              </a:tr>
              <a:tr h="444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200" err="1"/>
                        <a:t>Epic</a:t>
                      </a:r>
                      <a:r>
                        <a:rPr lang="hr-HR" sz="2200"/>
                        <a:t> </a:t>
                      </a:r>
                      <a:r>
                        <a:rPr lang="hr-HR" sz="2200" err="1"/>
                        <a:t>Kitchens</a:t>
                      </a:r>
                      <a:endParaRPr lang="en-HR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200"/>
                        <a:t>~740 GB</a:t>
                      </a:r>
                      <a:endParaRPr lang="en-HR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153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err="1"/>
              <a:t>Samonadzirano</a:t>
            </a:r>
            <a:r>
              <a:rPr lang="hr-HR"/>
              <a:t> </a:t>
            </a:r>
            <a:r>
              <a:rPr lang="hr-HR" err="1"/>
              <a:t>predtreniranje</a:t>
            </a:r>
            <a:r>
              <a:rPr lang="hr-HR"/>
              <a:t> - zahtjevi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16" y="1836914"/>
            <a:ext cx="6137514" cy="356056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hr-HR" sz="2200">
                <a:cs typeface="Arial"/>
              </a:rPr>
              <a:t>Resursi potrebni za </a:t>
            </a:r>
            <a:r>
              <a:rPr lang="hr-HR" sz="2200" err="1">
                <a:cs typeface="Arial"/>
              </a:rPr>
              <a:t>predtreniranje</a:t>
            </a:r>
          </a:p>
          <a:p>
            <a:pPr lvl="1">
              <a:lnSpc>
                <a:spcPct val="110000"/>
              </a:lnSpc>
            </a:pPr>
            <a:r>
              <a:rPr lang="en-GB" sz="2200" b="1"/>
              <a:t>UniformerV2</a:t>
            </a:r>
            <a:r>
              <a:rPr lang="en-GB" sz="2200"/>
              <a:t>: 16 NVIDIA 80G-A100 GPUs</a:t>
            </a:r>
          </a:p>
          <a:p>
            <a:pPr lvl="1">
              <a:lnSpc>
                <a:spcPct val="110000"/>
              </a:lnSpc>
            </a:pPr>
            <a:r>
              <a:rPr lang="en-GB" sz="2200" b="1"/>
              <a:t>Unmasked Teacher</a:t>
            </a:r>
            <a:r>
              <a:rPr lang="en-GB" sz="2200"/>
              <a:t>: 32 A100 GPUs</a:t>
            </a:r>
            <a:endParaRPr lang="hr-HR" sz="2200"/>
          </a:p>
          <a:p>
            <a:pPr lvl="1">
              <a:lnSpc>
                <a:spcPct val="110000"/>
              </a:lnSpc>
            </a:pPr>
            <a:r>
              <a:rPr lang="hr-HR" sz="2200" b="1" err="1"/>
              <a:t>VideoMAE</a:t>
            </a:r>
            <a:r>
              <a:rPr lang="hr-HR" sz="2200"/>
              <a:t> – </a:t>
            </a:r>
            <a:r>
              <a:rPr lang="hr-HR" sz="2200" err="1"/>
              <a:t>ViT</a:t>
            </a:r>
            <a:r>
              <a:rPr lang="hr-HR" sz="2200"/>
              <a:t>-g: treniranje preko 2 tjedna na 64GPU-a</a:t>
            </a:r>
          </a:p>
          <a:p>
            <a:pPr lvl="1">
              <a:lnSpc>
                <a:spcPct val="110000"/>
              </a:lnSpc>
            </a:pPr>
            <a:r>
              <a:rPr lang="en-GB" sz="2200" b="1"/>
              <a:t>InternVideo2</a:t>
            </a:r>
            <a:r>
              <a:rPr lang="en-GB" sz="2200"/>
              <a:t>: 256 A100 GPUs</a:t>
            </a:r>
          </a:p>
          <a:p>
            <a:pPr>
              <a:lnSpc>
                <a:spcPct val="110000"/>
              </a:lnSpc>
            </a:pPr>
            <a:r>
              <a:rPr lang="en-GB" sz="2200" err="1"/>
              <a:t>Čak</a:t>
            </a:r>
            <a:r>
              <a:rPr lang="en-GB" sz="2200"/>
              <a:t> </a:t>
            </a:r>
            <a:r>
              <a:rPr lang="en-GB" sz="2200" err="1"/>
              <a:t>i</a:t>
            </a:r>
            <a:r>
              <a:rPr lang="en-GB" sz="2200"/>
              <a:t> </a:t>
            </a:r>
            <a:r>
              <a:rPr lang="en-GB" sz="2200" err="1"/>
              <a:t>fino</a:t>
            </a:r>
            <a:r>
              <a:rPr lang="en-GB" sz="2200"/>
              <a:t> </a:t>
            </a:r>
            <a:r>
              <a:rPr lang="en-GB" sz="2200" err="1"/>
              <a:t>podešavanje</a:t>
            </a:r>
            <a:r>
              <a:rPr lang="en-GB" sz="2200"/>
              <a:t> </a:t>
            </a:r>
            <a:r>
              <a:rPr lang="en-GB" sz="2200" err="1"/>
              <a:t>modela</a:t>
            </a:r>
            <a:r>
              <a:rPr lang="en-GB" sz="2200"/>
              <a:t> </a:t>
            </a:r>
            <a:r>
              <a:rPr lang="en-GB" sz="2200" err="1"/>
              <a:t>traje</a:t>
            </a:r>
            <a:r>
              <a:rPr lang="en-GB" sz="2200"/>
              <a:t> </a:t>
            </a:r>
            <a:r>
              <a:rPr lang="en-GB" sz="2200" err="1"/>
              <a:t>dugo</a:t>
            </a:r>
            <a:r>
              <a:rPr lang="en-GB" sz="2200"/>
              <a:t>!</a:t>
            </a:r>
          </a:p>
          <a:p>
            <a:pPr lvl="1"/>
            <a:endParaRPr lang="hr-HR" sz="2200"/>
          </a:p>
        </p:txBody>
      </p:sp>
      <p:pic>
        <p:nvPicPr>
          <p:cNvPr id="5" name="Picture 4" descr="A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773E9944-000A-F80D-D673-BE8469FEB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515" y="227817"/>
            <a:ext cx="3708400" cy="3771900"/>
          </a:xfrm>
          <a:prstGeom prst="rect">
            <a:avLst/>
          </a:prstGeom>
        </p:spPr>
      </p:pic>
      <p:pic>
        <p:nvPicPr>
          <p:cNvPr id="13" name="Picture 12" descr="A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9295BEC3-9545-0A78-8DAA-27D82EDAE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5" y="380217"/>
            <a:ext cx="3708400" cy="3771900"/>
          </a:xfrm>
          <a:prstGeom prst="rect">
            <a:avLst/>
          </a:prstGeom>
        </p:spPr>
      </p:pic>
      <p:pic>
        <p:nvPicPr>
          <p:cNvPr id="14" name="Picture 13" descr="A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5D3FC5A2-514E-EE26-6D50-03BC5CAF7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315" y="532617"/>
            <a:ext cx="3708400" cy="3771900"/>
          </a:xfrm>
          <a:prstGeom prst="rect">
            <a:avLst/>
          </a:prstGeom>
        </p:spPr>
      </p:pic>
      <p:pic>
        <p:nvPicPr>
          <p:cNvPr id="15" name="Picture 14" descr="A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1BC431E4-6633-BF7F-DDBB-1AEE27977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15" y="685017"/>
            <a:ext cx="3708400" cy="3771900"/>
          </a:xfrm>
          <a:prstGeom prst="rect">
            <a:avLst/>
          </a:prstGeom>
        </p:spPr>
      </p:pic>
      <p:pic>
        <p:nvPicPr>
          <p:cNvPr id="16" name="Picture 15" descr="A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33BD8399-B5D4-6CB7-B733-95C6DBE3C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115" y="837417"/>
            <a:ext cx="3708400" cy="3771900"/>
          </a:xfrm>
          <a:prstGeom prst="rect">
            <a:avLst/>
          </a:prstGeom>
        </p:spPr>
      </p:pic>
      <p:pic>
        <p:nvPicPr>
          <p:cNvPr id="17" name="Picture 16" descr="A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83948F3F-11D9-CD53-6F82-A78A40156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515" y="989817"/>
            <a:ext cx="3708400" cy="3771900"/>
          </a:xfrm>
          <a:prstGeom prst="rect">
            <a:avLst/>
          </a:prstGeom>
        </p:spPr>
      </p:pic>
      <p:pic>
        <p:nvPicPr>
          <p:cNvPr id="18" name="Picture 17" descr="A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6B6BBEFB-6615-0331-BB62-FFEE7560C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15" y="1142217"/>
            <a:ext cx="37084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75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Ugađanje modela za rano predviđanje akcija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82FCD-47B4-9327-5073-3FB726898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989" y="1678204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18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F6243-DE6A-2326-5F7E-ED1373127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err="1"/>
              <a:t>Naši</a:t>
            </a:r>
            <a:r>
              <a:rPr lang="en-HR"/>
              <a:t> </a:t>
            </a:r>
            <a:r>
              <a:rPr lang="en-HR" err="1"/>
              <a:t>najbolji</a:t>
            </a:r>
            <a:r>
              <a:rPr lang="en-HR"/>
              <a:t> rezultati i </a:t>
            </a:r>
            <a:r>
              <a:rPr lang="en-HR" err="1"/>
              <a:t>potrebni</a:t>
            </a:r>
            <a:r>
              <a:rPr lang="en-HR"/>
              <a:t> </a:t>
            </a:r>
            <a:r>
              <a:rPr lang="en-HR" err="1"/>
              <a:t>resursi</a:t>
            </a:r>
            <a:endParaRPr lang="en-US" err="1">
              <a:cs typeface="Arial"/>
            </a:endParaRPr>
          </a:p>
        </p:txBody>
      </p:sp>
      <p:pic>
        <p:nvPicPr>
          <p:cNvPr id="4" name="Content Placeholder 4" descr="A table with numbers and a few words&#10;&#10;Description automatically generated with medium confidence">
            <a:extLst>
              <a:ext uri="{FF2B5EF4-FFF2-40B4-BE49-F238E27FC236}">
                <a16:creationId xmlns:a16="http://schemas.microsoft.com/office/drawing/2014/main" id="{EFE9A2AF-E61B-95F0-6862-F6DAA2395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976" y="2570711"/>
            <a:ext cx="4457700" cy="19939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C1FCB2-0613-DC2C-4704-22C3FBE40893}"/>
                  </a:ext>
                </a:extLst>
              </p:cNvPr>
              <p:cNvSpPr txBox="1"/>
              <p:nvPr/>
            </p:nvSpPr>
            <p:spPr>
              <a:xfrm>
                <a:off x="7239787" y="2446196"/>
                <a:ext cx="4060391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HR"/>
              </a:p>
              <a:p>
                <a:pPr marL="742950" lvl="1" indent="-285750">
                  <a:buFont typeface="Wingdings" pitchFamily="2" charset="2"/>
                  <a:buChar char="ü"/>
                </a:pPr>
                <a:r>
                  <a:rPr lang="en-HR" sz="2200"/>
                  <a:t>12 </a:t>
                </a:r>
                <a14:m>
                  <m:oMath xmlns:m="http://schemas.openxmlformats.org/officeDocument/2006/math">
                    <m:r>
                      <a:rPr lang="en-H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HR" sz="2200"/>
                  <a:t>NVIDIA A100 GPU</a:t>
                </a:r>
              </a:p>
              <a:p>
                <a:pPr marL="742950" lvl="1" indent="-285750">
                  <a:buFont typeface="Wingdings" pitchFamily="2" charset="2"/>
                  <a:buChar char="ü"/>
                </a:pPr>
                <a:r>
                  <a:rPr lang="en-HR" sz="2200"/>
                  <a:t>~24h</a:t>
                </a:r>
              </a:p>
              <a:p>
                <a:pPr marL="742950" lvl="1" indent="-285750">
                  <a:buFont typeface="Wingdings" pitchFamily="2" charset="2"/>
                  <a:buChar char="ü"/>
                </a:pPr>
                <a:r>
                  <a:rPr lang="en-HR" sz="2200"/>
                  <a:t>FP16</a:t>
                </a:r>
              </a:p>
              <a:p>
                <a:pPr marL="742950" lvl="1" indent="-285750">
                  <a:buFont typeface="Wingdings" pitchFamily="2" charset="2"/>
                  <a:buChar char="ü"/>
                </a:pPr>
                <a:r>
                  <a:rPr lang="en-HR" sz="2200"/>
                  <a:t>Distribuirano treniranje (DDP)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C1FCB2-0613-DC2C-4704-22C3FBE40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787" y="2446196"/>
                <a:ext cx="4060391" cy="2062103"/>
              </a:xfrm>
              <a:prstGeom prst="rect">
                <a:avLst/>
              </a:prstGeom>
              <a:blipFill>
                <a:blip r:embed="rId3"/>
                <a:stretch>
                  <a:fillRect b="-5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Callout 5">
            <a:extLst>
              <a:ext uri="{FF2B5EF4-FFF2-40B4-BE49-F238E27FC236}">
                <a16:creationId xmlns:a16="http://schemas.microsoft.com/office/drawing/2014/main" id="{6DAF74F1-ABEF-08C6-CD84-40CF1CA6566B}"/>
              </a:ext>
            </a:extLst>
          </p:cNvPr>
          <p:cNvSpPr/>
          <p:nvPr/>
        </p:nvSpPr>
        <p:spPr>
          <a:xfrm>
            <a:off x="6023727" y="2771480"/>
            <a:ext cx="1234912" cy="1442301"/>
          </a:xfrm>
          <a:prstGeom prst="rightArrowCallou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pic>
        <p:nvPicPr>
          <p:cNvPr id="8" name="Graphic 7" descr="Gears outline">
            <a:extLst>
              <a:ext uri="{FF2B5EF4-FFF2-40B4-BE49-F238E27FC236}">
                <a16:creationId xmlns:a16="http://schemas.microsoft.com/office/drawing/2014/main" id="{A232D16E-411C-986F-50DD-6FC7A32E3E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7467" y="29943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04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2500730"/>
            <a:ext cx="10440844" cy="1325563"/>
          </a:xfrm>
        </p:spPr>
        <p:txBody>
          <a:bodyPr/>
          <a:lstStyle/>
          <a:p>
            <a:r>
              <a:rPr lang="hr-HR">
                <a:cs typeface="Arial"/>
              </a:rPr>
              <a:t>Izazovi i iskustva tijekom rada na Supeku</a:t>
            </a:r>
          </a:p>
        </p:txBody>
      </p:sp>
    </p:spTree>
    <p:extLst>
      <p:ext uri="{BB962C8B-B14F-4D97-AF65-F5344CB8AC3E}">
        <p14:creationId xmlns:p14="http://schemas.microsoft.com/office/powerpoint/2010/main" val="2517844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014779"/>
            <a:ext cx="1066553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Strma krivulja učenja - prilagodba na rad sa Supekom</a:t>
            </a:r>
            <a:endParaRPr lang="hr-HR">
              <a:cs typeface="Arial"/>
            </a:endParaRPr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75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32A6E-A575-395B-D956-D240D7DE1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26DFF-7167-4107-E096-B987DC87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014779"/>
            <a:ext cx="1066553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solidFill>
                  <a:schemeClr val="tx2">
                    <a:lumMod val="40000"/>
                    <a:lumOff val="60000"/>
                  </a:schemeClr>
                </a:solidFill>
              </a:rPr>
              <a:t>Strma krivulja učenja - prilagodba na rad sa Supekom</a:t>
            </a:r>
            <a:endParaRPr lang="hr-HR">
              <a:solidFill>
                <a:schemeClr val="tx2">
                  <a:lumMod val="40000"/>
                  <a:lumOff val="60000"/>
                </a:schemeClr>
              </a:solidFill>
              <a:cs typeface="Arial"/>
            </a:endParaRPr>
          </a:p>
          <a:p>
            <a:r>
              <a:rPr lang="hr-HR">
                <a:cs typeface="Arial"/>
              </a:rPr>
              <a:t>Nemogućnost otklanjanja pogrešaka (</a:t>
            </a:r>
            <a:r>
              <a:rPr lang="hr-HR" err="1">
                <a:cs typeface="Arial"/>
              </a:rPr>
              <a:t>debugging</a:t>
            </a:r>
            <a:r>
              <a:rPr lang="hr-HR">
                <a:cs typeface="Arial"/>
              </a:rPr>
              <a:t>)</a:t>
            </a:r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0560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02FA5-7A04-1604-0D1B-F533A858E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6E407-F01C-82F5-471E-2C94BCBB5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014779"/>
            <a:ext cx="1066553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solidFill>
                  <a:schemeClr val="tx2">
                    <a:lumMod val="40000"/>
                    <a:lumOff val="60000"/>
                  </a:schemeClr>
                </a:solidFill>
              </a:rPr>
              <a:t>Strma krivulja učenja - prilagodba na rad sa Supekom</a:t>
            </a:r>
            <a:endParaRPr lang="hr-HR">
              <a:solidFill>
                <a:schemeClr val="tx2">
                  <a:lumMod val="40000"/>
                  <a:lumOff val="60000"/>
                </a:schemeClr>
              </a:solidFill>
              <a:cs typeface="Arial"/>
            </a:endParaRPr>
          </a:p>
          <a:p>
            <a:r>
              <a:rPr lang="hr-HR">
                <a:solidFill>
                  <a:schemeClr val="tx2">
                    <a:lumMod val="40000"/>
                    <a:lumOff val="60000"/>
                  </a:schemeClr>
                </a:solidFill>
                <a:cs typeface="Arial"/>
              </a:rPr>
              <a:t>Nemogućnost otklanjanja pogrešaka (</a:t>
            </a:r>
            <a:r>
              <a:rPr lang="hr-HR" err="1">
                <a:solidFill>
                  <a:schemeClr val="tx2">
                    <a:lumMod val="40000"/>
                    <a:lumOff val="60000"/>
                  </a:schemeClr>
                </a:solidFill>
                <a:cs typeface="Arial"/>
              </a:rPr>
              <a:t>debugging</a:t>
            </a:r>
            <a:r>
              <a:rPr lang="hr-HR">
                <a:solidFill>
                  <a:schemeClr val="tx2">
                    <a:lumMod val="40000"/>
                    <a:lumOff val="60000"/>
                  </a:schemeClr>
                </a:solidFill>
                <a:cs typeface="Arial"/>
              </a:rPr>
              <a:t>)</a:t>
            </a:r>
          </a:p>
          <a:p>
            <a:r>
              <a:rPr lang="hr-HR">
                <a:cs typeface="Arial"/>
              </a:rPr>
              <a:t>Zauzimanje resursa: GPU vs CPU</a:t>
            </a:r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463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E12C7-0ACE-EBAD-B0ED-F574F64B6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27" y="690015"/>
            <a:ext cx="10283092" cy="47287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9B7B96-14C9-29B5-AA4F-F430E197C9B4}"/>
              </a:ext>
            </a:extLst>
          </p:cNvPr>
          <p:cNvSpPr/>
          <p:nvPr/>
        </p:nvSpPr>
        <p:spPr>
          <a:xfrm>
            <a:off x="7544744" y="1732259"/>
            <a:ext cx="380319" cy="2598374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D48FA6-EE93-6197-32AE-1FA0D0670C9A}"/>
              </a:ext>
            </a:extLst>
          </p:cNvPr>
          <p:cNvSpPr/>
          <p:nvPr/>
        </p:nvSpPr>
        <p:spPr>
          <a:xfrm>
            <a:off x="6346409" y="1733222"/>
            <a:ext cx="438213" cy="2590421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293489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72204-F35F-5C3F-A2B3-15E38D7C9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239BD-F71D-5C74-C70B-3AE947186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184" y="2159427"/>
            <a:ext cx="7766339" cy="1334322"/>
          </a:xfrm>
        </p:spPr>
        <p:txBody>
          <a:bodyPr>
            <a:normAutofit fontScale="90000"/>
          </a:bodyPr>
          <a:lstStyle/>
          <a:p>
            <a:r>
              <a:rPr lang="hr-HR">
                <a:cs typeface="Arial"/>
              </a:rPr>
              <a:t>Prilagodba domene za razumijevanje scena vožnje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0DB54-221E-D081-2A01-EB14D1BC9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717" y="3456122"/>
            <a:ext cx="2229679" cy="40738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hr-HR"/>
              <a:t>Ivan Martinović</a:t>
            </a:r>
          </a:p>
        </p:txBody>
      </p:sp>
    </p:spTree>
    <p:extLst>
      <p:ext uri="{BB962C8B-B14F-4D97-AF65-F5344CB8AC3E}">
        <p14:creationId xmlns:p14="http://schemas.microsoft.com/office/powerpoint/2010/main" val="1359912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2FA29BF4-20CF-371D-2484-E158A11E2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77" y="685801"/>
            <a:ext cx="10310140" cy="49621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98F2ED-6A83-EBDE-4791-DF87B6CD7987}"/>
              </a:ext>
            </a:extLst>
          </p:cNvPr>
          <p:cNvSpPr/>
          <p:nvPr/>
        </p:nvSpPr>
        <p:spPr>
          <a:xfrm>
            <a:off x="6552060" y="878602"/>
            <a:ext cx="436569" cy="3824027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FD89F9-8D2A-977E-DCB6-544A49C6D4FB}"/>
              </a:ext>
            </a:extLst>
          </p:cNvPr>
          <p:cNvSpPr/>
          <p:nvPr/>
        </p:nvSpPr>
        <p:spPr>
          <a:xfrm>
            <a:off x="7892143" y="875416"/>
            <a:ext cx="315686" cy="3827213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86720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02FA5-7A04-1604-0D1B-F533A858E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6E407-F01C-82F5-471E-2C94BCBB5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014779"/>
            <a:ext cx="1066553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solidFill>
                  <a:schemeClr val="tx2">
                    <a:lumMod val="40000"/>
                    <a:lumOff val="60000"/>
                  </a:schemeClr>
                </a:solidFill>
              </a:rPr>
              <a:t>Strma krivulja učenja - prilagodba na rad sa Supekom</a:t>
            </a:r>
            <a:endParaRPr lang="hr-HR">
              <a:solidFill>
                <a:schemeClr val="tx2">
                  <a:lumMod val="40000"/>
                  <a:lumOff val="60000"/>
                </a:schemeClr>
              </a:solidFill>
              <a:cs typeface="Arial"/>
            </a:endParaRPr>
          </a:p>
          <a:p>
            <a:r>
              <a:rPr lang="hr-HR">
                <a:solidFill>
                  <a:schemeClr val="tx2">
                    <a:lumMod val="40000"/>
                    <a:lumOff val="60000"/>
                  </a:schemeClr>
                </a:solidFill>
                <a:cs typeface="Arial"/>
              </a:rPr>
              <a:t>Nemogućnost otklanjanja pogrešaka (</a:t>
            </a:r>
            <a:r>
              <a:rPr lang="hr-HR" err="1">
                <a:solidFill>
                  <a:schemeClr val="tx2">
                    <a:lumMod val="40000"/>
                    <a:lumOff val="60000"/>
                  </a:schemeClr>
                </a:solidFill>
                <a:cs typeface="Arial"/>
              </a:rPr>
              <a:t>debugging</a:t>
            </a:r>
            <a:r>
              <a:rPr lang="hr-HR">
                <a:solidFill>
                  <a:schemeClr val="tx2">
                    <a:lumMod val="40000"/>
                    <a:lumOff val="60000"/>
                  </a:schemeClr>
                </a:solidFill>
                <a:cs typeface="Arial"/>
              </a:rPr>
              <a:t>)</a:t>
            </a:r>
          </a:p>
          <a:p>
            <a:r>
              <a:rPr lang="hr-HR">
                <a:solidFill>
                  <a:schemeClr val="tx2">
                    <a:lumMod val="40000"/>
                    <a:lumOff val="60000"/>
                  </a:schemeClr>
                </a:solidFill>
                <a:cs typeface="Arial"/>
              </a:rPr>
              <a:t>Zauzimanje resursa: GPU vs CPU</a:t>
            </a:r>
          </a:p>
          <a:p>
            <a:r>
              <a:rPr lang="hr-HR"/>
              <a:t>Čekanje za velike poslove</a:t>
            </a:r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7430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CC3655-C013-9C3E-21A6-E844E60B4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34" y="1390979"/>
            <a:ext cx="10690028" cy="41607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3D40A3-6F48-29E0-CE88-5F5B5CDA627D}"/>
              </a:ext>
            </a:extLst>
          </p:cNvPr>
          <p:cNvSpPr/>
          <p:nvPr/>
        </p:nvSpPr>
        <p:spPr>
          <a:xfrm>
            <a:off x="6985262" y="1404594"/>
            <a:ext cx="5015060" cy="16968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FEF20F-FD15-C3AB-B3D7-F3E11FBC8965}"/>
              </a:ext>
            </a:extLst>
          </p:cNvPr>
          <p:cNvSpPr/>
          <p:nvPr/>
        </p:nvSpPr>
        <p:spPr>
          <a:xfrm>
            <a:off x="6977406" y="1698395"/>
            <a:ext cx="5013489" cy="47919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ECC375-4400-0D33-32A9-B7176C705B11}"/>
              </a:ext>
            </a:extLst>
          </p:cNvPr>
          <p:cNvSpPr/>
          <p:nvPr/>
        </p:nvSpPr>
        <p:spPr>
          <a:xfrm>
            <a:off x="6997831" y="2633221"/>
            <a:ext cx="5002491" cy="43991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FF2366-35C1-EE36-63A8-7ECC88EE5FAD}"/>
              </a:ext>
            </a:extLst>
          </p:cNvPr>
          <p:cNvSpPr/>
          <p:nvPr/>
        </p:nvSpPr>
        <p:spPr>
          <a:xfrm>
            <a:off x="6997831" y="3519340"/>
            <a:ext cx="5011917" cy="779283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603E1C-781A-3775-AFB0-249548285C8B}"/>
              </a:ext>
            </a:extLst>
          </p:cNvPr>
          <p:cNvSpPr/>
          <p:nvPr/>
        </p:nvSpPr>
        <p:spPr>
          <a:xfrm>
            <a:off x="6989977" y="4435311"/>
            <a:ext cx="5019772" cy="35350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952501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02FA5-7A04-1604-0D1B-F533A858E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6E407-F01C-82F5-471E-2C94BCBB5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014779"/>
            <a:ext cx="1066553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solidFill>
                  <a:schemeClr val="tx2">
                    <a:lumMod val="40000"/>
                    <a:lumOff val="60000"/>
                  </a:schemeClr>
                </a:solidFill>
              </a:rPr>
              <a:t>Strma krivulja učenja - prilagodba na rad sa Supekom</a:t>
            </a:r>
            <a:endParaRPr lang="hr-HR">
              <a:solidFill>
                <a:schemeClr val="tx2">
                  <a:lumMod val="40000"/>
                  <a:lumOff val="60000"/>
                </a:schemeClr>
              </a:solidFill>
              <a:cs typeface="Arial"/>
            </a:endParaRPr>
          </a:p>
          <a:p>
            <a:r>
              <a:rPr lang="hr-HR">
                <a:solidFill>
                  <a:schemeClr val="tx2">
                    <a:lumMod val="40000"/>
                    <a:lumOff val="60000"/>
                  </a:schemeClr>
                </a:solidFill>
                <a:cs typeface="Arial"/>
              </a:rPr>
              <a:t>Nemogućnost otklanjanja pogrešaka (</a:t>
            </a:r>
            <a:r>
              <a:rPr lang="hr-HR" err="1">
                <a:solidFill>
                  <a:schemeClr val="tx2">
                    <a:lumMod val="40000"/>
                    <a:lumOff val="60000"/>
                  </a:schemeClr>
                </a:solidFill>
                <a:cs typeface="Arial"/>
              </a:rPr>
              <a:t>debugging</a:t>
            </a:r>
            <a:r>
              <a:rPr lang="hr-HR">
                <a:solidFill>
                  <a:schemeClr val="tx2">
                    <a:lumMod val="40000"/>
                    <a:lumOff val="60000"/>
                  </a:schemeClr>
                </a:solidFill>
                <a:cs typeface="Arial"/>
              </a:rPr>
              <a:t>)</a:t>
            </a:r>
          </a:p>
          <a:p>
            <a:r>
              <a:rPr lang="hr-HR">
                <a:solidFill>
                  <a:schemeClr val="tx2">
                    <a:lumMod val="40000"/>
                    <a:lumOff val="60000"/>
                  </a:schemeClr>
                </a:solidFill>
                <a:cs typeface="Arial"/>
              </a:rPr>
              <a:t>Zauzimanje resursa: GPU vs CPU</a:t>
            </a:r>
          </a:p>
          <a:p>
            <a:r>
              <a:rPr lang="hr-HR">
                <a:solidFill>
                  <a:schemeClr val="tx2">
                    <a:lumMod val="40000"/>
                    <a:lumOff val="60000"/>
                  </a:schemeClr>
                </a:solidFill>
              </a:rPr>
              <a:t>Čekanje za velike poslove</a:t>
            </a:r>
          </a:p>
          <a:p>
            <a:r>
              <a:rPr lang="hr-HR"/>
              <a:t>Poslovi od ~500MiB na jednoj GPU kartici</a:t>
            </a:r>
          </a:p>
          <a:p>
            <a:endParaRPr lang="hr-HR"/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1582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A07374-DE16-DEFC-3818-4C3D2EA4A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34" y="705686"/>
            <a:ext cx="5779843" cy="53663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D36764-3E2E-4500-08F0-3B7A0FF98B3C}"/>
              </a:ext>
            </a:extLst>
          </p:cNvPr>
          <p:cNvSpPr/>
          <p:nvPr/>
        </p:nvSpPr>
        <p:spPr>
          <a:xfrm>
            <a:off x="6136850" y="1743960"/>
            <a:ext cx="1545996" cy="2309566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140914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B0910B7-7079-BD5B-D66E-B5F27A5FD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0" y="1367947"/>
            <a:ext cx="9713238" cy="364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62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FBA8E3F4-099D-6530-2F04-1BE7C92F6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89" y="1390539"/>
            <a:ext cx="5245100" cy="3810000"/>
          </a:xfrm>
          <a:prstGeom prst="rect">
            <a:avLst/>
          </a:prstGeom>
        </p:spPr>
      </p:pic>
      <p:pic>
        <p:nvPicPr>
          <p:cNvPr id="5" name="Picture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A9F6FC06-C7B3-5C38-3D80-2DBFB065E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48" y="1385344"/>
            <a:ext cx="5094352" cy="3823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D04195-8936-BC0A-2661-1D1AD2DA3975}"/>
              </a:ext>
            </a:extLst>
          </p:cNvPr>
          <p:cNvSpPr/>
          <p:nvPr/>
        </p:nvSpPr>
        <p:spPr>
          <a:xfrm>
            <a:off x="9191134" y="2366128"/>
            <a:ext cx="1348033" cy="433633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5DF774-3B8C-60F3-1A85-DC9A6C517702}"/>
              </a:ext>
            </a:extLst>
          </p:cNvPr>
          <p:cNvSpPr/>
          <p:nvPr/>
        </p:nvSpPr>
        <p:spPr>
          <a:xfrm>
            <a:off x="3857134" y="3300953"/>
            <a:ext cx="1348033" cy="433633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3880092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09EB22-98C1-052F-BB72-4B119082C5C0}"/>
              </a:ext>
            </a:extLst>
          </p:cNvPr>
          <p:cNvSpPr txBox="1"/>
          <p:nvPr/>
        </p:nvSpPr>
        <p:spPr>
          <a:xfrm>
            <a:off x="4060657" y="2717131"/>
            <a:ext cx="456798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err="1">
                <a:cs typeface="Arial"/>
              </a:rPr>
              <a:t>SupeK</a:t>
            </a:r>
            <a:r>
              <a:rPr lang="en-US" sz="4000">
                <a:cs typeface="Arial"/>
              </a:rPr>
              <a:t> je </a:t>
            </a:r>
            <a:r>
              <a:rPr lang="en-US" sz="4000" err="1">
                <a:cs typeface="Arial"/>
              </a:rPr>
              <a:t>SupeR</a:t>
            </a:r>
            <a:r>
              <a:rPr lang="en-US" sz="4000">
                <a:cs typeface="Arial"/>
              </a:rPr>
              <a:t>! :)</a:t>
            </a:r>
          </a:p>
        </p:txBody>
      </p:sp>
    </p:spTree>
    <p:extLst>
      <p:ext uri="{BB962C8B-B14F-4D97-AF65-F5344CB8AC3E}">
        <p14:creationId xmlns:p14="http://schemas.microsoft.com/office/powerpoint/2010/main" val="4151906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CD1C-760B-4BF7-8E3A-4F0D708BD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Hvala!</a:t>
            </a:r>
          </a:p>
        </p:txBody>
      </p:sp>
    </p:spTree>
    <p:extLst>
      <p:ext uri="{BB962C8B-B14F-4D97-AF65-F5344CB8AC3E}">
        <p14:creationId xmlns:p14="http://schemas.microsoft.com/office/powerpoint/2010/main" val="3824183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059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8F8A-E951-DB84-68D8-A31FEFB89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CD442-886E-B3D8-5D37-8DF296F72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hr-HR">
              <a:cs typeface="Arial"/>
            </a:endParaRPr>
          </a:p>
          <a:p>
            <a:endParaRPr lang="hr-HR"/>
          </a:p>
          <a:p>
            <a:endParaRPr lang="hr-HR"/>
          </a:p>
        </p:txBody>
      </p:sp>
      <p:pic>
        <p:nvPicPr>
          <p:cNvPr id="7" name="Picture 6" descr="Cars on a road with cars and trucks&#10;&#10;AI-generated content may be incorrect.">
            <a:extLst>
              <a:ext uri="{FF2B5EF4-FFF2-40B4-BE49-F238E27FC236}">
                <a16:creationId xmlns:a16="http://schemas.microsoft.com/office/drawing/2014/main" id="{1C75EB8F-350B-FBFA-4802-FEC93A8A4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88" y="516699"/>
            <a:ext cx="10135644" cy="5052164"/>
          </a:xfrm>
          <a:prstGeom prst="rect">
            <a:avLst/>
          </a:prstGeom>
        </p:spPr>
      </p:pic>
      <p:pic>
        <p:nvPicPr>
          <p:cNvPr id="8" name="Picture 7" descr="A cartoon of cars on a road&#10;&#10;AI-generated content may be incorrect.">
            <a:extLst>
              <a:ext uri="{FF2B5EF4-FFF2-40B4-BE49-F238E27FC236}">
                <a16:creationId xmlns:a16="http://schemas.microsoft.com/office/drawing/2014/main" id="{DE3242FF-DF6E-34C1-28E3-4E7C910F0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528" y="512349"/>
            <a:ext cx="10131729" cy="5045901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24E88EB3-564F-1AD3-F9D4-21AB9DAD6F93}"/>
              </a:ext>
            </a:extLst>
          </p:cNvPr>
          <p:cNvSpPr txBox="1"/>
          <p:nvPr/>
        </p:nvSpPr>
        <p:spPr>
          <a:xfrm>
            <a:off x="1758861" y="5553740"/>
            <a:ext cx="2743200" cy="21544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rgbClr val="E69138"/>
                </a:solidFill>
                <a:latin typeface="Comfortaa"/>
              </a:rPr>
              <a:t>[cordts2016cvpr]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4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F982C-3207-08B5-A5AF-64DFE5F2F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26B1FAB-CA7C-F504-089F-5AD5AB650BE2}"/>
              </a:ext>
            </a:extLst>
          </p:cNvPr>
          <p:cNvGrpSpPr/>
          <p:nvPr/>
        </p:nvGrpSpPr>
        <p:grpSpPr>
          <a:xfrm>
            <a:off x="1506855" y="2481580"/>
            <a:ext cx="10333355" cy="1048385"/>
            <a:chOff x="1506855" y="1496060"/>
            <a:chExt cx="10333355" cy="1048385"/>
          </a:xfrm>
        </p:grpSpPr>
        <p:pic>
          <p:nvPicPr>
            <p:cNvPr id="7" name="Picture 6" descr="A stack of money and coins&#10;&#10;AI-generated content may be incorrect.">
              <a:extLst>
                <a:ext uri="{FF2B5EF4-FFF2-40B4-BE49-F238E27FC236}">
                  <a16:creationId xmlns:a16="http://schemas.microsoft.com/office/drawing/2014/main" id="{E1ED7E0E-A57F-4626-3413-BB30E0E8D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92460" y="1496060"/>
              <a:ext cx="1047750" cy="1047750"/>
            </a:xfrm>
            <a:prstGeom prst="rect">
              <a:avLst/>
            </a:prstGeom>
          </p:spPr>
        </p:pic>
        <p:pic>
          <p:nvPicPr>
            <p:cNvPr id="8" name="Picture 7" descr="A red and white clock&#10;&#10;AI-generated content may be incorrect.">
              <a:extLst>
                <a:ext uri="{FF2B5EF4-FFF2-40B4-BE49-F238E27FC236}">
                  <a16:creationId xmlns:a16="http://schemas.microsoft.com/office/drawing/2014/main" id="{95A89ED9-9B1E-1007-1AB5-9B8A794A0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6855" y="1496695"/>
              <a:ext cx="1047750" cy="10477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2E14F3-B09E-6736-B2E9-2F6CD0C9DDCD}"/>
              </a:ext>
            </a:extLst>
          </p:cNvPr>
          <p:cNvGrpSpPr/>
          <p:nvPr/>
        </p:nvGrpSpPr>
        <p:grpSpPr>
          <a:xfrm>
            <a:off x="2722880" y="1219200"/>
            <a:ext cx="7691120" cy="1708150"/>
            <a:chOff x="2722880" y="233680"/>
            <a:chExt cx="7691120" cy="1708150"/>
          </a:xfrm>
        </p:grpSpPr>
        <p:pic>
          <p:nvPicPr>
            <p:cNvPr id="4" name="Picture 3" descr="A person on a bike&#10;&#10;AI-generated content may be incorrect.">
              <a:extLst>
                <a:ext uri="{FF2B5EF4-FFF2-40B4-BE49-F238E27FC236}">
                  <a16:creationId xmlns:a16="http://schemas.microsoft.com/office/drawing/2014/main" id="{435E63B4-FE01-C3C3-04E8-7891ECE39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00315" y="396875"/>
              <a:ext cx="2813685" cy="1493520"/>
            </a:xfrm>
            <a:prstGeom prst="rect">
              <a:avLst/>
            </a:prstGeom>
          </p:spPr>
        </p:pic>
        <p:pic>
          <p:nvPicPr>
            <p:cNvPr id="5" name="Picture 4" descr="A person riding a bicycle on a street&#10;&#10;AI-generated content may be incorrect.">
              <a:extLst>
                <a:ext uri="{FF2B5EF4-FFF2-40B4-BE49-F238E27FC236}">
                  <a16:creationId xmlns:a16="http://schemas.microsoft.com/office/drawing/2014/main" id="{5881F17E-E0E4-4E5E-082A-0B214231B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5430" y="448310"/>
              <a:ext cx="2813685" cy="1493520"/>
            </a:xfrm>
            <a:prstGeom prst="rect">
              <a:avLst/>
            </a:prstGeom>
          </p:spPr>
        </p:pic>
        <p:pic>
          <p:nvPicPr>
            <p:cNvPr id="6" name="Picture 5" descr="A person sitting at a computer&#10;&#10;AI-generated content may be incorrect.">
              <a:extLst>
                <a:ext uri="{FF2B5EF4-FFF2-40B4-BE49-F238E27FC236}">
                  <a16:creationId xmlns:a16="http://schemas.microsoft.com/office/drawing/2014/main" id="{D25DFF7C-3C07-6584-D4FE-FA09FFA21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50305" y="855345"/>
              <a:ext cx="733425" cy="6667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EA3A84-F0A7-15B4-97AD-442CD93DA50B}"/>
                </a:ext>
              </a:extLst>
            </p:cNvPr>
            <p:cNvSpPr txBox="1"/>
            <p:nvPr/>
          </p:nvSpPr>
          <p:spPr>
            <a:xfrm>
              <a:off x="2722880" y="233680"/>
              <a:ext cx="2743200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E69138"/>
                  </a:solidFill>
                  <a:latin typeface="Comfortaa"/>
                </a:rPr>
                <a:t>[cordts2016cvpr]</a:t>
              </a:r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4824EC-0B95-C6F9-B7AA-DABD7C098375}"/>
              </a:ext>
            </a:extLst>
          </p:cNvPr>
          <p:cNvGrpSpPr/>
          <p:nvPr/>
        </p:nvGrpSpPr>
        <p:grpSpPr>
          <a:xfrm>
            <a:off x="2722880" y="3001010"/>
            <a:ext cx="7693025" cy="1796594"/>
            <a:chOff x="2722880" y="2015490"/>
            <a:chExt cx="7693025" cy="1796594"/>
          </a:xfrm>
        </p:grpSpPr>
        <p:pic>
          <p:nvPicPr>
            <p:cNvPr id="9" name="Picture 8" descr="A cartoon of a road with buildings and a person walking&#10;&#10;AI-generated content may be incorrect.">
              <a:extLst>
                <a:ext uri="{FF2B5EF4-FFF2-40B4-BE49-F238E27FC236}">
                  <a16:creationId xmlns:a16="http://schemas.microsoft.com/office/drawing/2014/main" id="{E41542F3-3005-3F0B-2D13-C57CC1B85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3490" y="2015490"/>
              <a:ext cx="2812415" cy="1525270"/>
            </a:xfrm>
            <a:prstGeom prst="rect">
              <a:avLst/>
            </a:prstGeom>
          </p:spPr>
        </p:pic>
        <p:pic>
          <p:nvPicPr>
            <p:cNvPr id="10" name="Picture 9" descr="A street with tracks and cars at night&#10;&#10;AI-generated content may be incorrect.">
              <a:extLst>
                <a:ext uri="{FF2B5EF4-FFF2-40B4-BE49-F238E27FC236}">
                  <a16:creationId xmlns:a16="http://schemas.microsoft.com/office/drawing/2014/main" id="{EA14C83E-BE86-57F7-CE74-34C3BF3C5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08605" y="2016125"/>
              <a:ext cx="2806700" cy="1578610"/>
            </a:xfrm>
            <a:prstGeom prst="rect">
              <a:avLst/>
            </a:prstGeom>
          </p:spPr>
        </p:pic>
        <p:pic>
          <p:nvPicPr>
            <p:cNvPr id="14" name="Picture 13" descr="A person sitting at a computer&#10;&#10;AI-generated content may be incorrect.">
              <a:extLst>
                <a:ext uri="{FF2B5EF4-FFF2-40B4-BE49-F238E27FC236}">
                  <a16:creationId xmlns:a16="http://schemas.microsoft.com/office/drawing/2014/main" id="{127D31F9-E498-CE36-869F-7314F8EF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55385" y="2364105"/>
              <a:ext cx="733425" cy="66675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E8D846-0825-6848-C77D-9853BD7210D9}"/>
                </a:ext>
              </a:extLst>
            </p:cNvPr>
            <p:cNvSpPr txBox="1"/>
            <p:nvPr/>
          </p:nvSpPr>
          <p:spPr>
            <a:xfrm>
              <a:off x="2722880" y="3596640"/>
              <a:ext cx="2743200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E69138"/>
                  </a:solidFill>
                  <a:latin typeface="Comfortaa"/>
                </a:rPr>
                <a:t>[sakaridis2021iccv]</a:t>
              </a:r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30A54D-B449-C30E-B8FC-88FF9D959E5F}"/>
              </a:ext>
            </a:extLst>
          </p:cNvPr>
          <p:cNvSpPr txBox="1"/>
          <p:nvPr/>
        </p:nvSpPr>
        <p:spPr>
          <a:xfrm>
            <a:off x="6207760" y="2509520"/>
            <a:ext cx="8128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E69138"/>
                </a:solidFill>
                <a:latin typeface="Comfortaa"/>
              </a:rPr>
              <a:t>≈1.5 sat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203727-9308-BF8B-7B2E-74E899B4D915}"/>
              </a:ext>
            </a:extLst>
          </p:cNvPr>
          <p:cNvSpPr txBox="1"/>
          <p:nvPr/>
        </p:nvSpPr>
        <p:spPr>
          <a:xfrm>
            <a:off x="6248400" y="4013200"/>
            <a:ext cx="8128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E69138"/>
                </a:solidFill>
                <a:latin typeface="Comfortaa"/>
              </a:rPr>
              <a:t>≈3 </a:t>
            </a:r>
            <a:r>
              <a:rPr lang="en-US" sz="1200" b="1" err="1">
                <a:solidFill>
                  <a:srgbClr val="E69138"/>
                </a:solidFill>
                <a:latin typeface="Comfortaa"/>
              </a:rPr>
              <a:t>sata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49506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F1674-765E-10D5-37A0-36EA00637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B061C-3423-41AE-7650-05A6E8D9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7216" y="1724025"/>
            <a:ext cx="98253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hr-HR">
              <a:cs typeface="Arial"/>
            </a:endParaRPr>
          </a:p>
          <a:p>
            <a:endParaRPr lang="hr-HR"/>
          </a:p>
          <a:p>
            <a:endParaRPr lang="hr-H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0AE535-C5CE-378E-B6F1-20BB552807A5}"/>
              </a:ext>
            </a:extLst>
          </p:cNvPr>
          <p:cNvSpPr txBox="1"/>
          <p:nvPr/>
        </p:nvSpPr>
        <p:spPr>
          <a:xfrm>
            <a:off x="2091222" y="4592186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E69138"/>
                </a:solidFill>
                <a:latin typeface="Comfortaa"/>
              </a:rPr>
              <a:t>[ozone.hr]</a:t>
            </a:r>
            <a:endParaRPr lang="en-US"/>
          </a:p>
        </p:txBody>
      </p:sp>
      <p:pic>
        <p:nvPicPr>
          <p:cNvPr id="10" name="Picture 9" descr="A video game cover with cars and helicopter&#10;&#10;AI-generated content may be incorrect.">
            <a:extLst>
              <a:ext uri="{FF2B5EF4-FFF2-40B4-BE49-F238E27FC236}">
                <a16:creationId xmlns:a16="http://schemas.microsoft.com/office/drawing/2014/main" id="{D85709A2-A7E7-C45D-FB88-14D92D9D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698" y="240630"/>
            <a:ext cx="3446867" cy="4351421"/>
          </a:xfrm>
          <a:prstGeom prst="rect">
            <a:avLst/>
          </a:prstGeom>
        </p:spPr>
      </p:pic>
      <p:pic>
        <p:nvPicPr>
          <p:cNvPr id="2" name="Picture 1" descr="A truck on the road&#10;&#10;AI-generated content may be incorrect.">
            <a:extLst>
              <a:ext uri="{FF2B5EF4-FFF2-40B4-BE49-F238E27FC236}">
                <a16:creationId xmlns:a16="http://schemas.microsoft.com/office/drawing/2014/main" id="{07EDDF08-662A-1E7D-F358-F8288E900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705" y="792480"/>
            <a:ext cx="3347870" cy="4185920"/>
          </a:xfrm>
          <a:prstGeom prst="rect">
            <a:avLst/>
          </a:prstGeom>
        </p:spPr>
      </p:pic>
      <p:pic>
        <p:nvPicPr>
          <p:cNvPr id="9" name="Picture 8" descr="A video game cover with images&#10;&#10;AI-generated content may be incorrect.">
            <a:extLst>
              <a:ext uri="{FF2B5EF4-FFF2-40B4-BE49-F238E27FC236}">
                <a16:creationId xmlns:a16="http://schemas.microsoft.com/office/drawing/2014/main" id="{248EF7E6-3537-1D18-D283-DABF5745A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987" y="1594184"/>
            <a:ext cx="3232605" cy="407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7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2B61E-17F9-7E72-89FB-6E810A2D8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E15B581-C66E-3764-5CE7-A99BFEE3FC62}"/>
              </a:ext>
            </a:extLst>
          </p:cNvPr>
          <p:cNvGrpSpPr/>
          <p:nvPr/>
        </p:nvGrpSpPr>
        <p:grpSpPr>
          <a:xfrm>
            <a:off x="1506855" y="1496060"/>
            <a:ext cx="10333355" cy="1048385"/>
            <a:chOff x="1506855" y="1496060"/>
            <a:chExt cx="10333355" cy="1048385"/>
          </a:xfrm>
        </p:grpSpPr>
        <p:pic>
          <p:nvPicPr>
            <p:cNvPr id="7" name="Picture 6" descr="A stack of money and coins&#10;&#10;AI-generated content may be incorrect.">
              <a:extLst>
                <a:ext uri="{FF2B5EF4-FFF2-40B4-BE49-F238E27FC236}">
                  <a16:creationId xmlns:a16="http://schemas.microsoft.com/office/drawing/2014/main" id="{5876C54F-3DC3-1550-15C9-68131041E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92460" y="1496060"/>
              <a:ext cx="1047750" cy="1047750"/>
            </a:xfrm>
            <a:prstGeom prst="rect">
              <a:avLst/>
            </a:prstGeom>
          </p:spPr>
        </p:pic>
        <p:pic>
          <p:nvPicPr>
            <p:cNvPr id="8" name="Picture 7" descr="A red and white clock&#10;&#10;AI-generated content may be incorrect.">
              <a:extLst>
                <a:ext uri="{FF2B5EF4-FFF2-40B4-BE49-F238E27FC236}">
                  <a16:creationId xmlns:a16="http://schemas.microsoft.com/office/drawing/2014/main" id="{EAF1BB88-CBD4-D4DE-E910-569895CDF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6855" y="1496695"/>
              <a:ext cx="1047750" cy="10477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CDAD3CB-4FA0-0B77-2BC3-1D09F4437D3F}"/>
              </a:ext>
            </a:extLst>
          </p:cNvPr>
          <p:cNvGrpSpPr/>
          <p:nvPr/>
        </p:nvGrpSpPr>
        <p:grpSpPr>
          <a:xfrm>
            <a:off x="2722880" y="233680"/>
            <a:ext cx="7691120" cy="1708150"/>
            <a:chOff x="2722880" y="233680"/>
            <a:chExt cx="7691120" cy="1708150"/>
          </a:xfrm>
        </p:grpSpPr>
        <p:pic>
          <p:nvPicPr>
            <p:cNvPr id="4" name="Picture 3" descr="A person on a bike&#10;&#10;AI-generated content may be incorrect.">
              <a:extLst>
                <a:ext uri="{FF2B5EF4-FFF2-40B4-BE49-F238E27FC236}">
                  <a16:creationId xmlns:a16="http://schemas.microsoft.com/office/drawing/2014/main" id="{31531ECF-C2DD-BED8-618F-DB486C8D7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00315" y="396875"/>
              <a:ext cx="2813685" cy="1493520"/>
            </a:xfrm>
            <a:prstGeom prst="rect">
              <a:avLst/>
            </a:prstGeom>
          </p:spPr>
        </p:pic>
        <p:pic>
          <p:nvPicPr>
            <p:cNvPr id="5" name="Picture 4" descr="A person riding a bicycle on a street&#10;&#10;AI-generated content may be incorrect.">
              <a:extLst>
                <a:ext uri="{FF2B5EF4-FFF2-40B4-BE49-F238E27FC236}">
                  <a16:creationId xmlns:a16="http://schemas.microsoft.com/office/drawing/2014/main" id="{0440217B-4FE1-11E6-3A0E-80643DE7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5430" y="448310"/>
              <a:ext cx="2813685" cy="1493520"/>
            </a:xfrm>
            <a:prstGeom prst="rect">
              <a:avLst/>
            </a:prstGeom>
          </p:spPr>
        </p:pic>
        <p:pic>
          <p:nvPicPr>
            <p:cNvPr id="6" name="Picture 5" descr="A person sitting at a computer&#10;&#10;AI-generated content may be incorrect.">
              <a:extLst>
                <a:ext uri="{FF2B5EF4-FFF2-40B4-BE49-F238E27FC236}">
                  <a16:creationId xmlns:a16="http://schemas.microsoft.com/office/drawing/2014/main" id="{30CCA68F-1655-E3CF-DE3C-F636B2F4E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50305" y="855345"/>
              <a:ext cx="733425" cy="6667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21FF6A-9915-9144-37EB-551A057633DD}"/>
                </a:ext>
              </a:extLst>
            </p:cNvPr>
            <p:cNvSpPr txBox="1"/>
            <p:nvPr/>
          </p:nvSpPr>
          <p:spPr>
            <a:xfrm>
              <a:off x="2722880" y="233680"/>
              <a:ext cx="2743200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E69138"/>
                  </a:solidFill>
                  <a:latin typeface="Comfortaa"/>
                </a:rPr>
                <a:t>[cordts2016cvpr]</a:t>
              </a:r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FEEBD10-3EA7-8BA3-B6CC-E8DEED0EC8FD}"/>
              </a:ext>
            </a:extLst>
          </p:cNvPr>
          <p:cNvGrpSpPr/>
          <p:nvPr/>
        </p:nvGrpSpPr>
        <p:grpSpPr>
          <a:xfrm>
            <a:off x="2722880" y="2015490"/>
            <a:ext cx="7693025" cy="1796594"/>
            <a:chOff x="2722880" y="2015490"/>
            <a:chExt cx="7693025" cy="1796594"/>
          </a:xfrm>
        </p:grpSpPr>
        <p:pic>
          <p:nvPicPr>
            <p:cNvPr id="9" name="Picture 8" descr="A cartoon of a road with buildings and a person walking&#10;&#10;AI-generated content may be incorrect.">
              <a:extLst>
                <a:ext uri="{FF2B5EF4-FFF2-40B4-BE49-F238E27FC236}">
                  <a16:creationId xmlns:a16="http://schemas.microsoft.com/office/drawing/2014/main" id="{AA368EED-7533-7BDD-B955-EAC2DEC6D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3490" y="2015490"/>
              <a:ext cx="2812415" cy="1525270"/>
            </a:xfrm>
            <a:prstGeom prst="rect">
              <a:avLst/>
            </a:prstGeom>
          </p:spPr>
        </p:pic>
        <p:pic>
          <p:nvPicPr>
            <p:cNvPr id="10" name="Picture 9" descr="A street with tracks and cars at night&#10;&#10;AI-generated content may be incorrect.">
              <a:extLst>
                <a:ext uri="{FF2B5EF4-FFF2-40B4-BE49-F238E27FC236}">
                  <a16:creationId xmlns:a16="http://schemas.microsoft.com/office/drawing/2014/main" id="{A03AEF60-B7A1-64B0-A6CA-6C263C783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08605" y="2016125"/>
              <a:ext cx="2806700" cy="1578610"/>
            </a:xfrm>
            <a:prstGeom prst="rect">
              <a:avLst/>
            </a:prstGeom>
          </p:spPr>
        </p:pic>
        <p:pic>
          <p:nvPicPr>
            <p:cNvPr id="14" name="Picture 13" descr="A person sitting at a computer&#10;&#10;AI-generated content may be incorrect.">
              <a:extLst>
                <a:ext uri="{FF2B5EF4-FFF2-40B4-BE49-F238E27FC236}">
                  <a16:creationId xmlns:a16="http://schemas.microsoft.com/office/drawing/2014/main" id="{CB934BAF-4BD1-0466-0B95-28CF76ECB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55385" y="2364105"/>
              <a:ext cx="733425" cy="66675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A39CE8-8463-9855-35DA-DF1B3494B199}"/>
                </a:ext>
              </a:extLst>
            </p:cNvPr>
            <p:cNvSpPr txBox="1"/>
            <p:nvPr/>
          </p:nvSpPr>
          <p:spPr>
            <a:xfrm>
              <a:off x="2722880" y="3596640"/>
              <a:ext cx="2743200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E69138"/>
                  </a:solidFill>
                  <a:latin typeface="Comfortaa"/>
                </a:rPr>
                <a:t>[sakaridis2021iccv]</a:t>
              </a:r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C08AD7-4AA9-A42D-AE8D-BD406CB61692}"/>
              </a:ext>
            </a:extLst>
          </p:cNvPr>
          <p:cNvGrpSpPr/>
          <p:nvPr/>
        </p:nvGrpSpPr>
        <p:grpSpPr>
          <a:xfrm>
            <a:off x="2722880" y="4191635"/>
            <a:ext cx="7700010" cy="1703249"/>
            <a:chOff x="2722880" y="4191635"/>
            <a:chExt cx="7700010" cy="1703249"/>
          </a:xfrm>
        </p:grpSpPr>
        <p:pic>
          <p:nvPicPr>
            <p:cNvPr id="11" name="Picture 10" descr="A person sitting at a computer&#10;&#10;AI-generated content may be incorrect.">
              <a:extLst>
                <a:ext uri="{FF2B5EF4-FFF2-40B4-BE49-F238E27FC236}">
                  <a16:creationId xmlns:a16="http://schemas.microsoft.com/office/drawing/2014/main" id="{9F15CC3F-6158-FD2E-0278-43A7A4214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53480" y="4516120"/>
              <a:ext cx="733425" cy="666750"/>
            </a:xfrm>
            <a:prstGeom prst="rect">
              <a:avLst/>
            </a:prstGeom>
          </p:spPr>
        </p:pic>
        <p:pic>
          <p:nvPicPr>
            <p:cNvPr id="12" name="Picture 11" descr="A video game of a city street with cars and buildings&#10;&#10;AI-generated content may be incorrect.">
              <a:extLst>
                <a:ext uri="{FF2B5EF4-FFF2-40B4-BE49-F238E27FC236}">
                  <a16:creationId xmlns:a16="http://schemas.microsoft.com/office/drawing/2014/main" id="{C3AB81F0-A7FF-23EB-79E1-AE0E27993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09875" y="4191635"/>
              <a:ext cx="2813685" cy="1487170"/>
            </a:xfrm>
            <a:prstGeom prst="rect">
              <a:avLst/>
            </a:prstGeom>
          </p:spPr>
        </p:pic>
        <p:pic>
          <p:nvPicPr>
            <p:cNvPr id="13" name="Picture 12" descr="A road with cars and trees&#10;&#10;AI-generated content may be incorrect.">
              <a:extLst>
                <a:ext uri="{FF2B5EF4-FFF2-40B4-BE49-F238E27FC236}">
                  <a16:creationId xmlns:a16="http://schemas.microsoft.com/office/drawing/2014/main" id="{C244E5F4-F64F-83D0-FAFA-05D20D21A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06030" y="4192270"/>
              <a:ext cx="2816860" cy="14884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9F196D-119F-7284-8B0C-BC38846CE627}"/>
                </a:ext>
              </a:extLst>
            </p:cNvPr>
            <p:cNvSpPr txBox="1"/>
            <p:nvPr/>
          </p:nvSpPr>
          <p:spPr>
            <a:xfrm>
              <a:off x="2722880" y="5679440"/>
              <a:ext cx="2743200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E69138"/>
                  </a:solidFill>
                  <a:latin typeface="Comfortaa"/>
                </a:rPr>
                <a:t>[richter2016eccv]</a:t>
              </a:r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1496E8D-622B-29A9-E247-84EFB1A39F80}"/>
              </a:ext>
            </a:extLst>
          </p:cNvPr>
          <p:cNvSpPr txBox="1"/>
          <p:nvPr/>
        </p:nvSpPr>
        <p:spPr>
          <a:xfrm>
            <a:off x="6207760" y="1524000"/>
            <a:ext cx="8128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E69138"/>
                </a:solidFill>
                <a:latin typeface="Comfortaa"/>
              </a:rPr>
              <a:t>≈1.5 sat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424E17-F5FD-0039-9068-76D37B1A65E8}"/>
              </a:ext>
            </a:extLst>
          </p:cNvPr>
          <p:cNvSpPr txBox="1"/>
          <p:nvPr/>
        </p:nvSpPr>
        <p:spPr>
          <a:xfrm>
            <a:off x="6248400" y="3027680"/>
            <a:ext cx="8128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E69138"/>
                </a:solidFill>
                <a:latin typeface="Comfortaa"/>
              </a:rPr>
              <a:t>≈3 </a:t>
            </a:r>
            <a:r>
              <a:rPr lang="en-US" sz="1200" b="1" err="1">
                <a:solidFill>
                  <a:srgbClr val="E69138"/>
                </a:solidFill>
                <a:latin typeface="Comfortaa"/>
              </a:rPr>
              <a:t>sata</a:t>
            </a:r>
            <a:endParaRPr lang="en-US" err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663605-9598-D8EB-8CDA-4A7DC8169424}"/>
              </a:ext>
            </a:extLst>
          </p:cNvPr>
          <p:cNvSpPr txBox="1"/>
          <p:nvPr/>
        </p:nvSpPr>
        <p:spPr>
          <a:xfrm>
            <a:off x="6096000" y="5191760"/>
            <a:ext cx="102616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E69138"/>
                </a:solidFill>
                <a:latin typeface="Comfortaa"/>
              </a:rPr>
              <a:t>≈7 </a:t>
            </a:r>
            <a:r>
              <a:rPr lang="en-US" sz="1200" b="1" err="1">
                <a:solidFill>
                  <a:srgbClr val="E69138"/>
                </a:solidFill>
                <a:latin typeface="Comfortaa"/>
              </a:rPr>
              <a:t>sekundi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01707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D7839-C64E-1697-0696-E4DA08257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DB887B0-BD8D-52B6-AEA5-694E0D61F3AA}"/>
              </a:ext>
            </a:extLst>
          </p:cNvPr>
          <p:cNvGrpSpPr/>
          <p:nvPr/>
        </p:nvGrpSpPr>
        <p:grpSpPr>
          <a:xfrm>
            <a:off x="1509535" y="803946"/>
            <a:ext cx="5671636" cy="3224230"/>
            <a:chOff x="1499766" y="783379"/>
            <a:chExt cx="5671636" cy="3224230"/>
          </a:xfrm>
        </p:grpSpPr>
        <p:pic>
          <p:nvPicPr>
            <p:cNvPr id="4" name="Picture 3" descr="A diagram of a diagram of a person walking on a street&#10;&#10;AI-generated content may be incorrect.">
              <a:extLst>
                <a:ext uri="{FF2B5EF4-FFF2-40B4-BE49-F238E27FC236}">
                  <a16:creationId xmlns:a16="http://schemas.microsoft.com/office/drawing/2014/main" id="{36B226D5-10EA-38AE-5B7C-1E57671D9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1170" y="783379"/>
              <a:ext cx="5580232" cy="30133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D720A4-559C-FEB3-188C-D88EA1AA74A5}"/>
                </a:ext>
              </a:extLst>
            </p:cNvPr>
            <p:cNvSpPr txBox="1"/>
            <p:nvPr/>
          </p:nvSpPr>
          <p:spPr>
            <a:xfrm>
              <a:off x="1499766" y="3792165"/>
              <a:ext cx="1008435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E69138"/>
                  </a:solidFill>
                  <a:latin typeface="Comfortaa"/>
                </a:rPr>
                <a:t>[orsic2019cvpr]</a:t>
              </a:r>
              <a:endParaRPr lang="en-US"/>
            </a:p>
          </p:txBody>
        </p:sp>
      </p:grpSp>
      <p:pic>
        <p:nvPicPr>
          <p:cNvPr id="6" name="Picture 5" descr="A rainbow colored grid with a black line&#10;&#10;AI-generated content may be incorrect.">
            <a:extLst>
              <a:ext uri="{FF2B5EF4-FFF2-40B4-BE49-F238E27FC236}">
                <a16:creationId xmlns:a16="http://schemas.microsoft.com/office/drawing/2014/main" id="{E8956265-B85D-CFDA-18BA-0D09F4B1D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008" y="777341"/>
            <a:ext cx="3916193" cy="2178388"/>
          </a:xfrm>
          <a:prstGeom prst="rect">
            <a:avLst/>
          </a:prstGeom>
        </p:spPr>
      </p:pic>
      <p:sp>
        <p:nvSpPr>
          <p:cNvPr id="7" name="Cube 6">
            <a:extLst>
              <a:ext uri="{FF2B5EF4-FFF2-40B4-BE49-F238E27FC236}">
                <a16:creationId xmlns:a16="http://schemas.microsoft.com/office/drawing/2014/main" id="{CFB79A7E-91C9-DF3B-898E-B09ABBE54961}"/>
              </a:ext>
            </a:extLst>
          </p:cNvPr>
          <p:cNvSpPr/>
          <p:nvPr/>
        </p:nvSpPr>
        <p:spPr>
          <a:xfrm>
            <a:off x="3985310" y="86972"/>
            <a:ext cx="859062" cy="470596"/>
          </a:xfrm>
          <a:prstGeom prst="cube">
            <a:avLst/>
          </a:prstGeom>
          <a:solidFill>
            <a:srgbClr val="C79D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err="1">
                <a:cs typeface="Arial"/>
              </a:rPr>
              <a:t>H'xW'xC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D1CF87-C8CE-4C71-D3B3-EE0562A933A0}"/>
              </a:ext>
            </a:extLst>
          </p:cNvPr>
          <p:cNvGrpSpPr/>
          <p:nvPr/>
        </p:nvGrpSpPr>
        <p:grpSpPr>
          <a:xfrm>
            <a:off x="4966182" y="200461"/>
            <a:ext cx="2131766" cy="357106"/>
            <a:chOff x="4956413" y="336202"/>
            <a:chExt cx="2131766" cy="357106"/>
          </a:xfrm>
        </p:grpSpPr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C79B282B-ED53-10CA-4B80-DB14A0059888}"/>
                </a:ext>
              </a:extLst>
            </p:cNvPr>
            <p:cNvSpPr/>
            <p:nvPr/>
          </p:nvSpPr>
          <p:spPr>
            <a:xfrm>
              <a:off x="4956413" y="336202"/>
              <a:ext cx="688828" cy="357106"/>
            </a:xfrm>
            <a:prstGeom prst="cube">
              <a:avLst/>
            </a:prstGeom>
            <a:solidFill>
              <a:srgbClr val="C79D5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800" b="1">
                <a:cs typeface="Arial"/>
              </a:endParaRPr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EB1208F5-743B-51A2-4D63-398E659682D5}"/>
                </a:ext>
              </a:extLst>
            </p:cNvPr>
            <p:cNvSpPr/>
            <p:nvPr/>
          </p:nvSpPr>
          <p:spPr>
            <a:xfrm>
              <a:off x="5880540" y="441584"/>
              <a:ext cx="551020" cy="251724"/>
            </a:xfrm>
            <a:prstGeom prst="cube">
              <a:avLst/>
            </a:prstGeom>
            <a:solidFill>
              <a:srgbClr val="C79D5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1F711B25-5D45-BCA7-58D4-73BF4C81B518}"/>
                </a:ext>
              </a:extLst>
            </p:cNvPr>
            <p:cNvSpPr/>
            <p:nvPr/>
          </p:nvSpPr>
          <p:spPr>
            <a:xfrm>
              <a:off x="6764138" y="522648"/>
              <a:ext cx="324041" cy="170660"/>
            </a:xfrm>
            <a:prstGeom prst="cube">
              <a:avLst/>
            </a:prstGeom>
            <a:solidFill>
              <a:srgbClr val="C79D5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E5EFDB-CC6D-DCF3-F90F-EC46602A63DD}"/>
              </a:ext>
            </a:extLst>
          </p:cNvPr>
          <p:cNvGrpSpPr/>
          <p:nvPr/>
        </p:nvGrpSpPr>
        <p:grpSpPr>
          <a:xfrm>
            <a:off x="7429242" y="1578758"/>
            <a:ext cx="1012657" cy="711869"/>
            <a:chOff x="7419473" y="1714499"/>
            <a:chExt cx="1012657" cy="711869"/>
          </a:xfrm>
        </p:grpSpPr>
        <p:sp>
          <p:nvSpPr>
            <p:cNvPr id="13" name="Arrow: Curved Up 12">
              <a:extLst>
                <a:ext uri="{FF2B5EF4-FFF2-40B4-BE49-F238E27FC236}">
                  <a16:creationId xmlns:a16="http://schemas.microsoft.com/office/drawing/2014/main" id="{2EEFDCA9-EA3B-BD3E-35C1-268DE12ACADC}"/>
                </a:ext>
              </a:extLst>
            </p:cNvPr>
            <p:cNvSpPr/>
            <p:nvPr/>
          </p:nvSpPr>
          <p:spPr>
            <a:xfrm>
              <a:off x="7419473" y="2155658"/>
              <a:ext cx="1012657" cy="270710"/>
            </a:xfrm>
            <a:prstGeom prst="curvedUpArrow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err="1">
                  <a:solidFill>
                    <a:srgbClr val="FFFFFF"/>
                  </a:solidFill>
                  <a:cs typeface="Arial"/>
                </a:rPr>
                <a:t>H'xW'xC</a:t>
              </a:r>
              <a:endParaRPr lang="en-US" sz="1100" err="1">
                <a:solidFill>
                  <a:srgbClr val="000000"/>
                </a:solidFill>
                <a:cs typeface="Arial"/>
              </a:endParaRPr>
            </a:p>
            <a:p>
              <a:pPr algn="ctr"/>
              <a:endParaRPr lang="en-US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14" name="Arrow: Curved Up 13">
              <a:extLst>
                <a:ext uri="{FF2B5EF4-FFF2-40B4-BE49-F238E27FC236}">
                  <a16:creationId xmlns:a16="http://schemas.microsoft.com/office/drawing/2014/main" id="{F76CF0F1-DE55-D5A9-D70D-715BDE09BA65}"/>
                </a:ext>
              </a:extLst>
            </p:cNvPr>
            <p:cNvSpPr/>
            <p:nvPr/>
          </p:nvSpPr>
          <p:spPr>
            <a:xfrm rot="10800000">
              <a:off x="7419473" y="1714499"/>
              <a:ext cx="1012657" cy="270710"/>
            </a:xfrm>
            <a:prstGeom prst="curvedUpArrow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err="1">
                  <a:solidFill>
                    <a:srgbClr val="FFFFFF"/>
                  </a:solidFill>
                  <a:cs typeface="Arial"/>
                </a:rPr>
                <a:t>H'xW'xC</a:t>
              </a:r>
              <a:endParaRPr lang="en-US" sz="1100" err="1">
                <a:solidFill>
                  <a:srgbClr val="000000"/>
                </a:solidFill>
                <a:cs typeface="Arial"/>
              </a:endParaRPr>
            </a:p>
            <a:p>
              <a:pPr algn="ctr"/>
              <a:endParaRPr lang="en-US">
                <a:solidFill>
                  <a:schemeClr val="tx1"/>
                </a:solidFill>
                <a:cs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AFB125-6B23-E257-E56E-2D49BA4DA508}"/>
              </a:ext>
            </a:extLst>
          </p:cNvPr>
          <p:cNvGrpSpPr/>
          <p:nvPr/>
        </p:nvGrpSpPr>
        <p:grpSpPr>
          <a:xfrm>
            <a:off x="1075781" y="4115697"/>
            <a:ext cx="10474536" cy="1930802"/>
            <a:chOff x="1075781" y="4115697"/>
            <a:chExt cx="10474536" cy="1930802"/>
          </a:xfrm>
        </p:grpSpPr>
        <p:pic>
          <p:nvPicPr>
            <p:cNvPr id="11" name="Picture 10" descr="A diagram of a number of objects&#10;&#10;AI-generated content may be incorrect.">
              <a:extLst>
                <a:ext uri="{FF2B5EF4-FFF2-40B4-BE49-F238E27FC236}">
                  <a16:creationId xmlns:a16="http://schemas.microsoft.com/office/drawing/2014/main" id="{C6BADE29-DF56-41CE-74BE-8F0E6F1A0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079" y="4115697"/>
              <a:ext cx="10377238" cy="171471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80B7EB4-2604-892E-6016-B6AECD1814B9}"/>
                </a:ext>
              </a:extLst>
            </p:cNvPr>
            <p:cNvSpPr txBox="1"/>
            <p:nvPr/>
          </p:nvSpPr>
          <p:spPr>
            <a:xfrm>
              <a:off x="1075781" y="5831055"/>
              <a:ext cx="1008435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E69138"/>
                  </a:solidFill>
                  <a:latin typeface="Comfortaa"/>
                </a:rPr>
                <a:t>[he2016cvpr]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122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08201168-41C0-D41F-7004-5C8F07150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077" y="912393"/>
            <a:ext cx="2556712" cy="25567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C0E6CF-AB46-C33D-1B71-6D202F1F903F}"/>
              </a:ext>
            </a:extLst>
          </p:cNvPr>
          <p:cNvGrpSpPr/>
          <p:nvPr/>
        </p:nvGrpSpPr>
        <p:grpSpPr>
          <a:xfrm>
            <a:off x="1534024" y="1554077"/>
            <a:ext cx="2566737" cy="3890211"/>
            <a:chOff x="1534024" y="1554077"/>
            <a:chExt cx="2566737" cy="3890211"/>
          </a:xfrm>
        </p:grpSpPr>
        <p:pic>
          <p:nvPicPr>
            <p:cNvPr id="5" name="Picture 4" descr="A rectangular object with a black background&#10;&#10;AI-generated content may be incorrect.">
              <a:extLst>
                <a:ext uri="{FF2B5EF4-FFF2-40B4-BE49-F238E27FC236}">
                  <a16:creationId xmlns:a16="http://schemas.microsoft.com/office/drawing/2014/main" id="{90579EE9-FDA8-0BCA-8EA4-3012E847C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4024" y="1554077"/>
              <a:ext cx="2556712" cy="2556712"/>
            </a:xfrm>
            <a:prstGeom prst="rect">
              <a:avLst/>
            </a:prstGeom>
          </p:spPr>
        </p:pic>
        <p:pic>
          <p:nvPicPr>
            <p:cNvPr id="6" name="Picture 5" descr="A rectangular object with a black background&#10;&#10;AI-generated content may be incorrect.">
              <a:extLst>
                <a:ext uri="{FF2B5EF4-FFF2-40B4-BE49-F238E27FC236}">
                  <a16:creationId xmlns:a16="http://schemas.microsoft.com/office/drawing/2014/main" id="{B00A6708-B082-4405-D8D5-F3988C4B8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4024" y="2205787"/>
              <a:ext cx="2556712" cy="2556712"/>
            </a:xfrm>
            <a:prstGeom prst="rect">
              <a:avLst/>
            </a:prstGeom>
          </p:spPr>
        </p:pic>
        <p:pic>
          <p:nvPicPr>
            <p:cNvPr id="7" name="Picture 6" descr="A rectangular object with a black background&#10;&#10;AI-generated content may be incorrect.">
              <a:extLst>
                <a:ext uri="{FF2B5EF4-FFF2-40B4-BE49-F238E27FC236}">
                  <a16:creationId xmlns:a16="http://schemas.microsoft.com/office/drawing/2014/main" id="{458BE7B4-9083-714E-81CE-FAD96737A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4049" y="2887576"/>
              <a:ext cx="2556712" cy="2556712"/>
            </a:xfrm>
            <a:prstGeom prst="rect">
              <a:avLst/>
            </a:prstGeom>
          </p:spPr>
        </p:pic>
      </p:grpSp>
      <p:pic>
        <p:nvPicPr>
          <p:cNvPr id="8" name="Picture 7" descr="A black server room with blue wall&#10;&#10;AI-generated content may be incorrect.">
            <a:extLst>
              <a:ext uri="{FF2B5EF4-FFF2-40B4-BE49-F238E27FC236}">
                <a16:creationId xmlns:a16="http://schemas.microsoft.com/office/drawing/2014/main" id="{D942B878-E6EF-3F4D-BD0B-84A46714F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791" y="391026"/>
            <a:ext cx="7951548" cy="52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2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rce DEI 2025">
      <a:dk1>
        <a:srgbClr val="58585A"/>
      </a:dk1>
      <a:lt1>
        <a:srgbClr val="FFFFFF"/>
      </a:lt1>
      <a:dk2>
        <a:srgbClr val="58585A"/>
      </a:dk2>
      <a:lt2>
        <a:srgbClr val="FFFFFF"/>
      </a:lt2>
      <a:accent1>
        <a:srgbClr val="4CC0AD"/>
      </a:accent1>
      <a:accent2>
        <a:srgbClr val="E39717"/>
      </a:accent2>
      <a:accent3>
        <a:srgbClr val="D71635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Srce DEI 202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 Srce DEI 2025 - template.potx" id="{BBBB45DD-281A-4CE2-8EDC-F22CF8D79447}" vid="{B79A2DEE-1C44-403F-86B5-DE4AB27586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450</Words>
  <Application>Microsoft Macintosh PowerPoint</Application>
  <PresentationFormat>Widescreen</PresentationFormat>
  <Paragraphs>129</Paragraphs>
  <Slides>39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Cambria Math</vt:lpstr>
      <vt:lpstr>Comfortaa</vt:lpstr>
      <vt:lpstr>Wingdings</vt:lpstr>
      <vt:lpstr>Office Theme</vt:lpstr>
      <vt:lpstr>Razumijevanje slike i videa je SupeK!</vt:lpstr>
      <vt:lpstr>PowerPoint Presentation</vt:lpstr>
      <vt:lpstr>Prilagodba domene za razumijevanje scena vožnje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Rano raspoznavanje akcija u video zapisima</vt:lpstr>
      <vt:lpstr>Motivacija</vt:lpstr>
      <vt:lpstr>Motivacija</vt:lpstr>
      <vt:lpstr>Motivacija</vt:lpstr>
      <vt:lpstr>Motivacija</vt:lpstr>
      <vt:lpstr>Motivacija</vt:lpstr>
      <vt:lpstr>Motivacija</vt:lpstr>
      <vt:lpstr>PowerPoint Presentation</vt:lpstr>
      <vt:lpstr>PowerPoint Presentation</vt:lpstr>
      <vt:lpstr>PowerPoint Presentation</vt:lpstr>
      <vt:lpstr> Zašto je HPC bitan za moj istraživački rad </vt:lpstr>
      <vt:lpstr>Samonadzirano predtreniranje - zahtjevi</vt:lpstr>
      <vt:lpstr>Ugađanje modela za rano predviđanje akcija</vt:lpstr>
      <vt:lpstr>Naši najbolji rezultati i potrebni resursi</vt:lpstr>
      <vt:lpstr>Izazovi i iskustva tijekom rada na Supeku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 Sović</dc:creator>
  <cp:lastModifiedBy>Iva Sović</cp:lastModifiedBy>
  <cp:revision>5</cp:revision>
  <dcterms:created xsi:type="dcterms:W3CDTF">2025-03-18T09:29:54Z</dcterms:created>
  <dcterms:modified xsi:type="dcterms:W3CDTF">2025-03-24T14:03:00Z</dcterms:modified>
</cp:coreProperties>
</file>