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8" r:id="rId3"/>
    <p:sldId id="269" r:id="rId4"/>
    <p:sldId id="270" r:id="rId5"/>
    <p:sldId id="259" r:id="rId6"/>
    <p:sldId id="257" r:id="rId7"/>
    <p:sldId id="263" r:id="rId8"/>
    <p:sldId id="265" r:id="rId9"/>
    <p:sldId id="264" r:id="rId10"/>
    <p:sldId id="266" r:id="rId11"/>
    <p:sldId id="267" r:id="rId12"/>
    <p:sldId id="261" r:id="rId1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63B65B8-53DC-4BCB-AEBF-492DC9697251}">
          <p14:sldIdLst>
            <p14:sldId id="256"/>
            <p14:sldId id="268"/>
            <p14:sldId id="269"/>
            <p14:sldId id="270"/>
            <p14:sldId id="259"/>
            <p14:sldId id="257"/>
            <p14:sldId id="263"/>
            <p14:sldId id="265"/>
            <p14:sldId id="264"/>
            <p14:sldId id="266"/>
            <p14:sldId id="267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3690" autoAdjust="0"/>
  </p:normalViewPr>
  <p:slideViewPr>
    <p:cSldViewPr snapToGrid="0">
      <p:cViewPr varScale="1">
        <p:scale>
          <a:sx n="61" d="100"/>
          <a:sy n="61" d="100"/>
        </p:scale>
        <p:origin x="808" y="60"/>
      </p:cViewPr>
      <p:guideLst/>
    </p:cSldViewPr>
  </p:slideViewPr>
  <p:outlineViewPr>
    <p:cViewPr>
      <p:scale>
        <a:sx n="33" d="100"/>
        <a:sy n="33" d="100"/>
      </p:scale>
      <p:origin x="0" y="-98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0F9FC-077E-4A40-B549-2BBE379B601D}" type="datetimeFigureOut">
              <a:rPr lang="hr-HR" smtClean="0"/>
              <a:t>25.3.2025.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26E16-B33E-457F-9916-4D5AFE6657D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384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srce.unizg.hr/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hyperlink" Target="http://www.srce.unizg.hr/otvoreni-pristup" TargetMode="External"/><Relationship Id="rId4" Type="http://schemas.openxmlformats.org/officeDocument/2006/relationships/hyperlink" Target="creativecommons.org/licenses/by/4.0/deed" TargetMode="External"/><Relationship Id="rId9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3E67B-50BF-40DF-8364-28707179A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504" y="1510917"/>
            <a:ext cx="7182679" cy="1999045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3C1D34-1B8E-47C6-80D0-457EE0FB4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4504" y="3602038"/>
            <a:ext cx="7182679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39299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1607E9-90CB-4EC3-BFC9-07EDD0581C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8B1384C-24C7-4CD0-8B92-D90451B66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7A262905-6F9B-4F86-9E50-E9DA6DFA4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416" y="365125"/>
            <a:ext cx="98253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1436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ED6D35-CFA6-4B63-BF11-E19CD2DE43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CA56DE-163C-48D3-B4DB-66AA14761E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D871E8D-D6F2-4C79-A882-74BAB8B25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51853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dnji slaj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25CFFBB-1656-4BC5-9791-61CE66541E14}"/>
              </a:ext>
            </a:extLst>
          </p:cNvPr>
          <p:cNvGrpSpPr/>
          <p:nvPr userDrawn="1"/>
        </p:nvGrpSpPr>
        <p:grpSpPr>
          <a:xfrm>
            <a:off x="1343270" y="3886724"/>
            <a:ext cx="9659563" cy="1775457"/>
            <a:chOff x="1105091" y="2915042"/>
            <a:chExt cx="7244672" cy="1331593"/>
          </a:xfrm>
        </p:grpSpPr>
        <p:sp>
          <p:nvSpPr>
            <p:cNvPr id="13" name="TextBox 7">
              <a:extLst>
                <a:ext uri="{FF2B5EF4-FFF2-40B4-BE49-F238E27FC236}">
                  <a16:creationId xmlns:a16="http://schemas.microsoft.com/office/drawing/2014/main" id="{AEDFD92A-D570-4044-74DA-54F7B23EEE49}"/>
                </a:ext>
              </a:extLst>
            </p:cNvPr>
            <p:cNvSpPr txBox="1"/>
            <p:nvPr userDrawn="1"/>
          </p:nvSpPr>
          <p:spPr>
            <a:xfrm>
              <a:off x="5801856" y="2915042"/>
              <a:ext cx="2547907" cy="430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hr-HR" sz="933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Srce politikom otvorenog pristupa široj javnosti osigurava dostupnost i korištenje svih rezultata rada Srca, a prvenstveno obrazovnih i stručnih informacija i sadržaja nastalih djelovanjem i radom Srca.</a:t>
              </a:r>
            </a:p>
          </p:txBody>
        </p:sp>
        <p:sp>
          <p:nvSpPr>
            <p:cNvPr id="15" name="TextBox 9">
              <a:extLst>
                <a:ext uri="{FF2B5EF4-FFF2-40B4-BE49-F238E27FC236}">
                  <a16:creationId xmlns:a16="http://schemas.microsoft.com/office/drawing/2014/main" id="{B1EFE6B7-D1D6-47CD-6EA4-D03F00A30F0E}"/>
                </a:ext>
              </a:extLst>
            </p:cNvPr>
            <p:cNvSpPr txBox="1"/>
            <p:nvPr userDrawn="1"/>
          </p:nvSpPr>
          <p:spPr>
            <a:xfrm>
              <a:off x="2731473" y="2918939"/>
              <a:ext cx="2610706" cy="21534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pt-BR" sz="933" b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Ovo djelo je dano na korištenje pod licencom Creative Commons </a:t>
              </a:r>
              <a:r>
                <a:rPr lang="pt-BR" sz="933" b="0" i="1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Imenovanje</a:t>
              </a:r>
              <a:r>
                <a:rPr lang="hr-HR" sz="933" b="0" i="1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hr-HR" sz="933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4</a:t>
              </a:r>
              <a:r>
                <a:rPr lang="pt-BR" sz="933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.0 međunarodna</a:t>
              </a:r>
              <a:r>
                <a:rPr lang="pt-BR" sz="933" b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.</a:t>
              </a:r>
              <a:endParaRPr lang="hr-HR" sz="933" b="1" u="none" kern="1200" dirty="0">
                <a:solidFill>
                  <a:srgbClr val="CC3C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" name="TextBox 12">
              <a:extLst>
                <a:ext uri="{FF2B5EF4-FFF2-40B4-BE49-F238E27FC236}">
                  <a16:creationId xmlns:a16="http://schemas.microsoft.com/office/drawing/2014/main" id="{AAB90880-4F0D-7C1A-B069-4249B48B4087}"/>
                </a:ext>
              </a:extLst>
            </p:cNvPr>
            <p:cNvSpPr txBox="1"/>
            <p:nvPr userDrawn="1"/>
          </p:nvSpPr>
          <p:spPr>
            <a:xfrm>
              <a:off x="1115724" y="3599709"/>
              <a:ext cx="927177" cy="1731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hr-HR" sz="9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3"/>
                </a:rPr>
                <a:t>www.srce.unizg.hr</a:t>
              </a:r>
              <a:r>
                <a:rPr lang="hr-HR" sz="9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7" name="Rectangle 1">
              <a:extLst>
                <a:ext uri="{FF2B5EF4-FFF2-40B4-BE49-F238E27FC236}">
                  <a16:creationId xmlns:a16="http://schemas.microsoft.com/office/drawing/2014/main" id="{0ECCBBAB-08B2-29D2-8D07-A6D32135129A}"/>
                </a:ext>
              </a:extLst>
            </p:cNvPr>
            <p:cNvSpPr/>
            <p:nvPr userDrawn="1"/>
          </p:nvSpPr>
          <p:spPr>
            <a:xfrm>
              <a:off x="2941549" y="3599709"/>
              <a:ext cx="2190554" cy="1731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hr-HR" sz="900" b="1" u="sng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creativecommons.org/</a:t>
              </a:r>
              <a:r>
                <a:rPr lang="hr-HR" sz="900" b="1" u="sng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licenses</a:t>
              </a:r>
              <a:r>
                <a:rPr lang="hr-HR" sz="900" b="1" u="sng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/</a:t>
              </a:r>
              <a:r>
                <a:rPr lang="hr-HR" sz="900" b="1" u="sng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by</a:t>
              </a:r>
              <a:r>
                <a:rPr lang="hr-HR" sz="900" b="1" u="sng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/4.0/</a:t>
              </a:r>
              <a:r>
                <a:rPr lang="hr-HR" sz="900" b="1" u="sng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deed</a:t>
              </a:r>
              <a:r>
                <a:rPr lang="hr-HR" sz="900" b="1" u="sng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hr-HR" sz="900" b="1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id="{356471A3-9D15-19E7-C3C5-79A39F9FFFDA}"/>
                </a:ext>
              </a:extLst>
            </p:cNvPr>
            <p:cNvSpPr/>
            <p:nvPr userDrawn="1"/>
          </p:nvSpPr>
          <p:spPr>
            <a:xfrm>
              <a:off x="6280399" y="3599709"/>
              <a:ext cx="1590820" cy="1731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hr-HR" sz="9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5"/>
                </a:rPr>
                <a:t>www.srce.unizg.hr/otvoreni-pristup</a:t>
              </a:r>
              <a:endParaRPr lang="hr-HR" sz="9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9" name="Picture 14">
              <a:hlinkClick r:id="rId5"/>
              <a:extLst>
                <a:ext uri="{FF2B5EF4-FFF2-40B4-BE49-F238E27FC236}">
                  <a16:creationId xmlns:a16="http://schemas.microsoft.com/office/drawing/2014/main" id="{113E224B-D696-BF4A-9BF2-F98217CA187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3117" y="3976635"/>
              <a:ext cx="685385" cy="270000"/>
            </a:xfrm>
            <a:prstGeom prst="rect">
              <a:avLst/>
            </a:prstGeom>
          </p:spPr>
        </p:pic>
        <p:pic>
          <p:nvPicPr>
            <p:cNvPr id="20" name="Picture 16">
              <a:hlinkClick r:id="rId3"/>
              <a:extLst>
                <a:ext uri="{FF2B5EF4-FFF2-40B4-BE49-F238E27FC236}">
                  <a16:creationId xmlns:a16="http://schemas.microsoft.com/office/drawing/2014/main" id="{6127FA4B-F666-45C5-680E-5F8CB71DD35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05091" y="2918939"/>
              <a:ext cx="970563" cy="468548"/>
            </a:xfrm>
            <a:prstGeom prst="rect">
              <a:avLst/>
            </a:prstGeom>
          </p:spPr>
        </p:pic>
        <p:pic>
          <p:nvPicPr>
            <p:cNvPr id="21" name="Picture 3">
              <a:extLst>
                <a:ext uri="{FF2B5EF4-FFF2-40B4-BE49-F238E27FC236}">
                  <a16:creationId xmlns:a16="http://schemas.microsoft.com/office/drawing/2014/main" id="{FD7B0D4E-3055-CD93-7A04-A2B4A44891A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2177" y="3983688"/>
              <a:ext cx="729299" cy="255894"/>
            </a:xfrm>
            <a:prstGeom prst="rect">
              <a:avLst/>
            </a:prstGeom>
          </p:spPr>
        </p:pic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175A99-3C77-4CF2-A91F-6E58F7A3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Naziv prezentacije</a:t>
            </a:r>
            <a:endParaRPr lang="hr-HR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9B63765A-0810-4DA2-BAA9-86CDB74EB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447" y="536927"/>
            <a:ext cx="9645386" cy="196790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067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6CA525B-2D2E-49E5-A9CA-61E7485C54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7447" y="2755191"/>
            <a:ext cx="9645386" cy="80116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67"/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 dirty="0"/>
          </a:p>
        </p:txBody>
      </p:sp>
      <p:pic>
        <p:nvPicPr>
          <p:cNvPr id="24" name="Slika 15">
            <a:extLst>
              <a:ext uri="{FF2B5EF4-FFF2-40B4-BE49-F238E27FC236}">
                <a16:creationId xmlns:a16="http://schemas.microsoft.com/office/drawing/2014/main" id="{79B1ABE9-1BF3-4D79-AFCD-9609CE00B996}"/>
              </a:ext>
            </a:extLst>
          </p:cNvPr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37783" y="5311584"/>
            <a:ext cx="1028936" cy="3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45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4F22F-DC98-4B5C-A47C-6A9E61025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A2AFC-EA56-40CB-A1FC-92A03EDF0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9FF8F-782A-4C94-8833-AFD41A253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28840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87771-2B9E-417E-B8DA-1FB73CAFD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165" y="1709738"/>
            <a:ext cx="7178260" cy="2852737"/>
          </a:xfrm>
        </p:spPr>
        <p:txBody>
          <a:bodyPr anchor="b"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25B0E-9F5A-4DB6-9497-58E62E886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164" y="4589463"/>
            <a:ext cx="717826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ADE33-3ECF-4A51-BF12-67447FA97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6137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67053-C862-47AB-AF3B-0BCCC8C18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2B8A8-C494-4B91-9F99-36B9A88CCE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8416" y="1825625"/>
            <a:ext cx="4567584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E28E9E-54E2-4C0F-A8BD-ED00505EC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9148" y="1825625"/>
            <a:ext cx="486465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DEB1797-359A-40A3-9436-0FF9D3D76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71425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EE616-1350-4900-8A92-573BB5D2E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6330" y="1681163"/>
            <a:ext cx="46736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B844D2-5F27-4F10-A9F1-CAC874DBD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06330" y="2505075"/>
            <a:ext cx="46736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EC2B39-63E7-4322-BC52-03CD39DE40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27304" y="1681163"/>
            <a:ext cx="492808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DB891E-40AC-403D-86FB-C19AF0B5BD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27304" y="2505075"/>
            <a:ext cx="492808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55D426E-1106-4747-A089-EEDEEC06E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8C8FE507-285B-4FCA-A767-BC44D221B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416" y="365125"/>
            <a:ext cx="98253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3104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42A56CA-007D-47AF-B3D1-8C29368DA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7EE1CB03-7C26-439C-B1D6-AC17697BE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416" y="365125"/>
            <a:ext cx="98253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535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E05B2-314B-47EA-9D2F-25D1A33BF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77874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D3201-646E-4991-9C2F-F800236D3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0299" y="457200"/>
            <a:ext cx="411480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24E4B-A260-4E54-9EB6-4CA20527A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4683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40686A-C2A3-4FEC-951D-FE75AE2CF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80299" y="2057400"/>
            <a:ext cx="41148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C5AE175-ABB3-404B-8D1A-52EA6B613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6868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80FBFD-B7B9-4838-A2AE-F4E28DD893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03798" y="1828800"/>
            <a:ext cx="6078478" cy="4032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hr-H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96F959-D4B5-42B2-9533-DF80582F6C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70990" y="1839154"/>
            <a:ext cx="3980068" cy="40322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7E6853-9EAC-4161-87F9-1A0E7A492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31644408-4B23-4481-9706-2C11B5AE3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416" y="365125"/>
            <a:ext cx="98253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5777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E5C6DB-E731-4161-B08C-37AD479BC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416" y="365125"/>
            <a:ext cx="98253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66ED9-513A-4481-8699-22D124684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8416" y="1825625"/>
            <a:ext cx="982538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DEDB2-868D-48CC-B9F7-4184495A4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01009" y="6356350"/>
            <a:ext cx="4386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18446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narodne-novine.nn.hr/clanci/sluzbeni/2024_11_135_2217.html" TargetMode="External"/><Relationship Id="rId2" Type="http://schemas.openxmlformats.org/officeDocument/2006/relationships/hyperlink" Target="https://narodne-novine.nn.hr/clanci/sluzbeni/2024_02_14_254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99342-AD10-4F9E-98C9-38D8777FA74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noProof="0" dirty="0"/>
              <a:t>Uloga Srca u zaštiti podataka i sustava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473BA0-782E-4F7C-9F22-FD20652BBD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r-HR" noProof="0" dirty="0"/>
              <a:t>Sigurnost u digitalnom okruženju</a:t>
            </a:r>
          </a:p>
          <a:p>
            <a:endParaRPr lang="hr-HR" noProof="0" dirty="0"/>
          </a:p>
          <a:p>
            <a:r>
              <a:rPr lang="hr-HR" noProof="0" dirty="0"/>
              <a:t>Mijo </a:t>
            </a:r>
            <a:r>
              <a:rPr lang="hr-HR" noProof="0" dirty="0" err="1"/>
              <a:t>Đerek</a:t>
            </a:r>
            <a:r>
              <a:rPr lang="hr-HR" noProof="0" dirty="0"/>
              <a:t>, Srce</a:t>
            </a:r>
          </a:p>
        </p:txBody>
      </p:sp>
    </p:spTree>
    <p:extLst>
      <p:ext uri="{BB962C8B-B14F-4D97-AF65-F5344CB8AC3E}">
        <p14:creationId xmlns:p14="http://schemas.microsoft.com/office/powerpoint/2010/main" val="16151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3E302-EC99-4550-BB28-B33831C8D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noProof="0" dirty="0"/>
              <a:t>Srce i NIS2 - </a:t>
            </a:r>
            <a:r>
              <a:rPr lang="hr-HR" noProof="0" dirty="0" err="1"/>
              <a:t>todo</a:t>
            </a:r>
            <a:endParaRPr lang="hr-HR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5E8B8-E35E-4C48-ACAA-EC6D3DC95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noProof="0" dirty="0"/>
              <a:t>Nakon dobivene kategorizacije, konkretni prijedlozi planova</a:t>
            </a:r>
          </a:p>
          <a:p>
            <a:r>
              <a:rPr lang="hr-HR" noProof="0" dirty="0"/>
              <a:t>Potrebna je dorada nekih pravilnika</a:t>
            </a:r>
          </a:p>
          <a:p>
            <a:r>
              <a:rPr lang="hr-HR" noProof="0" dirty="0"/>
              <a:t>Uspostava sustava kontinuirane edukacije zaposlenika o kibernetičkoj sigurnosti</a:t>
            </a:r>
          </a:p>
          <a:p>
            <a:r>
              <a:rPr lang="hr-HR" noProof="0" dirty="0"/>
              <a:t>Obzirom da Srce razvija velik broj različitih programskih rješenja, posebnu pažnju posvetiti sigurnosti razvoja mrežnih i informacijskih sustava</a:t>
            </a:r>
          </a:p>
          <a:p>
            <a:r>
              <a:rPr lang="hr-HR" noProof="0" dirty="0"/>
              <a:t>Uspostava trajnog tijela koje će se baviti kibernetičkom sigurnošću, redovitom kontrolom kvalitete primijenjenih mjera i primjenom novih mjera s ciljem održavanja visoke razine kibernetičke sigurnosti</a:t>
            </a:r>
          </a:p>
          <a:p>
            <a:endParaRPr lang="hr-HR" noProof="0" dirty="0"/>
          </a:p>
          <a:p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29105236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3E302-EC99-4550-BB28-B33831C8D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noProof="0" dirty="0"/>
              <a:t>Srce i NIS2 - zaključak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5E8B8-E35E-4C48-ACAA-EC6D3DC95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noProof="0" dirty="0"/>
              <a:t>Srce operativno provodi velik dio mjera propisanih prilogom II. Uredbe o kibernetičkoj sigurnosti</a:t>
            </a:r>
          </a:p>
          <a:p>
            <a:r>
              <a:rPr lang="hr-HR" noProof="0" dirty="0"/>
              <a:t>Srce je spremno u zakonskom roku u potpunosti uskladiti svoje poslovanje sa zahtjevima kibernetičke sigurnosti</a:t>
            </a:r>
          </a:p>
          <a:p>
            <a:r>
              <a:rPr lang="hr-HR" noProof="0" dirty="0"/>
              <a:t>Vaši su podaci sigurni s nama </a:t>
            </a:r>
            <a:r>
              <a:rPr lang="hr-HR" noProof="0" dirty="0">
                <a:sym typeface="Wingdings" panose="05000000000000000000" pitchFamily="2" charset="2"/>
              </a:rPr>
              <a:t></a:t>
            </a:r>
            <a:endParaRPr lang="hr-HR" noProof="0" dirty="0"/>
          </a:p>
          <a:p>
            <a:endParaRPr lang="hr-HR" noProof="0" dirty="0"/>
          </a:p>
          <a:p>
            <a:endParaRPr lang="hr-HR" noProof="0" dirty="0"/>
          </a:p>
          <a:p>
            <a:endParaRPr lang="hr-HR" noProof="0" dirty="0"/>
          </a:p>
          <a:p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354171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46F1088-9508-4600-A4F5-B645B2053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noProof="0" dirty="0"/>
              <a:t>Hvala na pažnji!</a:t>
            </a:r>
            <a:br>
              <a:rPr lang="hr-HR" noProof="0" dirty="0"/>
            </a:br>
            <a:r>
              <a:rPr lang="hr-HR" noProof="0" dirty="0"/>
              <a:t>Pitanja, primjedbe, komentari?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BB22302-95D8-407A-AEA8-9982422641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noProof="0" dirty="0"/>
              <a:t>Mijo </a:t>
            </a:r>
            <a:r>
              <a:rPr lang="hr-HR" noProof="0" dirty="0" err="1"/>
              <a:t>Đerek</a:t>
            </a:r>
            <a:endParaRPr lang="hr-HR" noProof="0" dirty="0"/>
          </a:p>
          <a:p>
            <a:r>
              <a:rPr lang="hr-HR" noProof="0" dirty="0"/>
              <a:t>mijo@srce.hr</a:t>
            </a:r>
          </a:p>
        </p:txBody>
      </p:sp>
    </p:spTree>
    <p:extLst>
      <p:ext uri="{BB962C8B-B14F-4D97-AF65-F5344CB8AC3E}">
        <p14:creationId xmlns:p14="http://schemas.microsoft.com/office/powerpoint/2010/main" val="1857059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3E302-EC99-4550-BB28-B33831C8D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noProof="0" dirty="0"/>
              <a:t>Uloga Srca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5E8B8-E35E-4C48-ACAA-EC6D3DC95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noProof="0" dirty="0"/>
              <a:t>Srce je središnja infrastrukturna ustanova za primjenu informacijske tehnologije u sustavu  znanosti i visokog obrazovanja važna u razvoju i održavanju digitalne infrastrukture</a:t>
            </a:r>
          </a:p>
          <a:p>
            <a:r>
              <a:rPr lang="hr-HR" noProof="0" dirty="0"/>
              <a:t>Velik broj ustanova iz sustava znanosti i (visokog) obrazovanja oslanja se na brojne usluge Srca i infrastrukturu Srca u svom poslovanju</a:t>
            </a:r>
          </a:p>
          <a:p>
            <a:r>
              <a:rPr lang="hr-HR" noProof="0" dirty="0"/>
              <a:t>Velik broj korisnika očekuje pouzdano i sigurno funkcioniranje usluga i sustava koje koriste </a:t>
            </a:r>
          </a:p>
        </p:txBody>
      </p:sp>
    </p:spTree>
    <p:extLst>
      <p:ext uri="{BB962C8B-B14F-4D97-AF65-F5344CB8AC3E}">
        <p14:creationId xmlns:p14="http://schemas.microsoft.com/office/powerpoint/2010/main" val="34517497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3E302-EC99-4550-BB28-B33831C8D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noProof="0" dirty="0"/>
              <a:t>Uloga Srca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5E8B8-E35E-4C48-ACAA-EC6D3DC95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noProof="0" dirty="0"/>
              <a:t>Obaveza Srca prema zajednici i korisnicima je osigurati visoku dostupnost, pouzdanost, kao i otpornost usluga i infrastrukture na razne oblike kibernetičkih prijetnji.</a:t>
            </a:r>
          </a:p>
          <a:p>
            <a:r>
              <a:rPr lang="hr-HR" noProof="0" dirty="0"/>
              <a:t>Srce kontinuirano radi na smanjenju rizika od kibernetičkih prijetnji i povećanju razine kibernetičke otpornosti.</a:t>
            </a:r>
          </a:p>
          <a:p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1680544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3E302-EC99-4550-BB28-B33831C8D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noProof="0" dirty="0"/>
              <a:t>NIS2 direktiva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5E8B8-E35E-4C48-ACAA-EC6D3DC95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noProof="0" dirty="0"/>
              <a:t>Postavlja unificiran zakonodavni okvir za sve države članice s ciljem zaštite IKT sustava i njihovih korisnika od kibernetičkih ugroza (prijetnji, incidenata)</a:t>
            </a:r>
          </a:p>
          <a:p>
            <a:r>
              <a:rPr lang="hr-HR" noProof="0" dirty="0"/>
              <a:t>Zahtijeva od država članica donošenje zakonskog okvira kojim će podići svoje sposobnosti obrane od kibernetičkih prijetnji</a:t>
            </a:r>
          </a:p>
          <a:p>
            <a:r>
              <a:rPr lang="hr-HR" noProof="0" dirty="0"/>
              <a:t>U odnosu na NIS direktivu proširuje opseg obuhvaćenih sektora, propisuje obavezne mjere zaštite, te postavlja pravila vezana uz suradnju, dijeljenje informacija, nadzor i općenito brigu o kibernetičkoj sigurnosti.</a:t>
            </a:r>
          </a:p>
        </p:txBody>
      </p:sp>
    </p:spTree>
    <p:extLst>
      <p:ext uri="{BB962C8B-B14F-4D97-AF65-F5344CB8AC3E}">
        <p14:creationId xmlns:p14="http://schemas.microsoft.com/office/powerpoint/2010/main" val="2996962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Rectangle 98">
            <a:extLst>
              <a:ext uri="{FF2B5EF4-FFF2-40B4-BE49-F238E27FC236}">
                <a16:creationId xmlns:a16="http://schemas.microsoft.com/office/drawing/2014/main" id="{FC89395F-CEDB-46F7-82C1-37C25EF9B750}"/>
              </a:ext>
            </a:extLst>
          </p:cNvPr>
          <p:cNvSpPr/>
          <p:nvPr/>
        </p:nvSpPr>
        <p:spPr>
          <a:xfrm>
            <a:off x="4072466" y="2263605"/>
            <a:ext cx="1660061" cy="324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/>
              <a:t>USTAV</a:t>
            </a:r>
            <a:endParaRPr lang="en-GB" sz="2400" dirty="0"/>
          </a:p>
        </p:txBody>
      </p: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5EDC8847-77C3-4857-9102-B07FDCE7A237}"/>
              </a:ext>
            </a:extLst>
          </p:cNvPr>
          <p:cNvCxnSpPr>
            <a:cxnSpLocks/>
          </p:cNvCxnSpPr>
          <p:nvPr/>
        </p:nvCxnSpPr>
        <p:spPr>
          <a:xfrm>
            <a:off x="6526440" y="1447800"/>
            <a:ext cx="1578" cy="25939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Rectangle 100">
            <a:extLst>
              <a:ext uri="{FF2B5EF4-FFF2-40B4-BE49-F238E27FC236}">
                <a16:creationId xmlns:a16="http://schemas.microsoft.com/office/drawing/2014/main" id="{31D8B58E-D269-474F-97E0-8AD5160F3B4E}"/>
              </a:ext>
            </a:extLst>
          </p:cNvPr>
          <p:cNvSpPr/>
          <p:nvPr/>
        </p:nvSpPr>
        <p:spPr>
          <a:xfrm>
            <a:off x="6879179" y="2261363"/>
            <a:ext cx="2415324" cy="3242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400" dirty="0"/>
              <a:t>OSNIVAČKI UGOVORI  EU </a:t>
            </a:r>
            <a:endParaRPr lang="en-GB" sz="1400" dirty="0"/>
          </a:p>
        </p:txBody>
      </p: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85A6D060-B82C-4F4A-B460-5D4B0CE74CC8}"/>
              </a:ext>
            </a:extLst>
          </p:cNvPr>
          <p:cNvCxnSpPr>
            <a:cxnSpLocks/>
            <a:stCxn id="101" idx="2"/>
          </p:cNvCxnSpPr>
          <p:nvPr/>
        </p:nvCxnSpPr>
        <p:spPr>
          <a:xfrm>
            <a:off x="8086841" y="2585622"/>
            <a:ext cx="376402" cy="4088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>
            <a:extLst>
              <a:ext uri="{FF2B5EF4-FFF2-40B4-BE49-F238E27FC236}">
                <a16:creationId xmlns:a16="http://schemas.microsoft.com/office/drawing/2014/main" id="{86DB5E9B-E2AB-4796-992A-C336A3C7386F}"/>
              </a:ext>
            </a:extLst>
          </p:cNvPr>
          <p:cNvSpPr/>
          <p:nvPr/>
        </p:nvSpPr>
        <p:spPr>
          <a:xfrm>
            <a:off x="8243231" y="2961550"/>
            <a:ext cx="1051272" cy="2738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100" dirty="0"/>
              <a:t>UREDBE </a:t>
            </a:r>
            <a:endParaRPr lang="en-GB" sz="1100" dirty="0"/>
          </a:p>
        </p:txBody>
      </p:sp>
      <p:cxnSp>
        <p:nvCxnSpPr>
          <p:cNvPr id="105" name="Straight Arrow Connector 104">
            <a:extLst>
              <a:ext uri="{FF2B5EF4-FFF2-40B4-BE49-F238E27FC236}">
                <a16:creationId xmlns:a16="http://schemas.microsoft.com/office/drawing/2014/main" id="{AEA5F87E-CB74-4BB6-9C52-6C3F96B27C99}"/>
              </a:ext>
            </a:extLst>
          </p:cNvPr>
          <p:cNvCxnSpPr>
            <a:cxnSpLocks/>
          </p:cNvCxnSpPr>
          <p:nvPr/>
        </p:nvCxnSpPr>
        <p:spPr>
          <a:xfrm flipH="1">
            <a:off x="8469312" y="3182399"/>
            <a:ext cx="2" cy="8337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>
            <a:extLst>
              <a:ext uri="{FF2B5EF4-FFF2-40B4-BE49-F238E27FC236}">
                <a16:creationId xmlns:a16="http://schemas.microsoft.com/office/drawing/2014/main" id="{205377B8-7746-4E85-8095-8CA9C72EE943}"/>
              </a:ext>
            </a:extLst>
          </p:cNvPr>
          <p:cNvCxnSpPr>
            <a:cxnSpLocks/>
          </p:cNvCxnSpPr>
          <p:nvPr/>
        </p:nvCxnSpPr>
        <p:spPr>
          <a:xfrm flipH="1">
            <a:off x="7628340" y="2560549"/>
            <a:ext cx="396436" cy="4339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id="{C88C6FB0-8AC1-4CB1-AED1-5C3D8639F21B}"/>
              </a:ext>
            </a:extLst>
          </p:cNvPr>
          <p:cNvSpPr/>
          <p:nvPr/>
        </p:nvSpPr>
        <p:spPr>
          <a:xfrm>
            <a:off x="6879179" y="2961550"/>
            <a:ext cx="1051272" cy="2727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050" dirty="0"/>
              <a:t>DIREKTIVE</a:t>
            </a:r>
            <a:endParaRPr lang="en-GB" sz="1050" dirty="0"/>
          </a:p>
        </p:txBody>
      </p:sp>
      <p:cxnSp>
        <p:nvCxnSpPr>
          <p:cNvPr id="108" name="Straight Arrow Connector 107">
            <a:extLst>
              <a:ext uri="{FF2B5EF4-FFF2-40B4-BE49-F238E27FC236}">
                <a16:creationId xmlns:a16="http://schemas.microsoft.com/office/drawing/2014/main" id="{76A40056-0E75-4513-A9E9-E61393C3B608}"/>
              </a:ext>
            </a:extLst>
          </p:cNvPr>
          <p:cNvCxnSpPr>
            <a:cxnSpLocks/>
            <a:endCxn id="110" idx="3"/>
          </p:cNvCxnSpPr>
          <p:nvPr/>
        </p:nvCxnSpPr>
        <p:spPr>
          <a:xfrm flipH="1" flipV="1">
            <a:off x="5226523" y="1872648"/>
            <a:ext cx="2015073" cy="11749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9" name="Picture 108">
            <a:extLst>
              <a:ext uri="{FF2B5EF4-FFF2-40B4-BE49-F238E27FC236}">
                <a16:creationId xmlns:a16="http://schemas.microsoft.com/office/drawing/2014/main" id="{BDCC9662-BEEE-4CC5-85DD-DB43AB33F0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3480" y="1514037"/>
            <a:ext cx="693940" cy="597348"/>
          </a:xfrm>
          <a:prstGeom prst="rect">
            <a:avLst/>
          </a:prstGeom>
        </p:spPr>
      </p:pic>
      <p:pic>
        <p:nvPicPr>
          <p:cNvPr id="110" name="Picture 109">
            <a:extLst>
              <a:ext uri="{FF2B5EF4-FFF2-40B4-BE49-F238E27FC236}">
                <a16:creationId xmlns:a16="http://schemas.microsoft.com/office/drawing/2014/main" id="{6C9DC824-FE20-44F5-BB6A-0750350B56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8469" y="1513027"/>
            <a:ext cx="648054" cy="719242"/>
          </a:xfrm>
          <a:prstGeom prst="rect">
            <a:avLst/>
          </a:prstGeom>
        </p:spPr>
      </p:pic>
      <p:sp>
        <p:nvSpPr>
          <p:cNvPr id="111" name="Rectangle 110">
            <a:extLst>
              <a:ext uri="{FF2B5EF4-FFF2-40B4-BE49-F238E27FC236}">
                <a16:creationId xmlns:a16="http://schemas.microsoft.com/office/drawing/2014/main" id="{2D06AE96-01C5-4905-A012-1C4DFCF1F689}"/>
              </a:ext>
            </a:extLst>
          </p:cNvPr>
          <p:cNvSpPr/>
          <p:nvPr/>
        </p:nvSpPr>
        <p:spPr>
          <a:xfrm>
            <a:off x="4092667" y="2912284"/>
            <a:ext cx="1619659" cy="2465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050" dirty="0"/>
              <a:t>ZAKONI</a:t>
            </a:r>
            <a:endParaRPr lang="en-GB" sz="1050" dirty="0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82150349-F3C0-4353-A307-F164D48FDDB4}"/>
              </a:ext>
            </a:extLst>
          </p:cNvPr>
          <p:cNvCxnSpPr>
            <a:cxnSpLocks/>
          </p:cNvCxnSpPr>
          <p:nvPr/>
        </p:nvCxnSpPr>
        <p:spPr>
          <a:xfrm>
            <a:off x="4924689" y="2587864"/>
            <a:ext cx="0" cy="3272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112">
            <a:extLst>
              <a:ext uri="{FF2B5EF4-FFF2-40B4-BE49-F238E27FC236}">
                <a16:creationId xmlns:a16="http://schemas.microsoft.com/office/drawing/2014/main" id="{7F88AD1D-0479-4F28-99E9-0C347F9A13F6}"/>
              </a:ext>
            </a:extLst>
          </p:cNvPr>
          <p:cNvSpPr/>
          <p:nvPr/>
        </p:nvSpPr>
        <p:spPr>
          <a:xfrm>
            <a:off x="4073072" y="3483294"/>
            <a:ext cx="1658848" cy="2806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050" dirty="0"/>
              <a:t>PODZAKONSKI AKTI </a:t>
            </a:r>
            <a:endParaRPr lang="en-GB" sz="1050" dirty="0"/>
          </a:p>
        </p:txBody>
      </p:sp>
      <p:cxnSp>
        <p:nvCxnSpPr>
          <p:cNvPr id="114" name="Straight Arrow Connector 113">
            <a:extLst>
              <a:ext uri="{FF2B5EF4-FFF2-40B4-BE49-F238E27FC236}">
                <a16:creationId xmlns:a16="http://schemas.microsoft.com/office/drawing/2014/main" id="{D3EE7DE2-4389-4A9F-A26B-C421EC3D61E5}"/>
              </a:ext>
            </a:extLst>
          </p:cNvPr>
          <p:cNvCxnSpPr>
            <a:cxnSpLocks/>
          </p:cNvCxnSpPr>
          <p:nvPr/>
        </p:nvCxnSpPr>
        <p:spPr>
          <a:xfrm>
            <a:off x="4924689" y="3130361"/>
            <a:ext cx="0" cy="3736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54BF90BE-5D6B-48CD-A75D-BA81B535FE89}"/>
              </a:ext>
            </a:extLst>
          </p:cNvPr>
          <p:cNvCxnSpPr>
            <a:cxnSpLocks/>
          </p:cNvCxnSpPr>
          <p:nvPr/>
        </p:nvCxnSpPr>
        <p:spPr>
          <a:xfrm>
            <a:off x="4924487" y="3711947"/>
            <a:ext cx="404" cy="2947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TextBox 115">
            <a:extLst>
              <a:ext uri="{FF2B5EF4-FFF2-40B4-BE49-F238E27FC236}">
                <a16:creationId xmlns:a16="http://schemas.microsoft.com/office/drawing/2014/main" id="{79398590-47F5-43CD-AB80-6A1B18B700BC}"/>
              </a:ext>
            </a:extLst>
          </p:cNvPr>
          <p:cNvSpPr txBox="1"/>
          <p:nvPr/>
        </p:nvSpPr>
        <p:spPr>
          <a:xfrm>
            <a:off x="2399496" y="3877615"/>
            <a:ext cx="15109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dirty="0"/>
              <a:t>INTERNI AKTI</a:t>
            </a:r>
            <a:endParaRPr lang="en-GB" sz="1200" dirty="0"/>
          </a:p>
        </p:txBody>
      </p:sp>
      <p:sp>
        <p:nvSpPr>
          <p:cNvPr id="117" name="Title 50">
            <a:extLst>
              <a:ext uri="{FF2B5EF4-FFF2-40B4-BE49-F238E27FC236}">
                <a16:creationId xmlns:a16="http://schemas.microsoft.com/office/drawing/2014/main" id="{DDF2384F-6A47-4360-A897-AA64C8A9F1E1}"/>
              </a:ext>
            </a:extLst>
          </p:cNvPr>
          <p:cNvSpPr txBox="1">
            <a:spLocks/>
          </p:cNvSpPr>
          <p:nvPr/>
        </p:nvSpPr>
        <p:spPr>
          <a:xfrm>
            <a:off x="5950832" y="4481595"/>
            <a:ext cx="1174184" cy="3060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51433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25" b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HR" sz="1050" dirty="0">
                <a:solidFill>
                  <a:schemeClr val="bg1"/>
                </a:solidFill>
              </a:rPr>
              <a:t>STATUT</a:t>
            </a:r>
            <a:endParaRPr lang="en-GB" sz="1050" dirty="0">
              <a:solidFill>
                <a:schemeClr val="bg1"/>
              </a:solidFill>
            </a:endParaRPr>
          </a:p>
        </p:txBody>
      </p: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F18D27AC-F91D-4721-BA2F-B452C10B055D}"/>
              </a:ext>
            </a:extLst>
          </p:cNvPr>
          <p:cNvCxnSpPr>
            <a:cxnSpLocks/>
            <a:endCxn id="119" idx="0"/>
          </p:cNvCxnSpPr>
          <p:nvPr/>
        </p:nvCxnSpPr>
        <p:spPr>
          <a:xfrm flipH="1">
            <a:off x="4572295" y="4112002"/>
            <a:ext cx="1829130" cy="3680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Rectangle 118">
            <a:extLst>
              <a:ext uri="{FF2B5EF4-FFF2-40B4-BE49-F238E27FC236}">
                <a16:creationId xmlns:a16="http://schemas.microsoft.com/office/drawing/2014/main" id="{048CB1DC-DA13-4D9B-AAAA-8A0BFB2934FF}"/>
              </a:ext>
            </a:extLst>
          </p:cNvPr>
          <p:cNvSpPr/>
          <p:nvPr/>
        </p:nvSpPr>
        <p:spPr>
          <a:xfrm>
            <a:off x="3889682" y="4480096"/>
            <a:ext cx="1365225" cy="296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050" dirty="0"/>
              <a:t>POLITIKA</a:t>
            </a:r>
            <a:endParaRPr lang="en-GB" sz="1050" dirty="0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278C0368-1270-482B-A8C2-EC8D4E9B105F}"/>
              </a:ext>
            </a:extLst>
          </p:cNvPr>
          <p:cNvSpPr/>
          <p:nvPr/>
        </p:nvSpPr>
        <p:spPr>
          <a:xfrm>
            <a:off x="3888737" y="5002618"/>
            <a:ext cx="1367114" cy="296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050" dirty="0"/>
              <a:t>PRAVILNIK</a:t>
            </a:r>
            <a:endParaRPr lang="en-GB" sz="1050" dirty="0"/>
          </a:p>
        </p:txBody>
      </p:sp>
      <p:cxnSp>
        <p:nvCxnSpPr>
          <p:cNvPr id="121" name="Straight Arrow Connector 120">
            <a:extLst>
              <a:ext uri="{FF2B5EF4-FFF2-40B4-BE49-F238E27FC236}">
                <a16:creationId xmlns:a16="http://schemas.microsoft.com/office/drawing/2014/main" id="{8038500E-A256-4991-ACED-E376425E7559}"/>
              </a:ext>
            </a:extLst>
          </p:cNvPr>
          <p:cNvCxnSpPr>
            <a:cxnSpLocks/>
          </p:cNvCxnSpPr>
          <p:nvPr/>
        </p:nvCxnSpPr>
        <p:spPr>
          <a:xfrm>
            <a:off x="4572294" y="4793619"/>
            <a:ext cx="0" cy="1869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996F23C3-20BC-4AD3-95FE-C43AC4D9C2DC}"/>
              </a:ext>
            </a:extLst>
          </p:cNvPr>
          <p:cNvCxnSpPr>
            <a:cxnSpLocks/>
          </p:cNvCxnSpPr>
          <p:nvPr/>
        </p:nvCxnSpPr>
        <p:spPr>
          <a:xfrm>
            <a:off x="4556049" y="5085898"/>
            <a:ext cx="32490" cy="4392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Rectangle 122">
            <a:extLst>
              <a:ext uri="{FF2B5EF4-FFF2-40B4-BE49-F238E27FC236}">
                <a16:creationId xmlns:a16="http://schemas.microsoft.com/office/drawing/2014/main" id="{6A461349-A304-40EB-A84C-73CD69C3E25F}"/>
              </a:ext>
            </a:extLst>
          </p:cNvPr>
          <p:cNvSpPr/>
          <p:nvPr/>
        </p:nvSpPr>
        <p:spPr>
          <a:xfrm>
            <a:off x="3888737" y="5525140"/>
            <a:ext cx="1367114" cy="29618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050" dirty="0"/>
              <a:t>PRIRUČNIK </a:t>
            </a:r>
            <a:endParaRPr lang="en-GB" sz="1050" dirty="0"/>
          </a:p>
        </p:txBody>
      </p: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00329C0A-38DC-4AAE-8B02-444927AF515A}"/>
              </a:ext>
            </a:extLst>
          </p:cNvPr>
          <p:cNvCxnSpPr>
            <a:cxnSpLocks/>
          </p:cNvCxnSpPr>
          <p:nvPr/>
        </p:nvCxnSpPr>
        <p:spPr>
          <a:xfrm>
            <a:off x="6532182" y="4205550"/>
            <a:ext cx="11484" cy="2760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ectangle 124">
            <a:extLst>
              <a:ext uri="{FF2B5EF4-FFF2-40B4-BE49-F238E27FC236}">
                <a16:creationId xmlns:a16="http://schemas.microsoft.com/office/drawing/2014/main" id="{354F8165-9AF2-442F-8085-4349D288629F}"/>
              </a:ext>
            </a:extLst>
          </p:cNvPr>
          <p:cNvSpPr/>
          <p:nvPr/>
        </p:nvSpPr>
        <p:spPr>
          <a:xfrm>
            <a:off x="7873966" y="4494109"/>
            <a:ext cx="1128249" cy="296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050" dirty="0"/>
              <a:t>PRAVILNIK</a:t>
            </a:r>
            <a:endParaRPr lang="en-GB" sz="1050" dirty="0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5D27818B-69A3-4FD6-B822-9A8042555E1B}"/>
              </a:ext>
            </a:extLst>
          </p:cNvPr>
          <p:cNvSpPr/>
          <p:nvPr/>
        </p:nvSpPr>
        <p:spPr>
          <a:xfrm>
            <a:off x="7873966" y="5495183"/>
            <a:ext cx="1128249" cy="296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050" dirty="0"/>
              <a:t>ODLUKA </a:t>
            </a:r>
            <a:endParaRPr lang="en-GB" sz="1050" dirty="0"/>
          </a:p>
        </p:txBody>
      </p:sp>
      <p:cxnSp>
        <p:nvCxnSpPr>
          <p:cNvPr id="127" name="Straight Arrow Connector 126">
            <a:extLst>
              <a:ext uri="{FF2B5EF4-FFF2-40B4-BE49-F238E27FC236}">
                <a16:creationId xmlns:a16="http://schemas.microsoft.com/office/drawing/2014/main" id="{AF2EF230-05B5-4918-8CE7-AFC694CCE2C0}"/>
              </a:ext>
            </a:extLst>
          </p:cNvPr>
          <p:cNvCxnSpPr>
            <a:cxnSpLocks/>
            <a:stCxn id="125" idx="2"/>
            <a:endCxn id="126" idx="0"/>
          </p:cNvCxnSpPr>
          <p:nvPr/>
        </p:nvCxnSpPr>
        <p:spPr>
          <a:xfrm>
            <a:off x="8438091" y="4790297"/>
            <a:ext cx="0" cy="704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Rectangle 127">
            <a:extLst>
              <a:ext uri="{FF2B5EF4-FFF2-40B4-BE49-F238E27FC236}">
                <a16:creationId xmlns:a16="http://schemas.microsoft.com/office/drawing/2014/main" id="{466DF290-CC0E-4857-9189-1ABA45FA42FB}"/>
              </a:ext>
            </a:extLst>
          </p:cNvPr>
          <p:cNvSpPr/>
          <p:nvPr/>
        </p:nvSpPr>
        <p:spPr>
          <a:xfrm>
            <a:off x="9132514" y="5515710"/>
            <a:ext cx="1128249" cy="2961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050" dirty="0"/>
              <a:t>UPUTA </a:t>
            </a:r>
            <a:endParaRPr lang="en-GB" sz="1050" dirty="0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C8D27B59-AF91-43B6-A597-6A552404153A}"/>
              </a:ext>
            </a:extLst>
          </p:cNvPr>
          <p:cNvSpPr/>
          <p:nvPr/>
        </p:nvSpPr>
        <p:spPr>
          <a:xfrm>
            <a:off x="6372100" y="5495750"/>
            <a:ext cx="1371567" cy="30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050" dirty="0"/>
              <a:t>PROCEDURA</a:t>
            </a:r>
            <a:endParaRPr lang="en-GB" sz="1050" dirty="0"/>
          </a:p>
        </p:txBody>
      </p:sp>
      <p:cxnSp>
        <p:nvCxnSpPr>
          <p:cNvPr id="130" name="Straight Arrow Connector 129">
            <a:extLst>
              <a:ext uri="{FF2B5EF4-FFF2-40B4-BE49-F238E27FC236}">
                <a16:creationId xmlns:a16="http://schemas.microsoft.com/office/drawing/2014/main" id="{67A14284-7011-4A03-B511-B2575191028C}"/>
              </a:ext>
            </a:extLst>
          </p:cNvPr>
          <p:cNvCxnSpPr>
            <a:cxnSpLocks/>
            <a:stCxn id="125" idx="2"/>
            <a:endCxn id="129" idx="0"/>
          </p:cNvCxnSpPr>
          <p:nvPr/>
        </p:nvCxnSpPr>
        <p:spPr>
          <a:xfrm flipH="1">
            <a:off x="7057884" y="4790297"/>
            <a:ext cx="1380207" cy="7054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B8B0D42A-76AA-4A33-BD68-436C38C31FAB}"/>
              </a:ext>
            </a:extLst>
          </p:cNvPr>
          <p:cNvCxnSpPr>
            <a:cxnSpLocks/>
            <a:endCxn id="125" idx="0"/>
          </p:cNvCxnSpPr>
          <p:nvPr/>
        </p:nvCxnSpPr>
        <p:spPr>
          <a:xfrm>
            <a:off x="6779354" y="4146229"/>
            <a:ext cx="1658737" cy="347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Rectangle 131">
            <a:extLst>
              <a:ext uri="{FF2B5EF4-FFF2-40B4-BE49-F238E27FC236}">
                <a16:creationId xmlns:a16="http://schemas.microsoft.com/office/drawing/2014/main" id="{CFB47B05-4772-4BE5-AD19-5A0597FE32A7}"/>
              </a:ext>
            </a:extLst>
          </p:cNvPr>
          <p:cNvSpPr/>
          <p:nvPr/>
        </p:nvSpPr>
        <p:spPr>
          <a:xfrm>
            <a:off x="5950832" y="4993433"/>
            <a:ext cx="1174184" cy="3165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1050" dirty="0"/>
              <a:t>ODLUKA </a:t>
            </a:r>
            <a:endParaRPr lang="en-GB" sz="1050" dirty="0"/>
          </a:p>
        </p:txBody>
      </p: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4225C39E-5F15-4E23-9509-7880FF6C18C3}"/>
              </a:ext>
            </a:extLst>
          </p:cNvPr>
          <p:cNvCxnSpPr>
            <a:cxnSpLocks/>
            <a:stCxn id="116" idx="3"/>
          </p:cNvCxnSpPr>
          <p:nvPr/>
        </p:nvCxnSpPr>
        <p:spPr>
          <a:xfrm flipV="1">
            <a:off x="3910489" y="4016114"/>
            <a:ext cx="587808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" name="Picture 101">
            <a:extLst>
              <a:ext uri="{FF2B5EF4-FFF2-40B4-BE49-F238E27FC236}">
                <a16:creationId xmlns:a16="http://schemas.microsoft.com/office/drawing/2014/main" id="{1EFA8CE7-BBD0-4C07-ACFF-1890CC05F3C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8225" y="3746937"/>
            <a:ext cx="539399" cy="507978"/>
          </a:xfrm>
          <a:prstGeom prst="rect">
            <a:avLst/>
          </a:prstGeom>
        </p:spPr>
      </p:pic>
      <p:cxnSp>
        <p:nvCxnSpPr>
          <p:cNvPr id="160" name="Straight Arrow Connector 159">
            <a:extLst>
              <a:ext uri="{FF2B5EF4-FFF2-40B4-BE49-F238E27FC236}">
                <a16:creationId xmlns:a16="http://schemas.microsoft.com/office/drawing/2014/main" id="{C9D7D93D-9180-48A2-B23A-4B693223CD4E}"/>
              </a:ext>
            </a:extLst>
          </p:cNvPr>
          <p:cNvCxnSpPr>
            <a:cxnSpLocks/>
            <a:stCxn id="117" idx="2"/>
            <a:endCxn id="132" idx="0"/>
          </p:cNvCxnSpPr>
          <p:nvPr/>
        </p:nvCxnSpPr>
        <p:spPr>
          <a:xfrm>
            <a:off x="6537924" y="4787687"/>
            <a:ext cx="0" cy="205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Arrow Connector 170">
            <a:extLst>
              <a:ext uri="{FF2B5EF4-FFF2-40B4-BE49-F238E27FC236}">
                <a16:creationId xmlns:a16="http://schemas.microsoft.com/office/drawing/2014/main" id="{2FCEF3C1-63D5-4E5C-8B5E-E7C170B4D327}"/>
              </a:ext>
            </a:extLst>
          </p:cNvPr>
          <p:cNvCxnSpPr>
            <a:cxnSpLocks/>
            <a:stCxn id="125" idx="2"/>
            <a:endCxn id="128" idx="0"/>
          </p:cNvCxnSpPr>
          <p:nvPr/>
        </p:nvCxnSpPr>
        <p:spPr>
          <a:xfrm>
            <a:off x="8438091" y="4790297"/>
            <a:ext cx="1258548" cy="7254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itle 1">
            <a:extLst>
              <a:ext uri="{FF2B5EF4-FFF2-40B4-BE49-F238E27FC236}">
                <a16:creationId xmlns:a16="http://schemas.microsoft.com/office/drawing/2014/main" id="{AFFCC93C-6F3D-44A6-A993-9350C428EA04}"/>
              </a:ext>
            </a:extLst>
          </p:cNvPr>
          <p:cNvSpPr txBox="1">
            <a:spLocks/>
          </p:cNvSpPr>
          <p:nvPr/>
        </p:nvSpPr>
        <p:spPr>
          <a:xfrm>
            <a:off x="1528416" y="365125"/>
            <a:ext cx="9825383" cy="1325563"/>
          </a:xfrm>
          <a:prstGeom prst="rect">
            <a:avLst/>
          </a:prstGeom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/>
              <a:t>Hijerarhija</a:t>
            </a:r>
            <a:r>
              <a:rPr lang="en-GB" dirty="0"/>
              <a:t> </a:t>
            </a:r>
            <a:r>
              <a:rPr lang="en-GB" dirty="0" err="1"/>
              <a:t>akata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40914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CAD48-B375-44ED-8389-0D37C9F5D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noProof="0" dirty="0"/>
              <a:t>Akti vezani uz kibernetičku sigurnost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54CF5-8E60-469E-8AFB-C5A50906D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noProof="0" dirty="0">
                <a:hlinkClick r:id="rId2"/>
              </a:rPr>
              <a:t>Zakon o kibernetičkoj sigurnosti </a:t>
            </a:r>
            <a:r>
              <a:rPr lang="hr-HR" noProof="0" dirty="0"/>
              <a:t>(NN14/2024) stupio na snagu u veljači 2024.</a:t>
            </a:r>
          </a:p>
          <a:p>
            <a:pPr lvl="1"/>
            <a:r>
              <a:rPr lang="hr-HR" noProof="0" dirty="0"/>
              <a:t>Implementira obaveze propisane NIS2 direktivom</a:t>
            </a:r>
          </a:p>
          <a:p>
            <a:r>
              <a:rPr lang="hr-HR" noProof="0" dirty="0">
                <a:hlinkClick r:id="rId3"/>
              </a:rPr>
              <a:t>Uredba o kibernetičkoj sigurnosti </a:t>
            </a:r>
            <a:r>
              <a:rPr lang="hr-HR" noProof="0" dirty="0"/>
              <a:t>(NN 135/2024) studeni 2024.</a:t>
            </a:r>
          </a:p>
          <a:p>
            <a:pPr lvl="1"/>
            <a:r>
              <a:rPr lang="hr-HR" noProof="0" dirty="0"/>
              <a:t>Utvrđuje mjere upravljanja kibernetičkim sigurnosnim rizicima</a:t>
            </a:r>
          </a:p>
          <a:p>
            <a:r>
              <a:rPr lang="hr-HR" noProof="0" dirty="0"/>
              <a:t>Politika kibernetičke sigurnosti Sveučilišta u Zagrebu</a:t>
            </a:r>
          </a:p>
          <a:p>
            <a:pPr marL="0" indent="0">
              <a:buNone/>
            </a:pPr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1625117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3E302-EC99-4550-BB28-B33831C8D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noProof="0" dirty="0"/>
              <a:t>Srce i NIS2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5E8B8-E35E-4C48-ACAA-EC6D3DC95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noProof="0" dirty="0"/>
              <a:t>Krajem 2024. Srce je uspostavilo radnu skupinu za usklađivanje sa Zakonom o kibernetičkoj sigurnosti sa sljedećim zadacima:</a:t>
            </a:r>
          </a:p>
          <a:p>
            <a:pPr lvl="1"/>
            <a:r>
              <a:rPr lang="hr-HR" noProof="0" dirty="0"/>
              <a:t>Upoznavanje sa zakonskim okvirom</a:t>
            </a:r>
          </a:p>
          <a:p>
            <a:pPr lvl="1"/>
            <a:r>
              <a:rPr lang="hr-HR" noProof="0" dirty="0"/>
              <a:t>Analiza stanja</a:t>
            </a:r>
          </a:p>
          <a:p>
            <a:pPr lvl="1"/>
            <a:r>
              <a:rPr lang="hr-HR" noProof="0" dirty="0"/>
              <a:t>Prijedlog temeljnih akata (Politika kibernetičke sigurnosti, Pravilnik o kibernetičkoj sigurnosti)</a:t>
            </a:r>
          </a:p>
          <a:p>
            <a:pPr lvl="1"/>
            <a:r>
              <a:rPr lang="hr-HR" noProof="0" dirty="0"/>
              <a:t>Plan uspostave sustava upravljanja kibernetičkom sigurnošću koji uključuje i redovito praćenje efikasnosti mjera kibernetičke sigurnosti </a:t>
            </a:r>
          </a:p>
          <a:p>
            <a:pPr lvl="1"/>
            <a:r>
              <a:rPr lang="hr-HR" noProof="0" dirty="0"/>
              <a:t>Plan implementacije propisanih mjera kibernetičke sigurnosti na sve procese, poslovne aktivnosti i usluge Srca</a:t>
            </a:r>
          </a:p>
        </p:txBody>
      </p:sp>
    </p:spTree>
    <p:extLst>
      <p:ext uri="{BB962C8B-B14F-4D97-AF65-F5344CB8AC3E}">
        <p14:creationId xmlns:p14="http://schemas.microsoft.com/office/powerpoint/2010/main" val="1287334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3E302-EC99-4550-BB28-B33831C8D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noProof="0" dirty="0"/>
              <a:t>Srce i NIS2 - trenutno stanje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5E8B8-E35E-4C48-ACAA-EC6D3DC95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Srce je kao domaćin CIX-a (hrvatskog središta za razmjenu internetskog prometa) već obveznik (starog) Zakona o kibernetičkoj sigurnosti sukladno NIS direktivi</a:t>
            </a:r>
          </a:p>
          <a:p>
            <a:r>
              <a:rPr lang="hr-HR" dirty="0"/>
              <a:t>Velik dio mjera se već operativno provodi u praksi</a:t>
            </a:r>
          </a:p>
          <a:p>
            <a:r>
              <a:rPr lang="hr-HR" dirty="0"/>
              <a:t>Upravljanje rizicima: redovita godišnja procjena rizika s mjerama ublažavanja</a:t>
            </a:r>
          </a:p>
          <a:p>
            <a:r>
              <a:rPr lang="hr-HR" dirty="0"/>
              <a:t>Upravljanje kontinuitetom poslovanja s planovima oporavka</a:t>
            </a:r>
          </a:p>
          <a:p>
            <a:r>
              <a:rPr lang="hr-HR" dirty="0"/>
              <a:t>Redundancija svih bitnih sustava na svim razinama</a:t>
            </a:r>
          </a:p>
          <a:p>
            <a:r>
              <a:rPr lang="hr-HR" dirty="0"/>
              <a:t>Nadzor rada svih sustava i infrastrukture</a:t>
            </a:r>
          </a:p>
          <a:p>
            <a:r>
              <a:rPr lang="hr-HR" dirty="0"/>
              <a:t>Procedura za obradu incidenata koja uključuje i izvještavanje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66082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3E302-EC99-4550-BB28-B33831C8D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noProof="0" dirty="0"/>
              <a:t>Srce i NIS2 - trenutno stanje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5E8B8-E35E-4C48-ACAA-EC6D3DC95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noProof="0" dirty="0"/>
              <a:t>Sigurnost se u Srcu operativno provodi na razini svih ustrojstvenih jedinica i formalizirana je kroz pravilnike i ostale interne dokumente</a:t>
            </a:r>
          </a:p>
          <a:p>
            <a:r>
              <a:rPr lang="hr-HR" noProof="0" dirty="0"/>
              <a:t>Izrađen prijedlog Politike kibernetičke sigurnosti</a:t>
            </a:r>
          </a:p>
          <a:p>
            <a:r>
              <a:rPr lang="en-GB" dirty="0"/>
              <a:t>N</a:t>
            </a:r>
            <a:r>
              <a:rPr lang="hr-HR" noProof="0" dirty="0" err="1"/>
              <a:t>acrti</a:t>
            </a:r>
            <a:r>
              <a:rPr lang="hr-HR" noProof="0" dirty="0"/>
              <a:t> planova</a:t>
            </a:r>
            <a:r>
              <a:rPr lang="en-GB" noProof="0" dirty="0"/>
              <a:t> u </a:t>
            </a:r>
            <a:r>
              <a:rPr lang="en-GB" noProof="0" dirty="0" err="1"/>
              <a:t>izradi</a:t>
            </a:r>
            <a:endParaRPr lang="hr-HR" noProof="0" dirty="0"/>
          </a:p>
          <a:p>
            <a:r>
              <a:rPr lang="hr-HR" noProof="0" dirty="0"/>
              <a:t>Za identifikaciju svih obaveznih mjera potrebna je kategorizacija koju očekujemo u više sektora</a:t>
            </a:r>
          </a:p>
          <a:p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30645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rce DEI 2025">
      <a:dk1>
        <a:srgbClr val="58585A"/>
      </a:dk1>
      <a:lt1>
        <a:srgbClr val="FFFFFF"/>
      </a:lt1>
      <a:dk2>
        <a:srgbClr val="58585A"/>
      </a:dk2>
      <a:lt2>
        <a:srgbClr val="FFFFFF"/>
      </a:lt2>
      <a:accent1>
        <a:srgbClr val="4CC0AD"/>
      </a:accent1>
      <a:accent2>
        <a:srgbClr val="E39717"/>
      </a:accent2>
      <a:accent3>
        <a:srgbClr val="D71635"/>
      </a:accent3>
      <a:accent4>
        <a:srgbClr val="80C342"/>
      </a:accent4>
      <a:accent5>
        <a:srgbClr val="00AB4E"/>
      </a:accent5>
      <a:accent6>
        <a:srgbClr val="B04C46"/>
      </a:accent6>
      <a:hlink>
        <a:srgbClr val="D71635"/>
      </a:hlink>
      <a:folHlink>
        <a:srgbClr val="D71635"/>
      </a:folHlink>
    </a:clrScheme>
    <a:fontScheme name="Srce DEI 202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ija Srce DEI 2025 - template.potx" id="{BBBB45DD-281A-4CE2-8EDC-F22CF8D79447}" vid="{B79A2DEE-1C44-403F-86B5-DE4AB27586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Kiberneticka_sigurnost_uloga Srca</Template>
  <TotalTime>1213</TotalTime>
  <Words>587</Words>
  <Application>Microsoft Office PowerPoint</Application>
  <PresentationFormat>Widescreen</PresentationFormat>
  <Paragraphs>73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Uloga Srca u zaštiti podataka i sustava</vt:lpstr>
      <vt:lpstr>Uloga Srca</vt:lpstr>
      <vt:lpstr>Uloga Srca</vt:lpstr>
      <vt:lpstr>NIS2 direktiva</vt:lpstr>
      <vt:lpstr>PowerPoint Presentation</vt:lpstr>
      <vt:lpstr>Akti vezani uz kibernetičku sigurnost</vt:lpstr>
      <vt:lpstr>Srce i NIS2</vt:lpstr>
      <vt:lpstr>Srce i NIS2 - trenutno stanje</vt:lpstr>
      <vt:lpstr>Srce i NIS2 - trenutno stanje</vt:lpstr>
      <vt:lpstr>Srce i NIS2 - todo</vt:lpstr>
      <vt:lpstr>Srce i NIS2 - zaključak</vt:lpstr>
      <vt:lpstr>Hvala na pažnji! Pitanja, primjedbe, komentari?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Sigurnost u digitalnom okruženju</dc:title>
  <dc:creator>mijo</dc:creator>
  <cp:lastModifiedBy>mijo</cp:lastModifiedBy>
  <cp:revision>51</cp:revision>
  <dcterms:created xsi:type="dcterms:W3CDTF">2025-03-24T14:07:26Z</dcterms:created>
  <dcterms:modified xsi:type="dcterms:W3CDTF">2025-03-25T11:24:07Z</dcterms:modified>
</cp:coreProperties>
</file>