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Masters/slideMaster11.xml" ContentType="application/vnd.openxmlformats-officedocument.presentationml.slideMaster+xml"/>
  <Override PartName="/ppt/slideMasters/slideMaster1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4.xml" ContentType="application/vnd.openxmlformats-officedocument.theme+xml"/>
  <Override PartName="/ppt/slideLayouts/slideLayout7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theme/theme8.xml" ContentType="application/vnd.openxmlformats-officedocument.theme+xml"/>
  <Override PartName="/ppt/theme/theme9.xml" ContentType="application/vnd.openxmlformats-officedocument.theme+xml"/>
  <Override PartName="/ppt/theme/theme10.xml" ContentType="application/vnd.openxmlformats-officedocument.theme+xml"/>
  <Override PartName="/ppt/theme/theme11.xml" ContentType="application/vnd.openxmlformats-officedocument.theme+xml"/>
  <Override PartName="/ppt/theme/theme1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1" r:id="rId2"/>
    <p:sldMasterId id="2147483653" r:id="rId3"/>
    <p:sldMasterId id="2147483655" r:id="rId4"/>
    <p:sldMasterId id="2147483658" r:id="rId5"/>
    <p:sldMasterId id="2147483660" r:id="rId6"/>
    <p:sldMasterId id="2147483661" r:id="rId7"/>
    <p:sldMasterId id="2147483662" r:id="rId8"/>
    <p:sldMasterId id="2147483663" r:id="rId9"/>
    <p:sldMasterId id="2147483664" r:id="rId10"/>
    <p:sldMasterId id="2147483665" r:id="rId11"/>
    <p:sldMasterId id="2147483666" r:id="rId12"/>
  </p:sldMasterIdLst>
  <p:sldIdLst>
    <p:sldId id="256" r:id="rId13"/>
    <p:sldId id="257" r:id="rId14"/>
    <p:sldId id="258" r:id="rId15"/>
    <p:sldId id="259" r:id="rId16"/>
    <p:sldId id="260" r:id="rId17"/>
    <p:sldId id="261" r:id="rId18"/>
    <p:sldId id="262" r:id="rId19"/>
    <p:sldId id="263" r:id="rId20"/>
    <p:sldId id="264" r:id="rId21"/>
  </p:sldIdLst>
  <p:sldSz cx="12192000" cy="6858000"/>
  <p:notesSz cx="7559675" cy="10691813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9" d="100"/>
          <a:sy n="109" d="100"/>
        </p:scale>
        <p:origin x="96" y="4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1.xml"/><Relationship Id="rId18" Type="http://schemas.openxmlformats.org/officeDocument/2006/relationships/slide" Target="slides/slide6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9.xml"/><Relationship Id="rId7" Type="http://schemas.openxmlformats.org/officeDocument/2006/relationships/slideMaster" Target="slideMasters/slideMaster7.xml"/><Relationship Id="rId12" Type="http://schemas.openxmlformats.org/officeDocument/2006/relationships/slideMaster" Target="slideMasters/slideMaster12.xml"/><Relationship Id="rId17" Type="http://schemas.openxmlformats.org/officeDocument/2006/relationships/slide" Target="slides/slide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4.xml"/><Relationship Id="rId20" Type="http://schemas.openxmlformats.org/officeDocument/2006/relationships/slide" Target="slides/slide8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Master" Target="slideMasters/slideMaster11.xml"/><Relationship Id="rId24" Type="http://schemas.openxmlformats.org/officeDocument/2006/relationships/theme" Target="theme/theme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3.xml"/><Relationship Id="rId23" Type="http://schemas.openxmlformats.org/officeDocument/2006/relationships/viewProps" Target="viewProps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7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2.xml"/><Relationship Id="rId22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" name="PlaceHolder 2"/>
          <p:cNvSpPr>
            <a:spLocks noGrp="1"/>
          </p:cNvSpPr>
          <p:nvPr>
            <p:ph type="subTitle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 algn="ctr">
              <a:buNone/>
            </a:pPr>
            <a:endParaRPr lang="hr-HR" sz="3200" b="0" u="none" strike="noStrike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1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2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0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Zadnj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ftr" idx="3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5" name="PlaceHolder 2"/>
          <p:cNvSpPr>
            <a:spLocks noGrp="1"/>
          </p:cNvSpPr>
          <p:nvPr>
            <p:ph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indent="0">
              <a:lnSpc>
                <a:spcPct val="90000"/>
              </a:lnSpc>
              <a:spcBef>
                <a:spcPts val="1417"/>
              </a:spcBef>
              <a:buNone/>
            </a:pP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ftr" idx="4"/>
          </p:nvPr>
        </p:nvSpPr>
        <p:spPr/>
        <p:txBody>
          <a:bodyPr/>
          <a:lstStyle/>
          <a:p>
            <a:r>
              <a:t>Footer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Masters/_rels/slideMaster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0.xml"/></Relationships>
</file>

<file path=ppt/slideMasters/_rels/slideMaster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1.xml"/></Relationships>
</file>

<file path=ppt/slideMasters/_rels/slideMaster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12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2.xml"/><Relationship Id="rId1" Type="http://schemas.openxmlformats.org/officeDocument/2006/relationships/slideLayout" Target="../slideLayouts/slideLayout3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3.xml"/><Relationship Id="rId1" Type="http://schemas.openxmlformats.org/officeDocument/2006/relationships/slideLayout" Target="../slideLayouts/slideLayout4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3" Type="http://schemas.openxmlformats.org/officeDocument/2006/relationships/theme" Target="../theme/theme4.xml"/><Relationship Id="rId7" Type="http://schemas.openxmlformats.org/officeDocument/2006/relationships/hyperlink" Target="http://www.srce.unizg.hr/otvoreni-pristup" TargetMode="Externa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hyperlink" Target="file:///\\tmp\pid-17872\creativecommons.org\licenses\by\4.0\deed" TargetMode="External"/><Relationship Id="rId11" Type="http://schemas.openxmlformats.org/officeDocument/2006/relationships/image" Target="../media/image6.png"/><Relationship Id="rId5" Type="http://schemas.openxmlformats.org/officeDocument/2006/relationships/hyperlink" Target="http://www.srce.unizg.hr/" TargetMode="External"/><Relationship Id="rId10" Type="http://schemas.openxmlformats.org/officeDocument/2006/relationships/image" Target="../media/image5.png"/><Relationship Id="rId4" Type="http://schemas.openxmlformats.org/officeDocument/2006/relationships/image" Target="../media/image2.png"/><Relationship Id="rId9" Type="http://schemas.openxmlformats.org/officeDocument/2006/relationships/image" Target="../media/image4.png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7.xml"/></Relationships>
</file>

<file path=ppt/slideMasters/_rels/slideMaster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title"/>
          </p:nvPr>
        </p:nvSpPr>
        <p:spPr>
          <a:xfrm>
            <a:off x="534600" y="1510920"/>
            <a:ext cx="7182360" cy="19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5000" b="0" u="none" strike="noStrike">
                <a:solidFill>
                  <a:schemeClr val="lt1"/>
                </a:solidFill>
                <a:uFillTx/>
                <a:latin typeface="Arial"/>
              </a:rPr>
              <a:t>Click to edit Master title style</a:t>
            </a:r>
            <a:endParaRPr lang="sr-Latn-RS" sz="5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r-Latn-R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FFFFFF"/>
              </a:buClr>
              <a:buSzPct val="75000"/>
              <a:buFont typeface="Symbol" charset="2"/>
              <a:buChar char="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FFFFFF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PlaceHolder 1"/>
          <p:cNvSpPr>
            <a:spLocks noGrp="1"/>
          </p:cNvSpPr>
          <p:nvPr>
            <p:ph type="ftr" idx="9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53" name="PlaceHolder 2"/>
          <p:cNvSpPr>
            <a:spLocks noGrp="1"/>
          </p:cNvSpPr>
          <p:nvPr>
            <p:ph type="title"/>
          </p:nvPr>
        </p:nvSpPr>
        <p:spPr>
          <a:xfrm>
            <a:off x="609480" y="273600"/>
            <a:ext cx="10972440" cy="11448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ctr">
            <a:noAutofit/>
          </a:bodyPr>
          <a:lstStyle/>
          <a:p>
            <a:pPr indent="0">
              <a:buNone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Click to edit the title text format</a:t>
            </a:r>
          </a:p>
        </p:txBody>
      </p:sp>
      <p:sp>
        <p:nvSpPr>
          <p:cNvPr id="54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PlaceHolder 1"/>
          <p:cNvSpPr>
            <a:spLocks noGrp="1"/>
          </p:cNvSpPr>
          <p:nvPr>
            <p:ph type="title"/>
          </p:nvPr>
        </p:nvSpPr>
        <p:spPr>
          <a:xfrm>
            <a:off x="1480320" y="457200"/>
            <a:ext cx="4114440" cy="15998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32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32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6" name="PlaceHolder 2"/>
          <p:cNvSpPr>
            <a:spLocks noGrp="1"/>
          </p:cNvSpPr>
          <p:nvPr>
            <p:ph type="body"/>
          </p:nvPr>
        </p:nvSpPr>
        <p:spPr>
          <a:xfrm>
            <a:off x="5664600" y="987480"/>
            <a:ext cx="6171840" cy="4873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32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32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7" name="PlaceHolder 3"/>
          <p:cNvSpPr>
            <a:spLocks noGrp="1"/>
          </p:cNvSpPr>
          <p:nvPr>
            <p:ph type="body"/>
          </p:nvPr>
        </p:nvSpPr>
        <p:spPr>
          <a:xfrm>
            <a:off x="1480320" y="2057400"/>
            <a:ext cx="4114440" cy="38113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8" name="PlaceHolder 4"/>
          <p:cNvSpPr>
            <a:spLocks noGrp="1"/>
          </p:cNvSpPr>
          <p:nvPr>
            <p:ph type="ftr" idx="10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PlaceHolder 1"/>
          <p:cNvSpPr>
            <a:spLocks noGrp="1"/>
          </p:cNvSpPr>
          <p:nvPr>
            <p:ph type="body"/>
          </p:nvPr>
        </p:nvSpPr>
        <p:spPr>
          <a:xfrm>
            <a:off x="5603760" y="1828800"/>
            <a:ext cx="6078240" cy="403200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</a:p>
        </p:txBody>
      </p:sp>
      <p:sp>
        <p:nvSpPr>
          <p:cNvPr id="60" name="PlaceHolder 2"/>
          <p:cNvSpPr>
            <a:spLocks noGrp="1"/>
          </p:cNvSpPr>
          <p:nvPr>
            <p:ph type="body"/>
          </p:nvPr>
        </p:nvSpPr>
        <p:spPr>
          <a:xfrm>
            <a:off x="1470960" y="1839240"/>
            <a:ext cx="3979800" cy="40320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16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16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1" name="PlaceHolder 3"/>
          <p:cNvSpPr>
            <a:spLocks noGrp="1"/>
          </p:cNvSpPr>
          <p:nvPr>
            <p:ph type="ftr" idx="11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62" name="PlaceHolder 4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laceHolder 1"/>
          <p:cNvSpPr>
            <a:spLocks noGrp="1"/>
          </p:cNvSpPr>
          <p:nvPr>
            <p:ph type="body"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7" name="PlaceHolder 2"/>
          <p:cNvSpPr>
            <a:spLocks noGrp="1"/>
          </p:cNvSpPr>
          <p:nvPr>
            <p:ph type="ftr" idx="1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8" name="PlaceHolder 3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PlaceHolder 1"/>
          <p:cNvSpPr>
            <a:spLocks noGrp="1"/>
          </p:cNvSpPr>
          <p:nvPr>
            <p:ph type="title"/>
          </p:nvPr>
        </p:nvSpPr>
        <p:spPr>
          <a:xfrm>
            <a:off x="8724960" y="365040"/>
            <a:ext cx="262872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2" name="PlaceHolder 2"/>
          <p:cNvSpPr>
            <a:spLocks noGrp="1"/>
          </p:cNvSpPr>
          <p:nvPr>
            <p:ph type="body"/>
          </p:nvPr>
        </p:nvSpPr>
        <p:spPr>
          <a:xfrm>
            <a:off x="838080" y="365040"/>
            <a:ext cx="7733880" cy="5811480"/>
          </a:xfrm>
          <a:prstGeom prst="rect">
            <a:avLst/>
          </a:prstGeom>
          <a:noFill/>
          <a:ln w="0">
            <a:noFill/>
          </a:ln>
        </p:spPr>
        <p:txBody>
          <a:bodyPr vert="eaVert" lIns="91440" tIns="45720" rIns="91440" bIns="4572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13" name="PlaceHolder 3"/>
          <p:cNvSpPr>
            <a:spLocks noGrp="1"/>
          </p:cNvSpPr>
          <p:nvPr>
            <p:ph type="ftr" idx="2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4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4"/>
          <p:cNvGrpSpPr/>
          <p:nvPr/>
        </p:nvGrpSpPr>
        <p:grpSpPr>
          <a:xfrm>
            <a:off x="1343160" y="3886560"/>
            <a:ext cx="9659520" cy="1775160"/>
            <a:chOff x="1343160" y="3886560"/>
            <a:chExt cx="9659520" cy="1775160"/>
          </a:xfrm>
        </p:grpSpPr>
        <p:sp>
          <p:nvSpPr>
            <p:cNvPr id="17" name="TextBox 7"/>
            <p:cNvSpPr/>
            <p:nvPr/>
          </p:nvSpPr>
          <p:spPr>
            <a:xfrm>
              <a:off x="7605720" y="3886560"/>
              <a:ext cx="3396960" cy="5734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just" defTabSz="914400">
                <a:lnSpc>
                  <a:spcPct val="100000"/>
                </a:lnSpc>
              </a:pPr>
              <a:r>
                <a:rPr lang="hr-HR" sz="939" b="0" u="none" strike="noStrike">
                  <a:solidFill>
                    <a:schemeClr val="dk1"/>
                  </a:solidFill>
                  <a:uFillTx/>
                  <a:latin typeface="Arial"/>
                </a:rPr>
                <a:t>Srce politikom otvorenog pristupa široj javnosti osigurava dostupnost i korištenje svih rezultata rada Srca, a prvenstveno obrazovnih i stručnih informacija i sadržaja nastalih djelovanjem i radom Srca.</a:t>
              </a:r>
              <a:endParaRPr lang="hr-HR" sz="939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8" name="TextBox 9"/>
            <p:cNvSpPr/>
            <p:nvPr/>
          </p:nvSpPr>
          <p:spPr>
            <a:xfrm>
              <a:off x="3511800" y="3891960"/>
              <a:ext cx="3480480" cy="28692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0" tIns="0" rIns="0" bIns="0" anchor="t">
              <a:spAutoFit/>
            </a:bodyPr>
            <a:lstStyle/>
            <a:p>
              <a:pPr algn="just" defTabSz="914400">
                <a:lnSpc>
                  <a:spcPct val="100000"/>
                </a:lnSpc>
              </a:pPr>
              <a:r>
                <a:rPr lang="pt-BR" sz="939" b="0" u="none" strike="noStrike">
                  <a:solidFill>
                    <a:schemeClr val="dk1"/>
                  </a:solidFill>
                  <a:uFillTx/>
                  <a:latin typeface="Arial"/>
                </a:rPr>
                <a:t>Ovo djelo je dano na korištenje pod licencom Creative Commons </a:t>
              </a:r>
              <a:r>
                <a:rPr lang="pt-BR" sz="939" b="0" i="1" u="none" strike="noStrike">
                  <a:solidFill>
                    <a:schemeClr val="dk1"/>
                  </a:solidFill>
                  <a:uFillTx/>
                  <a:latin typeface="Arial"/>
                </a:rPr>
                <a:t>Imenovanje</a:t>
              </a:r>
              <a:r>
                <a:rPr lang="hr-HR" sz="939" b="0" i="1" u="none" strike="noStrike">
                  <a:solidFill>
                    <a:schemeClr val="dk1"/>
                  </a:solidFill>
                  <a:uFillTx/>
                  <a:latin typeface="Arial"/>
                </a:rPr>
                <a:t> </a:t>
              </a:r>
              <a:r>
                <a:rPr lang="hr-HR" sz="939" b="0" u="none" strike="noStrike">
                  <a:solidFill>
                    <a:schemeClr val="dk1"/>
                  </a:solidFill>
                  <a:uFillTx/>
                  <a:latin typeface="Arial"/>
                </a:rPr>
                <a:t>4</a:t>
              </a:r>
              <a:r>
                <a:rPr lang="pt-BR" sz="939" b="0" u="none" strike="noStrike">
                  <a:solidFill>
                    <a:schemeClr val="dk1"/>
                  </a:solidFill>
                  <a:uFillTx/>
                  <a:latin typeface="Arial"/>
                </a:rPr>
                <a:t>.0 međunarodna.</a:t>
              </a:r>
              <a:endParaRPr lang="hr-HR" sz="939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19" name="TextBox 12"/>
            <p:cNvSpPr/>
            <p:nvPr/>
          </p:nvSpPr>
          <p:spPr>
            <a:xfrm>
              <a:off x="1366200" y="4799520"/>
              <a:ext cx="121824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hr-HR" sz="900" b="1" u="sng" strike="noStrike">
                  <a:solidFill>
                    <a:schemeClr val="accent1"/>
                  </a:solidFill>
                  <a:uFillTx/>
                  <a:latin typeface="Arial"/>
                  <a:hlinkClick r:id="rId5"/>
                </a:rPr>
                <a:t>www.srce.unizg.hr</a:t>
              </a:r>
              <a:r>
                <a:rPr lang="hr-HR" sz="900" b="1" u="none" strike="noStrike">
                  <a:solidFill>
                    <a:schemeClr val="accent1"/>
                  </a:solidFill>
                  <a:uFillTx/>
                  <a:latin typeface="Arial"/>
                </a:rPr>
                <a:t> </a:t>
              </a:r>
              <a:endParaRPr lang="hr-HR" sz="9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0" name="Rectangle 1"/>
            <p:cNvSpPr/>
            <p:nvPr/>
          </p:nvSpPr>
          <p:spPr>
            <a:xfrm>
              <a:off x="3791880" y="4799520"/>
              <a:ext cx="292032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hr-HR" sz="900" b="1" u="sng" strike="noStrike">
                  <a:solidFill>
                    <a:srgbClr val="D71635"/>
                  </a:solidFill>
                  <a:uFillTx/>
                  <a:latin typeface="Arial"/>
                  <a:hlinkClick r:id="rId6"/>
                </a:rPr>
                <a:t>creativecommons.org/</a:t>
              </a:r>
              <a:r>
                <a:rPr lang="hr-HR" sz="900" b="1" u="sng" strike="noStrike">
                  <a:solidFill>
                    <a:srgbClr val="D71635"/>
                  </a:solidFill>
                  <a:uFillTx/>
                  <a:latin typeface="Arial"/>
                  <a:hlinkClick r:id="rId6"/>
                </a:rPr>
                <a:t>licenses</a:t>
              </a:r>
              <a:r>
                <a:rPr lang="hr-HR" sz="900" b="1" u="sng" strike="noStrike">
                  <a:solidFill>
                    <a:srgbClr val="D71635"/>
                  </a:solidFill>
                  <a:uFillTx/>
                  <a:latin typeface="Arial"/>
                  <a:hlinkClick r:id="rId6"/>
                </a:rPr>
                <a:t>/</a:t>
              </a:r>
              <a:r>
                <a:rPr lang="hr-HR" sz="900" b="1" u="sng" strike="noStrike">
                  <a:solidFill>
                    <a:srgbClr val="D71635"/>
                  </a:solidFill>
                  <a:uFillTx/>
                  <a:latin typeface="Arial"/>
                  <a:hlinkClick r:id="rId6"/>
                </a:rPr>
                <a:t>by</a:t>
              </a:r>
              <a:r>
                <a:rPr lang="hr-HR" sz="900" b="1" u="sng" strike="noStrike">
                  <a:solidFill>
                    <a:srgbClr val="D71635"/>
                  </a:solidFill>
                  <a:uFillTx/>
                  <a:latin typeface="Arial"/>
                  <a:hlinkClick r:id="rId6"/>
                </a:rPr>
                <a:t>/4.0/</a:t>
              </a:r>
              <a:r>
                <a:rPr lang="hr-HR" sz="900" b="1" u="sng" strike="noStrike">
                  <a:solidFill>
                    <a:srgbClr val="D71635"/>
                  </a:solidFill>
                  <a:uFillTx/>
                  <a:latin typeface="Arial"/>
                  <a:hlinkClick r:id="rId6"/>
                </a:rPr>
                <a:t>deed</a:t>
              </a:r>
              <a:r>
                <a:rPr lang="hr-HR" sz="900" b="1" u="sng" strike="noStrike">
                  <a:solidFill>
                    <a:srgbClr val="C00000"/>
                  </a:solidFill>
                  <a:uFillTx/>
                  <a:latin typeface="Arial"/>
                </a:rPr>
                <a:t> </a:t>
              </a:r>
              <a:endParaRPr lang="hr-HR" sz="9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sp>
          <p:nvSpPr>
            <p:cNvPr id="21" name="Rectangle 2"/>
            <p:cNvSpPr/>
            <p:nvPr/>
          </p:nvSpPr>
          <p:spPr>
            <a:xfrm>
              <a:off x="8256600" y="4799520"/>
              <a:ext cx="2094840" cy="227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/>
          </p:style>
          <p:txBody>
            <a:bodyPr wrap="none" lIns="90000" tIns="45000" rIns="90000" bIns="45000" anchor="t">
              <a:spAutoFit/>
            </a:bodyPr>
            <a:lstStyle/>
            <a:p>
              <a:pPr algn="ctr" defTabSz="914400">
                <a:lnSpc>
                  <a:spcPct val="100000"/>
                </a:lnSpc>
                <a:tabLst>
                  <a:tab pos="0" algn="l"/>
                </a:tabLst>
              </a:pPr>
              <a:r>
                <a:rPr lang="hr-HR" sz="900" b="1" u="sng" strike="noStrike">
                  <a:solidFill>
                    <a:schemeClr val="accent1"/>
                  </a:solidFill>
                  <a:uFillTx/>
                  <a:latin typeface="Arial"/>
                  <a:hlinkClick r:id="rId7"/>
                </a:rPr>
                <a:t>www.srce.unizg.hr/otvoreni-pristup</a:t>
              </a:r>
              <a:endParaRPr lang="hr-HR" sz="900" b="0" u="none" strike="noStrike">
                <a:solidFill>
                  <a:srgbClr val="000000"/>
                </a:solidFill>
                <a:uFillTx/>
                <a:latin typeface="Arial"/>
              </a:endParaRPr>
            </a:p>
          </p:txBody>
        </p:sp>
        <p:pic>
          <p:nvPicPr>
            <p:cNvPr id="22" name="Picture 14">
              <a:hlinkClick r:id="rId7"/>
            </p:cNvPr>
            <p:cNvPicPr/>
            <p:nvPr/>
          </p:nvPicPr>
          <p:blipFill>
            <a:blip r:embed="rId8"/>
            <a:stretch/>
          </p:blipFill>
          <p:spPr>
            <a:xfrm>
              <a:off x="8847360" y="5302080"/>
              <a:ext cx="913320" cy="3596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3" name="Picture 16">
              <a:hlinkClick r:id="rId5"/>
            </p:cNvPr>
            <p:cNvPicPr/>
            <p:nvPr/>
          </p:nvPicPr>
          <p:blipFill>
            <a:blip r:embed="rId9"/>
            <a:stretch/>
          </p:blipFill>
          <p:spPr>
            <a:xfrm>
              <a:off x="1343160" y="3891960"/>
              <a:ext cx="1293840" cy="624240"/>
            </a:xfrm>
            <a:prstGeom prst="rect">
              <a:avLst/>
            </a:prstGeom>
            <a:noFill/>
            <a:ln w="0">
              <a:noFill/>
            </a:ln>
          </p:spPr>
        </p:pic>
        <p:pic>
          <p:nvPicPr>
            <p:cNvPr id="24" name="Picture 3">
              <a:hlinkClick r:id="rId5"/>
            </p:cNvPr>
            <p:cNvPicPr/>
            <p:nvPr/>
          </p:nvPicPr>
          <p:blipFill>
            <a:blip r:embed="rId10"/>
            <a:stretch/>
          </p:blipFill>
          <p:spPr>
            <a:xfrm>
              <a:off x="4766040" y="5311440"/>
              <a:ext cx="972000" cy="340920"/>
            </a:xfrm>
            <a:prstGeom prst="rect">
              <a:avLst/>
            </a:prstGeom>
            <a:noFill/>
            <a:ln w="0">
              <a:noFill/>
            </a:ln>
          </p:spPr>
        </p:pic>
      </p:grpSp>
      <p:sp>
        <p:nvSpPr>
          <p:cNvPr id="25" name="PlaceHolder 1"/>
          <p:cNvSpPr>
            <a:spLocks noGrp="1"/>
          </p:cNvSpPr>
          <p:nvPr>
            <p:ph type="ftr" idx="3"/>
          </p:nvPr>
        </p:nvSpPr>
        <p:spPr>
          <a:xfrm>
            <a:off x="3101040" y="6356520"/>
            <a:ext cx="438624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 defTabSz="914400">
              <a:lnSpc>
                <a:spcPct val="100000"/>
              </a:lnSpc>
              <a:buNone/>
              <a:defRPr lang="hr-HR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defRPr>
            </a:lvl1pPr>
          </a:lstStyle>
          <a:p>
            <a:pPr indent="0" algn="ctr" defTabSz="914400">
              <a:lnSpc>
                <a:spcPct val="100000"/>
              </a:lnSpc>
              <a:buNone/>
            </a:pPr>
            <a:r>
              <a:rPr lang="hr-HR" sz="1200" b="0" u="none" strike="noStrike">
                <a:solidFill>
                  <a:schemeClr val="dk1">
                    <a:tint val="75000"/>
                  </a:schemeClr>
                </a:solidFill>
                <a:uFillTx/>
                <a:latin typeface="Arial"/>
              </a:rPr>
              <a:t>&lt;footer&gt;</a:t>
            </a:r>
            <a:endParaRPr lang="hr-HR" sz="1200" b="0" u="none" strike="noStrike">
              <a:solidFill>
                <a:srgbClr val="000000"/>
              </a:solidFill>
              <a:uFillTx/>
              <a:latin typeface="Times New Roman"/>
            </a:endParaRPr>
          </a:p>
        </p:txBody>
      </p:sp>
      <p:sp>
        <p:nvSpPr>
          <p:cNvPr id="26" name="PlaceHolder 2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-HR" sz="3060" b="1" u="none" strike="noStrike">
                <a:solidFill>
                  <a:schemeClr val="dk1"/>
                </a:solidFill>
                <a:uFillTx/>
                <a:latin typeface="Arial"/>
              </a:rPr>
              <a:t>Kliknite da biste uredili stil naslova matrice</a:t>
            </a:r>
            <a:endParaRPr lang="sr-Latn-RS" sz="306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pic>
        <p:nvPicPr>
          <p:cNvPr id="27" name="Slika 15"/>
          <p:cNvPicPr/>
          <p:nvPr/>
        </p:nvPicPr>
        <p:blipFill>
          <a:blip r:embed="rId11"/>
          <a:stretch/>
        </p:blipFill>
        <p:spPr>
          <a:xfrm>
            <a:off x="4737960" y="5311440"/>
            <a:ext cx="1028520" cy="359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8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6" r:id="rId1"/>
    <p:sldLayoutId id="2147483657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3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2" name="PlaceHolder 2"/>
          <p:cNvSpPr>
            <a:spLocks noGrp="1"/>
          </p:cNvSpPr>
          <p:nvPr>
            <p:ph type="body"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3" name="PlaceHolder 3"/>
          <p:cNvSpPr>
            <a:spLocks noGrp="1"/>
          </p:cNvSpPr>
          <p:nvPr>
            <p:ph type="ftr" idx="4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499320" y="1709640"/>
            <a:ext cx="7178040" cy="2852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5000" b="0" u="none" strike="noStrike">
                <a:solidFill>
                  <a:schemeClr val="lt1"/>
                </a:solidFill>
                <a:uFillTx/>
                <a:latin typeface="Arial"/>
              </a:rPr>
              <a:t>Click to edit Master title style</a:t>
            </a:r>
            <a:endParaRPr lang="sr-Latn-RS" sz="50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7" name="PlaceHolder 2"/>
          <p:cNvSpPr>
            <a:spLocks noGrp="1"/>
          </p:cNvSpPr>
          <p:nvPr>
            <p:ph type="body"/>
          </p:nvPr>
        </p:nvSpPr>
        <p:spPr>
          <a:xfrm>
            <a:off x="499320" y="4589640"/>
            <a:ext cx="7178040" cy="14997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FFFFFF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400" b="0" u="none" strike="noStrike">
                <a:solidFill>
                  <a:schemeClr val="lt1"/>
                </a:solidFill>
                <a:uFillTx/>
                <a:latin typeface="Arial"/>
              </a:rPr>
              <a:t>Click to edit Master text styles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38" name="PlaceHolder 3"/>
          <p:cNvSpPr>
            <a:spLocks noGrp="1"/>
          </p:cNvSpPr>
          <p:nvPr>
            <p:ph type="ftr" idx="5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FFFFFF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FFFFFF"/>
                </a:solidFill>
                <a:uFillTx/>
                <a:latin typeface="Times New Roman"/>
              </a:rPr>
              <a:t>&lt;footer&gt;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0" name="PlaceHolder 2"/>
          <p:cNvSpPr>
            <a:spLocks noGrp="1"/>
          </p:cNvSpPr>
          <p:nvPr>
            <p:ph type="body"/>
          </p:nvPr>
        </p:nvSpPr>
        <p:spPr>
          <a:xfrm>
            <a:off x="1528560" y="1825560"/>
            <a:ext cx="45673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296000" lvl="2" indent="-288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728000" lvl="3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160000" lvl="4" indent="-216000" defTabSz="914400">
              <a:lnSpc>
                <a:spcPct val="90000"/>
              </a:lnSpc>
              <a:spcBef>
                <a:spcPts val="499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1" name="PlaceHolder 3"/>
          <p:cNvSpPr>
            <a:spLocks noGrp="1"/>
          </p:cNvSpPr>
          <p:nvPr>
            <p:ph type="body"/>
          </p:nvPr>
        </p:nvSpPr>
        <p:spPr>
          <a:xfrm>
            <a:off x="6489000" y="1825560"/>
            <a:ext cx="48643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2" name="PlaceHolder 4"/>
          <p:cNvSpPr>
            <a:spLocks noGrp="1"/>
          </p:cNvSpPr>
          <p:nvPr>
            <p:ph type="ftr" idx="6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PlaceHolder 1"/>
          <p:cNvSpPr>
            <a:spLocks noGrp="1"/>
          </p:cNvSpPr>
          <p:nvPr>
            <p:ph type="body"/>
          </p:nvPr>
        </p:nvSpPr>
        <p:spPr>
          <a:xfrm>
            <a:off x="1506240" y="1681200"/>
            <a:ext cx="467316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marL="432000" indent="-324000" defTabSz="914400">
              <a:lnSpc>
                <a:spcPct val="90000"/>
              </a:lnSpc>
              <a:spcBef>
                <a:spcPts val="1001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4" name="PlaceHolder 2"/>
          <p:cNvSpPr>
            <a:spLocks noGrp="1"/>
          </p:cNvSpPr>
          <p:nvPr>
            <p:ph type="body"/>
          </p:nvPr>
        </p:nvSpPr>
        <p:spPr>
          <a:xfrm>
            <a:off x="1506240" y="2505240"/>
            <a:ext cx="467316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5" name="PlaceHolder 3"/>
          <p:cNvSpPr>
            <a:spLocks noGrp="1"/>
          </p:cNvSpPr>
          <p:nvPr>
            <p:ph type="body"/>
          </p:nvPr>
        </p:nvSpPr>
        <p:spPr>
          <a:xfrm>
            <a:off x="6427440" y="1681200"/>
            <a:ext cx="4927680" cy="823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en-US" sz="2400" b="1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6" name="PlaceHolder 4"/>
          <p:cNvSpPr>
            <a:spLocks noGrp="1"/>
          </p:cNvSpPr>
          <p:nvPr>
            <p:ph type="body"/>
          </p:nvPr>
        </p:nvSpPr>
        <p:spPr>
          <a:xfrm>
            <a:off x="6427440" y="2505240"/>
            <a:ext cx="4927680" cy="36842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en-U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Master text styles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685800" lvl="1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2400" b="0" u="none" strike="noStrike">
                <a:solidFill>
                  <a:schemeClr val="dk1"/>
                </a:solidFill>
                <a:uFillTx/>
                <a:latin typeface="Arial"/>
              </a:rPr>
              <a:t>Second level</a:t>
            </a:r>
            <a:endParaRPr lang="sr-Latn-RS" sz="24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143000" lvl="2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2000" b="0" u="none" strike="noStrike">
                <a:solidFill>
                  <a:schemeClr val="dk1"/>
                </a:solidFill>
                <a:uFillTx/>
                <a:latin typeface="Arial"/>
              </a:rPr>
              <a:t>Third level</a:t>
            </a:r>
            <a:endParaRPr lang="sr-Latn-RS" sz="20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1600200" lvl="3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Fourth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057400" lvl="4" indent="-228600" defTabSz="914400">
              <a:lnSpc>
                <a:spcPct val="90000"/>
              </a:lnSpc>
              <a:spcBef>
                <a:spcPts val="499"/>
              </a:spcBef>
              <a:buClr>
                <a:srgbClr val="58585A"/>
              </a:buClr>
              <a:buFont typeface="Arial"/>
              <a:buChar char="•"/>
            </a:pPr>
            <a:r>
              <a:rPr lang="en-US" sz="1800" b="0" u="none" strike="noStrike">
                <a:solidFill>
                  <a:schemeClr val="dk1"/>
                </a:solidFill>
                <a:uFillTx/>
                <a:latin typeface="Arial"/>
              </a:rPr>
              <a:t>Fifth level</a:t>
            </a:r>
            <a:endParaRPr lang="sr-Latn-RS" sz="1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47" name="PlaceHolder 5"/>
          <p:cNvSpPr>
            <a:spLocks noGrp="1"/>
          </p:cNvSpPr>
          <p:nvPr>
            <p:ph type="ftr" idx="7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48" name="PlaceHolder 6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2"/>
          <a:stretch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PlaceHolder 1"/>
          <p:cNvSpPr>
            <a:spLocks noGrp="1"/>
          </p:cNvSpPr>
          <p:nvPr>
            <p:ph type="ftr" idx="8"/>
          </p:nvPr>
        </p:nvSpPr>
        <p:spPr>
          <a:xfrm>
            <a:off x="2916000" y="6330240"/>
            <a:ext cx="4622760" cy="3646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>
            <a:lvl1pPr indent="0" algn="ctr">
              <a:buNone/>
              <a:defRPr lang="hr-HR" sz="1400" b="0" u="none" strike="noStrike">
                <a:solidFill>
                  <a:srgbClr val="000000"/>
                </a:solidFill>
                <a:uFillTx/>
                <a:latin typeface="Times New Roman"/>
              </a:defRPr>
            </a:lvl1pPr>
          </a:lstStyle>
          <a:p>
            <a:pPr indent="0" algn="ctr">
              <a:buNone/>
            </a:pPr>
            <a:r>
              <a:rPr lang="hr-HR" sz="1400" b="0" u="none" strike="noStrike">
                <a:solidFill>
                  <a:srgbClr val="000000"/>
                </a:solidFill>
                <a:uFillTx/>
                <a:latin typeface="Times New Roman"/>
              </a:rPr>
              <a:t>&lt;footer&gt;</a:t>
            </a:r>
          </a:p>
        </p:txBody>
      </p:sp>
      <p:sp>
        <p:nvSpPr>
          <p:cNvPr id="50" name="PlaceHolder 2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rmAutofit/>
          </a:bodyPr>
          <a:lstStyle/>
          <a:p>
            <a:pPr indent="0" defTabSz="914400">
              <a:lnSpc>
                <a:spcPct val="90000"/>
              </a:lnSpc>
              <a:buNone/>
            </a:pPr>
            <a:r>
              <a:rPr lang="en-US" sz="4400" b="0" u="none" strike="noStrike">
                <a:solidFill>
                  <a:schemeClr val="dk1"/>
                </a:solidFill>
                <a:uFillTx/>
                <a:latin typeface="Arial"/>
              </a:rPr>
              <a:t>Click to edit Master title style</a:t>
            </a:r>
            <a:endParaRPr lang="sr-Latn-RS" sz="44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51" name="PlaceHolder 3"/>
          <p:cNvSpPr>
            <a:spLocks noGrp="1"/>
          </p:cNvSpPr>
          <p:nvPr>
            <p:ph type="body"/>
          </p:nvPr>
        </p:nvSpPr>
        <p:spPr>
          <a:xfrm>
            <a:off x="609480" y="1604520"/>
            <a:ext cx="10972440" cy="397728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indent="-3240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800" b="0" u="none" strike="noStrike">
                <a:solidFill>
                  <a:schemeClr val="dk1"/>
                </a:solidFill>
                <a:uFillTx/>
                <a:latin typeface="Arial"/>
              </a:rPr>
              <a:t>Click to edit the outline text format</a:t>
            </a:r>
          </a:p>
          <a:p>
            <a:pPr marL="864000" lvl="1" indent="-3240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Second Outline Level</a:t>
            </a:r>
          </a:p>
          <a:p>
            <a:pPr marL="1296000" lvl="2" indent="-288000">
              <a:lnSpc>
                <a:spcPct val="90000"/>
              </a:lnSpc>
              <a:spcBef>
                <a:spcPts val="850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Third Outline Level</a:t>
            </a:r>
          </a:p>
          <a:p>
            <a:pPr marL="1728000" lvl="3" indent="-216000">
              <a:lnSpc>
                <a:spcPct val="90000"/>
              </a:lnSpc>
              <a:spcBef>
                <a:spcPts val="567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1800" b="0" u="none" strike="noStrike">
                <a:solidFill>
                  <a:schemeClr val="dk1"/>
                </a:solidFill>
                <a:uFillTx/>
                <a:latin typeface="Arial"/>
              </a:rPr>
              <a:t>Fourth Outline Level</a:t>
            </a:r>
          </a:p>
          <a:p>
            <a:pPr marL="2160000" lvl="4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Fifth Outline Level</a:t>
            </a:r>
          </a:p>
          <a:p>
            <a:pPr marL="2592000" lvl="5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Sixth Outline Level</a:t>
            </a:r>
          </a:p>
          <a:p>
            <a:pPr marL="3024000" lvl="6" indent="-216000">
              <a:lnSpc>
                <a:spcPct val="90000"/>
              </a:lnSpc>
              <a:spcBef>
                <a:spcPts val="283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sr-Latn-RS" sz="2000" b="0" u="none" strike="noStrike">
                <a:solidFill>
                  <a:schemeClr val="dk1"/>
                </a:solidFill>
                <a:uFillTx/>
                <a:latin typeface="Arial"/>
              </a:rPr>
              <a:t>Seventh Outline Level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PlaceHolder 1"/>
          <p:cNvSpPr>
            <a:spLocks noGrp="1"/>
          </p:cNvSpPr>
          <p:nvPr>
            <p:ph type="title"/>
          </p:nvPr>
        </p:nvSpPr>
        <p:spPr>
          <a:xfrm>
            <a:off x="534600" y="1961280"/>
            <a:ext cx="7182360" cy="199872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b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191"/>
              </a:spcBef>
              <a:spcAft>
                <a:spcPts val="992"/>
              </a:spcAft>
              <a:buNone/>
            </a:pPr>
            <a:r>
              <a:rPr lang="hr-HR" sz="3600" b="0" u="none" strike="noStrike" dirty="0">
                <a:solidFill>
                  <a:schemeClr val="lt1"/>
                </a:solidFill>
                <a:uFillTx/>
                <a:latin typeface="Arial"/>
              </a:rPr>
              <a:t>Predstavljanje zajedničke platform</a:t>
            </a:r>
            <a:r>
              <a:rPr lang="en-GB" sz="3600" b="0" u="none" strike="noStrike" dirty="0">
                <a:solidFill>
                  <a:schemeClr val="lt1"/>
                </a:solidFill>
                <a:uFillTx/>
                <a:latin typeface="Arial"/>
              </a:rPr>
              <a:t>e</a:t>
            </a:r>
            <a:r>
              <a:rPr lang="hr-HR" sz="3600" b="0" u="none" strike="noStrike" dirty="0">
                <a:solidFill>
                  <a:schemeClr val="lt1"/>
                </a:solidFill>
                <a:uFillTx/>
                <a:latin typeface="Arial"/>
              </a:rPr>
              <a:t> za razmjenu softvera otvorenog koda akademske i znanstvene zajednice</a:t>
            </a:r>
            <a:endParaRPr lang="sr-Latn-RS" sz="36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64" name="PlaceHolder 2"/>
          <p:cNvSpPr>
            <a:spLocks noGrp="1"/>
          </p:cNvSpPr>
          <p:nvPr>
            <p:ph type="subTitle"/>
          </p:nvPr>
        </p:nvSpPr>
        <p:spPr>
          <a:xfrm>
            <a:off x="557640" y="4104720"/>
            <a:ext cx="7182360" cy="165528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2400" b="0" u="none" strike="noStrike" dirty="0">
                <a:solidFill>
                  <a:schemeClr val="lt1"/>
                </a:solidFill>
                <a:uFillTx/>
                <a:latin typeface="Arial"/>
              </a:rPr>
              <a:t>Dubravko Penezić, </a:t>
            </a:r>
            <a:br>
              <a:rPr sz="2400" dirty="0"/>
            </a:br>
            <a:r>
              <a:rPr lang="hr-HR" sz="2400" b="0" u="none" strike="noStrike" dirty="0">
                <a:solidFill>
                  <a:schemeClr val="lt1"/>
                </a:solidFill>
                <a:uFillTx/>
                <a:latin typeface="Arial"/>
              </a:rPr>
              <a:t>dpenezic@srce.hr, </a:t>
            </a:r>
            <a:br>
              <a:rPr sz="2400" dirty="0"/>
            </a:br>
            <a:r>
              <a:rPr lang="hr-HR" sz="2400" b="0" u="none" strike="noStrike" dirty="0">
                <a:solidFill>
                  <a:schemeClr val="lt1"/>
                </a:solidFill>
                <a:uFillTx/>
                <a:latin typeface="Arial"/>
              </a:rPr>
              <a:t>ožujak, 2025</a:t>
            </a:r>
            <a:r>
              <a:rPr lang="en-GB" sz="2400" b="0" u="none" strike="noStrike" dirty="0">
                <a:solidFill>
                  <a:schemeClr val="lt1"/>
                </a:solidFill>
                <a:uFillTx/>
                <a:latin typeface="Arial"/>
              </a:rPr>
              <a:t>.</a:t>
            </a:r>
            <a:endParaRPr lang="hr-HR" sz="2400" b="0" u="none" strike="noStrike" dirty="0">
              <a:solidFill>
                <a:srgbClr val="FFFFFF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>
                <a:solidFill>
                  <a:schemeClr val="dk1"/>
                </a:solidFill>
                <a:uFillTx/>
                <a:latin typeface="Arial"/>
              </a:rPr>
              <a:t>Po uzoru na </a:t>
            </a:r>
          </a:p>
        </p:txBody>
      </p:sp>
      <p:sp>
        <p:nvSpPr>
          <p:cNvPr id="66" name="PlaceHolder 2"/>
          <p:cNvSpPr txBox="1"/>
          <p:nvPr/>
        </p:nvSpPr>
        <p:spPr>
          <a:xfrm>
            <a:off x="1440000" y="5087880"/>
            <a:ext cx="4841280" cy="1032120"/>
          </a:xfrm>
          <a:prstGeom prst="rect">
            <a:avLst/>
          </a:prstGeom>
          <a:noFill/>
          <a:ln w="0">
            <a:noFill/>
          </a:ln>
        </p:spPr>
        <p:txBody>
          <a:bodyPr lIns="0" tIns="0" rIns="0" bIns="0" anchor="t">
            <a:normAutofit/>
          </a:bodyPr>
          <a:lstStyle/>
          <a:p>
            <a:pPr marL="432000" defTabSz="914400">
              <a:lnSpc>
                <a:spcPct val="90000"/>
              </a:lnSpc>
              <a:spcBef>
                <a:spcPts val="1417"/>
              </a:spcBef>
              <a:tabLst>
                <a:tab pos="0" algn="l"/>
              </a:tabLst>
            </a:pPr>
            <a:endParaRPr lang="hr-HR" sz="13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  <a:tabLst>
                <a:tab pos="0" algn="l"/>
              </a:tabLst>
            </a:pPr>
            <a:r>
              <a:rPr lang="hr-HR" sz="2000" b="0" u="none" strike="noStrike">
                <a:solidFill>
                  <a:srgbClr val="000000"/>
                </a:solidFill>
                <a:uFillTx/>
                <a:latin typeface="Arial"/>
              </a:rPr>
              <a:t> </a:t>
            </a:r>
            <a:r>
              <a:rPr lang="hr-HR" sz="2000" b="0" u="sng" strike="noStrike">
                <a:solidFill>
                  <a:srgbClr val="000000"/>
                </a:solidFill>
                <a:uFillTx/>
                <a:latin typeface="Arial"/>
              </a:rPr>
              <a:t>https://opencode.de/</a:t>
            </a:r>
            <a:endParaRPr lang="hr-H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7" name="Picture 66"/>
          <p:cNvPicPr/>
          <p:nvPr/>
        </p:nvPicPr>
        <p:blipFill>
          <a:blip r:embed="rId2"/>
          <a:stretch/>
        </p:blipFill>
        <p:spPr>
          <a:xfrm>
            <a:off x="6586560" y="1980000"/>
            <a:ext cx="4707000" cy="31456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8" name="PlaceHolder 3"/>
          <p:cNvSpPr/>
          <p:nvPr/>
        </p:nvSpPr>
        <p:spPr>
          <a:xfrm>
            <a:off x="6840000" y="5040000"/>
            <a:ext cx="4680000" cy="900000"/>
          </a:xfrm>
          <a:prstGeom prst="rect">
            <a:avLst/>
          </a:prstGeom>
          <a:noFill/>
          <a:ln w="0">
            <a:noFill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/>
        </p:style>
        <p:txBody>
          <a:bodyPr lIns="0" tIns="0" rIns="0" bIns="0" anchor="t">
            <a:normAutofit/>
          </a:bodyPr>
          <a:lstStyle/>
          <a:p>
            <a:pPr defTabSz="914400">
              <a:lnSpc>
                <a:spcPct val="90000"/>
              </a:lnSpc>
              <a:spcBef>
                <a:spcPts val="1417"/>
              </a:spcBef>
            </a:pPr>
            <a:endParaRPr lang="hr-HR" sz="1350" b="0" u="none" strike="noStrike">
              <a:solidFill>
                <a:srgbClr val="000000"/>
              </a:solidFill>
              <a:uFillTx/>
              <a:latin typeface="Arial"/>
            </a:endParaRPr>
          </a:p>
          <a:p>
            <a:pPr marL="432000" indent="-324000" defTabSz="914400">
              <a:lnSpc>
                <a:spcPct val="90000"/>
              </a:lnSpc>
              <a:spcBef>
                <a:spcPts val="1417"/>
              </a:spcBef>
              <a:buClr>
                <a:srgbClr val="000000"/>
              </a:buClr>
              <a:buSzPct val="45000"/>
              <a:buFont typeface="Wingdings" charset="2"/>
              <a:buChar char=""/>
            </a:pPr>
            <a:r>
              <a:rPr lang="hr-HR" sz="1350" b="0" u="none" strike="noStrike">
                <a:solidFill>
                  <a:schemeClr val="dk1"/>
                </a:solidFill>
                <a:uFillTx/>
                <a:latin typeface="Arial"/>
              </a:rPr>
              <a:t> </a:t>
            </a:r>
            <a:r>
              <a:rPr lang="hr-HR" sz="2000" b="0" u="sng" strike="noStrike">
                <a:solidFill>
                  <a:schemeClr val="dk1"/>
                </a:solidFill>
                <a:uFillTx/>
                <a:latin typeface="Arial"/>
              </a:rPr>
              <a:t>https://developers.italia.it/</a:t>
            </a:r>
            <a:endParaRPr lang="hr-HR" sz="200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  <p:pic>
        <p:nvPicPr>
          <p:cNvPr id="69" name="Picture 68"/>
          <p:cNvPicPr/>
          <p:nvPr/>
        </p:nvPicPr>
        <p:blipFill>
          <a:blip r:embed="rId3"/>
          <a:stretch/>
        </p:blipFill>
        <p:spPr>
          <a:xfrm>
            <a:off x="1555200" y="2050200"/>
            <a:ext cx="4529160" cy="307548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 dirty="0">
                <a:solidFill>
                  <a:schemeClr val="dk1"/>
                </a:solidFill>
                <a:uFillTx/>
                <a:latin typeface="Arial"/>
              </a:rPr>
              <a:t>Od čega se sastoje? </a:t>
            </a:r>
          </a:p>
        </p:txBody>
      </p:sp>
      <p:sp>
        <p:nvSpPr>
          <p:cNvPr id="71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Web sjedišta s osnovnim podacima i uputama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Kataloga programske podrške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Repozitorija Git projekata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Foruma za komunikaciju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Wiki stranica za dokumentaciju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Pomoćnih alata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>
                <a:solidFill>
                  <a:schemeClr val="dk1"/>
                </a:solidFill>
                <a:uFillTx/>
                <a:latin typeface="Arial"/>
              </a:rPr>
              <a:t>Srce želi isto za Hrvatsku</a:t>
            </a:r>
          </a:p>
        </p:txBody>
      </p:sp>
      <p:sp>
        <p:nvSpPr>
          <p:cNvPr id="73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Prepoznata je potreba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Prepoznate su dobrobiti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Obavljena je analiza postojećih sustava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Napravljena je anketa s ciljanom skupinom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Najbolje je da surađujemo zajedno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0" defTabSz="914400">
              <a:lnSpc>
                <a:spcPct val="90000"/>
              </a:lnSpc>
              <a:spcBef>
                <a:spcPts val="1001"/>
              </a:spcBef>
              <a:buNone/>
            </a:pP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>
                <a:solidFill>
                  <a:schemeClr val="dk1"/>
                </a:solidFill>
                <a:uFillTx/>
                <a:latin typeface="Arial"/>
              </a:rPr>
              <a:t>OpenCode.hr inicijativa</a:t>
            </a:r>
          </a:p>
        </p:txBody>
      </p:sp>
      <p:sp>
        <p:nvSpPr>
          <p:cNvPr id="75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11.2.2025 potpisan Sporazum o suradnji na projektu izgradnje sustava za kolaboracijski rad s programskim kodom – OpenCode.HR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Četiri institucije :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sr-Latn-RS" sz="2000" dirty="0">
                <a:solidFill>
                  <a:schemeClr val="dk1"/>
                </a:solidFill>
                <a:latin typeface="Arial"/>
              </a:rPr>
              <a:t>Sveučilište Josipa Jurja Strossmayera u Osijeku Fakultet elektrotehnike, računarstva i informacijskih tehnologija Osijek</a:t>
            </a:r>
            <a:endParaRPr lang="en-GB" sz="2000" dirty="0">
              <a:solidFill>
                <a:schemeClr val="dk1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dirty="0">
                <a:solidFill>
                  <a:schemeClr val="dk1"/>
                </a:solidFill>
                <a:latin typeface="Arial"/>
              </a:rPr>
              <a:t>Sveučilište u Zagrebu, Fakultet elektrotehnike i računarstva</a:t>
            </a:r>
            <a:endParaRPr lang="en-GB" sz="2000" dirty="0">
              <a:solidFill>
                <a:schemeClr val="dk1"/>
              </a:solidFill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dirty="0">
                <a:solidFill>
                  <a:schemeClr val="dk1"/>
                </a:solidFill>
                <a:latin typeface="Arial"/>
              </a:rPr>
              <a:t>Sveučilište u Zagrebu, Fakultet organizacije i informatike</a:t>
            </a:r>
            <a:endParaRPr lang="sr-Latn-RS" sz="20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864000" lvl="1" indent="-324000" defTabSz="914400">
              <a:lnSpc>
                <a:spcPct val="90000"/>
              </a:lnSpc>
              <a:spcBef>
                <a:spcPts val="1134"/>
              </a:spcBef>
              <a:buClr>
                <a:srgbClr val="000000"/>
              </a:buClr>
              <a:buSzPct val="75000"/>
              <a:buFont typeface="Symbol" charset="2"/>
              <a:buChar char=""/>
            </a:pPr>
            <a:r>
              <a:rPr lang="hr-HR" sz="2000" dirty="0">
                <a:solidFill>
                  <a:schemeClr val="dk1"/>
                </a:solidFill>
                <a:latin typeface="Arial"/>
              </a:rPr>
              <a:t>Sveučilište u Zagrebu, Sveučilišni računski centar</a:t>
            </a:r>
            <a:endParaRPr lang="sr-Latn-RS" sz="20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>
                <a:solidFill>
                  <a:schemeClr val="dk1"/>
                </a:solidFill>
                <a:uFillTx/>
                <a:latin typeface="Arial"/>
              </a:rPr>
              <a:t>Osnovne ideje</a:t>
            </a:r>
          </a:p>
        </p:txBody>
      </p:sp>
      <p:sp>
        <p:nvSpPr>
          <p:cNvPr id="77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Usluga prilagođena akademskoj i znanstvenoj zajednici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Podaci se nalaze u Hrvatskoj 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Promocija projekata u domeni otvorenog koda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Promocija alata za zajednički rad na projektima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Promocija potrebe za adekvatno označavanja projekata (licencije, autori, komercijalna prava, metapodaci, ...)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 dirty="0">
                <a:solidFill>
                  <a:schemeClr val="dk1"/>
                </a:solidFill>
                <a:uFillTx/>
                <a:latin typeface="Arial"/>
              </a:rPr>
              <a:t>Izgradnja zajednice oko projekata, kako bi se osigurala održivost</a:t>
            </a:r>
            <a:endParaRPr lang="sr-Latn-RS" sz="280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>
                <a:solidFill>
                  <a:schemeClr val="dk1"/>
                </a:solidFill>
                <a:uFillTx/>
                <a:latin typeface="Arial"/>
              </a:rPr>
              <a:t>A koji nam je plan ?</a:t>
            </a:r>
          </a:p>
        </p:txBody>
      </p:sp>
      <p:sp>
        <p:nvSpPr>
          <p:cNvPr id="79" name="PlaceHolder 2"/>
          <p:cNvSpPr>
            <a:spLocks noGrp="1"/>
          </p:cNvSpPr>
          <p:nvPr>
            <p:ph/>
          </p:nvPr>
        </p:nvSpPr>
        <p:spPr>
          <a:xfrm>
            <a:off x="1528560" y="1825560"/>
            <a:ext cx="9825120" cy="43509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Do početka iduće akademske godine imati sustav koji funkcionira u produkciji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  <a:p>
            <a:pPr marL="228600" indent="-228600" defTabSz="914400">
              <a:lnSpc>
                <a:spcPct val="90000"/>
              </a:lnSpc>
              <a:spcBef>
                <a:spcPts val="1001"/>
              </a:spcBef>
              <a:buClr>
                <a:srgbClr val="58585A"/>
              </a:buClr>
              <a:buFont typeface="Arial"/>
              <a:buChar char="•"/>
            </a:pPr>
            <a:r>
              <a:rPr lang="hr-HR" sz="2800" b="0" u="none" strike="noStrike">
                <a:solidFill>
                  <a:schemeClr val="dk1"/>
                </a:solidFill>
                <a:uFillTx/>
                <a:latin typeface="Arial"/>
              </a:rPr>
              <a:t>Ambiciozan plan, ali ... </a:t>
            </a:r>
            <a:endParaRPr lang="sr-Latn-RS" sz="2800" b="0" u="none" strike="noStrike">
              <a:solidFill>
                <a:schemeClr val="dk1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PlaceHolder 1"/>
          <p:cNvSpPr>
            <a:spLocks noGrp="1"/>
          </p:cNvSpPr>
          <p:nvPr>
            <p:ph type="title"/>
          </p:nvPr>
        </p:nvSpPr>
        <p:spPr>
          <a:xfrm>
            <a:off x="1528560" y="365040"/>
            <a:ext cx="9825120" cy="132516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>
              <a:buNone/>
            </a:pPr>
            <a:r>
              <a:rPr lang="sr-Latn-RS" sz="4400" b="0" u="none" strike="noStrike">
                <a:solidFill>
                  <a:schemeClr val="dk1"/>
                </a:solidFill>
                <a:uFillTx/>
                <a:latin typeface="Arial"/>
              </a:rPr>
              <a:t>OpenCode.hr </a:t>
            </a:r>
          </a:p>
        </p:txBody>
      </p:sp>
      <p:pic>
        <p:nvPicPr>
          <p:cNvPr id="81" name="Picture 80"/>
          <p:cNvPicPr/>
          <p:nvPr/>
        </p:nvPicPr>
        <p:blipFill>
          <a:blip r:embed="rId2"/>
          <a:stretch/>
        </p:blipFill>
        <p:spPr>
          <a:xfrm>
            <a:off x="3240000" y="1679040"/>
            <a:ext cx="7036920" cy="4080960"/>
          </a:xfrm>
          <a:prstGeom prst="rect">
            <a:avLst/>
          </a:prstGeom>
          <a:noFill/>
          <a:ln w="0">
            <a:noFill/>
          </a:ln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PlaceHolder 1"/>
          <p:cNvSpPr>
            <a:spLocks noGrp="1"/>
          </p:cNvSpPr>
          <p:nvPr>
            <p:ph type="title"/>
          </p:nvPr>
        </p:nvSpPr>
        <p:spPr>
          <a:xfrm>
            <a:off x="1357560" y="536760"/>
            <a:ext cx="9645120" cy="196740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ctr">
            <a:noAutofit/>
          </a:bodyPr>
          <a:lstStyle/>
          <a:p>
            <a:pPr indent="0" algn="ctr" defTabSz="914400">
              <a:lnSpc>
                <a:spcPct val="90000"/>
              </a:lnSpc>
              <a:buNone/>
            </a:pPr>
            <a:r>
              <a:rPr lang="hr-HR" sz="3060" b="1" u="none" strike="noStrike" dirty="0">
                <a:solidFill>
                  <a:schemeClr val="dk1"/>
                </a:solidFill>
                <a:uFillTx/>
                <a:latin typeface="Arial"/>
              </a:rPr>
              <a:t>Predstavljanje zajedničke platform</a:t>
            </a:r>
            <a:r>
              <a:rPr lang="en-GB" sz="3060" b="1" u="none" strike="noStrike" dirty="0">
                <a:solidFill>
                  <a:schemeClr val="dk1"/>
                </a:solidFill>
                <a:uFillTx/>
                <a:latin typeface="Arial"/>
              </a:rPr>
              <a:t>e</a:t>
            </a:r>
            <a:r>
              <a:rPr lang="hr-HR" sz="3060" b="1" u="none" strike="noStrike" dirty="0">
                <a:solidFill>
                  <a:schemeClr val="dk1"/>
                </a:solidFill>
                <a:uFillTx/>
                <a:latin typeface="Arial"/>
              </a:rPr>
              <a:t> za razmjenu softvera otvorenog koda akademske i znanstvene zajednice</a:t>
            </a:r>
            <a:endParaRPr lang="sr-Latn-RS" sz="3060" b="0" u="none" strike="noStrike" dirty="0">
              <a:solidFill>
                <a:schemeClr val="dk1"/>
              </a:solidFill>
              <a:uFillTx/>
              <a:latin typeface="Arial"/>
            </a:endParaRPr>
          </a:p>
        </p:txBody>
      </p:sp>
      <p:sp>
        <p:nvSpPr>
          <p:cNvPr id="83" name="PlaceHolder 2"/>
          <p:cNvSpPr>
            <a:spLocks noGrp="1"/>
          </p:cNvSpPr>
          <p:nvPr>
            <p:ph type="subTitle"/>
          </p:nvPr>
        </p:nvSpPr>
        <p:spPr>
          <a:xfrm>
            <a:off x="1357560" y="2755080"/>
            <a:ext cx="9645120" cy="800640"/>
          </a:xfrm>
          <a:prstGeom prst="rect">
            <a:avLst/>
          </a:prstGeom>
          <a:noFill/>
          <a:ln w="0">
            <a:noFill/>
          </a:ln>
        </p:spPr>
        <p:txBody>
          <a:bodyPr lIns="91440" tIns="45720" rIns="91440" bIns="45720" anchor="t">
            <a:noAutofit/>
          </a:bodyPr>
          <a:lstStyle/>
          <a:p>
            <a:pPr indent="0" algn="ctr" defTabSz="914400">
              <a:lnSpc>
                <a:spcPct val="90000"/>
              </a:lnSpc>
              <a:spcBef>
                <a:spcPts val="1001"/>
              </a:spcBef>
              <a:buNone/>
              <a:tabLst>
                <a:tab pos="0" algn="l"/>
              </a:tabLst>
            </a:pPr>
            <a:r>
              <a:rPr lang="hr-HR" sz="1870" b="0" u="none" strike="noStrike">
                <a:solidFill>
                  <a:schemeClr val="dk1"/>
                </a:solidFill>
                <a:uFillTx/>
                <a:latin typeface="Arial"/>
              </a:rPr>
              <a:t>Dubravko Penezić, dpenezic@srce.hr, ožujak 2025.</a:t>
            </a:r>
            <a:endParaRPr lang="hr-HR" sz="1870" b="0" u="none" strike="noStrike">
              <a:solidFill>
                <a:srgbClr val="000000"/>
              </a:solidFill>
              <a:uFillTx/>
              <a:latin typeface="Arial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12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Office Theme">
  <a:themeElements>
    <a:clrScheme name="Srce DEI 2025">
      <a:dk1>
        <a:srgbClr val="58585A"/>
      </a:dk1>
      <a:lt1>
        <a:srgbClr val="FFFFFF"/>
      </a:lt1>
      <a:dk2>
        <a:srgbClr val="58585A"/>
      </a:dk2>
      <a:lt2>
        <a:srgbClr val="FFFFFF"/>
      </a:lt2>
      <a:accent1>
        <a:srgbClr val="4CC0AD"/>
      </a:accent1>
      <a:accent2>
        <a:srgbClr val="E39717"/>
      </a:accent2>
      <a:accent3>
        <a:srgbClr val="D71635"/>
      </a:accent3>
      <a:accent4>
        <a:srgbClr val="80C342"/>
      </a:accent4>
      <a:accent5>
        <a:srgbClr val="00AB4E"/>
      </a:accent5>
      <a:accent6>
        <a:srgbClr val="B04C46"/>
      </a:accent6>
      <a:hlink>
        <a:srgbClr val="D71635"/>
      </a:hlink>
      <a:folHlink>
        <a:srgbClr val="D71635"/>
      </a:folHlink>
    </a:clrScheme>
    <a:fontScheme name="Office">
      <a:majorFont>
        <a:latin typeface="Arial"/>
        <a:ea typeface="DejaVu Sans"/>
        <a:cs typeface="DejaVu Sans"/>
      </a:majorFont>
      <a:minorFont>
        <a:latin typeface="Arial"/>
        <a:ea typeface="DejaVu Sans"/>
        <a:cs typeface="DejaVu Sans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617</TotalTime>
  <Words>267</Words>
  <Application>Microsoft Office PowerPoint</Application>
  <PresentationFormat>Widescreen</PresentationFormat>
  <Paragraphs>40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12</vt:i4>
      </vt:variant>
      <vt:variant>
        <vt:lpstr>Slide Titles</vt:lpstr>
      </vt:variant>
      <vt:variant>
        <vt:i4>9</vt:i4>
      </vt:variant>
    </vt:vector>
  </HeadingPairs>
  <TitlesOfParts>
    <vt:vector size="26" baseType="lpstr">
      <vt:lpstr>Arial</vt:lpstr>
      <vt:lpstr>DejaVu Sans</vt:lpstr>
      <vt:lpstr>Symbol</vt:lpstr>
      <vt:lpstr>Times New Roman</vt:lpstr>
      <vt:lpstr>Wingdings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Office Theme</vt:lpstr>
      <vt:lpstr>Predstavljanje zajedničke platforme za razmjenu softvera otvorenog koda akademske i znanstvene zajednice</vt:lpstr>
      <vt:lpstr>Po uzoru na </vt:lpstr>
      <vt:lpstr>Od čega se sastoje? </vt:lpstr>
      <vt:lpstr>Srce želi isto za Hrvatsku</vt:lpstr>
      <vt:lpstr>OpenCode.hr inicijativa</vt:lpstr>
      <vt:lpstr>Osnovne ideje</vt:lpstr>
      <vt:lpstr>A koji nam je plan ?</vt:lpstr>
      <vt:lpstr>OpenCode.hr </vt:lpstr>
      <vt:lpstr>Predstavljanje zajedničke platforme za razmjenu softvera otvorenog koda akademske i znanstvene zajednice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subject/>
  <dc:creator>Dubravka Orešković</dc:creator>
  <dc:description/>
  <cp:lastModifiedBy>Dubravka Orešković</cp:lastModifiedBy>
  <cp:revision>37</cp:revision>
  <dcterms:created xsi:type="dcterms:W3CDTF">2025-03-24T10:05:50Z</dcterms:created>
  <dcterms:modified xsi:type="dcterms:W3CDTF">2025-03-26T05:08:26Z</dcterms:modified>
  <dc:language>hr-HR</dc:language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esentationFormat">
    <vt:lpwstr>Widescreen</vt:lpwstr>
  </property>
  <property fmtid="{D5CDD505-2E9C-101B-9397-08002B2CF9AE}" pid="3" name="Slides">
    <vt:r8>6</vt:r8>
  </property>
</Properties>
</file>