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3" r:id="rId5"/>
    <p:sldId id="262" r:id="rId6"/>
    <p:sldId id="271" r:id="rId7"/>
    <p:sldId id="264" r:id="rId8"/>
    <p:sldId id="266" r:id="rId9"/>
    <p:sldId id="267" r:id="rId10"/>
    <p:sldId id="269" r:id="rId11"/>
    <p:sldId id="270" r:id="rId12"/>
    <p:sldId id="268" r:id="rId13"/>
    <p:sldId id="265" r:id="rId14"/>
    <p:sldId id="261"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3B65B8-53DC-4BCB-AEBF-492DC9697251}">
          <p14:sldIdLst>
            <p14:sldId id="256"/>
            <p14:sldId id="257"/>
            <p14:sldId id="258"/>
            <p14:sldId id="263"/>
            <p14:sldId id="262"/>
            <p14:sldId id="271"/>
            <p14:sldId id="264"/>
            <p14:sldId id="266"/>
            <p14:sldId id="267"/>
            <p14:sldId id="269"/>
            <p14:sldId id="270"/>
            <p14:sldId id="268"/>
            <p14:sldId id="265"/>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20" autoAdjust="0"/>
  </p:normalViewPr>
  <p:slideViewPr>
    <p:cSldViewPr snapToGrid="0">
      <p:cViewPr varScale="1">
        <p:scale>
          <a:sx n="80" d="100"/>
          <a:sy n="80"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0F9FC-077E-4A40-B549-2BBE379B601D}" type="datetimeFigureOut">
              <a:rPr lang="hr-HR" smtClean="0"/>
              <a:t>27.3.2025.</a:t>
            </a:fld>
            <a:endParaRPr lang="hr-H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26E16-B33E-457F-9916-4D5AFE6657DB}" type="slidenum">
              <a:rPr lang="hr-HR" smtClean="0"/>
              <a:t>‹#›</a:t>
            </a:fld>
            <a:endParaRPr lang="hr-HR" dirty="0"/>
          </a:p>
        </p:txBody>
      </p:sp>
    </p:spTree>
    <p:extLst>
      <p:ext uri="{BB962C8B-B14F-4D97-AF65-F5344CB8AC3E}">
        <p14:creationId xmlns:p14="http://schemas.microsoft.com/office/powerpoint/2010/main" val="14384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rce.unizg.hr/"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rce.unizg.hr/otvoreni-pristup" TargetMode="External"/><Relationship Id="rId4" Type="http://schemas.openxmlformats.org/officeDocument/2006/relationships/hyperlink" Target="creativecommons.org/licenses/by/4.0/deed"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E67B-50BF-40DF-8364-28707179A6A4}"/>
              </a:ext>
            </a:extLst>
          </p:cNvPr>
          <p:cNvSpPr>
            <a:spLocks noGrp="1"/>
          </p:cNvSpPr>
          <p:nvPr>
            <p:ph type="ctrTitle"/>
          </p:nvPr>
        </p:nvSpPr>
        <p:spPr>
          <a:xfrm>
            <a:off x="534504" y="1510917"/>
            <a:ext cx="7182679" cy="1999045"/>
          </a:xfrm>
        </p:spPr>
        <p:txBody>
          <a:bodyPr anchor="b">
            <a:normAutofit/>
          </a:bodyPr>
          <a:lstStyle>
            <a:lvl1pPr algn="l">
              <a:defRPr sz="5000">
                <a:solidFill>
                  <a:schemeClr val="bg1"/>
                </a:solidFill>
              </a:defRPr>
            </a:lvl1pPr>
          </a:lstStyle>
          <a:p>
            <a:r>
              <a:rPr lang="sl-SI"/>
              <a:t>Kliknite, če želite urediti slog naslova matrice</a:t>
            </a:r>
            <a:endParaRPr lang="hr-HR" dirty="0"/>
          </a:p>
        </p:txBody>
      </p:sp>
      <p:sp>
        <p:nvSpPr>
          <p:cNvPr id="3" name="Subtitle 2">
            <a:extLst>
              <a:ext uri="{FF2B5EF4-FFF2-40B4-BE49-F238E27FC236}">
                <a16:creationId xmlns:a16="http://schemas.microsoft.com/office/drawing/2014/main" id="{453C1D34-1B8E-47C6-80D0-457EE0FB4208}"/>
              </a:ext>
            </a:extLst>
          </p:cNvPr>
          <p:cNvSpPr>
            <a:spLocks noGrp="1"/>
          </p:cNvSpPr>
          <p:nvPr>
            <p:ph type="subTitle" idx="1"/>
          </p:nvPr>
        </p:nvSpPr>
        <p:spPr>
          <a:xfrm>
            <a:off x="534504" y="3602038"/>
            <a:ext cx="718267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hr-HR" dirty="0"/>
          </a:p>
        </p:txBody>
      </p:sp>
    </p:spTree>
    <p:extLst>
      <p:ext uri="{BB962C8B-B14F-4D97-AF65-F5344CB8AC3E}">
        <p14:creationId xmlns:p14="http://schemas.microsoft.com/office/powerpoint/2010/main" val="303929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1607E9-90CB-4EC3-BFC9-07EDD0581C9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7" name="Footer Placeholder 4">
            <a:extLst>
              <a:ext uri="{FF2B5EF4-FFF2-40B4-BE49-F238E27FC236}">
                <a16:creationId xmlns:a16="http://schemas.microsoft.com/office/drawing/2014/main" id="{18B1384C-24C7-4CD0-8B92-D90451B6668B}"/>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
        <p:nvSpPr>
          <p:cNvPr id="5" name="Title Placeholder 1">
            <a:extLst>
              <a:ext uri="{FF2B5EF4-FFF2-40B4-BE49-F238E27FC236}">
                <a16:creationId xmlns:a16="http://schemas.microsoft.com/office/drawing/2014/main" id="{7A262905-6F9B-4F86-9E50-E9DA6DFA400A}"/>
              </a:ext>
            </a:extLst>
          </p:cNvPr>
          <p:cNvSpPr>
            <a:spLocks noGrp="1"/>
          </p:cNvSpPr>
          <p:nvPr>
            <p:ph type="title"/>
          </p:nvPr>
        </p:nvSpPr>
        <p:spPr>
          <a:xfrm>
            <a:off x="1528416" y="365125"/>
            <a:ext cx="9825383" cy="1325563"/>
          </a:xfrm>
          <a:prstGeom prst="rect">
            <a:avLst/>
          </a:prstGeom>
        </p:spPr>
        <p:txBody>
          <a:bodyPr vert="horz" lIns="91440" tIns="45720" rIns="91440" bIns="45720" rtlCol="0" anchor="ctr">
            <a:normAutofit/>
          </a:bodyPr>
          <a:lstStyle/>
          <a:p>
            <a:r>
              <a:rPr lang="sl-SI"/>
              <a:t>Kliknite, če želite urediti slog naslova matrice</a:t>
            </a:r>
            <a:endParaRPr lang="hr-HR"/>
          </a:p>
        </p:txBody>
      </p:sp>
    </p:spTree>
    <p:extLst>
      <p:ext uri="{BB962C8B-B14F-4D97-AF65-F5344CB8AC3E}">
        <p14:creationId xmlns:p14="http://schemas.microsoft.com/office/powerpoint/2010/main" val="16214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D6D35-CFA6-4B63-BF11-E19CD2DE4309}"/>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hr-HR"/>
          </a:p>
        </p:txBody>
      </p:sp>
      <p:sp>
        <p:nvSpPr>
          <p:cNvPr id="3" name="Vertical Text Placeholder 2">
            <a:extLst>
              <a:ext uri="{FF2B5EF4-FFF2-40B4-BE49-F238E27FC236}">
                <a16:creationId xmlns:a16="http://schemas.microsoft.com/office/drawing/2014/main" id="{85CA56DE-163C-48D3-B4DB-66AA14761E98}"/>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7" name="Footer Placeholder 4">
            <a:extLst>
              <a:ext uri="{FF2B5EF4-FFF2-40B4-BE49-F238E27FC236}">
                <a16:creationId xmlns:a16="http://schemas.microsoft.com/office/drawing/2014/main" id="{BD871E8D-D6F2-4C79-A882-74BAB8B251E2}"/>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Tree>
    <p:extLst>
      <p:ext uri="{BB962C8B-B14F-4D97-AF65-F5344CB8AC3E}">
        <p14:creationId xmlns:p14="http://schemas.microsoft.com/office/powerpoint/2010/main" val="385185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5CFFBB-1656-4BC5-9791-61CE66541E14}"/>
              </a:ext>
            </a:extLst>
          </p:cNvPr>
          <p:cNvGrpSpPr/>
          <p:nvPr userDrawn="1"/>
        </p:nvGrpSpPr>
        <p:grpSpPr>
          <a:xfrm>
            <a:off x="1343270" y="3886724"/>
            <a:ext cx="9659563" cy="1775457"/>
            <a:chOff x="1105091" y="2915042"/>
            <a:chExt cx="7244672" cy="1331593"/>
          </a:xfrm>
        </p:grpSpPr>
        <p:sp>
          <p:nvSpPr>
            <p:cNvPr id="13" name="TextBox 7">
              <a:extLst>
                <a:ext uri="{FF2B5EF4-FFF2-40B4-BE49-F238E27FC236}">
                  <a16:creationId xmlns:a16="http://schemas.microsoft.com/office/drawing/2014/main" id="{AEDFD92A-D570-4044-74DA-54F7B23EEE49}"/>
                </a:ext>
              </a:extLst>
            </p:cNvPr>
            <p:cNvSpPr txBox="1"/>
            <p:nvPr userDrawn="1"/>
          </p:nvSpPr>
          <p:spPr>
            <a:xfrm>
              <a:off x="5801856" y="2915042"/>
              <a:ext cx="2547907" cy="430695"/>
            </a:xfrm>
            <a:prstGeom prst="rect">
              <a:avLst/>
            </a:prstGeom>
            <a:noFill/>
          </p:spPr>
          <p:txBody>
            <a:bodyPr wrap="square" lIns="0" tIns="0" rIns="0" bIns="0" rtlCol="0">
              <a:spAutoFit/>
            </a:bodyPr>
            <a:lstStyle/>
            <a:p>
              <a:pPr algn="just"/>
              <a:r>
                <a:rPr lang="hr-HR" sz="933" dirty="0">
                  <a:solidFill>
                    <a:schemeClr val="tx1"/>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p>
          </p:txBody>
        </p:sp>
        <p:sp>
          <p:nvSpPr>
            <p:cNvPr id="15" name="TextBox 9">
              <a:extLst>
                <a:ext uri="{FF2B5EF4-FFF2-40B4-BE49-F238E27FC236}">
                  <a16:creationId xmlns:a16="http://schemas.microsoft.com/office/drawing/2014/main" id="{B1EFE6B7-D1D6-47CD-6EA4-D03F00A30F0E}"/>
                </a:ext>
              </a:extLst>
            </p:cNvPr>
            <p:cNvSpPr txBox="1"/>
            <p:nvPr userDrawn="1"/>
          </p:nvSpPr>
          <p:spPr>
            <a:xfrm>
              <a:off x="2731473" y="2918939"/>
              <a:ext cx="2610706" cy="215348"/>
            </a:xfrm>
            <a:prstGeom prst="rect">
              <a:avLst/>
            </a:prstGeom>
            <a:noFill/>
          </p:spPr>
          <p:txBody>
            <a:bodyPr wrap="square" lIns="0" tIns="0" rIns="0" bIns="0" rtlCol="0">
              <a:spAutoFit/>
            </a:bodyPr>
            <a:lstStyle/>
            <a:p>
              <a:pPr algn="just"/>
              <a:r>
                <a:rPr lang="pt-BR" sz="933" b="0" kern="1200" dirty="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933" b="0" i="1" kern="1200" dirty="0">
                  <a:solidFill>
                    <a:schemeClr val="tx1"/>
                  </a:solidFill>
                  <a:effectLst/>
                  <a:latin typeface="Arial" panose="020B0604020202020204" pitchFamily="34" charset="0"/>
                  <a:ea typeface="+mn-ea"/>
                  <a:cs typeface="Arial" panose="020B0604020202020204" pitchFamily="34" charset="0"/>
                </a:rPr>
                <a:t>Imenovanje</a:t>
              </a:r>
              <a:r>
                <a:rPr lang="hr-HR" sz="933" b="0" i="1" kern="1200" dirty="0">
                  <a:solidFill>
                    <a:schemeClr val="tx1"/>
                  </a:solidFill>
                  <a:effectLst/>
                  <a:latin typeface="Arial" panose="020B0604020202020204" pitchFamily="34" charset="0"/>
                  <a:ea typeface="+mn-ea"/>
                  <a:cs typeface="Arial" panose="020B0604020202020204" pitchFamily="34" charset="0"/>
                </a:rPr>
                <a:t> </a:t>
              </a:r>
              <a:r>
                <a:rPr lang="hr-HR" sz="933" b="0" i="0" kern="1200" dirty="0">
                  <a:solidFill>
                    <a:schemeClr val="tx1"/>
                  </a:solidFill>
                  <a:effectLst/>
                  <a:latin typeface="Arial" panose="020B0604020202020204" pitchFamily="34" charset="0"/>
                  <a:ea typeface="+mn-ea"/>
                  <a:cs typeface="Arial" panose="020B0604020202020204" pitchFamily="34" charset="0"/>
                </a:rPr>
                <a:t>4</a:t>
              </a:r>
              <a:r>
                <a:rPr lang="pt-BR" sz="933" b="0" i="0" kern="1200" dirty="0">
                  <a:solidFill>
                    <a:schemeClr val="tx1"/>
                  </a:solidFill>
                  <a:effectLst/>
                  <a:latin typeface="Arial" panose="020B0604020202020204" pitchFamily="34" charset="0"/>
                  <a:ea typeface="+mn-ea"/>
                  <a:cs typeface="Arial" panose="020B0604020202020204" pitchFamily="34" charset="0"/>
                </a:rPr>
                <a:t>.0 međunarodna</a:t>
              </a:r>
              <a:r>
                <a:rPr lang="pt-BR" sz="933" b="0" kern="1200" dirty="0">
                  <a:solidFill>
                    <a:schemeClr val="tx1"/>
                  </a:solidFill>
                  <a:effectLst/>
                  <a:latin typeface="Arial" panose="020B0604020202020204" pitchFamily="34" charset="0"/>
                  <a:ea typeface="+mn-ea"/>
                  <a:cs typeface="Arial" panose="020B0604020202020204" pitchFamily="34" charset="0"/>
                </a:rPr>
                <a:t>.</a:t>
              </a:r>
              <a:endParaRPr lang="hr-HR" sz="933"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id="{AAB90880-4F0D-7C1A-B069-4249B48B4087}"/>
                </a:ext>
              </a:extLst>
            </p:cNvPr>
            <p:cNvSpPr txBox="1"/>
            <p:nvPr userDrawn="1"/>
          </p:nvSpPr>
          <p:spPr>
            <a:xfrm>
              <a:off x="1115724" y="3599709"/>
              <a:ext cx="927177" cy="17312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r-HR" sz="900" b="1" dirty="0">
                  <a:solidFill>
                    <a:schemeClr val="accent1"/>
                  </a:solidFill>
                  <a:latin typeface="Arial" panose="020B0604020202020204" pitchFamily="34" charset="0"/>
                  <a:cs typeface="Arial" panose="020B0604020202020204" pitchFamily="34" charset="0"/>
                  <a:hlinkClick r:id="rId3"/>
                </a:rPr>
                <a:t>www.srce.unizg.hr</a:t>
              </a:r>
              <a:r>
                <a:rPr lang="hr-HR" sz="900" b="1" dirty="0">
                  <a:solidFill>
                    <a:schemeClr val="accent1"/>
                  </a:solidFill>
                  <a:latin typeface="Arial" panose="020B0604020202020204" pitchFamily="34" charset="0"/>
                  <a:cs typeface="Arial" panose="020B0604020202020204" pitchFamily="34" charset="0"/>
                </a:rPr>
                <a:t> </a:t>
              </a:r>
            </a:p>
          </p:txBody>
        </p:sp>
        <p:sp>
          <p:nvSpPr>
            <p:cNvPr id="17" name="Rectangle 1">
              <a:extLst>
                <a:ext uri="{FF2B5EF4-FFF2-40B4-BE49-F238E27FC236}">
                  <a16:creationId xmlns:a16="http://schemas.microsoft.com/office/drawing/2014/main" id="{0ECCBBAB-08B2-29D2-8D07-A6D32135129A}"/>
                </a:ext>
              </a:extLst>
            </p:cNvPr>
            <p:cNvSpPr/>
            <p:nvPr userDrawn="1"/>
          </p:nvSpPr>
          <p:spPr>
            <a:xfrm>
              <a:off x="2941549" y="3599709"/>
              <a:ext cx="2190554" cy="17312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r-HR" sz="900" b="1" u="sng" dirty="0">
                  <a:solidFill>
                    <a:srgbClr val="C00000"/>
                  </a:solidFill>
                  <a:latin typeface="Arial" panose="020B0604020202020204" pitchFamily="34" charset="0"/>
                  <a:cs typeface="Arial" panose="020B0604020202020204" pitchFamily="34" charset="0"/>
                  <a:hlinkClick r:id="rId4" action="ppaction://hlinkfile"/>
                </a:rPr>
                <a:t>creativecommons.org/</a:t>
              </a:r>
              <a:r>
                <a:rPr lang="hr-HR" sz="900" b="1" u="sng" dirty="0" err="1">
                  <a:solidFill>
                    <a:srgbClr val="C00000"/>
                  </a:solidFill>
                  <a:latin typeface="Arial" panose="020B0604020202020204" pitchFamily="34" charset="0"/>
                  <a:cs typeface="Arial" panose="020B0604020202020204" pitchFamily="34" charset="0"/>
                  <a:hlinkClick r:id="rId4" action="ppaction://hlinkfile"/>
                </a:rPr>
                <a:t>licenses</a:t>
              </a:r>
              <a:r>
                <a:rPr lang="hr-HR" sz="900" b="1" u="sng" dirty="0">
                  <a:solidFill>
                    <a:srgbClr val="C00000"/>
                  </a:solidFill>
                  <a:latin typeface="Arial" panose="020B0604020202020204" pitchFamily="34" charset="0"/>
                  <a:cs typeface="Arial" panose="020B0604020202020204" pitchFamily="34" charset="0"/>
                  <a:hlinkClick r:id="rId4" action="ppaction://hlinkfile"/>
                </a:rPr>
                <a:t>/</a:t>
              </a:r>
              <a:r>
                <a:rPr lang="hr-HR" sz="900" b="1" u="sng" dirty="0" err="1">
                  <a:solidFill>
                    <a:srgbClr val="C00000"/>
                  </a:solidFill>
                  <a:latin typeface="Arial" panose="020B0604020202020204" pitchFamily="34" charset="0"/>
                  <a:cs typeface="Arial" panose="020B0604020202020204" pitchFamily="34" charset="0"/>
                  <a:hlinkClick r:id="rId4" action="ppaction://hlinkfile"/>
                </a:rPr>
                <a:t>by</a:t>
              </a:r>
              <a:r>
                <a:rPr lang="hr-HR" sz="900" b="1" u="sng" dirty="0">
                  <a:solidFill>
                    <a:srgbClr val="C00000"/>
                  </a:solidFill>
                  <a:latin typeface="Arial" panose="020B0604020202020204" pitchFamily="34" charset="0"/>
                  <a:cs typeface="Arial" panose="020B0604020202020204" pitchFamily="34" charset="0"/>
                  <a:hlinkClick r:id="rId4" action="ppaction://hlinkfile"/>
                </a:rPr>
                <a:t>/4.0/</a:t>
              </a:r>
              <a:r>
                <a:rPr lang="hr-HR" sz="900" b="1" u="sng" dirty="0" err="1">
                  <a:solidFill>
                    <a:srgbClr val="C00000"/>
                  </a:solidFill>
                  <a:latin typeface="Arial" panose="020B0604020202020204" pitchFamily="34" charset="0"/>
                  <a:cs typeface="Arial" panose="020B0604020202020204" pitchFamily="34" charset="0"/>
                  <a:hlinkClick r:id="rId4" action="ppaction://hlinkfile"/>
                </a:rPr>
                <a:t>deed</a:t>
              </a:r>
              <a:r>
                <a:rPr lang="hr-HR" sz="900" b="1" u="sng" dirty="0">
                  <a:solidFill>
                    <a:srgbClr val="C00000"/>
                  </a:solidFill>
                  <a:latin typeface="Arial" panose="020B0604020202020204" pitchFamily="34" charset="0"/>
                  <a:cs typeface="Arial" panose="020B0604020202020204" pitchFamily="34" charset="0"/>
                </a:rPr>
                <a:t> </a:t>
              </a:r>
              <a:endParaRPr lang="hr-HR" sz="900" b="1" u="sng" dirty="0">
                <a:solidFill>
                  <a:schemeClr val="accent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356471A3-9D15-19E7-C3C5-79A39F9FFFDA}"/>
                </a:ext>
              </a:extLst>
            </p:cNvPr>
            <p:cNvSpPr/>
            <p:nvPr userDrawn="1"/>
          </p:nvSpPr>
          <p:spPr>
            <a:xfrm>
              <a:off x="6280399" y="3599709"/>
              <a:ext cx="1590820" cy="17312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r-HR" sz="900" b="1" dirty="0">
                  <a:solidFill>
                    <a:schemeClr val="accent1"/>
                  </a:solidFill>
                  <a:latin typeface="Arial" panose="020B0604020202020204" pitchFamily="34" charset="0"/>
                  <a:cs typeface="Arial" panose="020B0604020202020204" pitchFamily="34" charset="0"/>
                  <a:hlinkClick r:id="rId5"/>
                </a:rPr>
                <a:t>www.srce.unizg.hr/otvoreni-pristup</a:t>
              </a:r>
              <a:endParaRPr lang="hr-HR" sz="900" b="1" dirty="0">
                <a:solidFill>
                  <a:schemeClr val="accent1"/>
                </a:solidFill>
                <a:latin typeface="Arial" panose="020B0604020202020204" pitchFamily="34" charset="0"/>
                <a:cs typeface="Arial" panose="020B0604020202020204" pitchFamily="34" charset="0"/>
              </a:endParaRPr>
            </a:p>
          </p:txBody>
        </p:sp>
        <p:pic>
          <p:nvPicPr>
            <p:cNvPr id="19" name="Picture 14">
              <a:hlinkClick r:id="rId5"/>
              <a:extLst>
                <a:ext uri="{FF2B5EF4-FFF2-40B4-BE49-F238E27FC236}">
                  <a16:creationId xmlns:a16="http://schemas.microsoft.com/office/drawing/2014/main" id="{113E224B-D696-BF4A-9BF2-F98217CA18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3117" y="3976635"/>
              <a:ext cx="685385" cy="270000"/>
            </a:xfrm>
            <a:prstGeom prst="rect">
              <a:avLst/>
            </a:prstGeom>
          </p:spPr>
        </p:pic>
        <p:pic>
          <p:nvPicPr>
            <p:cNvPr id="20" name="Picture 16">
              <a:hlinkClick r:id="rId3"/>
              <a:extLst>
                <a:ext uri="{FF2B5EF4-FFF2-40B4-BE49-F238E27FC236}">
                  <a16:creationId xmlns:a16="http://schemas.microsoft.com/office/drawing/2014/main" id="{6127FA4B-F666-45C5-680E-5F8CB71DD35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105091" y="2918939"/>
              <a:ext cx="970563" cy="468548"/>
            </a:xfrm>
            <a:prstGeom prst="rect">
              <a:avLst/>
            </a:prstGeom>
          </p:spPr>
        </p:pic>
        <p:pic>
          <p:nvPicPr>
            <p:cNvPr id="21" name="Picture 3">
              <a:extLst>
                <a:ext uri="{FF2B5EF4-FFF2-40B4-BE49-F238E27FC236}">
                  <a16:creationId xmlns:a16="http://schemas.microsoft.com/office/drawing/2014/main" id="{FD7B0D4E-3055-CD93-7A04-A2B4A44891A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72177" y="3983688"/>
              <a:ext cx="729299" cy="255894"/>
            </a:xfrm>
            <a:prstGeom prst="rect">
              <a:avLst/>
            </a:prstGeom>
          </p:spPr>
        </p:pic>
      </p:grpSp>
      <p:sp>
        <p:nvSpPr>
          <p:cNvPr id="3" name="Footer Placeholder 2">
            <a:extLst>
              <a:ext uri="{FF2B5EF4-FFF2-40B4-BE49-F238E27FC236}">
                <a16:creationId xmlns:a16="http://schemas.microsoft.com/office/drawing/2014/main" id="{6C175A99-3C77-4CF2-A91F-6E58F7A3838B}"/>
              </a:ext>
            </a:extLst>
          </p:cNvPr>
          <p:cNvSpPr>
            <a:spLocks noGrp="1"/>
          </p:cNvSpPr>
          <p:nvPr>
            <p:ph type="ftr" sz="quarter" idx="11"/>
          </p:nvPr>
        </p:nvSpPr>
        <p:spPr/>
        <p:txBody>
          <a:bodyPr/>
          <a:lstStyle/>
          <a:p>
            <a:r>
              <a:rPr lang="hr-HR"/>
              <a:t>Naziv prezentacije</a:t>
            </a:r>
            <a:endParaRPr lang="hr-HR" dirty="0"/>
          </a:p>
        </p:txBody>
      </p:sp>
      <p:sp>
        <p:nvSpPr>
          <p:cNvPr id="22" name="Title 1">
            <a:extLst>
              <a:ext uri="{FF2B5EF4-FFF2-40B4-BE49-F238E27FC236}">
                <a16:creationId xmlns:a16="http://schemas.microsoft.com/office/drawing/2014/main" id="{9B63765A-0810-4DA2-BAA9-86CDB74EB011}"/>
              </a:ext>
            </a:extLst>
          </p:cNvPr>
          <p:cNvSpPr>
            <a:spLocks noGrp="1"/>
          </p:cNvSpPr>
          <p:nvPr>
            <p:ph type="title"/>
          </p:nvPr>
        </p:nvSpPr>
        <p:spPr>
          <a:xfrm>
            <a:off x="1357447" y="536927"/>
            <a:ext cx="9645386" cy="1967903"/>
          </a:xfrm>
          <a:prstGeom prst="rect">
            <a:avLst/>
          </a:prstGeom>
        </p:spPr>
        <p:txBody>
          <a:bodyPr>
            <a:normAutofit/>
          </a:bodyPr>
          <a:lstStyle>
            <a:lvl1pPr algn="ctr">
              <a:defRPr sz="3067" b="1">
                <a:latin typeface="Arial" panose="020B0604020202020204" pitchFamily="34" charset="0"/>
                <a:cs typeface="Arial" panose="020B0604020202020204" pitchFamily="34" charset="0"/>
              </a:defRPr>
            </a:lvl1pPr>
          </a:lstStyle>
          <a:p>
            <a:r>
              <a:rPr lang="sl-SI"/>
              <a:t>Kliknite, če želite urediti slog naslova matrice</a:t>
            </a:r>
            <a:endParaRPr lang="en-US" dirty="0"/>
          </a:p>
        </p:txBody>
      </p:sp>
      <p:sp>
        <p:nvSpPr>
          <p:cNvPr id="23" name="Subtitle 2">
            <a:extLst>
              <a:ext uri="{FF2B5EF4-FFF2-40B4-BE49-F238E27FC236}">
                <a16:creationId xmlns:a16="http://schemas.microsoft.com/office/drawing/2014/main" id="{E6CA525B-2D2E-49E5-A9CA-61E7485C5463}"/>
              </a:ext>
            </a:extLst>
          </p:cNvPr>
          <p:cNvSpPr>
            <a:spLocks noGrp="1"/>
          </p:cNvSpPr>
          <p:nvPr>
            <p:ph type="subTitle" idx="1"/>
          </p:nvPr>
        </p:nvSpPr>
        <p:spPr>
          <a:xfrm>
            <a:off x="1357447" y="2755191"/>
            <a:ext cx="9645386" cy="801167"/>
          </a:xfrm>
          <a:prstGeom prst="rect">
            <a:avLst/>
          </a:prstGeom>
        </p:spPr>
        <p:txBody>
          <a:bodyPr>
            <a:noAutofit/>
          </a:bodyPr>
          <a:lstStyle>
            <a:lvl1pPr marL="0" indent="0" algn="ctr">
              <a:buNone/>
              <a:defRPr sz="1867"/>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sl-SI"/>
              <a:t>Kliknite, če želite urediti slog podnaslova matrice</a:t>
            </a:r>
            <a:endParaRPr lang="hr-HR" dirty="0"/>
          </a:p>
        </p:txBody>
      </p:sp>
      <p:pic>
        <p:nvPicPr>
          <p:cNvPr id="24" name="Slika 15">
            <a:extLst>
              <a:ext uri="{FF2B5EF4-FFF2-40B4-BE49-F238E27FC236}">
                <a16:creationId xmlns:a16="http://schemas.microsoft.com/office/drawing/2014/main" id="{79B1ABE9-1BF3-4D79-AFCD-9609CE00B996}"/>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737783" y="5311584"/>
            <a:ext cx="1028936" cy="360000"/>
          </a:xfrm>
          <a:prstGeom prst="rect">
            <a:avLst/>
          </a:prstGeom>
          <a:noFill/>
          <a:ln>
            <a:noFill/>
          </a:ln>
        </p:spPr>
      </p:pic>
    </p:spTree>
    <p:extLst>
      <p:ext uri="{BB962C8B-B14F-4D97-AF65-F5344CB8AC3E}">
        <p14:creationId xmlns:p14="http://schemas.microsoft.com/office/powerpoint/2010/main" val="1864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F22F-DC98-4B5C-A47C-6A9E610253EA}"/>
              </a:ext>
            </a:extLst>
          </p:cNvPr>
          <p:cNvSpPr>
            <a:spLocks noGrp="1"/>
          </p:cNvSpPr>
          <p:nvPr>
            <p:ph type="title"/>
          </p:nvPr>
        </p:nvSpPr>
        <p:spPr/>
        <p:txBody>
          <a:bodyPr/>
          <a:lstStyle/>
          <a:p>
            <a:r>
              <a:rPr lang="sl-SI"/>
              <a:t>Kliknite, če želite urediti slog naslova matrice</a:t>
            </a:r>
            <a:endParaRPr lang="hr-HR" dirty="0"/>
          </a:p>
        </p:txBody>
      </p:sp>
      <p:sp>
        <p:nvSpPr>
          <p:cNvPr id="3" name="Content Placeholder 2">
            <a:extLst>
              <a:ext uri="{FF2B5EF4-FFF2-40B4-BE49-F238E27FC236}">
                <a16:creationId xmlns:a16="http://schemas.microsoft.com/office/drawing/2014/main" id="{D1BA2AFC-EA56-40CB-A1FC-92A03EDF021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5" name="Footer Placeholder 4">
            <a:extLst>
              <a:ext uri="{FF2B5EF4-FFF2-40B4-BE49-F238E27FC236}">
                <a16:creationId xmlns:a16="http://schemas.microsoft.com/office/drawing/2014/main" id="{BE19FF8F-782A-4C94-8833-AFD41A253207}"/>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Tree>
    <p:extLst>
      <p:ext uri="{BB962C8B-B14F-4D97-AF65-F5344CB8AC3E}">
        <p14:creationId xmlns:p14="http://schemas.microsoft.com/office/powerpoint/2010/main" val="162884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7771-2B9E-417E-B8DA-1FB73CAFDA82}"/>
              </a:ext>
            </a:extLst>
          </p:cNvPr>
          <p:cNvSpPr>
            <a:spLocks noGrp="1"/>
          </p:cNvSpPr>
          <p:nvPr>
            <p:ph type="title"/>
          </p:nvPr>
        </p:nvSpPr>
        <p:spPr>
          <a:xfrm>
            <a:off x="499165" y="1709738"/>
            <a:ext cx="7178260" cy="2852737"/>
          </a:xfrm>
        </p:spPr>
        <p:txBody>
          <a:bodyPr anchor="b">
            <a:normAutofit/>
          </a:bodyPr>
          <a:lstStyle>
            <a:lvl1pPr>
              <a:defRPr sz="5000">
                <a:solidFill>
                  <a:schemeClr val="bg1"/>
                </a:solidFill>
              </a:defRPr>
            </a:lvl1pPr>
          </a:lstStyle>
          <a:p>
            <a:r>
              <a:rPr lang="sl-SI"/>
              <a:t>Kliknite, če želite urediti slog naslova matrice</a:t>
            </a:r>
            <a:endParaRPr lang="hr-HR" dirty="0"/>
          </a:p>
        </p:txBody>
      </p:sp>
      <p:sp>
        <p:nvSpPr>
          <p:cNvPr id="3" name="Text Placeholder 2">
            <a:extLst>
              <a:ext uri="{FF2B5EF4-FFF2-40B4-BE49-F238E27FC236}">
                <a16:creationId xmlns:a16="http://schemas.microsoft.com/office/drawing/2014/main" id="{EDB25B0E-9F5A-4DB6-9497-58E62E886C5F}"/>
              </a:ext>
            </a:extLst>
          </p:cNvPr>
          <p:cNvSpPr>
            <a:spLocks noGrp="1"/>
          </p:cNvSpPr>
          <p:nvPr>
            <p:ph type="body" idx="1"/>
          </p:nvPr>
        </p:nvSpPr>
        <p:spPr>
          <a:xfrm>
            <a:off x="499164" y="4589463"/>
            <a:ext cx="717826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5" name="Footer Placeholder 4">
            <a:extLst>
              <a:ext uri="{FF2B5EF4-FFF2-40B4-BE49-F238E27FC236}">
                <a16:creationId xmlns:a16="http://schemas.microsoft.com/office/drawing/2014/main" id="{0EBADE33-3ECF-4A51-BF12-67447FA979AA}"/>
              </a:ext>
            </a:extLst>
          </p:cNvPr>
          <p:cNvSpPr>
            <a:spLocks noGrp="1"/>
          </p:cNvSpPr>
          <p:nvPr>
            <p:ph type="ftr" sz="quarter" idx="11"/>
          </p:nvPr>
        </p:nvSpPr>
        <p:spPr>
          <a:xfrm>
            <a:off x="2915876" y="6330241"/>
            <a:ext cx="4623018" cy="365125"/>
          </a:xfrm>
          <a:prstGeom prst="rect">
            <a:avLst/>
          </a:prstGeom>
        </p:spPr>
        <p:txBody>
          <a:bodyPr/>
          <a:lstStyle>
            <a:lvl1pPr>
              <a:defRPr>
                <a:solidFill>
                  <a:schemeClr val="bg1"/>
                </a:solidFill>
              </a:defRPr>
            </a:lvl1pPr>
          </a:lstStyle>
          <a:p>
            <a:endParaRPr lang="hr-HR" dirty="0"/>
          </a:p>
        </p:txBody>
      </p:sp>
    </p:spTree>
    <p:extLst>
      <p:ext uri="{BB962C8B-B14F-4D97-AF65-F5344CB8AC3E}">
        <p14:creationId xmlns:p14="http://schemas.microsoft.com/office/powerpoint/2010/main" val="316137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7053-C862-47AB-AF3B-0BCCC8C1888D}"/>
              </a:ext>
            </a:extLst>
          </p:cNvPr>
          <p:cNvSpPr>
            <a:spLocks noGrp="1"/>
          </p:cNvSpPr>
          <p:nvPr>
            <p:ph type="title"/>
          </p:nvPr>
        </p:nvSpPr>
        <p:spPr/>
        <p:txBody>
          <a:bodyPr/>
          <a:lstStyle/>
          <a:p>
            <a:r>
              <a:rPr lang="sl-SI"/>
              <a:t>Kliknite, če želite urediti slog naslova matrice</a:t>
            </a:r>
            <a:endParaRPr lang="hr-HR"/>
          </a:p>
        </p:txBody>
      </p:sp>
      <p:sp>
        <p:nvSpPr>
          <p:cNvPr id="3" name="Content Placeholder 2">
            <a:extLst>
              <a:ext uri="{FF2B5EF4-FFF2-40B4-BE49-F238E27FC236}">
                <a16:creationId xmlns:a16="http://schemas.microsoft.com/office/drawing/2014/main" id="{E332B8A8-C494-4B91-9F99-36B9A88CCE6E}"/>
              </a:ext>
            </a:extLst>
          </p:cNvPr>
          <p:cNvSpPr>
            <a:spLocks noGrp="1"/>
          </p:cNvSpPr>
          <p:nvPr>
            <p:ph sz="half" idx="1"/>
          </p:nvPr>
        </p:nvSpPr>
        <p:spPr>
          <a:xfrm>
            <a:off x="1528416" y="1825625"/>
            <a:ext cx="4567584"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dirty="0"/>
          </a:p>
        </p:txBody>
      </p:sp>
      <p:sp>
        <p:nvSpPr>
          <p:cNvPr id="4" name="Content Placeholder 3">
            <a:extLst>
              <a:ext uri="{FF2B5EF4-FFF2-40B4-BE49-F238E27FC236}">
                <a16:creationId xmlns:a16="http://schemas.microsoft.com/office/drawing/2014/main" id="{2EE28E9E-54E2-4C0F-A8BD-ED00505ECE46}"/>
              </a:ext>
            </a:extLst>
          </p:cNvPr>
          <p:cNvSpPr>
            <a:spLocks noGrp="1"/>
          </p:cNvSpPr>
          <p:nvPr>
            <p:ph sz="half" idx="2"/>
          </p:nvPr>
        </p:nvSpPr>
        <p:spPr>
          <a:xfrm>
            <a:off x="6489148" y="1825625"/>
            <a:ext cx="4864652"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8" name="Footer Placeholder 4">
            <a:extLst>
              <a:ext uri="{FF2B5EF4-FFF2-40B4-BE49-F238E27FC236}">
                <a16:creationId xmlns:a16="http://schemas.microsoft.com/office/drawing/2014/main" id="{ADEB1797-359A-40A3-9436-0FF9D3D76454}"/>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Tree>
    <p:extLst>
      <p:ext uri="{BB962C8B-B14F-4D97-AF65-F5344CB8AC3E}">
        <p14:creationId xmlns:p14="http://schemas.microsoft.com/office/powerpoint/2010/main" val="37714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EE616-1350-4900-8A92-573BB5D2E7A5}"/>
              </a:ext>
            </a:extLst>
          </p:cNvPr>
          <p:cNvSpPr>
            <a:spLocks noGrp="1"/>
          </p:cNvSpPr>
          <p:nvPr>
            <p:ph type="body" idx="1"/>
          </p:nvPr>
        </p:nvSpPr>
        <p:spPr>
          <a:xfrm>
            <a:off x="1506330" y="1681163"/>
            <a:ext cx="4673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a:extLst>
              <a:ext uri="{FF2B5EF4-FFF2-40B4-BE49-F238E27FC236}">
                <a16:creationId xmlns:a16="http://schemas.microsoft.com/office/drawing/2014/main" id="{0AB844D2-5F27-4F10-A9F1-CAC874DBD962}"/>
              </a:ext>
            </a:extLst>
          </p:cNvPr>
          <p:cNvSpPr>
            <a:spLocks noGrp="1"/>
          </p:cNvSpPr>
          <p:nvPr>
            <p:ph sz="half" idx="2"/>
          </p:nvPr>
        </p:nvSpPr>
        <p:spPr>
          <a:xfrm>
            <a:off x="1506330" y="2505075"/>
            <a:ext cx="467360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5" name="Text Placeholder 4">
            <a:extLst>
              <a:ext uri="{FF2B5EF4-FFF2-40B4-BE49-F238E27FC236}">
                <a16:creationId xmlns:a16="http://schemas.microsoft.com/office/drawing/2014/main" id="{51EC2B39-63E7-4322-BC52-03CD39DE4055}"/>
              </a:ext>
            </a:extLst>
          </p:cNvPr>
          <p:cNvSpPr>
            <a:spLocks noGrp="1"/>
          </p:cNvSpPr>
          <p:nvPr>
            <p:ph type="body" sz="quarter" idx="3"/>
          </p:nvPr>
        </p:nvSpPr>
        <p:spPr>
          <a:xfrm>
            <a:off x="6427304" y="1681163"/>
            <a:ext cx="49280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a:extLst>
              <a:ext uri="{FF2B5EF4-FFF2-40B4-BE49-F238E27FC236}">
                <a16:creationId xmlns:a16="http://schemas.microsoft.com/office/drawing/2014/main" id="{4DDB891E-40AC-403D-86FB-C19AF0B5BD6B}"/>
              </a:ext>
            </a:extLst>
          </p:cNvPr>
          <p:cNvSpPr>
            <a:spLocks noGrp="1"/>
          </p:cNvSpPr>
          <p:nvPr>
            <p:ph sz="quarter" idx="4"/>
          </p:nvPr>
        </p:nvSpPr>
        <p:spPr>
          <a:xfrm>
            <a:off x="6427304" y="2505075"/>
            <a:ext cx="4928084"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10" name="Footer Placeholder 4">
            <a:extLst>
              <a:ext uri="{FF2B5EF4-FFF2-40B4-BE49-F238E27FC236}">
                <a16:creationId xmlns:a16="http://schemas.microsoft.com/office/drawing/2014/main" id="{955D426E-1106-4747-A089-EEDEEC06E173}"/>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
        <p:nvSpPr>
          <p:cNvPr id="8" name="Title Placeholder 1">
            <a:extLst>
              <a:ext uri="{FF2B5EF4-FFF2-40B4-BE49-F238E27FC236}">
                <a16:creationId xmlns:a16="http://schemas.microsoft.com/office/drawing/2014/main" id="{8C8FE507-285B-4FCA-A767-BC44D221BB4C}"/>
              </a:ext>
            </a:extLst>
          </p:cNvPr>
          <p:cNvSpPr>
            <a:spLocks noGrp="1"/>
          </p:cNvSpPr>
          <p:nvPr>
            <p:ph type="title"/>
          </p:nvPr>
        </p:nvSpPr>
        <p:spPr>
          <a:xfrm>
            <a:off x="1528416" y="365125"/>
            <a:ext cx="9825383" cy="1325563"/>
          </a:xfrm>
          <a:prstGeom prst="rect">
            <a:avLst/>
          </a:prstGeom>
        </p:spPr>
        <p:txBody>
          <a:bodyPr vert="horz" lIns="91440" tIns="45720" rIns="91440" bIns="45720" rtlCol="0" anchor="ctr">
            <a:normAutofit/>
          </a:bodyPr>
          <a:lstStyle/>
          <a:p>
            <a:r>
              <a:rPr lang="sl-SI"/>
              <a:t>Kliknite, če želite urediti slog naslova matrice</a:t>
            </a:r>
            <a:endParaRPr lang="hr-HR"/>
          </a:p>
        </p:txBody>
      </p:sp>
    </p:spTree>
    <p:extLst>
      <p:ext uri="{BB962C8B-B14F-4D97-AF65-F5344CB8AC3E}">
        <p14:creationId xmlns:p14="http://schemas.microsoft.com/office/powerpoint/2010/main" val="202310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42A56CA-007D-47AF-B3D1-8C29368DA31A}"/>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
        <p:nvSpPr>
          <p:cNvPr id="4" name="Title Placeholder 1">
            <a:extLst>
              <a:ext uri="{FF2B5EF4-FFF2-40B4-BE49-F238E27FC236}">
                <a16:creationId xmlns:a16="http://schemas.microsoft.com/office/drawing/2014/main" id="{7EE1CB03-7C26-439C-B1D6-AC17697BE727}"/>
              </a:ext>
            </a:extLst>
          </p:cNvPr>
          <p:cNvSpPr>
            <a:spLocks noGrp="1"/>
          </p:cNvSpPr>
          <p:nvPr>
            <p:ph type="title"/>
          </p:nvPr>
        </p:nvSpPr>
        <p:spPr>
          <a:xfrm>
            <a:off x="1528416" y="365125"/>
            <a:ext cx="9825383" cy="1325563"/>
          </a:xfrm>
          <a:prstGeom prst="rect">
            <a:avLst/>
          </a:prstGeom>
        </p:spPr>
        <p:txBody>
          <a:bodyPr vert="horz" lIns="91440" tIns="45720" rIns="91440" bIns="45720" rtlCol="0" anchor="ctr">
            <a:normAutofit/>
          </a:bodyPr>
          <a:lstStyle/>
          <a:p>
            <a:r>
              <a:rPr lang="sl-SI"/>
              <a:t>Kliknite, če želite urediti slog naslova matrice</a:t>
            </a:r>
            <a:endParaRPr lang="hr-HR"/>
          </a:p>
        </p:txBody>
      </p:sp>
    </p:spTree>
    <p:extLst>
      <p:ext uri="{BB962C8B-B14F-4D97-AF65-F5344CB8AC3E}">
        <p14:creationId xmlns:p14="http://schemas.microsoft.com/office/powerpoint/2010/main" val="396535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2E05B2-314B-47EA-9D2F-25D1A33BFCC5}"/>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Tree>
    <p:extLst>
      <p:ext uri="{BB962C8B-B14F-4D97-AF65-F5344CB8AC3E}">
        <p14:creationId xmlns:p14="http://schemas.microsoft.com/office/powerpoint/2010/main" val="327787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3201-646E-4991-9C2F-F800236D3FF3}"/>
              </a:ext>
            </a:extLst>
          </p:cNvPr>
          <p:cNvSpPr>
            <a:spLocks noGrp="1"/>
          </p:cNvSpPr>
          <p:nvPr>
            <p:ph type="title"/>
          </p:nvPr>
        </p:nvSpPr>
        <p:spPr>
          <a:xfrm>
            <a:off x="1480299" y="457200"/>
            <a:ext cx="4114800" cy="1600200"/>
          </a:xfrm>
        </p:spPr>
        <p:txBody>
          <a:bodyPr anchor="b"/>
          <a:lstStyle>
            <a:lvl1pPr>
              <a:defRPr sz="3200"/>
            </a:lvl1pPr>
          </a:lstStyle>
          <a:p>
            <a:r>
              <a:rPr lang="sl-SI"/>
              <a:t>Kliknite, če želite urediti slog naslova matrice</a:t>
            </a:r>
            <a:endParaRPr lang="hr-HR"/>
          </a:p>
        </p:txBody>
      </p:sp>
      <p:sp>
        <p:nvSpPr>
          <p:cNvPr id="3" name="Content Placeholder 2">
            <a:extLst>
              <a:ext uri="{FF2B5EF4-FFF2-40B4-BE49-F238E27FC236}">
                <a16:creationId xmlns:a16="http://schemas.microsoft.com/office/drawing/2014/main" id="{F4324E4B-A260-4E54-9EB6-4CA20527AF93}"/>
              </a:ext>
            </a:extLst>
          </p:cNvPr>
          <p:cNvSpPr>
            <a:spLocks noGrp="1"/>
          </p:cNvSpPr>
          <p:nvPr>
            <p:ph idx="1"/>
          </p:nvPr>
        </p:nvSpPr>
        <p:spPr>
          <a:xfrm>
            <a:off x="566468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4" name="Text Placeholder 3">
            <a:extLst>
              <a:ext uri="{FF2B5EF4-FFF2-40B4-BE49-F238E27FC236}">
                <a16:creationId xmlns:a16="http://schemas.microsoft.com/office/drawing/2014/main" id="{3540686A-C2A3-4FEC-951D-FE75AE2CF376}"/>
              </a:ext>
            </a:extLst>
          </p:cNvPr>
          <p:cNvSpPr>
            <a:spLocks noGrp="1"/>
          </p:cNvSpPr>
          <p:nvPr>
            <p:ph type="body" sz="half" idx="2"/>
          </p:nvPr>
        </p:nvSpPr>
        <p:spPr>
          <a:xfrm>
            <a:off x="1480299" y="2057400"/>
            <a:ext cx="41148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Footer Placeholder 4">
            <a:extLst>
              <a:ext uri="{FF2B5EF4-FFF2-40B4-BE49-F238E27FC236}">
                <a16:creationId xmlns:a16="http://schemas.microsoft.com/office/drawing/2014/main" id="{BC5AE175-ABB3-404B-8D1A-52EA6B6130D9}"/>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Tree>
    <p:extLst>
      <p:ext uri="{BB962C8B-B14F-4D97-AF65-F5344CB8AC3E}">
        <p14:creationId xmlns:p14="http://schemas.microsoft.com/office/powerpoint/2010/main" val="226868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n slik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80FBFD-B7B9-4838-A2AE-F4E28DD893A4}"/>
              </a:ext>
            </a:extLst>
          </p:cNvPr>
          <p:cNvSpPr>
            <a:spLocks noGrp="1"/>
          </p:cNvSpPr>
          <p:nvPr>
            <p:ph type="pic" idx="1"/>
          </p:nvPr>
        </p:nvSpPr>
        <p:spPr>
          <a:xfrm>
            <a:off x="5603798" y="1828800"/>
            <a:ext cx="6078478" cy="4032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hr-HR" dirty="0"/>
          </a:p>
        </p:txBody>
      </p:sp>
      <p:sp>
        <p:nvSpPr>
          <p:cNvPr id="4" name="Text Placeholder 3">
            <a:extLst>
              <a:ext uri="{FF2B5EF4-FFF2-40B4-BE49-F238E27FC236}">
                <a16:creationId xmlns:a16="http://schemas.microsoft.com/office/drawing/2014/main" id="{3E96F959-D4B5-42B2-9533-DF80582F6C59}"/>
              </a:ext>
            </a:extLst>
          </p:cNvPr>
          <p:cNvSpPr>
            <a:spLocks noGrp="1"/>
          </p:cNvSpPr>
          <p:nvPr>
            <p:ph type="body" sz="half" idx="2"/>
          </p:nvPr>
        </p:nvSpPr>
        <p:spPr>
          <a:xfrm>
            <a:off x="1470990" y="1839154"/>
            <a:ext cx="3980068" cy="4032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Footer Placeholder 4">
            <a:extLst>
              <a:ext uri="{FF2B5EF4-FFF2-40B4-BE49-F238E27FC236}">
                <a16:creationId xmlns:a16="http://schemas.microsoft.com/office/drawing/2014/main" id="{B37E6853-9EAC-4161-87F9-1A0E7A492FCD}"/>
              </a:ext>
            </a:extLst>
          </p:cNvPr>
          <p:cNvSpPr>
            <a:spLocks noGrp="1"/>
          </p:cNvSpPr>
          <p:nvPr>
            <p:ph type="ftr" sz="quarter" idx="11"/>
          </p:nvPr>
        </p:nvSpPr>
        <p:spPr>
          <a:xfrm>
            <a:off x="2915876" y="6330241"/>
            <a:ext cx="4623018" cy="365125"/>
          </a:xfrm>
          <a:prstGeom prst="rect">
            <a:avLst/>
          </a:prstGeom>
        </p:spPr>
        <p:txBody>
          <a:bodyPr/>
          <a:lstStyle/>
          <a:p>
            <a:endParaRPr lang="hr-HR" dirty="0"/>
          </a:p>
        </p:txBody>
      </p:sp>
      <p:sp>
        <p:nvSpPr>
          <p:cNvPr id="6" name="Title Placeholder 1">
            <a:extLst>
              <a:ext uri="{FF2B5EF4-FFF2-40B4-BE49-F238E27FC236}">
                <a16:creationId xmlns:a16="http://schemas.microsoft.com/office/drawing/2014/main" id="{31644408-4B23-4481-9706-2C11B5AE3339}"/>
              </a:ext>
            </a:extLst>
          </p:cNvPr>
          <p:cNvSpPr>
            <a:spLocks noGrp="1"/>
          </p:cNvSpPr>
          <p:nvPr>
            <p:ph type="title"/>
          </p:nvPr>
        </p:nvSpPr>
        <p:spPr>
          <a:xfrm>
            <a:off x="1528416" y="365125"/>
            <a:ext cx="9825383" cy="1325563"/>
          </a:xfrm>
          <a:prstGeom prst="rect">
            <a:avLst/>
          </a:prstGeom>
        </p:spPr>
        <p:txBody>
          <a:bodyPr vert="horz" lIns="91440" tIns="45720" rIns="91440" bIns="45720" rtlCol="0" anchor="ctr">
            <a:normAutofit/>
          </a:bodyPr>
          <a:lstStyle/>
          <a:p>
            <a:r>
              <a:rPr lang="sl-SI"/>
              <a:t>Kliknite, če želite urediti slog naslova matrice</a:t>
            </a:r>
            <a:endParaRPr lang="hr-HR"/>
          </a:p>
        </p:txBody>
      </p:sp>
    </p:spTree>
    <p:extLst>
      <p:ext uri="{BB962C8B-B14F-4D97-AF65-F5344CB8AC3E}">
        <p14:creationId xmlns:p14="http://schemas.microsoft.com/office/powerpoint/2010/main" val="318577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5C6DB-E731-4161-B08C-37AD479BC409}"/>
              </a:ext>
            </a:extLst>
          </p:cNvPr>
          <p:cNvSpPr>
            <a:spLocks noGrp="1"/>
          </p:cNvSpPr>
          <p:nvPr>
            <p:ph type="title"/>
          </p:nvPr>
        </p:nvSpPr>
        <p:spPr>
          <a:xfrm>
            <a:off x="1528416" y="365125"/>
            <a:ext cx="9825383" cy="1325563"/>
          </a:xfrm>
          <a:prstGeom prst="rect">
            <a:avLst/>
          </a:prstGeom>
        </p:spPr>
        <p:txBody>
          <a:bodyPr vert="horz" lIns="91440" tIns="45720" rIns="91440" bIns="45720" rtlCol="0" anchor="ctr">
            <a:normAutofit/>
          </a:bodyPr>
          <a:lstStyle/>
          <a:p>
            <a:r>
              <a:rPr lang="sl-SI"/>
              <a:t>Kliknite, če želite urediti slog naslova matrice</a:t>
            </a:r>
            <a:endParaRPr lang="hr-HR"/>
          </a:p>
        </p:txBody>
      </p:sp>
      <p:sp>
        <p:nvSpPr>
          <p:cNvPr id="3" name="Text Placeholder 2">
            <a:extLst>
              <a:ext uri="{FF2B5EF4-FFF2-40B4-BE49-F238E27FC236}">
                <a16:creationId xmlns:a16="http://schemas.microsoft.com/office/drawing/2014/main" id="{D1A66ED9-513A-4481-8699-22D124684A26}"/>
              </a:ext>
            </a:extLst>
          </p:cNvPr>
          <p:cNvSpPr>
            <a:spLocks noGrp="1"/>
          </p:cNvSpPr>
          <p:nvPr>
            <p:ph type="body" idx="1"/>
          </p:nvPr>
        </p:nvSpPr>
        <p:spPr>
          <a:xfrm>
            <a:off x="1528416" y="1825625"/>
            <a:ext cx="9825384"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hr-HR"/>
          </a:p>
        </p:txBody>
      </p:sp>
      <p:sp>
        <p:nvSpPr>
          <p:cNvPr id="5" name="Footer Placeholder 4">
            <a:extLst>
              <a:ext uri="{FF2B5EF4-FFF2-40B4-BE49-F238E27FC236}">
                <a16:creationId xmlns:a16="http://schemas.microsoft.com/office/drawing/2014/main" id="{08DDEDB2-868D-48CC-B9F7-4184495A4AC8}"/>
              </a:ext>
            </a:extLst>
          </p:cNvPr>
          <p:cNvSpPr>
            <a:spLocks noGrp="1"/>
          </p:cNvSpPr>
          <p:nvPr>
            <p:ph type="ftr" sz="quarter" idx="3"/>
          </p:nvPr>
        </p:nvSpPr>
        <p:spPr>
          <a:xfrm>
            <a:off x="3101009" y="6356350"/>
            <a:ext cx="43864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Tree>
    <p:extLst>
      <p:ext uri="{BB962C8B-B14F-4D97-AF65-F5344CB8AC3E}">
        <p14:creationId xmlns:p14="http://schemas.microsoft.com/office/powerpoint/2010/main" val="251844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5281/zenodo.404064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rd-alliance.org/event/rda-24th-plenary-meeting-fully-virtual/" TargetMode="External"/><Relationship Id="rId1" Type="http://schemas.openxmlformats.org/officeDocument/2006/relationships/slideLayout" Target="../slideLayouts/slideLayout8.xml"/><Relationship Id="rId6" Type="http://schemas.openxmlformats.org/officeDocument/2006/relationships/hyperlink" Target="https://www.rd-alliance.org/news/new-call-for-cascading-grants-rda-tiger-project/" TargetMode="External"/><Relationship Id="rId5" Type="http://schemas.openxmlformats.org/officeDocument/2006/relationships/image" Target="../media/image10.jpeg"/><Relationship Id="rId4" Type="http://schemas.openxmlformats.org/officeDocument/2006/relationships/hyperlink" Target="https://www.rd-alliance.org/event/international-data-week-2025-brisbane-australi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S5uNM6NvCQ" TargetMode="External"/><Relationship Id="rId2" Type="http://schemas.openxmlformats.org/officeDocument/2006/relationships/hyperlink" Target="https://www.rd-alliance.org/wp-content/uploads/2024/03/RDA-in-a-nutshell-February-2024.pptx" TargetMode="External"/><Relationship Id="rId1" Type="http://schemas.openxmlformats.org/officeDocument/2006/relationships/slideLayout" Target="../slideLayouts/slideLayout8.xml"/><Relationship Id="rId4" Type="http://schemas.openxmlformats.org/officeDocument/2006/relationships/hyperlink" Target="https://www.rd-alliance.org/news/the-state-of-open-science-in-slovenia-an-rda-europe-webina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Vozlisce.RDA@fdv.uni-lj.si" TargetMode="External"/><Relationship Id="rId2" Type="http://schemas.openxmlformats.org/officeDocument/2006/relationships/hyperlink" Target="https://www.rd-alliance.org/groups/rda-slovenia/activity"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hyperlink" Target="https://www.rd-alliance.org/groups/artificial-intelligence-and-data-visitation-aidv-wg/outputs/?output=175108" TargetMode="External"/><Relationship Id="rId4" Type="http://schemas.openxmlformats.org/officeDocument/2006/relationships/hyperlink" Target="https://www.rd-alliance.org/recommendations-and-outputs/outpu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rd-alliance.org/about-rda/rda-financial-sustainability" TargetMode="External"/><Relationship Id="rId2" Type="http://schemas.openxmlformats.org/officeDocument/2006/relationships/hyperlink" Target="https://www.rd-alliance.org/groups/rda-regions" TargetMode="External"/><Relationship Id="rId1" Type="http://schemas.openxmlformats.org/officeDocument/2006/relationships/slideLayout" Target="../slideLayouts/slideLayout4.xml"/><Relationship Id="rId4" Type="http://schemas.openxmlformats.org/officeDocument/2006/relationships/hyperlink" Target="https://www.rd-alliance.org/rda-strategic-plan-2024-202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dprtaznanost.si/" TargetMode="External"/><Relationship Id="rId2" Type="http://schemas.openxmlformats.org/officeDocument/2006/relationships/hyperlink" Target="https://www.gov.si/assets/ministrstva/MIZS/Dokumenti/ZNANOST/Nacionalni-dokumenti/Resolution-on-the-Slovenian-Scientific-Research-and-Innovation-Strategy-2030" TargetMode="External"/><Relationship Id="rId1" Type="http://schemas.openxmlformats.org/officeDocument/2006/relationships/slideLayout" Target="../slideLayouts/slideLayout2.xml"/><Relationship Id="rId6" Type="http://schemas.openxmlformats.org/officeDocument/2006/relationships/hyperlink" Target="https://dirros.openscience.si/info/index.php/eng/" TargetMode="External"/><Relationship Id="rId5" Type="http://schemas.openxmlformats.org/officeDocument/2006/relationships/hyperlink" Target="https://openscience.si/" TargetMode="External"/><Relationship Id="rId4" Type="http://schemas.openxmlformats.org/officeDocument/2006/relationships/hyperlink" Target="https://projekt-spoznaj.si/en/predstavitev-projekt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hdl.handle.net/20.500.11752/ILC-568" TargetMode="External"/><Relationship Id="rId2" Type="http://schemas.openxmlformats.org/officeDocument/2006/relationships/hyperlink" Target="https://www.clarin.si/info/wp-content/uploads/2021/04/RDA.SI-WG-repozitoriji-v1.1.pdf" TargetMode="External"/><Relationship Id="rId1" Type="http://schemas.openxmlformats.org/officeDocument/2006/relationships/slideLayout" Target="../slideLayouts/slideLayout2.xml"/><Relationship Id="rId4" Type="http://schemas.openxmlformats.org/officeDocument/2006/relationships/hyperlink" Target="https://projekt-spoznaj.si/en/v-okviru-projekta-spoznaj-je-izsel-prvi-prirocnik-o-odprti-znanos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342-AD10-4F9E-98C9-38D8777FA744}"/>
              </a:ext>
            </a:extLst>
          </p:cNvPr>
          <p:cNvSpPr>
            <a:spLocks noGrp="1"/>
          </p:cNvSpPr>
          <p:nvPr>
            <p:ph type="ctrTitle"/>
          </p:nvPr>
        </p:nvSpPr>
        <p:spPr/>
        <p:txBody>
          <a:bodyPr>
            <a:normAutofit fontScale="90000"/>
          </a:bodyPr>
          <a:lstStyle/>
          <a:p>
            <a:r>
              <a:rPr lang="en-US" dirty="0"/>
              <a:t>Regional collaboration with(in) the Research Data Alliance</a:t>
            </a:r>
            <a:endParaRPr lang="hr-HR" dirty="0"/>
          </a:p>
        </p:txBody>
      </p:sp>
      <p:sp>
        <p:nvSpPr>
          <p:cNvPr id="3" name="Subtitle 2">
            <a:extLst>
              <a:ext uri="{FF2B5EF4-FFF2-40B4-BE49-F238E27FC236}">
                <a16:creationId xmlns:a16="http://schemas.microsoft.com/office/drawing/2014/main" id="{92473BA0-782E-4F7C-9F22-FD20652BBD32}"/>
              </a:ext>
            </a:extLst>
          </p:cNvPr>
          <p:cNvSpPr>
            <a:spLocks noGrp="1"/>
          </p:cNvSpPr>
          <p:nvPr>
            <p:ph type="subTitle" idx="1"/>
          </p:nvPr>
        </p:nvSpPr>
        <p:spPr/>
        <p:txBody>
          <a:bodyPr>
            <a:normAutofit lnSpcReduction="10000"/>
          </a:bodyPr>
          <a:lstStyle/>
          <a:p>
            <a:endParaRPr lang="hr-HR" dirty="0"/>
          </a:p>
          <a:p>
            <a:r>
              <a:rPr lang="hr-HR" dirty="0"/>
              <a:t>Ana Inkret</a:t>
            </a:r>
          </a:p>
          <a:p>
            <a:r>
              <a:rPr lang="hr-HR" dirty="0" err="1"/>
              <a:t>Slovenian</a:t>
            </a:r>
            <a:r>
              <a:rPr lang="hr-HR" dirty="0"/>
              <a:t> </a:t>
            </a:r>
            <a:r>
              <a:rPr lang="hr-HR" dirty="0" err="1"/>
              <a:t>Social</a:t>
            </a:r>
            <a:r>
              <a:rPr lang="hr-HR" dirty="0"/>
              <a:t> Science Dana </a:t>
            </a:r>
            <a:r>
              <a:rPr lang="hr-HR" dirty="0" err="1"/>
              <a:t>Archives</a:t>
            </a:r>
            <a:endParaRPr lang="hr-HR" dirty="0"/>
          </a:p>
          <a:p>
            <a:r>
              <a:rPr lang="hr-HR" dirty="0"/>
              <a:t>Zagreb, 27 </a:t>
            </a:r>
            <a:r>
              <a:rPr lang="hr-HR" dirty="0" err="1"/>
              <a:t>March</a:t>
            </a:r>
            <a:r>
              <a:rPr lang="hr-HR" dirty="0"/>
              <a:t> 2025</a:t>
            </a:r>
          </a:p>
        </p:txBody>
      </p:sp>
    </p:spTree>
    <p:extLst>
      <p:ext uri="{BB962C8B-B14F-4D97-AF65-F5344CB8AC3E}">
        <p14:creationId xmlns:p14="http://schemas.microsoft.com/office/powerpoint/2010/main" val="161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C3AC62-CAF8-AB61-567D-F9E903F0E352}"/>
              </a:ext>
            </a:extLst>
          </p:cNvPr>
          <p:cNvSpPr>
            <a:spLocks noGrp="1"/>
          </p:cNvSpPr>
          <p:nvPr>
            <p:ph type="title"/>
          </p:nvPr>
        </p:nvSpPr>
        <p:spPr/>
        <p:txBody>
          <a:bodyPr/>
          <a:lstStyle/>
          <a:p>
            <a:pPr algn="ctr"/>
            <a:r>
              <a:rPr lang="en-US" noProof="0" dirty="0"/>
              <a:t>Plans and activities of the Node</a:t>
            </a:r>
            <a:endParaRPr lang="sl-SI" dirty="0"/>
          </a:p>
        </p:txBody>
      </p:sp>
      <p:sp>
        <p:nvSpPr>
          <p:cNvPr id="3" name="Označba mesta vsebine 2">
            <a:extLst>
              <a:ext uri="{FF2B5EF4-FFF2-40B4-BE49-F238E27FC236}">
                <a16:creationId xmlns:a16="http://schemas.microsoft.com/office/drawing/2014/main" id="{26825F18-4C88-14A0-7A0C-2EE5E6706A93}"/>
              </a:ext>
            </a:extLst>
          </p:cNvPr>
          <p:cNvSpPr>
            <a:spLocks noGrp="1"/>
          </p:cNvSpPr>
          <p:nvPr>
            <p:ph idx="1"/>
          </p:nvPr>
        </p:nvSpPr>
        <p:spPr/>
        <p:txBody>
          <a:bodyPr>
            <a:normAutofit fontScale="62500" lnSpcReduction="20000"/>
          </a:bodyPr>
          <a:lstStyle/>
          <a:p>
            <a:pPr marL="0" indent="0">
              <a:buNone/>
            </a:pPr>
            <a:r>
              <a:rPr lang="en-US" noProof="0" dirty="0"/>
              <a:t>Support for scientific</a:t>
            </a:r>
            <a:r>
              <a:rPr lang="en-US" dirty="0"/>
              <a:t> journals</a:t>
            </a:r>
          </a:p>
          <a:p>
            <a:r>
              <a:rPr lang="en-US" dirty="0"/>
              <a:t>Promotion and update of the recommendations</a:t>
            </a:r>
            <a:endParaRPr lang="sl-SI" dirty="0"/>
          </a:p>
          <a:p>
            <a:pPr marL="457200" lvl="1" indent="0">
              <a:buNone/>
            </a:pPr>
            <a:r>
              <a:rPr lang="en-GB" dirty="0"/>
              <a:t>Štebe, J., Bezjak, S., &amp; Dolinar, M. (2020). Smernice za </a:t>
            </a:r>
            <a:r>
              <a:rPr lang="en-GB" dirty="0" err="1"/>
              <a:t>oblikovanje</a:t>
            </a:r>
            <a:r>
              <a:rPr lang="en-GB" dirty="0"/>
              <a:t> </a:t>
            </a:r>
            <a:r>
              <a:rPr lang="en-GB" dirty="0" err="1"/>
              <a:t>politik</a:t>
            </a:r>
            <a:r>
              <a:rPr lang="en-GB" dirty="0"/>
              <a:t> </a:t>
            </a:r>
            <a:r>
              <a:rPr lang="en-GB" dirty="0" err="1"/>
              <a:t>znanstvenih</a:t>
            </a:r>
            <a:r>
              <a:rPr lang="en-GB" dirty="0"/>
              <a:t> </a:t>
            </a:r>
            <a:r>
              <a:rPr lang="en-GB" dirty="0" err="1"/>
              <a:t>založb</a:t>
            </a:r>
            <a:r>
              <a:rPr lang="en-GB" dirty="0"/>
              <a:t> glede </a:t>
            </a:r>
            <a:r>
              <a:rPr lang="en-GB" dirty="0" err="1"/>
              <a:t>navajanja</a:t>
            </a:r>
            <a:r>
              <a:rPr lang="en-GB" dirty="0"/>
              <a:t> </a:t>
            </a:r>
            <a:r>
              <a:rPr lang="en-GB" dirty="0" err="1"/>
              <a:t>raziskovalnih</a:t>
            </a:r>
            <a:r>
              <a:rPr lang="en-GB" dirty="0"/>
              <a:t> podatkov v </a:t>
            </a:r>
            <a:r>
              <a:rPr lang="en-GB" dirty="0" err="1"/>
              <a:t>znanstvenih</a:t>
            </a:r>
            <a:r>
              <a:rPr lang="en-GB" dirty="0"/>
              <a:t> </a:t>
            </a:r>
            <a:r>
              <a:rPr lang="en-GB" dirty="0" err="1"/>
              <a:t>publikacijah</a:t>
            </a:r>
            <a:r>
              <a:rPr lang="en-GB" dirty="0"/>
              <a:t> in </a:t>
            </a:r>
            <a:r>
              <a:rPr lang="en-GB" dirty="0" err="1"/>
              <a:t>zagotavljanja</a:t>
            </a:r>
            <a:r>
              <a:rPr lang="en-GB" dirty="0"/>
              <a:t> </a:t>
            </a:r>
            <a:r>
              <a:rPr lang="en-GB" dirty="0" err="1"/>
              <a:t>dostopa</a:t>
            </a:r>
            <a:r>
              <a:rPr lang="en-GB" dirty="0"/>
              <a:t> do </a:t>
            </a:r>
            <a:r>
              <a:rPr lang="en-GB" dirty="0" err="1"/>
              <a:t>primarnih</a:t>
            </a:r>
            <a:r>
              <a:rPr lang="en-GB" dirty="0"/>
              <a:t> podatkov, </a:t>
            </a:r>
            <a:r>
              <a:rPr lang="en-GB" dirty="0" err="1"/>
              <a:t>uporabljenih</a:t>
            </a:r>
            <a:r>
              <a:rPr lang="en-GB" dirty="0"/>
              <a:t> v </a:t>
            </a:r>
            <a:r>
              <a:rPr lang="en-GB" dirty="0" err="1"/>
              <a:t>člankih</a:t>
            </a:r>
            <a:r>
              <a:rPr lang="en-GB" dirty="0"/>
              <a:t> (2.5). Zenodo.</a:t>
            </a:r>
            <a:r>
              <a:rPr lang="sl-SI" dirty="0"/>
              <a:t> </a:t>
            </a:r>
            <a:r>
              <a:rPr lang="en-GB" dirty="0">
                <a:hlinkClick r:id="rId2"/>
              </a:rPr>
              <a:t>https://doi.org/10.5281/zenodo.4040643</a:t>
            </a:r>
            <a:r>
              <a:rPr lang="en-GB" dirty="0"/>
              <a:t> </a:t>
            </a:r>
            <a:endParaRPr lang="en-US" dirty="0"/>
          </a:p>
          <a:p>
            <a:r>
              <a:rPr lang="en-US" noProof="0" dirty="0"/>
              <a:t>Training for editors</a:t>
            </a:r>
          </a:p>
          <a:p>
            <a:r>
              <a:rPr lang="en-US" dirty="0"/>
              <a:t>Helpdesk for editorial teams</a:t>
            </a:r>
          </a:p>
          <a:p>
            <a:r>
              <a:rPr lang="en-US" noProof="0" dirty="0"/>
              <a:t>Support</a:t>
            </a:r>
            <a:r>
              <a:rPr lang="en-US" dirty="0"/>
              <a:t> for data editors</a:t>
            </a:r>
          </a:p>
          <a:p>
            <a:pPr marL="0" indent="0">
              <a:buNone/>
            </a:pPr>
            <a:endParaRPr lang="sl-SI" noProof="0" dirty="0"/>
          </a:p>
          <a:p>
            <a:pPr marL="0" indent="0">
              <a:buNone/>
            </a:pPr>
            <a:r>
              <a:rPr lang="en-US" noProof="0" dirty="0"/>
              <a:t>Promotion, support for active involvement in the global RDA community</a:t>
            </a:r>
          </a:p>
          <a:p>
            <a:r>
              <a:rPr lang="en-US" dirty="0"/>
              <a:t>Report on the RDA groups and outputs in the context of the national action plan</a:t>
            </a:r>
          </a:p>
          <a:p>
            <a:r>
              <a:rPr lang="en-US" dirty="0"/>
              <a:t>Refunding plenary fees for active participants from Slovenian community</a:t>
            </a:r>
            <a:endParaRPr lang="sl-SI" dirty="0"/>
          </a:p>
          <a:p>
            <a:r>
              <a:rPr lang="en-US" noProof="0" dirty="0"/>
              <a:t>National event (potential topic: AI in research)</a:t>
            </a:r>
            <a:endParaRPr lang="sl-SI" noProof="0" dirty="0"/>
          </a:p>
          <a:p>
            <a:r>
              <a:rPr lang="en-US" noProof="0" dirty="0"/>
              <a:t>International seminar on continued education of data stewards</a:t>
            </a:r>
          </a:p>
          <a:p>
            <a:pPr marL="0" indent="0">
              <a:buNone/>
            </a:pPr>
            <a:endParaRPr lang="sl-SI" dirty="0"/>
          </a:p>
        </p:txBody>
      </p:sp>
    </p:spTree>
    <p:extLst>
      <p:ext uri="{BB962C8B-B14F-4D97-AF65-F5344CB8AC3E}">
        <p14:creationId xmlns:p14="http://schemas.microsoft.com/office/powerpoint/2010/main" val="190995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C9E9FB-4342-F0EB-991E-70AE7B02311D}"/>
              </a:ext>
            </a:extLst>
          </p:cNvPr>
          <p:cNvSpPr>
            <a:spLocks noGrp="1"/>
          </p:cNvSpPr>
          <p:nvPr>
            <p:ph type="title"/>
          </p:nvPr>
        </p:nvSpPr>
        <p:spPr>
          <a:xfrm>
            <a:off x="1817783" y="2622188"/>
            <a:ext cx="9825383" cy="1325563"/>
          </a:xfrm>
        </p:spPr>
        <p:txBody>
          <a:bodyPr/>
          <a:lstStyle/>
          <a:p>
            <a:pPr algn="ctr"/>
            <a:r>
              <a:rPr lang="sl-SI" dirty="0"/>
              <a:t>How </a:t>
            </a:r>
            <a:r>
              <a:rPr lang="sl-SI" dirty="0" err="1"/>
              <a:t>can</a:t>
            </a:r>
            <a:r>
              <a:rPr lang="sl-SI" dirty="0"/>
              <a:t> </a:t>
            </a:r>
            <a:r>
              <a:rPr lang="sl-SI" dirty="0" err="1"/>
              <a:t>we</a:t>
            </a:r>
            <a:r>
              <a:rPr lang="sl-SI" dirty="0"/>
              <a:t> </a:t>
            </a:r>
            <a:r>
              <a:rPr lang="sl-SI" dirty="0" err="1"/>
              <a:t>collaborate</a:t>
            </a:r>
            <a:r>
              <a:rPr lang="sl-SI" dirty="0"/>
              <a:t>?</a:t>
            </a:r>
          </a:p>
        </p:txBody>
      </p:sp>
    </p:spTree>
    <p:extLst>
      <p:ext uri="{BB962C8B-B14F-4D97-AF65-F5344CB8AC3E}">
        <p14:creationId xmlns:p14="http://schemas.microsoft.com/office/powerpoint/2010/main" val="120133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1927EC-2BC7-95E2-3BA9-631EB42C407B}"/>
              </a:ext>
            </a:extLst>
          </p:cNvPr>
          <p:cNvSpPr>
            <a:spLocks noGrp="1"/>
          </p:cNvSpPr>
          <p:nvPr>
            <p:ph type="title"/>
          </p:nvPr>
        </p:nvSpPr>
        <p:spPr/>
        <p:txBody>
          <a:bodyPr/>
          <a:lstStyle/>
          <a:p>
            <a:r>
              <a:rPr lang="sl-SI" dirty="0"/>
              <a:t>RDA </a:t>
            </a:r>
            <a:r>
              <a:rPr lang="sl-SI" dirty="0" err="1"/>
              <a:t>Invitations</a:t>
            </a:r>
            <a:endParaRPr lang="sl-SI" dirty="0"/>
          </a:p>
        </p:txBody>
      </p:sp>
      <p:sp>
        <p:nvSpPr>
          <p:cNvPr id="4" name="Označba mesta besedila 3">
            <a:extLst>
              <a:ext uri="{FF2B5EF4-FFF2-40B4-BE49-F238E27FC236}">
                <a16:creationId xmlns:a16="http://schemas.microsoft.com/office/drawing/2014/main" id="{82A53485-26C6-AE9E-4A48-29FD185A1F2B}"/>
              </a:ext>
            </a:extLst>
          </p:cNvPr>
          <p:cNvSpPr>
            <a:spLocks noGrp="1"/>
          </p:cNvSpPr>
          <p:nvPr>
            <p:ph type="body" sz="half" idx="2"/>
          </p:nvPr>
        </p:nvSpPr>
        <p:spPr>
          <a:xfrm>
            <a:off x="2788237" y="3963666"/>
            <a:ext cx="1070369" cy="1223689"/>
          </a:xfrm>
        </p:spPr>
        <p:txBody>
          <a:bodyPr/>
          <a:lstStyle/>
          <a:p>
            <a:endParaRPr lang="sl-SI" dirty="0"/>
          </a:p>
        </p:txBody>
      </p:sp>
      <p:pic>
        <p:nvPicPr>
          <p:cNvPr id="1026" name="Picture 2">
            <a:hlinkClick r:id="rId2"/>
            <a:extLst>
              <a:ext uri="{FF2B5EF4-FFF2-40B4-BE49-F238E27FC236}">
                <a16:creationId xmlns:a16="http://schemas.microsoft.com/office/drawing/2014/main" id="{814DE942-5D5D-203A-4F05-767D822F78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33648" y="179709"/>
            <a:ext cx="61722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4"/>
            <a:extLst>
              <a:ext uri="{FF2B5EF4-FFF2-40B4-BE49-F238E27FC236}">
                <a16:creationId xmlns:a16="http://schemas.microsoft.com/office/drawing/2014/main" id="{30E5D210-C39F-EF4F-B8F8-25EF3CF7B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648" y="3495375"/>
            <a:ext cx="6172200" cy="2160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6"/>
            <a:extLst>
              <a:ext uri="{FF2B5EF4-FFF2-40B4-BE49-F238E27FC236}">
                <a16:creationId xmlns:a16="http://schemas.microsoft.com/office/drawing/2014/main" id="{139C530F-5575-ACB3-664F-B1062F10B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0299" y="3791343"/>
            <a:ext cx="4037032" cy="201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0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686DB3-D406-E1F5-CF18-DEEED3FA6B22}"/>
              </a:ext>
            </a:extLst>
          </p:cNvPr>
          <p:cNvSpPr>
            <a:spLocks noGrp="1"/>
          </p:cNvSpPr>
          <p:nvPr>
            <p:ph type="title"/>
          </p:nvPr>
        </p:nvSpPr>
        <p:spPr>
          <a:xfrm>
            <a:off x="1480299" y="4268788"/>
            <a:ext cx="4114800" cy="1600200"/>
          </a:xfrm>
        </p:spPr>
        <p:txBody>
          <a:bodyPr/>
          <a:lstStyle/>
          <a:p>
            <a:r>
              <a:rPr lang="hr-HR" dirty="0"/>
              <a:t>Resources</a:t>
            </a:r>
            <a:endParaRPr lang="sl-SI" dirty="0"/>
          </a:p>
        </p:txBody>
      </p:sp>
      <p:sp>
        <p:nvSpPr>
          <p:cNvPr id="3" name="Označba mesta vsebine 2">
            <a:extLst>
              <a:ext uri="{FF2B5EF4-FFF2-40B4-BE49-F238E27FC236}">
                <a16:creationId xmlns:a16="http://schemas.microsoft.com/office/drawing/2014/main" id="{55A50CCF-914B-A846-22FC-19B6B534CB8B}"/>
              </a:ext>
            </a:extLst>
          </p:cNvPr>
          <p:cNvSpPr>
            <a:spLocks noGrp="1"/>
          </p:cNvSpPr>
          <p:nvPr>
            <p:ph idx="1"/>
          </p:nvPr>
        </p:nvSpPr>
        <p:spPr>
          <a:xfrm>
            <a:off x="5664683" y="4490977"/>
            <a:ext cx="6172200" cy="1370073"/>
          </a:xfrm>
        </p:spPr>
        <p:txBody>
          <a:bodyPr>
            <a:normAutofit/>
          </a:bodyPr>
          <a:lstStyle/>
          <a:p>
            <a:r>
              <a:rPr lang="hr-HR" sz="1800" dirty="0">
                <a:hlinkClick r:id="rId2"/>
              </a:rPr>
              <a:t>RDA in a </a:t>
            </a:r>
            <a:r>
              <a:rPr lang="hr-HR" sz="1800" dirty="0" err="1">
                <a:hlinkClick r:id="rId2"/>
              </a:rPr>
              <a:t>Nutshell</a:t>
            </a:r>
            <a:r>
              <a:rPr lang="hr-HR" sz="1800" dirty="0">
                <a:hlinkClick r:id="rId2"/>
              </a:rPr>
              <a:t> </a:t>
            </a:r>
            <a:r>
              <a:rPr lang="hr-HR" sz="1800" dirty="0" err="1">
                <a:hlinkClick r:id="rId2"/>
              </a:rPr>
              <a:t>February</a:t>
            </a:r>
            <a:r>
              <a:rPr lang="hr-HR" sz="1800" dirty="0">
                <a:hlinkClick r:id="rId2"/>
              </a:rPr>
              <a:t> 2024</a:t>
            </a:r>
            <a:endParaRPr lang="hr-HR" sz="1800" dirty="0"/>
          </a:p>
          <a:p>
            <a:r>
              <a:rPr lang="en-US" sz="1800" dirty="0">
                <a:hlinkClick r:id="rId3"/>
              </a:rPr>
              <a:t>International Data Week – Benefits and Opportunities Webinar</a:t>
            </a:r>
            <a:r>
              <a:rPr lang="sl-SI" sz="1800" dirty="0">
                <a:hlinkClick r:id="rId3"/>
              </a:rPr>
              <a:t> </a:t>
            </a:r>
            <a:endParaRPr lang="sl-SI" sz="1800" dirty="0"/>
          </a:p>
          <a:p>
            <a:r>
              <a:rPr lang="en-US" sz="1800" dirty="0">
                <a:hlinkClick r:id="rId4"/>
              </a:rPr>
              <a:t>The State of Open Science in Slovenia</a:t>
            </a:r>
            <a:r>
              <a:rPr lang="sl-SI" sz="1800" dirty="0">
                <a:hlinkClick r:id="rId4"/>
              </a:rPr>
              <a:t> </a:t>
            </a:r>
            <a:r>
              <a:rPr lang="en-US" sz="1800" dirty="0">
                <a:hlinkClick r:id="rId4"/>
              </a:rPr>
              <a:t>Webinar</a:t>
            </a:r>
            <a:endParaRPr lang="sl-SI" sz="1800" dirty="0"/>
          </a:p>
          <a:p>
            <a:endParaRPr lang="sl-SI" sz="1800" dirty="0"/>
          </a:p>
        </p:txBody>
      </p:sp>
      <p:sp>
        <p:nvSpPr>
          <p:cNvPr id="4" name="Označba mesta besedila 3">
            <a:extLst>
              <a:ext uri="{FF2B5EF4-FFF2-40B4-BE49-F238E27FC236}">
                <a16:creationId xmlns:a16="http://schemas.microsoft.com/office/drawing/2014/main" id="{8DBF1601-32F8-65C9-4347-B3B263331F26}"/>
              </a:ext>
            </a:extLst>
          </p:cNvPr>
          <p:cNvSpPr>
            <a:spLocks noGrp="1"/>
          </p:cNvSpPr>
          <p:nvPr>
            <p:ph type="body" sz="half" idx="2"/>
          </p:nvPr>
        </p:nvSpPr>
        <p:spPr>
          <a:xfrm>
            <a:off x="1480299" y="4977114"/>
            <a:ext cx="4114800" cy="891874"/>
          </a:xfrm>
        </p:spPr>
        <p:txBody>
          <a:bodyPr/>
          <a:lstStyle/>
          <a:p>
            <a:endParaRPr lang="sl-SI" dirty="0"/>
          </a:p>
        </p:txBody>
      </p:sp>
    </p:spTree>
    <p:extLst>
      <p:ext uri="{BB962C8B-B14F-4D97-AF65-F5344CB8AC3E}">
        <p14:creationId xmlns:p14="http://schemas.microsoft.com/office/powerpoint/2010/main" val="267643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F1088-9508-4600-A4F5-B645B20538A0}"/>
              </a:ext>
            </a:extLst>
          </p:cNvPr>
          <p:cNvSpPr>
            <a:spLocks noGrp="1"/>
          </p:cNvSpPr>
          <p:nvPr>
            <p:ph type="title"/>
          </p:nvPr>
        </p:nvSpPr>
        <p:spPr/>
        <p:txBody>
          <a:bodyPr/>
          <a:lstStyle/>
          <a:p>
            <a:r>
              <a:rPr lang="en-US" noProof="0" dirty="0"/>
              <a:t>Thank you for your attention</a:t>
            </a:r>
          </a:p>
        </p:txBody>
      </p:sp>
      <p:sp>
        <p:nvSpPr>
          <p:cNvPr id="5" name="Subtitle 4">
            <a:extLst>
              <a:ext uri="{FF2B5EF4-FFF2-40B4-BE49-F238E27FC236}">
                <a16:creationId xmlns:a16="http://schemas.microsoft.com/office/drawing/2014/main" id="{9BB22302-95D8-407A-AEA8-9982422641CB}"/>
              </a:ext>
            </a:extLst>
          </p:cNvPr>
          <p:cNvSpPr>
            <a:spLocks noGrp="1"/>
          </p:cNvSpPr>
          <p:nvPr>
            <p:ph type="subTitle" idx="1"/>
          </p:nvPr>
        </p:nvSpPr>
        <p:spPr>
          <a:xfrm>
            <a:off x="1357447" y="2504830"/>
            <a:ext cx="9645386" cy="1175919"/>
          </a:xfrm>
        </p:spPr>
        <p:txBody>
          <a:bodyPr/>
          <a:lstStyle/>
          <a:p>
            <a:r>
              <a:rPr lang="en-US" noProof="0" dirty="0"/>
              <a:t>Find us</a:t>
            </a:r>
            <a:r>
              <a:rPr lang="sl-SI" noProof="0" dirty="0"/>
              <a:t> at</a:t>
            </a:r>
            <a:endParaRPr lang="hr-HR" dirty="0"/>
          </a:p>
          <a:p>
            <a:r>
              <a:rPr lang="hr-HR" dirty="0">
                <a:solidFill>
                  <a:srgbClr val="D71635"/>
                </a:solidFill>
                <a:hlinkClick r:id="rId2"/>
              </a:rPr>
              <a:t>https://www.rd-alliance.org/groups/rda-slovenia/activity</a:t>
            </a:r>
            <a:r>
              <a:rPr lang="hr-HR" dirty="0">
                <a:solidFill>
                  <a:srgbClr val="D71635"/>
                </a:solidFill>
              </a:rPr>
              <a:t> </a:t>
            </a:r>
            <a:r>
              <a:rPr lang="hr-HR" dirty="0"/>
              <a:t>  </a:t>
            </a:r>
            <a:endParaRPr lang="hr-HR" dirty="0">
              <a:hlinkClick r:id="rId3"/>
            </a:endParaRPr>
          </a:p>
          <a:p>
            <a:r>
              <a:rPr lang="hr-HR" dirty="0" err="1">
                <a:hlinkClick r:id="rId3"/>
              </a:rPr>
              <a:t>vozlisce.RDA@fdv.uni-lj.si</a:t>
            </a:r>
            <a:r>
              <a:rPr lang="hr-HR" dirty="0"/>
              <a:t> </a:t>
            </a:r>
          </a:p>
        </p:txBody>
      </p:sp>
    </p:spTree>
    <p:extLst>
      <p:ext uri="{BB962C8B-B14F-4D97-AF65-F5344CB8AC3E}">
        <p14:creationId xmlns:p14="http://schemas.microsoft.com/office/powerpoint/2010/main" val="185705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AD48-B375-44ED-8389-0D37C9F5D562}"/>
              </a:ext>
            </a:extLst>
          </p:cNvPr>
          <p:cNvSpPr>
            <a:spLocks noGrp="1"/>
          </p:cNvSpPr>
          <p:nvPr>
            <p:ph type="title"/>
          </p:nvPr>
        </p:nvSpPr>
        <p:spPr/>
        <p:txBody>
          <a:bodyPr/>
          <a:lstStyle/>
          <a:p>
            <a:pPr algn="ctr"/>
            <a:r>
              <a:rPr lang="en-US" noProof="0" dirty="0"/>
              <a:t>What is RDA?</a:t>
            </a:r>
          </a:p>
        </p:txBody>
      </p:sp>
      <p:sp>
        <p:nvSpPr>
          <p:cNvPr id="3" name="Content Placeholder 2">
            <a:extLst>
              <a:ext uri="{FF2B5EF4-FFF2-40B4-BE49-F238E27FC236}">
                <a16:creationId xmlns:a16="http://schemas.microsoft.com/office/drawing/2014/main" id="{D1D54CF5-8E60-469E-8AFB-C5A50906DF81}"/>
              </a:ext>
            </a:extLst>
          </p:cNvPr>
          <p:cNvSpPr>
            <a:spLocks noGrp="1"/>
          </p:cNvSpPr>
          <p:nvPr>
            <p:ph idx="1"/>
          </p:nvPr>
        </p:nvSpPr>
        <p:spPr>
          <a:xfrm>
            <a:off x="1412669" y="1690688"/>
            <a:ext cx="9825384" cy="3236992"/>
          </a:xfrm>
        </p:spPr>
        <p:txBody>
          <a:bodyPr>
            <a:normAutofit fontScale="92500" lnSpcReduction="20000"/>
          </a:bodyPr>
          <a:lstStyle/>
          <a:p>
            <a:pPr marL="0" indent="0">
              <a:buNone/>
            </a:pPr>
            <a:r>
              <a:rPr lang="en-US" dirty="0"/>
              <a:t>RDA is an international </a:t>
            </a:r>
            <a:r>
              <a:rPr lang="en-US" b="1" dirty="0"/>
              <a:t>member-based </a:t>
            </a:r>
            <a:r>
              <a:rPr lang="en-US" b="1" dirty="0" err="1"/>
              <a:t>organi</a:t>
            </a:r>
            <a:r>
              <a:rPr lang="sl-SI" b="1" dirty="0"/>
              <a:t>s</a:t>
            </a:r>
            <a:r>
              <a:rPr lang="en-US" b="1" dirty="0" err="1"/>
              <a:t>ation</a:t>
            </a:r>
            <a:r>
              <a:rPr lang="en-US" b="1" dirty="0"/>
              <a:t> </a:t>
            </a:r>
            <a:r>
              <a:rPr lang="en-US" dirty="0"/>
              <a:t>focused on the development of infrastructure and community activities that reduce barriers to data sharing and exchange, and the acceleration of data-driven innovation worldwide.</a:t>
            </a:r>
            <a:br>
              <a:rPr lang="en-US" dirty="0"/>
            </a:br>
            <a:br>
              <a:rPr lang="en-US" dirty="0"/>
            </a:br>
            <a:r>
              <a:rPr lang="en-US" dirty="0"/>
              <a:t>With more than 14,000 members globally representing 152 countries, RDA includes </a:t>
            </a:r>
            <a:r>
              <a:rPr lang="en-US" b="1" dirty="0"/>
              <a:t>researchers, scientists and data science professionals</a:t>
            </a:r>
            <a:r>
              <a:rPr lang="en-US" dirty="0"/>
              <a:t> working in multiple disciplines, domains and thematic fields and from different types of </a:t>
            </a:r>
            <a:r>
              <a:rPr lang="en-US" dirty="0" err="1"/>
              <a:t>organisations</a:t>
            </a:r>
            <a:r>
              <a:rPr lang="en-US" dirty="0"/>
              <a:t> across the globe.</a:t>
            </a:r>
          </a:p>
          <a:p>
            <a:endParaRPr lang="hr-HR" dirty="0"/>
          </a:p>
        </p:txBody>
      </p:sp>
      <p:sp>
        <p:nvSpPr>
          <p:cNvPr id="4" name="Content Placeholder 2">
            <a:extLst>
              <a:ext uri="{FF2B5EF4-FFF2-40B4-BE49-F238E27FC236}">
                <a16:creationId xmlns:a16="http://schemas.microsoft.com/office/drawing/2014/main" id="{CB318EFC-3DF3-2CE8-1763-CA25C5791BF2}"/>
              </a:ext>
            </a:extLst>
          </p:cNvPr>
          <p:cNvSpPr txBox="1">
            <a:spLocks/>
          </p:cNvSpPr>
          <p:nvPr/>
        </p:nvSpPr>
        <p:spPr>
          <a:xfrm>
            <a:off x="1412669" y="4927680"/>
            <a:ext cx="9825384" cy="102050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RDA builds the social and technical bridges that enable open sharing and re-use of data.</a:t>
            </a:r>
          </a:p>
          <a:p>
            <a:endParaRPr lang="hr-HR" dirty="0"/>
          </a:p>
        </p:txBody>
      </p:sp>
    </p:spTree>
    <p:extLst>
      <p:ext uri="{BB962C8B-B14F-4D97-AF65-F5344CB8AC3E}">
        <p14:creationId xmlns:p14="http://schemas.microsoft.com/office/powerpoint/2010/main" val="162511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C44D54-AEC3-4642-B0C2-4E80B079FCD8}"/>
              </a:ext>
            </a:extLst>
          </p:cNvPr>
          <p:cNvSpPr>
            <a:spLocks noGrp="1"/>
          </p:cNvSpPr>
          <p:nvPr>
            <p:ph type="title"/>
          </p:nvPr>
        </p:nvSpPr>
        <p:spPr>
          <a:xfrm>
            <a:off x="1528416" y="365125"/>
            <a:ext cx="9825383" cy="1325563"/>
          </a:xfrm>
        </p:spPr>
        <p:txBody>
          <a:bodyPr/>
          <a:lstStyle/>
          <a:p>
            <a:pPr algn="ctr"/>
            <a:r>
              <a:rPr lang="en-US" noProof="0" dirty="0"/>
              <a:t>What does RDA do</a:t>
            </a:r>
            <a:r>
              <a:rPr lang="hr-HR" dirty="0"/>
              <a:t>?</a:t>
            </a:r>
          </a:p>
        </p:txBody>
      </p:sp>
      <p:sp>
        <p:nvSpPr>
          <p:cNvPr id="2" name="PoljeZBesedilom 1">
            <a:extLst>
              <a:ext uri="{FF2B5EF4-FFF2-40B4-BE49-F238E27FC236}">
                <a16:creationId xmlns:a16="http://schemas.microsoft.com/office/drawing/2014/main" id="{95812267-F049-7CEF-782A-63126114EA16}"/>
              </a:ext>
            </a:extLst>
          </p:cNvPr>
          <p:cNvSpPr txBox="1"/>
          <p:nvPr/>
        </p:nvSpPr>
        <p:spPr>
          <a:xfrm>
            <a:off x="1967696" y="1690688"/>
            <a:ext cx="9225023" cy="1200329"/>
          </a:xfrm>
          <a:prstGeom prst="rect">
            <a:avLst/>
          </a:prstGeom>
          <a:noFill/>
          <a:ln>
            <a:solidFill>
              <a:schemeClr val="tx1"/>
            </a:solidFill>
          </a:ln>
        </p:spPr>
        <p:txBody>
          <a:bodyPr wrap="square" rtlCol="0">
            <a:spAutoFit/>
          </a:bodyPr>
          <a:lstStyle/>
          <a:p>
            <a:r>
              <a:rPr lang="en-US" dirty="0"/>
              <a:t>Members come together through self-formed, volunteer and focused Working Groups and exploratory Interest Groups to exchange knowledge, share discoveries, discuss barriers and potential solutions, explore and define policies and test as well as </a:t>
            </a:r>
            <a:r>
              <a:rPr lang="en-US" dirty="0" err="1"/>
              <a:t>harmonise</a:t>
            </a:r>
            <a:r>
              <a:rPr lang="en-US" dirty="0"/>
              <a:t> standards to enhance and facilitate global data sharing &amp; re-use.</a:t>
            </a:r>
          </a:p>
        </p:txBody>
      </p:sp>
      <p:sp>
        <p:nvSpPr>
          <p:cNvPr id="3" name="PoljeZBesedilom 2">
            <a:extLst>
              <a:ext uri="{FF2B5EF4-FFF2-40B4-BE49-F238E27FC236}">
                <a16:creationId xmlns:a16="http://schemas.microsoft.com/office/drawing/2014/main" id="{D2E606D4-5245-42B4-B3DF-D064AF84E5D7}"/>
              </a:ext>
            </a:extLst>
          </p:cNvPr>
          <p:cNvSpPr txBox="1"/>
          <p:nvPr/>
        </p:nvSpPr>
        <p:spPr>
          <a:xfrm>
            <a:off x="1967696" y="3298784"/>
            <a:ext cx="4247909" cy="3108543"/>
          </a:xfrm>
          <a:prstGeom prst="rect">
            <a:avLst/>
          </a:prstGeom>
          <a:noFill/>
        </p:spPr>
        <p:txBody>
          <a:bodyPr wrap="square" rtlCol="0">
            <a:spAutoFit/>
          </a:bodyPr>
          <a:lstStyle/>
          <a:p>
            <a:pPr marL="285750" indent="-285750">
              <a:buFont typeface="Arial" panose="020B0604020202020204" pitchFamily="34" charset="0"/>
              <a:buChar char="•"/>
            </a:pPr>
            <a:r>
              <a:rPr lang="en-US" sz="2000" dirty="0"/>
              <a:t>Reproducibility</a:t>
            </a:r>
          </a:p>
          <a:p>
            <a:pPr marL="285750" indent="-285750">
              <a:buFont typeface="Arial" panose="020B0604020202020204" pitchFamily="34" charset="0"/>
              <a:buChar char="•"/>
            </a:pPr>
            <a:r>
              <a:rPr lang="en-US" sz="2000" dirty="0"/>
              <a:t>Data preservation</a:t>
            </a:r>
            <a:endParaRPr lang="sl-SI" sz="2000" dirty="0"/>
          </a:p>
          <a:p>
            <a:pPr marL="285750" indent="-285750">
              <a:buFont typeface="Arial" panose="020B0604020202020204" pitchFamily="34" charset="0"/>
              <a:buChar char="•"/>
            </a:pPr>
            <a:r>
              <a:rPr lang="sl-SI" sz="2000" dirty="0"/>
              <a:t>Data management </a:t>
            </a:r>
            <a:r>
              <a:rPr lang="en-US" sz="2000" noProof="0" dirty="0"/>
              <a:t>planning</a:t>
            </a:r>
            <a:endParaRPr lang="en-US" sz="2000" dirty="0"/>
          </a:p>
          <a:p>
            <a:pPr marL="285750" indent="-285750">
              <a:buFont typeface="Arial" panose="020B0604020202020204" pitchFamily="34" charset="0"/>
              <a:buChar char="•"/>
            </a:pPr>
            <a:r>
              <a:rPr lang="en-US" sz="2000" dirty="0"/>
              <a:t>Best practices for domain repositories</a:t>
            </a:r>
            <a:endParaRPr lang="sl-SI" sz="2000" dirty="0"/>
          </a:p>
          <a:p>
            <a:pPr marL="285750" indent="-285750">
              <a:buFont typeface="Arial" panose="020B0604020202020204" pitchFamily="34" charset="0"/>
              <a:buChar char="•"/>
            </a:pPr>
            <a:r>
              <a:rPr lang="en-US" sz="2000" dirty="0"/>
              <a:t>Legal interoperability</a:t>
            </a:r>
            <a:endParaRPr lang="sl-SI" sz="2000" dirty="0"/>
          </a:p>
          <a:p>
            <a:pPr marL="285750" indent="-285750">
              <a:buFont typeface="Arial" panose="020B0604020202020204" pitchFamily="34" charset="0"/>
              <a:buChar char="•"/>
            </a:pPr>
            <a:r>
              <a:rPr lang="en-GB" sz="2000" dirty="0"/>
              <a:t>Data citation</a:t>
            </a:r>
            <a:endParaRPr lang="sl-SI" sz="2000" dirty="0"/>
          </a:p>
          <a:p>
            <a:pPr marL="285750" indent="-285750">
              <a:buFont typeface="Arial" panose="020B0604020202020204" pitchFamily="34" charset="0"/>
              <a:buChar char="•"/>
            </a:pPr>
            <a:r>
              <a:rPr lang="en-GB" sz="2000" dirty="0"/>
              <a:t>Data type registries</a:t>
            </a:r>
            <a:endParaRPr lang="sl-SI" sz="2000" dirty="0"/>
          </a:p>
          <a:p>
            <a:endParaRPr lang="en-GB" dirty="0"/>
          </a:p>
          <a:p>
            <a:pPr marL="285750" indent="-285750">
              <a:buFont typeface="Arial" panose="020B0604020202020204" pitchFamily="34" charset="0"/>
              <a:buChar char="•"/>
            </a:pPr>
            <a:endParaRPr lang="sl-SI" dirty="0"/>
          </a:p>
        </p:txBody>
      </p:sp>
      <p:sp>
        <p:nvSpPr>
          <p:cNvPr id="5" name="PoljeZBesedilom 4">
            <a:extLst>
              <a:ext uri="{FF2B5EF4-FFF2-40B4-BE49-F238E27FC236}">
                <a16:creationId xmlns:a16="http://schemas.microsoft.com/office/drawing/2014/main" id="{93E67798-F756-3A24-0464-B85031402276}"/>
              </a:ext>
            </a:extLst>
          </p:cNvPr>
          <p:cNvSpPr txBox="1"/>
          <p:nvPr/>
        </p:nvSpPr>
        <p:spPr>
          <a:xfrm>
            <a:off x="6736466" y="3298784"/>
            <a:ext cx="4247909" cy="3108543"/>
          </a:xfrm>
          <a:prstGeom prst="rect">
            <a:avLst/>
          </a:prstGeom>
          <a:noFill/>
        </p:spPr>
        <p:txBody>
          <a:bodyPr wrap="square" rtlCol="0">
            <a:spAutoFit/>
          </a:bodyPr>
          <a:lstStyle/>
          <a:p>
            <a:pPr marL="285750" indent="-285750">
              <a:buFont typeface="Arial" panose="020B0604020202020204" pitchFamily="34" charset="0"/>
              <a:buChar char="•"/>
            </a:pPr>
            <a:r>
              <a:rPr lang="en-GB" sz="2000" dirty="0"/>
              <a:t>Metadata</a:t>
            </a:r>
            <a:endParaRPr lang="sl-SI" sz="2000" dirty="0"/>
          </a:p>
          <a:p>
            <a:pPr marL="285750" indent="-285750">
              <a:buFont typeface="Arial" panose="020B0604020202020204" pitchFamily="34" charset="0"/>
              <a:buChar char="•"/>
            </a:pPr>
            <a:r>
              <a:rPr lang="sl-SI" sz="2000" dirty="0"/>
              <a:t>FAIR, CARE, TRUST</a:t>
            </a:r>
          </a:p>
          <a:p>
            <a:pPr marL="285750" indent="-285750">
              <a:buFont typeface="Arial" panose="020B0604020202020204" pitchFamily="34" charset="0"/>
              <a:buChar char="•"/>
            </a:pPr>
            <a:r>
              <a:rPr lang="en-US" sz="2000" noProof="0" dirty="0"/>
              <a:t>Ethics</a:t>
            </a:r>
          </a:p>
          <a:p>
            <a:pPr marL="285750" indent="-285750">
              <a:buFont typeface="Arial" panose="020B0604020202020204" pitchFamily="34" charset="0"/>
              <a:buChar char="•"/>
            </a:pPr>
            <a:r>
              <a:rPr lang="en-US" sz="2000" noProof="0" dirty="0"/>
              <a:t>Research</a:t>
            </a:r>
            <a:r>
              <a:rPr lang="sl-SI" sz="2000" dirty="0"/>
              <a:t> software</a:t>
            </a:r>
          </a:p>
          <a:p>
            <a:pPr marL="285750" indent="-285750">
              <a:buFont typeface="Arial" panose="020B0604020202020204" pitchFamily="34" charset="0"/>
              <a:buChar char="•"/>
            </a:pPr>
            <a:r>
              <a:rPr lang="en-GB" sz="2000" dirty="0"/>
              <a:t>Artificial Intelligence</a:t>
            </a:r>
            <a:endParaRPr lang="sl-SI" sz="2000" dirty="0"/>
          </a:p>
          <a:p>
            <a:pPr marL="285750" indent="-285750">
              <a:buFont typeface="Arial" panose="020B0604020202020204" pitchFamily="34" charset="0"/>
              <a:buChar char="•"/>
            </a:pPr>
            <a:r>
              <a:rPr lang="en-GB" sz="2000" dirty="0"/>
              <a:t>Semantics, </a:t>
            </a:r>
            <a:r>
              <a:rPr lang="sl-SI" sz="2000" dirty="0"/>
              <a:t>o</a:t>
            </a:r>
            <a:r>
              <a:rPr lang="en-GB" sz="2000" dirty="0" err="1"/>
              <a:t>ntology</a:t>
            </a:r>
            <a:r>
              <a:rPr lang="en-GB" sz="2000" dirty="0"/>
              <a:t>, </a:t>
            </a:r>
            <a:r>
              <a:rPr lang="sl-SI" sz="2000" dirty="0"/>
              <a:t>s</a:t>
            </a:r>
            <a:r>
              <a:rPr lang="en-GB" sz="2000" dirty="0" err="1"/>
              <a:t>tandardisation</a:t>
            </a:r>
            <a:endParaRPr lang="sl-SI" sz="2000" dirty="0"/>
          </a:p>
          <a:p>
            <a:pPr marL="285750" indent="-285750">
              <a:buFont typeface="Arial" panose="020B0604020202020204" pitchFamily="34" charset="0"/>
              <a:buChar char="•"/>
            </a:pPr>
            <a:r>
              <a:rPr lang="en-US" sz="2000" noProof="0" dirty="0"/>
              <a:t>and many </a:t>
            </a:r>
            <a:r>
              <a:rPr lang="sl-SI" sz="2000" dirty="0"/>
              <a:t>more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85253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4D6E74-7F46-6347-741D-EFDBEF0E8470}"/>
              </a:ext>
            </a:extLst>
          </p:cNvPr>
          <p:cNvSpPr>
            <a:spLocks noGrp="1"/>
          </p:cNvSpPr>
          <p:nvPr>
            <p:ph type="title"/>
          </p:nvPr>
        </p:nvSpPr>
        <p:spPr/>
        <p:txBody>
          <a:bodyPr/>
          <a:lstStyle/>
          <a:p>
            <a:pPr algn="ctr"/>
            <a:r>
              <a:rPr lang="en-US" noProof="0" dirty="0"/>
              <a:t>RDA </a:t>
            </a:r>
            <a:r>
              <a:rPr lang="sl-SI" noProof="0" dirty="0" err="1"/>
              <a:t>Recommendations</a:t>
            </a:r>
            <a:r>
              <a:rPr lang="sl-SI" noProof="0" dirty="0"/>
              <a:t> </a:t>
            </a:r>
            <a:r>
              <a:rPr lang="sl-SI" noProof="0" dirty="0" err="1"/>
              <a:t>and</a:t>
            </a:r>
            <a:r>
              <a:rPr lang="sl-SI" noProof="0" dirty="0"/>
              <a:t> </a:t>
            </a:r>
            <a:r>
              <a:rPr lang="en-US" noProof="0" dirty="0"/>
              <a:t>Outputs</a:t>
            </a:r>
          </a:p>
        </p:txBody>
      </p:sp>
      <p:sp>
        <p:nvSpPr>
          <p:cNvPr id="3" name="Označba mesta vsebine 2">
            <a:extLst>
              <a:ext uri="{FF2B5EF4-FFF2-40B4-BE49-F238E27FC236}">
                <a16:creationId xmlns:a16="http://schemas.microsoft.com/office/drawing/2014/main" id="{AB640FD2-4CA8-AC93-DC06-CFF1D1ADDC43}"/>
              </a:ext>
            </a:extLst>
          </p:cNvPr>
          <p:cNvSpPr>
            <a:spLocks noGrp="1"/>
          </p:cNvSpPr>
          <p:nvPr>
            <p:ph idx="1"/>
          </p:nvPr>
        </p:nvSpPr>
        <p:spPr>
          <a:xfrm>
            <a:off x="1510495" y="2353468"/>
            <a:ext cx="6423392" cy="1325563"/>
          </a:xfrm>
        </p:spPr>
        <p:txBody>
          <a:bodyPr>
            <a:normAutofit fontScale="70000" lnSpcReduction="20000"/>
          </a:bodyPr>
          <a:lstStyle/>
          <a:p>
            <a:r>
              <a:rPr lang="en-US" dirty="0"/>
              <a:t>technical and social infrastructure solutions developed by </a:t>
            </a:r>
            <a:r>
              <a:rPr lang="sl-SI" dirty="0" err="1"/>
              <a:t>the</a:t>
            </a:r>
            <a:r>
              <a:rPr lang="sl-SI" dirty="0"/>
              <a:t> </a:t>
            </a:r>
            <a:r>
              <a:rPr lang="en-US" dirty="0"/>
              <a:t>Working </a:t>
            </a:r>
            <a:r>
              <a:rPr lang="sl-SI" dirty="0" err="1"/>
              <a:t>or</a:t>
            </a:r>
            <a:r>
              <a:rPr lang="sl-SI" dirty="0"/>
              <a:t> </a:t>
            </a:r>
            <a:r>
              <a:rPr lang="en-US" dirty="0"/>
              <a:t>Interest Groups</a:t>
            </a:r>
            <a:endParaRPr lang="sl-SI" dirty="0"/>
          </a:p>
          <a:p>
            <a:r>
              <a:rPr lang="sl-SI" dirty="0"/>
              <a:t>a</a:t>
            </a:r>
            <a:r>
              <a:rPr lang="en-US" dirty="0" err="1"/>
              <a:t>dopted</a:t>
            </a:r>
            <a:r>
              <a:rPr lang="en-US" dirty="0"/>
              <a:t> code, policy, specifications, standards, or practices that enable data sharing, exchange, and interoperability</a:t>
            </a:r>
            <a:endParaRPr lang="sl-SI" dirty="0"/>
          </a:p>
          <a:p>
            <a:endParaRPr lang="sl-SI" dirty="0"/>
          </a:p>
        </p:txBody>
      </p:sp>
      <p:pic>
        <p:nvPicPr>
          <p:cNvPr id="4" name="Immagine 26">
            <a:extLst>
              <a:ext uri="{FF2B5EF4-FFF2-40B4-BE49-F238E27FC236}">
                <a16:creationId xmlns:a16="http://schemas.microsoft.com/office/drawing/2014/main" id="{28184BA3-4D67-71C2-E8F5-0FC16B2208B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080765" y="3410221"/>
            <a:ext cx="1891741" cy="2555052"/>
          </a:xfrm>
          <a:prstGeom prst="rect">
            <a:avLst/>
          </a:prstGeom>
          <a:effectLst>
            <a:outerShdw blurRad="50800" dist="38100" dir="8100000" algn="tr" rotWithShape="0">
              <a:prstClr val="black">
                <a:alpha val="40000"/>
              </a:prstClr>
            </a:outerShdw>
          </a:effectLst>
        </p:spPr>
      </p:pic>
      <p:pic>
        <p:nvPicPr>
          <p:cNvPr id="6" name="Picture 6">
            <a:extLst>
              <a:ext uri="{FF2B5EF4-FFF2-40B4-BE49-F238E27FC236}">
                <a16:creationId xmlns:a16="http://schemas.microsoft.com/office/drawing/2014/main" id="{F9869CFD-F27A-C99D-201F-AE700BE02820}"/>
              </a:ext>
            </a:extLst>
          </p:cNvPr>
          <p:cNvPicPr>
            <a:picLocks noChangeAspect="1"/>
          </p:cNvPicPr>
          <p:nvPr/>
        </p:nvPicPr>
        <p:blipFill>
          <a:blip r:embed="rId3"/>
          <a:stretch>
            <a:fillRect/>
          </a:stretch>
        </p:blipFill>
        <p:spPr>
          <a:xfrm>
            <a:off x="9858826" y="1690688"/>
            <a:ext cx="1991570" cy="2544589"/>
          </a:xfrm>
          <a:prstGeom prst="rect">
            <a:avLst/>
          </a:prstGeom>
          <a:effectLst>
            <a:outerShdw blurRad="50800" dist="38100" dir="8100000" algn="tr" rotWithShape="0">
              <a:prstClr val="black">
                <a:alpha val="40000"/>
              </a:prstClr>
            </a:outerShdw>
          </a:effectLst>
        </p:spPr>
      </p:pic>
      <p:sp>
        <p:nvSpPr>
          <p:cNvPr id="9" name="PoljeZBesedilom 8">
            <a:extLst>
              <a:ext uri="{FF2B5EF4-FFF2-40B4-BE49-F238E27FC236}">
                <a16:creationId xmlns:a16="http://schemas.microsoft.com/office/drawing/2014/main" id="{24C48366-854D-6AAA-179F-4D8CCD7DA475}"/>
              </a:ext>
            </a:extLst>
          </p:cNvPr>
          <p:cNvSpPr txBox="1"/>
          <p:nvPr/>
        </p:nvSpPr>
        <p:spPr>
          <a:xfrm>
            <a:off x="1510495" y="5318942"/>
            <a:ext cx="7060557" cy="646331"/>
          </a:xfrm>
          <a:prstGeom prst="rect">
            <a:avLst/>
          </a:prstGeom>
          <a:noFill/>
          <a:ln>
            <a:solidFill>
              <a:schemeClr val="tx1"/>
            </a:solidFill>
          </a:ln>
        </p:spPr>
        <p:txBody>
          <a:bodyPr wrap="square" rtlCol="0">
            <a:spAutoFit/>
          </a:bodyPr>
          <a:lstStyle/>
          <a:p>
            <a:r>
              <a:rPr lang="sl-SI" dirty="0" err="1"/>
              <a:t>Searchable</a:t>
            </a:r>
            <a:r>
              <a:rPr lang="sl-SI" dirty="0"/>
              <a:t> </a:t>
            </a:r>
            <a:r>
              <a:rPr lang="sl-SI" dirty="0" err="1"/>
              <a:t>Recommendations</a:t>
            </a:r>
            <a:r>
              <a:rPr lang="sl-SI" dirty="0"/>
              <a:t> &amp; </a:t>
            </a:r>
            <a:r>
              <a:rPr lang="sl-SI" dirty="0" err="1"/>
              <a:t>Outputs</a:t>
            </a:r>
            <a:r>
              <a:rPr lang="sl-SI" dirty="0"/>
              <a:t> </a:t>
            </a:r>
            <a:r>
              <a:rPr lang="sl-SI" dirty="0" err="1"/>
              <a:t>Catalogue</a:t>
            </a:r>
            <a:r>
              <a:rPr lang="sl-SI" dirty="0"/>
              <a:t>: </a:t>
            </a:r>
            <a:r>
              <a:rPr lang="sl-SI" dirty="0">
                <a:hlinkClick r:id="rId4"/>
              </a:rPr>
              <a:t>https://www.rd-alliance.org/recommendations-and-outputs/outputs/</a:t>
            </a:r>
            <a:r>
              <a:rPr lang="sl-SI" dirty="0"/>
              <a:t> </a:t>
            </a:r>
          </a:p>
        </p:txBody>
      </p:sp>
      <p:sp>
        <p:nvSpPr>
          <p:cNvPr id="10" name="PoljeZBesedilom 9">
            <a:extLst>
              <a:ext uri="{FF2B5EF4-FFF2-40B4-BE49-F238E27FC236}">
                <a16:creationId xmlns:a16="http://schemas.microsoft.com/office/drawing/2014/main" id="{0A3449E2-A2DA-D404-10A5-4E97EFFFB141}"/>
              </a:ext>
            </a:extLst>
          </p:cNvPr>
          <p:cNvSpPr txBox="1"/>
          <p:nvPr/>
        </p:nvSpPr>
        <p:spPr>
          <a:xfrm>
            <a:off x="1637817" y="3947826"/>
            <a:ext cx="2633242" cy="1200329"/>
          </a:xfrm>
          <a:prstGeom prst="rect">
            <a:avLst/>
          </a:prstGeom>
          <a:noFill/>
        </p:spPr>
        <p:txBody>
          <a:bodyPr wrap="square" rtlCol="0">
            <a:spAutoFit/>
          </a:bodyPr>
          <a:lstStyle/>
          <a:p>
            <a:r>
              <a:rPr lang="en-US" dirty="0"/>
              <a:t>CATEGORIES</a:t>
            </a:r>
          </a:p>
          <a:p>
            <a:pPr marL="285750" indent="-285750">
              <a:buFont typeface="Arial" panose="020B0604020202020204" pitchFamily="34" charset="0"/>
              <a:buChar char="•"/>
            </a:pPr>
            <a:r>
              <a:rPr lang="en-US" dirty="0"/>
              <a:t>Recommendations</a:t>
            </a:r>
            <a:endParaRPr lang="sl-SI" dirty="0"/>
          </a:p>
          <a:p>
            <a:pPr marL="285750" indent="-285750">
              <a:buFont typeface="Arial" panose="020B0604020202020204" pitchFamily="34" charset="0"/>
              <a:buChar char="•"/>
            </a:pPr>
            <a:r>
              <a:rPr lang="en-US" dirty="0"/>
              <a:t>Supporting Outputs</a:t>
            </a:r>
            <a:endParaRPr lang="sl-SI" dirty="0"/>
          </a:p>
          <a:p>
            <a:pPr marL="285750" indent="-285750">
              <a:buFont typeface="Arial" panose="020B0604020202020204" pitchFamily="34" charset="0"/>
              <a:buChar char="•"/>
            </a:pPr>
            <a:r>
              <a:rPr lang="en-US" dirty="0"/>
              <a:t>Other Outputs</a:t>
            </a:r>
          </a:p>
        </p:txBody>
      </p:sp>
      <p:sp>
        <p:nvSpPr>
          <p:cNvPr id="11" name="PoljeZBesedilom 10">
            <a:extLst>
              <a:ext uri="{FF2B5EF4-FFF2-40B4-BE49-F238E27FC236}">
                <a16:creationId xmlns:a16="http://schemas.microsoft.com/office/drawing/2014/main" id="{0D8751FB-77FF-1AC3-A6CB-11B60B7989B7}"/>
              </a:ext>
            </a:extLst>
          </p:cNvPr>
          <p:cNvSpPr txBox="1"/>
          <p:nvPr/>
        </p:nvSpPr>
        <p:spPr>
          <a:xfrm>
            <a:off x="4946494" y="3947826"/>
            <a:ext cx="3624558" cy="1200329"/>
          </a:xfrm>
          <a:prstGeom prst="rect">
            <a:avLst/>
          </a:prstGeom>
          <a:noFill/>
        </p:spPr>
        <p:txBody>
          <a:bodyPr wrap="square" rtlCol="0">
            <a:spAutoFit/>
          </a:bodyPr>
          <a:lstStyle/>
          <a:p>
            <a:r>
              <a:rPr lang="sl-SI" dirty="0" err="1"/>
              <a:t>Currently</a:t>
            </a:r>
            <a:r>
              <a:rPr lang="sl-SI" dirty="0"/>
              <a:t> in </a:t>
            </a:r>
            <a:r>
              <a:rPr lang="sl-SI" dirty="0" err="1"/>
              <a:t>review</a:t>
            </a:r>
            <a:r>
              <a:rPr lang="sl-SI" dirty="0"/>
              <a:t>:</a:t>
            </a:r>
          </a:p>
          <a:p>
            <a:r>
              <a:rPr lang="en-US" dirty="0">
                <a:hlinkClick r:id="rId5"/>
              </a:rPr>
              <a:t>Secure Processing Environments for Open Science: Proposing Legal Foundations</a:t>
            </a:r>
            <a:endParaRPr lang="en-US" dirty="0"/>
          </a:p>
        </p:txBody>
      </p:sp>
    </p:spTree>
    <p:extLst>
      <p:ext uri="{BB962C8B-B14F-4D97-AF65-F5344CB8AC3E}">
        <p14:creationId xmlns:p14="http://schemas.microsoft.com/office/powerpoint/2010/main" val="350776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E0999D-06D6-3619-CDE5-AD1A41770136}"/>
              </a:ext>
            </a:extLst>
          </p:cNvPr>
          <p:cNvSpPr>
            <a:spLocks noGrp="1"/>
          </p:cNvSpPr>
          <p:nvPr>
            <p:ph type="title"/>
          </p:nvPr>
        </p:nvSpPr>
        <p:spPr/>
        <p:txBody>
          <a:bodyPr/>
          <a:lstStyle/>
          <a:p>
            <a:pPr algn="ctr"/>
            <a:r>
              <a:rPr lang="en-US" noProof="0" dirty="0"/>
              <a:t>RDA Community</a:t>
            </a:r>
          </a:p>
        </p:txBody>
      </p:sp>
      <p:sp>
        <p:nvSpPr>
          <p:cNvPr id="3" name="Označba mesta vsebine 2">
            <a:extLst>
              <a:ext uri="{FF2B5EF4-FFF2-40B4-BE49-F238E27FC236}">
                <a16:creationId xmlns:a16="http://schemas.microsoft.com/office/drawing/2014/main" id="{C7DDD180-5EE1-4565-6FAC-129C2D2FE3CF}"/>
              </a:ext>
            </a:extLst>
          </p:cNvPr>
          <p:cNvSpPr>
            <a:spLocks noGrp="1"/>
          </p:cNvSpPr>
          <p:nvPr>
            <p:ph sz="half" idx="1"/>
          </p:nvPr>
        </p:nvSpPr>
        <p:spPr>
          <a:xfrm>
            <a:off x="1183310" y="1825626"/>
            <a:ext cx="4939115" cy="1033322"/>
          </a:xfrm>
        </p:spPr>
        <p:txBody>
          <a:bodyPr>
            <a:normAutofit/>
          </a:bodyPr>
          <a:lstStyle/>
          <a:p>
            <a:pPr marL="0" indent="0" algn="ctr">
              <a:buNone/>
            </a:pPr>
            <a:r>
              <a:rPr lang="en-US" sz="1800" b="1" noProof="0" dirty="0"/>
              <a:t>Individual members</a:t>
            </a:r>
            <a:endParaRPr lang="sl-SI" sz="1800" b="1" noProof="0" dirty="0"/>
          </a:p>
          <a:p>
            <a:pPr marL="0" indent="0">
              <a:buNone/>
            </a:pPr>
            <a:r>
              <a:rPr lang="en-US" sz="1800" noProof="0" dirty="0"/>
              <a:t>Collaborate and contribute to debates, recommendations and outputs</a:t>
            </a:r>
          </a:p>
        </p:txBody>
      </p:sp>
      <p:sp>
        <p:nvSpPr>
          <p:cNvPr id="4" name="Označba mesta vsebine 3">
            <a:extLst>
              <a:ext uri="{FF2B5EF4-FFF2-40B4-BE49-F238E27FC236}">
                <a16:creationId xmlns:a16="http://schemas.microsoft.com/office/drawing/2014/main" id="{28B30AE0-59EC-F70C-54C9-1BA0E3E7906C}"/>
              </a:ext>
            </a:extLst>
          </p:cNvPr>
          <p:cNvSpPr>
            <a:spLocks noGrp="1"/>
          </p:cNvSpPr>
          <p:nvPr>
            <p:ph sz="half" idx="2"/>
          </p:nvPr>
        </p:nvSpPr>
        <p:spPr>
          <a:xfrm>
            <a:off x="6910086" y="1758157"/>
            <a:ext cx="5196068" cy="910829"/>
          </a:xfrm>
        </p:spPr>
        <p:txBody>
          <a:bodyPr>
            <a:noAutofit/>
          </a:bodyPr>
          <a:lstStyle/>
          <a:p>
            <a:pPr marL="0" indent="0">
              <a:buNone/>
            </a:pPr>
            <a:r>
              <a:rPr lang="en-GB" sz="1800" b="1" noProof="0" dirty="0"/>
              <a:t>Organisations</a:t>
            </a:r>
            <a:endParaRPr lang="sl-SI" sz="1800" b="1" noProof="0" dirty="0"/>
          </a:p>
          <a:p>
            <a:pPr marL="0" indent="0">
              <a:buNone/>
            </a:pPr>
            <a:r>
              <a:rPr lang="sl-SI" sz="1800" noProof="0" dirty="0"/>
              <a:t>As</a:t>
            </a:r>
            <a:r>
              <a:rPr lang="en-US" sz="1800" noProof="0" dirty="0"/>
              <a:t>sist in the </a:t>
            </a:r>
            <a:r>
              <a:rPr lang="en-US" sz="1800" noProof="0" dirty="0" err="1"/>
              <a:t>customisation</a:t>
            </a:r>
            <a:r>
              <a:rPr lang="en-US" sz="1800" noProof="0" dirty="0"/>
              <a:t>, adoption and implementation of the RDA’s </a:t>
            </a:r>
            <a:r>
              <a:rPr lang="sl-SI" sz="1800" noProof="0" dirty="0"/>
              <a:t>re</a:t>
            </a:r>
            <a:r>
              <a:rPr lang="en-US" sz="1800" noProof="0" dirty="0"/>
              <a:t>commendations</a:t>
            </a:r>
            <a:endParaRPr lang="en-GB" sz="1800" noProof="0" dirty="0"/>
          </a:p>
        </p:txBody>
      </p:sp>
      <p:sp>
        <p:nvSpPr>
          <p:cNvPr id="5" name="Označba mesta vsebine 2">
            <a:extLst>
              <a:ext uri="{FF2B5EF4-FFF2-40B4-BE49-F238E27FC236}">
                <a16:creationId xmlns:a16="http://schemas.microsoft.com/office/drawing/2014/main" id="{3246831C-0968-7F97-4995-AAD8FED4B127}"/>
              </a:ext>
            </a:extLst>
          </p:cNvPr>
          <p:cNvSpPr txBox="1">
            <a:spLocks/>
          </p:cNvSpPr>
          <p:nvPr/>
        </p:nvSpPr>
        <p:spPr>
          <a:xfrm>
            <a:off x="1434296" y="4528985"/>
            <a:ext cx="10671858" cy="137619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noProof="0" dirty="0"/>
              <a:t>Interest groups</a:t>
            </a:r>
            <a:r>
              <a:rPr lang="en-US" sz="2000" noProof="0" dirty="0"/>
              <a:t>:</a:t>
            </a:r>
            <a:r>
              <a:rPr lang="sl-SI" sz="2000" noProof="0" dirty="0"/>
              <a:t> </a:t>
            </a:r>
            <a:r>
              <a:rPr lang="en-US" sz="2000" noProof="0" dirty="0"/>
              <a:t>long</a:t>
            </a:r>
            <a:r>
              <a:rPr lang="sl-SI" sz="2000" noProof="0" dirty="0"/>
              <a:t>-term </a:t>
            </a:r>
            <a:r>
              <a:rPr lang="en-US" sz="2000" noProof="0" dirty="0"/>
              <a:t>initiatives</a:t>
            </a:r>
            <a:r>
              <a:rPr lang="sl-SI" sz="2000" dirty="0"/>
              <a:t>, </a:t>
            </a:r>
            <a:r>
              <a:rPr lang="en-US" sz="2000" dirty="0"/>
              <a:t>platforms for communication and coordination</a:t>
            </a:r>
            <a:endParaRPr lang="en-US" sz="2000" noProof="0" dirty="0"/>
          </a:p>
          <a:p>
            <a:pPr marL="0" indent="0">
              <a:buFont typeface="Arial" panose="020B0604020202020204" pitchFamily="34" charset="0"/>
              <a:buNone/>
            </a:pPr>
            <a:r>
              <a:rPr lang="en-US" sz="2000" b="1" dirty="0"/>
              <a:t>Working groups</a:t>
            </a:r>
            <a:r>
              <a:rPr lang="sl-SI" sz="2000" dirty="0"/>
              <a:t>: </a:t>
            </a:r>
            <a:r>
              <a:rPr lang="en-US" sz="2000" dirty="0"/>
              <a:t>short-term (18 months) and come together to develop and implement data infrastructure, which could be tools, policy, practices and products that are adopted and used by projects, organizations, and communities</a:t>
            </a:r>
            <a:r>
              <a:rPr lang="sl-SI" sz="2000" dirty="0"/>
              <a:t> </a:t>
            </a:r>
            <a:endParaRPr lang="en-US" sz="2000" noProof="0" dirty="0"/>
          </a:p>
        </p:txBody>
      </p:sp>
      <p:sp>
        <p:nvSpPr>
          <p:cNvPr id="6" name="Označba mesta vsebine 3">
            <a:extLst>
              <a:ext uri="{FF2B5EF4-FFF2-40B4-BE49-F238E27FC236}">
                <a16:creationId xmlns:a16="http://schemas.microsoft.com/office/drawing/2014/main" id="{24C15F71-8EB4-6EB0-9E5B-83D324C979FC}"/>
              </a:ext>
            </a:extLst>
          </p:cNvPr>
          <p:cNvSpPr txBox="1">
            <a:spLocks/>
          </p:cNvSpPr>
          <p:nvPr/>
        </p:nvSpPr>
        <p:spPr>
          <a:xfrm>
            <a:off x="3811345" y="3342517"/>
            <a:ext cx="4939115" cy="910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noProof="0" dirty="0"/>
              <a:t>Regions</a:t>
            </a:r>
            <a:endParaRPr lang="sl-SI" sz="2000" b="1" dirty="0"/>
          </a:p>
          <a:p>
            <a:pPr marL="0" indent="0">
              <a:buFont typeface="Arial" panose="020B0604020202020204" pitchFamily="34" charset="0"/>
              <a:buNone/>
            </a:pPr>
            <a:r>
              <a:rPr lang="sl-SI" sz="1800" noProof="0" dirty="0" err="1"/>
              <a:t>Lo</a:t>
            </a:r>
            <a:r>
              <a:rPr lang="en-US" sz="1800" noProof="0" dirty="0" err="1"/>
              <a:t>calise</a:t>
            </a:r>
            <a:r>
              <a:rPr lang="en-US" sz="1800" noProof="0" dirty="0"/>
              <a:t>, network</a:t>
            </a:r>
            <a:r>
              <a:rPr lang="en-US" sz="1800" dirty="0"/>
              <a:t>, provide a global perspective</a:t>
            </a:r>
            <a:endParaRPr lang="en-US" sz="1800" noProof="0" dirty="0"/>
          </a:p>
        </p:txBody>
      </p:sp>
    </p:spTree>
    <p:extLst>
      <p:ext uri="{BB962C8B-B14F-4D97-AF65-F5344CB8AC3E}">
        <p14:creationId xmlns:p14="http://schemas.microsoft.com/office/powerpoint/2010/main" val="48021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A2C0A-6922-F3C5-475F-D5BD01EB8C1C}"/>
              </a:ext>
            </a:extLst>
          </p:cNvPr>
          <p:cNvSpPr>
            <a:spLocks noGrp="1"/>
          </p:cNvSpPr>
          <p:nvPr>
            <p:ph type="title"/>
          </p:nvPr>
        </p:nvSpPr>
        <p:spPr/>
        <p:txBody>
          <a:bodyPr/>
          <a:lstStyle/>
          <a:p>
            <a:pPr algn="ctr"/>
            <a:r>
              <a:rPr lang="sl-SI" dirty="0"/>
              <a:t>RDA </a:t>
            </a:r>
            <a:r>
              <a:rPr lang="sl-SI" dirty="0" err="1"/>
              <a:t>Regions</a:t>
            </a:r>
            <a:endParaRPr lang="sl-SI" dirty="0"/>
          </a:p>
        </p:txBody>
      </p:sp>
      <p:sp>
        <p:nvSpPr>
          <p:cNvPr id="3" name="Označba mesta vsebine 2">
            <a:extLst>
              <a:ext uri="{FF2B5EF4-FFF2-40B4-BE49-F238E27FC236}">
                <a16:creationId xmlns:a16="http://schemas.microsoft.com/office/drawing/2014/main" id="{6210F4D1-E91D-C55E-4515-839F3641B43A}"/>
              </a:ext>
            </a:extLst>
          </p:cNvPr>
          <p:cNvSpPr>
            <a:spLocks noGrp="1"/>
          </p:cNvSpPr>
          <p:nvPr>
            <p:ph sz="half" idx="1"/>
          </p:nvPr>
        </p:nvSpPr>
        <p:spPr>
          <a:xfrm>
            <a:off x="1528413" y="1690688"/>
            <a:ext cx="9825383" cy="1603376"/>
          </a:xfrm>
        </p:spPr>
        <p:txBody>
          <a:bodyPr>
            <a:normAutofit fontScale="40000" lnSpcReduction="20000"/>
          </a:bodyPr>
          <a:lstStyle/>
          <a:p>
            <a:pPr rtl="0">
              <a:buNone/>
            </a:pPr>
            <a:r>
              <a:rPr lang="en-US" sz="3800" dirty="0">
                <a:hlinkClick r:id="rId2"/>
              </a:rPr>
              <a:t>RDA Regional engagement </a:t>
            </a:r>
            <a:r>
              <a:rPr lang="en-US" sz="3800" dirty="0"/>
              <a:t>an instrument to add value to the RDA community by increasing engagement with national level data professionals to engage with international counterparts and to offer support to national level decision makers to achieve the international cooperation and engagement priorities. The regional partnership framework is integral to the recommendations and priorities defined in the </a:t>
            </a:r>
            <a:r>
              <a:rPr lang="en-US" sz="3800" dirty="0">
                <a:hlinkClick r:id="rId3"/>
              </a:rPr>
              <a:t>RDA Financial Sustainability Plan </a:t>
            </a:r>
            <a:r>
              <a:rPr lang="en-US" sz="3800" dirty="0"/>
              <a:t>and the </a:t>
            </a:r>
            <a:r>
              <a:rPr lang="en-US" sz="3800" dirty="0">
                <a:hlinkClick r:id="rId4"/>
              </a:rPr>
              <a:t>RDA Strategic Plan 2024 - 2028</a:t>
            </a:r>
            <a:r>
              <a:rPr lang="en-US" sz="3800" dirty="0"/>
              <a:t>. </a:t>
            </a:r>
          </a:p>
          <a:p>
            <a:pPr>
              <a:buNone/>
            </a:pPr>
            <a:br>
              <a:rPr lang="en-US" dirty="0"/>
            </a:br>
            <a:endParaRPr lang="sl-SI" dirty="0"/>
          </a:p>
        </p:txBody>
      </p:sp>
      <p:sp>
        <p:nvSpPr>
          <p:cNvPr id="4" name="Označba mesta vsebine 3">
            <a:extLst>
              <a:ext uri="{FF2B5EF4-FFF2-40B4-BE49-F238E27FC236}">
                <a16:creationId xmlns:a16="http://schemas.microsoft.com/office/drawing/2014/main" id="{332E3AEB-7D3E-02BA-CBB2-84AAEEF25320}"/>
              </a:ext>
            </a:extLst>
          </p:cNvPr>
          <p:cNvSpPr>
            <a:spLocks noGrp="1"/>
          </p:cNvSpPr>
          <p:nvPr>
            <p:ph sz="half" idx="2"/>
          </p:nvPr>
        </p:nvSpPr>
        <p:spPr>
          <a:xfrm>
            <a:off x="1528414" y="2858947"/>
            <a:ext cx="9825383" cy="3148314"/>
          </a:xfrm>
        </p:spPr>
        <p:txBody>
          <a:bodyPr>
            <a:noAutofit/>
          </a:bodyPr>
          <a:lstStyle/>
          <a:p>
            <a:pPr marL="0" indent="0">
              <a:buNone/>
            </a:pPr>
            <a:r>
              <a:rPr lang="en-US" sz="1500" dirty="0"/>
              <a:t>Value of RDA to</a:t>
            </a:r>
            <a:r>
              <a:rPr lang="sl-SI" sz="1500" dirty="0"/>
              <a:t> </a:t>
            </a:r>
            <a:r>
              <a:rPr lang="en-US" sz="1500" dirty="0"/>
              <a:t>Regions</a:t>
            </a:r>
          </a:p>
          <a:p>
            <a:r>
              <a:rPr lang="en-US" sz="1500" dirty="0"/>
              <a:t>Strong partnerships with regional members is</a:t>
            </a:r>
            <a:r>
              <a:rPr lang="sl-SI" sz="1500" dirty="0"/>
              <a:t> </a:t>
            </a:r>
            <a:r>
              <a:rPr lang="en-US" sz="1500" dirty="0"/>
              <a:t>crucial to success of RDA as international</a:t>
            </a:r>
            <a:r>
              <a:rPr lang="sl-SI" sz="1500" dirty="0"/>
              <a:t> </a:t>
            </a:r>
            <a:r>
              <a:rPr lang="en-US" sz="1500" dirty="0" err="1"/>
              <a:t>organisation</a:t>
            </a:r>
            <a:r>
              <a:rPr lang="en-US" sz="1500" dirty="0"/>
              <a:t>;</a:t>
            </a:r>
          </a:p>
          <a:p>
            <a:r>
              <a:rPr lang="en-US" sz="1500" dirty="0"/>
              <a:t>Achieved through complementary and mutually</a:t>
            </a:r>
            <a:r>
              <a:rPr lang="sl-SI" sz="1500" dirty="0"/>
              <a:t> </a:t>
            </a:r>
            <a:r>
              <a:rPr lang="en-US" sz="1500" dirty="0"/>
              <a:t>beneficial relationship;</a:t>
            </a:r>
          </a:p>
          <a:p>
            <a:r>
              <a:rPr lang="en-US" sz="1500" dirty="0"/>
              <a:t>RDA provides forum for international community</a:t>
            </a:r>
            <a:r>
              <a:rPr lang="sl-SI" sz="1500" dirty="0"/>
              <a:t> </a:t>
            </a:r>
            <a:r>
              <a:rPr lang="en-US" sz="1500" dirty="0"/>
              <a:t>to connect and share knowledge;</a:t>
            </a:r>
          </a:p>
          <a:p>
            <a:r>
              <a:rPr lang="en-US" sz="1500" dirty="0"/>
              <a:t>Global perspective a key strength;</a:t>
            </a:r>
          </a:p>
          <a:p>
            <a:r>
              <a:rPr lang="en-US" sz="1500" dirty="0"/>
              <a:t>Value and benefits are realized through work and</a:t>
            </a:r>
            <a:r>
              <a:rPr lang="sl-SI" sz="1500" dirty="0"/>
              <a:t> </a:t>
            </a:r>
            <a:r>
              <a:rPr lang="en-US" sz="1500" dirty="0"/>
              <a:t>business of RDA.</a:t>
            </a:r>
            <a:endParaRPr lang="sl-SI" sz="1500" dirty="0"/>
          </a:p>
          <a:p>
            <a:pPr marL="0" indent="0">
              <a:buNone/>
            </a:pPr>
            <a:endParaRPr lang="sl-SI" sz="1500" dirty="0"/>
          </a:p>
          <a:p>
            <a:pPr marL="0" indent="0">
              <a:buNone/>
            </a:pPr>
            <a:r>
              <a:rPr lang="sl-SI" sz="1500" dirty="0"/>
              <a:t>RDA </a:t>
            </a:r>
            <a:r>
              <a:rPr lang="sl-SI" sz="1500" dirty="0" err="1"/>
              <a:t>support</a:t>
            </a:r>
            <a:r>
              <a:rPr lang="sl-SI" sz="1500" dirty="0"/>
              <a:t> </a:t>
            </a:r>
            <a:r>
              <a:rPr lang="sl-SI" sz="1500" dirty="0" err="1"/>
              <a:t>for</a:t>
            </a:r>
            <a:r>
              <a:rPr lang="sl-SI" sz="1500" dirty="0"/>
              <a:t> </a:t>
            </a:r>
            <a:r>
              <a:rPr lang="sl-SI" sz="1500" dirty="0" err="1"/>
              <a:t>regions</a:t>
            </a:r>
            <a:r>
              <a:rPr lang="sl-SI" sz="1500" dirty="0"/>
              <a:t>: s</a:t>
            </a:r>
            <a:r>
              <a:rPr lang="en-US" sz="1500" dirty="0" err="1"/>
              <a:t>pporting</a:t>
            </a:r>
            <a:r>
              <a:rPr lang="en-US" sz="1500" dirty="0"/>
              <a:t> </a:t>
            </a:r>
            <a:r>
              <a:rPr lang="sl-SI" sz="1500" dirty="0"/>
              <a:t>r</a:t>
            </a:r>
            <a:r>
              <a:rPr lang="en-US" sz="1500" dirty="0" err="1"/>
              <a:t>egional</a:t>
            </a:r>
            <a:r>
              <a:rPr lang="en-US" sz="1500" dirty="0"/>
              <a:t> development, administration</a:t>
            </a:r>
            <a:r>
              <a:rPr lang="sl-SI" sz="1500" dirty="0"/>
              <a:t> </a:t>
            </a:r>
            <a:r>
              <a:rPr lang="en-US" sz="1500" dirty="0"/>
              <a:t>and leadership;</a:t>
            </a:r>
            <a:r>
              <a:rPr lang="sl-SI" sz="1500" dirty="0"/>
              <a:t> e</a:t>
            </a:r>
            <a:r>
              <a:rPr lang="en-US" sz="1500" dirty="0"/>
              <a:t>stablishing a Regional Assembly</a:t>
            </a:r>
            <a:r>
              <a:rPr lang="sl-SI" sz="1500" dirty="0"/>
              <a:t>; s</a:t>
            </a:r>
            <a:r>
              <a:rPr lang="en-US" sz="1500" dirty="0" err="1"/>
              <a:t>upporting</a:t>
            </a:r>
            <a:r>
              <a:rPr lang="en-US" sz="1500" dirty="0"/>
              <a:t> Regional leadership to achieve</a:t>
            </a:r>
            <a:r>
              <a:rPr lang="sl-SI" sz="1500" dirty="0"/>
              <a:t> </a:t>
            </a:r>
            <a:r>
              <a:rPr lang="en-US" sz="1500" dirty="0"/>
              <a:t>fundraising goals;</a:t>
            </a:r>
            <a:r>
              <a:rPr lang="sl-SI" sz="1500" dirty="0"/>
              <a:t> p</a:t>
            </a:r>
            <a:r>
              <a:rPr lang="en-US" sz="1500" dirty="0" err="1"/>
              <a:t>roviding</a:t>
            </a:r>
            <a:r>
              <a:rPr lang="en-US" sz="1500" dirty="0"/>
              <a:t> organizational partnership and support for</a:t>
            </a:r>
            <a:r>
              <a:rPr lang="sl-SI" sz="1500" dirty="0"/>
              <a:t> r</a:t>
            </a:r>
            <a:r>
              <a:rPr lang="en-US" sz="1500" dirty="0" err="1"/>
              <a:t>egionally</a:t>
            </a:r>
            <a:r>
              <a:rPr lang="en-US" sz="1500" dirty="0"/>
              <a:t>-hosted RDA plenaries;</a:t>
            </a:r>
            <a:r>
              <a:rPr lang="sl-SI" sz="1500" dirty="0"/>
              <a:t> h</a:t>
            </a:r>
            <a:r>
              <a:rPr lang="en-US" sz="1500" dirty="0" err="1"/>
              <a:t>osting</a:t>
            </a:r>
            <a:r>
              <a:rPr lang="en-US" sz="1500" dirty="0"/>
              <a:t> </a:t>
            </a:r>
            <a:r>
              <a:rPr lang="sl-SI" sz="1500" dirty="0"/>
              <a:t>r</a:t>
            </a:r>
            <a:r>
              <a:rPr lang="en-US" sz="1500" dirty="0" err="1"/>
              <a:t>egional</a:t>
            </a:r>
            <a:r>
              <a:rPr lang="en-US" sz="1500" dirty="0"/>
              <a:t> websites;</a:t>
            </a:r>
            <a:r>
              <a:rPr lang="sl-SI" sz="1500" dirty="0"/>
              <a:t> p</a:t>
            </a:r>
            <a:r>
              <a:rPr lang="en-US" sz="1500" dirty="0" err="1"/>
              <a:t>roviding</a:t>
            </a:r>
            <a:r>
              <a:rPr lang="en-US" sz="1500" dirty="0"/>
              <a:t> official support and approval for the use</a:t>
            </a:r>
            <a:r>
              <a:rPr lang="sl-SI" sz="1500" dirty="0"/>
              <a:t> </a:t>
            </a:r>
            <a:r>
              <a:rPr lang="en-US" sz="1500" dirty="0"/>
              <a:t>of RDA brand;</a:t>
            </a:r>
            <a:r>
              <a:rPr lang="sl-SI" sz="1500" dirty="0"/>
              <a:t> r</a:t>
            </a:r>
            <a:r>
              <a:rPr lang="en-US" sz="1500" dirty="0" err="1"/>
              <a:t>esolving</a:t>
            </a:r>
            <a:r>
              <a:rPr lang="en-US" sz="1500" dirty="0"/>
              <a:t> and adjudicating conflicts.</a:t>
            </a:r>
            <a:endParaRPr lang="sl-SI" sz="1500" dirty="0"/>
          </a:p>
        </p:txBody>
      </p:sp>
    </p:spTree>
    <p:extLst>
      <p:ext uri="{BB962C8B-B14F-4D97-AF65-F5344CB8AC3E}">
        <p14:creationId xmlns:p14="http://schemas.microsoft.com/office/powerpoint/2010/main" val="189438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F59911-2EE6-ACEF-E9FF-417AF628D450}"/>
              </a:ext>
            </a:extLst>
          </p:cNvPr>
          <p:cNvSpPr>
            <a:spLocks noGrp="1"/>
          </p:cNvSpPr>
          <p:nvPr>
            <p:ph type="title"/>
          </p:nvPr>
        </p:nvSpPr>
        <p:spPr/>
        <p:txBody>
          <a:bodyPr/>
          <a:lstStyle/>
          <a:p>
            <a:pPr algn="ctr"/>
            <a:r>
              <a:rPr lang="en-US" noProof="0" dirty="0"/>
              <a:t>Slovenia in RDA</a:t>
            </a:r>
          </a:p>
        </p:txBody>
      </p:sp>
      <p:sp>
        <p:nvSpPr>
          <p:cNvPr id="3" name="Označba mesta vsebine 2">
            <a:extLst>
              <a:ext uri="{FF2B5EF4-FFF2-40B4-BE49-F238E27FC236}">
                <a16:creationId xmlns:a16="http://schemas.microsoft.com/office/drawing/2014/main" id="{04659D9A-5674-1196-EA2D-10B52B30C0AB}"/>
              </a:ext>
            </a:extLst>
          </p:cNvPr>
          <p:cNvSpPr>
            <a:spLocks noGrp="1"/>
          </p:cNvSpPr>
          <p:nvPr>
            <p:ph idx="1"/>
          </p:nvPr>
        </p:nvSpPr>
        <p:spPr>
          <a:xfrm>
            <a:off x="1528416" y="1825625"/>
            <a:ext cx="9825384" cy="4089038"/>
          </a:xfrm>
        </p:spPr>
        <p:txBody>
          <a:bodyPr>
            <a:normAutofit fontScale="92500" lnSpcReduction="20000"/>
          </a:bodyPr>
          <a:lstStyle/>
          <a:p>
            <a:r>
              <a:rPr lang="en-US" noProof="0" dirty="0"/>
              <a:t>Established in 2019 as part of the RDA Europe 4.0 project </a:t>
            </a:r>
            <a:endParaRPr lang="sl-SI" noProof="0" dirty="0"/>
          </a:p>
          <a:p>
            <a:r>
              <a:rPr lang="en-US" noProof="0" dirty="0"/>
              <a:t>Funded by</a:t>
            </a:r>
            <a:r>
              <a:rPr lang="sl-SI" noProof="0" dirty="0"/>
              <a:t> </a:t>
            </a:r>
            <a:r>
              <a:rPr lang="en-US" noProof="0" dirty="0"/>
              <a:t>the Ministry of Higher Education, Science and Innovation </a:t>
            </a:r>
            <a:r>
              <a:rPr lang="sl-SI" noProof="0" dirty="0"/>
              <a:t>2023-2030 </a:t>
            </a:r>
            <a:endParaRPr lang="en-US" noProof="0" dirty="0"/>
          </a:p>
          <a:p>
            <a:r>
              <a:rPr lang="en-US" noProof="0" dirty="0"/>
              <a:t>Aims: </a:t>
            </a:r>
          </a:p>
          <a:p>
            <a:pPr lvl="1"/>
            <a:r>
              <a:rPr lang="en-US" dirty="0"/>
              <a:t>to act as a long-term central contact point between the Research Data Alliance and data practitioners, funding organizations, research agencies and other relevant stakeholders in Slovenia</a:t>
            </a:r>
          </a:p>
          <a:p>
            <a:pPr lvl="1"/>
            <a:r>
              <a:rPr lang="en-US" dirty="0"/>
              <a:t>to raise awareness of RDA and encourage active involvement of the Slovenian community</a:t>
            </a:r>
          </a:p>
          <a:p>
            <a:pPr lvl="1"/>
            <a:r>
              <a:rPr lang="en-US" dirty="0"/>
              <a:t>to support the rise of data sharing culture in Slovenian research community by facilitating use of RDA‘s knowledge, outputs and other resources</a:t>
            </a:r>
          </a:p>
          <a:p>
            <a:pPr lvl="1"/>
            <a:r>
              <a:rPr lang="en-US" dirty="0"/>
              <a:t>to contribute to the implementation of data sharing and open access policies and practices research data at the national level</a:t>
            </a:r>
          </a:p>
          <a:p>
            <a:endParaRPr lang="sl-SI" dirty="0"/>
          </a:p>
          <a:p>
            <a:endParaRPr lang="sl-SI" dirty="0"/>
          </a:p>
        </p:txBody>
      </p:sp>
    </p:spTree>
    <p:extLst>
      <p:ext uri="{BB962C8B-B14F-4D97-AF65-F5344CB8AC3E}">
        <p14:creationId xmlns:p14="http://schemas.microsoft.com/office/powerpoint/2010/main" val="150443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E6F85A-EE6D-116D-9EA7-3009214EA2A2}"/>
              </a:ext>
            </a:extLst>
          </p:cNvPr>
          <p:cNvSpPr>
            <a:spLocks noGrp="1"/>
          </p:cNvSpPr>
          <p:nvPr>
            <p:ph type="title"/>
          </p:nvPr>
        </p:nvSpPr>
        <p:spPr/>
        <p:txBody>
          <a:bodyPr/>
          <a:lstStyle/>
          <a:p>
            <a:pPr algn="ctr"/>
            <a:r>
              <a:rPr lang="en-US" noProof="0" dirty="0"/>
              <a:t>Slovenian Open Science Framework</a:t>
            </a:r>
          </a:p>
        </p:txBody>
      </p:sp>
      <p:sp>
        <p:nvSpPr>
          <p:cNvPr id="3" name="Označba mesta vsebine 2">
            <a:extLst>
              <a:ext uri="{FF2B5EF4-FFF2-40B4-BE49-F238E27FC236}">
                <a16:creationId xmlns:a16="http://schemas.microsoft.com/office/drawing/2014/main" id="{2B229989-FA8F-E13E-8FD1-438122B8631C}"/>
              </a:ext>
            </a:extLst>
          </p:cNvPr>
          <p:cNvSpPr>
            <a:spLocks noGrp="1"/>
          </p:cNvSpPr>
          <p:nvPr>
            <p:ph idx="1"/>
          </p:nvPr>
        </p:nvSpPr>
        <p:spPr>
          <a:xfrm>
            <a:off x="1528415" y="1585733"/>
            <a:ext cx="10138866" cy="4456252"/>
          </a:xfrm>
        </p:spPr>
        <p:txBody>
          <a:bodyPr>
            <a:normAutofit fontScale="92500" lnSpcReduction="10000"/>
          </a:bodyPr>
          <a:lstStyle/>
          <a:p>
            <a:r>
              <a:rPr lang="en-US" sz="2000" dirty="0">
                <a:hlinkClick r:id="rId2"/>
              </a:rPr>
              <a:t>Resolution on the Slovenian</a:t>
            </a:r>
            <a:r>
              <a:rPr lang="sl-SI" sz="2000" dirty="0">
                <a:hlinkClick r:id="rId2"/>
              </a:rPr>
              <a:t> </a:t>
            </a:r>
            <a:r>
              <a:rPr lang="en-US" sz="2000" dirty="0">
                <a:hlinkClick r:id="rId2"/>
              </a:rPr>
              <a:t>Scientific Research and</a:t>
            </a:r>
            <a:r>
              <a:rPr lang="sl-SI" sz="2000" dirty="0">
                <a:hlinkClick r:id="rId2"/>
              </a:rPr>
              <a:t> </a:t>
            </a:r>
            <a:r>
              <a:rPr lang="en-US" sz="2000" dirty="0">
                <a:hlinkClick r:id="rId2"/>
              </a:rPr>
              <a:t>Innovation Strategy</a:t>
            </a:r>
            <a:r>
              <a:rPr lang="sl-SI" sz="2000" dirty="0">
                <a:hlinkClick r:id="rId2"/>
              </a:rPr>
              <a:t> </a:t>
            </a:r>
            <a:r>
              <a:rPr lang="en-US" sz="2000" dirty="0">
                <a:hlinkClick r:id="rId2"/>
              </a:rPr>
              <a:t>2030 (ReZrIS30)</a:t>
            </a:r>
            <a:endParaRPr lang="sl-SI" sz="2000" dirty="0"/>
          </a:p>
          <a:p>
            <a:pPr lvl="1"/>
            <a:r>
              <a:rPr lang="en-US" sz="1800" dirty="0"/>
              <a:t>6.2. Open Science to improve research quality,</a:t>
            </a:r>
            <a:r>
              <a:rPr lang="sl-SI" sz="1800" dirty="0"/>
              <a:t> </a:t>
            </a:r>
            <a:r>
              <a:rPr lang="en-US" sz="1800" dirty="0"/>
              <a:t>efficiency, and responsiveness</a:t>
            </a:r>
            <a:endParaRPr lang="sl-SI" sz="1800" dirty="0"/>
          </a:p>
          <a:p>
            <a:pPr lvl="2">
              <a:spcAft>
                <a:spcPts val="200"/>
              </a:spcAft>
            </a:pPr>
            <a:r>
              <a:rPr lang="sl-SI" sz="1600" dirty="0"/>
              <a:t>6.2.1 M</a:t>
            </a:r>
            <a:r>
              <a:rPr lang="en-US" sz="1600" dirty="0" err="1"/>
              <a:t>anage</a:t>
            </a:r>
            <a:r>
              <a:rPr lang="en-US" sz="1600" dirty="0"/>
              <a:t> and finance the development of</a:t>
            </a:r>
            <a:r>
              <a:rPr lang="sl-SI" sz="1600" dirty="0"/>
              <a:t> </a:t>
            </a:r>
            <a:r>
              <a:rPr lang="en-US" sz="1600" dirty="0"/>
              <a:t>the national Open Science ecosystem</a:t>
            </a:r>
            <a:r>
              <a:rPr lang="sl-SI" sz="1600" dirty="0"/>
              <a:t> </a:t>
            </a:r>
            <a:r>
              <a:rPr lang="sl-SI" sz="1600" dirty="0" err="1"/>
              <a:t>and</a:t>
            </a:r>
            <a:r>
              <a:rPr lang="sl-SI" sz="1600" dirty="0"/>
              <a:t> en</a:t>
            </a:r>
            <a:r>
              <a:rPr lang="en-US" sz="1600" dirty="0"/>
              <a:t>sure</a:t>
            </a:r>
            <a:r>
              <a:rPr lang="sl-SI" sz="1600" dirty="0"/>
              <a:t> </a:t>
            </a:r>
            <a:r>
              <a:rPr lang="en-US" sz="1600" dirty="0"/>
              <a:t>its coherence with international standards, develop</a:t>
            </a:r>
            <a:r>
              <a:rPr lang="sl-SI" sz="1600" dirty="0"/>
              <a:t> </a:t>
            </a:r>
            <a:r>
              <a:rPr lang="en-US" sz="1600" dirty="0"/>
              <a:t>national structures and infrastructures related to</a:t>
            </a:r>
            <a:r>
              <a:rPr lang="sl-SI" sz="1600" dirty="0"/>
              <a:t> </a:t>
            </a:r>
            <a:r>
              <a:rPr lang="en-US" sz="1600" dirty="0"/>
              <a:t>O</a:t>
            </a:r>
            <a:r>
              <a:rPr lang="sl-SI" sz="1600" dirty="0"/>
              <a:t>S</a:t>
            </a:r>
            <a:r>
              <a:rPr lang="en-US" sz="1600" dirty="0"/>
              <a:t>, and foster their integration into</a:t>
            </a:r>
            <a:r>
              <a:rPr lang="sl-SI" sz="1600" dirty="0"/>
              <a:t> </a:t>
            </a:r>
            <a:r>
              <a:rPr lang="en-US" sz="1600" dirty="0"/>
              <a:t>international networks and infrastructures.</a:t>
            </a:r>
            <a:endParaRPr lang="sl-SI" sz="1600" dirty="0"/>
          </a:p>
          <a:p>
            <a:pPr lvl="2">
              <a:spcAft>
                <a:spcPts val="200"/>
              </a:spcAft>
            </a:pPr>
            <a:r>
              <a:rPr lang="sl-SI" sz="1600" dirty="0"/>
              <a:t>6.2.2 </a:t>
            </a:r>
            <a:r>
              <a:rPr lang="en-US" sz="1600" dirty="0"/>
              <a:t>Introduce modern approaches to the evaluation of</a:t>
            </a:r>
            <a:r>
              <a:rPr lang="sl-SI" sz="1600" dirty="0"/>
              <a:t> </a:t>
            </a:r>
            <a:r>
              <a:rPr lang="en-US" sz="1600" dirty="0"/>
              <a:t>scientific research in accordance with O</a:t>
            </a:r>
            <a:r>
              <a:rPr lang="sl-SI" sz="1600" dirty="0"/>
              <a:t>S </a:t>
            </a:r>
            <a:r>
              <a:rPr lang="en-US" sz="1600" dirty="0"/>
              <a:t>principles</a:t>
            </a:r>
            <a:endParaRPr lang="sl-SI" sz="1600" dirty="0"/>
          </a:p>
          <a:p>
            <a:pPr lvl="2">
              <a:spcAft>
                <a:spcPts val="200"/>
              </a:spcAft>
            </a:pPr>
            <a:r>
              <a:rPr lang="sl-SI" sz="1600" dirty="0"/>
              <a:t>6.2.3 </a:t>
            </a:r>
            <a:r>
              <a:rPr lang="en-US" sz="1600" dirty="0"/>
              <a:t>Ensure that the results of scientific research are consistent with the FAIR principles, and that full and immediate Open Access is provided (subject to justified exceptions). </a:t>
            </a:r>
            <a:endParaRPr lang="sl-SI" sz="1600" dirty="0"/>
          </a:p>
          <a:p>
            <a:r>
              <a:rPr lang="en-US" sz="2000" noProof="0" dirty="0"/>
              <a:t>Action plan for Open Science </a:t>
            </a:r>
            <a:endParaRPr lang="sl-SI" sz="2000" noProof="0" dirty="0"/>
          </a:p>
          <a:p>
            <a:endParaRPr lang="sl-SI" sz="2000" dirty="0"/>
          </a:p>
          <a:p>
            <a:r>
              <a:rPr lang="en-US" sz="2000" noProof="0" dirty="0">
                <a:hlinkClick r:id="rId3"/>
              </a:rPr>
              <a:t>Slovenian Open Science Community</a:t>
            </a:r>
            <a:endParaRPr lang="en-US" sz="2000" noProof="0" dirty="0"/>
          </a:p>
          <a:p>
            <a:r>
              <a:rPr lang="en-US" sz="2000" noProof="0" dirty="0"/>
              <a:t>"Support for the Implementation of Open Science Principles in Slovenia" (</a:t>
            </a:r>
            <a:r>
              <a:rPr lang="en-US" sz="2000" noProof="0" dirty="0">
                <a:hlinkClick r:id="rId4"/>
              </a:rPr>
              <a:t>SPOZNAJ</a:t>
            </a:r>
            <a:r>
              <a:rPr lang="en-US" sz="2000" noProof="0" dirty="0"/>
              <a:t>)</a:t>
            </a:r>
            <a:r>
              <a:rPr lang="sl-SI" sz="2000" noProof="0" dirty="0"/>
              <a:t> </a:t>
            </a:r>
            <a:r>
              <a:rPr lang="sl-SI" sz="2000" noProof="0" dirty="0" err="1"/>
              <a:t>project</a:t>
            </a:r>
            <a:endParaRPr lang="sl-SI" sz="2000" noProof="0" dirty="0"/>
          </a:p>
          <a:p>
            <a:r>
              <a:rPr lang="en-US" sz="2000" noProof="0" dirty="0">
                <a:hlinkClick r:id="rId5"/>
              </a:rPr>
              <a:t>National</a:t>
            </a:r>
            <a:r>
              <a:rPr lang="sl-SI" sz="2000" noProof="0" dirty="0">
                <a:hlinkClick r:id="rId5"/>
              </a:rPr>
              <a:t> </a:t>
            </a:r>
            <a:r>
              <a:rPr lang="en-US" sz="2000" noProof="0" dirty="0">
                <a:hlinkClick r:id="rId5"/>
              </a:rPr>
              <a:t>Open Science Portal </a:t>
            </a:r>
            <a:r>
              <a:rPr lang="en-US" sz="2000" noProof="0" dirty="0"/>
              <a:t>with the </a:t>
            </a:r>
            <a:r>
              <a:rPr lang="en-US" sz="2000" noProof="0" dirty="0">
                <a:hlinkClick r:id="rId6"/>
              </a:rPr>
              <a:t>Digital repository of Slovenian research organizations</a:t>
            </a:r>
            <a:endParaRPr lang="en-US" sz="2000" noProof="0" dirty="0"/>
          </a:p>
        </p:txBody>
      </p:sp>
    </p:spTree>
    <p:extLst>
      <p:ext uri="{BB962C8B-B14F-4D97-AF65-F5344CB8AC3E}">
        <p14:creationId xmlns:p14="http://schemas.microsoft.com/office/powerpoint/2010/main" val="307719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2BDB25-15CA-0C73-7327-35C5CBF18D61}"/>
              </a:ext>
            </a:extLst>
          </p:cNvPr>
          <p:cNvSpPr>
            <a:spLocks noGrp="1"/>
          </p:cNvSpPr>
          <p:nvPr>
            <p:ph type="title"/>
          </p:nvPr>
        </p:nvSpPr>
        <p:spPr/>
        <p:txBody>
          <a:bodyPr/>
          <a:lstStyle/>
          <a:p>
            <a:pPr algn="ctr"/>
            <a:r>
              <a:rPr lang="en-US" noProof="0" dirty="0"/>
              <a:t>Plans and activities of the Node</a:t>
            </a:r>
          </a:p>
        </p:txBody>
      </p:sp>
      <p:sp>
        <p:nvSpPr>
          <p:cNvPr id="3" name="Označba mesta vsebine 2">
            <a:extLst>
              <a:ext uri="{FF2B5EF4-FFF2-40B4-BE49-F238E27FC236}">
                <a16:creationId xmlns:a16="http://schemas.microsoft.com/office/drawing/2014/main" id="{E9C404A8-7182-C474-D4CA-634DE53F7A7E}"/>
              </a:ext>
            </a:extLst>
          </p:cNvPr>
          <p:cNvSpPr>
            <a:spLocks noGrp="1"/>
          </p:cNvSpPr>
          <p:nvPr>
            <p:ph idx="1"/>
          </p:nvPr>
        </p:nvSpPr>
        <p:spPr/>
        <p:txBody>
          <a:bodyPr>
            <a:normAutofit/>
          </a:bodyPr>
          <a:lstStyle/>
          <a:p>
            <a:pPr marL="0" indent="0">
              <a:buNone/>
            </a:pPr>
            <a:r>
              <a:rPr lang="en-US" sz="2200" noProof="0" dirty="0"/>
              <a:t>Support for </a:t>
            </a:r>
            <a:r>
              <a:rPr lang="sl-SI" sz="2200" dirty="0"/>
              <a:t>t</a:t>
            </a:r>
            <a:r>
              <a:rPr lang="en-US" sz="2200" dirty="0"/>
              <a:t>rusted repositories</a:t>
            </a:r>
            <a:endParaRPr lang="sl-SI" sz="2200" dirty="0"/>
          </a:p>
          <a:p>
            <a:r>
              <a:rPr lang="en-US" sz="2200" noProof="0" dirty="0"/>
              <a:t>Collaboration</a:t>
            </a:r>
            <a:r>
              <a:rPr lang="sl-SI" sz="2200" dirty="0"/>
              <a:t> on </a:t>
            </a:r>
            <a:r>
              <a:rPr lang="sl-SI" sz="2200" dirty="0" err="1"/>
              <a:t>the</a:t>
            </a:r>
            <a:r>
              <a:rPr lang="sl-SI" sz="2200" dirty="0"/>
              <a:t> </a:t>
            </a:r>
            <a:r>
              <a:rPr lang="sl-SI" sz="2200" dirty="0" err="1"/>
              <a:t>criteria</a:t>
            </a:r>
            <a:r>
              <a:rPr lang="sl-SI" sz="2200" dirty="0"/>
              <a:t> </a:t>
            </a:r>
            <a:r>
              <a:rPr lang="en-US" sz="2200" dirty="0"/>
              <a:t>with the national funder </a:t>
            </a:r>
          </a:p>
          <a:p>
            <a:r>
              <a:rPr lang="en-US" sz="2200" noProof="0" dirty="0"/>
              <a:t>Training and </a:t>
            </a:r>
            <a:r>
              <a:rPr lang="sl-SI" sz="2200" dirty="0"/>
              <a:t>s</a:t>
            </a:r>
            <a:r>
              <a:rPr lang="en-US" sz="2200" dirty="0" err="1"/>
              <a:t>upport</a:t>
            </a:r>
            <a:r>
              <a:rPr lang="en-US" sz="2200" dirty="0"/>
              <a:t> for </a:t>
            </a:r>
            <a:r>
              <a:rPr lang="en-US" sz="2200" dirty="0" err="1"/>
              <a:t>CoreTrustSeal</a:t>
            </a:r>
            <a:r>
              <a:rPr lang="en-US" sz="2200" dirty="0"/>
              <a:t> certification </a:t>
            </a:r>
          </a:p>
          <a:p>
            <a:r>
              <a:rPr lang="en-US" sz="2200" dirty="0"/>
              <a:t>Update landscape report</a:t>
            </a:r>
            <a:endParaRPr lang="sl-SI" sz="2200" dirty="0"/>
          </a:p>
          <a:p>
            <a:pPr marL="457200" lvl="1" indent="0">
              <a:buNone/>
            </a:pPr>
            <a:r>
              <a:rPr lang="en-US" sz="1900" dirty="0"/>
              <a:t>Meden, K., &amp; Erjavec, T. (2021). </a:t>
            </a:r>
            <a:r>
              <a:rPr lang="en-US" sz="1900" dirty="0" err="1"/>
              <a:t>Pregled</a:t>
            </a:r>
            <a:r>
              <a:rPr lang="en-US" sz="1900" dirty="0"/>
              <a:t> </a:t>
            </a:r>
            <a:r>
              <a:rPr lang="en-US" sz="1900" dirty="0" err="1"/>
              <a:t>Slovenskih</a:t>
            </a:r>
            <a:r>
              <a:rPr lang="en-US" sz="1900" dirty="0"/>
              <a:t> </a:t>
            </a:r>
            <a:r>
              <a:rPr lang="en-US" sz="1900" dirty="0" err="1"/>
              <a:t>repozitorijev</a:t>
            </a:r>
            <a:r>
              <a:rPr lang="en-US" sz="1900" dirty="0"/>
              <a:t> </a:t>
            </a:r>
            <a:r>
              <a:rPr lang="en-US" sz="1900" dirty="0" err="1"/>
              <a:t>raziskovalnih</a:t>
            </a:r>
            <a:r>
              <a:rPr lang="en-US" sz="1900" dirty="0"/>
              <a:t> podatkov. CLARIN.SI.  [</a:t>
            </a:r>
            <a:r>
              <a:rPr lang="en-US" sz="1900" dirty="0">
                <a:hlinkClick r:id="rId2"/>
              </a:rPr>
              <a:t>PDF</a:t>
            </a:r>
            <a:r>
              <a:rPr lang="en-US" sz="1900" dirty="0"/>
              <a:t>]</a:t>
            </a:r>
          </a:p>
          <a:p>
            <a:pPr marL="0" indent="0">
              <a:buNone/>
            </a:pPr>
            <a:endParaRPr lang="sl-SI" sz="2200" dirty="0"/>
          </a:p>
          <a:p>
            <a:pPr marL="0" indent="0">
              <a:buNone/>
            </a:pPr>
            <a:r>
              <a:rPr lang="en-US" sz="2200" dirty="0"/>
              <a:t>Open Science Terminology WG</a:t>
            </a:r>
          </a:p>
          <a:p>
            <a:r>
              <a:rPr lang="en-GB" sz="2200" dirty="0">
                <a:hlinkClick r:id="rId3"/>
              </a:rPr>
              <a:t>SSHOC Multilingual Data Stewardship Terminology</a:t>
            </a:r>
            <a:endParaRPr lang="sl-SI" sz="2200" dirty="0"/>
          </a:p>
          <a:p>
            <a:r>
              <a:rPr lang="en-US" sz="2200" dirty="0"/>
              <a:t>Contribution to the glossary of open science in the first </a:t>
            </a:r>
            <a:r>
              <a:rPr lang="en-US" sz="2200" noProof="0" dirty="0">
                <a:hlinkClick r:id="rId4"/>
              </a:rPr>
              <a:t>guidebook on open science </a:t>
            </a:r>
            <a:r>
              <a:rPr lang="en-US" sz="2200" dirty="0"/>
              <a:t>in Slovenian </a:t>
            </a:r>
            <a:r>
              <a:rPr lang="sl-SI" sz="2200" dirty="0" err="1"/>
              <a:t>language</a:t>
            </a:r>
            <a:endParaRPr lang="sl-SI" sz="2200" dirty="0"/>
          </a:p>
          <a:p>
            <a:pPr marL="0" indent="0">
              <a:buNone/>
            </a:pPr>
            <a:endParaRPr lang="sl-SI" dirty="0"/>
          </a:p>
          <a:p>
            <a:endParaRPr lang="sl-SI" dirty="0"/>
          </a:p>
        </p:txBody>
      </p:sp>
    </p:spTree>
    <p:extLst>
      <p:ext uri="{BB962C8B-B14F-4D97-AF65-F5344CB8AC3E}">
        <p14:creationId xmlns:p14="http://schemas.microsoft.com/office/powerpoint/2010/main" val="810941405"/>
      </p:ext>
    </p:extLst>
  </p:cSld>
  <p:clrMapOvr>
    <a:masterClrMapping/>
  </p:clrMapOvr>
</p:sld>
</file>

<file path=ppt/theme/theme1.xml><?xml version="1.0" encoding="utf-8"?>
<a:theme xmlns:a="http://schemas.openxmlformats.org/drawingml/2006/main" name="Officeova tema">
  <a:themeElements>
    <a:clrScheme name="Srce DEI 2025">
      <a:dk1>
        <a:srgbClr val="58585A"/>
      </a:dk1>
      <a:lt1>
        <a:srgbClr val="FFFFFF"/>
      </a:lt1>
      <a:dk2>
        <a:srgbClr val="58585A"/>
      </a:dk2>
      <a:lt2>
        <a:srgbClr val="FFFFFF"/>
      </a:lt2>
      <a:accent1>
        <a:srgbClr val="4CC0AD"/>
      </a:accent1>
      <a:accent2>
        <a:srgbClr val="E39717"/>
      </a:accent2>
      <a:accent3>
        <a:srgbClr val="D71635"/>
      </a:accent3>
      <a:accent4>
        <a:srgbClr val="80C342"/>
      </a:accent4>
      <a:accent5>
        <a:srgbClr val="00AB4E"/>
      </a:accent5>
      <a:accent6>
        <a:srgbClr val="B04C46"/>
      </a:accent6>
      <a:hlink>
        <a:srgbClr val="D71635"/>
      </a:hlink>
      <a:folHlink>
        <a:srgbClr val="D71635"/>
      </a:folHlink>
    </a:clrScheme>
    <a:fontScheme name="Srce DEI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ija Srce DEI 2025 - template.potx" id="{BBBB45DD-281A-4CE2-8EDC-F22CF8D79447}" vid="{B79A2DEE-1C44-403F-86B5-DE4AB2758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Prezentacija Srce DEI 2025 - template</Template>
  <TotalTime>1038</TotalTime>
  <Words>1116</Words>
  <Application>Microsoft Office PowerPoint</Application>
  <PresentationFormat>Širokozaslonsko</PresentationFormat>
  <Paragraphs>106</Paragraphs>
  <Slides>14</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14</vt:i4>
      </vt:variant>
    </vt:vector>
  </HeadingPairs>
  <TitlesOfParts>
    <vt:vector size="17" baseType="lpstr">
      <vt:lpstr>Arial</vt:lpstr>
      <vt:lpstr>Calibri</vt:lpstr>
      <vt:lpstr>Officeova tema</vt:lpstr>
      <vt:lpstr>Regional collaboration with(in) the Research Data Alliance</vt:lpstr>
      <vt:lpstr>What is RDA?</vt:lpstr>
      <vt:lpstr>What does RDA do?</vt:lpstr>
      <vt:lpstr>RDA Recommendations and Outputs</vt:lpstr>
      <vt:lpstr>RDA Community</vt:lpstr>
      <vt:lpstr>RDA Regions</vt:lpstr>
      <vt:lpstr>Slovenia in RDA</vt:lpstr>
      <vt:lpstr>Slovenian Open Science Framework</vt:lpstr>
      <vt:lpstr>Plans and activities of the Node</vt:lpstr>
      <vt:lpstr>Plans and activities of the Node</vt:lpstr>
      <vt:lpstr>How can we collaborate?</vt:lpstr>
      <vt:lpstr>RDA Invitations</vt:lpstr>
      <vt:lpstr>Resources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Inkret, Ana</dc:creator>
  <cp:lastModifiedBy>Inkret, Ana</cp:lastModifiedBy>
  <cp:revision>14</cp:revision>
  <dcterms:created xsi:type="dcterms:W3CDTF">2025-03-26T12:33:11Z</dcterms:created>
  <dcterms:modified xsi:type="dcterms:W3CDTF">2025-03-27T08:36:34Z</dcterms:modified>
</cp:coreProperties>
</file>