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7" r:id="rId2"/>
    <p:sldId id="258" r:id="rId3"/>
    <p:sldId id="392" r:id="rId4"/>
    <p:sldId id="400" r:id="rId5"/>
    <p:sldId id="404" r:id="rId6"/>
    <p:sldId id="406" r:id="rId7"/>
    <p:sldId id="403" r:id="rId8"/>
    <p:sldId id="401" r:id="rId9"/>
    <p:sldId id="407" r:id="rId10"/>
    <p:sldId id="408" r:id="rId11"/>
    <p:sldId id="409" r:id="rId12"/>
    <p:sldId id="411" r:id="rId13"/>
    <p:sldId id="410" r:id="rId14"/>
    <p:sldId id="405" r:id="rId15"/>
    <p:sldId id="39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11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B"/>
    <a:srgbClr val="E7F0F9"/>
    <a:srgbClr val="916C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7" autoAdjust="0"/>
    <p:restoredTop sz="94684" autoAdjust="0"/>
  </p:normalViewPr>
  <p:slideViewPr>
    <p:cSldViewPr snapToGrid="0">
      <p:cViewPr varScale="1">
        <p:scale>
          <a:sx n="43" d="100"/>
          <a:sy n="43" d="100"/>
        </p:scale>
        <p:origin x="54" y="852"/>
      </p:cViewPr>
      <p:guideLst>
        <p:guide orient="horz" pos="1253"/>
        <p:guide pos="11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oslav Rajter" userId="a1958b6d-4d69-418a-a790-af62a354ff45" providerId="ADAL" clId="{A49D42D0-B328-4BE2-8F71-8831F8A447E0}"/>
    <pc:docChg chg="modSld">
      <pc:chgData name="Miroslav Rajter" userId="a1958b6d-4d69-418a-a790-af62a354ff45" providerId="ADAL" clId="{A49D42D0-B328-4BE2-8F71-8831F8A447E0}" dt="2025-03-26T08:10:39.427" v="5" actId="20577"/>
      <pc:docMkLst>
        <pc:docMk/>
      </pc:docMkLst>
      <pc:sldChg chg="modSp mod">
        <pc:chgData name="Miroslav Rajter" userId="a1958b6d-4d69-418a-a790-af62a354ff45" providerId="ADAL" clId="{A49D42D0-B328-4BE2-8F71-8831F8A447E0}" dt="2025-03-26T08:10:39.427" v="5" actId="20577"/>
        <pc:sldMkLst>
          <pc:docMk/>
          <pc:sldMk cId="323369622" sldId="257"/>
        </pc:sldMkLst>
        <pc:spChg chg="mod">
          <ac:chgData name="Miroslav Rajter" userId="a1958b6d-4d69-418a-a790-af62a354ff45" providerId="ADAL" clId="{A49D42D0-B328-4BE2-8F71-8831F8A447E0}" dt="2025-03-26T08:10:39.427" v="5" actId="20577"/>
          <ac:spMkLst>
            <pc:docMk/>
            <pc:sldMk cId="323369622" sldId="257"/>
            <ac:spMk id="19" creationId="{576E6B47-0A9E-CC83-8B8B-A8EA8B094E64}"/>
          </ac:spMkLst>
        </pc:spChg>
      </pc:sldChg>
      <pc:sldChg chg="modSp mod">
        <pc:chgData name="Miroslav Rajter" userId="a1958b6d-4d69-418a-a790-af62a354ff45" providerId="ADAL" clId="{A49D42D0-B328-4BE2-8F71-8831F8A447E0}" dt="2025-03-26T08:10:28.881" v="2" actId="20577"/>
        <pc:sldMkLst>
          <pc:docMk/>
          <pc:sldMk cId="2273907855" sldId="391"/>
        </pc:sldMkLst>
        <pc:spChg chg="mod">
          <ac:chgData name="Miroslav Rajter" userId="a1958b6d-4d69-418a-a790-af62a354ff45" providerId="ADAL" clId="{A49D42D0-B328-4BE2-8F71-8831F8A447E0}" dt="2025-03-26T08:10:28.881" v="2" actId="20577"/>
          <ac:spMkLst>
            <pc:docMk/>
            <pc:sldMk cId="2273907855" sldId="391"/>
            <ac:spMk id="19" creationId="{11DBFCB3-4800-B81E-4BDA-A9C4139EC77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447B"/>
              </a:solidFill>
              <a:ln w="19050">
                <a:solidFill>
                  <a:srgbClr val="E7F0F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34-46E3-9DCD-2BF451235F88}"/>
              </c:ext>
            </c:extLst>
          </c:dPt>
          <c:dPt>
            <c:idx val="1"/>
            <c:bubble3D val="0"/>
            <c:spPr>
              <a:solidFill>
                <a:srgbClr val="00447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34-46E3-9DCD-2BF451235F88}"/>
              </c:ext>
            </c:extLst>
          </c:dPt>
          <c:dPt>
            <c:idx val="2"/>
            <c:bubble3D val="0"/>
            <c:spPr>
              <a:solidFill>
                <a:srgbClr val="00447B"/>
              </a:solidFill>
              <a:ln w="19050">
                <a:solidFill>
                  <a:srgbClr val="E7F0F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34-46E3-9DCD-2BF451235F88}"/>
              </c:ext>
            </c:extLst>
          </c:dPt>
          <c:dPt>
            <c:idx val="3"/>
            <c:bubble3D val="0"/>
            <c:spPr>
              <a:solidFill>
                <a:srgbClr val="00447B"/>
              </a:solidFill>
              <a:ln w="19050">
                <a:solidFill>
                  <a:srgbClr val="E7F0F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34-46E3-9DCD-2BF451235F88}"/>
              </c:ext>
            </c:extLst>
          </c:dPt>
          <c:val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34-46E3-9DCD-2BF451235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H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0.46787</cdr:x>
      <cdr:y>0.08856</cdr:y>
    </cdr:from>
    <cdr:to>
      <cdr:x>0.75037</cdr:x>
      <cdr:y>0.62532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43D50F34-DD3D-0334-1BBC-F71ABB19BA15}"/>
            </a:ext>
          </a:extLst>
        </cdr:cNvPr>
        <cdr:cNvSpPr/>
      </cdr:nvSpPr>
      <cdr:spPr>
        <a:xfrm xmlns:a="http://schemas.openxmlformats.org/drawingml/2006/main" rot="2839213">
          <a:off x="1749659" y="578153"/>
          <a:ext cx="1791984" cy="12270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prstTxWarp prst="textArchUp">
            <a:avLst>
              <a:gd name="adj" fmla="val 10597839"/>
            </a:avLst>
          </a:prstTxWarp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hr-HR" sz="1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TRANSPARENCY</a:t>
          </a:r>
          <a:endParaRPr lang="en-US" sz="1400" b="1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endParaRPr>
        </a:p>
      </cdr:txBody>
    </cdr:sp>
  </cdr:relSizeAnchor>
  <cdr:relSizeAnchor xmlns:cdr="http://schemas.openxmlformats.org/drawingml/2006/chartDrawing">
    <cdr:from>
      <cdr:x>0.19871</cdr:x>
      <cdr:y>0.16382</cdr:y>
    </cdr:from>
    <cdr:to>
      <cdr:x>0.61128</cdr:x>
      <cdr:y>0.53135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C2CDCCB2-1D69-E406-EBD7-1F1D94E35566}"/>
            </a:ext>
          </a:extLst>
        </cdr:cNvPr>
        <cdr:cNvSpPr/>
      </cdr:nvSpPr>
      <cdr:spPr>
        <a:xfrm xmlns:a="http://schemas.openxmlformats.org/drawingml/2006/main" rot="19010548">
          <a:off x="863057" y="546909"/>
          <a:ext cx="1791984" cy="12270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spcFirstLastPara="1" wrap="square" lIns="91440" tIns="45720" rIns="91440" bIns="45720" numCol="1">
          <a:prstTxWarp prst="textArchUp">
            <a:avLst>
              <a:gd name="adj" fmla="val 10597839"/>
            </a:avLst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r-HR" sz="1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RESPONSIBILITY</a:t>
          </a:r>
          <a:endParaRPr lang="en-US" sz="1400" b="1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endParaRPr>
        </a:p>
      </cdr:txBody>
    </cdr:sp>
  </cdr:relSizeAnchor>
  <cdr:relSizeAnchor xmlns:cdr="http://schemas.openxmlformats.org/drawingml/2006/chartDrawing">
    <cdr:from>
      <cdr:x>0.46923</cdr:x>
      <cdr:y>0.36838</cdr:y>
    </cdr:from>
    <cdr:to>
      <cdr:x>0.75173</cdr:x>
      <cdr:y>0.90514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C2CDCCB2-1D69-E406-EBD7-1F1D94E35566}"/>
            </a:ext>
          </a:extLst>
        </cdr:cNvPr>
        <cdr:cNvSpPr/>
      </cdr:nvSpPr>
      <cdr:spPr>
        <a:xfrm xmlns:a="http://schemas.openxmlformats.org/drawingml/2006/main" rot="7909327">
          <a:off x="1755560" y="1512336"/>
          <a:ext cx="1791984" cy="12270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spcFirstLastPara="1" wrap="square" lIns="91440" tIns="45720" rIns="91440" bIns="45720" numCol="1">
          <a:prstTxWarp prst="textArchUp">
            <a:avLst>
              <a:gd name="adj" fmla="val 10597839"/>
            </a:avLst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r-HR" sz="1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INCLUSION</a:t>
          </a:r>
          <a:endParaRPr lang="en-US" sz="1400" b="1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endParaRPr>
        </a:p>
      </cdr:txBody>
    </cdr:sp>
  </cdr:relSizeAnchor>
  <cdr:relSizeAnchor xmlns:cdr="http://schemas.openxmlformats.org/drawingml/2006/chartDrawing">
    <cdr:from>
      <cdr:x>0.25199</cdr:x>
      <cdr:y>0.36949</cdr:y>
    </cdr:from>
    <cdr:to>
      <cdr:x>0.53449</cdr:x>
      <cdr:y>0.90625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C2CDCCB2-1D69-E406-EBD7-1F1D94E35566}"/>
            </a:ext>
          </a:extLst>
        </cdr:cNvPr>
        <cdr:cNvSpPr/>
      </cdr:nvSpPr>
      <cdr:spPr>
        <a:xfrm xmlns:a="http://schemas.openxmlformats.org/drawingml/2006/main" rot="13696137">
          <a:off x="812007" y="1516036"/>
          <a:ext cx="1791984" cy="12270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spcFirstLastPara="1" wrap="square" lIns="91440" tIns="45720" rIns="91440" bIns="45720" numCol="1">
          <a:prstTxWarp prst="textArchUp">
            <a:avLst>
              <a:gd name="adj" fmla="val 10597839"/>
            </a:avLst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r-HR" sz="1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COOPERATION</a:t>
          </a:r>
          <a:endParaRPr lang="en-US" sz="1400" b="1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BBC3C-7335-47C8-B422-6D093C46D13A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4F56E-A55F-4B85-9BD8-240EAA7E51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8935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4F56E-A55F-4B85-9BD8-240EAA7E5170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04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4F56E-A55F-4B85-9BD8-240EAA7E5170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657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803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904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360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Picture 8" descr="A building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4572AD61-5F96-82DF-3BC5-F035D7300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0" y="-1274791"/>
            <a:ext cx="12232849" cy="9174637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8006B16-CF04-00D0-E55B-B3CC3EB67106}"/>
              </a:ext>
            </a:extLst>
          </p:cNvPr>
          <p:cNvSpPr/>
          <p:nvPr userDrawn="1"/>
        </p:nvSpPr>
        <p:spPr>
          <a:xfrm>
            <a:off x="1" y="563534"/>
            <a:ext cx="3019266" cy="703291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pic>
        <p:nvPicPr>
          <p:cNvPr id="9" name="Rezervirano mjesto sadržaja 7">
            <a:extLst>
              <a:ext uri="{FF2B5EF4-FFF2-40B4-BE49-F238E27FC236}">
                <a16:creationId xmlns:a16="http://schemas.microsoft.com/office/drawing/2014/main" id="{F22B534B-70B1-1F38-0EF4-05A50B2066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3" y="678002"/>
            <a:ext cx="481239" cy="4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0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548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266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03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7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447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669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435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4D89B-537A-43F9-992F-5238E6160D67}" type="datetimeFigureOut">
              <a:rPr lang="hr-HR" smtClean="0"/>
              <a:t>27.3.2025.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FB143-CECA-4F66-BA15-F37E3F6E34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840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B8C2CB-D5F1-6A50-00A2-D8706ACE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F8ADD40-4A52-B4D5-0725-3AB4A282F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4" name="Picture 8" descr="A building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DE8DF270-060E-421D-6B39-B4A8B94AA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7534"/>
            <a:ext cx="12232849" cy="917463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6349A39D-2EAC-AB6B-8AD9-DFFB889934AF}"/>
              </a:ext>
            </a:extLst>
          </p:cNvPr>
          <p:cNvSpPr/>
          <p:nvPr/>
        </p:nvSpPr>
        <p:spPr>
          <a:xfrm>
            <a:off x="-20425" y="593651"/>
            <a:ext cx="6007859" cy="1164506"/>
          </a:xfrm>
          <a:prstGeom prst="rect">
            <a:avLst/>
          </a:prstGeom>
          <a:solidFill>
            <a:srgbClr val="916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noProof="0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BD550F8-E6EB-7BA3-0B09-BC41A678F906}"/>
              </a:ext>
            </a:extLst>
          </p:cNvPr>
          <p:cNvSpPr/>
          <p:nvPr/>
        </p:nvSpPr>
        <p:spPr>
          <a:xfrm>
            <a:off x="0" y="-137869"/>
            <a:ext cx="6007858" cy="762000"/>
          </a:xfrm>
          <a:prstGeom prst="rect">
            <a:avLst/>
          </a:prstGeom>
          <a:solidFill>
            <a:srgbClr val="00447B"/>
          </a:solidFill>
          <a:ln>
            <a:solidFill>
              <a:srgbClr val="0044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noProof="0" dirty="0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31AEBACB-8F5F-AC8E-7127-7B4B75CCB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7" y="-39768"/>
            <a:ext cx="3619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4989C17B-09F0-98B2-1994-B35F0252935C}"/>
              </a:ext>
            </a:extLst>
          </p:cNvPr>
          <p:cNvGrpSpPr/>
          <p:nvPr/>
        </p:nvGrpSpPr>
        <p:grpSpPr>
          <a:xfrm>
            <a:off x="7989349" y="5781504"/>
            <a:ext cx="4091354" cy="790918"/>
            <a:chOff x="6993530" y="5634200"/>
            <a:chExt cx="3473450" cy="10772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97DC8E71-7191-9169-5822-D1D872E05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530" y="5634200"/>
              <a:ext cx="3473450" cy="107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Pravokutnik 18">
              <a:extLst>
                <a:ext uri="{FF2B5EF4-FFF2-40B4-BE49-F238E27FC236}">
                  <a16:creationId xmlns:a16="http://schemas.microsoft.com/office/drawing/2014/main" id="{576E6B47-0A9E-CC83-8B8B-A8EA8B094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8018" y="5718685"/>
              <a:ext cx="3284474" cy="79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i="1" noProof="0" dirty="0">
                  <a:solidFill>
                    <a:schemeClr val="bg1"/>
                  </a:solidFill>
                  <a:latin typeface="UniZgLight" pitchFamily="50" charset="-18"/>
                </a:rPr>
                <a:t>26</a:t>
              </a:r>
              <a:r>
                <a:rPr lang="en-GB" i="1" baseline="30000" noProof="0" dirty="0">
                  <a:solidFill>
                    <a:schemeClr val="bg1"/>
                  </a:solidFill>
                  <a:latin typeface="UniZgLight" pitchFamily="50" charset="-18"/>
                </a:rPr>
                <a:t>th</a:t>
              </a:r>
              <a:r>
                <a:rPr lang="en-GB" i="1" noProof="0" dirty="0">
                  <a:solidFill>
                    <a:schemeClr val="bg1"/>
                  </a:solidFill>
                  <a:latin typeface="UniZgLight" pitchFamily="50" charset="-18"/>
                </a:rPr>
                <a:t> March 2025</a:t>
              </a: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26EA4015-7173-6E35-E5E0-1BEC48AA4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53" y="754348"/>
            <a:ext cx="4321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4000" noProof="0" dirty="0">
                <a:solidFill>
                  <a:schemeClr val="bg1"/>
                </a:solidFill>
                <a:latin typeface="UnizgDisplay Normal" pitchFamily="50" charset="-18"/>
              </a:rPr>
              <a:t>Open Science Policy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8CE43-015C-5102-0A35-803B07A0951E}"/>
              </a:ext>
            </a:extLst>
          </p:cNvPr>
          <p:cNvSpPr txBox="1"/>
          <p:nvPr/>
        </p:nvSpPr>
        <p:spPr>
          <a:xfrm>
            <a:off x="900621" y="-39768"/>
            <a:ext cx="3619500" cy="52322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Zagreb</a:t>
            </a:r>
          </a:p>
        </p:txBody>
      </p:sp>
    </p:spTree>
    <p:extLst>
      <p:ext uri="{BB962C8B-B14F-4D97-AF65-F5344CB8AC3E}">
        <p14:creationId xmlns:p14="http://schemas.microsoft.com/office/powerpoint/2010/main" val="3233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1D844-20CB-D959-5256-22F5E9E21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0494F71F-1D0B-B0DA-5963-B93BE118479C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6A152-5EC0-86F1-F50A-4C44843C5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Faculties and academies must regulate open science processes internally.</a:t>
            </a:r>
          </a:p>
          <a:p>
            <a:r>
              <a:rPr lang="en-GB" dirty="0"/>
              <a:t>Researchers must adopt open science principles. </a:t>
            </a:r>
          </a:p>
          <a:p>
            <a:r>
              <a:rPr lang="en-GB" dirty="0"/>
              <a:t>Teachers introduce open science to students.</a:t>
            </a:r>
          </a:p>
          <a:p>
            <a:r>
              <a:rPr lang="en-GB" dirty="0"/>
              <a:t>University relies on SRCE's infrastructure (</a:t>
            </a:r>
            <a:r>
              <a:rPr lang="en-GB" dirty="0" err="1"/>
              <a:t>CroRIS</a:t>
            </a:r>
            <a:r>
              <a:rPr lang="en-GB" dirty="0"/>
              <a:t>, DABAR). SRCE ensures resource availability, system security, and updates. </a:t>
            </a:r>
          </a:p>
          <a:p>
            <a:r>
              <a:rPr lang="en-GB" dirty="0"/>
              <a:t>Ensure access to European research infrastructures (ERIC, EOSC).</a:t>
            </a:r>
          </a:p>
          <a:p>
            <a:r>
              <a:rPr lang="en-GB" dirty="0"/>
              <a:t>Faculties and academies provide researcher support and education.</a:t>
            </a:r>
          </a:p>
          <a:p>
            <a:endParaRPr lang="hr-HR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CDC353-E16C-53F4-8F63-234619DC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868" y="274027"/>
            <a:ext cx="8367132" cy="1341012"/>
          </a:xfrm>
        </p:spPr>
        <p:txBody>
          <a:bodyPr/>
          <a:lstStyle/>
          <a:p>
            <a:r>
              <a:rPr lang="en-GB" dirty="0"/>
              <a:t>RESOURCES AND RESPONSIBILITIES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BC0DA-950F-F9DD-FCC5-510AC31E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564706F0-9F71-D119-A9FE-574AFFDD0BDC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C1047-E9D9-C6A0-0C8B-2FC2DE13D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The University promotes open access for all research outputs (students, teachers, etc.).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can be achieved through:</a:t>
            </a:r>
          </a:p>
          <a:p>
            <a:pPr>
              <a:buFont typeface="+mj-lt"/>
              <a:buAutoNum type="arabicPeriod"/>
            </a:pPr>
            <a:r>
              <a:rPr lang="en-GB" dirty="0"/>
              <a:t>Diamond open access (free publication and access).</a:t>
            </a:r>
          </a:p>
          <a:p>
            <a:pPr>
              <a:buFont typeface="+mj-lt"/>
              <a:buAutoNum type="arabicPeriod"/>
            </a:pPr>
            <a:r>
              <a:rPr lang="en-GB" dirty="0"/>
              <a:t>Open access with author fees (article/book publication charges).</a:t>
            </a:r>
          </a:p>
          <a:p>
            <a:pPr>
              <a:buFont typeface="+mj-lt"/>
              <a:buAutoNum type="arabicPeriod"/>
            </a:pPr>
            <a:r>
              <a:rPr lang="en-GB" dirty="0"/>
              <a:t>Closed access with simultaneous repository manuscript deposit.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All cases require Creative Commons licensing (CC BY recommended).</a:t>
            </a:r>
          </a:p>
          <a:p>
            <a:endParaRPr lang="hr-HR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8FB63F-557C-5D82-B051-B21C65884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14" y="365126"/>
            <a:ext cx="8019585" cy="1196046"/>
          </a:xfrm>
        </p:spPr>
        <p:txBody>
          <a:bodyPr>
            <a:normAutofit fontScale="90000"/>
          </a:bodyPr>
          <a:lstStyle/>
          <a:p>
            <a:r>
              <a:rPr lang="en-GB" dirty="0"/>
              <a:t>OPEN ACCESS TO SCIENTIFIC PUBLICATIONS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7E299-C1D0-2153-6F56-2A6E3A06F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95649D09-305D-5FD8-0FA9-5E3B22AC6132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D9510-3B96-82AC-5B88-5ECC95F2E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Faculties and academies should support researchers in research data management throughout the project. Researchers should store data in trusted repositories or institutional repositories. </a:t>
            </a:r>
          </a:p>
          <a:p>
            <a:r>
              <a:rPr lang="en-GB" dirty="0"/>
              <a:t>Priority should be given to repositories within the national infrastructure.</a:t>
            </a:r>
          </a:p>
          <a:p>
            <a:r>
              <a:rPr lang="en-GB" dirty="0"/>
              <a:t>In cases where data are subject to open licenses that allow redistribution, it is desirable to store the data in multiple repositories.</a:t>
            </a:r>
          </a:p>
          <a:p>
            <a:endParaRPr lang="hr-H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83EA1-2958-5F86-0B6C-6B009BEE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590" y="281751"/>
            <a:ext cx="10515600" cy="1325563"/>
          </a:xfrm>
        </p:spPr>
        <p:txBody>
          <a:bodyPr/>
          <a:lstStyle/>
          <a:p>
            <a:r>
              <a:rPr lang="en-GB" b="1" dirty="0"/>
              <a:t>FAIR RESEARCH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36FA3-72DB-94A7-DA78-5542C5BD1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30D4D3AB-E0B7-E04C-56FC-397296EE176A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570C1-1E01-ACBB-F8A4-E305BEB4D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395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Research Output Storage:</a:t>
            </a:r>
            <a:r>
              <a:rPr lang="en-GB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University encourages storage of original program code and research results.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Use of institutional or publicly available repositories (e.g., GitHub).</a:t>
            </a:r>
          </a:p>
          <a:p>
            <a:pPr marL="0" indent="0">
              <a:buNone/>
            </a:pPr>
            <a:r>
              <a:rPr lang="en-GB" b="1" dirty="0"/>
              <a:t>FAIR Principles:</a:t>
            </a:r>
            <a:r>
              <a:rPr lang="en-GB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Complete, up-to-date, and accurate code documentation is a prerequisite for FAIR principles.</a:t>
            </a:r>
          </a:p>
          <a:p>
            <a:pPr marL="0" indent="0">
              <a:buNone/>
            </a:pPr>
            <a:r>
              <a:rPr lang="en-GB" b="1" dirty="0"/>
              <a:t>Recommendation for Author:</a:t>
            </a:r>
            <a:r>
              <a:rPr lang="en-GB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Record research software and code in the Croatian Science Information System (</a:t>
            </a:r>
            <a:r>
              <a:rPr lang="en-GB" dirty="0" err="1"/>
              <a:t>CroRIS</a:t>
            </a:r>
            <a:r>
              <a:rPr lang="en-GB" dirty="0"/>
              <a:t>)</a:t>
            </a:r>
          </a:p>
          <a:p>
            <a:endParaRPr lang="hr-HR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40733F-7D4E-073F-F1A2-F9FC85DD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062" y="365125"/>
            <a:ext cx="8868938" cy="1325563"/>
          </a:xfrm>
        </p:spPr>
        <p:txBody>
          <a:bodyPr/>
          <a:lstStyle/>
          <a:p>
            <a:r>
              <a:rPr lang="en-US" dirty="0"/>
              <a:t>OPEN CODE AND OTHER OPEN RESULTS</a:t>
            </a:r>
          </a:p>
        </p:txBody>
      </p:sp>
    </p:spTree>
    <p:extLst>
      <p:ext uri="{BB962C8B-B14F-4D97-AF65-F5344CB8AC3E}">
        <p14:creationId xmlns:p14="http://schemas.microsoft.com/office/powerpoint/2010/main" val="9054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3FCAA-9138-9085-5C49-E4DA023EB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C03ACDC7-C9D6-9813-DBEA-C8085C2962C3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4" name="TekstniOkvir 1">
            <a:extLst>
              <a:ext uri="{FF2B5EF4-FFF2-40B4-BE49-F238E27FC236}">
                <a16:creationId xmlns:a16="http://schemas.microsoft.com/office/drawing/2014/main" id="{B81B669A-A0E3-709B-8654-9B3E9BA0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989138"/>
            <a:ext cx="9344687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spcAft>
                <a:spcPts val="1800"/>
              </a:spcAft>
              <a:buNone/>
            </a:pPr>
            <a:r>
              <a:rPr lang="en-GB" sz="2800" b="1" noProof="0" dirty="0">
                <a:solidFill>
                  <a:srgbClr val="916C00"/>
                </a:solidFill>
                <a:latin typeface="UniZgLight" pitchFamily="50" charset="-18"/>
              </a:rPr>
              <a:t>Open Science Policy implementation monitoring</a:t>
            </a:r>
          </a:p>
          <a:p>
            <a:pPr marL="447675" indent="-447675">
              <a:spcBef>
                <a:spcPct val="0"/>
              </a:spcBef>
              <a:spcAft>
                <a:spcPts val="1200"/>
              </a:spcAft>
              <a:buClr>
                <a:schemeClr val="accent4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GB" sz="2000" noProof="0" dirty="0">
                <a:solidFill>
                  <a:srgbClr val="002060"/>
                </a:solidFill>
                <a:effectLst/>
                <a:latin typeface="UnizgDisplay Medium" panose="02000605080000020003" pitchFamily="2" charset="-18"/>
                <a:ea typeface="Aptos" panose="020B0004020202020204" pitchFamily="34" charset="0"/>
              </a:rPr>
              <a:t>University of Zagreb will develop analytical tools for the monitoring of principles defined by this policy</a:t>
            </a:r>
          </a:p>
          <a:p>
            <a:pPr marL="447675" indent="-447675">
              <a:spcBef>
                <a:spcPct val="0"/>
              </a:spcBef>
              <a:spcAft>
                <a:spcPts val="1200"/>
              </a:spcAft>
              <a:buClr>
                <a:schemeClr val="accent4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GB" sz="2000" noProof="0" dirty="0">
                <a:solidFill>
                  <a:srgbClr val="002060"/>
                </a:solidFill>
                <a:effectLst/>
                <a:latin typeface="UnizgDisplay Medium" panose="02000605080000020003" pitchFamily="2" charset="-18"/>
                <a:ea typeface="Aptos" panose="020B0004020202020204" pitchFamily="34" charset="0"/>
              </a:rPr>
              <a:t>University of Zagreb will take account of the specifics of </a:t>
            </a:r>
            <a:r>
              <a:rPr lang="en-GB" sz="2000" noProof="0" dirty="0">
                <a:solidFill>
                  <a:srgbClr val="002060"/>
                </a:solidFill>
                <a:latin typeface="UnizgDisplay Medium" panose="02000605080000020003" pitchFamily="2" charset="-18"/>
                <a:ea typeface="Aptos" panose="020B0004020202020204" pitchFamily="34" charset="0"/>
              </a:rPr>
              <a:t>different scientific fields and individual scientific profiles</a:t>
            </a:r>
            <a:endParaRPr lang="en-GB" sz="2000" noProof="0" dirty="0">
              <a:solidFill>
                <a:srgbClr val="002060"/>
              </a:solidFill>
              <a:effectLst/>
              <a:latin typeface="UnizgDisplay Medium" panose="02000605080000020003" pitchFamily="2" charset="-18"/>
              <a:ea typeface="Aptos" panose="020B0004020202020204" pitchFamily="34" charset="0"/>
            </a:endParaRPr>
          </a:p>
          <a:p>
            <a:pPr marL="447675" indent="-447675">
              <a:spcBef>
                <a:spcPct val="0"/>
              </a:spcBef>
              <a:spcAft>
                <a:spcPts val="1200"/>
              </a:spcAft>
              <a:buClr>
                <a:schemeClr val="accent4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GB" sz="2000" noProof="0" dirty="0">
                <a:solidFill>
                  <a:srgbClr val="002060"/>
                </a:solidFill>
                <a:effectLst/>
                <a:latin typeface="UnizgDisplay Medium" panose="02000605080000020003" pitchFamily="2" charset="-18"/>
                <a:ea typeface="Aptos" panose="020B0004020202020204" pitchFamily="34" charset="0"/>
              </a:rPr>
              <a:t>University of Zagreb will revise action plans and develop recommendations for the change of system of evaluation of scientists based on the principles of open science</a:t>
            </a:r>
          </a:p>
          <a:p>
            <a:pPr marL="447675" indent="-447675">
              <a:spcBef>
                <a:spcPct val="0"/>
              </a:spcBef>
              <a:spcAft>
                <a:spcPts val="1200"/>
              </a:spcAft>
              <a:buClr>
                <a:schemeClr val="accent4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GB" sz="2000" kern="100" noProof="0" dirty="0">
                <a:solidFill>
                  <a:srgbClr val="002060"/>
                </a:solidFill>
                <a:effectLst/>
                <a:latin typeface="UnizgDisplay Medium" panose="02000605080000020003" pitchFamily="2" charset="-18"/>
                <a:ea typeface="Aptos" panose="020B0004020202020204" pitchFamily="34" charset="0"/>
              </a:rPr>
              <a:t>As a special principle in the metric of open science, we recognize the monitoring of the implementation of open science. University will develop a system for </a:t>
            </a:r>
            <a:r>
              <a:rPr lang="en-GB" sz="2000" kern="100" noProof="0" dirty="0">
                <a:solidFill>
                  <a:srgbClr val="002060"/>
                </a:solidFill>
                <a:latin typeface="UnizgDisplay Medium" panose="02000605080000020003" pitchFamily="2" charset="-18"/>
                <a:ea typeface="Aptos" panose="020B0004020202020204" pitchFamily="34" charset="0"/>
              </a:rPr>
              <a:t>monitoring the effect of this policy in the context of a wider societal benefit. </a:t>
            </a:r>
            <a:endParaRPr lang="en-GB" sz="2000" kern="100" noProof="0" dirty="0">
              <a:solidFill>
                <a:srgbClr val="002060"/>
              </a:solidFill>
              <a:effectLst/>
              <a:latin typeface="UnizgDisplay Medium" panose="02000605080000020003" pitchFamily="2" charset="-18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95931-DD95-4292-1917-E0D791F8D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35004D-DD37-5772-565B-0529BEFD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37D0ACC-7B5F-083F-5B59-696CFAD3A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4" name="Picture 8" descr="A building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D48760D7-309C-978E-07FD-7796712C7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25" y="-1227841"/>
            <a:ext cx="12232849" cy="917463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0AE3EC7D-4E9B-76B9-851E-AB84A2E95D01}"/>
              </a:ext>
            </a:extLst>
          </p:cNvPr>
          <p:cNvSpPr/>
          <p:nvPr/>
        </p:nvSpPr>
        <p:spPr>
          <a:xfrm>
            <a:off x="0" y="762001"/>
            <a:ext cx="6007859" cy="1323439"/>
          </a:xfrm>
          <a:prstGeom prst="rect">
            <a:avLst/>
          </a:prstGeom>
          <a:solidFill>
            <a:srgbClr val="916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noProof="0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FAB09F9D-8BF4-5DD8-AE78-71C003375B90}"/>
              </a:ext>
            </a:extLst>
          </p:cNvPr>
          <p:cNvSpPr/>
          <p:nvPr/>
        </p:nvSpPr>
        <p:spPr>
          <a:xfrm>
            <a:off x="0" y="0"/>
            <a:ext cx="6007858" cy="76200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noProof="0" dirty="0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B92E31CE-A4F7-8613-CE21-FFF47AE8B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5" y="129305"/>
            <a:ext cx="3619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D6C89F9D-6BD1-6965-47FC-D9EFB32C6307}"/>
              </a:ext>
            </a:extLst>
          </p:cNvPr>
          <p:cNvGrpSpPr/>
          <p:nvPr/>
        </p:nvGrpSpPr>
        <p:grpSpPr>
          <a:xfrm>
            <a:off x="7392174" y="5687951"/>
            <a:ext cx="4574044" cy="826087"/>
            <a:chOff x="6544099" y="5561349"/>
            <a:chExt cx="3828393" cy="10772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D7E8F9FC-CCDB-1C0E-7507-6BB8124E3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4099" y="5561349"/>
              <a:ext cx="3473450" cy="107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Pravokutnik 18">
              <a:extLst>
                <a:ext uri="{FF2B5EF4-FFF2-40B4-BE49-F238E27FC236}">
                  <a16:creationId xmlns:a16="http://schemas.microsoft.com/office/drawing/2014/main" id="{11DBFCB3-4800-B81E-4BDA-A9C4139EC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8018" y="5718685"/>
              <a:ext cx="3284474" cy="76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i="1" noProof="0" dirty="0">
                  <a:solidFill>
                    <a:schemeClr val="bg1"/>
                  </a:solidFill>
                  <a:latin typeface="UniZgLight" pitchFamily="50" charset="-18"/>
                </a:rPr>
                <a:t>26</a:t>
              </a:r>
              <a:r>
                <a:rPr lang="en-GB" i="1" baseline="30000" noProof="0" dirty="0">
                  <a:solidFill>
                    <a:schemeClr val="bg1"/>
                  </a:solidFill>
                  <a:latin typeface="UniZgLight" pitchFamily="50" charset="-18"/>
                </a:rPr>
                <a:t>th</a:t>
              </a:r>
              <a:r>
                <a:rPr lang="en-GB" i="1" noProof="0" dirty="0">
                  <a:solidFill>
                    <a:schemeClr val="bg1"/>
                  </a:solidFill>
                  <a:latin typeface="UniZgLight" pitchFamily="50" charset="-18"/>
                </a:rPr>
                <a:t> March 2025</a:t>
              </a: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A1BF8C77-191A-AB40-2C53-CCC1AD8A7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7" y="957523"/>
            <a:ext cx="43011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4000" noProof="0" dirty="0">
                <a:solidFill>
                  <a:schemeClr val="bg1"/>
                </a:solidFill>
                <a:latin typeface="UnizgDisplay Normal" pitchFamily="50" charset="-18"/>
              </a:rPr>
              <a:t>Open science policy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8695B-C353-ECB6-3B11-2C46D19CDE94}"/>
              </a:ext>
            </a:extLst>
          </p:cNvPr>
          <p:cNvSpPr txBox="1"/>
          <p:nvPr/>
        </p:nvSpPr>
        <p:spPr>
          <a:xfrm>
            <a:off x="907458" y="119390"/>
            <a:ext cx="3619500" cy="52322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Zagreb</a:t>
            </a:r>
          </a:p>
        </p:txBody>
      </p:sp>
    </p:spTree>
    <p:extLst>
      <p:ext uri="{BB962C8B-B14F-4D97-AF65-F5344CB8AC3E}">
        <p14:creationId xmlns:p14="http://schemas.microsoft.com/office/powerpoint/2010/main" val="22739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 building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B45D39BE-CE9D-4A04-75D2-E11B3E4F22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0425" y="-1006777"/>
            <a:ext cx="12232849" cy="9174637"/>
          </a:xfrm>
          <a:prstGeom prst="rect">
            <a:avLst/>
          </a:prstGeom>
        </p:spPr>
      </p:pic>
      <p:sp>
        <p:nvSpPr>
          <p:cNvPr id="11" name="TekstniOkvir 1">
            <a:extLst>
              <a:ext uri="{FF2B5EF4-FFF2-40B4-BE49-F238E27FC236}">
                <a16:creationId xmlns:a16="http://schemas.microsoft.com/office/drawing/2014/main" id="{F1703840-C3FB-C871-9BF8-3980BB511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13" y="1989138"/>
            <a:ext cx="792336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4800" noProof="0" dirty="0">
                <a:solidFill>
                  <a:srgbClr val="00447B"/>
                </a:solidFill>
                <a:latin typeface="UniZgLight" pitchFamily="50" charset="-18"/>
              </a:rPr>
              <a:t>University of Zagreb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sz="2800" noProof="0" dirty="0">
              <a:solidFill>
                <a:srgbClr val="916C00"/>
              </a:solidFill>
              <a:latin typeface="UniZgLight" pitchFamily="50" charset="-1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5400" b="1" noProof="0" dirty="0">
                <a:solidFill>
                  <a:srgbClr val="916C00"/>
                </a:solidFill>
                <a:latin typeface="UniZgLight" pitchFamily="50" charset="-18"/>
              </a:rPr>
              <a:t>Open Science Policy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53E0E9B-61B3-9B59-33C0-81DFF1894B61}"/>
              </a:ext>
            </a:extLst>
          </p:cNvPr>
          <p:cNvSpPr/>
          <p:nvPr/>
        </p:nvSpPr>
        <p:spPr>
          <a:xfrm>
            <a:off x="1" y="563535"/>
            <a:ext cx="3019266" cy="70329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noProof="0" dirty="0"/>
          </a:p>
        </p:txBody>
      </p:sp>
      <p:pic>
        <p:nvPicPr>
          <p:cNvPr id="3" name="Rezervirano mjesto sadržaja 7">
            <a:extLst>
              <a:ext uri="{FF2B5EF4-FFF2-40B4-BE49-F238E27FC236}">
                <a16:creationId xmlns:a16="http://schemas.microsoft.com/office/drawing/2014/main" id="{F9748407-75E4-C74D-D9A8-864DE40D8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3" y="678002"/>
            <a:ext cx="481239" cy="48123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B06871F-C20F-C915-C1BE-126217562134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</p:spTree>
    <p:extLst>
      <p:ext uri="{BB962C8B-B14F-4D97-AF65-F5344CB8AC3E}">
        <p14:creationId xmlns:p14="http://schemas.microsoft.com/office/powerpoint/2010/main" val="34289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6AB2D-3282-4CB1-1A73-A6F94B65F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DB732F86-782D-6949-8BB8-0974F8789F2F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4" name="TekstniOkvir 1">
            <a:extLst>
              <a:ext uri="{FF2B5EF4-FFF2-40B4-BE49-F238E27FC236}">
                <a16:creationId xmlns:a16="http://schemas.microsoft.com/office/drawing/2014/main" id="{6564EACB-78C6-6CA7-E26F-7AA58EA53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486" y="1344002"/>
            <a:ext cx="9274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b="1" noProof="0" dirty="0">
                <a:solidFill>
                  <a:srgbClr val="916C00"/>
                </a:solidFill>
                <a:latin typeface="UniZgLight" pitchFamily="50" charset="-18"/>
              </a:rPr>
              <a:t>Board for Science, Arts and International Cooperation</a:t>
            </a: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178C6DFE-AFB0-8504-DD75-9AA780E9C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2" y="1753388"/>
            <a:ext cx="93503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sz="1600" b="1" noProof="0" dirty="0">
                <a:solidFill>
                  <a:srgbClr val="00447B"/>
                </a:solidFill>
                <a:latin typeface="UniZgLight" pitchFamily="50" charset="-18"/>
              </a:rPr>
              <a:t>Board coordinator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sz="1400" noProof="0" dirty="0">
                <a:solidFill>
                  <a:srgbClr val="00447B"/>
                </a:solidFill>
                <a:latin typeface="UniZgLight" pitchFamily="50" charset="-18"/>
              </a:rPr>
              <a:t>prof. dr. sc. Jurica Pavičić, vice-rector for international and interinstitutional cooperation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sz="1600" b="1" noProof="0" dirty="0">
                <a:solidFill>
                  <a:srgbClr val="00447B"/>
                </a:solidFill>
                <a:latin typeface="UniZgLight" pitchFamily="50" charset="-18"/>
              </a:rPr>
              <a:t>Board co-coordinator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sz="1400" noProof="0" dirty="0">
                <a:solidFill>
                  <a:srgbClr val="00447B"/>
                </a:solidFill>
                <a:latin typeface="UniZgLight" pitchFamily="50" charset="-18"/>
              </a:rPr>
              <a:t>prof. dr. sc. Dubravko Majetić, vice-rector for science, research and postgraduate studies</a:t>
            </a:r>
            <a:endParaRPr lang="en-GB" sz="1400" b="1" noProof="0" dirty="0">
              <a:solidFill>
                <a:srgbClr val="916C00"/>
              </a:solidFill>
              <a:latin typeface="UniZgLight" pitchFamily="50" charset="-1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C2D1F-547C-E63E-7795-CFC15F6ECDD5}"/>
              </a:ext>
            </a:extLst>
          </p:cNvPr>
          <p:cNvSpPr txBox="1"/>
          <p:nvPr/>
        </p:nvSpPr>
        <p:spPr>
          <a:xfrm>
            <a:off x="317226" y="3135020"/>
            <a:ext cx="201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916C00"/>
                </a:solidFill>
                <a:latin typeface="UniZgLight" pitchFamily="50" charset="-18"/>
              </a:rPr>
              <a:t>Members:</a:t>
            </a:r>
            <a:endParaRPr lang="en-GB" noProof="0" dirty="0"/>
          </a:p>
        </p:txBody>
      </p:sp>
      <p:sp>
        <p:nvSpPr>
          <p:cNvPr id="9" name="TekstniOkvir 1">
            <a:extLst>
              <a:ext uri="{FF2B5EF4-FFF2-40B4-BE49-F238E27FC236}">
                <a16:creationId xmlns:a16="http://schemas.microsoft.com/office/drawing/2014/main" id="{25C3541C-6781-9FE1-C1E8-B91532394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7391" y="3505978"/>
            <a:ext cx="5034343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Nina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Begičević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Ređep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, FOI, </a:t>
            </a:r>
            <a:r>
              <a:rPr lang="en-GB" sz="1400" b="1" noProof="0" dirty="0">
                <a:solidFill>
                  <a:srgbClr val="916C00"/>
                </a:solidFill>
                <a:latin typeface="UniZgLight" pitchFamily="50" charset="-18"/>
              </a:rPr>
              <a:t>president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Nikola Mišković, FER, </a:t>
            </a:r>
            <a:r>
              <a:rPr lang="en-GB" sz="1400" b="1" noProof="0" dirty="0">
                <a:solidFill>
                  <a:srgbClr val="916C00"/>
                </a:solidFill>
                <a:latin typeface="UniZgLight" pitchFamily="50" charset="-18"/>
              </a:rPr>
              <a:t>deputy president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Mirko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Planinić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, PMF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Neven Duić, FSB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izv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. prof. dr. sc. Marko Jurić, PF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red. prof. art. Martina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Gojčeta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 Silić, MUZA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Marko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Rogošić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, FKIT</a:t>
            </a:r>
            <a:endParaRPr lang="en-GB" sz="1400" noProof="0" dirty="0">
              <a:solidFill>
                <a:srgbClr val="00447B"/>
              </a:solidFill>
              <a:latin typeface="UniZgLight" pitchFamily="50" charset="-18"/>
            </a:endParaRP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Marina Dabić, EFZG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izv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. prof. dr. sc. Danijela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Bursać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 Kovačević, PBF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izv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. prof. dr. sc. Daniel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Miščin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, FFRZ</a:t>
            </a:r>
          </a:p>
          <a:p>
            <a:pPr marL="447675">
              <a:spcBef>
                <a:spcPct val="0"/>
              </a:spcBef>
              <a:spcAft>
                <a:spcPts val="1200"/>
              </a:spcAft>
              <a:buNone/>
            </a:pPr>
            <a:endParaRPr lang="en-GB" sz="1200" noProof="0" dirty="0">
              <a:solidFill>
                <a:srgbClr val="00447B"/>
              </a:solidFill>
              <a:latin typeface="UniZgLight" pitchFamily="50" charset="-1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06AF7-D07E-F961-39CA-7C49859218A0}"/>
              </a:ext>
            </a:extLst>
          </p:cNvPr>
          <p:cNvSpPr txBox="1"/>
          <p:nvPr/>
        </p:nvSpPr>
        <p:spPr>
          <a:xfrm>
            <a:off x="4277712" y="3504352"/>
            <a:ext cx="4238299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izv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. prof. dr. sc. Mario Bačić, GRAD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Goran Šimić, MEF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Nevena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Škrbić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 Alempijević, FFZG 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Damir Ljubotina, FFZG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prof. dr. sc. Jasmina Lovrić, FBF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doc. dr. sc. Dario Babić, FPZ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izv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. prof. dr. sc. Stanko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Ružičić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, RGNF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doc. dr. sc. Andreja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Đuka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, FŠDT</a:t>
            </a:r>
          </a:p>
          <a:p>
            <a:pPr marL="714375" indent="-266700">
              <a:spcBef>
                <a:spcPct val="0"/>
              </a:spcBef>
              <a:spcAft>
                <a:spcPts val="600"/>
              </a:spcAft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Tomislav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Gržan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, </a:t>
            </a:r>
            <a:r>
              <a:rPr lang="en-GB" sz="1400" noProof="0" dirty="0">
                <a:solidFill>
                  <a:srgbClr val="00447B"/>
                </a:solidFill>
                <a:latin typeface="UniZgLight" pitchFamily="50" charset="-18"/>
              </a:rPr>
              <a:t>PhD students’ representative</a:t>
            </a:r>
          </a:p>
          <a:p>
            <a:pPr marL="714375" indent="-266700">
              <a:spcBef>
                <a:spcPct val="0"/>
              </a:spcBef>
              <a:spcAft>
                <a:spcPts val="600"/>
              </a:spcAft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Mario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Prišlin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, Student representative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endParaRPr lang="en-GB" sz="1400" b="1" noProof="0" dirty="0">
              <a:solidFill>
                <a:srgbClr val="00447B"/>
              </a:solidFill>
              <a:latin typeface="UniZgLight" pitchFamily="50" charset="-18"/>
            </a:endParaRPr>
          </a:p>
          <a:p>
            <a:pPr marL="447675">
              <a:spcBef>
                <a:spcPct val="0"/>
              </a:spcBef>
              <a:spcAft>
                <a:spcPts val="1200"/>
              </a:spcAft>
              <a:buNone/>
            </a:pPr>
            <a:endParaRPr lang="en-GB" sz="1400" noProof="0" dirty="0">
              <a:solidFill>
                <a:srgbClr val="00447B"/>
              </a:solidFill>
              <a:latin typeface="UniZgLight" pitchFamily="50" charset="-18"/>
            </a:endParaRPr>
          </a:p>
        </p:txBody>
      </p:sp>
      <p:sp>
        <p:nvSpPr>
          <p:cNvPr id="14" name="TekstniOkvir 1">
            <a:extLst>
              <a:ext uri="{FF2B5EF4-FFF2-40B4-BE49-F238E27FC236}">
                <a16:creationId xmlns:a16="http://schemas.microsoft.com/office/drawing/2014/main" id="{D33EA354-BBAB-CB51-6605-EB743AEFA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289" y="3505745"/>
            <a:ext cx="4393974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izv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. prof. dr. sc. Miroslav Rajter, UNIZG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Marijana Glavica,</a:t>
            </a:r>
            <a:r>
              <a:rPr lang="en-GB" sz="1400" noProof="0" dirty="0">
                <a:solidFill>
                  <a:srgbClr val="00447B"/>
                </a:solidFill>
                <a:latin typeface="UniZgLight" pitchFamily="50" charset="-18"/>
              </a:rPr>
              <a:t> 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FFZG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Iva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Melinščak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 </a:t>
            </a: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Zlodi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, FFZG</a:t>
            </a:r>
          </a:p>
          <a:p>
            <a:pPr marL="447675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1400" b="1" noProof="0" dirty="0" err="1">
                <a:solidFill>
                  <a:srgbClr val="00447B"/>
                </a:solidFill>
                <a:latin typeface="UniZgLight" pitchFamily="50" charset="-18"/>
              </a:rPr>
              <a:t>nasl</a:t>
            </a:r>
            <a:r>
              <a:rPr lang="en-GB" sz="1400" b="1" noProof="0" dirty="0">
                <a:solidFill>
                  <a:srgbClr val="00447B"/>
                </a:solidFill>
                <a:latin typeface="UniZgLight" pitchFamily="50" charset="-18"/>
              </a:rPr>
              <a:t>. doc. dr. sc. Lea Škorić, MEF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C5D19-06C1-4844-3DAC-D865CAD5326E}"/>
              </a:ext>
            </a:extLst>
          </p:cNvPr>
          <p:cNvSpPr txBox="1"/>
          <p:nvPr/>
        </p:nvSpPr>
        <p:spPr>
          <a:xfrm>
            <a:off x="8332077" y="3129688"/>
            <a:ext cx="253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916C00"/>
                </a:solidFill>
                <a:latin typeface="UniZgLight" pitchFamily="50" charset="-18"/>
              </a:rPr>
              <a:t>Document preparation: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98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0645C-A9D3-C24A-D608-DE377D152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EF2E73E5-A873-9AA2-C7C5-BBE90EAEAA01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4" name="TekstniOkvir 1">
            <a:extLst>
              <a:ext uri="{FF2B5EF4-FFF2-40B4-BE49-F238E27FC236}">
                <a16:creationId xmlns:a16="http://schemas.microsoft.com/office/drawing/2014/main" id="{FF2615F3-5B84-7202-3E3B-E4D376DEF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075" y="1665899"/>
            <a:ext cx="9344687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sz="2000" b="1" noProof="0" dirty="0">
                <a:solidFill>
                  <a:srgbClr val="916C00"/>
                </a:solidFill>
                <a:latin typeface="UniZgLight" pitchFamily="50" charset="-18"/>
              </a:rPr>
              <a:t>CONTENTS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INTRODUCTION        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OPEN SCIENCE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RESOURCES AND JURISDICTIONS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OPEN ACCESS TO SCIENTIFIC PUBLICATIONS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FAIR RESEARCH DATA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OPEN CODE AND OTHER OPEN RESULTS OF RESEARCH PROCESSES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OPEN EDUCATIONAL MATERIALS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OPEN SCIENTIFIC INFORMATION INFRASTRUCTURE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OPEN INCLUSION OF WIDER SOCIETY OUTSIDE THE ACADEMIC COMMUNITY AND OPEN DIALOGUE WITH OTHER SYSTEMS OF KNOWLEDGE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OPEN SCIENCE POLICY IMPLEMENTATION MONITORING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CLOSING REMARKS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sz="1800" b="1" noProof="0" dirty="0">
                <a:solidFill>
                  <a:srgbClr val="00447B"/>
                </a:solidFill>
                <a:latin typeface="UniZgLight" pitchFamily="50" charset="-18"/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4002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46A00-935A-ADF1-F6F8-EB93D1BD2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90F3BAFE-F932-7ACB-1FB8-95405F67480E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4" name="TekstniOkvir 1">
            <a:extLst>
              <a:ext uri="{FF2B5EF4-FFF2-40B4-BE49-F238E27FC236}">
                <a16:creationId xmlns:a16="http://schemas.microsoft.com/office/drawing/2014/main" id="{8FA21399-6BC5-D4E0-940B-DEC43A3E1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989138"/>
            <a:ext cx="9344687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2400" b="1" noProof="0" dirty="0">
                <a:solidFill>
                  <a:srgbClr val="916C00"/>
                </a:solidFill>
                <a:latin typeface="UniZgLight" pitchFamily="50" charset="-18"/>
              </a:rPr>
              <a:t>Background – EU and national Open Science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800"/>
              </a:spcAft>
              <a:buClr>
                <a:srgbClr val="916C00"/>
              </a:buClr>
              <a:buFont typeface="Wingdings" panose="05000000000000000000" pitchFamily="2" charset="2"/>
              <a:buChar char="§"/>
            </a:pPr>
            <a:r>
              <a:rPr lang="en-GB" sz="1800" b="1" noProof="0" dirty="0">
                <a:solidFill>
                  <a:srgbClr val="002060"/>
                </a:solidFill>
                <a:latin typeface="UniZgLight" pitchFamily="50" charset="-18"/>
              </a:rPr>
              <a:t>Council of the European Union, Council conclusions on High-quality, transparent, open, trustworthy and equitable scholarly publishing, 2023.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800"/>
              </a:spcAft>
              <a:buClr>
                <a:srgbClr val="916C00"/>
              </a:buClr>
              <a:buFont typeface="Wingdings" panose="05000000000000000000" pitchFamily="2" charset="2"/>
              <a:buChar char="§"/>
            </a:pPr>
            <a:r>
              <a:rPr lang="en-GB" sz="1800" b="1" noProof="0" dirty="0">
                <a:solidFill>
                  <a:srgbClr val="002060"/>
                </a:solidFill>
                <a:latin typeface="UniZgLight" pitchFamily="50" charset="-18"/>
              </a:rPr>
              <a:t>Council of the European Union, Council conclusions on Research assessment and implementation of Open Science, 2022.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800"/>
              </a:spcAft>
              <a:buClr>
                <a:srgbClr val="916C00"/>
              </a:buClr>
              <a:buFont typeface="Wingdings" panose="05000000000000000000" pitchFamily="2" charset="2"/>
              <a:buChar char="§"/>
            </a:pPr>
            <a:r>
              <a:rPr lang="en-GB" sz="1800" b="1" noProof="0" dirty="0">
                <a:solidFill>
                  <a:srgbClr val="002060"/>
                </a:solidFill>
                <a:latin typeface="UniZgLight" pitchFamily="50" charset="-18"/>
              </a:rPr>
              <a:t>UNESCO Recommendation on Open Science, 2021.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800"/>
              </a:spcAft>
              <a:buClr>
                <a:srgbClr val="916C00"/>
              </a:buClr>
              <a:buFont typeface="Wingdings" panose="05000000000000000000" pitchFamily="2" charset="2"/>
              <a:buChar char="§"/>
            </a:pPr>
            <a:r>
              <a:rPr lang="en-GB" sz="1800" b="1" noProof="0" dirty="0">
                <a:solidFill>
                  <a:srgbClr val="002060"/>
                </a:solidFill>
                <a:latin typeface="UniZgLight" pitchFamily="50" charset="-18"/>
              </a:rPr>
              <a:t>The EUA Open Science Agenda 2025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800"/>
              </a:spcAft>
              <a:buClr>
                <a:srgbClr val="916C00"/>
              </a:buClr>
              <a:buFont typeface="Wingdings" panose="05000000000000000000" pitchFamily="2" charset="2"/>
              <a:buChar char="§"/>
            </a:pPr>
            <a:r>
              <a:rPr lang="en-GB" sz="1800" b="1" noProof="0" dirty="0">
                <a:solidFill>
                  <a:srgbClr val="002060"/>
                </a:solidFill>
                <a:latin typeface="UniZgLight" pitchFamily="50" charset="-18"/>
              </a:rPr>
              <a:t>Act on Higher Education and Science, 2022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800"/>
              </a:spcAft>
              <a:buClr>
                <a:srgbClr val="916C00"/>
              </a:buClr>
              <a:buFont typeface="Wingdings" panose="05000000000000000000" pitchFamily="2" charset="2"/>
              <a:buChar char="§"/>
            </a:pPr>
            <a:r>
              <a:rPr lang="en-GB" sz="1800" b="1" noProof="0" dirty="0">
                <a:solidFill>
                  <a:srgbClr val="002060"/>
                </a:solidFill>
                <a:latin typeface="UniZgLight" pitchFamily="50" charset="-18"/>
              </a:rPr>
              <a:t>Initiative for Croatian Open Science Cloud (HR-OOZ) – SRCE, 2022.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800"/>
              </a:spcAft>
              <a:buClr>
                <a:srgbClr val="916C00"/>
              </a:buClr>
              <a:buFont typeface="Wingdings" panose="05000000000000000000" pitchFamily="2" charset="2"/>
              <a:buChar char="§"/>
            </a:pPr>
            <a:r>
              <a:rPr lang="en-GB" sz="1800" b="1" noProof="0" dirty="0">
                <a:solidFill>
                  <a:srgbClr val="002060"/>
                </a:solidFill>
                <a:latin typeface="UniZgLight" pitchFamily="50" charset="-18"/>
              </a:rPr>
              <a:t>Croatian Open Science Plan, 2023.</a:t>
            </a:r>
            <a:endParaRPr lang="en-GB" sz="1800" b="1" noProof="0" dirty="0">
              <a:solidFill>
                <a:srgbClr val="916C00"/>
              </a:solidFill>
              <a:latin typeface="UniZgLight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047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1EFC140-61AD-B618-81D8-50F966EB26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373796"/>
              </p:ext>
            </p:extLst>
          </p:nvPr>
        </p:nvGraphicFramePr>
        <p:xfrm>
          <a:off x="3924300" y="230488"/>
          <a:ext cx="4343400" cy="333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2E575E8D-9515-9185-4402-9599AD269488}"/>
              </a:ext>
            </a:extLst>
          </p:cNvPr>
          <p:cNvSpPr>
            <a:spLocks/>
          </p:cNvSpPr>
          <p:nvPr/>
        </p:nvSpPr>
        <p:spPr>
          <a:xfrm>
            <a:off x="4942491" y="748861"/>
            <a:ext cx="2304000" cy="2304000"/>
          </a:xfrm>
          <a:prstGeom prst="ellipse">
            <a:avLst/>
          </a:prstGeom>
          <a:ln>
            <a:solidFill>
              <a:srgbClr val="E7F0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" name="Rezervirano mjesto sadržaja 7">
            <a:extLst>
              <a:ext uri="{FF2B5EF4-FFF2-40B4-BE49-F238E27FC236}">
                <a16:creationId xmlns:a16="http://schemas.microsoft.com/office/drawing/2014/main" id="{1362D7E1-7814-A884-6A05-75EEEB097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91" y="1179744"/>
            <a:ext cx="1440000" cy="1440000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C92DA535-E5E6-AABF-9508-E30294A67BB7}"/>
              </a:ext>
            </a:extLst>
          </p:cNvPr>
          <p:cNvSpPr/>
          <p:nvPr/>
        </p:nvSpPr>
        <p:spPr>
          <a:xfrm>
            <a:off x="2697218" y="3574997"/>
            <a:ext cx="1523608" cy="182656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5817C08B-926A-F47E-D5BF-7F2CB7380C4E}"/>
              </a:ext>
            </a:extLst>
          </p:cNvPr>
          <p:cNvSpPr/>
          <p:nvPr/>
        </p:nvSpPr>
        <p:spPr>
          <a:xfrm>
            <a:off x="4473466" y="3574996"/>
            <a:ext cx="1523608" cy="182656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8A868CC8-750C-5EB5-8632-5C5165ED1F64}"/>
              </a:ext>
            </a:extLst>
          </p:cNvPr>
          <p:cNvSpPr/>
          <p:nvPr/>
        </p:nvSpPr>
        <p:spPr>
          <a:xfrm>
            <a:off x="6215707" y="3574995"/>
            <a:ext cx="1523608" cy="182656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96997-D9F8-6FF6-0F4A-5C983BF0F7C3}"/>
              </a:ext>
            </a:extLst>
          </p:cNvPr>
          <p:cNvSpPr txBox="1"/>
          <p:nvPr/>
        </p:nvSpPr>
        <p:spPr>
          <a:xfrm rot="16200000">
            <a:off x="2491675" y="4273958"/>
            <a:ext cx="1934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>
                <a:solidFill>
                  <a:schemeClr val="bg1"/>
                </a:solidFill>
              </a:rPr>
              <a:t>FREE ACCESS TO SCIENTIFIC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CE86FA-7CCD-7162-BA6A-375E823D3F60}"/>
              </a:ext>
            </a:extLst>
          </p:cNvPr>
          <p:cNvSpPr txBox="1"/>
          <p:nvPr/>
        </p:nvSpPr>
        <p:spPr>
          <a:xfrm rot="16200000">
            <a:off x="4292534" y="4273957"/>
            <a:ext cx="1934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>
                <a:solidFill>
                  <a:schemeClr val="bg1"/>
                </a:solidFill>
              </a:rPr>
              <a:t>COMMUNITY INVOLVEMENT IN 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E20D4-8502-39E5-D9F5-B02D78E7E6CD}"/>
              </a:ext>
            </a:extLst>
          </p:cNvPr>
          <p:cNvSpPr txBox="1"/>
          <p:nvPr/>
        </p:nvSpPr>
        <p:spPr>
          <a:xfrm rot="16200000">
            <a:off x="6028149" y="4280732"/>
            <a:ext cx="193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>
                <a:solidFill>
                  <a:schemeClr val="bg1"/>
                </a:solidFill>
              </a:rPr>
              <a:t>INTERDISCIPLINARY STUDIES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15C8DE9B-8F3B-A7D3-19EB-87279548872F}"/>
              </a:ext>
            </a:extLst>
          </p:cNvPr>
          <p:cNvSpPr/>
          <p:nvPr/>
        </p:nvSpPr>
        <p:spPr>
          <a:xfrm>
            <a:off x="8018038" y="3574995"/>
            <a:ext cx="1523608" cy="182656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97B46F-796E-CF6D-5567-66DFFCA376BD}"/>
              </a:ext>
            </a:extLst>
          </p:cNvPr>
          <p:cNvSpPr txBox="1"/>
          <p:nvPr/>
        </p:nvSpPr>
        <p:spPr>
          <a:xfrm rot="16200000">
            <a:off x="7830480" y="4280732"/>
            <a:ext cx="193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>
                <a:solidFill>
                  <a:schemeClr val="bg1"/>
                </a:solidFill>
              </a:rPr>
              <a:t>INTERNATIONAL COOPERATION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BDD0FF-7708-B296-9F2C-145EB30B14D8}"/>
              </a:ext>
            </a:extLst>
          </p:cNvPr>
          <p:cNvSpPr/>
          <p:nvPr/>
        </p:nvSpPr>
        <p:spPr>
          <a:xfrm>
            <a:off x="1482110" y="5633168"/>
            <a:ext cx="9467193" cy="9519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1EBF28-5BDA-C9D8-3229-F8B7014BB3C7}"/>
              </a:ext>
            </a:extLst>
          </p:cNvPr>
          <p:cNvSpPr txBox="1"/>
          <p:nvPr/>
        </p:nvSpPr>
        <p:spPr>
          <a:xfrm>
            <a:off x="1699897" y="5842241"/>
            <a:ext cx="900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UniZgBold" panose="02000505000000020003" pitchFamily="50" charset="-18"/>
              </a:rPr>
              <a:t>OPEN SCIENCE</a:t>
            </a:r>
          </a:p>
        </p:txBody>
      </p:sp>
    </p:spTree>
    <p:extLst>
      <p:ext uri="{BB962C8B-B14F-4D97-AF65-F5344CB8AC3E}">
        <p14:creationId xmlns:p14="http://schemas.microsoft.com/office/powerpoint/2010/main" val="2571710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B8647-BF60-105A-44BC-592C5F24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B2689417-DABF-5E84-3B20-1580C6D207A8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4" name="TekstniOkvir 1">
            <a:extLst>
              <a:ext uri="{FF2B5EF4-FFF2-40B4-BE49-F238E27FC236}">
                <a16:creationId xmlns:a16="http://schemas.microsoft.com/office/drawing/2014/main" id="{23158127-4115-5C98-E4BE-E11F37DA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695" y="1752655"/>
            <a:ext cx="10096609" cy="40011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GB" sz="2000" b="1" i="1" noProof="0" dirty="0">
                <a:solidFill>
                  <a:schemeClr val="bg1"/>
                </a:solidFill>
                <a:latin typeface="UniZgLight" pitchFamily="50" charset="-18"/>
              </a:rPr>
              <a:t>Aims of Open Science Policy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2586D5E-DCF1-A587-2174-4E0DE55E59D9}"/>
              </a:ext>
            </a:extLst>
          </p:cNvPr>
          <p:cNvSpPr txBox="1"/>
          <p:nvPr/>
        </p:nvSpPr>
        <p:spPr>
          <a:xfrm>
            <a:off x="1047689" y="2480223"/>
            <a:ext cx="1009661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GB" b="1" noProof="0" dirty="0">
                <a:solidFill>
                  <a:srgbClr val="00447B"/>
                </a:solidFill>
                <a:latin typeface="UniZgLight" pitchFamily="50" charset="-18"/>
              </a:rPr>
              <a:t>To increase access to scientific results, ensuring the availability of scientific papers and data to all stakeholders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AAF141A-B607-3367-8872-1D9A498A54B9}"/>
              </a:ext>
            </a:extLst>
          </p:cNvPr>
          <p:cNvSpPr txBox="1"/>
          <p:nvPr/>
        </p:nvSpPr>
        <p:spPr>
          <a:xfrm>
            <a:off x="1768420" y="3308439"/>
            <a:ext cx="9375884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arenR" startAt="2"/>
            </a:pPr>
            <a:r>
              <a:rPr lang="en-GB" b="1" noProof="0" dirty="0">
                <a:solidFill>
                  <a:srgbClr val="002060"/>
                </a:solidFill>
                <a:latin typeface="UniZgLight" pitchFamily="50" charset="-18"/>
              </a:rPr>
              <a:t>To encourage transparent sharing of methodologies and research results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0FCCE35-9ACD-FAC8-CBDF-B2C380599E4E}"/>
              </a:ext>
            </a:extLst>
          </p:cNvPr>
          <p:cNvSpPr txBox="1"/>
          <p:nvPr/>
        </p:nvSpPr>
        <p:spPr>
          <a:xfrm>
            <a:off x="2497711" y="3859657"/>
            <a:ext cx="864659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arenR" startAt="3"/>
            </a:pPr>
            <a:r>
              <a:rPr lang="en-GB" b="1" noProof="0" dirty="0">
                <a:solidFill>
                  <a:srgbClr val="00447B"/>
                </a:solidFill>
                <a:latin typeface="UniZgLight" pitchFamily="50" charset="-18"/>
              </a:rPr>
              <a:t>To improve networking and enable easier cooperation among scientists, institutions and wider public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713B0E4-E018-DA35-408A-D3F7E4ABBE8B}"/>
              </a:ext>
            </a:extLst>
          </p:cNvPr>
          <p:cNvSpPr txBox="1"/>
          <p:nvPr/>
        </p:nvSpPr>
        <p:spPr>
          <a:xfrm>
            <a:off x="3231136" y="4733883"/>
            <a:ext cx="7913168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arenR" startAt="4"/>
            </a:pPr>
            <a:r>
              <a:rPr lang="en-GB" b="1" noProof="0" dirty="0">
                <a:solidFill>
                  <a:srgbClr val="002060"/>
                </a:solidFill>
                <a:latin typeface="UniZgLight" pitchFamily="50" charset="-18"/>
              </a:rPr>
              <a:t>To enable faster development of new ideas and technologies, thus encouraging innovations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8A1B2A8-66FF-FCC8-E450-19A2808FCBB4}"/>
              </a:ext>
            </a:extLst>
          </p:cNvPr>
          <p:cNvSpPr txBox="1"/>
          <p:nvPr/>
        </p:nvSpPr>
        <p:spPr>
          <a:xfrm>
            <a:off x="3916936" y="5627534"/>
            <a:ext cx="722736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arenR" startAt="5"/>
            </a:pPr>
            <a:r>
              <a:rPr lang="en-GB" b="1" noProof="0" dirty="0">
                <a:solidFill>
                  <a:srgbClr val="00447B"/>
                </a:solidFill>
                <a:latin typeface="UniZgLight" pitchFamily="50" charset="-18"/>
              </a:rPr>
              <a:t>To ensure the development of citizen science as a primary resource for dealing with global challenges and a key element of the development of knowledge-based society.</a:t>
            </a:r>
          </a:p>
        </p:txBody>
      </p:sp>
    </p:spTree>
    <p:extLst>
      <p:ext uri="{BB962C8B-B14F-4D97-AF65-F5344CB8AC3E}">
        <p14:creationId xmlns:p14="http://schemas.microsoft.com/office/powerpoint/2010/main" val="42107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D91EF-8D97-DA73-FCFF-FB3928392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16E5CA72-2330-49C3-F879-E4BFDDA6A98A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9DE6A381-45EB-6D0A-F6D7-71FFEDA99E1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13963" y="3507914"/>
            <a:ext cx="4182200" cy="40011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GB" sz="2000" b="1" noProof="0" dirty="0">
                <a:solidFill>
                  <a:schemeClr val="bg1"/>
                </a:solidFill>
                <a:latin typeface="UniZgBold" panose="02000505000000020003" pitchFamily="50" charset="-18"/>
                <a:cs typeface="Traditional Arabic" panose="020F0502020204030204" pitchFamily="18" charset="-78"/>
              </a:rPr>
              <a:t>Expected results for the University,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DAE17164-2481-0608-3895-BA3031285E57}"/>
              </a:ext>
            </a:extLst>
          </p:cNvPr>
          <p:cNvSpPr/>
          <p:nvPr/>
        </p:nvSpPr>
        <p:spPr>
          <a:xfrm>
            <a:off x="2905115" y="1608175"/>
            <a:ext cx="7711621" cy="744538"/>
          </a:xfrm>
          <a:prstGeom prst="roundRect">
            <a:avLst/>
          </a:prstGeom>
          <a:solidFill>
            <a:srgbClr val="E7F0F9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4763"/>
            <a:r>
              <a:rPr lang="en-GB" sz="1800" noProof="0" dirty="0">
                <a:solidFill>
                  <a:srgbClr val="002060"/>
                </a:solidFill>
                <a:effectLst/>
                <a:latin typeface="UniZgLight" panose="02000503000000020003" pitchFamily="50" charset="-18"/>
                <a:ea typeface="Aptos" panose="020B0004020202020204" pitchFamily="34" charset="0"/>
              </a:rPr>
              <a:t>Access to the existing knowledge, and thus the creation of </a:t>
            </a:r>
            <a:r>
              <a:rPr lang="en-GB" noProof="0" dirty="0">
                <a:solidFill>
                  <a:srgbClr val="002060"/>
                </a:solidFill>
                <a:latin typeface="UniZgLight" panose="02000503000000020003" pitchFamily="50" charset="-18"/>
                <a:ea typeface="Aptos" panose="020B0004020202020204" pitchFamily="34" charset="0"/>
              </a:rPr>
              <a:t>new knowledge, becomes easier</a:t>
            </a:r>
            <a:endParaRPr lang="en-GB" noProof="0" dirty="0">
              <a:solidFill>
                <a:srgbClr val="002060"/>
              </a:solidFill>
              <a:latin typeface="UniZgLight" panose="02000503000000020003" pitchFamily="50" charset="-18"/>
            </a:endParaRP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66CA6CF9-0300-E214-9A0F-3C5B8C87DF44}"/>
              </a:ext>
            </a:extLst>
          </p:cNvPr>
          <p:cNvSpPr/>
          <p:nvPr/>
        </p:nvSpPr>
        <p:spPr>
          <a:xfrm>
            <a:off x="2905111" y="2587369"/>
            <a:ext cx="7711625" cy="11479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GB" noProof="0" dirty="0">
                <a:solidFill>
                  <a:srgbClr val="002060"/>
                </a:solidFill>
                <a:latin typeface="UniZgLight" panose="02000503000000020003" pitchFamily="50" charset="-18"/>
                <a:ea typeface="Aptos" panose="020B0004020202020204" pitchFamily="34" charset="0"/>
              </a:rPr>
              <a:t>Increase in visibility and influence of publications and other research results at the University, thus increasing their application in the education, culture, innovation and the economic and societal development </a:t>
            </a:r>
            <a:endParaRPr lang="en-GB" noProof="0" dirty="0">
              <a:solidFill>
                <a:srgbClr val="002060"/>
              </a:solidFill>
              <a:latin typeface="UniZgLight" panose="02000503000000020003" pitchFamily="50" charset="-18"/>
            </a:endParaRP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DCA5052D-DDB3-1803-005B-43A77C5CA28B}"/>
              </a:ext>
            </a:extLst>
          </p:cNvPr>
          <p:cNvSpPr/>
          <p:nvPr/>
        </p:nvSpPr>
        <p:spPr>
          <a:xfrm>
            <a:off x="2905112" y="3969958"/>
            <a:ext cx="7711624" cy="744538"/>
          </a:xfrm>
          <a:prstGeom prst="roundRect">
            <a:avLst/>
          </a:prstGeom>
          <a:solidFill>
            <a:srgbClr val="E7F0F9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kern="100" noProof="0" dirty="0">
                <a:solidFill>
                  <a:srgbClr val="002060"/>
                </a:solidFill>
                <a:latin typeface="UniZgLight" panose="02000503000000020003" pitchFamily="50" charset="-18"/>
                <a:ea typeface="Aptos" panose="020B0004020202020204" pitchFamily="34" charset="0"/>
              </a:rPr>
              <a:t>Strengthening of the scientific integrity and societal trust in science and scientific knowledge</a:t>
            </a:r>
            <a:endParaRPr lang="en-GB" sz="1800" kern="100" noProof="0" dirty="0">
              <a:solidFill>
                <a:srgbClr val="002060"/>
              </a:solidFill>
              <a:effectLst/>
              <a:latin typeface="UniZgLight" panose="02000503000000020003" pitchFamily="50" charset="-18"/>
              <a:ea typeface="Aptos" panose="020B0004020202020204" pitchFamily="34" charset="0"/>
            </a:endParaRP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6AEFA641-24C4-E080-121F-D0AC230D23DA}"/>
              </a:ext>
            </a:extLst>
          </p:cNvPr>
          <p:cNvSpPr/>
          <p:nvPr/>
        </p:nvSpPr>
        <p:spPr>
          <a:xfrm>
            <a:off x="2905113" y="4909309"/>
            <a:ext cx="7711623" cy="8905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GB" noProof="0" dirty="0">
                <a:solidFill>
                  <a:srgbClr val="002060"/>
                </a:solidFill>
                <a:latin typeface="UniZgLight" panose="02000503000000020003" pitchFamily="50" charset="-18"/>
              </a:rPr>
              <a:t>Strengthening of the cooperative aspect of scientific work and recognition of the importance of all societal stakeholders in defining of scientific goals and the implementation of scientific studies</a:t>
            </a:r>
          </a:p>
        </p:txBody>
      </p:sp>
      <p:sp>
        <p:nvSpPr>
          <p:cNvPr id="12" name="TekstniOkvir 1">
            <a:extLst>
              <a:ext uri="{FF2B5EF4-FFF2-40B4-BE49-F238E27FC236}">
                <a16:creationId xmlns:a16="http://schemas.microsoft.com/office/drawing/2014/main" id="{35FA1A01-1634-899F-75AD-33B9221F061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705962" y="3380457"/>
            <a:ext cx="4190894" cy="646331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GB" sz="1800" noProof="0" dirty="0">
                <a:solidFill>
                  <a:schemeClr val="bg1"/>
                </a:solidFill>
                <a:effectLst/>
                <a:latin typeface="UnizgDisplay Bold" panose="02000505090000020003" pitchFamily="2" charset="-18"/>
                <a:ea typeface="Aptos" panose="020B0004020202020204" pitchFamily="34" charset="0"/>
              </a:rPr>
              <a:t>For the academic community and for the society </a:t>
            </a:r>
            <a:endParaRPr lang="en-GB" sz="2000" b="1" noProof="0" dirty="0">
              <a:solidFill>
                <a:schemeClr val="bg1"/>
              </a:solidFill>
              <a:latin typeface="UnizgDisplay Bold" panose="02000505090000020003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032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E3AD2-2302-0311-6594-F9FFC599C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9CB72F91-075E-C362-A6DD-E606168887B0}"/>
              </a:ext>
            </a:extLst>
          </p:cNvPr>
          <p:cNvSpPr txBox="1"/>
          <p:nvPr/>
        </p:nvSpPr>
        <p:spPr>
          <a:xfrm>
            <a:off x="859395" y="790645"/>
            <a:ext cx="215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noProof="0" dirty="0">
                <a:solidFill>
                  <a:schemeClr val="bg1"/>
                </a:solidFill>
                <a:latin typeface="UniZgLight" panose="02000503000000020003" pitchFamily="50" charset="0"/>
              </a:rPr>
              <a:t>Open science policy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BE956BE-355D-A7A1-8F36-01D26120B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This policy was developed as one of the measures outlined in the </a:t>
            </a:r>
            <a:r>
              <a:rPr lang="en-GB" b="1" dirty="0"/>
              <a:t>Strategic Guidelines for Scientific and Research Activity at the University of Zagreb 2023–2026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Goal 1 To increase scientific and artistic productivity and excellence at the University.</a:t>
            </a:r>
            <a:endParaRPr lang="en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Goal 2 To develop further a supportive research environment and open science.</a:t>
            </a:r>
            <a:endParaRPr lang="en-HR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Goal 3 To encourage internationalization through global and inter-institutional collaboration and European university alliances.</a:t>
            </a:r>
            <a:endParaRPr lang="en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Goal 4 To develop and strengthen the University’s role in innovation by transferring knowledge and technology to the economy and society.</a:t>
            </a:r>
            <a:endParaRPr lang="en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Goal 5 To strengthen the University’s scientific reputation and the visibility of its research and artistic achievements.</a:t>
            </a:r>
            <a:endParaRPr lang="en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0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1336</TotalTime>
  <Words>1194</Words>
  <Application>Microsoft Office PowerPoint</Application>
  <PresentationFormat>Widescreen</PresentationFormat>
  <Paragraphs>136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UniZgBold</vt:lpstr>
      <vt:lpstr>UnizgDisplay Bold</vt:lpstr>
      <vt:lpstr>UnizgDisplay Medium</vt:lpstr>
      <vt:lpstr>UnizgDisplay Normal</vt:lpstr>
      <vt:lpstr>UniZgLight</vt:lpstr>
      <vt:lpstr>Wingdings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AND RESPONSIBILITIES</vt:lpstr>
      <vt:lpstr>OPEN ACCESS TO SCIENTIFIC PUBLICATIONS</vt:lpstr>
      <vt:lpstr>FAIR RESEARCH DATA</vt:lpstr>
      <vt:lpstr>OPEN CODE AND OTHER OPEN RESULTS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 Ginder</dc:creator>
  <cp:lastModifiedBy>Miroslav Rajter</cp:lastModifiedBy>
  <cp:revision>410</cp:revision>
  <dcterms:created xsi:type="dcterms:W3CDTF">2024-10-24T10:55:03Z</dcterms:created>
  <dcterms:modified xsi:type="dcterms:W3CDTF">2025-03-27T07:27:33Z</dcterms:modified>
</cp:coreProperties>
</file>