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5" r:id="rId4"/>
    <p:sldId id="258" r:id="rId5"/>
    <p:sldId id="263" r:id="rId6"/>
    <p:sldId id="264" r:id="rId7"/>
    <p:sldId id="259" r:id="rId8"/>
    <p:sldId id="266" r:id="rId9"/>
    <p:sldId id="267" r:id="rId10"/>
    <p:sldId id="268" r:id="rId11"/>
    <p:sldId id="257" r:id="rId12"/>
    <p:sldId id="270" r:id="rId13"/>
    <p:sldId id="271" r:id="rId14"/>
    <p:sldId id="272" r:id="rId15"/>
    <p:sldId id="269" r:id="rId16"/>
    <p:sldId id="274" r:id="rId17"/>
    <p:sldId id="273" r:id="rId18"/>
    <p:sldId id="26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62"/>
            <p14:sldId id="265"/>
            <p14:sldId id="258"/>
            <p14:sldId id="263"/>
            <p14:sldId id="264"/>
            <p14:sldId id="259"/>
            <p14:sldId id="266"/>
            <p14:sldId id="267"/>
            <p14:sldId id="268"/>
            <p14:sldId id="257"/>
            <p14:sldId id="270"/>
            <p14:sldId id="271"/>
            <p14:sldId id="272"/>
            <p14:sldId id="269"/>
            <p14:sldId id="274"/>
            <p14:sldId id="27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21.03.2025.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6E16-B33E-457F-9916-4D5AFE6657DB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1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github.com/hljubic/dei2025-robustness-analysi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Poboljšanje robusnosti modela predviđanja vremenskih nizova </a:t>
            </a:r>
            <a:r>
              <a:rPr lang="hr-HR" sz="2800" dirty="0" err="1"/>
              <a:t>HASPFormer</a:t>
            </a:r>
            <a:r>
              <a:rPr lang="hr-HR" sz="2800" dirty="0"/>
              <a:t> korištenjem postupaka umjetne inteligencije i računarstva visokih performansi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Hrvoje Ljubić, </a:t>
            </a:r>
            <a:r>
              <a:rPr lang="hr-HR" dirty="0" err="1"/>
              <a:t>mag</a:t>
            </a:r>
            <a:r>
              <a:rPr lang="hr-HR" dirty="0"/>
              <a:t>. </a:t>
            </a:r>
            <a:r>
              <a:rPr lang="hr-HR" dirty="0" err="1"/>
              <a:t>math</a:t>
            </a:r>
            <a:r>
              <a:rPr lang="hr-HR" dirty="0"/>
              <a:t>. </a:t>
            </a:r>
            <a:r>
              <a:rPr lang="hr-HR" dirty="0" err="1"/>
              <a:t>et</a:t>
            </a:r>
            <a:r>
              <a:rPr lang="hr-HR" dirty="0"/>
              <a:t>. inf.</a:t>
            </a:r>
          </a:p>
          <a:p>
            <a:r>
              <a:rPr lang="hr-HR" dirty="0"/>
              <a:t>dr. </a:t>
            </a:r>
            <a:r>
              <a:rPr lang="hr-HR" dirty="0" err="1"/>
              <a:t>sc</a:t>
            </a:r>
            <a:r>
              <a:rPr lang="hr-HR" dirty="0"/>
              <a:t>. Goran Martinović, red. prof.</a:t>
            </a:r>
          </a:p>
          <a:p>
            <a:r>
              <a:rPr lang="hr-HR" dirty="0"/>
              <a:t>dr. </a:t>
            </a:r>
            <a:r>
              <a:rPr lang="hr-HR" dirty="0" err="1"/>
              <a:t>sc</a:t>
            </a:r>
            <a:r>
              <a:rPr lang="hr-HR" dirty="0"/>
              <a:t>. Tomislav Volarić, izv. prof.</a:t>
            </a:r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05D7A8-72D8-FE49-8031-DDCD9579E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5"/>
          <a:stretch/>
        </p:blipFill>
        <p:spPr>
          <a:xfrm>
            <a:off x="3747044" y="133500"/>
            <a:ext cx="4697912" cy="3917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8B69B-ED29-844E-88A0-BEA0CBAA9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00"/>
          <a:stretch/>
        </p:blipFill>
        <p:spPr>
          <a:xfrm>
            <a:off x="457200" y="4230305"/>
            <a:ext cx="11277600" cy="15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SOFTS (</a:t>
            </a:r>
            <a:r>
              <a:rPr lang="hr-HR" dirty="0" err="1"/>
              <a:t>NeurIPS</a:t>
            </a:r>
            <a:r>
              <a:rPr lang="hr-HR" dirty="0"/>
              <a:t> 2024)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A3DD1-6B7E-AA43-AB0D-A3510BBDF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2489750"/>
            <a:ext cx="9825037" cy="3023088"/>
          </a:xfrm>
        </p:spPr>
      </p:pic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97730-4C1D-1449-B771-85BE267BD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22" y="2118930"/>
            <a:ext cx="9560814" cy="35808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D5A981-464E-C149-9E07-E2C3B251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 err="1"/>
              <a:t>HASPFormer</a:t>
            </a:r>
            <a:r>
              <a:rPr lang="hr-HR" dirty="0"/>
              <a:t> (naš model)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FE28C7-14A1-8940-8805-1AB67D56F307}"/>
              </a:ext>
            </a:extLst>
          </p:cNvPr>
          <p:cNvCxnSpPr>
            <a:cxnSpLocks/>
          </p:cNvCxnSpPr>
          <p:nvPr/>
        </p:nvCxnSpPr>
        <p:spPr>
          <a:xfrm flipH="1" flipV="1">
            <a:off x="4082403" y="5079776"/>
            <a:ext cx="2055126" cy="814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2B05AC-B5B0-EE4C-9D11-2C45995CAEA2}"/>
              </a:ext>
            </a:extLst>
          </p:cNvPr>
          <p:cNvCxnSpPr>
            <a:cxnSpLocks/>
          </p:cNvCxnSpPr>
          <p:nvPr/>
        </p:nvCxnSpPr>
        <p:spPr>
          <a:xfrm>
            <a:off x="3645242" y="2023370"/>
            <a:ext cx="1689097" cy="902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59E70A-9D56-5A41-96CC-90C34A70C177}"/>
              </a:ext>
            </a:extLst>
          </p:cNvPr>
          <p:cNvCxnSpPr>
            <a:cxnSpLocks/>
          </p:cNvCxnSpPr>
          <p:nvPr/>
        </p:nvCxnSpPr>
        <p:spPr>
          <a:xfrm flipH="1">
            <a:off x="6137529" y="2474806"/>
            <a:ext cx="989082" cy="669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531531-BDB1-DB4A-A9AB-275B994238F4}"/>
              </a:ext>
            </a:extLst>
          </p:cNvPr>
          <p:cNvCxnSpPr>
            <a:cxnSpLocks/>
          </p:cNvCxnSpPr>
          <p:nvPr/>
        </p:nvCxnSpPr>
        <p:spPr>
          <a:xfrm flipH="1">
            <a:off x="8390578" y="3429000"/>
            <a:ext cx="989082" cy="669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5A981-464E-C149-9E07-E2C3B251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 err="1"/>
              <a:t>HASPFormer</a:t>
            </a:r>
            <a:r>
              <a:rPr lang="hr-HR" dirty="0"/>
              <a:t> (točnost)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E0C7E-2491-B743-A35D-273B6041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80" y="1533501"/>
            <a:ext cx="9705839" cy="4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5A981-464E-C149-9E07-E2C3B251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 err="1"/>
              <a:t>HASPFormer</a:t>
            </a:r>
            <a:r>
              <a:rPr lang="hr-HR" dirty="0"/>
              <a:t> (robusnost)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3A725-013D-394E-A9F2-4CB85DC7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73" y="1998743"/>
            <a:ext cx="10778827" cy="37254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1E25D1-4EB8-D449-88AB-DD8705CFDCA7}"/>
              </a:ext>
            </a:extLst>
          </p:cNvPr>
          <p:cNvCxnSpPr>
            <a:cxnSpLocks/>
          </p:cNvCxnSpPr>
          <p:nvPr/>
        </p:nvCxnSpPr>
        <p:spPr>
          <a:xfrm flipH="1">
            <a:off x="10211354" y="1348325"/>
            <a:ext cx="1664208" cy="2340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BBAA4A-C508-4C4E-9FA1-1943E2D88305}"/>
              </a:ext>
            </a:extLst>
          </p:cNvPr>
          <p:cNvCxnSpPr>
            <a:cxnSpLocks/>
          </p:cNvCxnSpPr>
          <p:nvPr/>
        </p:nvCxnSpPr>
        <p:spPr>
          <a:xfrm flipH="1" flipV="1">
            <a:off x="8692896" y="5086739"/>
            <a:ext cx="2554224" cy="881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84D0EF-E6CF-194B-AF6F-DE96AD433EE8}"/>
              </a:ext>
            </a:extLst>
          </p:cNvPr>
          <p:cNvCxnSpPr>
            <a:cxnSpLocks/>
          </p:cNvCxnSpPr>
          <p:nvPr/>
        </p:nvCxnSpPr>
        <p:spPr>
          <a:xfrm flipH="1" flipV="1">
            <a:off x="7166126" y="5105534"/>
            <a:ext cx="1046849" cy="804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B1BA3-352B-4B47-9CD7-80F1F110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02" y="831596"/>
            <a:ext cx="6373622" cy="4931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1EEE9-DE5B-D141-A08F-CCFD8F8A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474" y="831596"/>
            <a:ext cx="2819400" cy="8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41F1F-BD1F-734D-B581-99AA0ED7E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74" y="1837912"/>
            <a:ext cx="29845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AA2E9-4E14-6346-A751-4E97E42D7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54"/>
          <a:stretch/>
        </p:blipFill>
        <p:spPr>
          <a:xfrm>
            <a:off x="8206132" y="3145830"/>
            <a:ext cx="3985868" cy="26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77053-85AD-3D4A-9213-9FBED6CC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48" y="239225"/>
            <a:ext cx="4173078" cy="3113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D0169D-0154-B240-A2D8-9950A7C04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789" y="214990"/>
            <a:ext cx="3954538" cy="3137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5185E-724B-2C47-BA71-CC8C2CC87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003" y="4698401"/>
            <a:ext cx="3639525" cy="1086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520562-E9EC-5D42-B717-7F55AE3D4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632" y="4676959"/>
            <a:ext cx="3573653" cy="1070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8D3022-F608-294B-B342-0CABFCA9CD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2" t="14273"/>
          <a:stretch/>
        </p:blipFill>
        <p:spPr>
          <a:xfrm>
            <a:off x="6819116" y="3519922"/>
            <a:ext cx="3046664" cy="1030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1298F-DDD4-2A41-A3DE-3804EC2306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18"/>
          <a:stretch/>
        </p:blipFill>
        <p:spPr>
          <a:xfrm>
            <a:off x="3395585" y="3380835"/>
            <a:ext cx="2918141" cy="11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B07E15-6F96-0E45-99F0-4B99EC838030}"/>
              </a:ext>
            </a:extLst>
          </p:cNvPr>
          <p:cNvSpPr/>
          <p:nvPr/>
        </p:nvSpPr>
        <p:spPr>
          <a:xfrm>
            <a:off x="1831009" y="1763404"/>
            <a:ext cx="578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https://github.com/hljubic/dei2025-robustness-analysis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B318D-ADDA-9E43-AC82-6CD69BEF3D11}"/>
              </a:ext>
            </a:extLst>
          </p:cNvPr>
          <p:cNvSpPr/>
          <p:nvPr/>
        </p:nvSpPr>
        <p:spPr>
          <a:xfrm>
            <a:off x="1831009" y="1286326"/>
            <a:ext cx="785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GitHub repo – Notebook </a:t>
            </a:r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skripta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za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analizu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robusnosti</a:t>
            </a:r>
            <a:endParaRPr lang="en-US" dirty="0">
              <a:solidFill>
                <a:srgbClr val="00206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7C95D-D021-554D-96C9-114FA3127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009" y="2341457"/>
            <a:ext cx="3496365" cy="34417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AE566E-4146-5F4D-864C-A60C4AF278A2}"/>
              </a:ext>
            </a:extLst>
          </p:cNvPr>
          <p:cNvSpPr/>
          <p:nvPr/>
        </p:nvSpPr>
        <p:spPr>
          <a:xfrm>
            <a:off x="6712153" y="3739158"/>
            <a:ext cx="297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Hvala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enlo" panose="020B0609030804020204" pitchFamily="49" charset="0"/>
              </a:rPr>
              <a:t>pozornosti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!</a:t>
            </a:r>
          </a:p>
          <a:p>
            <a:r>
              <a:rPr lang="en-US" dirty="0" err="1">
                <a:solidFill>
                  <a:srgbClr val="002060"/>
                </a:solidFill>
                <a:effectLst/>
                <a:latin typeface="Menlo" panose="020B0609030804020204" pitchFamily="49" charset="0"/>
              </a:rPr>
              <a:t>Pitanja</a:t>
            </a:r>
            <a:r>
              <a:rPr lang="en-US" dirty="0">
                <a:solidFill>
                  <a:srgbClr val="002060"/>
                </a:solidFill>
                <a:latin typeface="Menlo" panose="020B0609030804020204" pitchFamily="49" charset="0"/>
              </a:rPr>
              <a:t>?</a:t>
            </a:r>
            <a:endParaRPr lang="en-US" dirty="0">
              <a:solidFill>
                <a:srgbClr val="00206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Poboljšanje robusnosti modela predviđanja vremenskih nizova </a:t>
            </a:r>
            <a:r>
              <a:rPr lang="hr-HR" sz="3200" dirty="0" err="1"/>
              <a:t>HASPFormer</a:t>
            </a:r>
            <a:r>
              <a:rPr lang="hr-HR" sz="3200" dirty="0"/>
              <a:t> korištenjem postupaka umjetne inteligencije i računarstva visokih performansi</a:t>
            </a: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3028416"/>
            <a:ext cx="9645386" cy="801167"/>
          </a:xfrm>
        </p:spPr>
        <p:txBody>
          <a:bodyPr/>
          <a:lstStyle/>
          <a:p>
            <a:r>
              <a:rPr lang="hr-HR" dirty="0"/>
              <a:t>Hrvoje Ljubić, </a:t>
            </a:r>
            <a:r>
              <a:rPr lang="hr-HR" dirty="0" err="1"/>
              <a:t>mag</a:t>
            </a:r>
            <a:r>
              <a:rPr lang="hr-HR" dirty="0"/>
              <a:t>. </a:t>
            </a:r>
            <a:r>
              <a:rPr lang="hr-HR" dirty="0" err="1"/>
              <a:t>math</a:t>
            </a:r>
            <a:r>
              <a:rPr lang="hr-HR" dirty="0"/>
              <a:t>. </a:t>
            </a:r>
            <a:r>
              <a:rPr lang="hr-HR" dirty="0" err="1"/>
              <a:t>et</a:t>
            </a:r>
            <a:r>
              <a:rPr lang="hr-HR" dirty="0"/>
              <a:t>. inf., dr. </a:t>
            </a:r>
            <a:r>
              <a:rPr lang="hr-HR" dirty="0" err="1"/>
              <a:t>sc</a:t>
            </a:r>
            <a:r>
              <a:rPr lang="hr-HR" dirty="0"/>
              <a:t>. Goran Martinović, red. prof., dr. </a:t>
            </a:r>
            <a:r>
              <a:rPr lang="hr-HR" dirty="0" err="1"/>
              <a:t>sc</a:t>
            </a:r>
            <a:r>
              <a:rPr lang="hr-HR" dirty="0"/>
              <a:t>. Tomislav Volarić, izv. prof.</a:t>
            </a:r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5" y="1825625"/>
            <a:ext cx="9945829" cy="4351338"/>
          </a:xfrm>
        </p:spPr>
        <p:txBody>
          <a:bodyPr>
            <a:normAutofit/>
          </a:bodyPr>
          <a:lstStyle/>
          <a:p>
            <a:r>
              <a:rPr lang="hr-HR" sz="2100" dirty="0"/>
              <a:t>Treniranje DL modela sa različitim slučajnim početnim vrijednostima (</a:t>
            </a:r>
            <a:r>
              <a:rPr lang="hr-HR" sz="2100" dirty="0" err="1"/>
              <a:t>eng</a:t>
            </a:r>
            <a:r>
              <a:rPr lang="hr-HR" sz="2100" dirty="0"/>
              <a:t>. </a:t>
            </a:r>
            <a:r>
              <a:rPr lang="hr-HR" sz="2100" dirty="0" err="1"/>
              <a:t>random</a:t>
            </a:r>
            <a:r>
              <a:rPr lang="hr-HR" sz="2100" dirty="0"/>
              <a:t> </a:t>
            </a:r>
            <a:r>
              <a:rPr lang="hr-HR" sz="2100" dirty="0" err="1"/>
              <a:t>seeds</a:t>
            </a:r>
            <a:r>
              <a:rPr lang="hr-HR" sz="2100" dirty="0"/>
              <a:t>) može znatno utjecati na performanse </a:t>
            </a:r>
          </a:p>
          <a:p>
            <a:r>
              <a:rPr lang="hr-HR" sz="2100" dirty="0"/>
              <a:t>Predstavljamo pristup koji poboljšava robusnost modela </a:t>
            </a:r>
            <a:r>
              <a:rPr lang="hr-HR" sz="2100" dirty="0" err="1"/>
              <a:t>HASPFormer</a:t>
            </a:r>
            <a:r>
              <a:rPr lang="hr-HR" sz="2100" dirty="0"/>
              <a:t> za predviđanje vremenskih nizova, smanjujući osjetljivost na različite početne vrijednosti</a:t>
            </a:r>
          </a:p>
          <a:p>
            <a:r>
              <a:rPr lang="hr-HR" sz="2100" dirty="0"/>
              <a:t>Također, prikupljanje i obrada podataka za višestruke početne vrijednosti može biti zahtjevno, pa predstavljamo skriptu koja automatizira taj proces, čime se štedi vrijeme i smanjuje rizik od pogrešaka.</a:t>
            </a:r>
          </a:p>
          <a:p>
            <a:r>
              <a:rPr lang="hr-HR" sz="2100" dirty="0"/>
              <a:t>Eksperimenti su provedeni na HR-ZOO akademskoj infrastrukturi s NVIDIA A100 GPU-ovima, omogućujući skalabilnu i brzu obradu velikih količina podataka</a:t>
            </a:r>
          </a:p>
        </p:txBody>
      </p:sp>
    </p:spTree>
    <p:extLst>
      <p:ext uri="{BB962C8B-B14F-4D97-AF65-F5344CB8AC3E}">
        <p14:creationId xmlns:p14="http://schemas.microsoft.com/office/powerpoint/2010/main" val="235821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 err="1"/>
              <a:t>Autoformer</a:t>
            </a:r>
            <a:r>
              <a:rPr lang="hr-HR" dirty="0"/>
              <a:t> (</a:t>
            </a:r>
            <a:r>
              <a:rPr lang="hr-HR" dirty="0" err="1"/>
              <a:t>NeurIPS</a:t>
            </a:r>
            <a:r>
              <a:rPr lang="hr-HR" dirty="0"/>
              <a:t> 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85587-A650-904C-AE56-2D2F475BE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16" y="1806881"/>
            <a:ext cx="7522671" cy="30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3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 err="1"/>
              <a:t>FEDFormer</a:t>
            </a:r>
            <a:r>
              <a:rPr lang="hr-HR" dirty="0"/>
              <a:t> (ICML 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16D79-598F-E141-B69E-9E8D165D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16" y="1690688"/>
            <a:ext cx="6278444" cy="42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/>
              <a:t>Prijelomni trenutak.. (AAAI 2023)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6F924-8757-DF4A-B99F-C75919B5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93" y="1856453"/>
            <a:ext cx="6553091" cy="2607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51D4E-CBF2-B241-891B-F5CDC372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384" y="3429000"/>
            <a:ext cx="4266790" cy="2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>
            <a:normAutofit/>
          </a:bodyPr>
          <a:lstStyle/>
          <a:p>
            <a:r>
              <a:rPr lang="hr-HR" dirty="0"/>
              <a:t>Usporedba linearnih i SOTA modela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EB412-0D89-0548-A03C-4F6E3AAC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60" y="1690688"/>
            <a:ext cx="9842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F6BEC-2ADD-2742-9A47-711FF978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32" y="1951445"/>
            <a:ext cx="8331200" cy="3556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8CF9E7-C919-244D-8DFA-510A8C20676D}"/>
              </a:ext>
            </a:extLst>
          </p:cNvPr>
          <p:cNvSpPr txBox="1">
            <a:spLocks/>
          </p:cNvSpPr>
          <p:nvPr/>
        </p:nvSpPr>
        <p:spPr>
          <a:xfrm>
            <a:off x="1567604" y="221434"/>
            <a:ext cx="98253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r-HR" dirty="0"/>
            </a:br>
            <a:r>
              <a:rPr lang="hr-HR" dirty="0" err="1"/>
              <a:t>iTransformer</a:t>
            </a:r>
            <a:r>
              <a:rPr lang="hr-HR" dirty="0"/>
              <a:t> (ICLR 2024)</a:t>
            </a:r>
          </a:p>
        </p:txBody>
      </p:sp>
    </p:spTree>
    <p:extLst>
      <p:ext uri="{BB962C8B-B14F-4D97-AF65-F5344CB8AC3E}">
        <p14:creationId xmlns:p14="http://schemas.microsoft.com/office/powerpoint/2010/main" val="414091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F1630-7560-8E44-B428-F97D31D0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94" y="1752419"/>
            <a:ext cx="10066201" cy="41265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F7A9F9-758B-2C46-9BB2-4F2F626953EA}"/>
              </a:ext>
            </a:extLst>
          </p:cNvPr>
          <p:cNvSpPr txBox="1">
            <a:spLocks/>
          </p:cNvSpPr>
          <p:nvPr/>
        </p:nvSpPr>
        <p:spPr>
          <a:xfrm>
            <a:off x="1567604" y="221434"/>
            <a:ext cx="98253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dirty="0"/>
              <a:t>„</a:t>
            </a:r>
            <a:r>
              <a:rPr lang="hr-HR" dirty="0" err="1"/>
              <a:t>Inverted</a:t>
            </a:r>
            <a:r>
              <a:rPr lang="hr-HR" dirty="0"/>
              <a:t>” bolji skoro i do 70%</a:t>
            </a:r>
          </a:p>
        </p:txBody>
      </p:sp>
    </p:spTree>
    <p:extLst>
      <p:ext uri="{BB962C8B-B14F-4D97-AF65-F5344CB8AC3E}">
        <p14:creationId xmlns:p14="http://schemas.microsoft.com/office/powerpoint/2010/main" val="9077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0E7DF2-25CA-2444-8A0E-4FB81370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/>
              <a:t>Što su napravili?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A3C12-2C76-6E46-898E-89D90F07C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17" y="1565547"/>
            <a:ext cx="7233557" cy="44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264</Words>
  <Application>Microsoft Macintosh PowerPoint</Application>
  <PresentationFormat>Widescreen</PresentationFormat>
  <Paragraphs>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Menlo</vt:lpstr>
      <vt:lpstr>Office Theme</vt:lpstr>
      <vt:lpstr>Poboljšanje robusnosti modela predviđanja vremenskih nizova HASPFormer korištenjem postupaka umjetne inteligencije i računarstva visokih performansi</vt:lpstr>
      <vt:lpstr>Uvod</vt:lpstr>
      <vt:lpstr>Autoformer (NeurIPS 2021)</vt:lpstr>
      <vt:lpstr>FEDFormer (ICML 2022)</vt:lpstr>
      <vt:lpstr>Prijelomni trenutak.. (AAAI 2023)</vt:lpstr>
      <vt:lpstr>Usporedba linearnih i SOTA modela</vt:lpstr>
      <vt:lpstr>PowerPoint Presentation</vt:lpstr>
      <vt:lpstr>PowerPoint Presentation</vt:lpstr>
      <vt:lpstr>Što su napravili?</vt:lpstr>
      <vt:lpstr>PowerPoint Presentation</vt:lpstr>
      <vt:lpstr>SOFTS (NeurIPS 2024)</vt:lpstr>
      <vt:lpstr>HASPFormer (naš model)</vt:lpstr>
      <vt:lpstr>HASPFormer (točnost)</vt:lpstr>
      <vt:lpstr>HASPFormer (robusnost)</vt:lpstr>
      <vt:lpstr>PowerPoint Presentation</vt:lpstr>
      <vt:lpstr>PowerPoint Presentation</vt:lpstr>
      <vt:lpstr>PowerPoint Presentation</vt:lpstr>
      <vt:lpstr>Poboljšanje robusnosti modela predviđanja vremenskih nizova HASPFormer korištenjem postupaka umjetne inteligencije i računarstva visokih performansi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Poboljšanje robusnosti modela predviđanja vremenskih nizova HASPFormer korištenjem postupaka umjetne inteligencije i računarstva visokih performansi</dc:title>
  <dc:creator>Microsoft Office User</dc:creator>
  <cp:lastModifiedBy>Microsoft Office User</cp:lastModifiedBy>
  <cp:revision>27</cp:revision>
  <dcterms:created xsi:type="dcterms:W3CDTF">2025-03-18T12:24:48Z</dcterms:created>
  <dcterms:modified xsi:type="dcterms:W3CDTF">2025-03-21T13:52:02Z</dcterms:modified>
</cp:coreProperties>
</file>