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6" r:id="rId2"/>
  </p:sldMasterIdLst>
  <p:notesMasterIdLst>
    <p:notesMasterId r:id="rId37"/>
  </p:notesMasterIdLst>
  <p:sldIdLst>
    <p:sldId id="256" r:id="rId3"/>
    <p:sldId id="546" r:id="rId4"/>
    <p:sldId id="547" r:id="rId5"/>
    <p:sldId id="548" r:id="rId6"/>
    <p:sldId id="444" r:id="rId7"/>
    <p:sldId id="499" r:id="rId8"/>
    <p:sldId id="477" r:id="rId9"/>
    <p:sldId id="476" r:id="rId10"/>
    <p:sldId id="510" r:id="rId11"/>
    <p:sldId id="529" r:id="rId12"/>
    <p:sldId id="509" r:id="rId13"/>
    <p:sldId id="525" r:id="rId14"/>
    <p:sldId id="526" r:id="rId15"/>
    <p:sldId id="511" r:id="rId16"/>
    <p:sldId id="556" r:id="rId17"/>
    <p:sldId id="560" r:id="rId18"/>
    <p:sldId id="550" r:id="rId19"/>
    <p:sldId id="549" r:id="rId20"/>
    <p:sldId id="551" r:id="rId21"/>
    <p:sldId id="553" r:id="rId22"/>
    <p:sldId id="552" r:id="rId23"/>
    <p:sldId id="554" r:id="rId24"/>
    <p:sldId id="557" r:id="rId25"/>
    <p:sldId id="558" r:id="rId26"/>
    <p:sldId id="559" r:id="rId27"/>
    <p:sldId id="562" r:id="rId28"/>
    <p:sldId id="563" r:id="rId29"/>
    <p:sldId id="564" r:id="rId30"/>
    <p:sldId id="402" r:id="rId31"/>
    <p:sldId id="508" r:id="rId32"/>
    <p:sldId id="555" r:id="rId33"/>
    <p:sldId id="513" r:id="rId34"/>
    <p:sldId id="561" r:id="rId35"/>
    <p:sldId id="283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288" y="24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4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48789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238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9adf12c6b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9adf12c6b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5936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9adf12c6b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9adf12c6b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4111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9adf12c6b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9adf12c6b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1919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9adf12c6b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9adf12c6b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511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9adf12c6b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9adf12c6b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9432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9adf12c6b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9adf12c6b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6333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9adf12c6b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9adf12c6b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7243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8330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9adf12c6b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9adf12c6b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7892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7" name="Google Shape;51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194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37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0537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343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111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9adf12c6b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9adf12c6b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385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9adf12c6b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9adf12c6b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307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9adf12c6b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9adf12c6b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8534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9adf12c6b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9adf12c6b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892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uoc.edu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uoc.edu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CUSTOM">
    <p:bg>
      <p:bgPr>
        <a:solidFill>
          <a:srgbClr val="000078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-11600" y="-11600"/>
            <a:ext cx="9144000" cy="5155200"/>
          </a:xfrm>
          <a:prstGeom prst="rect">
            <a:avLst/>
          </a:prstGeom>
          <a:solidFill>
            <a:srgbClr val="0000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00" y="233225"/>
            <a:ext cx="913800" cy="6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r="-11731" b="-11731"/>
          <a:stretch/>
        </p:blipFill>
        <p:spPr>
          <a:xfrm>
            <a:off x="1210675" y="316500"/>
            <a:ext cx="1437000" cy="3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1134100" y="883025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134100" y="3574325"/>
            <a:ext cx="77523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20300" y="4830900"/>
            <a:ext cx="866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210252" y="877275"/>
            <a:ext cx="767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1210252" y="243650"/>
            <a:ext cx="767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8750" y="303450"/>
            <a:ext cx="380271" cy="8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eta A">
  <p:cSld name="Portadeta A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/>
          <p:nvPr/>
        </p:nvSpPr>
        <p:spPr>
          <a:xfrm>
            <a:off x="0" y="-767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432" y="233931"/>
            <a:ext cx="597299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 txBox="1">
            <a:spLocks noGrp="1"/>
          </p:cNvSpPr>
          <p:nvPr>
            <p:ph type="body" idx="1"/>
          </p:nvPr>
        </p:nvSpPr>
        <p:spPr>
          <a:xfrm>
            <a:off x="4566391" y="1521472"/>
            <a:ext cx="4344600" cy="28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9473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sz="1900" b="1" i="0" u="none" strike="noStrike" cap="non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sz="1900" b="1" i="0" u="none" strike="noStrike" cap="non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sz="1900" b="1" i="0" u="none" strike="noStrike" cap="non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sz="1900" b="1" i="0" u="none" strike="noStrike" cap="non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sz="1900" b="1" i="0" u="none" strike="noStrike" cap="non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sz="1900" b="1" i="0" u="none" strike="noStrike" cap="non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sz="1900" b="1" i="0" u="none" strike="noStrike" cap="non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sz="1900" b="1" i="0" u="none" strike="noStrike" cap="non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sz="1900" b="1" i="0" u="none" strike="noStrike" cap="non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2" name="Google Shape;152;p15"/>
          <p:cNvSpPr/>
          <p:nvPr/>
        </p:nvSpPr>
        <p:spPr>
          <a:xfrm>
            <a:off x="867333" y="239628"/>
            <a:ext cx="14853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2407531" y="240020"/>
            <a:ext cx="32154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5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55" name="Google Shape;155;p15">
            <a:hlinkClick r:id="rId3"/>
          </p:cNvPr>
          <p:cNvSpPr txBox="1"/>
          <p:nvPr/>
        </p:nvSpPr>
        <p:spPr>
          <a:xfrm>
            <a:off x="6780118" y="268820"/>
            <a:ext cx="9864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-ES"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uoc.edu</a:t>
            </a:r>
            <a:endParaRPr sz="7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5"/>
          <p:cNvSpPr/>
          <p:nvPr/>
        </p:nvSpPr>
        <p:spPr>
          <a:xfrm>
            <a:off x="220302" y="4889471"/>
            <a:ext cx="86760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5"/>
          <p:cNvSpPr/>
          <p:nvPr/>
        </p:nvSpPr>
        <p:spPr>
          <a:xfrm>
            <a:off x="5684192" y="233213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6770042" y="235108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7855400" y="235108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5684192" y="652286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5"/>
          <p:cNvSpPr/>
          <p:nvPr/>
        </p:nvSpPr>
        <p:spPr>
          <a:xfrm>
            <a:off x="6770042" y="654181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5"/>
          <p:cNvSpPr/>
          <p:nvPr/>
        </p:nvSpPr>
        <p:spPr>
          <a:xfrm>
            <a:off x="7855400" y="654181"/>
            <a:ext cx="10308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2407531" y="652286"/>
            <a:ext cx="32154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867333" y="654181"/>
            <a:ext cx="14853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5"/>
          <p:cNvSpPr txBox="1"/>
          <p:nvPr/>
        </p:nvSpPr>
        <p:spPr>
          <a:xfrm>
            <a:off x="9503246" y="123712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5"/>
          <p:cNvSpPr/>
          <p:nvPr/>
        </p:nvSpPr>
        <p:spPr>
          <a:xfrm>
            <a:off x="220302" y="1490484"/>
            <a:ext cx="86367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5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5"/>
          <p:cNvPicPr preferRelativeResize="0"/>
          <p:nvPr/>
        </p:nvPicPr>
        <p:blipFill rotWithShape="1">
          <a:blip r:embed="rId4">
            <a:alphaModFix/>
          </a:blip>
          <a:srcRect r="-11731" b="-11731"/>
          <a:stretch/>
        </p:blipFill>
        <p:spPr>
          <a:xfrm>
            <a:off x="867600" y="287650"/>
            <a:ext cx="1089000" cy="2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5"/>
          <p:cNvSpPr txBox="1">
            <a:spLocks noGrp="1"/>
          </p:cNvSpPr>
          <p:nvPr>
            <p:ph type="body" idx="2"/>
          </p:nvPr>
        </p:nvSpPr>
        <p:spPr>
          <a:xfrm>
            <a:off x="233132" y="1642881"/>
            <a:ext cx="21744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9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15"/>
          <p:cNvSpPr txBox="1">
            <a:spLocks noGrp="1"/>
          </p:cNvSpPr>
          <p:nvPr>
            <p:ph type="title"/>
          </p:nvPr>
        </p:nvSpPr>
        <p:spPr>
          <a:xfrm>
            <a:off x="156925" y="1774700"/>
            <a:ext cx="4476000" cy="24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eta D">
  <p:cSld name="Portadeta D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74" name="Google Shape;174;p16"/>
          <p:cNvSpPr/>
          <p:nvPr/>
        </p:nvSpPr>
        <p:spPr>
          <a:xfrm rot="10800000" flipH="1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6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6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6"/>
          <p:cNvSpPr txBox="1">
            <a:spLocks noGrp="1"/>
          </p:cNvSpPr>
          <p:nvPr>
            <p:ph type="body" idx="1"/>
          </p:nvPr>
        </p:nvSpPr>
        <p:spPr>
          <a:xfrm>
            <a:off x="233132" y="1642881"/>
            <a:ext cx="21744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944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title"/>
          </p:nvPr>
        </p:nvSpPr>
        <p:spPr>
          <a:xfrm>
            <a:off x="156925" y="1774700"/>
            <a:ext cx="4476000" cy="24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- Títol Text 2">
  <p:cSld name="Interior - Títol Tex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"/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17"/>
          <p:cNvSpPr>
            <a:spLocks noGrp="1"/>
          </p:cNvSpPr>
          <p:nvPr>
            <p:ph type="media" idx="2"/>
          </p:nvPr>
        </p:nvSpPr>
        <p:spPr>
          <a:xfrm>
            <a:off x="4566391" y="1574448"/>
            <a:ext cx="4314000" cy="3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body" idx="1"/>
          </p:nvPr>
        </p:nvSpPr>
        <p:spPr>
          <a:xfrm>
            <a:off x="4566391" y="4718539"/>
            <a:ext cx="43140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3"/>
          </p:nvPr>
        </p:nvSpPr>
        <p:spPr>
          <a:xfrm>
            <a:off x="215968" y="1453067"/>
            <a:ext cx="4284900" cy="3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body" idx="4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body" idx="5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17"/>
          <p:cNvSpPr/>
          <p:nvPr/>
        </p:nvSpPr>
        <p:spPr>
          <a:xfrm rot="10800000" flipH="1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7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7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- Títol Llistat">
  <p:cSld name="Interior - Títol Llista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>
            <a:spLocks noGrp="1"/>
          </p:cNvSpPr>
          <p:nvPr>
            <p:ph type="body" idx="1"/>
          </p:nvPr>
        </p:nvSpPr>
        <p:spPr>
          <a:xfrm>
            <a:off x="4566392" y="1505088"/>
            <a:ext cx="4328400" cy="3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18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94" name="Google Shape;194;p18"/>
          <p:cNvSpPr txBox="1">
            <a:spLocks noGrp="1"/>
          </p:cNvSpPr>
          <p:nvPr>
            <p:ph type="body" idx="2"/>
          </p:nvPr>
        </p:nvSpPr>
        <p:spPr>
          <a:xfrm>
            <a:off x="215968" y="1453067"/>
            <a:ext cx="4284900" cy="3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18"/>
          <p:cNvSpPr txBox="1">
            <a:spLocks noGrp="1"/>
          </p:cNvSpPr>
          <p:nvPr>
            <p:ph type="body" idx="3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18"/>
          <p:cNvSpPr txBox="1">
            <a:spLocks noGrp="1"/>
          </p:cNvSpPr>
          <p:nvPr>
            <p:ph type="body" idx="4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18"/>
          <p:cNvSpPr/>
          <p:nvPr/>
        </p:nvSpPr>
        <p:spPr>
          <a:xfrm rot="10800000" flipH="1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- Text Fotos">
  <p:cSld name="Interior - Text Fotos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>
            <a:spLocks noGrp="1"/>
          </p:cNvSpPr>
          <p:nvPr>
            <p:ph type="media" idx="2"/>
          </p:nvPr>
        </p:nvSpPr>
        <p:spPr>
          <a:xfrm>
            <a:off x="4566392" y="1574449"/>
            <a:ext cx="2103000" cy="30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19"/>
          <p:cNvSpPr>
            <a:spLocks noGrp="1"/>
          </p:cNvSpPr>
          <p:nvPr>
            <p:ph type="media" idx="3"/>
          </p:nvPr>
        </p:nvSpPr>
        <p:spPr>
          <a:xfrm>
            <a:off x="6730595" y="1574449"/>
            <a:ext cx="2127000" cy="30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19"/>
          <p:cNvSpPr/>
          <p:nvPr/>
        </p:nvSpPr>
        <p:spPr>
          <a:xfrm>
            <a:off x="6669328" y="1452220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9"/>
          <p:cNvSpPr txBox="1">
            <a:spLocks noGrp="1"/>
          </p:cNvSpPr>
          <p:nvPr>
            <p:ph type="body" idx="1"/>
          </p:nvPr>
        </p:nvSpPr>
        <p:spPr>
          <a:xfrm>
            <a:off x="4566391" y="4718539"/>
            <a:ext cx="21030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body" idx="4"/>
          </p:nvPr>
        </p:nvSpPr>
        <p:spPr>
          <a:xfrm>
            <a:off x="6730595" y="4718539"/>
            <a:ext cx="21498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body" idx="5"/>
          </p:nvPr>
        </p:nvSpPr>
        <p:spPr>
          <a:xfrm>
            <a:off x="220302" y="1514949"/>
            <a:ext cx="4284900" cy="3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body" idx="6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body" idx="7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19"/>
          <p:cNvSpPr/>
          <p:nvPr/>
        </p:nvSpPr>
        <p:spPr>
          <a:xfrm rot="10800000" flipH="1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9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- Foto gran">
  <p:cSld name="Interior - Foto gran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/>
          <p:nvPr/>
        </p:nvSpPr>
        <p:spPr>
          <a:xfrm>
            <a:off x="7922731" y="206543"/>
            <a:ext cx="986400" cy="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0"/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20"/>
          <p:cNvSpPr>
            <a:spLocks noGrp="1"/>
          </p:cNvSpPr>
          <p:nvPr>
            <p:ph type="media" idx="2"/>
          </p:nvPr>
        </p:nvSpPr>
        <p:spPr>
          <a:xfrm>
            <a:off x="220302" y="1574449"/>
            <a:ext cx="8688900" cy="30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body" idx="1"/>
          </p:nvPr>
        </p:nvSpPr>
        <p:spPr>
          <a:xfrm>
            <a:off x="223615" y="4718539"/>
            <a:ext cx="43140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body" idx="3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20"/>
          <p:cNvSpPr txBox="1">
            <a:spLocks noGrp="1"/>
          </p:cNvSpPr>
          <p:nvPr>
            <p:ph type="body" idx="4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20"/>
          <p:cNvSpPr/>
          <p:nvPr/>
        </p:nvSpPr>
        <p:spPr>
          <a:xfrm rot="10800000" flipH="1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0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0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- Destacat Llistat 1">
  <p:cSld name="Interior - Destacat Llistat 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"/>
          <p:cNvSpPr txBox="1">
            <a:spLocks noGrp="1"/>
          </p:cNvSpPr>
          <p:nvPr>
            <p:ph type="body" idx="1"/>
          </p:nvPr>
        </p:nvSpPr>
        <p:spPr>
          <a:xfrm>
            <a:off x="4572566" y="1574448"/>
            <a:ext cx="4319400" cy="74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21"/>
          <p:cNvSpPr txBox="1">
            <a:spLocks noGrp="1"/>
          </p:cNvSpPr>
          <p:nvPr>
            <p:ph type="body" idx="2"/>
          </p:nvPr>
        </p:nvSpPr>
        <p:spPr>
          <a:xfrm>
            <a:off x="4572566" y="2371074"/>
            <a:ext cx="4319400" cy="74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21"/>
          <p:cNvSpPr txBox="1">
            <a:spLocks noGrp="1"/>
          </p:cNvSpPr>
          <p:nvPr>
            <p:ph type="body" idx="3"/>
          </p:nvPr>
        </p:nvSpPr>
        <p:spPr>
          <a:xfrm>
            <a:off x="4572566" y="3170429"/>
            <a:ext cx="4319400" cy="741600"/>
          </a:xfrm>
          <a:prstGeom prst="rect">
            <a:avLst/>
          </a:prstGeom>
          <a:solidFill>
            <a:schemeClr val="accent2">
              <a:alpha val="9019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21"/>
          <p:cNvSpPr/>
          <p:nvPr/>
        </p:nvSpPr>
        <p:spPr>
          <a:xfrm rot="10800000" flipH="1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1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1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1"/>
          <p:cNvSpPr txBox="1">
            <a:spLocks noGrp="1"/>
          </p:cNvSpPr>
          <p:nvPr>
            <p:ph type="body" idx="4"/>
          </p:nvPr>
        </p:nvSpPr>
        <p:spPr>
          <a:xfrm>
            <a:off x="4566391" y="4718539"/>
            <a:ext cx="43140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21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body" idx="5"/>
          </p:nvPr>
        </p:nvSpPr>
        <p:spPr>
          <a:xfrm>
            <a:off x="215968" y="1471355"/>
            <a:ext cx="4284900" cy="3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body" idx="6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p21"/>
          <p:cNvSpPr txBox="1">
            <a:spLocks noGrp="1"/>
          </p:cNvSpPr>
          <p:nvPr>
            <p:ph type="body" idx="7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- Destacat Llistat 2">
  <p:cSld name="Interior - Destacat Llistat 2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"/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22"/>
          <p:cNvSpPr txBox="1">
            <a:spLocks noGrp="1"/>
          </p:cNvSpPr>
          <p:nvPr>
            <p:ph type="body" idx="1"/>
          </p:nvPr>
        </p:nvSpPr>
        <p:spPr>
          <a:xfrm>
            <a:off x="4560243" y="1570114"/>
            <a:ext cx="4320600" cy="95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22"/>
          <p:cNvSpPr txBox="1">
            <a:spLocks noGrp="1"/>
          </p:cNvSpPr>
          <p:nvPr>
            <p:ph type="body" idx="2"/>
          </p:nvPr>
        </p:nvSpPr>
        <p:spPr>
          <a:xfrm>
            <a:off x="4560242" y="3604657"/>
            <a:ext cx="1033200" cy="95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22"/>
          <p:cNvSpPr/>
          <p:nvPr/>
        </p:nvSpPr>
        <p:spPr>
          <a:xfrm rot="10800000" flipH="1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2"/>
          <p:cNvSpPr/>
          <p:nvPr/>
        </p:nvSpPr>
        <p:spPr>
          <a:xfrm>
            <a:off x="220302" y="1490484"/>
            <a:ext cx="86367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2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2"/>
          <p:cNvSpPr txBox="1">
            <a:spLocks noGrp="1"/>
          </p:cNvSpPr>
          <p:nvPr>
            <p:ph type="body" idx="3"/>
          </p:nvPr>
        </p:nvSpPr>
        <p:spPr>
          <a:xfrm>
            <a:off x="4566391" y="4718539"/>
            <a:ext cx="43140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247" name="Google Shape;247;p22"/>
          <p:cNvSpPr txBox="1">
            <a:spLocks noGrp="1"/>
          </p:cNvSpPr>
          <p:nvPr>
            <p:ph type="body" idx="4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22"/>
          <p:cNvSpPr txBox="1">
            <a:spLocks noGrp="1"/>
          </p:cNvSpPr>
          <p:nvPr>
            <p:ph type="body" idx="5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22"/>
          <p:cNvSpPr txBox="1">
            <a:spLocks noGrp="1"/>
          </p:cNvSpPr>
          <p:nvPr>
            <p:ph type="body" idx="6"/>
          </p:nvPr>
        </p:nvSpPr>
        <p:spPr>
          <a:xfrm>
            <a:off x="6756475" y="2586498"/>
            <a:ext cx="2124000" cy="95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22"/>
          <p:cNvSpPr txBox="1">
            <a:spLocks noGrp="1"/>
          </p:cNvSpPr>
          <p:nvPr>
            <p:ph type="body" idx="7"/>
          </p:nvPr>
        </p:nvSpPr>
        <p:spPr>
          <a:xfrm>
            <a:off x="4566391" y="2586498"/>
            <a:ext cx="2124000" cy="95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22"/>
          <p:cNvSpPr txBox="1">
            <a:spLocks noGrp="1"/>
          </p:cNvSpPr>
          <p:nvPr>
            <p:ph type="body" idx="8"/>
          </p:nvPr>
        </p:nvSpPr>
        <p:spPr>
          <a:xfrm>
            <a:off x="7847275" y="3607983"/>
            <a:ext cx="1033200" cy="95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22"/>
          <p:cNvSpPr txBox="1">
            <a:spLocks noGrp="1"/>
          </p:cNvSpPr>
          <p:nvPr>
            <p:ph type="body" idx="9"/>
          </p:nvPr>
        </p:nvSpPr>
        <p:spPr>
          <a:xfrm>
            <a:off x="5653463" y="3604657"/>
            <a:ext cx="1033200" cy="95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3"/>
          </p:nvPr>
        </p:nvSpPr>
        <p:spPr>
          <a:xfrm>
            <a:off x="6756475" y="3607983"/>
            <a:ext cx="1033200" cy="95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body" idx="14"/>
          </p:nvPr>
        </p:nvSpPr>
        <p:spPr>
          <a:xfrm>
            <a:off x="215968" y="1471355"/>
            <a:ext cx="4284900" cy="3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- Blanc 2">
  <p:cSld name="Interior - Blanc 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"/>
          <p:cNvSpPr/>
          <p:nvPr/>
        </p:nvSpPr>
        <p:spPr>
          <a:xfrm>
            <a:off x="107462" y="1279769"/>
            <a:ext cx="8889900" cy="75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3"/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259" name="Google Shape;259;p23"/>
          <p:cNvSpPr txBox="1">
            <a:spLocks noGrp="1"/>
          </p:cNvSpPr>
          <p:nvPr>
            <p:ph type="body" idx="1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23"/>
          <p:cNvSpPr txBox="1">
            <a:spLocks noGrp="1"/>
          </p:cNvSpPr>
          <p:nvPr>
            <p:ph type="body" idx="2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">
  <p:cSld name="Contraportada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78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28804" y="0"/>
            <a:ext cx="1715101" cy="11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4"/>
          <p:cNvSpPr/>
          <p:nvPr/>
        </p:nvSpPr>
        <p:spPr>
          <a:xfrm>
            <a:off x="224188" y="877438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4"/>
          <p:cNvSpPr/>
          <p:nvPr/>
        </p:nvSpPr>
        <p:spPr>
          <a:xfrm>
            <a:off x="225964" y="234949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4"/>
          <p:cNvSpPr/>
          <p:nvPr/>
        </p:nvSpPr>
        <p:spPr>
          <a:xfrm>
            <a:off x="224188" y="4857927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188" y="298396"/>
            <a:ext cx="1164300" cy="2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185" y="1095971"/>
            <a:ext cx="176700" cy="1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185" y="1358466"/>
            <a:ext cx="198901" cy="1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2907" y="1608427"/>
            <a:ext cx="188400" cy="18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4"/>
          <p:cNvSpPr txBox="1">
            <a:spLocks noGrp="1"/>
          </p:cNvSpPr>
          <p:nvPr>
            <p:ph type="body" idx="1"/>
          </p:nvPr>
        </p:nvSpPr>
        <p:spPr>
          <a:xfrm>
            <a:off x="487302" y="1044933"/>
            <a:ext cx="30573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24"/>
          <p:cNvSpPr txBox="1">
            <a:spLocks noGrp="1"/>
          </p:cNvSpPr>
          <p:nvPr>
            <p:ph type="body" idx="2"/>
          </p:nvPr>
        </p:nvSpPr>
        <p:spPr>
          <a:xfrm>
            <a:off x="487302" y="1300842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body" idx="3"/>
          </p:nvPr>
        </p:nvSpPr>
        <p:spPr>
          <a:xfrm>
            <a:off x="487302" y="1552302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- 1 columna">
  <p:cSld name="CUSTOM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72475" y="648025"/>
            <a:ext cx="74706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772475" y="1357100"/>
            <a:ext cx="6293700" cy="29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CUSTOM">
    <p:bg>
      <p:bgPr>
        <a:solidFill>
          <a:srgbClr val="000078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"/>
          <p:cNvSpPr/>
          <p:nvPr/>
        </p:nvSpPr>
        <p:spPr>
          <a:xfrm>
            <a:off x="-11600" y="-11600"/>
            <a:ext cx="9144000" cy="5155200"/>
          </a:xfrm>
          <a:prstGeom prst="rect">
            <a:avLst/>
          </a:prstGeom>
          <a:solidFill>
            <a:srgbClr val="0000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5"/>
          <p:cNvSpPr txBox="1">
            <a:spLocks noGrp="1"/>
          </p:cNvSpPr>
          <p:nvPr>
            <p:ph type="title"/>
          </p:nvPr>
        </p:nvSpPr>
        <p:spPr>
          <a:xfrm>
            <a:off x="1134100" y="883025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25"/>
          <p:cNvSpPr txBox="1">
            <a:spLocks noGrp="1"/>
          </p:cNvSpPr>
          <p:nvPr>
            <p:ph type="subTitle" idx="1"/>
          </p:nvPr>
        </p:nvSpPr>
        <p:spPr>
          <a:xfrm>
            <a:off x="1134100" y="3574325"/>
            <a:ext cx="77523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25"/>
          <p:cNvSpPr/>
          <p:nvPr/>
        </p:nvSpPr>
        <p:spPr>
          <a:xfrm>
            <a:off x="220300" y="4830900"/>
            <a:ext cx="8666100" cy="44100"/>
          </a:xfrm>
          <a:prstGeom prst="rect">
            <a:avLst/>
          </a:prstGeom>
          <a:solidFill>
            <a:srgbClr val="BD9E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5"/>
          <p:cNvSpPr/>
          <p:nvPr/>
        </p:nvSpPr>
        <p:spPr>
          <a:xfrm>
            <a:off x="1210252" y="877275"/>
            <a:ext cx="7676100" cy="44100"/>
          </a:xfrm>
          <a:prstGeom prst="rect">
            <a:avLst/>
          </a:prstGeom>
          <a:solidFill>
            <a:srgbClr val="BD9E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5"/>
          <p:cNvSpPr/>
          <p:nvPr/>
        </p:nvSpPr>
        <p:spPr>
          <a:xfrm>
            <a:off x="1210252" y="243650"/>
            <a:ext cx="7676100" cy="44100"/>
          </a:xfrm>
          <a:prstGeom prst="rect">
            <a:avLst/>
          </a:prstGeom>
          <a:solidFill>
            <a:srgbClr val="BD9E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25" descr="Alumni-0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00" y="233225"/>
            <a:ext cx="913801" cy="1353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5" descr="Alumni-0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0675" y="316500"/>
            <a:ext cx="772700" cy="1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5" descr="Alumni-0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5425" y="316500"/>
            <a:ext cx="710625" cy="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para imprimir">
  <p:cSld name="CUSTOM_4">
    <p:bg>
      <p:bgPr>
        <a:solidFill>
          <a:srgbClr val="000078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"/>
          <p:cNvSpPr/>
          <p:nvPr/>
        </p:nvSpPr>
        <p:spPr>
          <a:xfrm>
            <a:off x="-11600" y="-11600"/>
            <a:ext cx="9144000" cy="515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6"/>
          <p:cNvSpPr txBox="1">
            <a:spLocks noGrp="1"/>
          </p:cNvSpPr>
          <p:nvPr>
            <p:ph type="title"/>
          </p:nvPr>
        </p:nvSpPr>
        <p:spPr>
          <a:xfrm>
            <a:off x="1134100" y="883025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8" name="Google Shape;288;p26"/>
          <p:cNvSpPr txBox="1">
            <a:spLocks noGrp="1"/>
          </p:cNvSpPr>
          <p:nvPr>
            <p:ph type="subTitle" idx="1"/>
          </p:nvPr>
        </p:nvSpPr>
        <p:spPr>
          <a:xfrm>
            <a:off x="1134100" y="3574325"/>
            <a:ext cx="77523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9" name="Google Shape;289;p26"/>
          <p:cNvSpPr/>
          <p:nvPr/>
        </p:nvSpPr>
        <p:spPr>
          <a:xfrm>
            <a:off x="220300" y="4830900"/>
            <a:ext cx="8666100" cy="44100"/>
          </a:xfrm>
          <a:prstGeom prst="rect">
            <a:avLst/>
          </a:prstGeom>
          <a:solidFill>
            <a:srgbClr val="BD9E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6"/>
          <p:cNvSpPr/>
          <p:nvPr/>
        </p:nvSpPr>
        <p:spPr>
          <a:xfrm>
            <a:off x="1210252" y="877275"/>
            <a:ext cx="7676100" cy="44100"/>
          </a:xfrm>
          <a:prstGeom prst="rect">
            <a:avLst/>
          </a:prstGeom>
          <a:solidFill>
            <a:srgbClr val="BD9E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6"/>
          <p:cNvSpPr/>
          <p:nvPr/>
        </p:nvSpPr>
        <p:spPr>
          <a:xfrm>
            <a:off x="1210252" y="243650"/>
            <a:ext cx="7676100" cy="44100"/>
          </a:xfrm>
          <a:prstGeom prst="rect">
            <a:avLst/>
          </a:prstGeom>
          <a:solidFill>
            <a:srgbClr val="BD9E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26" descr="Alumni-0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00" y="233225"/>
            <a:ext cx="913801" cy="1353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6" descr="Alumni-0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0700" y="322039"/>
            <a:ext cx="772659" cy="1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6" descr="Alumni-0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5425" y="318180"/>
            <a:ext cx="710932" cy="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ce">
  <p:cSld name="CUSTOM_3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 txBox="1">
            <a:spLocks noGrp="1"/>
          </p:cNvSpPr>
          <p:nvPr>
            <p:ph type="body" idx="1"/>
          </p:nvPr>
        </p:nvSpPr>
        <p:spPr>
          <a:xfrm>
            <a:off x="5161450" y="1575850"/>
            <a:ext cx="3171900" cy="32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rabicPeriod"/>
              <a:defRPr sz="14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Google Shape;297;p27"/>
          <p:cNvSpPr txBox="1">
            <a:spLocks noGrp="1"/>
          </p:cNvSpPr>
          <p:nvPr>
            <p:ph type="body" idx="2"/>
          </p:nvPr>
        </p:nvSpPr>
        <p:spPr>
          <a:xfrm>
            <a:off x="2035725" y="1575850"/>
            <a:ext cx="3171900" cy="32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rabicPeriod"/>
              <a:defRPr sz="14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alpha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AutoNum type="romanLcPeriod"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p27"/>
          <p:cNvSpPr/>
          <p:nvPr/>
        </p:nvSpPr>
        <p:spPr>
          <a:xfrm>
            <a:off x="220301" y="1490475"/>
            <a:ext cx="597300" cy="28800"/>
          </a:xfrm>
          <a:prstGeom prst="rect">
            <a:avLst/>
          </a:prstGeom>
          <a:solidFill>
            <a:srgbClr val="BD9E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7"/>
          <p:cNvSpPr/>
          <p:nvPr/>
        </p:nvSpPr>
        <p:spPr>
          <a:xfrm>
            <a:off x="869050" y="1490475"/>
            <a:ext cx="8017200" cy="28800"/>
          </a:xfrm>
          <a:prstGeom prst="rect">
            <a:avLst/>
          </a:prstGeom>
          <a:solidFill>
            <a:srgbClr val="BD9E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parador">
  <p:cSld name="CUSTOM_5">
    <p:bg>
      <p:bgPr>
        <a:solidFill>
          <a:srgbClr val="BD9EFF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"/>
          <p:cNvSpPr/>
          <p:nvPr/>
        </p:nvSpPr>
        <p:spPr>
          <a:xfrm>
            <a:off x="200400" y="147900"/>
            <a:ext cx="8025300" cy="820800"/>
          </a:xfrm>
          <a:prstGeom prst="rect">
            <a:avLst/>
          </a:prstGeom>
          <a:solidFill>
            <a:srgbClr val="BD9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00" y="228800"/>
            <a:ext cx="8666155" cy="90968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8"/>
          <p:cNvSpPr txBox="1">
            <a:spLocks noGrp="1"/>
          </p:cNvSpPr>
          <p:nvPr>
            <p:ph type="title"/>
          </p:nvPr>
        </p:nvSpPr>
        <p:spPr>
          <a:xfrm>
            <a:off x="793700" y="720550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 1">
  <p:cSld name="CUSTOM_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78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9"/>
          <p:cNvSpPr/>
          <p:nvPr/>
        </p:nvSpPr>
        <p:spPr>
          <a:xfrm>
            <a:off x="225973" y="234950"/>
            <a:ext cx="3862200" cy="28800"/>
          </a:xfrm>
          <a:prstGeom prst="rect">
            <a:avLst/>
          </a:prstGeom>
          <a:solidFill>
            <a:srgbClr val="BD9E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9"/>
          <p:cNvSpPr/>
          <p:nvPr/>
        </p:nvSpPr>
        <p:spPr>
          <a:xfrm>
            <a:off x="225973" y="832225"/>
            <a:ext cx="3862200" cy="28800"/>
          </a:xfrm>
          <a:prstGeom prst="rect">
            <a:avLst/>
          </a:prstGeom>
          <a:solidFill>
            <a:srgbClr val="BD9E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9"/>
          <p:cNvSpPr txBox="1"/>
          <p:nvPr/>
        </p:nvSpPr>
        <p:spPr>
          <a:xfrm>
            <a:off x="468327" y="4515029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@UOCpsicoedu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29" descr="alumni-09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61225" y="0"/>
            <a:ext cx="1782675" cy="12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9" descr="Alumni-0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100" y="292800"/>
            <a:ext cx="690447" cy="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9"/>
          <p:cNvSpPr/>
          <p:nvPr/>
        </p:nvSpPr>
        <p:spPr>
          <a:xfrm rot="10800000" flipH="1">
            <a:off x="226250" y="4825617"/>
            <a:ext cx="3862200" cy="28800"/>
          </a:xfrm>
          <a:prstGeom prst="rect">
            <a:avLst/>
          </a:prstGeom>
          <a:solidFill>
            <a:srgbClr val="BD9E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9"/>
          <p:cNvSpPr/>
          <p:nvPr/>
        </p:nvSpPr>
        <p:spPr>
          <a:xfrm rot="10800000" flipH="1">
            <a:off x="4200450" y="4825620"/>
            <a:ext cx="4589400" cy="28800"/>
          </a:xfrm>
          <a:prstGeom prst="rect">
            <a:avLst/>
          </a:prstGeom>
          <a:solidFill>
            <a:srgbClr val="BD9E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29" descr="literal-2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5300" y="4636100"/>
            <a:ext cx="1927524" cy="15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9"/>
          <p:cNvSpPr txBox="1"/>
          <p:nvPr/>
        </p:nvSpPr>
        <p:spPr>
          <a:xfrm>
            <a:off x="468327" y="4210229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@UOCalumni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1110" y="4283039"/>
            <a:ext cx="208519" cy="171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">
  <p:cSld name="CUSTOM_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78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28804" y="0"/>
            <a:ext cx="1715100" cy="11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/>
          <p:nvPr/>
        </p:nvSpPr>
        <p:spPr>
          <a:xfrm>
            <a:off x="225973" y="234950"/>
            <a:ext cx="3862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3">
            <a:alphaModFix/>
          </a:blip>
          <a:srcRect r="-11731" b="-11731"/>
          <a:stretch/>
        </p:blipFill>
        <p:spPr>
          <a:xfrm>
            <a:off x="226250" y="282975"/>
            <a:ext cx="1234200" cy="3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/>
          <p:nvPr/>
        </p:nvSpPr>
        <p:spPr>
          <a:xfrm>
            <a:off x="226250" y="4861525"/>
            <a:ext cx="3862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225973" y="832225"/>
            <a:ext cx="3862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 txBox="1"/>
          <p:nvPr/>
        </p:nvSpPr>
        <p:spPr>
          <a:xfrm>
            <a:off x="468327" y="4216254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@UOCuniversidad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110" y="4289064"/>
            <a:ext cx="208519" cy="17172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/>
          <p:nvPr/>
        </p:nvSpPr>
        <p:spPr>
          <a:xfrm>
            <a:off x="468327" y="4521054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@UOCpsicoedu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para imprimir">
  <p:cSld name="CUSTOM_5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24200" cy="503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300" y="233225"/>
            <a:ext cx="913800" cy="68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/>
          <p:nvPr/>
        </p:nvSpPr>
        <p:spPr>
          <a:xfrm>
            <a:off x="1210252" y="877275"/>
            <a:ext cx="767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1210252" y="243650"/>
            <a:ext cx="767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88750" y="303450"/>
            <a:ext cx="380271" cy="8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 rotWithShape="1">
          <a:blip r:embed="rId4">
            <a:alphaModFix/>
          </a:blip>
          <a:srcRect r="-11731" b="-11731"/>
          <a:stretch/>
        </p:blipFill>
        <p:spPr>
          <a:xfrm>
            <a:off x="1219369" y="324444"/>
            <a:ext cx="1435500" cy="3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78626" y="316187"/>
            <a:ext cx="380271" cy="8094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/>
          <p:nvPr/>
        </p:nvSpPr>
        <p:spPr>
          <a:xfrm>
            <a:off x="1210252" y="4762325"/>
            <a:ext cx="767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229275" y="4762325"/>
            <a:ext cx="9048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1134100" y="883025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parador">
  <p:cSld name="Separador">
    <p:bg>
      <p:bgPr>
        <a:solidFill>
          <a:srgbClr val="73ED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246475" y="147875"/>
            <a:ext cx="8655900" cy="705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2725" y="278125"/>
            <a:ext cx="301626" cy="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/>
          <p:nvPr/>
        </p:nvSpPr>
        <p:spPr>
          <a:xfrm>
            <a:off x="220300" y="4889475"/>
            <a:ext cx="8666100" cy="2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851700" y="899275"/>
            <a:ext cx="7408500" cy="3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300" y="227950"/>
            <a:ext cx="8655895" cy="45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25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83454"/>
            <a:ext cx="2103000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08958" y="4783454"/>
            <a:ext cx="2926200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3678" y="4783454"/>
            <a:ext cx="2103000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76F1965-2481-4389-A38D-B3AD531192BE}" type="slidenum">
              <a:rPr lang="es-ES" altLang="ca-ES"/>
              <a:pPr/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55774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parador">
  <p:cSld name="1_Separador">
    <p:bg>
      <p:bgPr>
        <a:solidFill>
          <a:srgbClr val="73ED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246475" y="147875"/>
            <a:ext cx="8655900" cy="705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2725" y="278125"/>
            <a:ext cx="301626" cy="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/>
          <p:nvPr/>
        </p:nvSpPr>
        <p:spPr>
          <a:xfrm>
            <a:off x="220300" y="4889475"/>
            <a:ext cx="8666100" cy="2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851700" y="899275"/>
            <a:ext cx="7408500" cy="3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300" y="227950"/>
            <a:ext cx="8655895" cy="45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78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1230714" y="3289563"/>
            <a:ext cx="60810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130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23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0" name="Google Shape;11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3132" y="225229"/>
            <a:ext cx="914400" cy="68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/>
          <p:nvPr/>
        </p:nvSpPr>
        <p:spPr>
          <a:xfrm>
            <a:off x="233132" y="3255177"/>
            <a:ext cx="914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1215411" y="3246251"/>
            <a:ext cx="7679100" cy="456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3">
            <a:hlinkClick r:id="rId3"/>
          </p:cNvPr>
          <p:cNvSpPr txBox="1"/>
          <p:nvPr/>
        </p:nvSpPr>
        <p:spPr>
          <a:xfrm>
            <a:off x="144095" y="3248838"/>
            <a:ext cx="718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uoc.edu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1213636" y="877438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4614061" y="877437"/>
            <a:ext cx="428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1215412" y="234949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4615837" y="234948"/>
            <a:ext cx="428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233132" y="4885603"/>
            <a:ext cx="914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/>
          <p:cNvSpPr/>
          <p:nvPr/>
        </p:nvSpPr>
        <p:spPr>
          <a:xfrm>
            <a:off x="1215411" y="4876677"/>
            <a:ext cx="7679100" cy="456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 txBox="1">
            <a:spLocks noGrp="1"/>
          </p:cNvSpPr>
          <p:nvPr>
            <p:ph type="ctrTitle"/>
          </p:nvPr>
        </p:nvSpPr>
        <p:spPr>
          <a:xfrm>
            <a:off x="1215399" y="891125"/>
            <a:ext cx="6816600" cy="21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1" name="Google Shape;121;p13"/>
          <p:cNvPicPr preferRelativeResize="0"/>
          <p:nvPr/>
        </p:nvPicPr>
        <p:blipFill rotWithShape="1">
          <a:blip r:embed="rId4">
            <a:alphaModFix/>
          </a:blip>
          <a:srcRect b="-13791"/>
          <a:stretch/>
        </p:blipFill>
        <p:spPr>
          <a:xfrm>
            <a:off x="1213625" y="298800"/>
            <a:ext cx="138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ex">
  <p:cSld name="index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/>
          <p:nvPr/>
        </p:nvSpPr>
        <p:spPr>
          <a:xfrm rot="10800000" flipH="1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149016" y="1443285"/>
            <a:ext cx="1396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200"/>
              <a:buFont typeface="Arial"/>
              <a:buNone/>
            </a:pPr>
            <a:r>
              <a:rPr lang="es-ES" sz="3200" b="1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Índex</a:t>
            </a:r>
            <a:endParaRPr sz="3200" b="1" i="0" u="none" strike="noStrike" cap="non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4814951" y="1711275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body" idx="2"/>
          </p:nvPr>
        </p:nvSpPr>
        <p:spPr>
          <a:xfrm>
            <a:off x="4814951" y="1890187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body" idx="3"/>
          </p:nvPr>
        </p:nvSpPr>
        <p:spPr>
          <a:xfrm>
            <a:off x="4814951" y="2072740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body" idx="4"/>
          </p:nvPr>
        </p:nvSpPr>
        <p:spPr>
          <a:xfrm>
            <a:off x="4814951" y="2251652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body" idx="5"/>
          </p:nvPr>
        </p:nvSpPr>
        <p:spPr>
          <a:xfrm>
            <a:off x="8252586" y="1606919"/>
            <a:ext cx="6786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4"/>
          <p:cNvSpPr/>
          <p:nvPr/>
        </p:nvSpPr>
        <p:spPr>
          <a:xfrm>
            <a:off x="220302" y="1490484"/>
            <a:ext cx="86367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4"/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6"/>
          </p:nvPr>
        </p:nvSpPr>
        <p:spPr>
          <a:xfrm>
            <a:off x="4566391" y="1559239"/>
            <a:ext cx="35664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7"/>
          </p:nvPr>
        </p:nvSpPr>
        <p:spPr>
          <a:xfrm>
            <a:off x="4814951" y="2762200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body" idx="8"/>
          </p:nvPr>
        </p:nvSpPr>
        <p:spPr>
          <a:xfrm>
            <a:off x="4814951" y="2941112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body" idx="9"/>
          </p:nvPr>
        </p:nvSpPr>
        <p:spPr>
          <a:xfrm>
            <a:off x="4814951" y="3123665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body" idx="13"/>
          </p:nvPr>
        </p:nvSpPr>
        <p:spPr>
          <a:xfrm>
            <a:off x="4814951" y="3302577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body" idx="14"/>
          </p:nvPr>
        </p:nvSpPr>
        <p:spPr>
          <a:xfrm>
            <a:off x="8252586" y="2650096"/>
            <a:ext cx="6786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5"/>
          </p:nvPr>
        </p:nvSpPr>
        <p:spPr>
          <a:xfrm>
            <a:off x="4566391" y="2610164"/>
            <a:ext cx="35664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body" idx="16"/>
          </p:nvPr>
        </p:nvSpPr>
        <p:spPr>
          <a:xfrm>
            <a:off x="4814951" y="3832175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body" idx="17"/>
          </p:nvPr>
        </p:nvSpPr>
        <p:spPr>
          <a:xfrm>
            <a:off x="4814951" y="4011087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body" idx="18"/>
          </p:nvPr>
        </p:nvSpPr>
        <p:spPr>
          <a:xfrm>
            <a:off x="4814951" y="4193640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body" idx="19"/>
          </p:nvPr>
        </p:nvSpPr>
        <p:spPr>
          <a:xfrm>
            <a:off x="4814951" y="4372552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body" idx="20"/>
          </p:nvPr>
        </p:nvSpPr>
        <p:spPr>
          <a:xfrm>
            <a:off x="8252575" y="3599178"/>
            <a:ext cx="67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body" idx="21"/>
          </p:nvPr>
        </p:nvSpPr>
        <p:spPr>
          <a:xfrm>
            <a:off x="4566391" y="3680139"/>
            <a:ext cx="35664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hyperlink" Target="http://uoc.edu" TargetMode="Externa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0302" y="233215"/>
            <a:ext cx="597300" cy="4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9">
            <a:alphaModFix/>
          </a:blip>
          <a:srcRect r="-11731" b="-11731"/>
          <a:stretch/>
        </p:blipFill>
        <p:spPr>
          <a:xfrm>
            <a:off x="867600" y="287650"/>
            <a:ext cx="986400" cy="2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220300" y="4889475"/>
            <a:ext cx="86661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869050" y="654175"/>
            <a:ext cx="7368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869050" y="239625"/>
            <a:ext cx="7368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8288951" y="654175"/>
            <a:ext cx="59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8288951" y="239050"/>
            <a:ext cx="59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88950" y="287650"/>
            <a:ext cx="301626" cy="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25401" y="4118375"/>
            <a:ext cx="1260851" cy="6461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78" r:id="rId5"/>
    <p:sldLayoutId id="214748367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20302" y="233215"/>
            <a:ext cx="597300" cy="4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/>
          <p:nvPr/>
        </p:nvSpPr>
        <p:spPr>
          <a:xfrm>
            <a:off x="867333" y="239628"/>
            <a:ext cx="1485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2407531" y="240020"/>
            <a:ext cx="32154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8">
            <a:hlinkClick r:id="rId21"/>
          </p:cNvPr>
          <p:cNvSpPr txBox="1"/>
          <p:nvPr/>
        </p:nvSpPr>
        <p:spPr>
          <a:xfrm>
            <a:off x="6780118" y="268820"/>
            <a:ext cx="9864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-ES"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uoc.edu</a:t>
            </a:r>
            <a:endParaRPr sz="7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220302" y="4889471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5684192" y="233213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6770042" y="235108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7855400" y="235108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5684192" y="652286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6770042" y="654181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7855400" y="654181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8"/>
          <p:cNvSpPr/>
          <p:nvPr/>
        </p:nvSpPr>
        <p:spPr>
          <a:xfrm>
            <a:off x="2407531" y="652286"/>
            <a:ext cx="32154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8"/>
          <p:cNvSpPr/>
          <p:nvPr/>
        </p:nvSpPr>
        <p:spPr>
          <a:xfrm>
            <a:off x="867333" y="654181"/>
            <a:ext cx="1485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8"/>
          <p:cNvSpPr/>
          <p:nvPr/>
        </p:nvSpPr>
        <p:spPr>
          <a:xfrm>
            <a:off x="2407531" y="1490485"/>
            <a:ext cx="32154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5684191" y="1490484"/>
            <a:ext cx="3202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8"/>
          <p:cNvSpPr/>
          <p:nvPr/>
        </p:nvSpPr>
        <p:spPr>
          <a:xfrm>
            <a:off x="220302" y="1490485"/>
            <a:ext cx="21324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8"/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77" name="Google Shape;77;p8"/>
          <p:cNvPicPr preferRelativeResize="0"/>
          <p:nvPr/>
        </p:nvPicPr>
        <p:blipFill rotWithShape="1">
          <a:blip r:embed="rId22">
            <a:alphaModFix/>
          </a:blip>
          <a:srcRect r="-11731" b="-11731"/>
          <a:stretch/>
        </p:blipFill>
        <p:spPr>
          <a:xfrm>
            <a:off x="867600" y="287650"/>
            <a:ext cx="1089000" cy="272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3.pn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hyperlink" Target="https://twitter.com/albert_sangra" TargetMode="External"/><Relationship Id="rId4" Type="http://schemas.openxmlformats.org/officeDocument/2006/relationships/image" Target="../media/image6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0"/>
          <p:cNvSpPr txBox="1">
            <a:spLocks noGrp="1"/>
          </p:cNvSpPr>
          <p:nvPr>
            <p:ph type="title"/>
          </p:nvPr>
        </p:nvSpPr>
        <p:spPr>
          <a:xfrm>
            <a:off x="1134100" y="922337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600" dirty="0" smtClean="0"/>
              <a:t>New Leadership for New Digital Education Scenarios?</a:t>
            </a:r>
            <a:endParaRPr lang="es-ES" sz="3600" dirty="0"/>
          </a:p>
        </p:txBody>
      </p:sp>
      <p:sp>
        <p:nvSpPr>
          <p:cNvPr id="321" name="Google Shape;321;p30"/>
          <p:cNvSpPr/>
          <p:nvPr/>
        </p:nvSpPr>
        <p:spPr>
          <a:xfrm>
            <a:off x="220300" y="3574325"/>
            <a:ext cx="9138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0"/>
          <p:cNvSpPr/>
          <p:nvPr/>
        </p:nvSpPr>
        <p:spPr>
          <a:xfrm>
            <a:off x="1210252" y="3574325"/>
            <a:ext cx="767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0"/>
          <p:cNvSpPr txBox="1"/>
          <p:nvPr/>
        </p:nvSpPr>
        <p:spPr>
          <a:xfrm>
            <a:off x="1134099" y="3533704"/>
            <a:ext cx="5157995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b="1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Prof. Albert </a:t>
            </a:r>
            <a:r>
              <a:rPr lang="es-ES" sz="2400" b="1" i="0" u="none" strike="noStrike" cap="none" dirty="0" err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Sangrà</a:t>
            </a:r>
            <a:endParaRPr sz="2400" b="1" i="0" u="none" strike="noStrike" cap="none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Full </a:t>
            </a:r>
            <a:r>
              <a:rPr lang="es-ES" sz="1100" dirty="0" err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professor</a:t>
            </a:r>
            <a:r>
              <a:rPr lang="es-ES" sz="11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in </a:t>
            </a:r>
            <a:r>
              <a:rPr lang="es-ES" sz="1100" dirty="0" err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Education</a:t>
            </a:r>
            <a:endParaRPr lang="es-ES" sz="11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1" i="0" u="none" strike="noStrike" cap="none" dirty="0" err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Universitat</a:t>
            </a:r>
            <a:r>
              <a:rPr lang="es-ES" sz="1100" b="1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b="1" i="0" u="none" strike="noStrike" cap="none" dirty="0" err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Oberta</a:t>
            </a:r>
            <a:r>
              <a:rPr lang="es-ES" sz="1100" b="1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de Catalunya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1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UNESCO </a:t>
            </a:r>
            <a:r>
              <a:rPr lang="es-ES" sz="1100" dirty="0" err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Chair</a:t>
            </a:r>
            <a:r>
              <a:rPr lang="es-ES" sz="11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Holder</a:t>
            </a:r>
            <a:r>
              <a:rPr lang="es-ES" sz="11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in </a:t>
            </a:r>
            <a:r>
              <a:rPr lang="es-ES" sz="1100" dirty="0" err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Education</a:t>
            </a:r>
            <a:r>
              <a:rPr lang="es-ES" sz="11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&amp; </a:t>
            </a:r>
            <a:r>
              <a:rPr lang="es-ES" sz="1100" dirty="0" smtClean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 smtClean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Technology</a:t>
            </a:r>
            <a:r>
              <a:rPr lang="es-ES" sz="1100" dirty="0" smtClean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for</a:t>
            </a:r>
            <a:r>
              <a:rPr lang="es-ES" sz="11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Social </a:t>
            </a:r>
            <a:r>
              <a:rPr lang="es-ES" sz="1100" dirty="0" err="1" smtClean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Change</a:t>
            </a:r>
            <a:endParaRPr lang="es-ES" sz="1100" dirty="0" smtClean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100" b="0" i="0" u="none" strike="noStrike" cap="none" dirty="0" err="1" smtClean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Chair</a:t>
            </a:r>
            <a:r>
              <a:rPr lang="ca-ES" sz="1100" b="0" i="0" u="none" strike="noStrike" cap="none" dirty="0" smtClean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, EDEN DLE </a:t>
            </a:r>
            <a:r>
              <a:rPr lang="ca-ES" sz="1100" b="0" i="0" u="none" strike="noStrike" cap="none" dirty="0" err="1" smtClean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Fellows</a:t>
            </a:r>
            <a:r>
              <a:rPr lang="ca-ES" sz="1100" b="0" i="0" u="none" strike="noStrike" cap="none" dirty="0" smtClean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ca-ES" sz="1100" b="0" i="0" u="none" strike="noStrike" cap="none" dirty="0" err="1" smtClean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Council</a:t>
            </a:r>
            <a:endParaRPr sz="1100" b="0" i="0" u="none" strike="noStrike" cap="none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AutoShape 2" descr="La Salle Bonanova - Colegio religioso - Barcelona | Facebook - 10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La Salle Bonanova - Colegio religioso - Barcelona | Facebook - 10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La Salle Bonanova - Colegio religioso - Barcelona | Facebook - 10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8" descr="La Salle Bonanova - Colegio religioso - Barcelona | Facebook - 10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10" descr="La Salle Bonanova - Colegio religioso - Barcelona | Facebook - 10 ..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12" descr="La Salle Bonanova - Colegio religioso - Barcelona | Facebook - 10 ...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14" descr="La Salle Bonanova - Colegio religioso - Barcelona | Facebook - 10 ...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4" name="Picture 2" descr="University of Zagreb University Computing Centre - EOSC Assoc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104" y="3686879"/>
            <a:ext cx="1516248" cy="107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5372774" y="3232321"/>
            <a:ext cx="3577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err="1">
                <a:solidFill>
                  <a:schemeClr val="bg1"/>
                </a:solidFill>
              </a:rPr>
              <a:t>Days</a:t>
            </a:r>
            <a:r>
              <a:rPr lang="es-ES" b="1" i="1" dirty="0">
                <a:solidFill>
                  <a:schemeClr val="bg1"/>
                </a:solidFill>
              </a:rPr>
              <a:t> of e-</a:t>
            </a:r>
            <a:r>
              <a:rPr lang="es-ES" b="1" i="1" dirty="0" err="1">
                <a:solidFill>
                  <a:schemeClr val="bg1"/>
                </a:solidFill>
              </a:rPr>
              <a:t>infrastructure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smtClean="0">
                <a:solidFill>
                  <a:schemeClr val="bg1"/>
                </a:solidFill>
              </a:rPr>
              <a:t>DEI </a:t>
            </a:r>
            <a:r>
              <a:rPr lang="es-ES" b="1" i="1" dirty="0" err="1" smtClean="0">
                <a:solidFill>
                  <a:schemeClr val="bg1"/>
                </a:solidFill>
              </a:rPr>
              <a:t>Conference</a:t>
            </a:r>
            <a:endParaRPr lang="es-E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5" t="32500" r="17336" b="19219"/>
          <a:stretch/>
        </p:blipFill>
        <p:spPr bwMode="auto">
          <a:xfrm rot="1158344">
            <a:off x="1932767" y="1972615"/>
            <a:ext cx="1786781" cy="103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What, Why, and How to Flip Your Classroom | EdSurge New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7" r="19239"/>
          <a:stretch/>
        </p:blipFill>
        <p:spPr bwMode="auto">
          <a:xfrm rot="20841829">
            <a:off x="550844" y="2126788"/>
            <a:ext cx="1355076" cy="89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462;ga88ce1493e_0_193"/>
          <p:cNvPicPr preferRelativeResize="0"/>
          <p:nvPr/>
        </p:nvPicPr>
        <p:blipFill rotWithShape="1">
          <a:blip r:embed="rId5">
            <a:alphaModFix/>
          </a:blip>
          <a:srcRect l="11929" t="22335" r="16462" b="4958"/>
          <a:stretch/>
        </p:blipFill>
        <p:spPr>
          <a:xfrm>
            <a:off x="914786" y="3096636"/>
            <a:ext cx="2010524" cy="123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Ganyet | Día 10: Tiempo físico, digital y cósm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61" y="1556463"/>
            <a:ext cx="1634251" cy="109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a explotación de los estudiantes de práctica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r="14017"/>
          <a:stretch/>
        </p:blipFill>
        <p:spPr bwMode="auto">
          <a:xfrm>
            <a:off x="6852493" y="2220983"/>
            <a:ext cx="1520332" cy="119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lores - Windowc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2625">
            <a:off x="3466596" y="3109669"/>
            <a:ext cx="2471501" cy="133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412;p43"/>
          <p:cNvSpPr txBox="1">
            <a:spLocks noGrp="1"/>
          </p:cNvSpPr>
          <p:nvPr>
            <p:ph type="title"/>
          </p:nvPr>
        </p:nvSpPr>
        <p:spPr>
          <a:xfrm>
            <a:off x="772475" y="648025"/>
            <a:ext cx="74706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ES" sz="2000" dirty="0" err="1">
                <a:solidFill>
                  <a:srgbClr val="000099"/>
                </a:solidFill>
              </a:rPr>
              <a:t>Conditions</a:t>
            </a:r>
            <a:r>
              <a:rPr lang="es-ES" sz="2000" dirty="0">
                <a:solidFill>
                  <a:srgbClr val="000099"/>
                </a:solidFill>
              </a:rPr>
              <a:t> </a:t>
            </a:r>
            <a:r>
              <a:rPr lang="es-ES" sz="2000" dirty="0" err="1">
                <a:solidFill>
                  <a:srgbClr val="000099"/>
                </a:solidFill>
              </a:rPr>
              <a:t>for</a:t>
            </a:r>
            <a:r>
              <a:rPr lang="es-ES" sz="2000" dirty="0">
                <a:solidFill>
                  <a:srgbClr val="000099"/>
                </a:solidFill>
              </a:rPr>
              <a:t> </a:t>
            </a:r>
            <a:r>
              <a:rPr lang="es-ES" sz="2000" dirty="0" err="1">
                <a:solidFill>
                  <a:srgbClr val="000099"/>
                </a:solidFill>
              </a:rPr>
              <a:t>successful</a:t>
            </a:r>
            <a:r>
              <a:rPr lang="es-ES" sz="2000" dirty="0">
                <a:solidFill>
                  <a:srgbClr val="000099"/>
                </a:solidFill>
              </a:rPr>
              <a:t> </a:t>
            </a:r>
            <a:r>
              <a:rPr lang="es-ES" sz="2000" dirty="0" err="1">
                <a:solidFill>
                  <a:srgbClr val="000099"/>
                </a:solidFill>
              </a:rPr>
              <a:t>hybrid</a:t>
            </a:r>
            <a:r>
              <a:rPr lang="es-ES" sz="2000" dirty="0">
                <a:solidFill>
                  <a:srgbClr val="000099"/>
                </a:solidFill>
              </a:rPr>
              <a:t>/</a:t>
            </a:r>
            <a:r>
              <a:rPr lang="es-ES" sz="2000" dirty="0" err="1">
                <a:solidFill>
                  <a:srgbClr val="000099"/>
                </a:solidFill>
              </a:rPr>
              <a:t>blended</a:t>
            </a:r>
            <a:r>
              <a:rPr lang="es-ES" sz="2000" dirty="0">
                <a:solidFill>
                  <a:srgbClr val="000099"/>
                </a:solidFill>
              </a:rPr>
              <a:t> </a:t>
            </a:r>
            <a:r>
              <a:rPr lang="es-ES" sz="2000" dirty="0" err="1">
                <a:solidFill>
                  <a:srgbClr val="000099"/>
                </a:solidFill>
              </a:rPr>
              <a:t>models</a:t>
            </a:r>
            <a:endParaRPr sz="2000" dirty="0">
              <a:solidFill>
                <a:srgbClr val="000099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4084" y="4364077"/>
            <a:ext cx="32672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>
                <a:solidFill>
                  <a:srgbClr val="000099"/>
                </a:solidFill>
              </a:rPr>
              <a:t>A </a:t>
            </a:r>
            <a:r>
              <a:rPr lang="es-ES" sz="1100" b="1" dirty="0" err="1">
                <a:solidFill>
                  <a:srgbClr val="000099"/>
                </a:solidFill>
              </a:rPr>
              <a:t>hybrid</a:t>
            </a:r>
            <a:r>
              <a:rPr lang="es-ES" sz="1100" b="1" dirty="0">
                <a:solidFill>
                  <a:srgbClr val="000099"/>
                </a:solidFill>
              </a:rPr>
              <a:t> </a:t>
            </a:r>
            <a:r>
              <a:rPr lang="es-ES" sz="1100" b="1" dirty="0" err="1">
                <a:solidFill>
                  <a:srgbClr val="000099"/>
                </a:solidFill>
              </a:rPr>
              <a:t>model</a:t>
            </a:r>
            <a:r>
              <a:rPr lang="es-ES" sz="1100" b="1" dirty="0">
                <a:solidFill>
                  <a:srgbClr val="000099"/>
                </a:solidFill>
              </a:rPr>
              <a:t> </a:t>
            </a:r>
            <a:r>
              <a:rPr lang="es-ES" sz="1100" b="1" dirty="0" err="1">
                <a:solidFill>
                  <a:srgbClr val="000099"/>
                </a:solidFill>
              </a:rPr>
              <a:t>designed</a:t>
            </a:r>
            <a:r>
              <a:rPr lang="es-ES" sz="1100" b="1" dirty="0">
                <a:solidFill>
                  <a:srgbClr val="000099"/>
                </a:solidFill>
              </a:rPr>
              <a:t> </a:t>
            </a:r>
            <a:r>
              <a:rPr lang="es-ES" sz="1100" b="1" dirty="0" err="1">
                <a:solidFill>
                  <a:srgbClr val="000099"/>
                </a:solidFill>
              </a:rPr>
              <a:t>from</a:t>
            </a:r>
            <a:r>
              <a:rPr lang="es-ES" sz="1100" b="1" dirty="0">
                <a:solidFill>
                  <a:srgbClr val="000099"/>
                </a:solidFill>
              </a:rPr>
              <a:t> a </a:t>
            </a:r>
            <a:r>
              <a:rPr lang="es-ES" sz="1100" b="1" dirty="0" err="1">
                <a:solidFill>
                  <a:srgbClr val="000099"/>
                </a:solidFill>
              </a:rPr>
              <a:t>different</a:t>
            </a:r>
            <a:r>
              <a:rPr lang="es-ES" sz="1100" b="1" dirty="0">
                <a:solidFill>
                  <a:srgbClr val="000099"/>
                </a:solidFill>
              </a:rPr>
              <a:t> look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741783" y="1510417"/>
            <a:ext cx="13500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err="1">
                <a:solidFill>
                  <a:srgbClr val="000099"/>
                </a:solidFill>
              </a:rPr>
              <a:t>Dissociating</a:t>
            </a:r>
            <a:r>
              <a:rPr lang="es-ES" sz="1100" b="1" dirty="0">
                <a:solidFill>
                  <a:srgbClr val="000099"/>
                </a:solidFill>
              </a:rPr>
              <a:t> time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616446" y="3429665"/>
            <a:ext cx="21903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err="1">
                <a:solidFill>
                  <a:srgbClr val="000099"/>
                </a:solidFill>
              </a:rPr>
              <a:t>Autonomy</a:t>
            </a:r>
            <a:r>
              <a:rPr lang="es-ES" sz="1100" b="1" dirty="0">
                <a:solidFill>
                  <a:srgbClr val="000099"/>
                </a:solidFill>
              </a:rPr>
              <a:t> and </a:t>
            </a:r>
            <a:r>
              <a:rPr lang="es-ES" sz="1100" b="1" dirty="0" err="1">
                <a:solidFill>
                  <a:srgbClr val="000099"/>
                </a:solidFill>
              </a:rPr>
              <a:t>self-regulation</a:t>
            </a:r>
            <a:r>
              <a:rPr lang="es-ES" sz="1100" b="1" dirty="0">
                <a:solidFill>
                  <a:srgbClr val="000099"/>
                </a:solidFill>
              </a:rPr>
              <a:t> </a:t>
            </a:r>
            <a:r>
              <a:rPr lang="es-ES" sz="1100" b="1" dirty="0" err="1">
                <a:solidFill>
                  <a:srgbClr val="000099"/>
                </a:solidFill>
              </a:rPr>
              <a:t>growth</a:t>
            </a:r>
            <a:r>
              <a:rPr lang="es-ES" sz="1100" b="1" dirty="0">
                <a:solidFill>
                  <a:srgbClr val="000099"/>
                </a:solidFill>
              </a:rPr>
              <a:t>: </a:t>
            </a:r>
            <a:r>
              <a:rPr lang="es-ES" sz="1100" b="1" dirty="0" err="1">
                <a:solidFill>
                  <a:srgbClr val="000099"/>
                </a:solidFill>
              </a:rPr>
              <a:t>the</a:t>
            </a:r>
            <a:r>
              <a:rPr lang="es-ES" sz="1100" b="1" dirty="0">
                <a:solidFill>
                  <a:srgbClr val="000099"/>
                </a:solidFill>
              </a:rPr>
              <a:t> </a:t>
            </a:r>
            <a:r>
              <a:rPr lang="es-ES" sz="1100" b="1" dirty="0" err="1">
                <a:solidFill>
                  <a:srgbClr val="000099"/>
                </a:solidFill>
              </a:rPr>
              <a:t>job</a:t>
            </a:r>
            <a:r>
              <a:rPr lang="es-ES" sz="1100" b="1" dirty="0">
                <a:solidFill>
                  <a:srgbClr val="000099"/>
                </a:solidFill>
              </a:rPr>
              <a:t> of </a:t>
            </a:r>
            <a:r>
              <a:rPr lang="es-ES" sz="1100" b="1" dirty="0" err="1">
                <a:solidFill>
                  <a:srgbClr val="000099"/>
                </a:solidFill>
              </a:rPr>
              <a:t>learning</a:t>
            </a:r>
            <a:endParaRPr lang="es-ES" sz="1100" b="1" dirty="0">
              <a:solidFill>
                <a:srgbClr val="000099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256203" y="4194800"/>
            <a:ext cx="2244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0099"/>
                </a:solidFill>
              </a:rPr>
              <a:t>A </a:t>
            </a:r>
            <a:r>
              <a:rPr lang="es-ES" sz="1100" b="1" dirty="0" err="1">
                <a:solidFill>
                  <a:srgbClr val="000099"/>
                </a:solidFill>
              </a:rPr>
              <a:t>formative</a:t>
            </a:r>
            <a:r>
              <a:rPr lang="es-ES" sz="1100" b="1" dirty="0">
                <a:solidFill>
                  <a:srgbClr val="000099"/>
                </a:solidFill>
              </a:rPr>
              <a:t>, </a:t>
            </a:r>
            <a:r>
              <a:rPr lang="es-ES" sz="1100" b="1" dirty="0" err="1">
                <a:solidFill>
                  <a:srgbClr val="000099"/>
                </a:solidFill>
              </a:rPr>
              <a:t>continuous</a:t>
            </a:r>
            <a:r>
              <a:rPr lang="es-ES" sz="1100" b="1" dirty="0">
                <a:solidFill>
                  <a:srgbClr val="000099"/>
                </a:solidFill>
              </a:rPr>
              <a:t> and </a:t>
            </a:r>
            <a:r>
              <a:rPr lang="es-ES" sz="1100" b="1" dirty="0" err="1">
                <a:solidFill>
                  <a:srgbClr val="000099"/>
                </a:solidFill>
              </a:rPr>
              <a:t>diversified</a:t>
            </a:r>
            <a:r>
              <a:rPr lang="es-ES" sz="1100" b="1" dirty="0">
                <a:solidFill>
                  <a:srgbClr val="000099"/>
                </a:solidFill>
              </a:rPr>
              <a:t> </a:t>
            </a:r>
            <a:r>
              <a:rPr lang="es-ES" sz="1100" b="1" dirty="0" err="1">
                <a:solidFill>
                  <a:srgbClr val="000099"/>
                </a:solidFill>
              </a:rPr>
              <a:t>assessment</a:t>
            </a:r>
            <a:endParaRPr lang="es-ES" sz="1100" b="1" dirty="0">
              <a:solidFill>
                <a:srgbClr val="000099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835141" y="1740047"/>
            <a:ext cx="2514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800" dirty="0">
                <a:solidFill>
                  <a:schemeClr val="bg1">
                    <a:lumMod val="50000"/>
                  </a:schemeClr>
                </a:solidFill>
              </a:rPr>
              <a:t>(Barberà, Gros, &amp; Kirchner, 2014; </a:t>
            </a:r>
            <a:r>
              <a:rPr lang="ca-ES" sz="800" dirty="0" err="1">
                <a:solidFill>
                  <a:schemeClr val="bg1">
                    <a:lumMod val="50000"/>
                  </a:schemeClr>
                </a:solidFill>
              </a:rPr>
              <a:t>Hrastinski</a:t>
            </a:r>
            <a:r>
              <a:rPr lang="ca-ES" sz="800" dirty="0">
                <a:solidFill>
                  <a:schemeClr val="bg1">
                    <a:lumMod val="50000"/>
                  </a:schemeClr>
                </a:solidFill>
              </a:rPr>
              <a:t>, 2008; </a:t>
            </a:r>
            <a:r>
              <a:rPr lang="sv-SE" sz="800" dirty="0">
                <a:solidFill>
                  <a:schemeClr val="bg1">
                    <a:lumMod val="50000"/>
                  </a:schemeClr>
                </a:solidFill>
              </a:rPr>
              <a:t>Tynan, Ryan, &amp; Lamont-Mills, 2015</a:t>
            </a:r>
            <a:r>
              <a:rPr lang="ca-ES" sz="8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726811" y="3791690"/>
            <a:ext cx="10871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a-ES" sz="800" dirty="0" err="1">
                <a:solidFill>
                  <a:schemeClr val="bg1">
                    <a:lumMod val="50000"/>
                  </a:schemeClr>
                </a:solidFill>
              </a:rPr>
              <a:t>Zimmerman</a:t>
            </a:r>
            <a:r>
              <a:rPr lang="ca-ES" sz="800" dirty="0">
                <a:solidFill>
                  <a:schemeClr val="bg1">
                    <a:lumMod val="50000"/>
                  </a:schemeClr>
                </a:solidFill>
              </a:rPr>
              <a:t>, 2008)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389387" y="4613344"/>
            <a:ext cx="20168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800" dirty="0">
                <a:solidFill>
                  <a:schemeClr val="bg1">
                    <a:lumMod val="50000"/>
                  </a:schemeClr>
                </a:solidFill>
              </a:rPr>
              <a:t>(Gibbs, 2006; </a:t>
            </a:r>
            <a:r>
              <a:rPr lang="ca-ES" sz="800" dirty="0" err="1">
                <a:solidFill>
                  <a:schemeClr val="bg1">
                    <a:lumMod val="50000"/>
                  </a:schemeClr>
                </a:solidFill>
              </a:rPr>
              <a:t>McCallum</a:t>
            </a:r>
            <a:r>
              <a:rPr lang="ca-ES" sz="800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ca-ES" sz="800" dirty="0" err="1">
                <a:solidFill>
                  <a:schemeClr val="bg1">
                    <a:lumMod val="50000"/>
                  </a:schemeClr>
                </a:solidFill>
              </a:rPr>
              <a:t>Milner</a:t>
            </a:r>
            <a:r>
              <a:rPr lang="ca-ES" sz="800" dirty="0">
                <a:solidFill>
                  <a:schemeClr val="bg1">
                    <a:lumMod val="50000"/>
                  </a:schemeClr>
                </a:solidFill>
              </a:rPr>
              <a:t>, 2021)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015399" y="4581550"/>
            <a:ext cx="2576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a-ES" sz="800" dirty="0" err="1">
                <a:solidFill>
                  <a:schemeClr val="bg1">
                    <a:lumMod val="50000"/>
                  </a:schemeClr>
                </a:solidFill>
              </a:rPr>
              <a:t>Lage</a:t>
            </a:r>
            <a:r>
              <a:rPr lang="ca-ES" sz="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a-ES" sz="800" dirty="0" err="1">
                <a:solidFill>
                  <a:schemeClr val="bg1">
                    <a:lumMod val="50000"/>
                  </a:schemeClr>
                </a:solidFill>
              </a:rPr>
              <a:t>Platt</a:t>
            </a:r>
            <a:r>
              <a:rPr lang="ca-ES" sz="800" dirty="0">
                <a:solidFill>
                  <a:schemeClr val="bg1">
                    <a:lumMod val="50000"/>
                  </a:schemeClr>
                </a:solidFill>
              </a:rPr>
              <a:t>, &amp; </a:t>
            </a:r>
            <a:r>
              <a:rPr lang="ca-ES" sz="800" dirty="0" err="1">
                <a:solidFill>
                  <a:schemeClr val="bg1">
                    <a:lumMod val="50000"/>
                  </a:schemeClr>
                </a:solidFill>
              </a:rPr>
              <a:t>Treglia</a:t>
            </a:r>
            <a:r>
              <a:rPr lang="ca-ES" sz="800" dirty="0">
                <a:solidFill>
                  <a:schemeClr val="bg1">
                    <a:lumMod val="50000"/>
                  </a:schemeClr>
                </a:solidFill>
              </a:rPr>
              <a:t>, 2000; Bates &amp; Sangrà, 2011)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12 Imagen">
            <a:extLst>
              <a:ext uri="{FF2B5EF4-FFF2-40B4-BE49-F238E27FC236}">
                <a16:creationId xmlns="" xmlns:a16="http://schemas.microsoft.com/office/drawing/2014/main" id="{DF23BAA2-F579-E265-D21D-F438F51DCDEC}"/>
              </a:ext>
            </a:extLst>
          </p:cNvPr>
          <p:cNvPicPr/>
          <p:nvPr/>
        </p:nvPicPr>
        <p:blipFill rotWithShape="1">
          <a:blip r:embed="rId9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4486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3420533" y="243529"/>
            <a:ext cx="17621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s-E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Challenge</a:t>
            </a:r>
            <a:r>
              <a:rPr lang="es-E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27948" y="1873772"/>
            <a:ext cx="2202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>
                <a:solidFill>
                  <a:srgbClr val="000099"/>
                </a:solidFill>
              </a:rPr>
              <a:t>Dual </a:t>
            </a:r>
            <a:r>
              <a:rPr lang="ca-ES" b="1" dirty="0" err="1">
                <a:solidFill>
                  <a:srgbClr val="000099"/>
                </a:solidFill>
              </a:rPr>
              <a:t>learning</a:t>
            </a:r>
            <a:r>
              <a:rPr lang="ca-ES" b="1" dirty="0">
                <a:solidFill>
                  <a:srgbClr val="000099"/>
                </a:solidFill>
              </a:rPr>
              <a:t> </a:t>
            </a:r>
            <a:r>
              <a:rPr lang="ca-ES" b="1" dirty="0" err="1">
                <a:solidFill>
                  <a:srgbClr val="000099"/>
                </a:solidFill>
              </a:rPr>
              <a:t>scenarios</a:t>
            </a:r>
            <a:endParaRPr lang="es-ES" b="1" dirty="0">
              <a:solidFill>
                <a:srgbClr val="000099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27948" y="2815603"/>
            <a:ext cx="2492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>
                <a:solidFill>
                  <a:srgbClr val="000099"/>
                </a:solidFill>
              </a:rPr>
              <a:t>Microcredentials</a:t>
            </a:r>
            <a:endParaRPr lang="es-ES" b="1" dirty="0">
              <a:solidFill>
                <a:srgbClr val="000099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3478106" y="1873772"/>
            <a:ext cx="6774" cy="2549215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3735495" y="1883575"/>
            <a:ext cx="3509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/>
            <a:r>
              <a:rPr lang="en-U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 Take better advantage of augmented and virtual reality</a:t>
            </a:r>
          </a:p>
          <a:p>
            <a:pPr marL="87313" indent="-87313"/>
            <a:r>
              <a:rPr lang="en-U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 Foster more agreements for practice in companies and institutions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735495" y="2818634"/>
            <a:ext cx="343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2" indent="-87313">
              <a:defRPr/>
            </a:pPr>
            <a:r>
              <a:rPr lang="en-U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 Linked to competencies. But really linked.</a:t>
            </a:r>
          </a:p>
          <a:p>
            <a:pPr marL="87313" lvl="2" indent="-87313">
              <a:defRPr/>
            </a:pPr>
            <a:r>
              <a:rPr lang="en-U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 It is a current trend, but it is not everything.</a:t>
            </a:r>
          </a:p>
          <a:p>
            <a:pPr marL="87313" lvl="2" indent="-87313">
              <a:defRPr/>
            </a:pPr>
            <a:r>
              <a:rPr lang="en-U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 Risk of higher concurrence with companies and other newcomers.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21840" y="1004931"/>
            <a:ext cx="566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Adapting the learning offer to the societal needs: Upskilling and re-skilling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38109" y="3733388"/>
            <a:ext cx="2492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>
                <a:solidFill>
                  <a:srgbClr val="000099"/>
                </a:solidFill>
              </a:rPr>
              <a:t>Lifelong</a:t>
            </a:r>
            <a:r>
              <a:rPr lang="ca-ES" b="1" dirty="0">
                <a:solidFill>
                  <a:srgbClr val="000099"/>
                </a:solidFill>
              </a:rPr>
              <a:t> </a:t>
            </a:r>
            <a:r>
              <a:rPr lang="ca-ES" b="1" dirty="0" err="1">
                <a:solidFill>
                  <a:srgbClr val="000099"/>
                </a:solidFill>
              </a:rPr>
              <a:t>educational</a:t>
            </a:r>
            <a:r>
              <a:rPr lang="ca-ES" b="1" dirty="0">
                <a:solidFill>
                  <a:srgbClr val="000099"/>
                </a:solidFill>
              </a:rPr>
              <a:t> </a:t>
            </a:r>
            <a:r>
              <a:rPr lang="ca-ES" b="1" dirty="0" err="1">
                <a:solidFill>
                  <a:srgbClr val="000099"/>
                </a:solidFill>
              </a:rPr>
              <a:t>journeys</a:t>
            </a:r>
            <a:endParaRPr lang="es-ES" b="1" dirty="0">
              <a:solidFill>
                <a:srgbClr val="000099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759200" y="3772741"/>
            <a:ext cx="340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/>
            <a:r>
              <a:rPr lang="ca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 </a:t>
            </a:r>
            <a:r>
              <a:rPr lang="ca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Learning</a:t>
            </a:r>
            <a:r>
              <a:rPr lang="ca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ecologies: </a:t>
            </a:r>
            <a:r>
              <a:rPr lang="ca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understand</a:t>
            </a:r>
            <a:r>
              <a:rPr lang="ca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better</a:t>
            </a:r>
            <a:r>
              <a:rPr lang="ca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ca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make</a:t>
            </a:r>
            <a:r>
              <a:rPr lang="ca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it</a:t>
            </a:r>
            <a:r>
              <a:rPr lang="ca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more</a:t>
            </a:r>
            <a:r>
              <a:rPr lang="ca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possible</a:t>
            </a:r>
          </a:p>
        </p:txBody>
      </p:sp>
      <p:pic>
        <p:nvPicPr>
          <p:cNvPr id="27650" name="Picture 2" descr="About theory and practice">
            <a:extLst>
              <a:ext uri="{FF2B5EF4-FFF2-40B4-BE49-F238E27FC236}">
                <a16:creationId xmlns="" xmlns:a16="http://schemas.microsoft.com/office/drawing/2014/main" id="{54C7A79C-ACB0-0B71-3B5D-4E8EBDE9F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122" y="1800675"/>
            <a:ext cx="1588009" cy="76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at are microcredentials? – On Target Work Skills">
            <a:extLst>
              <a:ext uri="{FF2B5EF4-FFF2-40B4-BE49-F238E27FC236}">
                <a16:creationId xmlns="" xmlns:a16="http://schemas.microsoft.com/office/drawing/2014/main" id="{C5D59DBD-00EA-00FC-7AEC-E422843C6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3" t="16654" r="21266" b="16802"/>
          <a:stretch/>
        </p:blipFill>
        <p:spPr bwMode="auto">
          <a:xfrm>
            <a:off x="7789333" y="2741461"/>
            <a:ext cx="672384" cy="81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2 Imagen">
            <a:extLst>
              <a:ext uri="{FF2B5EF4-FFF2-40B4-BE49-F238E27FC236}">
                <a16:creationId xmlns="" xmlns:a16="http://schemas.microsoft.com/office/drawing/2014/main" id="{218BAB10-6922-134B-1384-11FF94FEEC24}"/>
              </a:ext>
            </a:extLst>
          </p:cNvPr>
          <p:cNvPicPr/>
          <p:nvPr/>
        </p:nvPicPr>
        <p:blipFill rotWithShape="1">
          <a:blip r:embed="rId4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5883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3139181" y="243529"/>
            <a:ext cx="17621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ca-E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Challenge 3</a:t>
            </a:r>
            <a:endParaRPr lang="es-ES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4889" t="14091" r="35926" b="52198"/>
          <a:stretch/>
        </p:blipFill>
        <p:spPr>
          <a:xfrm>
            <a:off x="921840" y="1704174"/>
            <a:ext cx="2668693" cy="17339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3037" t="27128" r="18222" b="8214"/>
          <a:stretch/>
        </p:blipFill>
        <p:spPr>
          <a:xfrm>
            <a:off x="1686560" y="2892214"/>
            <a:ext cx="2161761" cy="1613107"/>
          </a:xfrm>
          <a:prstGeom prst="rect">
            <a:avLst/>
          </a:prstGeom>
        </p:spPr>
      </p:pic>
      <p:pic>
        <p:nvPicPr>
          <p:cNvPr id="6146" name="Picture 2" descr="Proyecto EDIA nº 154. Inteligencia Artificial en Educación. Guía para docent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12350" r="2965" b="24440"/>
          <a:stretch/>
        </p:blipFill>
        <p:spPr bwMode="auto">
          <a:xfrm>
            <a:off x="6725920" y="1638985"/>
            <a:ext cx="1794933" cy="200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01" y="1890615"/>
            <a:ext cx="1699039" cy="240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35" y="2323471"/>
            <a:ext cx="1758665" cy="248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/>
          <a:srcRect l="18592" t="8033" r="19111" b="69449"/>
          <a:stretch/>
        </p:blipFill>
        <p:spPr>
          <a:xfrm>
            <a:off x="5150294" y="3959352"/>
            <a:ext cx="3732106" cy="75884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8AF74099-C9C0-E279-766E-B5F7D9A603D8}"/>
              </a:ext>
            </a:extLst>
          </p:cNvPr>
          <p:cNvSpPr txBox="1"/>
          <p:nvPr/>
        </p:nvSpPr>
        <p:spPr>
          <a:xfrm>
            <a:off x="809298" y="774433"/>
            <a:ext cx="5746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Exploring the opportunities and risks of Artificial Intelligence</a:t>
            </a:r>
          </a:p>
        </p:txBody>
      </p:sp>
      <p:pic>
        <p:nvPicPr>
          <p:cNvPr id="6" name="12 Imagen">
            <a:extLst>
              <a:ext uri="{FF2B5EF4-FFF2-40B4-BE49-F238E27FC236}">
                <a16:creationId xmlns="" xmlns:a16="http://schemas.microsoft.com/office/drawing/2014/main" id="{EF055C72-D370-C37A-D2DD-04E42F81F535}"/>
              </a:ext>
            </a:extLst>
          </p:cNvPr>
          <p:cNvPicPr/>
          <p:nvPr/>
        </p:nvPicPr>
        <p:blipFill rotWithShape="1">
          <a:blip r:embed="rId8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1269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20070" y="715587"/>
            <a:ext cx="60197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s-E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es-E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s-E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es-E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know</a:t>
            </a:r>
            <a:r>
              <a:rPr lang="es-E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es-E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AI and, </a:t>
            </a:r>
            <a:r>
              <a:rPr lang="es-E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particularly</a:t>
            </a:r>
            <a:r>
              <a:rPr lang="es-E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es-E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IA and </a:t>
            </a:r>
            <a:r>
              <a:rPr lang="es-E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teaching</a:t>
            </a:r>
            <a:r>
              <a:rPr lang="es-E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E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learning</a:t>
            </a:r>
            <a:r>
              <a:rPr lang="es-E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8194" name="Picture 2" descr="Pintar por números - Ice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19" y="1474069"/>
            <a:ext cx="2671590" cy="333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684704" y="1872400"/>
            <a:ext cx="2629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99"/>
                </a:solidFill>
              </a:rPr>
              <a:t>What</a:t>
            </a:r>
            <a:r>
              <a:rPr lang="es-ES" b="1" dirty="0">
                <a:solidFill>
                  <a:srgbClr val="000099"/>
                </a:solidFill>
              </a:rPr>
              <a:t> </a:t>
            </a:r>
            <a:r>
              <a:rPr lang="es-ES" b="1" dirty="0" err="1">
                <a:solidFill>
                  <a:srgbClr val="000099"/>
                </a:solidFill>
              </a:rPr>
              <a:t>we</a:t>
            </a:r>
            <a:r>
              <a:rPr lang="es-ES" b="1" dirty="0">
                <a:solidFill>
                  <a:srgbClr val="000099"/>
                </a:solidFill>
              </a:rPr>
              <a:t> </a:t>
            </a:r>
            <a:r>
              <a:rPr lang="es-ES" b="1" u="sng" dirty="0">
                <a:solidFill>
                  <a:srgbClr val="000099"/>
                </a:solidFill>
              </a:rPr>
              <a:t>do </a:t>
            </a:r>
            <a:r>
              <a:rPr lang="es-ES" b="1" u="sng" dirty="0" err="1">
                <a:solidFill>
                  <a:srgbClr val="000099"/>
                </a:solidFill>
              </a:rPr>
              <a:t>believe</a:t>
            </a:r>
            <a:r>
              <a:rPr lang="es-ES" b="1" u="sng" dirty="0">
                <a:solidFill>
                  <a:srgbClr val="000099"/>
                </a:solidFill>
              </a:rPr>
              <a:t> </a:t>
            </a:r>
            <a:r>
              <a:rPr lang="es-ES" b="1" dirty="0" err="1">
                <a:solidFill>
                  <a:srgbClr val="000099"/>
                </a:solidFill>
              </a:rPr>
              <a:t>we</a:t>
            </a:r>
            <a:r>
              <a:rPr lang="es-ES" b="1" dirty="0">
                <a:solidFill>
                  <a:srgbClr val="000099"/>
                </a:solidFill>
              </a:rPr>
              <a:t> </a:t>
            </a:r>
            <a:r>
              <a:rPr lang="es-ES" b="1" dirty="0" err="1">
                <a:solidFill>
                  <a:srgbClr val="000099"/>
                </a:solidFill>
              </a:rPr>
              <a:t>know</a:t>
            </a:r>
            <a:endParaRPr lang="es-ES" b="1" dirty="0">
              <a:solidFill>
                <a:srgbClr val="000099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13732" y="2987039"/>
            <a:ext cx="2623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000099"/>
                </a:solidFill>
              </a:rPr>
              <a:t>What</a:t>
            </a:r>
            <a:r>
              <a:rPr lang="es-ES" b="1" dirty="0">
                <a:solidFill>
                  <a:srgbClr val="000099"/>
                </a:solidFill>
              </a:rPr>
              <a:t> </a:t>
            </a:r>
            <a:r>
              <a:rPr lang="es-ES" b="1" dirty="0" err="1">
                <a:solidFill>
                  <a:srgbClr val="000099"/>
                </a:solidFill>
              </a:rPr>
              <a:t>we</a:t>
            </a:r>
            <a:r>
              <a:rPr lang="es-ES" b="1" dirty="0">
                <a:solidFill>
                  <a:srgbClr val="000099"/>
                </a:solidFill>
              </a:rPr>
              <a:t> </a:t>
            </a:r>
            <a:r>
              <a:rPr lang="es-ES" b="1" u="sng" dirty="0" err="1">
                <a:solidFill>
                  <a:srgbClr val="000099"/>
                </a:solidFill>
              </a:rPr>
              <a:t>don’t</a:t>
            </a:r>
            <a:r>
              <a:rPr lang="es-ES" b="1" u="sng" dirty="0">
                <a:solidFill>
                  <a:srgbClr val="000099"/>
                </a:solidFill>
              </a:rPr>
              <a:t> </a:t>
            </a:r>
            <a:r>
              <a:rPr lang="es-ES" b="1" u="sng" dirty="0" err="1">
                <a:solidFill>
                  <a:srgbClr val="000099"/>
                </a:solidFill>
              </a:rPr>
              <a:t>yet</a:t>
            </a:r>
            <a:r>
              <a:rPr lang="es-ES" b="1" u="sng" dirty="0">
                <a:solidFill>
                  <a:srgbClr val="000099"/>
                </a:solidFill>
              </a:rPr>
              <a:t> </a:t>
            </a:r>
            <a:r>
              <a:rPr lang="es-ES" b="1" u="sng" dirty="0" err="1">
                <a:solidFill>
                  <a:srgbClr val="000099"/>
                </a:solidFill>
              </a:rPr>
              <a:t>know</a:t>
            </a:r>
            <a:r>
              <a:rPr lang="es-ES" b="1" dirty="0">
                <a:solidFill>
                  <a:srgbClr val="000099"/>
                </a:solidFill>
              </a:rPr>
              <a:t> </a:t>
            </a:r>
            <a:r>
              <a:rPr lang="es-ES" b="1" dirty="0" err="1">
                <a:solidFill>
                  <a:srgbClr val="000099"/>
                </a:solidFill>
              </a:rPr>
              <a:t>that</a:t>
            </a:r>
            <a:r>
              <a:rPr lang="es-ES" b="1" dirty="0">
                <a:solidFill>
                  <a:srgbClr val="000099"/>
                </a:solidFill>
              </a:rPr>
              <a:t> </a:t>
            </a:r>
            <a:r>
              <a:rPr lang="es-ES" b="1" dirty="0" err="1">
                <a:solidFill>
                  <a:srgbClr val="000099"/>
                </a:solidFill>
              </a:rPr>
              <a:t>we</a:t>
            </a:r>
            <a:r>
              <a:rPr lang="es-ES" b="1" dirty="0">
                <a:solidFill>
                  <a:srgbClr val="000099"/>
                </a:solidFill>
              </a:rPr>
              <a:t> </a:t>
            </a:r>
            <a:r>
              <a:rPr lang="es-ES" b="1" u="sng" dirty="0" err="1">
                <a:solidFill>
                  <a:srgbClr val="000099"/>
                </a:solidFill>
              </a:rPr>
              <a:t>don’t</a:t>
            </a:r>
            <a:r>
              <a:rPr lang="es-ES" b="1" u="sng" dirty="0">
                <a:solidFill>
                  <a:srgbClr val="000099"/>
                </a:solidFill>
              </a:rPr>
              <a:t> </a:t>
            </a:r>
            <a:r>
              <a:rPr lang="es-ES" b="1" u="sng" dirty="0" err="1">
                <a:solidFill>
                  <a:srgbClr val="000099"/>
                </a:solidFill>
              </a:rPr>
              <a:t>know</a:t>
            </a:r>
            <a:endParaRPr lang="es-ES" b="1" u="sng" dirty="0">
              <a:solidFill>
                <a:srgbClr val="000099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 rot="10800000">
            <a:off x="5310129" y="1795281"/>
            <a:ext cx="328669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2D050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 rot="10800000">
            <a:off x="5319308" y="2994296"/>
            <a:ext cx="328669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12 Imagen">
            <a:extLst>
              <a:ext uri="{FF2B5EF4-FFF2-40B4-BE49-F238E27FC236}">
                <a16:creationId xmlns="" xmlns:a16="http://schemas.microsoft.com/office/drawing/2014/main" id="{5EC0A923-47B8-BF7B-DF7A-4440765EF454}"/>
              </a:ext>
            </a:extLst>
          </p:cNvPr>
          <p:cNvPicPr/>
          <p:nvPr/>
        </p:nvPicPr>
        <p:blipFill rotWithShape="1">
          <a:blip r:embed="rId3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700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3420533" y="243529"/>
            <a:ext cx="17621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s-E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Challenge</a:t>
            </a:r>
            <a:r>
              <a:rPr lang="es-E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3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27948" y="1806040"/>
            <a:ext cx="2682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AI-Enabled Applications for Predictive, Personal Learning (Learning Analytics)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27948" y="2863019"/>
            <a:ext cx="2492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>
                <a:solidFill>
                  <a:srgbClr val="000099"/>
                </a:solidFill>
              </a:rPr>
              <a:t>Generative</a:t>
            </a:r>
            <a:r>
              <a:rPr lang="ca-ES" b="1" dirty="0">
                <a:solidFill>
                  <a:srgbClr val="000099"/>
                </a:solidFill>
              </a:rPr>
              <a:t> AI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3765973" y="1806040"/>
            <a:ext cx="20320" cy="2413747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4118187" y="1806040"/>
            <a:ext cx="35787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 More and better personalization</a:t>
            </a:r>
          </a:p>
          <a:p>
            <a:r>
              <a:rPr lang="en-US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 Inclusion</a:t>
            </a:r>
          </a:p>
          <a:p>
            <a:r>
              <a:rPr lang="en-US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 Equity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118188" y="2863019"/>
            <a:ext cx="35787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2" indent="-87313">
              <a:defRPr/>
            </a:pPr>
            <a:r>
              <a:rPr lang="en-US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 Co-design and co-creation with the students</a:t>
            </a:r>
          </a:p>
          <a:p>
            <a:pPr marL="87313" lvl="2" indent="-87313">
              <a:defRPr/>
            </a:pPr>
            <a:r>
              <a:rPr lang="en-US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 Learning through experimenting and discovering</a:t>
            </a:r>
          </a:p>
          <a:p>
            <a:pPr marL="87313" lvl="2" indent="-87313">
              <a:defRPr/>
            </a:pPr>
            <a:r>
              <a:rPr lang="en-US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 Need of more active and empowering teaching methodologies</a:t>
            </a:r>
          </a:p>
          <a:p>
            <a:pPr marL="87313" lvl="2" indent="-87313">
              <a:defRPr/>
            </a:pPr>
            <a:r>
              <a:rPr lang="en-US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 Formative assessment as a must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21840" y="1004931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Exploring the opportunities and risks of Artificial Intelligence</a:t>
            </a:r>
          </a:p>
        </p:txBody>
      </p:sp>
      <p:pic>
        <p:nvPicPr>
          <p:cNvPr id="3" name="Picture 2" descr="Desmitificando la Inteligencia Artificial: Nuevo mindset en la educación">
            <a:extLst>
              <a:ext uri="{FF2B5EF4-FFF2-40B4-BE49-F238E27FC236}">
                <a16:creationId xmlns="" xmlns:a16="http://schemas.microsoft.com/office/drawing/2014/main" id="{4B59B6E2-F06F-A144-1435-E41363825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26" y="3219123"/>
            <a:ext cx="1829139" cy="102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2 Imagen">
            <a:extLst>
              <a:ext uri="{FF2B5EF4-FFF2-40B4-BE49-F238E27FC236}">
                <a16:creationId xmlns="" xmlns:a16="http://schemas.microsoft.com/office/drawing/2014/main" id="{773CD27C-8E42-6E3B-48E6-F7063896E09A}"/>
              </a:ext>
            </a:extLst>
          </p:cNvPr>
          <p:cNvPicPr/>
          <p:nvPr/>
        </p:nvPicPr>
        <p:blipFill rotWithShape="1">
          <a:blip r:embed="rId3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346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1"/>
          <p:cNvSpPr txBox="1"/>
          <p:nvPr/>
        </p:nvSpPr>
        <p:spPr>
          <a:xfrm>
            <a:off x="891475" y="831375"/>
            <a:ext cx="6746100" cy="29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1"/>
          <p:cNvSpPr txBox="1">
            <a:spLocks noGrp="1"/>
          </p:cNvSpPr>
          <p:nvPr>
            <p:ph type="title" idx="4294967295"/>
          </p:nvPr>
        </p:nvSpPr>
        <p:spPr>
          <a:xfrm>
            <a:off x="750950" y="572754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S" sz="4800" b="1" dirty="0">
                <a:solidFill>
                  <a:srgbClr val="000078"/>
                </a:solidFill>
              </a:rPr>
              <a:t>4</a:t>
            </a:r>
            <a:r>
              <a:rPr lang="es-ES" sz="4800" b="1" i="0" u="none" strike="noStrike" cap="none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4800" b="1" dirty="0" err="1" smtClean="0">
                <a:solidFill>
                  <a:srgbClr val="000078"/>
                </a:solidFill>
              </a:rPr>
              <a:t>Which</a:t>
            </a:r>
            <a:r>
              <a:rPr lang="es-ES" sz="4800" b="1" dirty="0" smtClean="0">
                <a:solidFill>
                  <a:srgbClr val="000078"/>
                </a:solidFill>
              </a:rPr>
              <a:t> </a:t>
            </a:r>
            <a:r>
              <a:rPr lang="es-ES" sz="4800" b="1" dirty="0" err="1" smtClean="0">
                <a:solidFill>
                  <a:srgbClr val="000078"/>
                </a:solidFill>
              </a:rPr>
              <a:t>kind</a:t>
            </a:r>
            <a:r>
              <a:rPr lang="es-ES" sz="4800" b="1" dirty="0" smtClean="0">
                <a:solidFill>
                  <a:srgbClr val="000078"/>
                </a:solidFill>
              </a:rPr>
              <a:t> of </a:t>
            </a:r>
            <a:r>
              <a:rPr lang="es-ES" sz="4800" b="1" dirty="0" err="1" smtClean="0">
                <a:solidFill>
                  <a:srgbClr val="000078"/>
                </a:solidFill>
              </a:rPr>
              <a:t>leadership</a:t>
            </a:r>
            <a:r>
              <a:rPr lang="es-ES" sz="4800" b="1" dirty="0" smtClean="0">
                <a:solidFill>
                  <a:srgbClr val="000078"/>
                </a:solidFill>
              </a:rPr>
              <a:t> do </a:t>
            </a:r>
            <a:r>
              <a:rPr lang="es-ES" sz="4800" b="1" dirty="0" err="1" smtClean="0">
                <a:solidFill>
                  <a:srgbClr val="000078"/>
                </a:solidFill>
              </a:rPr>
              <a:t>we</a:t>
            </a:r>
            <a:r>
              <a:rPr lang="es-ES" sz="4800" b="1" dirty="0" smtClean="0">
                <a:solidFill>
                  <a:srgbClr val="000078"/>
                </a:solidFill>
              </a:rPr>
              <a:t> </a:t>
            </a:r>
            <a:r>
              <a:rPr lang="es-ES" sz="4800" b="1" dirty="0" err="1" smtClean="0">
                <a:solidFill>
                  <a:srgbClr val="000078"/>
                </a:solidFill>
              </a:rPr>
              <a:t>need</a:t>
            </a:r>
            <a:r>
              <a:rPr lang="es-ES" sz="4800" b="1" dirty="0">
                <a:solidFill>
                  <a:srgbClr val="000078"/>
                </a:solidFill>
              </a:rPr>
              <a:t>?</a:t>
            </a:r>
            <a:endParaRPr sz="4800" b="1" i="0" u="none" strike="noStrike" cap="none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12 Imagen">
            <a:extLst>
              <a:ext uri="{FF2B5EF4-FFF2-40B4-BE49-F238E27FC236}">
                <a16:creationId xmlns="" xmlns:a16="http://schemas.microsoft.com/office/drawing/2014/main" id="{6E391ABC-CEB3-6EC7-0977-11D1D10E3299}"/>
              </a:ext>
            </a:extLst>
          </p:cNvPr>
          <p:cNvPicPr/>
          <p:nvPr/>
        </p:nvPicPr>
        <p:blipFill rotWithShape="1">
          <a:blip r:embed="rId3"/>
          <a:srcRect l="46566" t="44210" r="35090" b="35723"/>
          <a:stretch/>
        </p:blipFill>
        <p:spPr bwMode="auto">
          <a:xfrm>
            <a:off x="6797663" y="223360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9741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2 Imagen">
            <a:extLst>
              <a:ext uri="{FF2B5EF4-FFF2-40B4-BE49-F238E27FC236}">
                <a16:creationId xmlns="" xmlns:a16="http://schemas.microsoft.com/office/drawing/2014/main" id="{B0BCD23A-745B-E05D-560F-84184063A38A}"/>
              </a:ext>
            </a:extLst>
          </p:cNvPr>
          <p:cNvPicPr/>
          <p:nvPr/>
        </p:nvPicPr>
        <p:blipFill rotWithShape="1">
          <a:blip r:embed="rId3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leadership quotes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" t="6990" b="14962"/>
          <a:stretch/>
        </p:blipFill>
        <p:spPr bwMode="auto">
          <a:xfrm>
            <a:off x="882426" y="914399"/>
            <a:ext cx="5786939" cy="3868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309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2 Imagen">
            <a:extLst>
              <a:ext uri="{FF2B5EF4-FFF2-40B4-BE49-F238E27FC236}">
                <a16:creationId xmlns="" xmlns:a16="http://schemas.microsoft.com/office/drawing/2014/main" id="{B0BCD23A-745B-E05D-560F-84184063A38A}"/>
              </a:ext>
            </a:extLst>
          </p:cNvPr>
          <p:cNvPicPr/>
          <p:nvPr/>
        </p:nvPicPr>
        <p:blipFill rotWithShape="1">
          <a:blip r:embed="rId3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re 1">
            <a:extLst>
              <a:ext uri="{FF2B5EF4-FFF2-40B4-BE49-F238E27FC236}">
                <a16:creationId xmlns="" xmlns:a16="http://schemas.microsoft.com/office/drawing/2014/main" id="{754C5A22-5479-8B45-8117-09832A48E5BF}"/>
              </a:ext>
            </a:extLst>
          </p:cNvPr>
          <p:cNvSpPr txBox="1">
            <a:spLocks/>
          </p:cNvSpPr>
          <p:nvPr/>
        </p:nvSpPr>
        <p:spPr>
          <a:xfrm>
            <a:off x="3238501" y="782831"/>
            <a:ext cx="4965522" cy="38404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None/>
              <a:defRPr sz="1400" b="0" i="0" u="none" strike="noStrike" cap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200" b="1" dirty="0">
                <a:latin typeface="+mj-lt"/>
                <a:cs typeface="Calibri" panose="020F0502020204030204" pitchFamily="34" charset="0"/>
              </a:rPr>
              <a:t>Affordances of educational technology under-exploited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12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</a:rPr>
              <a:t>Lecture capture, MOOCs, Learning Management Systems</a:t>
            </a:r>
            <a:r>
              <a:rPr lang="en-GB" sz="1200" dirty="0">
                <a:latin typeface="+mj-lt"/>
                <a:cs typeface="Calibri" panose="020F0502020204030204" pitchFamily="34" charset="0"/>
              </a:rPr>
              <a:t/>
            </a:r>
            <a:br>
              <a:rPr lang="en-GB" sz="1200" dirty="0">
                <a:latin typeface="+mj-lt"/>
                <a:cs typeface="Calibri" panose="020F0502020204030204" pitchFamily="34" charset="0"/>
              </a:rPr>
            </a:b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rPr>
              <a:t>(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rPr>
              <a:t>Cuban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rPr>
              <a:t>, 2001; Bates &amp; Sangrà, 2011; 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rPr>
              <a:t>Orr et al., 2018)</a:t>
            </a:r>
          </a:p>
          <a:p>
            <a:pPr>
              <a:lnSpc>
                <a:spcPct val="110000"/>
              </a:lnSpc>
            </a:pPr>
            <a:r>
              <a:rPr lang="en-GB" sz="1200" b="1" dirty="0">
                <a:latin typeface="+mj-lt"/>
                <a:cs typeface="Calibri" panose="020F0502020204030204" pitchFamily="34" charset="0"/>
              </a:rPr>
              <a:t>Management of learning, not learning</a:t>
            </a:r>
          </a:p>
          <a:p>
            <a:pPr>
              <a:lnSpc>
                <a:spcPct val="110000"/>
              </a:lnSpc>
            </a:pPr>
            <a:r>
              <a:rPr lang="en-GB" sz="12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</a:rPr>
              <a:t>Learning Analytics, Antiplagiarism software, proctoring 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rPr>
              <a:t>(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rPr>
              <a:t>Passey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rPr>
              <a:t>, 2019)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12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</a:rPr>
              <a:t>“</a:t>
            </a:r>
            <a:r>
              <a:rPr lang="en-GB" sz="1200" dirty="0" err="1">
                <a:solidFill>
                  <a:schemeClr val="bg2"/>
                </a:solidFill>
                <a:latin typeface="+mj-lt"/>
                <a:cs typeface="Calibri" panose="020F0502020204030204" pitchFamily="34" charset="0"/>
              </a:rPr>
              <a:t>Copshit</a:t>
            </a:r>
            <a:r>
              <a:rPr lang="en-GB" sz="12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</a:rPr>
              <a:t>” 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rPr>
              <a:t>(Watters, 2020) </a:t>
            </a:r>
          </a:p>
          <a:p>
            <a:pPr>
              <a:lnSpc>
                <a:spcPct val="110000"/>
              </a:lnSpc>
            </a:pPr>
            <a:r>
              <a:rPr lang="en-US" sz="1200" b="1" dirty="0">
                <a:latin typeface="+mj-lt"/>
                <a:cs typeface="Calibri" panose="020F0502020204030204" pitchFamily="34" charset="0"/>
              </a:rPr>
              <a:t>Covid-19 response - Emergency remote teaching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rPr>
              <a:t>(Bozkurt 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rPr>
              <a:t>et al., 2020; Weller, 2020)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1200" b="1" dirty="0">
                <a:latin typeface="+mj-lt"/>
                <a:cs typeface="Calibri" panose="020F0502020204030204" pitchFamily="34" charset="0"/>
              </a:rPr>
              <a:t>Need for leadership, vision and strategic thinking</a:t>
            </a:r>
          </a:p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rPr>
              <a:t>(Bates &amp; Sangrà, 2011; 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rPr>
              <a:t>Maguire et al., 2020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Rectangle : coins arrondis 3">
            <a:extLst>
              <a:ext uri="{FF2B5EF4-FFF2-40B4-BE49-F238E27FC236}">
                <a16:creationId xmlns="" xmlns:a16="http://schemas.microsoft.com/office/drawing/2014/main" id="{4FA74219-94B5-0C4E-B7B1-438C8AA58CDA}"/>
              </a:ext>
            </a:extLst>
          </p:cNvPr>
          <p:cNvSpPr/>
          <p:nvPr/>
        </p:nvSpPr>
        <p:spPr>
          <a:xfrm>
            <a:off x="904568" y="1169903"/>
            <a:ext cx="1966451" cy="3028336"/>
          </a:xfrm>
          <a:prstGeom prst="roundRect">
            <a:avLst/>
          </a:prstGeom>
          <a:solidFill>
            <a:srgbClr val="0118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 spc="-6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</a:rPr>
              <a:t>Digital Education in campus-based universities</a:t>
            </a:r>
          </a:p>
          <a:p>
            <a:pPr algn="ctr">
              <a:spcAft>
                <a:spcPts val="600"/>
              </a:spcAft>
            </a:pPr>
            <a:endParaRPr lang="en-US" sz="1200" spc="-60" dirty="0">
              <a:solidFill>
                <a:schemeClr val="accent4"/>
              </a:solidFill>
              <a:latin typeface="+mj-lt"/>
              <a:cs typeface="Calibri" panose="020F0502020204030204" pitchFamily="34" charset="0"/>
            </a:endParaRPr>
          </a:p>
          <a:p>
            <a:pPr algn="ctr" defTabSz="914400">
              <a:spcAft>
                <a:spcPts val="600"/>
              </a:spcAft>
            </a:pPr>
            <a:r>
              <a:rPr lang="en-US" sz="1200" spc="-6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</a:rPr>
              <a:t>Business as usual?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043737" y="260374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err="1" smtClean="0">
                <a:solidFill>
                  <a:srgbClr val="000099"/>
                </a:solidFill>
              </a:rPr>
              <a:t>Rationale</a:t>
            </a:r>
            <a:endParaRPr lang="es-ES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94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2 Imagen">
            <a:extLst>
              <a:ext uri="{FF2B5EF4-FFF2-40B4-BE49-F238E27FC236}">
                <a16:creationId xmlns="" xmlns:a16="http://schemas.microsoft.com/office/drawing/2014/main" id="{B0BCD23A-745B-E05D-560F-84184063A38A}"/>
              </a:ext>
            </a:extLst>
          </p:cNvPr>
          <p:cNvPicPr/>
          <p:nvPr/>
        </p:nvPicPr>
        <p:blipFill rotWithShape="1">
          <a:blip r:embed="rId3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image1.png">
            <a:extLst>
              <a:ext uri="{FF2B5EF4-FFF2-40B4-BE49-F238E27FC236}">
                <a16:creationId xmlns="" xmlns:a16="http://schemas.microsoft.com/office/drawing/2014/main" id="{E3110270-6F91-E962-4766-44C2A1EB4E91}"/>
              </a:ext>
            </a:extLst>
          </p:cNvPr>
          <p:cNvPicPr/>
          <p:nvPr/>
        </p:nvPicPr>
        <p:blipFill>
          <a:blip r:embed="rId4"/>
          <a:srcRect l="23154" t="8071" r="22389"/>
          <a:stretch/>
        </p:blipFill>
        <p:spPr>
          <a:xfrm>
            <a:off x="5062996" y="1247481"/>
            <a:ext cx="3729307" cy="3279758"/>
          </a:xfrm>
          <a:prstGeom prst="rect">
            <a:avLst/>
          </a:prstGeom>
          <a:ln/>
        </p:spPr>
      </p:pic>
      <p:sp>
        <p:nvSpPr>
          <p:cNvPr id="60" name="Google Shape;229;g25fafad9571_0_27"/>
          <p:cNvSpPr txBox="1"/>
          <p:nvPr/>
        </p:nvSpPr>
        <p:spPr>
          <a:xfrm>
            <a:off x="858594" y="2796029"/>
            <a:ext cx="3150698" cy="205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96" tIns="95996" rIns="95996" bIns="95996" anchor="t" anchorCtr="0">
            <a:noAutofit/>
          </a:bodyPr>
          <a:lstStyle/>
          <a:p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+mj-lt"/>
                <a:sym typeface="Arial Black"/>
              </a:rPr>
              <a:t>Mindsets = how we see the world</a:t>
            </a:r>
            <a:endParaRPr sz="1200" b="1" dirty="0">
              <a:solidFill>
                <a:schemeClr val="bg1">
                  <a:lumMod val="50000"/>
                </a:schemeClr>
              </a:solidFill>
              <a:latin typeface="+mj-lt"/>
              <a:sym typeface="Arial Black"/>
            </a:endParaRPr>
          </a:p>
          <a:p>
            <a:pPr marL="480060" indent="-380048">
              <a:buClr>
                <a:srgbClr val="7F7F7F"/>
              </a:buClr>
              <a:buSzPts val="2100"/>
              <a:buFont typeface="Arial Black"/>
              <a:buChar char="-"/>
            </a:pPr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+mj-lt"/>
                <a:sym typeface="Arial Black"/>
              </a:rPr>
              <a:t>Digital</a:t>
            </a:r>
            <a:endParaRPr sz="1200" b="1" dirty="0">
              <a:solidFill>
                <a:schemeClr val="bg1">
                  <a:lumMod val="50000"/>
                </a:schemeClr>
              </a:solidFill>
              <a:latin typeface="+mj-lt"/>
              <a:sym typeface="Arial Black"/>
            </a:endParaRPr>
          </a:p>
          <a:p>
            <a:pPr marL="480060" indent="-380048">
              <a:buClr>
                <a:srgbClr val="7F7F7F"/>
              </a:buClr>
              <a:buSzPts val="2100"/>
              <a:buFont typeface="Arial Black"/>
              <a:buChar char="-"/>
            </a:pPr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+mj-lt"/>
                <a:sym typeface="Arial Black"/>
              </a:rPr>
              <a:t>Education</a:t>
            </a:r>
            <a:endParaRPr sz="1200" b="1" dirty="0">
              <a:solidFill>
                <a:schemeClr val="bg1">
                  <a:lumMod val="50000"/>
                </a:schemeClr>
              </a:solidFill>
              <a:latin typeface="+mj-lt"/>
              <a:sym typeface="Arial Black"/>
            </a:endParaRPr>
          </a:p>
          <a:p>
            <a:pPr marL="480060" indent="-380048">
              <a:buClr>
                <a:srgbClr val="7F7F7F"/>
              </a:buClr>
              <a:buSzPts val="2100"/>
              <a:buFont typeface="Arial Black"/>
              <a:buChar char="-"/>
            </a:pPr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+mj-lt"/>
                <a:sym typeface="Arial Black"/>
              </a:rPr>
              <a:t>Leadership</a:t>
            </a:r>
            <a:endParaRPr sz="1200" b="1" dirty="0">
              <a:solidFill>
                <a:schemeClr val="bg1">
                  <a:lumMod val="50000"/>
                </a:schemeClr>
              </a:solidFill>
              <a:latin typeface="+mj-lt"/>
              <a:sym typeface="Arial Black"/>
            </a:endParaRPr>
          </a:p>
          <a:p>
            <a:endParaRPr sz="1200" b="1" dirty="0">
              <a:solidFill>
                <a:schemeClr val="bg1">
                  <a:lumMod val="50000"/>
                </a:schemeClr>
              </a:solidFill>
              <a:latin typeface="+mj-lt"/>
              <a:sym typeface="Arial Black"/>
            </a:endParaRPr>
          </a:p>
          <a:p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+mj-lt"/>
                <a:sym typeface="Arial Black"/>
              </a:rPr>
              <a:t>Actions = what we do as leaders</a:t>
            </a:r>
            <a:endParaRPr sz="1200" b="1" dirty="0">
              <a:solidFill>
                <a:schemeClr val="bg1">
                  <a:lumMod val="50000"/>
                </a:schemeClr>
              </a:solidFill>
              <a:latin typeface="+mj-lt"/>
              <a:sym typeface="Arial Black"/>
            </a:endParaRPr>
          </a:p>
          <a:p>
            <a:pPr marL="480060" indent="-380048">
              <a:buClr>
                <a:srgbClr val="7F7F7F"/>
              </a:buClr>
              <a:buSzPts val="2100"/>
              <a:buFont typeface="Arial Black"/>
              <a:buChar char="-"/>
            </a:pPr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+mj-lt"/>
                <a:sym typeface="Arial Black"/>
              </a:rPr>
              <a:t>Strategy</a:t>
            </a:r>
            <a:endParaRPr sz="1200" b="1" dirty="0">
              <a:solidFill>
                <a:schemeClr val="bg1">
                  <a:lumMod val="50000"/>
                </a:schemeClr>
              </a:solidFill>
              <a:latin typeface="+mj-lt"/>
              <a:sym typeface="Arial Black"/>
            </a:endParaRPr>
          </a:p>
          <a:p>
            <a:pPr marL="480060" indent="-380048">
              <a:buClr>
                <a:srgbClr val="7F7F7F"/>
              </a:buClr>
              <a:buSzPts val="2100"/>
              <a:buFont typeface="Arial Black"/>
              <a:buChar char="-"/>
            </a:pPr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+mj-lt"/>
                <a:sym typeface="Arial Black"/>
              </a:rPr>
              <a:t>Plans</a:t>
            </a:r>
            <a:endParaRPr sz="1200" b="1" dirty="0">
              <a:solidFill>
                <a:schemeClr val="bg1">
                  <a:lumMod val="50000"/>
                </a:schemeClr>
              </a:solidFill>
              <a:latin typeface="+mj-lt"/>
              <a:sym typeface="Arial Black"/>
            </a:endParaRPr>
          </a:p>
          <a:p>
            <a:pPr marL="480060" indent="-380048">
              <a:buClr>
                <a:srgbClr val="7F7F7F"/>
              </a:buClr>
              <a:buSzPts val="2100"/>
              <a:buFont typeface="Arial Black"/>
              <a:buChar char="-"/>
            </a:pPr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+mj-lt"/>
                <a:sym typeface="Arial Black"/>
              </a:rPr>
              <a:t>Organisational structure</a:t>
            </a:r>
            <a:endParaRPr sz="1200" b="1" dirty="0">
              <a:solidFill>
                <a:schemeClr val="bg1">
                  <a:lumMod val="50000"/>
                </a:schemeClr>
              </a:solidFill>
              <a:latin typeface="+mj-lt"/>
              <a:sym typeface="Arial Black"/>
            </a:endParaRPr>
          </a:p>
          <a:p>
            <a:pPr marL="480060" indent="-380048">
              <a:buClr>
                <a:srgbClr val="7F7F7F"/>
              </a:buClr>
              <a:buSzPts val="2100"/>
              <a:buFont typeface="Arial Black"/>
              <a:buChar char="-"/>
            </a:pPr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+mj-lt"/>
                <a:sym typeface="Arial Black"/>
              </a:rPr>
              <a:t>Relationships</a:t>
            </a:r>
            <a:endParaRPr sz="1200" b="1" dirty="0">
              <a:solidFill>
                <a:schemeClr val="bg1">
                  <a:lumMod val="50000"/>
                </a:schemeClr>
              </a:solidFill>
              <a:latin typeface="+mj-lt"/>
              <a:sym typeface="Arial Black"/>
            </a:endParaRPr>
          </a:p>
        </p:txBody>
      </p:sp>
      <p:sp>
        <p:nvSpPr>
          <p:cNvPr id="61" name="Google Shape;175;p1">
            <a:extLst>
              <a:ext uri="{FF2B5EF4-FFF2-40B4-BE49-F238E27FC236}">
                <a16:creationId xmlns="" xmlns:a16="http://schemas.microsoft.com/office/drawing/2014/main" id="{08E56119-1555-4163-648A-E9C3B7682BEE}"/>
              </a:ext>
            </a:extLst>
          </p:cNvPr>
          <p:cNvSpPr txBox="1"/>
          <p:nvPr/>
        </p:nvSpPr>
        <p:spPr>
          <a:xfrm>
            <a:off x="5529621" y="4435799"/>
            <a:ext cx="3473701" cy="363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5996" tIns="95996" rIns="95996" bIns="95996" anchor="t" anchorCtr="0">
            <a:spAutoFit/>
          </a:bodyPr>
          <a:lstStyle/>
          <a:p>
            <a:pPr algn="just"/>
            <a:r>
              <a:rPr lang="en-GB" sz="1100" i="1" dirty="0">
                <a:solidFill>
                  <a:srgbClr val="B7B7B7"/>
                </a:solidFill>
              </a:rPr>
              <a:t>(Arnold, 2022; Davis, 2012; Jameson, 2013)</a:t>
            </a:r>
            <a:endParaRPr sz="1100" i="1" dirty="0">
              <a:solidFill>
                <a:srgbClr val="B7B7B7"/>
              </a:solidFill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787557" y="791111"/>
            <a:ext cx="3643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b="1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Digital </a:t>
            </a:r>
            <a:r>
              <a:rPr lang="ca-ES" sz="1800" b="1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Education</a:t>
            </a:r>
            <a:r>
              <a:rPr lang="ca-ES" sz="1800" b="1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800" b="1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Leadership</a:t>
            </a:r>
            <a:r>
              <a:rPr lang="ca-ES" sz="1800" b="1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800" b="1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Literacies</a:t>
            </a:r>
            <a:r>
              <a:rPr lang="ca-ES" sz="1800" b="1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for </a:t>
            </a:r>
            <a:r>
              <a:rPr lang="ca-ES" sz="1800" b="1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Higher</a:t>
            </a:r>
            <a:r>
              <a:rPr lang="ca-ES" sz="1800" b="1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800" b="1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Education</a:t>
            </a:r>
            <a:r>
              <a:rPr lang="ca-ES" sz="1800" b="1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(DELLHE) </a:t>
            </a:r>
            <a:r>
              <a:rPr lang="ca-ES" sz="1800" b="1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Framework</a:t>
            </a:r>
            <a:endParaRPr lang="ca-ES" sz="1800" b="1" dirty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00345" y="189989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A</a:t>
            </a:r>
            <a:r>
              <a:rPr lang="en-GB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 set of </a:t>
            </a:r>
            <a:r>
              <a:rPr lang="en-GB" b="1" dirty="0" err="1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mindsets</a:t>
            </a:r>
            <a:r>
              <a:rPr lang="en-GB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en-GB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attitudes</a:t>
            </a:r>
            <a:r>
              <a:rPr lang="en-GB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 and </a:t>
            </a:r>
            <a:r>
              <a:rPr lang="en-GB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behaviours</a:t>
            </a:r>
            <a:r>
              <a:rPr lang="en-GB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 which enable HE leaders to address complex problems relating to the integration of Digital Education</a:t>
            </a:r>
            <a:endParaRPr lang="en-GB" dirty="0">
              <a:solidFill>
                <a:srgbClr val="000099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59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2 Imagen">
            <a:extLst>
              <a:ext uri="{FF2B5EF4-FFF2-40B4-BE49-F238E27FC236}">
                <a16:creationId xmlns="" xmlns:a16="http://schemas.microsoft.com/office/drawing/2014/main" id="{B0BCD23A-745B-E05D-560F-84184063A38A}"/>
              </a:ext>
            </a:extLst>
          </p:cNvPr>
          <p:cNvPicPr/>
          <p:nvPr/>
        </p:nvPicPr>
        <p:blipFill rotWithShape="1">
          <a:blip r:embed="rId3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Espace réservé du texte 4">
            <a:extLst>
              <a:ext uri="{FF2B5EF4-FFF2-40B4-BE49-F238E27FC236}">
                <a16:creationId xmlns="" xmlns:a16="http://schemas.microsoft.com/office/drawing/2014/main" id="{F6B6E545-A73D-5C40-B46F-CE9C03E03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860" y="1685522"/>
            <a:ext cx="6341085" cy="2873689"/>
          </a:xfrm>
        </p:spPr>
        <p:txBody>
          <a:bodyPr/>
          <a:lstStyle/>
          <a:p>
            <a:pPr marL="88900" indent="0">
              <a:buNone/>
              <a:tabLst>
                <a:tab pos="179388" algn="l"/>
              </a:tabLst>
            </a:pPr>
            <a:r>
              <a:rPr lang="en-US" b="1" dirty="0" smtClean="0">
                <a:latin typeface="+mj-lt"/>
                <a:cs typeface="Calibri" panose="020F0502020204030204" pitchFamily="34" charset="0"/>
              </a:rPr>
              <a:t>Leadership </a:t>
            </a:r>
            <a:r>
              <a:rPr lang="en-US" b="1" dirty="0">
                <a:latin typeface="+mj-lt"/>
                <a:cs typeface="Calibri" panose="020F0502020204030204" pitchFamily="34" charset="0"/>
              </a:rPr>
              <a:t>Development</a:t>
            </a:r>
          </a:p>
          <a:p>
            <a:pPr marL="374650" indent="-285750">
              <a:tabLst>
                <a:tab pos="179388" algn="l"/>
              </a:tabLst>
            </a:pPr>
            <a:r>
              <a:rPr lang="en-US" dirty="0" smtClean="0">
                <a:latin typeface="+mj-lt"/>
                <a:cs typeface="Calibri" panose="020F0502020204030204" pitchFamily="34" charset="0"/>
              </a:rPr>
              <a:t>Lack </a:t>
            </a:r>
            <a:r>
              <a:rPr lang="en-US" dirty="0">
                <a:latin typeface="+mj-lt"/>
                <a:cs typeface="Calibri" panose="020F0502020204030204" pitchFamily="34" charset="0"/>
              </a:rPr>
              <a:t>of attention to pedagogical considerations </a:t>
            </a:r>
            <a:r>
              <a:rPr lang="en-US" dirty="0" smtClean="0">
                <a:latin typeface="+mj-lt"/>
                <a:cs typeface="Calibri" panose="020F0502020204030204" pitchFamily="34" charset="0"/>
              </a:rPr>
              <a:t>(VISION-MAKING) </a:t>
            </a:r>
            <a:r>
              <a:rPr lang="en-US" dirty="0">
                <a:latin typeface="+mj-lt"/>
                <a:cs typeface="Calibri" panose="020F0502020204030204" pitchFamily="34" charset="0"/>
              </a:rPr>
              <a:t>and SUSTAINING in the </a:t>
            </a:r>
            <a:r>
              <a:rPr lang="en-US" dirty="0" smtClean="0">
                <a:latin typeface="+mj-lt"/>
                <a:cs typeface="Calibri" panose="020F0502020204030204" pitchFamily="34" charset="0"/>
              </a:rPr>
              <a:t>Leadership Development </a:t>
            </a:r>
            <a:r>
              <a:rPr lang="en-US" dirty="0" err="1" smtClean="0">
                <a:latin typeface="+mj-lt"/>
                <a:cs typeface="Calibri" panose="020F0502020204030204" pitchFamily="34" charset="0"/>
              </a:rPr>
              <a:t>Programmes</a:t>
            </a:r>
            <a:r>
              <a:rPr lang="en-US" dirty="0" smtClean="0">
                <a:latin typeface="+mj-lt"/>
                <a:cs typeface="Calibri" panose="020F0502020204030204" pitchFamily="34" charset="0"/>
              </a:rPr>
              <a:t> studied</a:t>
            </a:r>
          </a:p>
          <a:p>
            <a:pPr marL="374650" indent="-285750">
              <a:tabLst>
                <a:tab pos="179388" algn="l"/>
              </a:tabLst>
            </a:pPr>
            <a:endParaRPr lang="en-US" dirty="0">
              <a:latin typeface="+mj-lt"/>
              <a:cs typeface="Calibri" panose="020F0502020204030204" pitchFamily="34" charset="0"/>
            </a:endParaRPr>
          </a:p>
          <a:p>
            <a:pPr marL="88900" indent="0">
              <a:buNone/>
              <a:tabLst>
                <a:tab pos="179388" algn="l"/>
              </a:tabLst>
            </a:pPr>
            <a:endParaRPr lang="en-US" dirty="0" smtClean="0">
              <a:latin typeface="+mj-lt"/>
              <a:cs typeface="Calibri" panose="020F0502020204030204" pitchFamily="34" charset="0"/>
            </a:endParaRPr>
          </a:p>
          <a:p>
            <a:pPr marL="88900" indent="0">
              <a:buNone/>
              <a:tabLst>
                <a:tab pos="179388" algn="l"/>
              </a:tabLst>
            </a:pPr>
            <a:r>
              <a:rPr lang="en-US" b="1" dirty="0" smtClean="0">
                <a:latin typeface="+mj-lt"/>
                <a:cs typeface="Calibri" panose="020F0502020204030204" pitchFamily="34" charset="0"/>
              </a:rPr>
              <a:t>Changes </a:t>
            </a:r>
            <a:r>
              <a:rPr lang="en-US" b="1" dirty="0">
                <a:latin typeface="+mj-lt"/>
                <a:cs typeface="Calibri" panose="020F0502020204030204" pitchFamily="34" charset="0"/>
              </a:rPr>
              <a:t>required:</a:t>
            </a:r>
          </a:p>
          <a:p>
            <a:pPr marL="374650" indent="-285750">
              <a:tabLst>
                <a:tab pos="179388" algn="l"/>
              </a:tabLst>
            </a:pPr>
            <a:r>
              <a:rPr lang="en-US" dirty="0">
                <a:latin typeface="+mj-lt"/>
                <a:cs typeface="Calibri" panose="020F0502020204030204" pitchFamily="34" charset="0"/>
              </a:rPr>
              <a:t>Mindsets, not competences</a:t>
            </a:r>
          </a:p>
          <a:p>
            <a:pPr marL="374650" indent="-285750">
              <a:tabLst>
                <a:tab pos="179388" algn="l"/>
              </a:tabLst>
            </a:pPr>
            <a:r>
              <a:rPr lang="en-US" dirty="0">
                <a:latin typeface="+mj-lt"/>
                <a:cs typeface="Calibri" panose="020F0502020204030204" pitchFamily="34" charset="0"/>
              </a:rPr>
              <a:t>Leadership rather than leader development</a:t>
            </a:r>
          </a:p>
          <a:p>
            <a:pPr marL="374650" indent="-285750">
              <a:tabLst>
                <a:tab pos="179388" algn="l"/>
              </a:tabLst>
            </a:pPr>
            <a:r>
              <a:rPr lang="en-US" dirty="0">
                <a:latin typeface="+mj-lt"/>
                <a:cs typeface="Calibri" panose="020F0502020204030204" pitchFamily="34" charset="0"/>
              </a:rPr>
              <a:t>Build a culture of trust and collaboration</a:t>
            </a:r>
          </a:p>
          <a:p>
            <a:pPr marL="374650" indent="-285750">
              <a:tabLst>
                <a:tab pos="179388" algn="l"/>
              </a:tabLst>
            </a:pPr>
            <a:r>
              <a:rPr lang="en-US" dirty="0">
                <a:latin typeface="+mj-lt"/>
                <a:cs typeface="Calibri" panose="020F0502020204030204" pitchFamily="34" charset="0"/>
              </a:rPr>
              <a:t>Develop a critical awareness of challenges and affordances of the digital </a:t>
            </a:r>
            <a:r>
              <a:rPr lang="en-US" dirty="0" smtClean="0">
                <a:latin typeface="+mj-lt"/>
                <a:cs typeface="Calibri" panose="020F0502020204030204" pitchFamily="34" charset="0"/>
              </a:rPr>
              <a:t>world</a:t>
            </a:r>
            <a:endParaRPr lang="en-US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32158" y="815640"/>
            <a:ext cx="5828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0">
              <a:buNone/>
              <a:tabLst>
                <a:tab pos="179388" algn="l"/>
              </a:tabLst>
            </a:pPr>
            <a:r>
              <a:rPr lang="en-US" sz="1800" b="1" dirty="0">
                <a:solidFill>
                  <a:srgbClr val="000099"/>
                </a:solidFill>
                <a:cs typeface="Calibri" panose="020F0502020204030204" pitchFamily="34" charset="0"/>
              </a:rPr>
              <a:t>A study on several European Higher Education Institutions</a:t>
            </a:r>
          </a:p>
        </p:txBody>
      </p:sp>
    </p:spTree>
    <p:extLst>
      <p:ext uri="{BB962C8B-B14F-4D97-AF65-F5344CB8AC3E}">
        <p14:creationId xmlns:p14="http://schemas.microsoft.com/office/powerpoint/2010/main" val="343013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ngeniería del caos: ¿Para qué sirve introducir fallos adred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0" y="819678"/>
            <a:ext cx="5832050" cy="387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049867" y="4662310"/>
            <a:ext cx="11769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800" i="1" dirty="0" err="1" smtClean="0"/>
              <a:t>Author</a:t>
            </a:r>
            <a:r>
              <a:rPr lang="ca-ES" sz="800" i="1" dirty="0" smtClean="0"/>
              <a:t>: Kevin Perkins</a:t>
            </a:r>
            <a:endParaRPr lang="es-ES" sz="800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329389" y="2072639"/>
            <a:ext cx="418736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a-ES" sz="4800" b="1" dirty="0" smtClean="0">
                <a:solidFill>
                  <a:srgbClr val="000099"/>
                </a:solidFill>
              </a:rPr>
              <a:t>COMPLEXITY</a:t>
            </a:r>
            <a:endParaRPr lang="es-ES" sz="4800" b="1" dirty="0">
              <a:solidFill>
                <a:srgbClr val="000099"/>
              </a:solidFill>
            </a:endParaRPr>
          </a:p>
        </p:txBody>
      </p:sp>
      <p:pic>
        <p:nvPicPr>
          <p:cNvPr id="8" name="12 Imagen"/>
          <p:cNvPicPr/>
          <p:nvPr/>
        </p:nvPicPr>
        <p:blipFill rotWithShape="1">
          <a:blip r:embed="rId3"/>
          <a:srcRect l="46566" t="44210" r="35090" b="35723"/>
          <a:stretch/>
        </p:blipFill>
        <p:spPr bwMode="auto">
          <a:xfrm>
            <a:off x="6797663" y="237874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30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2 Imagen">
            <a:extLst>
              <a:ext uri="{FF2B5EF4-FFF2-40B4-BE49-F238E27FC236}">
                <a16:creationId xmlns="" xmlns:a16="http://schemas.microsoft.com/office/drawing/2014/main" id="{B0BCD23A-745B-E05D-560F-84184063A38A}"/>
              </a:ext>
            </a:extLst>
          </p:cNvPr>
          <p:cNvPicPr/>
          <p:nvPr/>
        </p:nvPicPr>
        <p:blipFill rotWithShape="1">
          <a:blip r:embed="rId3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hape 89"/>
          <p:cNvSpPr txBox="1"/>
          <p:nvPr/>
        </p:nvSpPr>
        <p:spPr>
          <a:xfrm>
            <a:off x="555249" y="969484"/>
            <a:ext cx="7924800" cy="3538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a" sz="2000" b="1" dirty="0">
                <a:solidFill>
                  <a:srgbClr val="000099"/>
                </a:solidFill>
              </a:rPr>
              <a:t>Digital Education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rgbClr val="000099"/>
                </a:solidFill>
              </a:rPr>
              <a:t>+</a:t>
            </a:r>
            <a:endParaRPr sz="2000" dirty="0">
              <a:solidFill>
                <a:srgbClr val="000099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a" sz="2000" b="1" dirty="0">
                <a:solidFill>
                  <a:srgbClr val="000099"/>
                </a:solidFill>
              </a:rPr>
              <a:t>Leadership </a:t>
            </a:r>
            <a:r>
              <a:rPr lang="ca" sz="2000" dirty="0">
                <a:solidFill>
                  <a:srgbClr val="92D050"/>
                </a:solidFill>
              </a:rPr>
              <a:t>(collective, relational, as practice)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a" sz="2000" dirty="0">
                <a:solidFill>
                  <a:srgbClr val="000099"/>
                </a:solidFill>
              </a:rPr>
              <a:t>+ </a:t>
            </a:r>
          </a:p>
          <a:p>
            <a:pPr lvl="0" algn="ctr">
              <a:lnSpc>
                <a:spcPct val="115000"/>
              </a:lnSpc>
            </a:pPr>
            <a:r>
              <a:rPr lang="ca" sz="2000" b="1" dirty="0">
                <a:solidFill>
                  <a:srgbClr val="000099"/>
                </a:solidFill>
              </a:rPr>
              <a:t>Leadership Literacies </a:t>
            </a:r>
            <a:r>
              <a:rPr lang="ca" sz="2000" dirty="0">
                <a:solidFill>
                  <a:srgbClr val="92D050"/>
                </a:solidFill>
              </a:rPr>
              <a:t>(mindsets and behaviours)</a:t>
            </a:r>
          </a:p>
          <a:p>
            <a:pPr lvl="0" algn="ctr">
              <a:lnSpc>
                <a:spcPct val="115000"/>
              </a:lnSpc>
            </a:pPr>
            <a:endParaRPr lang="ca" sz="2000" b="1" dirty="0">
              <a:solidFill>
                <a:srgbClr val="000099"/>
              </a:solidFill>
            </a:endParaRPr>
          </a:p>
          <a:p>
            <a:pPr lvl="0" algn="ctr">
              <a:lnSpc>
                <a:spcPct val="115000"/>
              </a:lnSpc>
            </a:pPr>
            <a:endParaRPr lang="ca" sz="2000" b="1" dirty="0">
              <a:solidFill>
                <a:srgbClr val="000099"/>
              </a:solidFill>
            </a:endParaRPr>
          </a:p>
          <a:p>
            <a:pPr lvl="0" algn="ctr">
              <a:lnSpc>
                <a:spcPct val="115000"/>
              </a:lnSpc>
            </a:pPr>
            <a:r>
              <a:rPr lang="ca" sz="2000" b="1" dirty="0">
                <a:solidFill>
                  <a:srgbClr val="000099"/>
                </a:solidFill>
              </a:rPr>
              <a:t>Digital Education Leadership Literacies for Higher Education</a:t>
            </a:r>
            <a:br>
              <a:rPr lang="ca" sz="2000" b="1" dirty="0">
                <a:solidFill>
                  <a:srgbClr val="000099"/>
                </a:solidFill>
              </a:rPr>
            </a:br>
            <a:r>
              <a:rPr lang="ca" sz="2000" b="1" dirty="0">
                <a:solidFill>
                  <a:srgbClr val="000099"/>
                </a:solidFill>
              </a:rPr>
              <a:t>(DELLHE)</a:t>
            </a:r>
            <a:endParaRPr lang="ca" sz="3200" dirty="0">
              <a:solidFill>
                <a:srgbClr val="000099"/>
              </a:solidFill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4117999" y="3024554"/>
            <a:ext cx="812090" cy="383664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51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2984" t="16286" r="7203" b="18197"/>
          <a:stretch/>
        </p:blipFill>
        <p:spPr>
          <a:xfrm>
            <a:off x="875211" y="805694"/>
            <a:ext cx="6710701" cy="3542502"/>
          </a:xfrm>
          <a:prstGeom prst="rect">
            <a:avLst/>
          </a:prstGeom>
        </p:spPr>
      </p:pic>
      <p:pic>
        <p:nvPicPr>
          <p:cNvPr id="3" name="12 Imagen">
            <a:extLst>
              <a:ext uri="{FF2B5EF4-FFF2-40B4-BE49-F238E27FC236}">
                <a16:creationId xmlns="" xmlns:a16="http://schemas.microsoft.com/office/drawing/2014/main" id="{B0BCD23A-745B-E05D-560F-84184063A38A}"/>
              </a:ext>
            </a:extLst>
          </p:cNvPr>
          <p:cNvPicPr/>
          <p:nvPr/>
        </p:nvPicPr>
        <p:blipFill rotWithShape="1">
          <a:blip r:embed="rId4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514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2923" t="16535" r="7412" b="19814"/>
          <a:stretch/>
        </p:blipFill>
        <p:spPr>
          <a:xfrm>
            <a:off x="875211" y="818484"/>
            <a:ext cx="6519368" cy="3350668"/>
          </a:xfrm>
          <a:prstGeom prst="rect">
            <a:avLst/>
          </a:prstGeom>
        </p:spPr>
      </p:pic>
      <p:pic>
        <p:nvPicPr>
          <p:cNvPr id="3" name="12 Imagen">
            <a:extLst>
              <a:ext uri="{FF2B5EF4-FFF2-40B4-BE49-F238E27FC236}">
                <a16:creationId xmlns="" xmlns:a16="http://schemas.microsoft.com/office/drawing/2014/main" id="{B0BCD23A-745B-E05D-560F-84184063A38A}"/>
              </a:ext>
            </a:extLst>
          </p:cNvPr>
          <p:cNvPicPr/>
          <p:nvPr/>
        </p:nvPicPr>
        <p:blipFill rotWithShape="1">
          <a:blip r:embed="rId4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4811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2937" t="16783" r="8601" b="17451"/>
          <a:stretch/>
        </p:blipFill>
        <p:spPr>
          <a:xfrm>
            <a:off x="844061" y="863244"/>
            <a:ext cx="6520470" cy="3523318"/>
          </a:xfrm>
          <a:prstGeom prst="rect">
            <a:avLst/>
          </a:prstGeom>
        </p:spPr>
      </p:pic>
      <p:pic>
        <p:nvPicPr>
          <p:cNvPr id="3" name="12 Imagen">
            <a:extLst>
              <a:ext uri="{FF2B5EF4-FFF2-40B4-BE49-F238E27FC236}">
                <a16:creationId xmlns="" xmlns:a16="http://schemas.microsoft.com/office/drawing/2014/main" id="{B0BCD23A-745B-E05D-560F-84184063A38A}"/>
              </a:ext>
            </a:extLst>
          </p:cNvPr>
          <p:cNvPicPr/>
          <p:nvPr/>
        </p:nvPicPr>
        <p:blipFill rotWithShape="1">
          <a:blip r:embed="rId4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9573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2937" t="16783" r="13216" b="17949"/>
          <a:stretch/>
        </p:blipFill>
        <p:spPr>
          <a:xfrm>
            <a:off x="837666" y="863245"/>
            <a:ext cx="6330463" cy="3640190"/>
          </a:xfrm>
          <a:prstGeom prst="rect">
            <a:avLst/>
          </a:prstGeom>
        </p:spPr>
      </p:pic>
      <p:pic>
        <p:nvPicPr>
          <p:cNvPr id="3" name="12 Imagen">
            <a:extLst>
              <a:ext uri="{FF2B5EF4-FFF2-40B4-BE49-F238E27FC236}">
                <a16:creationId xmlns="" xmlns:a16="http://schemas.microsoft.com/office/drawing/2014/main" id="{B0BCD23A-745B-E05D-560F-84184063A38A}"/>
              </a:ext>
            </a:extLst>
          </p:cNvPr>
          <p:cNvPicPr/>
          <p:nvPr/>
        </p:nvPicPr>
        <p:blipFill rotWithShape="1">
          <a:blip r:embed="rId4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5524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3007" t="17157" r="8042" b="22051"/>
          <a:stretch/>
        </p:blipFill>
        <p:spPr>
          <a:xfrm>
            <a:off x="837665" y="856851"/>
            <a:ext cx="6769047" cy="3357062"/>
          </a:xfrm>
          <a:prstGeom prst="rect">
            <a:avLst/>
          </a:prstGeom>
        </p:spPr>
      </p:pic>
      <p:pic>
        <p:nvPicPr>
          <p:cNvPr id="3" name="12 Imagen">
            <a:extLst>
              <a:ext uri="{FF2B5EF4-FFF2-40B4-BE49-F238E27FC236}">
                <a16:creationId xmlns="" xmlns:a16="http://schemas.microsoft.com/office/drawing/2014/main" id="{B0BCD23A-745B-E05D-560F-84184063A38A}"/>
              </a:ext>
            </a:extLst>
          </p:cNvPr>
          <p:cNvPicPr/>
          <p:nvPr/>
        </p:nvPicPr>
        <p:blipFill rotWithShape="1">
          <a:blip r:embed="rId4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6498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2 Imagen">
            <a:extLst>
              <a:ext uri="{FF2B5EF4-FFF2-40B4-BE49-F238E27FC236}">
                <a16:creationId xmlns="" xmlns:a16="http://schemas.microsoft.com/office/drawing/2014/main" id="{B0BCD23A-745B-E05D-560F-84184063A38A}"/>
              </a:ext>
            </a:extLst>
          </p:cNvPr>
          <p:cNvPicPr/>
          <p:nvPr/>
        </p:nvPicPr>
        <p:blipFill rotWithShape="1">
          <a:blip r:embed="rId3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21189" t="36053" r="8672" b="37467"/>
          <a:stretch/>
        </p:blipFill>
        <p:spPr>
          <a:xfrm>
            <a:off x="850458" y="1447559"/>
            <a:ext cx="7094697" cy="1506650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="" xmlns:a16="http://schemas.microsoft.com/office/drawing/2014/main" id="{C7BAEBE5-C9F5-3885-B047-6CE82CCB3E76}"/>
              </a:ext>
            </a:extLst>
          </p:cNvPr>
          <p:cNvSpPr/>
          <p:nvPr/>
        </p:nvSpPr>
        <p:spPr>
          <a:xfrm>
            <a:off x="850458" y="3211313"/>
            <a:ext cx="7243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solidFill>
                  <a:srgbClr val="000099"/>
                </a:solidFill>
                <a:latin typeface="+mj-lt"/>
                <a:ea typeface="Helvetica Neue" panose="02000503000000020004" pitchFamily="2" charset="0"/>
                <a:cs typeface="Calibri" panose="020F0502020204030204" pitchFamily="34" charset="0"/>
              </a:rPr>
              <a:t>The space in which professional staff engage in leadership on the basis of their expertise, in particular with respect to supporting learning and teaching </a:t>
            </a:r>
            <a:endParaRPr lang="en-GB" sz="1600" dirty="0" smtClean="0">
              <a:solidFill>
                <a:srgbClr val="000099"/>
              </a:solidFill>
              <a:latin typeface="+mj-lt"/>
              <a:ea typeface="Helvetica Neue" panose="02000503000000020004" pitchFamily="2" charset="0"/>
              <a:cs typeface="Calibri" panose="020F0502020204030204" pitchFamily="34" charset="0"/>
            </a:endParaRPr>
          </a:p>
          <a:p>
            <a:pPr algn="r"/>
            <a:endParaRPr lang="en-GB" sz="1200" i="1" dirty="0">
              <a:solidFill>
                <a:srgbClr val="000099"/>
              </a:solidFill>
              <a:latin typeface="+mj-lt"/>
              <a:ea typeface="Helvetica Neue" panose="02000503000000020004" pitchFamily="2" charset="0"/>
              <a:cs typeface="Calibri" panose="020F0502020204030204" pitchFamily="34" charset="0"/>
            </a:endParaRPr>
          </a:p>
          <a:p>
            <a:pPr algn="r"/>
            <a:r>
              <a:rPr lang="en-GB" sz="1200" i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Helvetica Neue" panose="02000503000000020004" pitchFamily="2" charset="0"/>
                <a:cs typeface="Calibri" panose="020F0502020204030204" pitchFamily="34" charset="0"/>
              </a:rPr>
              <a:t>(</a:t>
            </a:r>
            <a:r>
              <a:rPr lang="en-GB" sz="1200" i="1" dirty="0">
                <a:solidFill>
                  <a:schemeClr val="bg1">
                    <a:lumMod val="65000"/>
                  </a:schemeClr>
                </a:solidFill>
                <a:latin typeface="+mj-lt"/>
                <a:ea typeface="Helvetica Neue" panose="02000503000000020004" pitchFamily="2" charset="0"/>
                <a:cs typeface="Calibri" panose="020F0502020204030204" pitchFamily="34" charset="0"/>
              </a:rPr>
              <a:t>Bolden et al., 2015)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50458" y="723054"/>
            <a:ext cx="20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err="1" smtClean="0">
                <a:solidFill>
                  <a:srgbClr val="000099"/>
                </a:solidFill>
              </a:rPr>
              <a:t>The</a:t>
            </a:r>
            <a:r>
              <a:rPr lang="ca-ES" sz="2000" b="1" dirty="0" smtClean="0">
                <a:solidFill>
                  <a:srgbClr val="000099"/>
                </a:solidFill>
              </a:rPr>
              <a:t> </a:t>
            </a:r>
            <a:r>
              <a:rPr lang="ca-ES" sz="2000" b="1" dirty="0" err="1" smtClean="0">
                <a:solidFill>
                  <a:srgbClr val="000099"/>
                </a:solidFill>
              </a:rPr>
              <a:t>third</a:t>
            </a:r>
            <a:r>
              <a:rPr lang="ca-ES" sz="2000" b="1" dirty="0" smtClean="0">
                <a:solidFill>
                  <a:srgbClr val="000099"/>
                </a:solidFill>
              </a:rPr>
              <a:t> </a:t>
            </a:r>
            <a:r>
              <a:rPr lang="ca-ES" sz="2000" b="1" dirty="0" err="1" smtClean="0">
                <a:solidFill>
                  <a:srgbClr val="000099"/>
                </a:solidFill>
              </a:rPr>
              <a:t>space</a:t>
            </a:r>
            <a:endParaRPr lang="es-ES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40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2 Imagen">
            <a:extLst>
              <a:ext uri="{FF2B5EF4-FFF2-40B4-BE49-F238E27FC236}">
                <a16:creationId xmlns="" xmlns:a16="http://schemas.microsoft.com/office/drawing/2014/main" id="{67B3FA41-ECD5-B549-7959-F26BC8EDFFE6}"/>
              </a:ext>
            </a:extLst>
          </p:cNvPr>
          <p:cNvPicPr/>
          <p:nvPr/>
        </p:nvPicPr>
        <p:blipFill rotWithShape="1">
          <a:blip r:embed="rId2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1119" t="17032" r="8741" b="18197"/>
          <a:stretch/>
        </p:blipFill>
        <p:spPr>
          <a:xfrm>
            <a:off x="888822" y="1272487"/>
            <a:ext cx="6413589" cy="333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7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2 Imagen">
            <a:extLst>
              <a:ext uri="{FF2B5EF4-FFF2-40B4-BE49-F238E27FC236}">
                <a16:creationId xmlns="" xmlns:a16="http://schemas.microsoft.com/office/drawing/2014/main" id="{67B3FA41-ECD5-B549-7959-F26BC8EDFFE6}"/>
              </a:ext>
            </a:extLst>
          </p:cNvPr>
          <p:cNvPicPr/>
          <p:nvPr/>
        </p:nvPicPr>
        <p:blipFill rotWithShape="1">
          <a:blip r:embed="rId3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1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874797"/>
              </p:ext>
            </p:extLst>
          </p:nvPr>
        </p:nvGraphicFramePr>
        <p:xfrm>
          <a:off x="1383490" y="947660"/>
          <a:ext cx="3501836" cy="3464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Fotografía de Photo Editor" r:id="rId4" imgW="6761905" imgH="6687483" progId="">
                  <p:embed/>
                </p:oleObj>
              </mc:Choice>
              <mc:Fallback>
                <p:oleObj name="Fotografía de Photo Editor" r:id="rId4" imgW="6761905" imgH="668748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490" y="947660"/>
                        <a:ext cx="3501836" cy="3464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008391" y="4412606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i="1" dirty="0" smtClean="0">
                <a:solidFill>
                  <a:schemeClr val="bg1">
                    <a:lumMod val="65000"/>
                  </a:schemeClr>
                </a:solidFill>
              </a:rPr>
              <a:t>(Bates &amp; Sangrà, 2011)</a:t>
            </a:r>
            <a:endParaRPr lang="es-ES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265069" y="1055078"/>
            <a:ext cx="2234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err="1" smtClean="0">
                <a:solidFill>
                  <a:srgbClr val="000099"/>
                </a:solidFill>
              </a:rPr>
              <a:t>The</a:t>
            </a:r>
            <a:r>
              <a:rPr lang="ca-ES" sz="2000" b="1" dirty="0" smtClean="0">
                <a:solidFill>
                  <a:srgbClr val="000099"/>
                </a:solidFill>
              </a:rPr>
              <a:t> TOP triangle</a:t>
            </a:r>
            <a:endParaRPr lang="es-ES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8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1"/>
          <p:cNvSpPr txBox="1"/>
          <p:nvPr/>
        </p:nvSpPr>
        <p:spPr>
          <a:xfrm>
            <a:off x="891475" y="831375"/>
            <a:ext cx="6746100" cy="29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1"/>
          <p:cNvSpPr txBox="1">
            <a:spLocks noGrp="1"/>
          </p:cNvSpPr>
          <p:nvPr>
            <p:ph type="title" idx="4294967295"/>
          </p:nvPr>
        </p:nvSpPr>
        <p:spPr>
          <a:xfrm>
            <a:off x="750950" y="195486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S" sz="4800" b="1" dirty="0">
                <a:solidFill>
                  <a:srgbClr val="000078"/>
                </a:solidFill>
              </a:rPr>
              <a:t>4</a:t>
            </a:r>
            <a:r>
              <a:rPr lang="es-ES" sz="4800" b="1" i="0" u="none" strike="noStrike" cap="none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4800" b="1" i="0" u="none" strike="noStrike" cap="none" dirty="0" err="1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Closing</a:t>
            </a:r>
            <a:r>
              <a:rPr lang="es-ES" sz="4800" b="1" i="0" u="none" strike="noStrike" cap="none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4800" b="1" i="0" u="none" strike="noStrike" cap="none" dirty="0" err="1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remarks</a:t>
            </a:r>
            <a:endParaRPr sz="4800" b="1" i="0" u="none" strike="noStrike" cap="none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12 Imagen">
            <a:extLst>
              <a:ext uri="{FF2B5EF4-FFF2-40B4-BE49-F238E27FC236}">
                <a16:creationId xmlns="" xmlns:a16="http://schemas.microsoft.com/office/drawing/2014/main" id="{6E391ABC-CEB3-6EC7-0977-11D1D10E3299}"/>
              </a:ext>
            </a:extLst>
          </p:cNvPr>
          <p:cNvPicPr/>
          <p:nvPr/>
        </p:nvPicPr>
        <p:blipFill rotWithShape="1">
          <a:blip r:embed="rId3"/>
          <a:srcRect l="46566" t="44210" r="35090" b="35723"/>
          <a:stretch/>
        </p:blipFill>
        <p:spPr bwMode="auto">
          <a:xfrm>
            <a:off x="6797663" y="223360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351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efinición de catalizador - Qué es, Significado y Concep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65" y="1489893"/>
            <a:ext cx="1299498" cy="8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694741" y="890768"/>
            <a:ext cx="6224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s-E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 (+1) </a:t>
            </a:r>
            <a:r>
              <a:rPr lang="es-ES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catalysts</a:t>
            </a:r>
            <a:r>
              <a:rPr lang="es-E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s-E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metamorphosis</a:t>
            </a:r>
            <a:r>
              <a:rPr lang="es-E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learning</a:t>
            </a:r>
            <a:endParaRPr lang="es-ES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214317" y="1459211"/>
            <a:ext cx="5495448" cy="15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s-ES" sz="1400" kern="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Connected</a:t>
            </a:r>
            <a:r>
              <a:rPr lang="es-ES" sz="1400" kern="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sz="1400" kern="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networks</a:t>
            </a:r>
            <a:r>
              <a:rPr lang="es-ES" sz="1400" kern="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sz="1400" kern="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enable</a:t>
            </a:r>
            <a:r>
              <a:rPr lang="es-ES" sz="1400" kern="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sz="1400" kern="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connected</a:t>
            </a:r>
            <a:r>
              <a:rPr lang="es-ES" sz="1400" kern="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sz="1400" kern="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learning</a:t>
            </a:r>
            <a:endParaRPr lang="es-ES" sz="1400" kern="0" dirty="0" smtClean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defRPr/>
            </a:pPr>
            <a:r>
              <a:rPr lang="es-ES" sz="1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Empowerment</a:t>
            </a:r>
            <a:r>
              <a:rPr lang="es-ES" sz="1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of </a:t>
            </a:r>
            <a:r>
              <a:rPr lang="es-ES" sz="1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learners</a:t>
            </a:r>
            <a:endParaRPr lang="es-ES" sz="1400" dirty="0" smtClean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defRPr/>
            </a:pPr>
            <a:r>
              <a:rPr lang="es-ES" sz="1400" kern="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Overcoming</a:t>
            </a:r>
            <a:r>
              <a:rPr lang="es-ES" sz="1400" kern="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time and </a:t>
            </a:r>
            <a:r>
              <a:rPr lang="es-ES" sz="1400" kern="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space</a:t>
            </a:r>
            <a:r>
              <a:rPr lang="es-ES" sz="1400" kern="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sz="1400" kern="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barriers</a:t>
            </a:r>
            <a:endParaRPr lang="es-ES" sz="1400" kern="0" dirty="0" smtClean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defRPr/>
            </a:pPr>
            <a:r>
              <a:rPr lang="es-ES" sz="1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Acceptance</a:t>
            </a:r>
            <a:r>
              <a:rPr lang="es-ES" sz="1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of </a:t>
            </a:r>
            <a:r>
              <a:rPr lang="es-ES" sz="1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</a:t>
            </a:r>
            <a:r>
              <a:rPr lang="es-ES" sz="1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sz="1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existence</a:t>
            </a:r>
            <a:r>
              <a:rPr lang="es-ES" sz="1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of </a:t>
            </a:r>
            <a:r>
              <a:rPr lang="es-ES" sz="1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</a:t>
            </a:r>
            <a:r>
              <a:rPr lang="es-ES" sz="1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sz="1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unconcious</a:t>
            </a:r>
            <a:r>
              <a:rPr lang="es-ES" sz="1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, informal, invisible and </a:t>
            </a:r>
            <a:r>
              <a:rPr lang="es-ES" sz="1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silent</a:t>
            </a:r>
            <a:r>
              <a:rPr lang="es-ES" sz="1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sz="1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learning</a:t>
            </a:r>
            <a:endParaRPr lang="ca-ES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  <a:defRPr/>
            </a:pPr>
            <a:r>
              <a:rPr lang="ca-ES" sz="9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a-ES" sz="900" dirty="0">
                <a:solidFill>
                  <a:schemeClr val="bg1">
                    <a:lumMod val="50000"/>
                  </a:schemeClr>
                </a:solidFill>
              </a:rPr>
              <a:t>González-</a:t>
            </a:r>
            <a:r>
              <a:rPr lang="ca-ES" sz="900" dirty="0" err="1">
                <a:solidFill>
                  <a:schemeClr val="bg1">
                    <a:lumMod val="50000"/>
                  </a:schemeClr>
                </a:solidFill>
              </a:rPr>
              <a:t>Sanmamed</a:t>
            </a:r>
            <a:r>
              <a:rPr lang="ca-ES" sz="900" dirty="0">
                <a:solidFill>
                  <a:schemeClr val="bg1">
                    <a:lumMod val="50000"/>
                  </a:schemeClr>
                </a:solidFill>
              </a:rPr>
              <a:t>, Sangrà, </a:t>
            </a:r>
            <a:r>
              <a:rPr lang="ca-ES" sz="900" dirty="0" err="1">
                <a:solidFill>
                  <a:schemeClr val="bg1">
                    <a:lumMod val="50000"/>
                  </a:schemeClr>
                </a:solidFill>
              </a:rPr>
              <a:t>Souto-Seijo</a:t>
            </a:r>
            <a:r>
              <a:rPr lang="ca-ES" sz="900" dirty="0">
                <a:solidFill>
                  <a:schemeClr val="bg1">
                    <a:lumMod val="50000"/>
                  </a:schemeClr>
                </a:solidFill>
              </a:rPr>
              <a:t>, &amp; Estévez, 2020</a:t>
            </a:r>
            <a:r>
              <a:rPr lang="ca-ES" sz="9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s-E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6 Flecha curvada hacia la derecha"/>
          <p:cNvSpPr/>
          <p:nvPr/>
        </p:nvSpPr>
        <p:spPr>
          <a:xfrm>
            <a:off x="6610118" y="2166002"/>
            <a:ext cx="553813" cy="583897"/>
          </a:xfrm>
          <a:prstGeom prst="curv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0099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201946" y="2458642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0099"/>
                </a:solidFill>
              </a:rPr>
              <a:t>Learning</a:t>
            </a:r>
            <a:endParaRPr lang="es-ES" b="1" dirty="0">
              <a:solidFill>
                <a:srgbClr val="000099"/>
              </a:solidFill>
            </a:endParaRPr>
          </a:p>
        </p:txBody>
      </p:sp>
      <p:pic>
        <p:nvPicPr>
          <p:cNvPr id="8" name="Picture 2" descr="Cuál es la Diferencia entre Velocidad y Aceleración? Bien Explic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60" y="3887308"/>
            <a:ext cx="1602947" cy="91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451812" y="3991350"/>
            <a:ext cx="343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rgbClr val="000099"/>
                </a:solidFill>
              </a:rPr>
              <a:t>The</a:t>
            </a:r>
            <a:r>
              <a:rPr lang="es-ES" sz="2000" dirty="0" smtClean="0">
                <a:solidFill>
                  <a:srgbClr val="000099"/>
                </a:solidFill>
              </a:rPr>
              <a:t> </a:t>
            </a:r>
            <a:r>
              <a:rPr lang="es-ES" sz="2000" dirty="0" err="1" smtClean="0">
                <a:solidFill>
                  <a:srgbClr val="000099"/>
                </a:solidFill>
              </a:rPr>
              <a:t>pandemic</a:t>
            </a:r>
            <a:r>
              <a:rPr lang="es-ES" sz="2000" dirty="0" smtClean="0">
                <a:solidFill>
                  <a:srgbClr val="000099"/>
                </a:solidFill>
              </a:rPr>
              <a:t> </a:t>
            </a:r>
            <a:r>
              <a:rPr lang="es-ES" sz="2000" dirty="0" err="1" smtClean="0">
                <a:solidFill>
                  <a:srgbClr val="000099"/>
                </a:solidFill>
              </a:rPr>
              <a:t>just</a:t>
            </a:r>
            <a:r>
              <a:rPr lang="es-ES" sz="2000" dirty="0" smtClean="0">
                <a:solidFill>
                  <a:srgbClr val="000099"/>
                </a:solidFill>
              </a:rPr>
              <a:t> </a:t>
            </a:r>
            <a:r>
              <a:rPr lang="es-ES" sz="2000" dirty="0" err="1" smtClean="0">
                <a:solidFill>
                  <a:srgbClr val="000099"/>
                </a:solidFill>
              </a:rPr>
              <a:t>sped</a:t>
            </a:r>
            <a:r>
              <a:rPr lang="es-ES" sz="2000" dirty="0" smtClean="0">
                <a:solidFill>
                  <a:srgbClr val="000099"/>
                </a:solidFill>
              </a:rPr>
              <a:t> </a:t>
            </a:r>
            <a:r>
              <a:rPr lang="es-ES" sz="2000" dirty="0" err="1" smtClean="0">
                <a:solidFill>
                  <a:srgbClr val="000099"/>
                </a:solidFill>
              </a:rPr>
              <a:t>these</a:t>
            </a:r>
            <a:r>
              <a:rPr lang="es-ES" sz="2000" dirty="0" smtClean="0">
                <a:solidFill>
                  <a:srgbClr val="000099"/>
                </a:solidFill>
              </a:rPr>
              <a:t> </a:t>
            </a:r>
            <a:r>
              <a:rPr lang="es-ES" sz="2000" dirty="0" err="1" smtClean="0">
                <a:solidFill>
                  <a:srgbClr val="000099"/>
                </a:solidFill>
              </a:rPr>
              <a:t>changes</a:t>
            </a:r>
            <a:r>
              <a:rPr lang="es-ES" sz="2000" dirty="0" smtClean="0">
                <a:solidFill>
                  <a:srgbClr val="000099"/>
                </a:solidFill>
              </a:rPr>
              <a:t> up</a:t>
            </a:r>
            <a:endParaRPr lang="es-ES" sz="2000" dirty="0">
              <a:solidFill>
                <a:srgbClr val="000099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86067" y="3122188"/>
            <a:ext cx="5423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</a:t>
            </a:r>
            <a:r>
              <a:rPr lang="es-ES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discontinuity</a:t>
            </a:r>
            <a:r>
              <a:rPr lang="es-ES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or</a:t>
            </a:r>
            <a:r>
              <a:rPr lang="es-ES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intermittence</a:t>
            </a:r>
            <a:r>
              <a:rPr lang="es-ES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generated</a:t>
            </a:r>
            <a:r>
              <a:rPr lang="es-ES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by</a:t>
            </a:r>
            <a:r>
              <a:rPr lang="es-ES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</a:t>
            </a:r>
            <a:r>
              <a:rPr lang="es-ES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situation</a:t>
            </a:r>
            <a:r>
              <a:rPr lang="es-ES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of </a:t>
            </a:r>
            <a:r>
              <a:rPr lang="es-ES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</a:t>
            </a:r>
            <a:r>
              <a:rPr lang="es-ES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pandemic</a:t>
            </a:r>
            <a:endParaRPr lang="es-ES" dirty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2" name="12 Imagen">
            <a:extLst>
              <a:ext uri="{FF2B5EF4-FFF2-40B4-BE49-F238E27FC236}">
                <a16:creationId xmlns="" xmlns:a16="http://schemas.microsoft.com/office/drawing/2014/main" id="{C0488E82-B730-088D-7430-844FB75CB959}"/>
              </a:ext>
            </a:extLst>
          </p:cNvPr>
          <p:cNvPicPr/>
          <p:nvPr/>
        </p:nvPicPr>
        <p:blipFill rotWithShape="1">
          <a:blip r:embed="rId4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537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27948" y="1806040"/>
            <a:ext cx="1963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err="1">
                <a:solidFill>
                  <a:srgbClr val="000099"/>
                </a:solidFill>
              </a:rPr>
              <a:t>Leadership</a:t>
            </a:r>
            <a:r>
              <a:rPr lang="ca-ES" b="1" dirty="0">
                <a:solidFill>
                  <a:srgbClr val="000099"/>
                </a:solidFill>
              </a:rPr>
              <a:t> </a:t>
            </a:r>
            <a:r>
              <a:rPr lang="ca-ES" b="1" dirty="0" err="1">
                <a:solidFill>
                  <a:srgbClr val="000099"/>
                </a:solidFill>
              </a:rPr>
              <a:t>literacies</a:t>
            </a:r>
            <a:endParaRPr lang="es-ES" b="1" dirty="0">
              <a:solidFill>
                <a:srgbClr val="000099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27948" y="2659819"/>
            <a:ext cx="2492585" cy="52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>
                <a:solidFill>
                  <a:srgbClr val="000099"/>
                </a:solidFill>
              </a:rPr>
              <a:t>Convinced</a:t>
            </a:r>
            <a:r>
              <a:rPr lang="ca-ES" b="1" dirty="0">
                <a:solidFill>
                  <a:srgbClr val="000099"/>
                </a:solidFill>
              </a:rPr>
              <a:t> </a:t>
            </a:r>
            <a:r>
              <a:rPr lang="ca-ES" b="1" dirty="0" err="1">
                <a:solidFill>
                  <a:srgbClr val="000099"/>
                </a:solidFill>
              </a:rPr>
              <a:t>and</a:t>
            </a:r>
            <a:r>
              <a:rPr lang="ca-ES" b="1" dirty="0">
                <a:solidFill>
                  <a:srgbClr val="000099"/>
                </a:solidFill>
              </a:rPr>
              <a:t> </a:t>
            </a:r>
            <a:r>
              <a:rPr lang="ca-ES" b="1" dirty="0" err="1">
                <a:solidFill>
                  <a:srgbClr val="000099"/>
                </a:solidFill>
              </a:rPr>
              <a:t>convincing</a:t>
            </a:r>
            <a:r>
              <a:rPr lang="ca-ES" b="1" dirty="0">
                <a:solidFill>
                  <a:srgbClr val="000099"/>
                </a:solidFill>
              </a:rPr>
              <a:t> </a:t>
            </a:r>
            <a:r>
              <a:rPr lang="ca-ES" b="1" dirty="0" err="1">
                <a:solidFill>
                  <a:srgbClr val="000099"/>
                </a:solidFill>
              </a:rPr>
              <a:t>leaderships</a:t>
            </a:r>
            <a:endParaRPr lang="es-ES" b="1" dirty="0">
              <a:solidFill>
                <a:srgbClr val="000099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3501680" y="1816064"/>
            <a:ext cx="6774" cy="1546758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3745387" y="1806040"/>
            <a:ext cx="3037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/>
            <a:r>
              <a:rPr lang="ca-ES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 Attitudes, </a:t>
            </a:r>
            <a:r>
              <a:rPr lang="ca-ES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understandings</a:t>
            </a:r>
            <a:r>
              <a:rPr lang="ca-ES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and</a:t>
            </a:r>
            <a:r>
              <a:rPr lang="ca-ES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mindsets</a:t>
            </a:r>
            <a:r>
              <a:rPr lang="ca-ES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(Arnold, 2022)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745387" y="2659819"/>
            <a:ext cx="312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defRPr/>
            </a:pPr>
            <a:r>
              <a:rPr lang="ca-ES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 New </a:t>
            </a:r>
            <a:r>
              <a:rPr lang="ca-ES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generation</a:t>
            </a:r>
            <a:endParaRPr lang="ca-ES" dirty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lvl="2">
              <a:defRPr/>
            </a:pPr>
            <a:r>
              <a:rPr lang="ca-ES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 </a:t>
            </a:r>
            <a:r>
              <a:rPr lang="ca-ES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Believing</a:t>
            </a:r>
            <a:r>
              <a:rPr lang="ca-ES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in </a:t>
            </a:r>
            <a:r>
              <a:rPr lang="ca-ES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digital </a:t>
            </a:r>
            <a:r>
              <a:rPr lang="ca-ES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education</a:t>
            </a:r>
            <a:endParaRPr lang="ca-ES" dirty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135655" y="3900536"/>
            <a:ext cx="64778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ca-ES" sz="1600" b="1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Because</a:t>
            </a:r>
            <a:r>
              <a:rPr lang="ca-ES" sz="16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(digital) </a:t>
            </a:r>
            <a:r>
              <a:rPr lang="ca-ES" sz="1600" b="1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educational</a:t>
            </a:r>
            <a:r>
              <a:rPr lang="ca-ES" sz="16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600" b="1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leadership</a:t>
            </a:r>
            <a:r>
              <a:rPr lang="ca-ES" sz="16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600" b="1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matters</a:t>
            </a:r>
            <a:r>
              <a:rPr lang="ca-ES" sz="16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! </a:t>
            </a:r>
            <a:endParaRPr lang="ca-ES" sz="1600" b="1" dirty="0" smtClean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lvl="1">
              <a:defRPr/>
            </a:pPr>
            <a:endParaRPr lang="ca-ES" sz="1600" b="1" dirty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lvl="1" algn="r">
              <a:defRPr/>
            </a:pPr>
            <a:r>
              <a:rPr lang="ca-ES" sz="12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(</a:t>
            </a:r>
            <a:r>
              <a:rPr lang="ca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Brown &amp; </a:t>
            </a:r>
            <a:r>
              <a:rPr lang="ca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Duart</a:t>
            </a:r>
            <a:r>
              <a:rPr lang="ca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, 2023)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21840" y="1004931"/>
            <a:ext cx="548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8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New </a:t>
            </a:r>
            <a:r>
              <a:rPr lang="ca-ES" sz="1800" b="1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leadership</a:t>
            </a:r>
            <a:r>
              <a:rPr lang="ca-ES" sz="1800" b="1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8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for digital </a:t>
            </a:r>
            <a:r>
              <a:rPr lang="ca-ES" sz="1800" b="1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education</a:t>
            </a:r>
            <a:r>
              <a:rPr lang="ca-ES" sz="18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800" b="1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scenarios</a:t>
            </a:r>
            <a:endParaRPr lang="ca-ES" sz="1800" b="1" dirty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="" xmlns:a16="http://schemas.microsoft.com/office/drawing/2014/main" id="{E3110270-6F91-E962-4766-44C2A1EB4E91}"/>
              </a:ext>
            </a:extLst>
          </p:cNvPr>
          <p:cNvPicPr/>
          <p:nvPr/>
        </p:nvPicPr>
        <p:blipFill>
          <a:blip r:embed="rId2"/>
          <a:srcRect l="23154" t="8071" r="22389"/>
          <a:stretch/>
        </p:blipFill>
        <p:spPr>
          <a:xfrm>
            <a:off x="6866223" y="1675907"/>
            <a:ext cx="1402871" cy="1294084"/>
          </a:xfrm>
          <a:prstGeom prst="rect">
            <a:avLst/>
          </a:prstGeom>
          <a:ln/>
        </p:spPr>
      </p:pic>
      <p:pic>
        <p:nvPicPr>
          <p:cNvPr id="5" name="12 Imagen">
            <a:extLst>
              <a:ext uri="{FF2B5EF4-FFF2-40B4-BE49-F238E27FC236}">
                <a16:creationId xmlns="" xmlns:a16="http://schemas.microsoft.com/office/drawing/2014/main" id="{98BBBEE9-6389-C9F9-C06F-ACC427E8D92C}"/>
              </a:ext>
            </a:extLst>
          </p:cNvPr>
          <p:cNvPicPr/>
          <p:nvPr/>
        </p:nvPicPr>
        <p:blipFill rotWithShape="1">
          <a:blip r:embed="rId3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965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25897" y="1895066"/>
            <a:ext cx="513473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dirty="0" err="1">
                <a:solidFill>
                  <a:srgbClr val="000099"/>
                </a:solidFill>
              </a:rPr>
              <a:t>Transforming</a:t>
            </a:r>
            <a:r>
              <a:rPr lang="ca-ES" dirty="0">
                <a:solidFill>
                  <a:srgbClr val="000099"/>
                </a:solidFill>
              </a:rPr>
              <a:t> </a:t>
            </a:r>
            <a:r>
              <a:rPr lang="es-ES" dirty="0">
                <a:solidFill>
                  <a:srgbClr val="000099"/>
                </a:solidFill>
              </a:rPr>
              <a:t>≠ </a:t>
            </a:r>
            <a:r>
              <a:rPr lang="es-ES" dirty="0" err="1">
                <a:solidFill>
                  <a:srgbClr val="000099"/>
                </a:solidFill>
              </a:rPr>
              <a:t>Coming</a:t>
            </a:r>
            <a:r>
              <a:rPr lang="es-ES" dirty="0">
                <a:solidFill>
                  <a:srgbClr val="000099"/>
                </a:solidFill>
              </a:rPr>
              <a:t> back to </a:t>
            </a:r>
            <a:r>
              <a:rPr lang="es-ES" dirty="0" err="1">
                <a:solidFill>
                  <a:srgbClr val="000099"/>
                </a:solidFill>
              </a:rPr>
              <a:t>the</a:t>
            </a:r>
            <a:r>
              <a:rPr lang="es-ES" dirty="0">
                <a:solidFill>
                  <a:srgbClr val="000099"/>
                </a:solidFill>
              </a:rPr>
              <a:t> </a:t>
            </a:r>
            <a:r>
              <a:rPr lang="es-ES" dirty="0" err="1">
                <a:solidFill>
                  <a:srgbClr val="000099"/>
                </a:solidFill>
              </a:rPr>
              <a:t>past</a:t>
            </a:r>
            <a:r>
              <a:rPr lang="es-ES" dirty="0">
                <a:solidFill>
                  <a:srgbClr val="000099"/>
                </a:solidFill>
              </a:rPr>
              <a:t> ≠ </a:t>
            </a:r>
            <a:r>
              <a:rPr lang="es-ES" dirty="0" err="1">
                <a:solidFill>
                  <a:srgbClr val="000099"/>
                </a:solidFill>
              </a:rPr>
              <a:t>Everything</a:t>
            </a:r>
            <a:r>
              <a:rPr lang="es-ES" dirty="0">
                <a:solidFill>
                  <a:srgbClr val="000099"/>
                </a:solidFill>
              </a:rPr>
              <a:t> </a:t>
            </a:r>
            <a:r>
              <a:rPr lang="es-ES" dirty="0" err="1">
                <a:solidFill>
                  <a:srgbClr val="000099"/>
                </a:solidFill>
              </a:rPr>
              <a:t>goes</a:t>
            </a:r>
            <a:endParaRPr lang="es-ES" dirty="0">
              <a:solidFill>
                <a:srgbClr val="000099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0099"/>
                </a:solidFill>
              </a:rPr>
              <a:t>Competitiveness</a:t>
            </a:r>
            <a:r>
              <a:rPr lang="es-ES" dirty="0">
                <a:solidFill>
                  <a:srgbClr val="000099"/>
                </a:solidFill>
              </a:rPr>
              <a:t> </a:t>
            </a:r>
            <a:r>
              <a:rPr lang="es-ES" dirty="0" err="1">
                <a:solidFill>
                  <a:srgbClr val="000099"/>
                </a:solidFill>
              </a:rPr>
              <a:t>through</a:t>
            </a:r>
            <a:r>
              <a:rPr lang="es-ES" dirty="0">
                <a:solidFill>
                  <a:srgbClr val="000099"/>
                </a:solidFill>
              </a:rPr>
              <a:t> </a:t>
            </a:r>
            <a:r>
              <a:rPr lang="es-ES" dirty="0" err="1">
                <a:solidFill>
                  <a:srgbClr val="000099"/>
                </a:solidFill>
              </a:rPr>
              <a:t>flexibility</a:t>
            </a:r>
            <a:r>
              <a:rPr lang="es-ES" dirty="0">
                <a:solidFill>
                  <a:srgbClr val="000099"/>
                </a:solidFill>
              </a:rPr>
              <a:t> and </a:t>
            </a:r>
            <a:r>
              <a:rPr lang="es-ES" dirty="0" err="1">
                <a:solidFill>
                  <a:srgbClr val="000099"/>
                </a:solidFill>
              </a:rPr>
              <a:t>quality</a:t>
            </a:r>
            <a:endParaRPr lang="es-ES" dirty="0">
              <a:solidFill>
                <a:srgbClr val="000099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0099"/>
                </a:solidFill>
              </a:rPr>
              <a:t>Other</a:t>
            </a:r>
            <a:r>
              <a:rPr lang="es-ES" dirty="0">
                <a:solidFill>
                  <a:srgbClr val="000099"/>
                </a:solidFill>
              </a:rPr>
              <a:t> </a:t>
            </a:r>
            <a:r>
              <a:rPr lang="es-ES" dirty="0" err="1">
                <a:solidFill>
                  <a:srgbClr val="000099"/>
                </a:solidFill>
              </a:rPr>
              <a:t>changes</a:t>
            </a:r>
            <a:r>
              <a:rPr lang="es-ES" dirty="0">
                <a:solidFill>
                  <a:srgbClr val="000099"/>
                </a:solidFill>
              </a:rPr>
              <a:t> </a:t>
            </a:r>
            <a:r>
              <a:rPr lang="es-ES" dirty="0" err="1">
                <a:solidFill>
                  <a:srgbClr val="000099"/>
                </a:solidFill>
              </a:rPr>
              <a:t>will</a:t>
            </a:r>
            <a:r>
              <a:rPr lang="es-ES" dirty="0">
                <a:solidFill>
                  <a:srgbClr val="000099"/>
                </a:solidFill>
              </a:rPr>
              <a:t> </a:t>
            </a:r>
            <a:r>
              <a:rPr lang="es-ES" dirty="0" err="1">
                <a:solidFill>
                  <a:srgbClr val="000099"/>
                </a:solidFill>
              </a:rPr>
              <a:t>also</a:t>
            </a:r>
            <a:r>
              <a:rPr lang="es-ES" dirty="0">
                <a:solidFill>
                  <a:srgbClr val="000099"/>
                </a:solidFill>
              </a:rPr>
              <a:t> </a:t>
            </a:r>
            <a:r>
              <a:rPr lang="es-ES" dirty="0" err="1" smtClean="0">
                <a:solidFill>
                  <a:srgbClr val="000099"/>
                </a:solidFill>
              </a:rPr>
              <a:t>affect</a:t>
            </a:r>
            <a:r>
              <a:rPr lang="es-ES" dirty="0" smtClean="0">
                <a:solidFill>
                  <a:srgbClr val="000099"/>
                </a:solidFill>
              </a:rPr>
              <a:t> </a:t>
            </a:r>
            <a:r>
              <a:rPr lang="es-ES" dirty="0" err="1" smtClean="0">
                <a:solidFill>
                  <a:srgbClr val="000099"/>
                </a:solidFill>
              </a:rPr>
              <a:t>HEIs</a:t>
            </a:r>
            <a:r>
              <a:rPr lang="es-ES" dirty="0" smtClean="0">
                <a:solidFill>
                  <a:srgbClr val="000099"/>
                </a:solidFill>
              </a:rPr>
              <a:t>: </a:t>
            </a:r>
            <a:r>
              <a:rPr lang="es-ES" dirty="0">
                <a:solidFill>
                  <a:srgbClr val="000099"/>
                </a:solidFill>
              </a:rPr>
              <a:t>rankings, DORA, etc.</a:t>
            </a:r>
            <a:r>
              <a:rPr lang="ca-ES" dirty="0">
                <a:solidFill>
                  <a:srgbClr val="000099"/>
                </a:solidFill>
              </a:rPr>
              <a:t> </a:t>
            </a:r>
            <a:endParaRPr lang="es-ES" dirty="0">
              <a:solidFill>
                <a:srgbClr val="000099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25898" y="3846040"/>
            <a:ext cx="6550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defRPr/>
            </a:pPr>
            <a:r>
              <a:rPr lang="ca-ES" sz="20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Big </a:t>
            </a:r>
            <a:r>
              <a:rPr lang="ca-ES" sz="2000" b="1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fish</a:t>
            </a:r>
            <a:r>
              <a:rPr lang="ca-ES" sz="20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in a </a:t>
            </a:r>
            <a:r>
              <a:rPr lang="ca-ES" sz="2000" b="1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small</a:t>
            </a:r>
            <a:r>
              <a:rPr lang="ca-ES" sz="20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2000" b="1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pond</a:t>
            </a:r>
            <a:r>
              <a:rPr lang="ca-ES" sz="20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or </a:t>
            </a:r>
            <a:r>
              <a:rPr lang="ca-ES" sz="2000" b="1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small</a:t>
            </a:r>
            <a:r>
              <a:rPr lang="ca-ES" sz="20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2000" b="1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fish</a:t>
            </a:r>
            <a:r>
              <a:rPr lang="ca-ES" sz="20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in a </a:t>
            </a:r>
            <a:r>
              <a:rPr lang="ca-ES" sz="2000" b="1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big</a:t>
            </a:r>
            <a:r>
              <a:rPr lang="ca-ES" sz="20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2000" b="1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pond</a:t>
            </a:r>
            <a:r>
              <a:rPr lang="ca-ES" sz="2000" b="1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?</a:t>
            </a:r>
            <a:endParaRPr lang="ca-ES" sz="2000" b="1" dirty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25897" y="1100356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800" b="1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Avoid</a:t>
            </a:r>
            <a:r>
              <a:rPr lang="ca-ES" sz="18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800" b="1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</a:t>
            </a:r>
            <a:r>
              <a:rPr lang="ca-ES" sz="18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800" b="1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involution</a:t>
            </a:r>
            <a:r>
              <a:rPr lang="ca-ES" sz="18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ca-ES" sz="1800" b="1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embrace</a:t>
            </a:r>
            <a:r>
              <a:rPr lang="ca-ES" sz="18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800" b="1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</a:t>
            </a:r>
            <a:r>
              <a:rPr lang="ca-ES" sz="18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800" b="1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evolution</a:t>
            </a:r>
            <a:endParaRPr lang="ca-ES" sz="1800" b="1" dirty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30724" name="Picture 4" descr="1.404.400+ Pond Fotografías de stock, fotos e imágenes libres de derechos -  iStock | Water, Swamp, Water lily">
            <a:extLst>
              <a:ext uri="{FF2B5EF4-FFF2-40B4-BE49-F238E27FC236}">
                <a16:creationId xmlns="" xmlns:a16="http://schemas.microsoft.com/office/drawing/2014/main" id="{8893C06D-E5C7-71BA-FC50-5C6B0E54E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07" y="1942090"/>
            <a:ext cx="2123622" cy="159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2 Imagen">
            <a:extLst>
              <a:ext uri="{FF2B5EF4-FFF2-40B4-BE49-F238E27FC236}">
                <a16:creationId xmlns="" xmlns:a16="http://schemas.microsoft.com/office/drawing/2014/main" id="{67B3FA41-ECD5-B549-7959-F26BC8EDFFE6}"/>
              </a:ext>
            </a:extLst>
          </p:cNvPr>
          <p:cNvPicPr/>
          <p:nvPr/>
        </p:nvPicPr>
        <p:blipFill rotWithShape="1">
          <a:blip r:embed="rId3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0005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ow hope can keep you healthier and happi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0"/>
          <a:stretch/>
        </p:blipFill>
        <p:spPr bwMode="auto">
          <a:xfrm>
            <a:off x="902092" y="728844"/>
            <a:ext cx="5701908" cy="410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632720" y="1701781"/>
            <a:ext cx="267278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a-ES" sz="1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</a:t>
            </a:r>
            <a:r>
              <a:rPr lang="ca-E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1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ca-E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challenge is to </a:t>
            </a:r>
            <a:r>
              <a:rPr lang="ca-ES" sz="1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transform</a:t>
            </a:r>
            <a:r>
              <a:rPr lang="ca-E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1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ourselves</a:t>
            </a:r>
            <a:r>
              <a:rPr lang="ca-E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ca-ES" sz="1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ca-E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1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ca-E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1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want</a:t>
            </a:r>
            <a:r>
              <a:rPr lang="ca-E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 be</a:t>
            </a:r>
            <a:endParaRPr lang="es-ES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2 Imagen">
            <a:extLst>
              <a:ext uri="{FF2B5EF4-FFF2-40B4-BE49-F238E27FC236}">
                <a16:creationId xmlns="" xmlns:a16="http://schemas.microsoft.com/office/drawing/2014/main" id="{4F8A5938-D87A-D597-C5BE-200DB4393DD4}"/>
              </a:ext>
            </a:extLst>
          </p:cNvPr>
          <p:cNvPicPr/>
          <p:nvPr/>
        </p:nvPicPr>
        <p:blipFill rotWithShape="1">
          <a:blip r:embed="rId3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5620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2 Imagen">
            <a:extLst>
              <a:ext uri="{FF2B5EF4-FFF2-40B4-BE49-F238E27FC236}">
                <a16:creationId xmlns="" xmlns:a16="http://schemas.microsoft.com/office/drawing/2014/main" id="{B0BCD23A-745B-E05D-560F-84184063A38A}"/>
              </a:ext>
            </a:extLst>
          </p:cNvPr>
          <p:cNvPicPr/>
          <p:nvPr/>
        </p:nvPicPr>
        <p:blipFill rotWithShape="1">
          <a:blip r:embed="rId3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Leadershi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016" y="836548"/>
            <a:ext cx="3340694" cy="3984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412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100" y="1001550"/>
            <a:ext cx="2151625" cy="1102575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pic>
      <p:pic>
        <p:nvPicPr>
          <p:cNvPr id="520" name="Google Shape;52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994" y="2220150"/>
            <a:ext cx="1224207" cy="1218789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57"/>
          <p:cNvSpPr txBox="1"/>
          <p:nvPr/>
        </p:nvSpPr>
        <p:spPr>
          <a:xfrm>
            <a:off x="5206755" y="4059516"/>
            <a:ext cx="328725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6FA8DC"/>
                </a:solidFill>
              </a:rPr>
              <a:t>Email:    </a:t>
            </a:r>
            <a:r>
              <a:rPr lang="es-ES" sz="2000" u="sng" dirty="0">
                <a:solidFill>
                  <a:schemeClr val="hlink"/>
                </a:solidFill>
              </a:rPr>
              <a:t>asangra@uoc.edu</a:t>
            </a:r>
            <a:endParaRPr sz="2000" dirty="0">
              <a:solidFill>
                <a:srgbClr val="6FA8D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 err="1">
                <a:solidFill>
                  <a:srgbClr val="6FA8DC"/>
                </a:solidFill>
              </a:rPr>
              <a:t>Twitter</a:t>
            </a:r>
            <a:r>
              <a:rPr lang="es-ES" sz="2000" dirty="0">
                <a:solidFill>
                  <a:srgbClr val="6FA8DC"/>
                </a:solidFill>
              </a:rPr>
              <a:t>:  </a:t>
            </a:r>
            <a:r>
              <a:rPr lang="es-ES" sz="2000" u="sng" dirty="0">
                <a:solidFill>
                  <a:schemeClr val="hlink"/>
                </a:solidFill>
                <a:hlinkClick r:id="rId5"/>
              </a:rPr>
              <a:t>@</a:t>
            </a:r>
            <a:r>
              <a:rPr lang="es-ES" sz="2000" u="sng" dirty="0" err="1">
                <a:solidFill>
                  <a:schemeClr val="hlink"/>
                </a:solidFill>
                <a:hlinkClick r:id="rId5"/>
              </a:rPr>
              <a:t>albert_sangra</a:t>
            </a:r>
            <a:endParaRPr sz="2000" dirty="0">
              <a:solidFill>
                <a:srgbClr val="6FA8D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FA8DC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47871" y="3279917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www.edulab.uoc.edu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146614" y="1572032"/>
            <a:ext cx="3347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Hvala</a:t>
            </a:r>
            <a:r>
              <a:rPr lang="ca-E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a-ES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ti</a:t>
            </a:r>
            <a:r>
              <a:rPr lang="ca-E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a-ES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puno</a:t>
            </a:r>
            <a:endParaRPr lang="ca-ES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a-ES" sz="24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Thank</a:t>
            </a:r>
            <a:r>
              <a:rPr lang="ca-ES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a-ES" sz="24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you</a:t>
            </a:r>
            <a:r>
              <a:rPr lang="ca-ES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a-ES" sz="24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very</a:t>
            </a:r>
            <a:r>
              <a:rPr lang="ca-ES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a-ES" sz="24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much</a:t>
            </a:r>
            <a:endParaRPr lang="es-ES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12 Imagen">
            <a:extLst>
              <a:ext uri="{FF2B5EF4-FFF2-40B4-BE49-F238E27FC236}">
                <a16:creationId xmlns="" xmlns:a16="http://schemas.microsoft.com/office/drawing/2014/main" id="{D391DB30-4EB8-2917-FE4D-4828569B199F}"/>
              </a:ext>
            </a:extLst>
          </p:cNvPr>
          <p:cNvPicPr/>
          <p:nvPr/>
        </p:nvPicPr>
        <p:blipFill rotWithShape="1">
          <a:blip r:embed="rId6"/>
          <a:srcRect l="46566" t="44210" r="35090" b="35723"/>
          <a:stretch/>
        </p:blipFill>
        <p:spPr bwMode="auto">
          <a:xfrm>
            <a:off x="5280920" y="2615465"/>
            <a:ext cx="2440680" cy="1317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adre se hace viral por imitar las expresiones de su hija, El Siglo de  Torreó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Padre se hace viral por imitar las expresiones de su hija, El Siglo de  Torreón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Padre se hace viral por imitar las expresiones de su hija, El Siglo de  Torreón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8" descr="Padre se hace viral por imitar las expresiones de su hija, El Siglo de  Torreón"/>
          <p:cNvSpPr>
            <a:spLocks noChangeAspect="1" noChangeArrowheads="1"/>
          </p:cNvSpPr>
          <p:nvPr/>
        </p:nvSpPr>
        <p:spPr bwMode="auto">
          <a:xfrm>
            <a:off x="6127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706" name="Picture 10" descr="Padre se hace viral por imitar las expresiones de su h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98" y="848878"/>
            <a:ext cx="4647718" cy="302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65639" y="3927025"/>
            <a:ext cx="72619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err="1">
                <a:solidFill>
                  <a:srgbClr val="000099"/>
                </a:solidFill>
              </a:rPr>
              <a:t>Warning</a:t>
            </a:r>
            <a:r>
              <a:rPr lang="es-ES" sz="2000" b="1" dirty="0">
                <a:solidFill>
                  <a:srgbClr val="000099"/>
                </a:solidFill>
              </a:rPr>
              <a:t>: do </a:t>
            </a:r>
            <a:r>
              <a:rPr lang="es-ES" sz="2000" b="1" dirty="0" err="1">
                <a:solidFill>
                  <a:srgbClr val="000099"/>
                </a:solidFill>
              </a:rPr>
              <a:t>not</a:t>
            </a:r>
            <a:r>
              <a:rPr lang="es-ES" sz="2000" b="1" dirty="0">
                <a:solidFill>
                  <a:srgbClr val="000099"/>
                </a:solidFill>
              </a:rPr>
              <a:t> </a:t>
            </a:r>
            <a:r>
              <a:rPr lang="es-ES" sz="2000" b="1" dirty="0" err="1">
                <a:solidFill>
                  <a:srgbClr val="000099"/>
                </a:solidFill>
              </a:rPr>
              <a:t>replicate</a:t>
            </a:r>
            <a:r>
              <a:rPr lang="es-ES" sz="2000" b="1" dirty="0">
                <a:solidFill>
                  <a:srgbClr val="000099"/>
                </a:solidFill>
              </a:rPr>
              <a:t> in-</a:t>
            </a:r>
            <a:r>
              <a:rPr lang="es-ES" sz="2000" b="1" dirty="0" err="1">
                <a:solidFill>
                  <a:srgbClr val="000099"/>
                </a:solidFill>
              </a:rPr>
              <a:t>presence</a:t>
            </a:r>
            <a:r>
              <a:rPr lang="es-ES" sz="2000" b="1" dirty="0">
                <a:solidFill>
                  <a:srgbClr val="000099"/>
                </a:solidFill>
              </a:rPr>
              <a:t> </a:t>
            </a:r>
            <a:r>
              <a:rPr lang="es-ES" sz="2000" b="1" dirty="0" err="1">
                <a:solidFill>
                  <a:srgbClr val="000099"/>
                </a:solidFill>
              </a:rPr>
              <a:t>classroom</a:t>
            </a:r>
            <a:r>
              <a:rPr lang="es-ES" sz="2000" b="1" dirty="0">
                <a:solidFill>
                  <a:srgbClr val="000099"/>
                </a:solidFill>
              </a:rPr>
              <a:t> </a:t>
            </a:r>
            <a:r>
              <a:rPr lang="es-ES" sz="2000" b="1" dirty="0" err="1">
                <a:solidFill>
                  <a:srgbClr val="000099"/>
                </a:solidFill>
              </a:rPr>
              <a:t>teaching</a:t>
            </a:r>
            <a:endParaRPr lang="es-ES" sz="2000" dirty="0">
              <a:solidFill>
                <a:srgbClr val="000099"/>
              </a:solidFill>
            </a:endParaRPr>
          </a:p>
          <a:p>
            <a:pPr algn="ctr"/>
            <a:r>
              <a:rPr lang="en-US" sz="2000" dirty="0">
                <a:solidFill>
                  <a:srgbClr val="000099"/>
                </a:solidFill>
              </a:rPr>
              <a:t>The copy is always worse than the original</a:t>
            </a:r>
          </a:p>
          <a:p>
            <a:pPr algn="ctr"/>
            <a:r>
              <a:rPr lang="en-US" sz="2000" dirty="0">
                <a:solidFill>
                  <a:srgbClr val="000099"/>
                </a:solidFill>
              </a:rPr>
              <a:t>Given different contexts, different combination of strategies</a:t>
            </a:r>
            <a:endParaRPr lang="es-ES" sz="2000" dirty="0">
              <a:solidFill>
                <a:srgbClr val="000099"/>
              </a:solidFill>
            </a:endParaRPr>
          </a:p>
        </p:txBody>
      </p:sp>
      <p:pic>
        <p:nvPicPr>
          <p:cNvPr id="7" name="12 Imagen">
            <a:extLst>
              <a:ext uri="{FF2B5EF4-FFF2-40B4-BE49-F238E27FC236}">
                <a16:creationId xmlns="" xmlns:a16="http://schemas.microsoft.com/office/drawing/2014/main" id="{C0488E82-B730-088D-7430-844FB75CB959}"/>
              </a:ext>
            </a:extLst>
          </p:cNvPr>
          <p:cNvPicPr/>
          <p:nvPr/>
        </p:nvPicPr>
        <p:blipFill rotWithShape="1">
          <a:blip r:embed="rId3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8989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1"/>
          <p:cNvSpPr txBox="1"/>
          <p:nvPr/>
        </p:nvSpPr>
        <p:spPr>
          <a:xfrm>
            <a:off x="891475" y="831375"/>
            <a:ext cx="6746100" cy="29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1"/>
          <p:cNvSpPr txBox="1">
            <a:spLocks noGrp="1"/>
          </p:cNvSpPr>
          <p:nvPr>
            <p:ph type="title" idx="4294967295"/>
          </p:nvPr>
        </p:nvSpPr>
        <p:spPr>
          <a:xfrm>
            <a:off x="750950" y="1215899"/>
            <a:ext cx="5824021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ca-ES" sz="4800" b="1" dirty="0">
                <a:solidFill>
                  <a:srgbClr val="000078"/>
                </a:solidFill>
              </a:rPr>
              <a:t>2. </a:t>
            </a:r>
            <a:r>
              <a:rPr lang="ca-ES" sz="4800" b="1" dirty="0" err="1">
                <a:solidFill>
                  <a:srgbClr val="000078"/>
                </a:solidFill>
              </a:rPr>
              <a:t>Where</a:t>
            </a:r>
            <a:r>
              <a:rPr lang="ca-ES" sz="4800" b="1" dirty="0">
                <a:solidFill>
                  <a:srgbClr val="000078"/>
                </a:solidFill>
              </a:rPr>
              <a:t> </a:t>
            </a:r>
            <a:r>
              <a:rPr lang="ca-ES" sz="4800" b="1" dirty="0" err="1">
                <a:solidFill>
                  <a:srgbClr val="000078"/>
                </a:solidFill>
              </a:rPr>
              <a:t>are</a:t>
            </a:r>
            <a:r>
              <a:rPr lang="ca-ES" sz="4800" b="1" dirty="0">
                <a:solidFill>
                  <a:srgbClr val="000078"/>
                </a:solidFill>
              </a:rPr>
              <a:t> </a:t>
            </a:r>
            <a:r>
              <a:rPr lang="ca-ES" sz="4800" b="1" dirty="0" err="1">
                <a:solidFill>
                  <a:srgbClr val="000078"/>
                </a:solidFill>
              </a:rPr>
              <a:t>we</a:t>
            </a:r>
            <a:r>
              <a:rPr lang="ca-ES" sz="4800" b="1" dirty="0">
                <a:solidFill>
                  <a:srgbClr val="000078"/>
                </a:solidFill>
              </a:rPr>
              <a:t> </a:t>
            </a:r>
            <a:r>
              <a:rPr lang="ca-ES" sz="4800" b="1" dirty="0" err="1">
                <a:solidFill>
                  <a:srgbClr val="000078"/>
                </a:solidFill>
              </a:rPr>
              <a:t>going</a:t>
            </a:r>
            <a:r>
              <a:rPr lang="ca-ES" sz="4800" b="1" dirty="0">
                <a:solidFill>
                  <a:srgbClr val="000078"/>
                </a:solidFill>
              </a:rPr>
              <a:t>? </a:t>
            </a:r>
            <a:r>
              <a:rPr lang="ca-ES" sz="4800" b="1" dirty="0" err="1" smtClean="0">
                <a:solidFill>
                  <a:srgbClr val="000078"/>
                </a:solidFill>
              </a:rPr>
              <a:t>Which</a:t>
            </a:r>
            <a:r>
              <a:rPr lang="ca-ES" sz="4800" b="1" dirty="0" smtClean="0">
                <a:solidFill>
                  <a:srgbClr val="000078"/>
                </a:solidFill>
              </a:rPr>
              <a:t> </a:t>
            </a:r>
            <a:r>
              <a:rPr lang="ca-ES" sz="4800" b="1" dirty="0" err="1" smtClean="0">
                <a:solidFill>
                  <a:srgbClr val="000078"/>
                </a:solidFill>
              </a:rPr>
              <a:t>are</a:t>
            </a:r>
            <a:r>
              <a:rPr lang="ca-ES" sz="4800" b="1" dirty="0" smtClean="0">
                <a:solidFill>
                  <a:srgbClr val="000078"/>
                </a:solidFill>
              </a:rPr>
              <a:t> </a:t>
            </a:r>
            <a:r>
              <a:rPr lang="ca-ES" sz="4800" b="1" dirty="0" err="1" smtClean="0">
                <a:solidFill>
                  <a:srgbClr val="000078"/>
                </a:solidFill>
              </a:rPr>
              <a:t>the</a:t>
            </a:r>
            <a:r>
              <a:rPr lang="ca-ES" sz="4800" b="1" dirty="0" smtClean="0">
                <a:solidFill>
                  <a:srgbClr val="000078"/>
                </a:solidFill>
              </a:rPr>
              <a:t> possible </a:t>
            </a:r>
            <a:r>
              <a:rPr lang="ca-ES" sz="4800" b="1" dirty="0" err="1" smtClean="0">
                <a:solidFill>
                  <a:srgbClr val="000078"/>
                </a:solidFill>
              </a:rPr>
              <a:t>new</a:t>
            </a:r>
            <a:r>
              <a:rPr lang="ca-ES" sz="4800" b="1" dirty="0" smtClean="0">
                <a:solidFill>
                  <a:srgbClr val="000078"/>
                </a:solidFill>
              </a:rPr>
              <a:t> </a:t>
            </a:r>
            <a:r>
              <a:rPr lang="ca-ES" sz="4800" b="1" dirty="0" err="1" smtClean="0">
                <a:solidFill>
                  <a:srgbClr val="000078"/>
                </a:solidFill>
              </a:rPr>
              <a:t>scenarios</a:t>
            </a:r>
            <a:r>
              <a:rPr lang="ca-ES" sz="4800" b="1" dirty="0" smtClean="0">
                <a:solidFill>
                  <a:srgbClr val="000078"/>
                </a:solidFill>
              </a:rPr>
              <a:t>?</a:t>
            </a:r>
            <a:endParaRPr sz="4800" b="1" i="0" u="none" strike="noStrike" cap="none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12 Imagen">
            <a:extLst>
              <a:ext uri="{FF2B5EF4-FFF2-40B4-BE49-F238E27FC236}">
                <a16:creationId xmlns="" xmlns:a16="http://schemas.microsoft.com/office/drawing/2014/main" id="{8ADF7240-28F8-587A-1C43-878FC1075963}"/>
              </a:ext>
            </a:extLst>
          </p:cNvPr>
          <p:cNvPicPr/>
          <p:nvPr/>
        </p:nvPicPr>
        <p:blipFill rotWithShape="1">
          <a:blip r:embed="rId3"/>
          <a:srcRect l="46566" t="44210" r="35090" b="35723"/>
          <a:stretch/>
        </p:blipFill>
        <p:spPr bwMode="auto">
          <a:xfrm>
            <a:off x="6797663" y="230617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333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777866" y="704907"/>
            <a:ext cx="65703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s-E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Reports</a:t>
            </a:r>
            <a:r>
              <a:rPr lang="es-E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s-E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current</a:t>
            </a:r>
            <a:r>
              <a:rPr lang="es-E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trends</a:t>
            </a:r>
            <a:r>
              <a:rPr lang="es-E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s-E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lang="es-E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Education</a:t>
            </a:r>
            <a:endParaRPr lang="es-ES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s://www.open.ac.uk/blogs/innovating/wp-content/uploads/2023/07/IET_InnovatingPedagogy_2023_web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22" y="1293495"/>
            <a:ext cx="1714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40963" t="13038" r="26222" b="4395"/>
          <a:stretch/>
        </p:blipFill>
        <p:spPr>
          <a:xfrm>
            <a:off x="2336800" y="1971039"/>
            <a:ext cx="1780253" cy="2519681"/>
          </a:xfrm>
          <a:prstGeom prst="rect">
            <a:avLst/>
          </a:prstGeom>
        </p:spPr>
      </p:pic>
      <p:pic>
        <p:nvPicPr>
          <p:cNvPr id="25608" name="Picture 8" descr="https://editlib-media.s3.amazonaws.com/sources/EDUCAUSE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887" y="1495822"/>
            <a:ext cx="1870093" cy="241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 descr="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092" y="2218242"/>
            <a:ext cx="17240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2 Imagen">
            <a:extLst>
              <a:ext uri="{FF2B5EF4-FFF2-40B4-BE49-F238E27FC236}">
                <a16:creationId xmlns="" xmlns:a16="http://schemas.microsoft.com/office/drawing/2014/main" id="{1233AC21-497E-AD7A-8E83-95A4095FB04E}"/>
              </a:ext>
            </a:extLst>
          </p:cNvPr>
          <p:cNvPicPr/>
          <p:nvPr/>
        </p:nvPicPr>
        <p:blipFill rotWithShape="1">
          <a:blip r:embed="rId6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610" name="Picture 10" descr="pic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14" y="1187555"/>
            <a:ext cx="1792193" cy="25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pictu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689" y="2584897"/>
            <a:ext cx="1608457" cy="227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43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777866" y="759093"/>
            <a:ext cx="65703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s-E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Current</a:t>
            </a:r>
            <a:r>
              <a:rPr lang="es-E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trends</a:t>
            </a:r>
            <a:r>
              <a:rPr lang="es-E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challenging</a:t>
            </a:r>
            <a:r>
              <a:rPr lang="es-E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education</a:t>
            </a:r>
            <a:endParaRPr lang="es-ES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200769" y="1317780"/>
            <a:ext cx="6385364" cy="345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a-ES" sz="16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Increasing</a:t>
            </a:r>
            <a:r>
              <a:rPr lang="ca-ES" sz="16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6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learning</a:t>
            </a:r>
            <a:r>
              <a:rPr lang="ca-ES" sz="16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6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flexibility</a:t>
            </a:r>
            <a:r>
              <a:rPr lang="ca-ES" sz="16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in all </a:t>
            </a:r>
            <a:r>
              <a:rPr lang="ca-ES" sz="16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ways</a:t>
            </a:r>
            <a:endParaRPr lang="ca-ES" sz="1600" dirty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lvl="1">
              <a:defRPr/>
            </a:pPr>
            <a:r>
              <a:rPr lang="ca-ES" sz="1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Flexible </a:t>
            </a:r>
            <a:r>
              <a:rPr lang="ca-ES" sz="14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learning</a:t>
            </a:r>
            <a:r>
              <a:rPr lang="ca-ES" sz="1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4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pathways</a:t>
            </a:r>
            <a:endParaRPr lang="ca-ES" sz="1400" dirty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lvl="1">
              <a:defRPr/>
            </a:pPr>
            <a:r>
              <a:rPr lang="ca-ES" sz="14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Hybrid</a:t>
            </a:r>
            <a:r>
              <a:rPr lang="ca-ES" sz="1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/</a:t>
            </a:r>
            <a:r>
              <a:rPr lang="ca-ES" sz="14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blended</a:t>
            </a:r>
            <a:r>
              <a:rPr lang="ca-ES" sz="1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4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teaching</a:t>
            </a:r>
            <a:r>
              <a:rPr lang="ca-ES" sz="1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4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and</a:t>
            </a:r>
            <a:r>
              <a:rPr lang="ca-ES" sz="1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4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learning</a:t>
            </a:r>
            <a:r>
              <a:rPr lang="ca-ES" sz="1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models</a:t>
            </a:r>
          </a:p>
          <a:p>
            <a:pPr lvl="1">
              <a:defRPr/>
            </a:pPr>
            <a:r>
              <a:rPr lang="en-US" sz="1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Pedagogy of autonomy (SRL; learner agency)</a:t>
            </a:r>
            <a:endParaRPr lang="ca-ES" sz="1400" dirty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defRPr/>
            </a:pPr>
            <a:r>
              <a:rPr lang="ca-ES" sz="16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Adapting</a:t>
            </a:r>
            <a:r>
              <a:rPr lang="ca-ES" sz="16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6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</a:t>
            </a:r>
            <a:r>
              <a:rPr lang="ca-ES" sz="16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6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learning</a:t>
            </a:r>
            <a:r>
              <a:rPr lang="ca-ES" sz="16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6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offer</a:t>
            </a:r>
            <a:r>
              <a:rPr lang="ca-ES" sz="16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to </a:t>
            </a:r>
            <a:r>
              <a:rPr lang="ca-ES" sz="16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</a:t>
            </a:r>
            <a:r>
              <a:rPr lang="ca-ES" sz="16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societat </a:t>
            </a:r>
            <a:r>
              <a:rPr lang="ca-ES" sz="16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needs</a:t>
            </a:r>
            <a:r>
              <a:rPr lang="ca-ES" sz="16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 </a:t>
            </a:r>
            <a:r>
              <a:rPr lang="ca-ES" sz="16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Upskilling</a:t>
            </a:r>
            <a:r>
              <a:rPr lang="ca-ES" sz="16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6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and</a:t>
            </a:r>
            <a:r>
              <a:rPr lang="ca-ES" sz="16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re-</a:t>
            </a:r>
            <a:r>
              <a:rPr lang="ca-ES" sz="16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skilling</a:t>
            </a:r>
            <a:endParaRPr lang="ca-ES" sz="1600" dirty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lvl="1">
              <a:defRPr/>
            </a:pPr>
            <a:r>
              <a:rPr lang="ca-ES" sz="1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Dual </a:t>
            </a:r>
            <a:r>
              <a:rPr lang="ca-ES" sz="14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learning</a:t>
            </a:r>
            <a:r>
              <a:rPr lang="ca-ES" sz="1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4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scenarios</a:t>
            </a:r>
            <a:endParaRPr lang="ca-ES" sz="1400" dirty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lvl="1">
              <a:defRPr/>
            </a:pPr>
            <a:r>
              <a:rPr lang="ca-ES" sz="14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Microcredentials</a:t>
            </a:r>
            <a:endParaRPr lang="ca-ES" sz="1400" dirty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lvl="1">
              <a:defRPr/>
            </a:pPr>
            <a:r>
              <a:rPr lang="ca-ES" sz="14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Lifelong</a:t>
            </a:r>
            <a:r>
              <a:rPr lang="ca-ES" sz="1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4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pedagogical</a:t>
            </a:r>
            <a:r>
              <a:rPr lang="ca-ES" sz="1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4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journeys</a:t>
            </a:r>
            <a:endParaRPr lang="ca-ES" sz="1400" dirty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defRPr/>
            </a:pPr>
            <a:r>
              <a:rPr lang="ca-ES" sz="16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Exploring</a:t>
            </a:r>
            <a:r>
              <a:rPr lang="ca-ES" sz="16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6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</a:t>
            </a:r>
            <a:r>
              <a:rPr lang="ca-ES" sz="16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6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opportunities</a:t>
            </a:r>
            <a:r>
              <a:rPr lang="ca-ES" sz="16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6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and</a:t>
            </a:r>
            <a:r>
              <a:rPr lang="ca-ES" sz="16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6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risks</a:t>
            </a:r>
            <a:r>
              <a:rPr lang="ca-ES" sz="16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of Artificial </a:t>
            </a:r>
            <a:r>
              <a:rPr lang="ca-ES" sz="16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Intelligence</a:t>
            </a:r>
            <a:endParaRPr lang="ca-ES" sz="1600" dirty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lvl="1">
              <a:defRPr/>
            </a:pPr>
            <a:r>
              <a:rPr lang="ca-ES" sz="1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AI-</a:t>
            </a:r>
            <a:r>
              <a:rPr lang="ca-ES" sz="14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Enabled</a:t>
            </a:r>
            <a:r>
              <a:rPr lang="ca-ES" sz="1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Applications for </a:t>
            </a:r>
            <a:r>
              <a:rPr lang="ca-ES" sz="14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Predictive</a:t>
            </a:r>
            <a:r>
              <a:rPr lang="ca-ES" sz="1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, Personal </a:t>
            </a:r>
            <a:r>
              <a:rPr lang="ca-ES" sz="14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Learning</a:t>
            </a:r>
            <a:r>
              <a:rPr lang="ca-ES" sz="1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(</a:t>
            </a:r>
            <a:r>
              <a:rPr lang="ca-ES" sz="14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Learning</a:t>
            </a:r>
            <a:r>
              <a:rPr lang="ca-ES" sz="1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4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Analytics</a:t>
            </a:r>
            <a:r>
              <a:rPr lang="ca-ES" sz="1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)</a:t>
            </a:r>
          </a:p>
          <a:p>
            <a:pPr lvl="1">
              <a:defRPr/>
            </a:pPr>
            <a:r>
              <a:rPr lang="ca-ES" sz="14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Generative</a:t>
            </a:r>
            <a:r>
              <a:rPr lang="ca-ES" sz="1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AI</a:t>
            </a:r>
          </a:p>
        </p:txBody>
      </p:sp>
      <p:pic>
        <p:nvPicPr>
          <p:cNvPr id="4" name="12 Imagen">
            <a:extLst>
              <a:ext uri="{FF2B5EF4-FFF2-40B4-BE49-F238E27FC236}">
                <a16:creationId xmlns="" xmlns:a16="http://schemas.microsoft.com/office/drawing/2014/main" id="{CF98EDB1-6820-000F-222A-31B199218D1C}"/>
              </a:ext>
            </a:extLst>
          </p:cNvPr>
          <p:cNvPicPr/>
          <p:nvPr/>
        </p:nvPicPr>
        <p:blipFill rotWithShape="1">
          <a:blip r:embed="rId2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676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"/>
          <p:cNvSpPr txBox="1"/>
          <p:nvPr/>
        </p:nvSpPr>
        <p:spPr>
          <a:xfrm>
            <a:off x="891475" y="831375"/>
            <a:ext cx="6746100" cy="29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5"/>
          <p:cNvSpPr txBox="1">
            <a:spLocks noGrp="1"/>
          </p:cNvSpPr>
          <p:nvPr>
            <p:ph type="title" idx="4294967295"/>
          </p:nvPr>
        </p:nvSpPr>
        <p:spPr>
          <a:xfrm>
            <a:off x="757723" y="680922"/>
            <a:ext cx="7715717" cy="25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800" b="1" dirty="0">
                <a:solidFill>
                  <a:srgbClr val="000078"/>
                </a:solidFill>
              </a:rPr>
              <a:t>3. </a:t>
            </a:r>
            <a:r>
              <a:rPr lang="ca-ES" sz="4800" b="1" dirty="0" err="1">
                <a:solidFill>
                  <a:srgbClr val="000078"/>
                </a:solidFill>
              </a:rPr>
              <a:t>Some</a:t>
            </a:r>
            <a:r>
              <a:rPr lang="ca-ES" sz="4800" b="1" dirty="0">
                <a:solidFill>
                  <a:srgbClr val="000078"/>
                </a:solidFill>
              </a:rPr>
              <a:t> imminent challenges to be </a:t>
            </a:r>
            <a:r>
              <a:rPr lang="ca-ES" sz="4800" b="1" dirty="0" err="1">
                <a:solidFill>
                  <a:srgbClr val="000078"/>
                </a:solidFill>
              </a:rPr>
              <a:t>faced</a:t>
            </a:r>
            <a:endParaRPr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36" y="225765"/>
            <a:ext cx="837491" cy="83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2 Imagen">
            <a:extLst>
              <a:ext uri="{FF2B5EF4-FFF2-40B4-BE49-F238E27FC236}">
                <a16:creationId xmlns="" xmlns:a16="http://schemas.microsoft.com/office/drawing/2014/main" id="{1D0BA915-FA31-54A5-50CE-80F79E51321E}"/>
              </a:ext>
            </a:extLst>
          </p:cNvPr>
          <p:cNvPicPr/>
          <p:nvPr/>
        </p:nvPicPr>
        <p:blipFill rotWithShape="1">
          <a:blip r:embed="rId4"/>
          <a:srcRect l="46566" t="44210" r="35090" b="35723"/>
          <a:stretch/>
        </p:blipFill>
        <p:spPr bwMode="auto">
          <a:xfrm>
            <a:off x="6739148" y="237875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93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3420533" y="243529"/>
            <a:ext cx="17621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s-E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Challenge</a:t>
            </a:r>
            <a:r>
              <a:rPr lang="es-E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43540" y="1589295"/>
            <a:ext cx="2459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>
                <a:solidFill>
                  <a:srgbClr val="000099"/>
                </a:solidFill>
              </a:rPr>
              <a:t>Flexible </a:t>
            </a:r>
            <a:r>
              <a:rPr lang="ca-ES" b="1" dirty="0" err="1">
                <a:solidFill>
                  <a:srgbClr val="000099"/>
                </a:solidFill>
              </a:rPr>
              <a:t>learning</a:t>
            </a:r>
            <a:r>
              <a:rPr lang="ca-ES" b="1" dirty="0">
                <a:solidFill>
                  <a:srgbClr val="000099"/>
                </a:solidFill>
              </a:rPr>
              <a:t> </a:t>
            </a:r>
            <a:r>
              <a:rPr lang="ca-ES" b="1" dirty="0" err="1">
                <a:solidFill>
                  <a:srgbClr val="000099"/>
                </a:solidFill>
              </a:rPr>
              <a:t>pathways</a:t>
            </a:r>
            <a:endParaRPr lang="es-ES" b="1" dirty="0">
              <a:solidFill>
                <a:srgbClr val="000099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3607364" y="1582472"/>
            <a:ext cx="0" cy="2481528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3803490" y="1589295"/>
            <a:ext cx="3589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/>
            <a:r>
              <a:rPr lang="en-U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 Be open, avoid “the winner takes it all” models</a:t>
            </a:r>
          </a:p>
          <a:p>
            <a:pPr marL="87313" indent="-87313"/>
            <a:r>
              <a:rPr lang="en-U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 Don’t give the university mission up, but widen it</a:t>
            </a:r>
          </a:p>
          <a:p>
            <a:pPr marL="87313" indent="-87313"/>
            <a:r>
              <a:rPr lang="en-U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 Flexibility of space and time, but also aim, content and </a:t>
            </a:r>
            <a:r>
              <a:rPr lang="en-U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rythm</a:t>
            </a:r>
            <a:endParaRPr lang="en-US" sz="1200" dirty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87313" indent="-87313"/>
            <a:r>
              <a:rPr lang="en-U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 Foster mobility and internationalization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37432" y="943972"/>
            <a:ext cx="6867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Increasing learning flexibility in all ways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53702" y="2464953"/>
            <a:ext cx="2265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b="1" dirty="0">
              <a:solidFill>
                <a:srgbClr val="000099"/>
              </a:solidFill>
            </a:endParaRPr>
          </a:p>
          <a:p>
            <a:r>
              <a:rPr lang="ca-ES" b="1" dirty="0" err="1">
                <a:solidFill>
                  <a:srgbClr val="000099"/>
                </a:solidFill>
              </a:rPr>
              <a:t>Pedagogy</a:t>
            </a:r>
            <a:r>
              <a:rPr lang="ca-ES" b="1" dirty="0">
                <a:solidFill>
                  <a:srgbClr val="000099"/>
                </a:solidFill>
              </a:rPr>
              <a:t> of </a:t>
            </a:r>
            <a:r>
              <a:rPr lang="ca-ES" b="1" dirty="0" err="1">
                <a:solidFill>
                  <a:srgbClr val="000099"/>
                </a:solidFill>
              </a:rPr>
              <a:t>autonomy</a:t>
            </a:r>
            <a:endParaRPr lang="es-ES" b="1" dirty="0">
              <a:solidFill>
                <a:srgbClr val="000099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20163" y="2714639"/>
            <a:ext cx="3652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2" indent="-87313">
              <a:defRPr/>
            </a:pPr>
            <a:r>
              <a:rPr lang="ca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 Get </a:t>
            </a:r>
            <a:r>
              <a:rPr lang="ca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</a:t>
            </a:r>
            <a:r>
              <a:rPr lang="ca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students</a:t>
            </a:r>
            <a:r>
              <a:rPr lang="ca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ready</a:t>
            </a:r>
            <a:r>
              <a:rPr lang="ca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for </a:t>
            </a:r>
            <a:r>
              <a:rPr lang="ca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their</a:t>
            </a:r>
            <a:r>
              <a:rPr lang="ca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educational</a:t>
            </a:r>
            <a:r>
              <a:rPr lang="ca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ca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development</a:t>
            </a:r>
            <a:r>
              <a:rPr lang="ca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online: </a:t>
            </a:r>
            <a:r>
              <a:rPr lang="es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let’s</a:t>
            </a:r>
            <a:r>
              <a:rPr lang="es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help</a:t>
            </a:r>
            <a:r>
              <a:rPr lang="es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them</a:t>
            </a:r>
            <a:r>
              <a:rPr lang="es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to </a:t>
            </a:r>
            <a:r>
              <a:rPr lang="es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transition</a:t>
            </a:r>
            <a:r>
              <a:rPr lang="es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to online </a:t>
            </a:r>
            <a:r>
              <a:rPr lang="es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education</a:t>
            </a:r>
            <a:r>
              <a:rPr lang="es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with</a:t>
            </a:r>
            <a:r>
              <a:rPr lang="es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better</a:t>
            </a:r>
            <a:r>
              <a:rPr lang="es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tools</a:t>
            </a:r>
            <a:r>
              <a:rPr lang="es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to </a:t>
            </a:r>
            <a:r>
              <a:rPr lang="es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succeed</a:t>
            </a:r>
            <a:r>
              <a:rPr lang="es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(</a:t>
            </a:r>
            <a:r>
              <a:rPr lang="es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Self-Regulated</a:t>
            </a:r>
            <a:r>
              <a:rPr lang="es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Learning</a:t>
            </a:r>
            <a:r>
              <a:rPr lang="es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es-ES" sz="1200" dirty="0" err="1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agency</a:t>
            </a:r>
            <a:r>
              <a:rPr lang="es-E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)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5696F54F-65D7-9F2B-EDA5-601D777A9152}"/>
              </a:ext>
            </a:extLst>
          </p:cNvPr>
          <p:cNvSpPr txBox="1"/>
          <p:nvPr/>
        </p:nvSpPr>
        <p:spPr>
          <a:xfrm>
            <a:off x="850574" y="3647426"/>
            <a:ext cx="267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>
                <a:solidFill>
                  <a:srgbClr val="000099"/>
                </a:solidFill>
              </a:rPr>
              <a:t>Hybrid</a:t>
            </a:r>
            <a:r>
              <a:rPr lang="ca-ES" b="1" dirty="0">
                <a:solidFill>
                  <a:srgbClr val="000099"/>
                </a:solidFill>
              </a:rPr>
              <a:t>/</a:t>
            </a:r>
            <a:r>
              <a:rPr lang="ca-ES" b="1" dirty="0" err="1">
                <a:solidFill>
                  <a:srgbClr val="000099"/>
                </a:solidFill>
              </a:rPr>
              <a:t>blended</a:t>
            </a:r>
            <a:r>
              <a:rPr lang="ca-ES" b="1" dirty="0">
                <a:solidFill>
                  <a:srgbClr val="000099"/>
                </a:solidFill>
              </a:rPr>
              <a:t> </a:t>
            </a:r>
            <a:r>
              <a:rPr lang="ca-ES" b="1" dirty="0" err="1">
                <a:solidFill>
                  <a:srgbClr val="000099"/>
                </a:solidFill>
              </a:rPr>
              <a:t>teaching</a:t>
            </a:r>
            <a:r>
              <a:rPr lang="ca-ES" b="1" dirty="0">
                <a:solidFill>
                  <a:srgbClr val="000099"/>
                </a:solidFill>
              </a:rPr>
              <a:t> </a:t>
            </a:r>
            <a:r>
              <a:rPr lang="ca-ES" b="1" dirty="0" err="1">
                <a:solidFill>
                  <a:srgbClr val="000099"/>
                </a:solidFill>
              </a:rPr>
              <a:t>and</a:t>
            </a:r>
            <a:r>
              <a:rPr lang="ca-ES" b="1" dirty="0">
                <a:solidFill>
                  <a:srgbClr val="000099"/>
                </a:solidFill>
              </a:rPr>
              <a:t> </a:t>
            </a:r>
            <a:r>
              <a:rPr lang="ca-ES" b="1" dirty="0" err="1">
                <a:solidFill>
                  <a:srgbClr val="000099"/>
                </a:solidFill>
              </a:rPr>
              <a:t>learning</a:t>
            </a:r>
            <a:r>
              <a:rPr lang="ca-ES" b="1" dirty="0">
                <a:solidFill>
                  <a:srgbClr val="000099"/>
                </a:solidFill>
              </a:rPr>
              <a:t> models</a:t>
            </a:r>
            <a:endParaRPr lang="es-ES" b="1" dirty="0">
              <a:solidFill>
                <a:srgbClr val="000099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31627" y="3661752"/>
            <a:ext cx="3652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2" indent="-171450">
              <a:buFontTx/>
              <a:buChar char="-"/>
              <a:defRPr/>
            </a:pPr>
            <a:r>
              <a:rPr lang="en-U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Explore new models</a:t>
            </a:r>
          </a:p>
          <a:p>
            <a:pPr marL="171450" lvl="2" indent="-171450">
              <a:buFontTx/>
              <a:buChar char="-"/>
              <a:defRPr/>
            </a:pPr>
            <a:r>
              <a:rPr lang="en-U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Don’t try to become blended/hybrid or in-presence institutions</a:t>
            </a:r>
          </a:p>
          <a:p>
            <a:pPr marL="171450" lvl="2" indent="-171450">
              <a:buFontTx/>
              <a:buChar char="-"/>
              <a:defRPr/>
            </a:pPr>
            <a:r>
              <a:rPr lang="en-US" sz="12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Go further than “F2F +”</a:t>
            </a:r>
          </a:p>
        </p:txBody>
      </p:sp>
      <p:pic>
        <p:nvPicPr>
          <p:cNvPr id="7" name="Picture 6" descr="LEGO (empresa) - Wikipedia, la enciclopedia libre">
            <a:extLst>
              <a:ext uri="{FF2B5EF4-FFF2-40B4-BE49-F238E27FC236}">
                <a16:creationId xmlns="" xmlns:a16="http://schemas.microsoft.com/office/drawing/2014/main" id="{5FA6F9A1-F7FA-D267-FEF0-EC80B8484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794" y="1647268"/>
            <a:ext cx="636459" cy="63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Vista previa de la imagen">
            <a:extLst>
              <a:ext uri="{FF2B5EF4-FFF2-40B4-BE49-F238E27FC236}">
                <a16:creationId xmlns="" xmlns:a16="http://schemas.microsoft.com/office/drawing/2014/main" id="{DA3BE9F3-8B17-3112-BD9F-8004704C3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294" y="2774485"/>
            <a:ext cx="714626" cy="106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2 Imagen">
            <a:extLst>
              <a:ext uri="{FF2B5EF4-FFF2-40B4-BE49-F238E27FC236}">
                <a16:creationId xmlns="" xmlns:a16="http://schemas.microsoft.com/office/drawing/2014/main" id="{D0ED95D4-E004-D10F-D5B3-4BB9C5815DB0}"/>
              </a:ext>
            </a:extLst>
          </p:cNvPr>
          <p:cNvPicPr/>
          <p:nvPr/>
        </p:nvPicPr>
        <p:blipFill rotWithShape="1">
          <a:blip r:embed="rId4"/>
          <a:srcRect l="46566" t="44210" r="35090" b="35723"/>
          <a:stretch/>
        </p:blipFill>
        <p:spPr bwMode="auto">
          <a:xfrm>
            <a:off x="6797663" y="107248"/>
            <a:ext cx="2148036" cy="123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5841123"/>
      </p:ext>
    </p:extLst>
  </p:cSld>
  <p:clrMapOvr>
    <a:masterClrMapping/>
  </p:clrMapOvr>
</p:sld>
</file>

<file path=ppt/theme/theme1.xml><?xml version="1.0" encoding="utf-8"?>
<a:theme xmlns:a="http://schemas.openxmlformats.org/drawingml/2006/main" name="UOC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UOC">
      <a:dk1>
        <a:srgbClr val="000000"/>
      </a:dk1>
      <a:lt1>
        <a:srgbClr val="FFFFFF"/>
      </a:lt1>
      <a:dk2>
        <a:srgbClr val="000078"/>
      </a:dk2>
      <a:lt2>
        <a:srgbClr val="FFFFFF"/>
      </a:lt2>
      <a:accent1>
        <a:srgbClr val="000078"/>
      </a:accent1>
      <a:accent2>
        <a:srgbClr val="73EDFF"/>
      </a:accent2>
      <a:accent3>
        <a:srgbClr val="BCF6FE"/>
      </a:accent3>
      <a:accent4>
        <a:srgbClr val="B4B4B4"/>
      </a:accent4>
      <a:accent5>
        <a:srgbClr val="B4B4B4"/>
      </a:accent5>
      <a:accent6>
        <a:srgbClr val="E6E6E6"/>
      </a:accent6>
      <a:hlink>
        <a:srgbClr val="000078"/>
      </a:hlink>
      <a:folHlink>
        <a:srgbClr val="73E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10334</TotalTime>
  <Words>948</Words>
  <Application>Microsoft Office PowerPoint</Application>
  <PresentationFormat>Presentación en pantalla (16:9)</PresentationFormat>
  <Paragraphs>158</Paragraphs>
  <Slides>34</Slides>
  <Notes>19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MS PGothic</vt:lpstr>
      <vt:lpstr>Arial</vt:lpstr>
      <vt:lpstr>Arial Black</vt:lpstr>
      <vt:lpstr>Calibri</vt:lpstr>
      <vt:lpstr>Georgia</vt:lpstr>
      <vt:lpstr>Helvetica Neue</vt:lpstr>
      <vt:lpstr>UOC</vt:lpstr>
      <vt:lpstr>Tema de Office</vt:lpstr>
      <vt:lpstr>Fotografía de Photo Editor</vt:lpstr>
      <vt:lpstr>New Leadership for New Digital Education Scenarios?</vt:lpstr>
      <vt:lpstr>Presentación de PowerPoint</vt:lpstr>
      <vt:lpstr>Presentación de PowerPoint</vt:lpstr>
      <vt:lpstr>Presentación de PowerPoint</vt:lpstr>
      <vt:lpstr>2. Where are we going? Which are the possible new scenarios?</vt:lpstr>
      <vt:lpstr>Presentación de PowerPoint</vt:lpstr>
      <vt:lpstr>Presentación de PowerPoint</vt:lpstr>
      <vt:lpstr>3. Some imminent challenges to be faced</vt:lpstr>
      <vt:lpstr>Presentación de PowerPoint</vt:lpstr>
      <vt:lpstr>Conditions for successful hybrid/blended models</vt:lpstr>
      <vt:lpstr>Presentación de PowerPoint</vt:lpstr>
      <vt:lpstr>Presentación de PowerPoint</vt:lpstr>
      <vt:lpstr>Presentación de PowerPoint</vt:lpstr>
      <vt:lpstr>Presentación de PowerPoint</vt:lpstr>
      <vt:lpstr>4. Which kind of leadership do we need?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Closing remarks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Enseñar y aprender en línea: superando la distancia social</dc:title>
  <dc:creator>Usuari</dc:creator>
  <cp:lastModifiedBy>Albert Sangrà Morer</cp:lastModifiedBy>
  <cp:revision>206</cp:revision>
  <dcterms:modified xsi:type="dcterms:W3CDTF">2025-03-26T15:17:48Z</dcterms:modified>
</cp:coreProperties>
</file>