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0" r:id="rId4"/>
    <p:sldId id="259" r:id="rId5"/>
    <p:sldId id="268" r:id="rId6"/>
    <p:sldId id="269" r:id="rId7"/>
    <p:sldId id="270" r:id="rId8"/>
    <p:sldId id="271" r:id="rId9"/>
    <p:sldId id="264" r:id="rId10"/>
    <p:sldId id="277" r:id="rId11"/>
    <p:sldId id="265" r:id="rId12"/>
    <p:sldId id="273" r:id="rId13"/>
    <p:sldId id="274" r:id="rId14"/>
    <p:sldId id="275" r:id="rId15"/>
    <p:sldId id="272" r:id="rId16"/>
    <p:sldId id="276" r:id="rId17"/>
    <p:sldId id="263" r:id="rId18"/>
    <p:sldId id="283" r:id="rId19"/>
    <p:sldId id="266" r:id="rId20"/>
    <p:sldId id="284" r:id="rId21"/>
    <p:sldId id="282" r:id="rId22"/>
    <p:sldId id="281" r:id="rId23"/>
    <p:sldId id="262" r:id="rId24"/>
    <p:sldId id="279" r:id="rId25"/>
    <p:sldId id="280" r:id="rId26"/>
    <p:sldId id="285" r:id="rId27"/>
    <p:sldId id="286" r:id="rId28"/>
    <p:sldId id="278" r:id="rId29"/>
    <p:sldId id="287" r:id="rId30"/>
    <p:sldId id="267" r:id="rId31"/>
    <p:sldId id="291" r:id="rId32"/>
    <p:sldId id="292" r:id="rId33"/>
    <p:sldId id="290" r:id="rId34"/>
    <p:sldId id="289" r:id="rId35"/>
    <p:sldId id="293" r:id="rId36"/>
    <p:sldId id="288" r:id="rId37"/>
    <p:sldId id="294" r:id="rId38"/>
    <p:sldId id="300" r:id="rId39"/>
    <p:sldId id="299" r:id="rId40"/>
    <p:sldId id="298" r:id="rId41"/>
    <p:sldId id="301" r:id="rId42"/>
    <p:sldId id="297" r:id="rId43"/>
    <p:sldId id="296" r:id="rId44"/>
    <p:sldId id="302" r:id="rId45"/>
    <p:sldId id="295" r:id="rId46"/>
    <p:sldId id="304" r:id="rId47"/>
    <p:sldId id="303" r:id="rId48"/>
    <p:sldId id="305" r:id="rId49"/>
    <p:sldId id="306" r:id="rId50"/>
    <p:sldId id="258" r:id="rId51"/>
    <p:sldId id="261" r:id="rId5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0"/>
            <p14:sldId id="259"/>
            <p14:sldId id="268"/>
            <p14:sldId id="269"/>
            <p14:sldId id="270"/>
            <p14:sldId id="271"/>
            <p14:sldId id="264"/>
            <p14:sldId id="277"/>
            <p14:sldId id="265"/>
            <p14:sldId id="273"/>
            <p14:sldId id="274"/>
            <p14:sldId id="275"/>
            <p14:sldId id="272"/>
            <p14:sldId id="276"/>
            <p14:sldId id="263"/>
            <p14:sldId id="283"/>
            <p14:sldId id="266"/>
            <p14:sldId id="284"/>
            <p14:sldId id="282"/>
            <p14:sldId id="281"/>
            <p14:sldId id="262"/>
            <p14:sldId id="279"/>
            <p14:sldId id="280"/>
            <p14:sldId id="285"/>
            <p14:sldId id="286"/>
            <p14:sldId id="278"/>
            <p14:sldId id="287"/>
            <p14:sldId id="267"/>
            <p14:sldId id="291"/>
            <p14:sldId id="292"/>
            <p14:sldId id="290"/>
            <p14:sldId id="289"/>
            <p14:sldId id="293"/>
            <p14:sldId id="288"/>
            <p14:sldId id="294"/>
            <p14:sldId id="300"/>
            <p14:sldId id="299"/>
            <p14:sldId id="298"/>
            <p14:sldId id="301"/>
            <p14:sldId id="297"/>
            <p14:sldId id="296"/>
            <p14:sldId id="302"/>
            <p14:sldId id="295"/>
            <p14:sldId id="304"/>
            <p14:sldId id="303"/>
            <p14:sldId id="305"/>
            <p14:sldId id="306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17.03.2025.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sp.srce.h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sokoobrazovanje.hr/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u novoj aplikaciji za administraciju studentskih iskaznica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br>
              <a:rPr lang="hr-HR" dirty="0"/>
            </a:br>
            <a:br>
              <a:rPr lang="hr-HR" dirty="0"/>
            </a:br>
            <a:r>
              <a:rPr lang="hr-HR" dirty="0"/>
              <a:t>dr. sc. Filip Bajić, </a:t>
            </a:r>
            <a:br>
              <a:rPr lang="hr-HR" dirty="0"/>
            </a:br>
            <a:r>
              <a:rPr lang="hr-HR" dirty="0"/>
              <a:t>Sveučilište u Zagrebu Sveučilišni računski centar </a:t>
            </a: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634A-6315-3688-BBAA-1EEFFB80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BE49990-38D6-8623-2CF4-D5F45E4B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29416C7-D198-7DF2-E475-D72750A7907E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79387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77C7-3C90-6D77-1786-D56A7718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F0AFDDD-B025-6D2F-E20E-95780629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B198CED-F023-4183-A1AF-920F4C0ADC29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372580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AD6F-0F40-02A0-136B-F90CEB1B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AC63EF0-8022-7A69-D820-3F9493A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285FB47-A826-5083-1F76-D92AE0456EFE}"/>
              </a:ext>
            </a:extLst>
          </p:cNvPr>
          <p:cNvSpPr txBox="1"/>
          <p:nvPr/>
        </p:nvSpPr>
        <p:spPr>
          <a:xfrm>
            <a:off x="4889715" y="625259"/>
            <a:ext cx="6532536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Navigacijska traka prijavljenog korisnika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DA94D182-7D04-E8A7-AF93-F935985CE8E1}"/>
              </a:ext>
            </a:extLst>
          </p:cNvPr>
          <p:cNvSpPr/>
          <p:nvPr/>
        </p:nvSpPr>
        <p:spPr>
          <a:xfrm rot="16200000">
            <a:off x="7950630" y="34871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0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AAD13-3BA2-C0DA-E6E7-1E1638AC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C968E0-9E10-8395-E02E-4C7C9C8A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6E843FD-09E5-D893-16E8-570961F6DA4E}"/>
              </a:ext>
            </a:extLst>
          </p:cNvPr>
          <p:cNvSpPr txBox="1"/>
          <p:nvPr/>
        </p:nvSpPr>
        <p:spPr>
          <a:xfrm>
            <a:off x="2293748" y="2454058"/>
            <a:ext cx="6981987" cy="1815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Tražilica koja omogućava pretraživanje po: </a:t>
            </a:r>
          </a:p>
          <a:p>
            <a:pPr marL="457200" indent="-457200">
              <a:buFontTx/>
              <a:buChar char="-"/>
            </a:pPr>
            <a:r>
              <a:rPr lang="hr-HR" sz="2800" dirty="0"/>
              <a:t>OIB-u, </a:t>
            </a:r>
          </a:p>
          <a:p>
            <a:pPr marL="457200" indent="-457200">
              <a:buFontTx/>
              <a:buChar char="-"/>
            </a:pPr>
            <a:r>
              <a:rPr lang="hr-HR" sz="2800" dirty="0"/>
              <a:t>JMBAG-u ili </a:t>
            </a:r>
          </a:p>
          <a:p>
            <a:pPr marL="457200" indent="-457200">
              <a:buFontTx/>
              <a:buChar char="-"/>
            </a:pPr>
            <a:r>
              <a:rPr lang="hr-HR" sz="2800" dirty="0"/>
              <a:t>broju studentske iskaznice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8E57C91E-42AD-040E-70F3-CB27988900F0}"/>
              </a:ext>
            </a:extLst>
          </p:cNvPr>
          <p:cNvSpPr/>
          <p:nvPr/>
        </p:nvSpPr>
        <p:spPr>
          <a:xfrm rot="16200000">
            <a:off x="5579388" y="217751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07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A153-2401-986A-E565-C77F664F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8850DA-69F1-30DD-89CA-30ECF8959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CA5BA16-E232-5F1F-F12A-630BF4510038}"/>
              </a:ext>
            </a:extLst>
          </p:cNvPr>
          <p:cNvSpPr txBox="1"/>
          <p:nvPr/>
        </p:nvSpPr>
        <p:spPr>
          <a:xfrm>
            <a:off x="1371600" y="4684352"/>
            <a:ext cx="935322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Javno dostupne upute i osnovni podatci o vođenju studija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84D8F0FC-D8B7-1560-A4F4-598B99D1813C}"/>
              </a:ext>
            </a:extLst>
          </p:cNvPr>
          <p:cNvSpPr/>
          <p:nvPr/>
        </p:nvSpPr>
        <p:spPr>
          <a:xfrm rot="16200000">
            <a:off x="5718871" y="436276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46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softver, web-mjesto&#10;&#10;Sadržaj generiran umjetnom inteligencijom može biti netočan.">
            <a:extLst>
              <a:ext uri="{FF2B5EF4-FFF2-40B4-BE49-F238E27FC236}">
                <a16:creationId xmlns:a16="http://schemas.microsoft.com/office/drawing/2014/main" id="{1D8F237C-AC91-F3BC-E4B3-F8D201C9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4A4F162-B228-8E49-6F07-993232C414F9}"/>
              </a:ext>
            </a:extLst>
          </p:cNvPr>
          <p:cNvSpPr txBox="1"/>
          <p:nvPr/>
        </p:nvSpPr>
        <p:spPr>
          <a:xfrm>
            <a:off x="1179162" y="3033782"/>
            <a:ext cx="983367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Četiri ključne sekcije za upravljanje studentskim iskaznicama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AB80A32C-BD7D-894F-79A1-29904B90493A}"/>
              </a:ext>
            </a:extLst>
          </p:cNvPr>
          <p:cNvSpPr/>
          <p:nvPr/>
        </p:nvSpPr>
        <p:spPr>
          <a:xfrm rot="16200000">
            <a:off x="3324383" y="2743190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0BD18B6C-6C7E-998B-7842-D7AFABF207DC}"/>
              </a:ext>
            </a:extLst>
          </p:cNvPr>
          <p:cNvSpPr/>
          <p:nvPr/>
        </p:nvSpPr>
        <p:spPr>
          <a:xfrm rot="16200000">
            <a:off x="5478647" y="274318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5F9D79E9-4DEF-1053-9485-F7CC83DD0C09}"/>
              </a:ext>
            </a:extLst>
          </p:cNvPr>
          <p:cNvSpPr/>
          <p:nvPr/>
        </p:nvSpPr>
        <p:spPr>
          <a:xfrm rot="16200000">
            <a:off x="7493426" y="274318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7E1114A9-299D-B114-F7D8-277224D6E2D5}"/>
              </a:ext>
            </a:extLst>
          </p:cNvPr>
          <p:cNvSpPr/>
          <p:nvPr/>
        </p:nvSpPr>
        <p:spPr>
          <a:xfrm rot="16200000">
            <a:off x="9585698" y="274318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19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2941-548B-7F9E-DDBD-B332AB37D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softver, web-mjesto&#10;&#10;Sadržaj generiran umjetnom inteligencijom može biti netočan.">
            <a:extLst>
              <a:ext uri="{FF2B5EF4-FFF2-40B4-BE49-F238E27FC236}">
                <a16:creationId xmlns:a16="http://schemas.microsoft.com/office/drawing/2014/main" id="{4E341AAB-52C8-B3F5-08A3-9CFC995D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E5F990C-3B8A-705C-AA7C-A217CFD3522A}"/>
              </a:ext>
            </a:extLst>
          </p:cNvPr>
          <p:cNvSpPr txBox="1"/>
          <p:nvPr/>
        </p:nvSpPr>
        <p:spPr>
          <a:xfrm>
            <a:off x="1090047" y="2493225"/>
            <a:ext cx="1001190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Lista aktualnih pravilnika i zakona važnih za rad s aplikacijom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174A265D-AAE4-E077-8A70-DAC290AA1B7A}"/>
              </a:ext>
            </a:extLst>
          </p:cNvPr>
          <p:cNvSpPr/>
          <p:nvPr/>
        </p:nvSpPr>
        <p:spPr>
          <a:xfrm rot="5400000">
            <a:off x="5890646" y="301440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87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49812-A041-E7A5-6013-F0A278B0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674D-2299-48B6-7652-9140651D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69DB-FC59-2D83-10B0-540A103DC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Izgled navigacija i tražilica</a:t>
            </a:r>
          </a:p>
        </p:txBody>
      </p:sp>
    </p:spTree>
    <p:extLst>
      <p:ext uri="{BB962C8B-B14F-4D97-AF65-F5344CB8AC3E}">
        <p14:creationId xmlns:p14="http://schemas.microsoft.com/office/powerpoint/2010/main" val="114740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ECCC-52D9-9DDA-0019-D52C0641A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FEB739C-719B-C72C-09A0-0FFBECC2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6" b="89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D5FCB87-ADE9-D9C2-906A-1F18681FD69A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258798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C96E4-9714-8E54-FD18-A0D33726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8D0B936-500A-20FA-3E2F-8DE8C61B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1" b="95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F30997-92AC-85EE-78FE-2FE97203420D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27423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  <a:p>
            <a:r>
              <a:rPr lang="hr-HR" dirty="0"/>
              <a:t>Predstavljanje aplikacije „Studentske iskaznice”</a:t>
            </a:r>
          </a:p>
          <a:p>
            <a:pPr lvl="1"/>
            <a:r>
              <a:rPr lang="hr-HR" dirty="0"/>
              <a:t>Naslovna stranica</a:t>
            </a:r>
          </a:p>
          <a:p>
            <a:pPr lvl="1"/>
            <a:r>
              <a:rPr lang="hr-HR" dirty="0"/>
              <a:t>Izgled navigacija i tražilica</a:t>
            </a:r>
          </a:p>
          <a:p>
            <a:pPr lvl="1"/>
            <a:r>
              <a:rPr lang="hr-HR" dirty="0"/>
              <a:t>Pregled studenata na ustanovi</a:t>
            </a:r>
          </a:p>
          <a:p>
            <a:pPr lvl="1"/>
            <a:r>
              <a:rPr lang="hr-HR" dirty="0"/>
              <a:t>Pregled studentskih iskaznica</a:t>
            </a:r>
          </a:p>
          <a:p>
            <a:pPr lvl="1"/>
            <a:r>
              <a:rPr lang="hr-HR" dirty="0"/>
              <a:t>Pregled privremenih studentskih iskaznica</a:t>
            </a:r>
          </a:p>
          <a:p>
            <a:pPr lvl="1"/>
            <a:r>
              <a:rPr lang="hr-HR" dirty="0"/>
              <a:t>Podešavanje čitača iskaznica</a:t>
            </a:r>
          </a:p>
          <a:p>
            <a:pPr lvl="1"/>
            <a:r>
              <a:rPr lang="hr-HR" dirty="0"/>
              <a:t>Pokretanje demo verzije aplikacije</a:t>
            </a:r>
          </a:p>
          <a:p>
            <a:r>
              <a:rPr lang="hr-HR" dirty="0"/>
              <a:t>Zaključak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287A0-CB4A-931A-6B1E-1B020E2D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9D06608-1139-1DB3-6BDE-0C7E2664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1" b="95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C2D9D31A-07FD-BB1A-AD01-1F4572305B46}"/>
              </a:ext>
            </a:extLst>
          </p:cNvPr>
          <p:cNvSpPr txBox="1"/>
          <p:nvPr/>
        </p:nvSpPr>
        <p:spPr>
          <a:xfrm>
            <a:off x="1720311" y="1973612"/>
            <a:ext cx="4695988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Navigacijska traka aplikacije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D93AE01F-35AC-85B0-219D-D0AB99958D2E}"/>
              </a:ext>
            </a:extLst>
          </p:cNvPr>
          <p:cNvSpPr/>
          <p:nvPr/>
        </p:nvSpPr>
        <p:spPr>
          <a:xfrm rot="16200000">
            <a:off x="3862952" y="171788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34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C3023-A868-096C-C86A-7331519C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nimka zaslona, softver, web-stranica&#10;&#10;Sadržaj generiran umjetnom inteligencijom može biti netočan.">
            <a:extLst>
              <a:ext uri="{FF2B5EF4-FFF2-40B4-BE49-F238E27FC236}">
                <a16:creationId xmlns:a16="http://schemas.microsoft.com/office/drawing/2014/main" id="{2960AAE8-2C9A-CCE9-059A-21ED1954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ED1973C-DA47-A14D-686B-78C6284C3E64}"/>
              </a:ext>
            </a:extLst>
          </p:cNvPr>
          <p:cNvSpPr txBox="1"/>
          <p:nvPr/>
        </p:nvSpPr>
        <p:spPr>
          <a:xfrm>
            <a:off x="2930470" y="1245192"/>
            <a:ext cx="6331059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Tražilica s validacijom unosa podataka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0BB4339-3418-6E07-44B9-BD27E6B76872}"/>
              </a:ext>
            </a:extLst>
          </p:cNvPr>
          <p:cNvSpPr/>
          <p:nvPr/>
        </p:nvSpPr>
        <p:spPr>
          <a:xfrm rot="5400000">
            <a:off x="5890646" y="180488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8C5149-E990-0305-F81B-015A43FC9624}"/>
              </a:ext>
            </a:extLst>
          </p:cNvPr>
          <p:cNvSpPr txBox="1"/>
          <p:nvPr/>
        </p:nvSpPr>
        <p:spPr>
          <a:xfrm>
            <a:off x="130444" y="2149726"/>
            <a:ext cx="1667359" cy="1815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Aktivan </a:t>
            </a:r>
            <a:br>
              <a:rPr lang="hr-HR" sz="2800" dirty="0"/>
            </a:br>
            <a:r>
              <a:rPr lang="hr-HR" sz="2800" dirty="0"/>
              <a:t>ručni </a:t>
            </a:r>
            <a:br>
              <a:rPr lang="hr-HR" sz="2800" dirty="0"/>
            </a:br>
            <a:r>
              <a:rPr lang="hr-HR" sz="2800" dirty="0"/>
              <a:t>unos </a:t>
            </a:r>
            <a:br>
              <a:rPr lang="hr-HR" sz="2800" dirty="0"/>
            </a:br>
            <a:r>
              <a:rPr lang="hr-HR" sz="2800" dirty="0"/>
              <a:t>podataka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131244DE-C8E8-A2E0-92E8-42E7E8BE5B3A}"/>
              </a:ext>
            </a:extLst>
          </p:cNvPr>
          <p:cNvSpPr/>
          <p:nvPr/>
        </p:nvSpPr>
        <p:spPr>
          <a:xfrm>
            <a:off x="1649276" y="264696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F50C600-2CCA-5AB7-FDB3-7F97E4394E55}"/>
              </a:ext>
            </a:extLst>
          </p:cNvPr>
          <p:cNvSpPr txBox="1"/>
          <p:nvPr/>
        </p:nvSpPr>
        <p:spPr>
          <a:xfrm>
            <a:off x="835615" y="5209170"/>
            <a:ext cx="87694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Filtri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E74C0663-6A1F-BF53-F0E2-BAA113E1DD2D}"/>
              </a:ext>
            </a:extLst>
          </p:cNvPr>
          <p:cNvSpPr/>
          <p:nvPr/>
        </p:nvSpPr>
        <p:spPr>
          <a:xfrm>
            <a:off x="1649276" y="5305235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0BD2B11-163D-443B-6B80-DCD5AA991BD9}"/>
              </a:ext>
            </a:extLst>
          </p:cNvPr>
          <p:cNvSpPr txBox="1"/>
          <p:nvPr/>
        </p:nvSpPr>
        <p:spPr>
          <a:xfrm>
            <a:off x="905357" y="5784202"/>
            <a:ext cx="80720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C/P</a:t>
            </a:r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6704E2DB-44FF-5869-4250-4C8D61CAFF41}"/>
              </a:ext>
            </a:extLst>
          </p:cNvPr>
          <p:cNvSpPr/>
          <p:nvPr/>
        </p:nvSpPr>
        <p:spPr>
          <a:xfrm>
            <a:off x="1649276" y="5802648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92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45241-DB24-092B-7965-CC505FBD5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softver, web-stranica&#10;&#10;Sadržaj generiran umjetnom inteligencijom može biti netočan.">
            <a:extLst>
              <a:ext uri="{FF2B5EF4-FFF2-40B4-BE49-F238E27FC236}">
                <a16:creationId xmlns:a16="http://schemas.microsoft.com/office/drawing/2014/main" id="{755A4E84-87DF-81A6-65B9-175F6D1C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490D5F-0BE0-1954-DC93-1D38FABD134A}"/>
              </a:ext>
            </a:extLst>
          </p:cNvPr>
          <p:cNvSpPr txBox="1"/>
          <p:nvPr/>
        </p:nvSpPr>
        <p:spPr>
          <a:xfrm>
            <a:off x="138193" y="2862648"/>
            <a:ext cx="1667359" cy="1384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Aktivan čitač</a:t>
            </a:r>
            <a:br>
              <a:rPr lang="hr-HR" sz="2800" dirty="0"/>
            </a:br>
            <a:r>
              <a:rPr lang="hr-HR" sz="2800" dirty="0"/>
              <a:t>iskaznica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BB27377C-4462-4814-5DD6-E24A6BD4AE28}"/>
              </a:ext>
            </a:extLst>
          </p:cNvPr>
          <p:cNvSpPr/>
          <p:nvPr/>
        </p:nvSpPr>
        <p:spPr>
          <a:xfrm>
            <a:off x="1600199" y="3276176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27DCB57-4BB5-D915-EE7A-D4FE2CE16401}"/>
              </a:ext>
            </a:extLst>
          </p:cNvPr>
          <p:cNvSpPr txBox="1"/>
          <p:nvPr/>
        </p:nvSpPr>
        <p:spPr>
          <a:xfrm>
            <a:off x="138193" y="4514075"/>
            <a:ext cx="1768099" cy="1384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Ručni unos nije dozvoljen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0551A3C9-D25B-81CA-4967-39357D525309}"/>
              </a:ext>
            </a:extLst>
          </p:cNvPr>
          <p:cNvSpPr/>
          <p:nvPr/>
        </p:nvSpPr>
        <p:spPr>
          <a:xfrm>
            <a:off x="1805551" y="452785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A0B03658-1C1F-3D03-C7C6-DBDB29BC82D0}"/>
              </a:ext>
            </a:extLst>
          </p:cNvPr>
          <p:cNvSpPr/>
          <p:nvPr/>
        </p:nvSpPr>
        <p:spPr>
          <a:xfrm>
            <a:off x="1805550" y="503882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2EB3FACA-51EF-6355-D1CC-7F7A7AABB50C}"/>
              </a:ext>
            </a:extLst>
          </p:cNvPr>
          <p:cNvSpPr/>
          <p:nvPr/>
        </p:nvSpPr>
        <p:spPr>
          <a:xfrm>
            <a:off x="1804238" y="5518293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59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340F-5E7E-C7D7-A43F-8390958E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404A-75D0-0B1E-2B60-B47556E9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39D2-0F06-F1F5-2950-FB9CD5A1A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Pregled studenata na ustanovi</a:t>
            </a:r>
          </a:p>
        </p:txBody>
      </p:sp>
    </p:spTree>
    <p:extLst>
      <p:ext uri="{BB962C8B-B14F-4D97-AF65-F5344CB8AC3E}">
        <p14:creationId xmlns:p14="http://schemas.microsoft.com/office/powerpoint/2010/main" val="374747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855D-6FC4-1938-D0A6-EB8E986A6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D68D47F-6A1E-90F2-AB20-7D4AAA54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9EF6601-E963-1349-E96E-CC74126767BD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81B7808-9FC1-2664-7A8D-0DDCE24C39C1}"/>
              </a:ext>
            </a:extLst>
          </p:cNvPr>
          <p:cNvSpPr txBox="1"/>
          <p:nvPr/>
        </p:nvSpPr>
        <p:spPr>
          <a:xfrm>
            <a:off x="2600325" y="175260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22189CC-E1C1-422C-60BD-F0A5FFFA13BB}"/>
              </a:ext>
            </a:extLst>
          </p:cNvPr>
          <p:cNvSpPr txBox="1"/>
          <p:nvPr/>
        </p:nvSpPr>
        <p:spPr>
          <a:xfrm>
            <a:off x="2605087" y="225742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9AFC50A-493A-81E0-E4DB-83860A8E734D}"/>
              </a:ext>
            </a:extLst>
          </p:cNvPr>
          <p:cNvSpPr txBox="1"/>
          <p:nvPr/>
        </p:nvSpPr>
        <p:spPr>
          <a:xfrm>
            <a:off x="2600325" y="276225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5A3BD0F-B364-D5D9-123C-9B5320E7A3D5}"/>
              </a:ext>
            </a:extLst>
          </p:cNvPr>
          <p:cNvSpPr txBox="1"/>
          <p:nvPr/>
        </p:nvSpPr>
        <p:spPr>
          <a:xfrm>
            <a:off x="2600325" y="326707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FB48ADD-22E6-EC8B-5A4F-A2FC3FD19D67}"/>
              </a:ext>
            </a:extLst>
          </p:cNvPr>
          <p:cNvSpPr txBox="1"/>
          <p:nvPr/>
        </p:nvSpPr>
        <p:spPr>
          <a:xfrm>
            <a:off x="2600324" y="3741182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D244B2D-C2E6-EF68-FAD7-468A0A9EB89E}"/>
              </a:ext>
            </a:extLst>
          </p:cNvPr>
          <p:cNvSpPr txBox="1"/>
          <p:nvPr/>
        </p:nvSpPr>
        <p:spPr>
          <a:xfrm>
            <a:off x="2600325" y="4248151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4681EB4-9BB5-6666-F0C4-AFE40EDB3F19}"/>
              </a:ext>
            </a:extLst>
          </p:cNvPr>
          <p:cNvSpPr txBox="1"/>
          <p:nvPr/>
        </p:nvSpPr>
        <p:spPr>
          <a:xfrm>
            <a:off x="2600325" y="4736069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82C2423-D6CE-0410-62FB-87BA0CF0C1EB}"/>
              </a:ext>
            </a:extLst>
          </p:cNvPr>
          <p:cNvSpPr txBox="1"/>
          <p:nvPr/>
        </p:nvSpPr>
        <p:spPr>
          <a:xfrm>
            <a:off x="2600324" y="5255657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55C4D05-BFAD-F003-A355-550124EBBF2F}"/>
              </a:ext>
            </a:extLst>
          </p:cNvPr>
          <p:cNvSpPr txBox="1"/>
          <p:nvPr/>
        </p:nvSpPr>
        <p:spPr>
          <a:xfrm>
            <a:off x="2600324" y="574357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491C20E-9EC8-E036-4F4B-FC1D9C4F6390}"/>
              </a:ext>
            </a:extLst>
          </p:cNvPr>
          <p:cNvSpPr txBox="1"/>
          <p:nvPr/>
        </p:nvSpPr>
        <p:spPr>
          <a:xfrm>
            <a:off x="2600324" y="6261021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BDEFFF6-3BED-CF41-6F8C-A709EDA5AD64}"/>
              </a:ext>
            </a:extLst>
          </p:cNvPr>
          <p:cNvSpPr txBox="1"/>
          <p:nvPr/>
        </p:nvSpPr>
        <p:spPr>
          <a:xfrm>
            <a:off x="4515330" y="175260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E68CBBE-869D-CCFB-0F97-C2B27D52116A}"/>
              </a:ext>
            </a:extLst>
          </p:cNvPr>
          <p:cNvSpPr txBox="1"/>
          <p:nvPr/>
        </p:nvSpPr>
        <p:spPr>
          <a:xfrm>
            <a:off x="4520092" y="225742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D50E17AA-3974-52F9-DE2C-4DEE7EAB4934}"/>
              </a:ext>
            </a:extLst>
          </p:cNvPr>
          <p:cNvSpPr txBox="1"/>
          <p:nvPr/>
        </p:nvSpPr>
        <p:spPr>
          <a:xfrm>
            <a:off x="4515330" y="276225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F2143294-C054-BC44-50F4-318B0663558D}"/>
              </a:ext>
            </a:extLst>
          </p:cNvPr>
          <p:cNvSpPr txBox="1"/>
          <p:nvPr/>
        </p:nvSpPr>
        <p:spPr>
          <a:xfrm>
            <a:off x="4515330" y="326707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2F620EA0-3BC8-A01B-882A-819E610EA390}"/>
              </a:ext>
            </a:extLst>
          </p:cNvPr>
          <p:cNvSpPr txBox="1"/>
          <p:nvPr/>
        </p:nvSpPr>
        <p:spPr>
          <a:xfrm>
            <a:off x="4515329" y="3741182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114A9DDB-8DED-F480-0B5F-94367CE0B77A}"/>
              </a:ext>
            </a:extLst>
          </p:cNvPr>
          <p:cNvSpPr txBox="1"/>
          <p:nvPr/>
        </p:nvSpPr>
        <p:spPr>
          <a:xfrm>
            <a:off x="4515330" y="4248151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6E4C1205-9CEE-548B-0B71-77D17037AA4E}"/>
              </a:ext>
            </a:extLst>
          </p:cNvPr>
          <p:cNvSpPr txBox="1"/>
          <p:nvPr/>
        </p:nvSpPr>
        <p:spPr>
          <a:xfrm>
            <a:off x="4515330" y="4736069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1BE763B9-985E-0F28-8436-3C713AD391FC}"/>
              </a:ext>
            </a:extLst>
          </p:cNvPr>
          <p:cNvSpPr txBox="1"/>
          <p:nvPr/>
        </p:nvSpPr>
        <p:spPr>
          <a:xfrm>
            <a:off x="4515329" y="5255657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BE5777BA-2634-8BA7-358E-ED59580378AC}"/>
              </a:ext>
            </a:extLst>
          </p:cNvPr>
          <p:cNvSpPr txBox="1"/>
          <p:nvPr/>
        </p:nvSpPr>
        <p:spPr>
          <a:xfrm>
            <a:off x="4515329" y="574357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88ABE0B8-0EE6-3016-6663-EABBC3B6120F}"/>
              </a:ext>
            </a:extLst>
          </p:cNvPr>
          <p:cNvSpPr txBox="1"/>
          <p:nvPr/>
        </p:nvSpPr>
        <p:spPr>
          <a:xfrm>
            <a:off x="4515329" y="6261021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94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CE793-C18C-E33B-01AA-8E68AF3EA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132CEE14-000E-74B9-2F23-2BAA75C2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0" b="7339"/>
          <a:stretch/>
        </p:blipFill>
        <p:spPr>
          <a:xfrm>
            <a:off x="0" y="0"/>
            <a:ext cx="12252960" cy="6858000"/>
          </a:xfrm>
          <a:prstGeom prst="rect">
            <a:avLst/>
          </a:prstGeom>
          <a:noFill/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0D4919AD-B3CE-C5A8-37ED-E424BE23918F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149080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1CFD-76D1-1923-B2A4-201C3C4E7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B30E1858-03F2-0DB0-3205-EE103215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0" b="7339"/>
          <a:stretch/>
        </p:blipFill>
        <p:spPr>
          <a:xfrm>
            <a:off x="0" y="0"/>
            <a:ext cx="12252960" cy="6858000"/>
          </a:xfrm>
          <a:prstGeom prst="rect">
            <a:avLst/>
          </a:prstGeom>
          <a:noFill/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1795F763-E425-A664-861D-EDB3FDEE27AD}"/>
              </a:ext>
            </a:extLst>
          </p:cNvPr>
          <p:cNvSpPr txBox="1"/>
          <p:nvPr/>
        </p:nvSpPr>
        <p:spPr>
          <a:xfrm>
            <a:off x="772895" y="684975"/>
            <a:ext cx="4011963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Osvježi prikaz podataka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3F9D5FC-44EF-B4C0-6B5B-3A9A9CE0504C}"/>
              </a:ext>
            </a:extLst>
          </p:cNvPr>
          <p:cNvSpPr txBox="1"/>
          <p:nvPr/>
        </p:nvSpPr>
        <p:spPr>
          <a:xfrm>
            <a:off x="6981501" y="1108596"/>
            <a:ext cx="464222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Izvoz tablice u .</a:t>
            </a:r>
            <a:r>
              <a:rPr lang="hr-HR" sz="2800" dirty="0" err="1"/>
              <a:t>csv</a:t>
            </a:r>
            <a:r>
              <a:rPr lang="hr-HR" sz="2800" dirty="0"/>
              <a:t> datoteku</a:t>
            </a:r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BA1D5E90-EB47-40EC-5621-D7558AABF538}"/>
              </a:ext>
            </a:extLst>
          </p:cNvPr>
          <p:cNvSpPr/>
          <p:nvPr/>
        </p:nvSpPr>
        <p:spPr>
          <a:xfrm rot="16200000">
            <a:off x="1910165" y="46252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id="{DE705E84-F5B0-879D-E763-6C12CE908C27}"/>
              </a:ext>
            </a:extLst>
          </p:cNvPr>
          <p:cNvSpPr/>
          <p:nvPr/>
        </p:nvSpPr>
        <p:spPr>
          <a:xfrm rot="16200000">
            <a:off x="9760057" y="863358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C005858-764C-F762-1039-25E68BC0C120}"/>
              </a:ext>
            </a:extLst>
          </p:cNvPr>
          <p:cNvSpPr txBox="1"/>
          <p:nvPr/>
        </p:nvSpPr>
        <p:spPr>
          <a:xfrm>
            <a:off x="80637" y="2521057"/>
            <a:ext cx="1895396" cy="1815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Pretraga studenta po OIB-u i JMBAG-u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D438D830-37BB-B3A1-8F1A-2850E2991AE1}"/>
              </a:ext>
            </a:extLst>
          </p:cNvPr>
          <p:cNvSpPr/>
          <p:nvPr/>
        </p:nvSpPr>
        <p:spPr>
          <a:xfrm>
            <a:off x="1910161" y="2543883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8F4628DF-9B38-8909-FE73-28547E130B59}"/>
              </a:ext>
            </a:extLst>
          </p:cNvPr>
          <p:cNvSpPr/>
          <p:nvPr/>
        </p:nvSpPr>
        <p:spPr>
          <a:xfrm>
            <a:off x="1910163" y="328951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F769CA44-720A-1AEB-9C1F-2341EAD31BDA}"/>
              </a:ext>
            </a:extLst>
          </p:cNvPr>
          <p:cNvSpPr/>
          <p:nvPr/>
        </p:nvSpPr>
        <p:spPr>
          <a:xfrm>
            <a:off x="1910161" y="4035145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82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BCE9D-22D0-9CF4-CB8F-DB66772A7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80856CD9-6581-ECC3-5098-A30013FF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0" b="7339"/>
          <a:stretch/>
        </p:blipFill>
        <p:spPr>
          <a:xfrm>
            <a:off x="0" y="0"/>
            <a:ext cx="12252960" cy="6858000"/>
          </a:xfrm>
          <a:prstGeom prst="rect">
            <a:avLst/>
          </a:prstGeom>
          <a:noFill/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27322FF-54A9-3A31-91C0-45D0A4E53E86}"/>
              </a:ext>
            </a:extLst>
          </p:cNvPr>
          <p:cNvSpPr txBox="1"/>
          <p:nvPr/>
        </p:nvSpPr>
        <p:spPr>
          <a:xfrm>
            <a:off x="960685" y="1572213"/>
            <a:ext cx="4829743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Pregledaj iskaznice studenta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0B533B4-FBAA-FB00-FCB2-B27AE26C2E34}"/>
              </a:ext>
            </a:extLst>
          </p:cNvPr>
          <p:cNvSpPr txBox="1"/>
          <p:nvPr/>
        </p:nvSpPr>
        <p:spPr>
          <a:xfrm>
            <a:off x="2510239" y="2386546"/>
            <a:ext cx="4890201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Dodijeli privremenu iskaznicu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4C773045-B845-2F50-6467-1C0F1EF006B4}"/>
              </a:ext>
            </a:extLst>
          </p:cNvPr>
          <p:cNvSpPr/>
          <p:nvPr/>
        </p:nvSpPr>
        <p:spPr>
          <a:xfrm>
            <a:off x="5715775" y="175849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21907A9F-0A0C-B1A8-7A44-4DA4C1C36DC5}"/>
              </a:ext>
            </a:extLst>
          </p:cNvPr>
          <p:cNvSpPr/>
          <p:nvPr/>
        </p:nvSpPr>
        <p:spPr>
          <a:xfrm>
            <a:off x="7311322" y="263079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924421E-86A5-EA48-D850-A193D8FC5DD2}"/>
              </a:ext>
            </a:extLst>
          </p:cNvPr>
          <p:cNvSpPr txBox="1"/>
          <p:nvPr/>
        </p:nvSpPr>
        <p:spPr>
          <a:xfrm>
            <a:off x="5036948" y="3193609"/>
            <a:ext cx="375834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Zatraži novu iskaznicu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73E5999A-A75B-793E-0A98-2B972FCC5316}"/>
              </a:ext>
            </a:extLst>
          </p:cNvPr>
          <p:cNvSpPr/>
          <p:nvPr/>
        </p:nvSpPr>
        <p:spPr>
          <a:xfrm>
            <a:off x="8723090" y="331573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369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43A2B-869E-2DE9-25D0-4494F6E7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8E10A58-C1A3-4541-DD6A-96FA6BF3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112"/>
          <a:stretch/>
        </p:blipFill>
        <p:spPr>
          <a:xfrm>
            <a:off x="-15240" y="1"/>
            <a:ext cx="1220724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4CB91E-0A75-AC45-136D-1F6FEBC7D705}"/>
              </a:ext>
            </a:extLst>
          </p:cNvPr>
          <p:cNvSpPr txBox="1"/>
          <p:nvPr/>
        </p:nvSpPr>
        <p:spPr>
          <a:xfrm>
            <a:off x="5322697" y="6127309"/>
            <a:ext cx="419277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Prikaz učitane fotografije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94F36D7-B0BD-08D0-32E0-DB02AD171DC7}"/>
              </a:ext>
            </a:extLst>
          </p:cNvPr>
          <p:cNvSpPr txBox="1"/>
          <p:nvPr/>
        </p:nvSpPr>
        <p:spPr>
          <a:xfrm>
            <a:off x="4914900" y="4793809"/>
            <a:ext cx="619125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Simulacija stvarnog izgleda iskaznice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E790A0C-81FE-56B0-4DED-DE94108EF790}"/>
              </a:ext>
            </a:extLst>
          </p:cNvPr>
          <p:cNvSpPr txBox="1"/>
          <p:nvPr/>
        </p:nvSpPr>
        <p:spPr>
          <a:xfrm>
            <a:off x="181104" y="3839702"/>
            <a:ext cx="1257172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err="1"/>
              <a:t>Mod</a:t>
            </a:r>
            <a:r>
              <a:rPr lang="hr-HR" sz="2800" dirty="0"/>
              <a:t>.</a:t>
            </a:r>
            <a:br>
              <a:rPr lang="hr-HR" sz="2800" dirty="0"/>
            </a:br>
            <a:r>
              <a:rPr lang="hr-HR" sz="2800" dirty="0"/>
              <a:t>foto.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E1700A78-DABB-FB5F-90A9-EA0BC9DD92B7}"/>
              </a:ext>
            </a:extLst>
          </p:cNvPr>
          <p:cNvSpPr/>
          <p:nvPr/>
        </p:nvSpPr>
        <p:spPr>
          <a:xfrm>
            <a:off x="1338661" y="383970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0CD4C606-6C8A-1902-204D-B3456C1FBD4A}"/>
              </a:ext>
            </a:extLst>
          </p:cNvPr>
          <p:cNvSpPr/>
          <p:nvPr/>
        </p:nvSpPr>
        <p:spPr>
          <a:xfrm>
            <a:off x="1338661" y="4514840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0C95D566-E118-623F-47E8-FDF03F1F19AA}"/>
              </a:ext>
            </a:extLst>
          </p:cNvPr>
          <p:cNvSpPr/>
          <p:nvPr/>
        </p:nvSpPr>
        <p:spPr>
          <a:xfrm rot="16200000">
            <a:off x="7805172" y="451483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67C132D1-B9E3-EE23-40BC-B57CF641F188}"/>
              </a:ext>
            </a:extLst>
          </p:cNvPr>
          <p:cNvSpPr/>
          <p:nvPr/>
        </p:nvSpPr>
        <p:spPr>
          <a:xfrm rot="10800000">
            <a:off x="4997557" y="624943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25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F387E-9E17-FC7A-558C-0178508C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D189-DE6D-B62C-81CC-C8547D25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509F-74FC-E593-FA43-92A507159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Pregled studentskih iskaznica</a:t>
            </a:r>
          </a:p>
        </p:txBody>
      </p:sp>
    </p:spTree>
    <p:extLst>
      <p:ext uri="{BB962C8B-B14F-4D97-AF65-F5344CB8AC3E}">
        <p14:creationId xmlns:p14="http://schemas.microsoft.com/office/powerpoint/2010/main" val="189202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F78C-7BBC-360F-40CC-57DA4E20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9D0A2F0-AAD3-BECF-48B8-2452D4DA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8777F91-8CFB-2221-A3CD-3D54212E8A7A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44B1840-36AC-4E4D-7314-76C5F27E95B2}"/>
              </a:ext>
            </a:extLst>
          </p:cNvPr>
          <p:cNvSpPr txBox="1"/>
          <p:nvPr/>
        </p:nvSpPr>
        <p:spPr>
          <a:xfrm>
            <a:off x="2562225" y="234315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B71BA67-D800-CDCE-4C80-BF5A2FA58A70}"/>
              </a:ext>
            </a:extLst>
          </p:cNvPr>
          <p:cNvSpPr txBox="1"/>
          <p:nvPr/>
        </p:nvSpPr>
        <p:spPr>
          <a:xfrm>
            <a:off x="2562224" y="362902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F442D13-F5EE-5B1E-B6E7-8AE85EA9AD1E}"/>
              </a:ext>
            </a:extLst>
          </p:cNvPr>
          <p:cNvSpPr txBox="1"/>
          <p:nvPr/>
        </p:nvSpPr>
        <p:spPr>
          <a:xfrm>
            <a:off x="2562223" y="2986087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A8DF4C7-446D-1BF9-043B-AE0C55742487}"/>
              </a:ext>
            </a:extLst>
          </p:cNvPr>
          <p:cNvSpPr txBox="1"/>
          <p:nvPr/>
        </p:nvSpPr>
        <p:spPr>
          <a:xfrm>
            <a:off x="2562222" y="4279106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8ACCC27-72DA-5A39-9419-1C8A3B560DE1}"/>
              </a:ext>
            </a:extLst>
          </p:cNvPr>
          <p:cNvSpPr txBox="1"/>
          <p:nvPr/>
        </p:nvSpPr>
        <p:spPr>
          <a:xfrm>
            <a:off x="2562221" y="491490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E0D3DBD-5AAA-9F1A-8C69-8B064C2B5F64}"/>
              </a:ext>
            </a:extLst>
          </p:cNvPr>
          <p:cNvSpPr txBox="1"/>
          <p:nvPr/>
        </p:nvSpPr>
        <p:spPr>
          <a:xfrm>
            <a:off x="2562221" y="5585341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BAAAB93-9773-FF50-88DE-FDD60AE0AF86}"/>
              </a:ext>
            </a:extLst>
          </p:cNvPr>
          <p:cNvSpPr txBox="1"/>
          <p:nvPr/>
        </p:nvSpPr>
        <p:spPr>
          <a:xfrm>
            <a:off x="2562221" y="620077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296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CAFA-9870-F432-ED41-F34364FB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4C11710-EA96-0A8F-C125-B6A4A6F1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79F88BC-EA68-6920-7950-81ABF3578391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1342670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23DE-A455-018E-BD14-5B9324F8F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32A661-EF62-6E35-7EE1-A2BE1BD1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94A4246-0FA5-1F1B-6CA0-3F6772C6A50D}"/>
              </a:ext>
            </a:extLst>
          </p:cNvPr>
          <p:cNvSpPr txBox="1"/>
          <p:nvPr/>
        </p:nvSpPr>
        <p:spPr>
          <a:xfrm>
            <a:off x="7714927" y="994296"/>
            <a:ext cx="3876998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Izmjena prikaza kolona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7805702-8355-1230-9586-5889BBC5C40B}"/>
              </a:ext>
            </a:extLst>
          </p:cNvPr>
          <p:cNvSpPr txBox="1"/>
          <p:nvPr/>
        </p:nvSpPr>
        <p:spPr>
          <a:xfrm>
            <a:off x="1333177" y="5728221"/>
            <a:ext cx="2857824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Prikaz fotografije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3291F3B6-F846-E812-99B3-73EF853DAB53}"/>
              </a:ext>
            </a:extLst>
          </p:cNvPr>
          <p:cNvSpPr/>
          <p:nvPr/>
        </p:nvSpPr>
        <p:spPr>
          <a:xfrm rot="16200000">
            <a:off x="2556736" y="550543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D3AC9D3C-513A-0D45-5408-F71AC454A5B0}"/>
              </a:ext>
            </a:extLst>
          </p:cNvPr>
          <p:cNvSpPr/>
          <p:nvPr/>
        </p:nvSpPr>
        <p:spPr>
          <a:xfrm rot="16200000">
            <a:off x="9729222" y="75246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9F29C19-F28B-7E39-F6B2-8700250FEEC1}"/>
              </a:ext>
            </a:extLst>
          </p:cNvPr>
          <p:cNvSpPr txBox="1"/>
          <p:nvPr/>
        </p:nvSpPr>
        <p:spPr>
          <a:xfrm>
            <a:off x="118737" y="686596"/>
            <a:ext cx="1895396" cy="1815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Pretraga studenta po OIB-u i JMBAG-u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CFB44B67-08F6-AE5C-5C37-B5D35BCF1D1C}"/>
              </a:ext>
            </a:extLst>
          </p:cNvPr>
          <p:cNvSpPr/>
          <p:nvPr/>
        </p:nvSpPr>
        <p:spPr>
          <a:xfrm>
            <a:off x="1927517" y="167752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3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A06DE-399F-6701-6233-5DCF5560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1082C63-EB96-EBFF-CBE3-8177402F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6660F3C-A77C-0C4B-FCBD-8CB92F07FD39}"/>
              </a:ext>
            </a:extLst>
          </p:cNvPr>
          <p:cNvSpPr txBox="1"/>
          <p:nvPr/>
        </p:nvSpPr>
        <p:spPr>
          <a:xfrm>
            <a:off x="847402" y="822846"/>
            <a:ext cx="4124648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Izmijenjen prikaz kolona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E955DD5-46D8-8569-3329-76D7E7CA0D9F}"/>
              </a:ext>
            </a:extLst>
          </p:cNvPr>
          <p:cNvSpPr txBox="1"/>
          <p:nvPr/>
        </p:nvSpPr>
        <p:spPr>
          <a:xfrm>
            <a:off x="1819275" y="3317203"/>
            <a:ext cx="439102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Izmjena statusa iskaznice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94344A0F-90BA-D742-A40D-CB3F0BAC74A0}"/>
              </a:ext>
            </a:extLst>
          </p:cNvPr>
          <p:cNvSpPr/>
          <p:nvPr/>
        </p:nvSpPr>
        <p:spPr>
          <a:xfrm>
            <a:off x="4880267" y="944971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7BAEAD92-212C-FCC6-494B-65B6DA3F59C9}"/>
              </a:ext>
            </a:extLst>
          </p:cNvPr>
          <p:cNvSpPr/>
          <p:nvPr/>
        </p:nvSpPr>
        <p:spPr>
          <a:xfrm>
            <a:off x="6096000" y="3439328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91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58467-A3E7-F375-8EE4-A2FD3642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38742B-490C-0F51-2832-0EF0BABD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9B80108-5A99-A566-182A-E6320C0ADC99}"/>
              </a:ext>
            </a:extLst>
          </p:cNvPr>
          <p:cNvSpPr txBox="1"/>
          <p:nvPr/>
        </p:nvSpPr>
        <p:spPr>
          <a:xfrm>
            <a:off x="1285875" y="3260053"/>
            <a:ext cx="700563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Izmjena podataka iskaznice prije narudžbe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23BD523-F849-DBFA-5C0A-829C47EA3508}"/>
              </a:ext>
            </a:extLst>
          </p:cNvPr>
          <p:cNvSpPr txBox="1"/>
          <p:nvPr/>
        </p:nvSpPr>
        <p:spPr>
          <a:xfrm>
            <a:off x="3076576" y="4961073"/>
            <a:ext cx="55626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Brisanje iskaznice prije narudžbe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E4F2A5E0-0C70-F031-4175-77361AF6B835}"/>
              </a:ext>
            </a:extLst>
          </p:cNvPr>
          <p:cNvSpPr/>
          <p:nvPr/>
        </p:nvSpPr>
        <p:spPr>
          <a:xfrm>
            <a:off x="8152271" y="3379591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B51F10A-3DCF-7992-42FC-D40D223EA990}"/>
              </a:ext>
            </a:extLst>
          </p:cNvPr>
          <p:cNvSpPr/>
          <p:nvPr/>
        </p:nvSpPr>
        <p:spPr>
          <a:xfrm>
            <a:off x="8562976" y="5083198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01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1240-27B5-6E71-08CB-5461F6FDB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AD4F-4BAE-3FF1-65DC-65766E93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537D7-6304-2613-A364-6A758D3EB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Pregled privremenih studentskih iskaznica</a:t>
            </a:r>
          </a:p>
        </p:txBody>
      </p:sp>
    </p:spTree>
    <p:extLst>
      <p:ext uri="{BB962C8B-B14F-4D97-AF65-F5344CB8AC3E}">
        <p14:creationId xmlns:p14="http://schemas.microsoft.com/office/powerpoint/2010/main" val="267367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594F2-D043-6AA6-0595-3E153E98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broj&#10;&#10;Sadržaj generiran umjetnom inteligencijom može biti netočan.">
            <a:extLst>
              <a:ext uri="{FF2B5EF4-FFF2-40B4-BE49-F238E27FC236}">
                <a16:creationId xmlns:a16="http://schemas.microsoft.com/office/drawing/2014/main" id="{AF9F7E30-B8B0-2413-694E-369E0472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9FB8F5A-C42F-A0EC-0CAD-0BA61DC34DA0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CF5F86F-A61E-9563-D46E-EB81FF620025}"/>
              </a:ext>
            </a:extLst>
          </p:cNvPr>
          <p:cNvSpPr txBox="1"/>
          <p:nvPr/>
        </p:nvSpPr>
        <p:spPr>
          <a:xfrm>
            <a:off x="2590800" y="2457450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0488966-9867-F36E-F6FE-E6CA5326D108}"/>
              </a:ext>
            </a:extLst>
          </p:cNvPr>
          <p:cNvSpPr txBox="1"/>
          <p:nvPr/>
        </p:nvSpPr>
        <p:spPr>
          <a:xfrm>
            <a:off x="2590799" y="2952426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27F290E-01A1-35C0-A033-7F112E047209}"/>
              </a:ext>
            </a:extLst>
          </p:cNvPr>
          <p:cNvSpPr txBox="1"/>
          <p:nvPr/>
        </p:nvSpPr>
        <p:spPr>
          <a:xfrm>
            <a:off x="2590798" y="3536243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D7E318C-3276-EA9E-71FD-2DB51DCA189D}"/>
              </a:ext>
            </a:extLst>
          </p:cNvPr>
          <p:cNvSpPr txBox="1"/>
          <p:nvPr/>
        </p:nvSpPr>
        <p:spPr>
          <a:xfrm>
            <a:off x="2590797" y="4108547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2D19314-9468-4630-DAE1-6DA767BDE2FC}"/>
              </a:ext>
            </a:extLst>
          </p:cNvPr>
          <p:cNvSpPr txBox="1"/>
          <p:nvPr/>
        </p:nvSpPr>
        <p:spPr>
          <a:xfrm>
            <a:off x="2590796" y="4613304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0408AE1-B042-E82C-05B1-397E4E72218D}"/>
              </a:ext>
            </a:extLst>
          </p:cNvPr>
          <p:cNvSpPr txBox="1"/>
          <p:nvPr/>
        </p:nvSpPr>
        <p:spPr>
          <a:xfrm>
            <a:off x="2590796" y="5098096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4AE2EAB-B30B-2BEB-AD60-63F881427A0C}"/>
              </a:ext>
            </a:extLst>
          </p:cNvPr>
          <p:cNvSpPr txBox="1"/>
          <p:nvPr/>
        </p:nvSpPr>
        <p:spPr>
          <a:xfrm>
            <a:off x="2590795" y="5594532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8B047F8-1E58-E8C5-E7ED-D7D23CEDFDDC}"/>
              </a:ext>
            </a:extLst>
          </p:cNvPr>
          <p:cNvSpPr txBox="1"/>
          <p:nvPr/>
        </p:nvSpPr>
        <p:spPr>
          <a:xfrm>
            <a:off x="2590794" y="6095205"/>
            <a:ext cx="10953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023C18B-69D2-5888-3EDF-DFEE1C5D9DCF}"/>
              </a:ext>
            </a:extLst>
          </p:cNvPr>
          <p:cNvSpPr txBox="1"/>
          <p:nvPr/>
        </p:nvSpPr>
        <p:spPr>
          <a:xfrm>
            <a:off x="2590794" y="6642556"/>
            <a:ext cx="1095375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53297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3048-4B8F-86FC-7A93-ADBE66B8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E284270-E72E-CCC6-17D3-D8DFC7BE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7ED3988-BFC1-DC33-1270-1178BB7AA876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2366430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9F4A2-2D9C-3F96-55CA-34B3ED2B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E2704E4-CF20-7CAE-6FAB-3DB89D09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5957AF8-D2A9-4B2C-3170-6974EFD244EA}"/>
              </a:ext>
            </a:extLst>
          </p:cNvPr>
          <p:cNvSpPr txBox="1"/>
          <p:nvPr/>
        </p:nvSpPr>
        <p:spPr>
          <a:xfrm>
            <a:off x="69259" y="1160032"/>
            <a:ext cx="1984266" cy="1384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Dodijeljena iskaznica (istekla)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2C90A9F-3DFB-691B-1143-0F16B63D6BED}"/>
              </a:ext>
            </a:extLst>
          </p:cNvPr>
          <p:cNvSpPr txBox="1"/>
          <p:nvPr/>
        </p:nvSpPr>
        <p:spPr>
          <a:xfrm>
            <a:off x="69259" y="4320723"/>
            <a:ext cx="1984266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Slobodna iskaznica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D2DA4E-0528-6A04-E8E7-4DC77F6912BD}"/>
              </a:ext>
            </a:extLst>
          </p:cNvPr>
          <p:cNvSpPr txBox="1"/>
          <p:nvPr/>
        </p:nvSpPr>
        <p:spPr>
          <a:xfrm>
            <a:off x="69259" y="3079717"/>
            <a:ext cx="1984266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Izgubljena iskaznica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F23F6CE5-7FBE-2E29-B8CD-EACCEA95A0A9}"/>
              </a:ext>
            </a:extLst>
          </p:cNvPr>
          <p:cNvSpPr/>
          <p:nvPr/>
        </p:nvSpPr>
        <p:spPr>
          <a:xfrm>
            <a:off x="1983945" y="1623929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38D019F-CA2B-0358-B9EE-D2A85823B37E}"/>
              </a:ext>
            </a:extLst>
          </p:cNvPr>
          <p:cNvSpPr/>
          <p:nvPr/>
        </p:nvSpPr>
        <p:spPr>
          <a:xfrm>
            <a:off x="1983945" y="3277801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62C1FF09-1F65-006A-654D-76B1EE47B657}"/>
              </a:ext>
            </a:extLst>
          </p:cNvPr>
          <p:cNvSpPr/>
          <p:nvPr/>
        </p:nvSpPr>
        <p:spPr>
          <a:xfrm>
            <a:off x="1983945" y="4406955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BB2BFF49-A9B9-9DFE-2210-7BCA2AD2DEB5}"/>
              </a:ext>
            </a:extLst>
          </p:cNvPr>
          <p:cNvSpPr/>
          <p:nvPr/>
        </p:nvSpPr>
        <p:spPr>
          <a:xfrm>
            <a:off x="1983944" y="4912781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45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3F02C-B10F-7485-3D95-DAA0F6CD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broj, Font&#10;&#10;Sadržaj generiran umjetnom inteligencijom može biti netočan.">
            <a:extLst>
              <a:ext uri="{FF2B5EF4-FFF2-40B4-BE49-F238E27FC236}">
                <a16:creationId xmlns:a16="http://schemas.microsoft.com/office/drawing/2014/main" id="{479C32CE-9D1B-9FBD-663A-53A7DAFD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3" b="94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31C2E22-6BC4-3780-55D5-A153185DD8CF}"/>
              </a:ext>
            </a:extLst>
          </p:cNvPr>
          <p:cNvSpPr txBox="1"/>
          <p:nvPr/>
        </p:nvSpPr>
        <p:spPr>
          <a:xfrm>
            <a:off x="1898056" y="994296"/>
            <a:ext cx="4378917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Automatski pronalazak po </a:t>
            </a:r>
            <a:br>
              <a:rPr lang="hr-HR" sz="2800" dirty="0"/>
            </a:br>
            <a:r>
              <a:rPr lang="hr-HR" sz="2800" dirty="0"/>
              <a:t>OIB-u ili JMBAG-u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007E9AE0-FF3F-E358-D8D4-66498FA370DE}"/>
              </a:ext>
            </a:extLst>
          </p:cNvPr>
          <p:cNvSpPr/>
          <p:nvPr/>
        </p:nvSpPr>
        <p:spPr>
          <a:xfrm rot="5400000">
            <a:off x="3882163" y="1963351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A6FAFC7-3BDA-19EA-AA8B-017D79BC49DF}"/>
              </a:ext>
            </a:extLst>
          </p:cNvPr>
          <p:cNvSpPr txBox="1"/>
          <p:nvPr/>
        </p:nvSpPr>
        <p:spPr>
          <a:xfrm>
            <a:off x="2793408" y="5693932"/>
            <a:ext cx="4455117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Validacija unosa podataka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DC50D93C-2951-159A-8754-EFF548F6CADB}"/>
              </a:ext>
            </a:extLst>
          </p:cNvPr>
          <p:cNvSpPr/>
          <p:nvPr/>
        </p:nvSpPr>
        <p:spPr>
          <a:xfrm rot="16200000">
            <a:off x="4815613" y="542061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682074DE-9BC9-B3BB-1055-79A73F9ED171}"/>
              </a:ext>
            </a:extLst>
          </p:cNvPr>
          <p:cNvSpPr/>
          <p:nvPr/>
        </p:nvSpPr>
        <p:spPr>
          <a:xfrm>
            <a:off x="7177813" y="581605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48826B8-25DE-36A8-6C99-CC0994E199B6}"/>
              </a:ext>
            </a:extLst>
          </p:cNvPr>
          <p:cNvSpPr txBox="1"/>
          <p:nvPr/>
        </p:nvSpPr>
        <p:spPr>
          <a:xfrm>
            <a:off x="7714927" y="994296"/>
            <a:ext cx="3876998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Izmjena prikaza kolona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B21A34D6-6E30-6DBE-C86E-1544CFB7A3C0}"/>
              </a:ext>
            </a:extLst>
          </p:cNvPr>
          <p:cNvSpPr/>
          <p:nvPr/>
        </p:nvSpPr>
        <p:spPr>
          <a:xfrm rot="16200000">
            <a:off x="9729222" y="752464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6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6878C-9794-3A58-1502-420DBE26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administracije iskaznica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DF5C8-E083-7E67-696F-F90C71A3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2002. godine Srce službeno preuzelo brigu o Informacijskom sustavu studentske prehrane i sustavu studentskih „X-</a:t>
            </a:r>
            <a:r>
              <a:rPr lang="hr-HR" dirty="0" err="1"/>
              <a:t>ica</a:t>
            </a:r>
            <a:r>
              <a:rPr lang="hr-HR" dirty="0"/>
              <a:t>” – (desktop)</a:t>
            </a:r>
          </a:p>
          <a:p>
            <a:r>
              <a:rPr lang="hr-HR" dirty="0"/>
              <a:t>2013. godine izrađena prva cjelovita aplikacija za evidenciju studentskih prava (ESP) i praćenje životnog ciklusa studentske iskaznice – (desktop)</a:t>
            </a:r>
          </a:p>
          <a:p>
            <a:r>
              <a:rPr lang="hr-HR" dirty="0"/>
              <a:t>2022. godine postojeća aplikacija implementirana u sklopu </a:t>
            </a:r>
            <a:r>
              <a:rPr lang="hr-HR" dirty="0">
                <a:hlinkClick r:id="rId2"/>
              </a:rPr>
              <a:t>ISSP portala</a:t>
            </a:r>
            <a:r>
              <a:rPr lang="hr-HR" dirty="0"/>
              <a:t> – (web)</a:t>
            </a:r>
          </a:p>
          <a:p>
            <a:r>
              <a:rPr lang="hr-HR" dirty="0"/>
              <a:t>2025. godine </a:t>
            </a:r>
            <a:r>
              <a:rPr lang="hr-HR" b="1" dirty="0"/>
              <a:t>izdvajanje</a:t>
            </a:r>
            <a:r>
              <a:rPr lang="hr-HR" dirty="0"/>
              <a:t> aplikacije za praćenje životnog ciklusa iskaznice iz ESP aplikacije – (web)</a:t>
            </a:r>
          </a:p>
        </p:txBody>
      </p:sp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19308-FEFF-C408-8FAB-D37F5113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broj, Font&#10;&#10;Sadržaj generiran umjetnom inteligencijom može biti netočan.">
            <a:extLst>
              <a:ext uri="{FF2B5EF4-FFF2-40B4-BE49-F238E27FC236}">
                <a16:creationId xmlns:a16="http://schemas.microsoft.com/office/drawing/2014/main" id="{A30EF2C1-937A-CACF-CBF9-2C74EA1F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479C1DA-063D-D711-43EF-D28B51FEBEB4}"/>
              </a:ext>
            </a:extLst>
          </p:cNvPr>
          <p:cNvSpPr txBox="1"/>
          <p:nvPr/>
        </p:nvSpPr>
        <p:spPr>
          <a:xfrm>
            <a:off x="2742877" y="1927746"/>
            <a:ext cx="4124648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Izmijenjen prikaz kolona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8A58BFCF-FBA7-79C8-A475-9B4F34482FC6}"/>
              </a:ext>
            </a:extLst>
          </p:cNvPr>
          <p:cNvSpPr/>
          <p:nvPr/>
        </p:nvSpPr>
        <p:spPr>
          <a:xfrm rot="16200000">
            <a:off x="5213642" y="1678396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FD44C9A7-2D1E-388A-EEBD-D315B4F3020C}"/>
              </a:ext>
            </a:extLst>
          </p:cNvPr>
          <p:cNvSpPr/>
          <p:nvPr/>
        </p:nvSpPr>
        <p:spPr>
          <a:xfrm rot="16200000">
            <a:off x="3592931" y="1678396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133A885-19C6-9AD6-D314-6D61498E02FC}"/>
              </a:ext>
            </a:extLst>
          </p:cNvPr>
          <p:cNvSpPr txBox="1"/>
          <p:nvPr/>
        </p:nvSpPr>
        <p:spPr>
          <a:xfrm>
            <a:off x="2667000" y="3855482"/>
            <a:ext cx="439102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Izmjena statusa iskaznice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C2D92DBC-EE83-4258-723E-87609E838C41}"/>
              </a:ext>
            </a:extLst>
          </p:cNvPr>
          <p:cNvSpPr/>
          <p:nvPr/>
        </p:nvSpPr>
        <p:spPr>
          <a:xfrm>
            <a:off x="6943725" y="397760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303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2D616-8D3E-E509-EA43-176C82E36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9FAA-42B9-7F8C-6019-DE6BF518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3368-979A-E3AA-6912-870A064B9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Podešavanje čitača iskaznica</a:t>
            </a:r>
          </a:p>
        </p:txBody>
      </p:sp>
    </p:spTree>
    <p:extLst>
      <p:ext uri="{BB962C8B-B14F-4D97-AF65-F5344CB8AC3E}">
        <p14:creationId xmlns:p14="http://schemas.microsoft.com/office/powerpoint/2010/main" val="792093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BB1B5-4CF2-42E5-6A3A-0A5751356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F31720D-630C-B12E-DAD4-53EFE8EC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91A5DB3-3ACA-C8E1-B3D7-119DAD4E5FF1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Stari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3414861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C1A4-8940-2FFD-31C5-A640E655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9CE4637-3C4A-CC63-D9F2-DE58D596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5" b="787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2A4716F-6A35-953D-04B5-8C378EA9457F}"/>
              </a:ext>
            </a:extLst>
          </p:cNvPr>
          <p:cNvSpPr txBox="1"/>
          <p:nvPr/>
        </p:nvSpPr>
        <p:spPr>
          <a:xfrm>
            <a:off x="309966" y="2952426"/>
            <a:ext cx="1120691" cy="31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hr-HR" sz="2800" b="1" u="sng" dirty="0"/>
              <a:t>Novi</a:t>
            </a:r>
            <a:r>
              <a:rPr lang="hr-HR" sz="2800" dirty="0"/>
              <a:t> prikaz</a:t>
            </a:r>
          </a:p>
        </p:txBody>
      </p:sp>
    </p:spTree>
    <p:extLst>
      <p:ext uri="{BB962C8B-B14F-4D97-AF65-F5344CB8AC3E}">
        <p14:creationId xmlns:p14="http://schemas.microsoft.com/office/powerpoint/2010/main" val="2920229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0CD1A-09F9-CC29-DB0E-6B1A2F2E1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A9154D4-FB3C-4C26-5D70-2D0A2C97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5" b="787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EFFAB2F-D378-FED7-ADF8-5FD87A732E23}"/>
              </a:ext>
            </a:extLst>
          </p:cNvPr>
          <p:cNvSpPr txBox="1"/>
          <p:nvPr/>
        </p:nvSpPr>
        <p:spPr>
          <a:xfrm>
            <a:off x="1390650" y="788432"/>
            <a:ext cx="494347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Uklanjanje posebnih znakova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A14A6D-6542-37EE-BC19-B7E54B1833EE}"/>
              </a:ext>
            </a:extLst>
          </p:cNvPr>
          <p:cNvSpPr txBox="1"/>
          <p:nvPr/>
        </p:nvSpPr>
        <p:spPr>
          <a:xfrm>
            <a:off x="6334125" y="2369582"/>
            <a:ext cx="484822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Smjer čitanja starih iskaznica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A18761A-7DC6-35FD-0C70-82EFC5E567E8}"/>
              </a:ext>
            </a:extLst>
          </p:cNvPr>
          <p:cNvSpPr txBox="1"/>
          <p:nvPr/>
        </p:nvSpPr>
        <p:spPr>
          <a:xfrm>
            <a:off x="6334124" y="3950732"/>
            <a:ext cx="4848225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Smjer čitanja novih iskaznica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2B8DFBA-3D2B-E9AC-E0A5-0AFF94A4835A}"/>
              </a:ext>
            </a:extLst>
          </p:cNvPr>
          <p:cNvSpPr txBox="1"/>
          <p:nvPr/>
        </p:nvSpPr>
        <p:spPr>
          <a:xfrm>
            <a:off x="6334124" y="5546348"/>
            <a:ext cx="3943351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Brzina čitanja iskaznice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42EB0180-D7C0-A786-DC2B-85027E924227}"/>
              </a:ext>
            </a:extLst>
          </p:cNvPr>
          <p:cNvSpPr/>
          <p:nvPr/>
        </p:nvSpPr>
        <p:spPr>
          <a:xfrm rot="5400000">
            <a:off x="3657034" y="1333110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74C252AD-BB5F-4D02-8CB9-DFC68B3482B3}"/>
              </a:ext>
            </a:extLst>
          </p:cNvPr>
          <p:cNvSpPr/>
          <p:nvPr/>
        </p:nvSpPr>
        <p:spPr>
          <a:xfrm rot="10800000">
            <a:off x="5990659" y="249170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D7F1612C-EC36-6F3E-DD21-0C0D89E35A30}"/>
              </a:ext>
            </a:extLst>
          </p:cNvPr>
          <p:cNvSpPr/>
          <p:nvPr/>
        </p:nvSpPr>
        <p:spPr>
          <a:xfrm rot="10800000">
            <a:off x="6000748" y="406953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82290AEF-AD12-3BB5-C3CA-E84F166AAFFC}"/>
              </a:ext>
            </a:extLst>
          </p:cNvPr>
          <p:cNvSpPr/>
          <p:nvPr/>
        </p:nvSpPr>
        <p:spPr>
          <a:xfrm rot="10800000">
            <a:off x="6000748" y="5668473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236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88FF-1AB6-C8FE-413E-B495DFAE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F54505A-8A53-8713-7218-824A9902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7" b="8979"/>
          <a:stretch/>
        </p:blipFill>
        <p:spPr>
          <a:xfrm>
            <a:off x="-30480" y="1"/>
            <a:ext cx="1222248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314E723-0DB7-5588-6ACA-58DA2BAE6235}"/>
              </a:ext>
            </a:extLst>
          </p:cNvPr>
          <p:cNvSpPr txBox="1"/>
          <p:nvPr/>
        </p:nvSpPr>
        <p:spPr>
          <a:xfrm>
            <a:off x="1952626" y="1169432"/>
            <a:ext cx="35814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Prepoznata iskaznica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AE50283-3389-E3C3-18FF-39F80E5F9F8D}"/>
              </a:ext>
            </a:extLst>
          </p:cNvPr>
          <p:cNvSpPr txBox="1"/>
          <p:nvPr/>
        </p:nvSpPr>
        <p:spPr>
          <a:xfrm>
            <a:off x="1952626" y="3064907"/>
            <a:ext cx="35814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Simulirana iskaznica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2577A67-AE26-3609-086B-7B33B7DF6BA8}"/>
              </a:ext>
            </a:extLst>
          </p:cNvPr>
          <p:cNvSpPr txBox="1"/>
          <p:nvPr/>
        </p:nvSpPr>
        <p:spPr>
          <a:xfrm>
            <a:off x="10668002" y="4746009"/>
            <a:ext cx="1104898" cy="954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Brze</a:t>
            </a:r>
            <a:br>
              <a:rPr lang="hr-HR" sz="2800" dirty="0"/>
            </a:br>
            <a:r>
              <a:rPr lang="hr-HR" sz="2800" dirty="0"/>
              <a:t>akcije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1C40B51-3D98-385A-989E-C8A88FA550D1}"/>
              </a:ext>
            </a:extLst>
          </p:cNvPr>
          <p:cNvSpPr txBox="1"/>
          <p:nvPr/>
        </p:nvSpPr>
        <p:spPr>
          <a:xfrm>
            <a:off x="2762252" y="5998607"/>
            <a:ext cx="2771774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Osnovni podatci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A665CE5B-C38C-55D6-438B-CB7EE4C42F53}"/>
              </a:ext>
            </a:extLst>
          </p:cNvPr>
          <p:cNvSpPr/>
          <p:nvPr/>
        </p:nvSpPr>
        <p:spPr>
          <a:xfrm>
            <a:off x="5466784" y="129155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6C81B1B7-646D-45C7-5243-D097AA1C8F6F}"/>
              </a:ext>
            </a:extLst>
          </p:cNvPr>
          <p:cNvSpPr/>
          <p:nvPr/>
        </p:nvSpPr>
        <p:spPr>
          <a:xfrm>
            <a:off x="5466783" y="3187568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1736E1F9-B0FB-35E0-79D6-46F84EBC3FB4}"/>
              </a:ext>
            </a:extLst>
          </p:cNvPr>
          <p:cNvSpPr/>
          <p:nvPr/>
        </p:nvSpPr>
        <p:spPr>
          <a:xfrm rot="10800000">
            <a:off x="10366831" y="508357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7D51F708-57BF-E2AB-EDEF-F39B59231095}"/>
              </a:ext>
            </a:extLst>
          </p:cNvPr>
          <p:cNvSpPr/>
          <p:nvPr/>
        </p:nvSpPr>
        <p:spPr>
          <a:xfrm>
            <a:off x="5466782" y="612073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725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1506E-DBC4-7C49-8606-846863E4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854C-56C9-04DA-17BE-5CD043E0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F97A2-3F5D-89FB-E10D-51A958220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Pokretanje demo verzije aplikacije</a:t>
            </a:r>
          </a:p>
        </p:txBody>
      </p:sp>
    </p:spTree>
    <p:extLst>
      <p:ext uri="{BB962C8B-B14F-4D97-AF65-F5344CB8AC3E}">
        <p14:creationId xmlns:p14="http://schemas.microsoft.com/office/powerpoint/2010/main" val="1248413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13B1-4692-26BC-3ABE-23690FED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6A867-2036-B6F7-FC73-23F7B040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Pokretanje demo verzije aplikacije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6F1EA-A00C-E36E-4E8B-2FD93C771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Otvorite </a:t>
            </a:r>
            <a:r>
              <a:rPr lang="hr-HR" dirty="0" err="1"/>
              <a:t>Docker</a:t>
            </a:r>
            <a:r>
              <a:rPr lang="hr-HR" dirty="0"/>
              <a:t> Desktop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Preskočite prijavu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gornjem lijevom kutu odaberite „</a:t>
            </a:r>
            <a:r>
              <a:rPr lang="hr-HR" dirty="0" err="1"/>
              <a:t>images</a:t>
            </a:r>
            <a:r>
              <a:rPr lang="hr-HR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tablici odaberite start (</a:t>
            </a:r>
            <a:r>
              <a:rPr lang="hr-HR" dirty="0" err="1"/>
              <a:t>play</a:t>
            </a:r>
            <a:r>
              <a:rPr lang="hr-HR" dirty="0"/>
              <a:t>) u retku „studentska-iskaznica-2024”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Odaberite „</a:t>
            </a:r>
            <a:r>
              <a:rPr lang="hr-HR" dirty="0" err="1"/>
              <a:t>Optional</a:t>
            </a:r>
            <a:r>
              <a:rPr lang="hr-HR" dirty="0"/>
              <a:t> </a:t>
            </a:r>
            <a:r>
              <a:rPr lang="hr-HR" dirty="0" err="1"/>
              <a:t>settings</a:t>
            </a:r>
            <a:r>
              <a:rPr lang="hr-HR" dirty="0"/>
              <a:t>”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82FF14A-ED98-9605-05C2-6BF77B34F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2900" y="1403876"/>
            <a:ext cx="4714250" cy="4773087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B8A3374-515D-8370-3D11-6650EAA5354A}"/>
              </a:ext>
            </a:extLst>
          </p:cNvPr>
          <p:cNvSpPr txBox="1"/>
          <p:nvPr/>
        </p:nvSpPr>
        <p:spPr>
          <a:xfrm>
            <a:off x="7763187" y="2629620"/>
            <a:ext cx="771526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err="1"/>
              <a:t>dei</a:t>
            </a:r>
            <a:endParaRPr lang="hr-HR" sz="28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B1CAE73-7BCE-085F-CDC7-26FF23DBFC65}"/>
              </a:ext>
            </a:extLst>
          </p:cNvPr>
          <p:cNvSpPr txBox="1"/>
          <p:nvPr/>
        </p:nvSpPr>
        <p:spPr>
          <a:xfrm>
            <a:off x="7696512" y="3672215"/>
            <a:ext cx="1228413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44321</a:t>
            </a:r>
          </a:p>
        </p:txBody>
      </p:sp>
    </p:spTree>
    <p:extLst>
      <p:ext uri="{BB962C8B-B14F-4D97-AF65-F5344CB8AC3E}">
        <p14:creationId xmlns:p14="http://schemas.microsoft.com/office/powerpoint/2010/main" val="2989766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D182-A4B1-5410-0DE0-A5023202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2D5F3-4EE6-D225-524B-035F2963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Pokretanje demo verzije aplikacije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6D25F-B7D3-6AAC-9938-E6516BCC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5" y="1825625"/>
            <a:ext cx="9825383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hr-HR" dirty="0"/>
              <a:t>U gornjem lijevom kutu odaberite „</a:t>
            </a:r>
            <a:r>
              <a:rPr lang="hr-HR" dirty="0" err="1"/>
              <a:t>Containers</a:t>
            </a:r>
            <a:r>
              <a:rPr lang="hr-HR" dirty="0"/>
              <a:t>”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/>
              <a:t>U tablici odaberite start (</a:t>
            </a:r>
            <a:r>
              <a:rPr lang="hr-HR" dirty="0" err="1"/>
              <a:t>play</a:t>
            </a:r>
            <a:r>
              <a:rPr lang="hr-HR" dirty="0"/>
              <a:t>) u retku „</a:t>
            </a:r>
            <a:r>
              <a:rPr lang="hr-HR" dirty="0" err="1"/>
              <a:t>dei</a:t>
            </a:r>
            <a:r>
              <a:rPr lang="hr-HR" dirty="0"/>
              <a:t>”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E64CF0A4-E77D-2CE1-BB92-8C584FEC4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86886" y="2992137"/>
            <a:ext cx="6908440" cy="3184826"/>
          </a:xfr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B5B1B7D5-C815-0A68-0A4E-B5BB7D6E35F8}"/>
              </a:ext>
            </a:extLst>
          </p:cNvPr>
          <p:cNvSpPr/>
          <p:nvPr/>
        </p:nvSpPr>
        <p:spPr>
          <a:xfrm rot="10800000">
            <a:off x="8999761" y="5377782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FFE29098-7D10-0889-0856-8D8AD5D13A01}"/>
              </a:ext>
            </a:extLst>
          </p:cNvPr>
          <p:cNvSpPr/>
          <p:nvPr/>
        </p:nvSpPr>
        <p:spPr>
          <a:xfrm rot="16200000">
            <a:off x="3970561" y="3787107"/>
            <a:ext cx="410705" cy="278969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873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7F45-EE49-3CDE-1C84-B16FB812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19FC-E2C3-39E5-70C6-17C4124A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122510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787D5-EC06-EB7B-0270-4B40862A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A1F81-867E-764E-1E89-99E46805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 anchor="ctr">
            <a:normAutofit/>
          </a:bodyPr>
          <a:lstStyle/>
          <a:p>
            <a:r>
              <a:rPr lang="hr-HR" dirty="0"/>
              <a:t>Zašto izdvajanje?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E4A096-4E03-016B-B6CA-3C499806A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>
            <a:normAutofit/>
          </a:bodyPr>
          <a:lstStyle/>
          <a:p>
            <a:r>
              <a:rPr lang="hr-HR" dirty="0"/>
              <a:t>Izrada novog Informacijskog sustav evidencija u visokom obrazovanju (</a:t>
            </a:r>
            <a:r>
              <a:rPr lang="hr-HR" dirty="0" err="1">
                <a:hlinkClick r:id="rId2"/>
              </a:rPr>
              <a:t>ISeVO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Cilj: izraditi središnji sustav kvalitetnih, cjelovitih i pouzdanih informacija na svim razinama sustava visokog obrazovanja</a:t>
            </a:r>
          </a:p>
        </p:txBody>
      </p:sp>
      <p:pic>
        <p:nvPicPr>
          <p:cNvPr id="1026" name="Picture 2" descr="Slika na kojoj se prikazuje tekst, krug, snimka zaslona, Font&#10;&#10;Sadržaj generiran umjetnom inteligencijom može biti netočan.">
            <a:extLst>
              <a:ext uri="{FF2B5EF4-FFF2-40B4-BE49-F238E27FC236}">
                <a16:creationId xmlns:a16="http://schemas.microsoft.com/office/drawing/2014/main" id="{BAABD87C-F843-CDAC-2A9D-351D006D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9148" y="2408121"/>
            <a:ext cx="4864652" cy="318634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07863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CC17C8-3C80-B38A-FC2F-3C14B1AA3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Aplikacija u fazi testiranja i prikupljanja povratnih informacija testnih korisnika</a:t>
            </a:r>
          </a:p>
          <a:p>
            <a:r>
              <a:rPr lang="hr-HR" dirty="0"/>
              <a:t>Moguća proširenja koja mogu utjecati na smanjenje potrebe za korisnikovom interakcijom</a:t>
            </a:r>
          </a:p>
          <a:p>
            <a:r>
              <a:rPr lang="hr-HR" dirty="0"/>
              <a:t>Ciljani datum produkcije je </a:t>
            </a:r>
            <a:r>
              <a:rPr lang="hr-HR" b="1" dirty="0"/>
              <a:t>slijedeća akademska godina</a:t>
            </a:r>
          </a:p>
          <a:p>
            <a:r>
              <a:rPr lang="hr-HR" dirty="0"/>
              <a:t>Aplikacija će zadržati sve postojeće korisnike</a:t>
            </a:r>
          </a:p>
        </p:txBody>
      </p:sp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Vam na pažnji!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issp@srce.hr</a:t>
            </a:r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92226-4063-07C0-C5F3-25473136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2AF94-4A61-B6CA-0A0C-BE217FF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izdvajanje?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49D203-8030-E5D1-BFF9-1A63FE3F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Podatci koji se evidentiraju i isporučuju kroz ISSP u bliskoj budućnosti će se evidentirati i isporučivati kroz </a:t>
            </a:r>
            <a:r>
              <a:rPr lang="hr-HR" dirty="0" err="1"/>
              <a:t>ISeVO</a:t>
            </a:r>
            <a:endParaRPr lang="hr-HR" dirty="0"/>
          </a:p>
          <a:p>
            <a:r>
              <a:rPr lang="hr-HR" dirty="0"/>
              <a:t>Informacijski sustav akademskih kartica (ISAK) ostaje kao zasebni sustav koji pohranjuje podatke o studentskim iskaznicama</a:t>
            </a:r>
          </a:p>
          <a:p>
            <a:r>
              <a:rPr lang="hr-HR" dirty="0"/>
              <a:t>Upravljanje podatcima iz ISAK-a provoditi će se kroz novu aplikaciju za administraciju studentskih iskaznica</a:t>
            </a:r>
          </a:p>
          <a:p>
            <a:pPr lvl="1"/>
            <a:r>
              <a:rPr lang="hr-HR" dirty="0"/>
              <a:t>Radni naziv aplikacije: Studentska iskaznica (SI)</a:t>
            </a:r>
          </a:p>
        </p:txBody>
      </p:sp>
    </p:spTree>
    <p:extLst>
      <p:ext uri="{BB962C8B-B14F-4D97-AF65-F5344CB8AC3E}">
        <p14:creationId xmlns:p14="http://schemas.microsoft.com/office/powerpoint/2010/main" val="106332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2CE7-8AC2-BBCB-3A15-CE9ABF31C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386CB0-A887-8285-1E88-413BBE52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izdvajanje?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24711A-A96F-C9AC-6BCF-D16BCC43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Prilika za unaprjeđenje!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C77330D-A405-D1A6-5066-BB8ABC3B6DCB}"/>
              </a:ext>
            </a:extLst>
          </p:cNvPr>
          <p:cNvSpPr txBox="1"/>
          <p:nvPr/>
        </p:nvSpPr>
        <p:spPr>
          <a:xfrm>
            <a:off x="1568014" y="2340396"/>
            <a:ext cx="42155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„Nova ESP radi sporo!!”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877C00B-42A4-74C6-C729-9DF3D35D5CEF}"/>
              </a:ext>
            </a:extLst>
          </p:cNvPr>
          <p:cNvSpPr txBox="1"/>
          <p:nvPr/>
        </p:nvSpPr>
        <p:spPr>
          <a:xfrm rot="20820192">
            <a:off x="1680489" y="3167390"/>
            <a:ext cx="42155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„Tablice su nepregledne.”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DB263D3-CC09-B869-3CC6-F8BA507A6302}"/>
              </a:ext>
            </a:extLst>
          </p:cNvPr>
          <p:cNvSpPr txBox="1"/>
          <p:nvPr/>
        </p:nvSpPr>
        <p:spPr>
          <a:xfrm>
            <a:off x="997059" y="4103142"/>
            <a:ext cx="61089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„Pretraživanje ne pronalazi studenta.”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4F78BCC-5B4E-5CBC-670F-6191BFE5EFFD}"/>
              </a:ext>
            </a:extLst>
          </p:cNvPr>
          <p:cNvSpPr txBox="1"/>
          <p:nvPr/>
        </p:nvSpPr>
        <p:spPr>
          <a:xfrm rot="21331765">
            <a:off x="554064" y="5205367"/>
            <a:ext cx="114145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„ESP javlja grešku da se akcija izvršila, a zapravo izmjena nije vidljiva.”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9C2EDED-D214-A771-4F98-95FF87B5ED12}"/>
              </a:ext>
            </a:extLst>
          </p:cNvPr>
          <p:cNvSpPr txBox="1"/>
          <p:nvPr/>
        </p:nvSpPr>
        <p:spPr>
          <a:xfrm>
            <a:off x="1224631" y="4727589"/>
            <a:ext cx="49023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„Kako zatražiti iskaznicu!?!?”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5A377AF-8CC6-7F51-C08F-1C89670E69CA}"/>
              </a:ext>
            </a:extLst>
          </p:cNvPr>
          <p:cNvSpPr txBox="1"/>
          <p:nvPr/>
        </p:nvSpPr>
        <p:spPr>
          <a:xfrm rot="478080">
            <a:off x="7043217" y="1549136"/>
            <a:ext cx="42155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„Čitač iskaznica ne radi!”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A8A22CE-B9A3-C9EB-F7D2-E9F4E4F324B1}"/>
              </a:ext>
            </a:extLst>
          </p:cNvPr>
          <p:cNvSpPr txBox="1"/>
          <p:nvPr/>
        </p:nvSpPr>
        <p:spPr>
          <a:xfrm rot="1007653">
            <a:off x="6104470" y="2421248"/>
            <a:ext cx="4597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„Gdje je uređivanje slike?”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8470F98-0F42-B5EE-7DDC-447308733223}"/>
              </a:ext>
            </a:extLst>
          </p:cNvPr>
          <p:cNvSpPr txBox="1"/>
          <p:nvPr/>
        </p:nvSpPr>
        <p:spPr>
          <a:xfrm>
            <a:off x="5907326" y="3512454"/>
            <a:ext cx="57502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„Status iskaznice nije jasno vidljiv.”</a:t>
            </a:r>
          </a:p>
        </p:txBody>
      </p:sp>
    </p:spTree>
    <p:extLst>
      <p:ext uri="{BB962C8B-B14F-4D97-AF65-F5344CB8AC3E}">
        <p14:creationId xmlns:p14="http://schemas.microsoft.com/office/powerpoint/2010/main" val="379344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FCA00B-2E24-7ACA-4AE6-CB4340A7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Poboljšanja koja donosi nova aplikacija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F0C5E8-F27D-F67E-A917-D03F65266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Smanjen broj akcija („klikova”) korisnika potreban za izvršenje tražene akcije</a:t>
            </a:r>
          </a:p>
          <a:p>
            <a:r>
              <a:rPr lang="hr-HR" dirty="0"/>
              <a:t>Unificirane forme</a:t>
            </a:r>
          </a:p>
          <a:p>
            <a:r>
              <a:rPr lang="hr-HR" dirty="0"/>
              <a:t>Pojednostavljeni i unificirani tablični prikazi</a:t>
            </a:r>
          </a:p>
          <a:p>
            <a:r>
              <a:rPr lang="hr-HR" dirty="0"/>
              <a:t>Značajno unaprijeđene povratne informacije sustava</a:t>
            </a:r>
          </a:p>
          <a:p>
            <a:r>
              <a:rPr lang="hr-HR" dirty="0"/>
              <a:t>Unificirana tražilica i izvoz podataka</a:t>
            </a:r>
          </a:p>
          <a:p>
            <a:r>
              <a:rPr lang="hr-HR" dirty="0"/>
              <a:t>Značajno unaprijeđene mogućnosti čitača iskaznica</a:t>
            </a:r>
          </a:p>
          <a:p>
            <a:r>
              <a:rPr lang="hr-HR" dirty="0"/>
              <a:t>Omogućena modifikacija učitane slike</a:t>
            </a:r>
          </a:p>
          <a:p>
            <a:r>
              <a:rPr lang="hr-HR" dirty="0"/>
              <a:t>Omogućen </a:t>
            </a:r>
            <a:r>
              <a:rPr lang="hr-HR" dirty="0" err="1"/>
              <a:t>pretpregled</a:t>
            </a:r>
            <a:r>
              <a:rPr lang="hr-HR" dirty="0"/>
              <a:t> („simulacija”) iskaznice</a:t>
            </a:r>
          </a:p>
        </p:txBody>
      </p:sp>
    </p:spTree>
    <p:extLst>
      <p:ext uri="{BB962C8B-B14F-4D97-AF65-F5344CB8AC3E}">
        <p14:creationId xmlns:p14="http://schemas.microsoft.com/office/powerpoint/2010/main" val="213196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C400-359F-095D-10EF-BB227EDC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A79-971E-DE2E-5769-108884A8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Predstavljanje aplikacije „Studentske iskaznice”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E10DF-8397-D1FC-2735-EEE477B1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Naslovna stranica</a:t>
            </a:r>
          </a:p>
        </p:txBody>
      </p:sp>
    </p:spTree>
    <p:extLst>
      <p:ext uri="{BB962C8B-B14F-4D97-AF65-F5344CB8AC3E}">
        <p14:creationId xmlns:p14="http://schemas.microsoft.com/office/powerpoint/2010/main" val="2377233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Studentske iskaznice</Template>
  <TotalTime>705</TotalTime>
  <Words>728</Words>
  <Application>Microsoft Office PowerPoint</Application>
  <PresentationFormat>Široki zaslon</PresentationFormat>
  <Paragraphs>142</Paragraphs>
  <Slides>51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4" baseType="lpstr">
      <vt:lpstr>Arial</vt:lpstr>
      <vt:lpstr>Calibri</vt:lpstr>
      <vt:lpstr>Tema sustava Office</vt:lpstr>
      <vt:lpstr>Rad u novoj aplikaciji za administraciju studentskih iskaznica</vt:lpstr>
      <vt:lpstr>Sadržaj</vt:lpstr>
      <vt:lpstr>Uvod</vt:lpstr>
      <vt:lpstr>Povijest administracije iskaznica</vt:lpstr>
      <vt:lpstr>Zašto izdvajanje?</vt:lpstr>
      <vt:lpstr>Zašto izdvajanje?</vt:lpstr>
      <vt:lpstr>Zašto izdvajanje?</vt:lpstr>
      <vt:lpstr>Poboljšanja koja donosi nova aplikacija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PowerPoint prezentacija</vt:lpstr>
      <vt:lpstr>PowerPoint prezentacija</vt:lpstr>
      <vt:lpstr>PowerPoint prezentacija</vt:lpstr>
      <vt:lpstr>PowerPoint prezentacija</vt:lpstr>
      <vt:lpstr>Predstavljanje aplikacije „Studentske iskaznice”</vt:lpstr>
      <vt:lpstr>Pokretanje demo verzije aplikacije</vt:lpstr>
      <vt:lpstr>Pokretanje demo verzije aplikacije</vt:lpstr>
      <vt:lpstr>Zaključak</vt:lpstr>
      <vt:lpstr>Zaključak</vt:lpstr>
      <vt:lpstr>Hvala Vam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Bajić</dc:creator>
  <cp:lastModifiedBy>Filip Bajić</cp:lastModifiedBy>
  <cp:revision>19</cp:revision>
  <dcterms:created xsi:type="dcterms:W3CDTF">2025-03-11T08:02:06Z</dcterms:created>
  <dcterms:modified xsi:type="dcterms:W3CDTF">2025-03-17T10:30:18Z</dcterms:modified>
</cp:coreProperties>
</file>