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09" r:id="rId4"/>
    <p:sldId id="312" r:id="rId5"/>
    <p:sldId id="350" r:id="rId6"/>
    <p:sldId id="316" r:id="rId7"/>
    <p:sldId id="321" r:id="rId8"/>
    <p:sldId id="317" r:id="rId9"/>
    <p:sldId id="324" r:id="rId10"/>
    <p:sldId id="265" r:id="rId11"/>
    <p:sldId id="266" r:id="rId12"/>
    <p:sldId id="267" r:id="rId13"/>
    <p:sldId id="268" r:id="rId14"/>
    <p:sldId id="34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308"/>
            <p14:sldId id="309"/>
            <p14:sldId id="312"/>
            <p14:sldId id="350"/>
            <p14:sldId id="316"/>
            <p14:sldId id="321"/>
            <p14:sldId id="317"/>
            <p14:sldId id="324"/>
            <p14:sldId id="265"/>
            <p14:sldId id="266"/>
            <p14:sldId id="267"/>
            <p14:sldId id="268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25.03.2025.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certilia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90" y="2429477"/>
            <a:ext cx="7182679" cy="1999045"/>
          </a:xfrm>
        </p:spPr>
        <p:txBody>
          <a:bodyPr>
            <a:normAutofit fontScale="90000"/>
          </a:bodyPr>
          <a:lstStyle/>
          <a:p>
            <a:r>
              <a:rPr lang="hr-HR" b="0" i="0" dirty="0">
                <a:solidFill>
                  <a:srgbClr val="1D1C1D"/>
                </a:solidFill>
                <a:effectLst/>
                <a:latin typeface="Slack-Lato"/>
              </a:rPr>
              <a:t>Pečatiranje završnih dokumenata kroz ISVU eDiplome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1528415" y="365125"/>
            <a:ext cx="9825385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Proces elektroničkog pečata / potpisa</a:t>
            </a:r>
          </a:p>
        </p:txBody>
      </p:sp>
      <p:pic>
        <p:nvPicPr>
          <p:cNvPr id="167" name="e_diploma_srce.png" descr="e_diploma_sr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21" y="1424096"/>
            <a:ext cx="9137590" cy="400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1528415" y="365125"/>
            <a:ext cx="9825385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Karakteristike procesa</a:t>
            </a:r>
          </a:p>
        </p:txBody>
      </p:sp>
      <p:sp>
        <p:nvSpPr>
          <p:cNvPr id="170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9825385" cy="435133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Računalo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t>Potpisnik se jednokratno prijavljuje (do isteka sesije/odjave/zatvaranja browsera)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Korisnik u browseru ostvaruje uvid u sve dokumente koje potpisuje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Reusable link vrijedi 24h / do potpisivanja</a:t>
            </a:r>
            <a:endParaRPr sz="2000"/>
          </a:p>
          <a:p>
            <a:pPr>
              <a:defRPr sz="2000"/>
            </a:pPr>
            <a:r>
              <a:t>Mobitel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t>Notifikacija stiže u realnom vremenu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Korisnik na mobitelu ostvaruje uvid u sve dokumente koje potpisuje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Potpisnik ne mora odmah potpisati (zahtjev za potpis 24h dostupan u Certilia)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Dokumenti se automatski vraćaju u aplikaciju eDiplome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t>Nema dodatne prijave (koristi se postojeća prijava korisnika na mobitelu zaštićena lokalnom biometrijom)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Nije nužan unos Lozinke/PIN-a certifikata (korisnik može zapamtiti lozinku – aplikacija ju štiti biometrijom)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1528415" y="365125"/>
            <a:ext cx="9825385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Realizirana unaprijeđenja procesa</a:t>
            </a:r>
          </a:p>
        </p:txBody>
      </p:sp>
      <p:sp>
        <p:nvSpPr>
          <p:cNvPr id="173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9825385" cy="435133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 err="1"/>
              <a:t>Povećano</a:t>
            </a:r>
            <a:r>
              <a:rPr dirty="0"/>
              <a:t> </a:t>
            </a:r>
            <a:r>
              <a:rPr dirty="0" err="1"/>
              <a:t>ograničenje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broj</a:t>
            </a:r>
            <a:r>
              <a:rPr dirty="0"/>
              <a:t> </a:t>
            </a:r>
            <a:r>
              <a:rPr dirty="0" err="1"/>
              <a:t>dokumenata</a:t>
            </a:r>
            <a:r>
              <a:rPr dirty="0"/>
              <a:t> do 200</a:t>
            </a:r>
          </a:p>
          <a:p>
            <a:pPr>
              <a:defRPr sz="2000"/>
            </a:pPr>
            <a:r>
              <a:rPr dirty="0" err="1"/>
              <a:t>Veličina</a:t>
            </a:r>
            <a:r>
              <a:rPr dirty="0"/>
              <a:t> </a:t>
            </a:r>
            <a:r>
              <a:rPr dirty="0" err="1"/>
              <a:t>datoteka</a:t>
            </a:r>
            <a:r>
              <a:rPr dirty="0"/>
              <a:t> do 50MB</a:t>
            </a:r>
          </a:p>
          <a:p>
            <a:pPr>
              <a:defRPr sz="2000"/>
            </a:pPr>
            <a:r>
              <a:rPr dirty="0" err="1"/>
              <a:t>Dodavanje</a:t>
            </a:r>
            <a:r>
              <a:rPr dirty="0"/>
              <a:t> </a:t>
            </a:r>
            <a:r>
              <a:rPr dirty="0" err="1"/>
              <a:t>vizuala</a:t>
            </a:r>
            <a:r>
              <a:rPr dirty="0"/>
              <a:t> bez/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opcijom</a:t>
            </a:r>
            <a:r>
              <a:rPr dirty="0"/>
              <a:t> </a:t>
            </a:r>
            <a:r>
              <a:rPr dirty="0" err="1"/>
              <a:t>stranice</a:t>
            </a:r>
            <a:endParaRPr dirty="0"/>
          </a:p>
          <a:p>
            <a:pPr>
              <a:defRPr sz="2000"/>
            </a:pPr>
            <a:r>
              <a:rPr dirty="0" err="1"/>
              <a:t>Ubrzanje</a:t>
            </a:r>
            <a:r>
              <a:rPr dirty="0"/>
              <a:t> </a:t>
            </a:r>
            <a:r>
              <a:rPr dirty="0" err="1"/>
              <a:t>procesa</a:t>
            </a:r>
            <a:r>
              <a:rPr dirty="0"/>
              <a:t> </a:t>
            </a:r>
            <a:r>
              <a:rPr dirty="0" err="1"/>
              <a:t>potpisivanja</a:t>
            </a:r>
            <a:r>
              <a:rPr dirty="0"/>
              <a:t> </a:t>
            </a:r>
          </a:p>
          <a:p>
            <a:pPr marL="685800" lvl="1" indent="-228600">
              <a:spcBef>
                <a:spcPts val="500"/>
              </a:spcBef>
              <a:defRPr sz="2000"/>
            </a:pPr>
            <a:r>
              <a:rPr dirty="0" err="1"/>
              <a:t>Inicijalna</a:t>
            </a:r>
            <a:r>
              <a:rPr dirty="0"/>
              <a:t> </a:t>
            </a:r>
            <a:r>
              <a:rPr dirty="0" err="1"/>
              <a:t>aktivacija</a:t>
            </a:r>
            <a:r>
              <a:rPr dirty="0"/>
              <a:t> </a:t>
            </a:r>
            <a:r>
              <a:rPr dirty="0" err="1"/>
              <a:t>ključa</a:t>
            </a:r>
            <a:r>
              <a:rPr dirty="0"/>
              <a:t> 4-5 </a:t>
            </a:r>
            <a:r>
              <a:rPr dirty="0" err="1"/>
              <a:t>sek</a:t>
            </a:r>
            <a:r>
              <a:rPr dirty="0"/>
              <a:t>.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000"/>
            </a:pPr>
            <a:r>
              <a:rPr dirty="0"/>
              <a:t>50+ </a:t>
            </a:r>
            <a:r>
              <a:rPr dirty="0" err="1"/>
              <a:t>dokumenata</a:t>
            </a:r>
            <a:r>
              <a:rPr dirty="0"/>
              <a:t> po </a:t>
            </a:r>
            <a:r>
              <a:rPr dirty="0" err="1"/>
              <a:t>sekundi</a:t>
            </a:r>
            <a:endParaRPr sz="2400" dirty="0"/>
          </a:p>
          <a:p>
            <a:pPr>
              <a:defRPr sz="2400"/>
            </a:pPr>
            <a:endParaRPr sz="2400" dirty="0"/>
          </a:p>
          <a:p>
            <a:pPr>
              <a:defRPr sz="2400"/>
            </a:pPr>
            <a:r>
              <a:rPr dirty="0" err="1"/>
              <a:t>Ideje</a:t>
            </a:r>
            <a:r>
              <a:rPr dirty="0"/>
              <a:t>? </a:t>
            </a:r>
            <a:r>
              <a:rPr dirty="0" err="1"/>
              <a:t>Prijedlozi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xfrm>
            <a:off x="1528415" y="365125"/>
            <a:ext cx="9825385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Certilia API u drugim procesima / aplikacijama ?</a:t>
            </a:r>
          </a:p>
        </p:txBody>
      </p:sp>
      <p:sp>
        <p:nvSpPr>
          <p:cNvPr id="176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9825385" cy="435133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Moguća primjena u drugim aplikacijama fakulteta/sveučilišta 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Brza aktivacija na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/>
              </a:rPr>
              <a:t>https://developer.certilia.com</a:t>
            </a:r>
          </a:p>
          <a:p>
            <a:pPr>
              <a:defRPr sz="2000"/>
            </a:pPr>
            <a:r>
              <a:t>300 000+ Certilia korisnika (besplatna uz eOI)</a:t>
            </a:r>
          </a:p>
          <a:p>
            <a:pPr>
              <a:defRPr sz="2000"/>
            </a:pPr>
            <a:r>
              <a:t>Digitalna studentska iskaznica je u Certilia aplikaciji</a:t>
            </a:r>
          </a:p>
          <a:p>
            <a:pPr>
              <a:defRPr sz="2000"/>
            </a:pPr>
            <a:r>
              <a:t>Studenti aktivni Certilia korisnici </a:t>
            </a:r>
          </a:p>
          <a:p>
            <a:pPr marL="685800" lvl="1" indent="-228600">
              <a:spcBef>
                <a:spcPts val="500"/>
              </a:spcBef>
              <a:defRPr sz="1600"/>
            </a:pPr>
            <a:r>
              <a:t>Prehrana u menzama 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Potvrde o studiranju iz aplikacije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Potpisivanje ugovora – studentski rad</a:t>
            </a:r>
            <a:endParaRPr sz="2400"/>
          </a:p>
          <a:p>
            <a:pPr marL="685800" lvl="1" indent="-228600">
              <a:spcBef>
                <a:spcPts val="500"/>
              </a:spcBef>
              <a:defRPr sz="1600"/>
            </a:pPr>
            <a:r>
              <a:t>Potrošnja subvencije…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</p:spPr>
        <p:txBody>
          <a:bodyPr/>
          <a:lstStyle/>
          <a:p>
            <a:r>
              <a:rPr lang="hr-HR" dirty="0"/>
              <a:t>Hvala na pozornosti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2612997"/>
            <a:ext cx="9144000" cy="1012521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Centar potpore ISVU-a</a:t>
            </a:r>
          </a:p>
          <a:p>
            <a:pPr marL="0" indent="0" algn="ctr">
              <a:buNone/>
            </a:pPr>
            <a:r>
              <a:rPr lang="hr-HR" dirty="0"/>
              <a:t>isvu@srce.hr</a:t>
            </a:r>
          </a:p>
        </p:txBody>
      </p:sp>
    </p:spTree>
    <p:extLst>
      <p:ext uri="{BB962C8B-B14F-4D97-AF65-F5344CB8AC3E}">
        <p14:creationId xmlns:p14="http://schemas.microsoft.com/office/powerpoint/2010/main" val="19709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078A982-3C77-4692-9AFF-4ECFC6799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97" y="1027906"/>
            <a:ext cx="3632200" cy="496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Faze izrade završnih dokumenata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65F-2852-373B-070F-4DC4FFF53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5" y="1825625"/>
            <a:ext cx="5932699" cy="381871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171022" indent="-171022"/>
            <a:r>
              <a:rPr lang="hr-HR" sz="2000" dirty="0"/>
              <a:t>Izrada završnih dokumenata je zamišljena u 3 faze</a:t>
            </a:r>
          </a:p>
          <a:p>
            <a:pPr marL="304792" indent="-304792">
              <a:buFont typeface="+mj-lt"/>
              <a:buAutoNum type="arabicPeriod"/>
            </a:pPr>
            <a:r>
              <a:rPr lang="hr-HR" sz="2000" dirty="0"/>
              <a:t>Generiranje dokumenata</a:t>
            </a:r>
          </a:p>
          <a:p>
            <a:pPr lvl="1"/>
            <a:r>
              <a:rPr lang="hr-HR" sz="1800" dirty="0"/>
              <a:t>Provjera ispravnosti podataka i prijeloma na PDF dokumentu</a:t>
            </a:r>
          </a:p>
          <a:p>
            <a:pPr marL="304792" indent="-304792">
              <a:buFont typeface="+mj-lt"/>
              <a:buAutoNum type="arabicPeriod"/>
            </a:pPr>
            <a:r>
              <a:rPr lang="hr-HR" sz="2000" dirty="0"/>
              <a:t>Elektroničko pečatiranje dokumenata</a:t>
            </a:r>
          </a:p>
          <a:p>
            <a:pPr lvl="1"/>
            <a:r>
              <a:rPr lang="hr-HR" sz="1800" dirty="0"/>
              <a:t>Povezivanje s Certilia sustavom za izradu elektroničkog pečata</a:t>
            </a:r>
          </a:p>
          <a:p>
            <a:pPr marL="304792" indent="-304792">
              <a:buFont typeface="+mj-lt"/>
              <a:buAutoNum type="arabicPeriod"/>
            </a:pPr>
            <a:r>
              <a:rPr lang="hr-HR" sz="2000" dirty="0"/>
              <a:t>Isporuka dokumenata nosiocima (studentima)</a:t>
            </a:r>
          </a:p>
          <a:p>
            <a:pPr lvl="1"/>
            <a:r>
              <a:rPr lang="hr-HR" sz="1800" dirty="0"/>
              <a:t>Na e-mail adresu</a:t>
            </a:r>
          </a:p>
        </p:txBody>
      </p:sp>
    </p:spTree>
    <p:extLst>
      <p:ext uri="{BB962C8B-B14F-4D97-AF65-F5344CB8AC3E}">
        <p14:creationId xmlns:p14="http://schemas.microsoft.com/office/powerpoint/2010/main" val="172512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94F6DB5-86FD-8970-6AB1-B049417E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5091" y="1524067"/>
            <a:ext cx="4113178" cy="3971792"/>
          </a:xfrm>
        </p:spPr>
        <p:txBody>
          <a:bodyPr>
            <a:noAutofit/>
          </a:bodyPr>
          <a:lstStyle/>
          <a:p>
            <a:r>
              <a:rPr lang="hr-HR" sz="2000" b="0" dirty="0"/>
              <a:t>Izbornici odgovaraju fazama izrade dokumenata:</a:t>
            </a:r>
          </a:p>
          <a:p>
            <a:pPr marL="647674" lvl="1" indent="-304792"/>
            <a:r>
              <a:rPr lang="hr-HR" sz="1800" b="0" dirty="0"/>
              <a:t>Generirani dokumenti</a:t>
            </a:r>
          </a:p>
          <a:p>
            <a:pPr marL="647674" lvl="1" indent="-304792"/>
            <a:r>
              <a:rPr lang="hr-HR" sz="1800" dirty="0"/>
              <a:t>Dokumenti za el.</a:t>
            </a:r>
            <a:r>
              <a:rPr lang="en-US" sz="1800" dirty="0"/>
              <a:t>p</a:t>
            </a:r>
            <a:r>
              <a:rPr lang="hr-HR" sz="1800" dirty="0"/>
              <a:t>ečatiranje</a:t>
            </a:r>
          </a:p>
          <a:p>
            <a:pPr marL="647674" lvl="1" indent="-304792"/>
            <a:r>
              <a:rPr lang="hr-HR" sz="1800" dirty="0"/>
              <a:t>Dokumenti za višestruki el. Pečat</a:t>
            </a:r>
          </a:p>
          <a:p>
            <a:pPr marL="647674" lvl="1" indent="-304792"/>
            <a:r>
              <a:rPr lang="hr-HR" sz="1800" b="0"/>
              <a:t>Isporuka dokumenata</a:t>
            </a:r>
            <a:endParaRPr lang="hr-HR" sz="1800" dirty="0"/>
          </a:p>
          <a:p>
            <a:r>
              <a:rPr lang="hr-HR" sz="2000" b="0" dirty="0"/>
              <a:t> Lokalna evidencija</a:t>
            </a:r>
          </a:p>
          <a:p>
            <a:pPr lvl="1"/>
            <a:r>
              <a:rPr lang="hr-HR" sz="1800" dirty="0"/>
              <a:t>Arhiva svih do sada el. pečatiranih dokumenata na visokom učilištu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lang="hr-HR" sz="1800" dirty="0"/>
              <a:t>retraživanj</a:t>
            </a:r>
            <a:r>
              <a:rPr lang="en-US" sz="1800" dirty="0"/>
              <a:t>e lokalne evidencije</a:t>
            </a:r>
            <a:endParaRPr lang="hr-HR" sz="1800" b="0" dirty="0"/>
          </a:p>
          <a:p>
            <a:r>
              <a:rPr lang="hr-HR" sz="2000" dirty="0"/>
              <a:t>Generiranje testnog dokumenta</a:t>
            </a:r>
            <a:endParaRPr lang="en-US" sz="2000" b="0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7E95A85A-19C3-4509-9E73-9C0004F8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Modul za izradu završnih dokumenata eDiplome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3636D59C-B6DF-4AF4-9B45-8E84700B4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4727" y="1524067"/>
            <a:ext cx="6389172" cy="4351339"/>
          </a:xfrm>
        </p:spPr>
      </p:pic>
      <p:sp>
        <p:nvSpPr>
          <p:cNvPr id="13" name="Arrow: Down 14">
            <a:extLst>
              <a:ext uri="{FF2B5EF4-FFF2-40B4-BE49-F238E27FC236}">
                <a16:creationId xmlns:a16="http://schemas.microsoft.com/office/drawing/2014/main" id="{1C78915F-8DB7-421D-9917-2A08DEC4C48E}"/>
              </a:ext>
            </a:extLst>
          </p:cNvPr>
          <p:cNvSpPr/>
          <p:nvPr/>
        </p:nvSpPr>
        <p:spPr>
          <a:xfrm rot="7433848">
            <a:off x="3336611" y="3825482"/>
            <a:ext cx="250951" cy="538769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89155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Završetak studija studenta (ISVU Studiji i studenti)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3B17D0A-62AF-E62F-1A10-50DD206BB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51" y="1421476"/>
            <a:ext cx="9248482" cy="465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F33B47C-EBF6-211C-7867-903AEE41834E}"/>
              </a:ext>
            </a:extLst>
          </p:cNvPr>
          <p:cNvSpPr/>
          <p:nvPr/>
        </p:nvSpPr>
        <p:spPr>
          <a:xfrm rot="12507136">
            <a:off x="2680663" y="3736211"/>
            <a:ext cx="906470" cy="34677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9108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Generirani dokumenti (eDiplome)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1598958-B791-4ED9-B2E1-AEF69080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197" y="472725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/>
              <a:t>22.5.2024.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D5B759-FADC-4003-A8F1-98A68264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87" y="1450067"/>
            <a:ext cx="8407797" cy="4504871"/>
          </a:xfrm>
          <a:prstGeom prst="rect">
            <a:avLst/>
          </a:prstGeom>
        </p:spPr>
      </p:pic>
      <p:sp>
        <p:nvSpPr>
          <p:cNvPr id="35" name="Arrow: Down 15">
            <a:extLst>
              <a:ext uri="{FF2B5EF4-FFF2-40B4-BE49-F238E27FC236}">
                <a16:creationId xmlns:a16="http://schemas.microsoft.com/office/drawing/2014/main" id="{1EB49B1B-DEB9-4306-AEB0-EDFDEFDF93D1}"/>
              </a:ext>
            </a:extLst>
          </p:cNvPr>
          <p:cNvSpPr/>
          <p:nvPr/>
        </p:nvSpPr>
        <p:spPr>
          <a:xfrm rot="12805936">
            <a:off x="7767166" y="2020653"/>
            <a:ext cx="261264" cy="51560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31" name="Arrow: Down 19">
            <a:extLst>
              <a:ext uri="{FF2B5EF4-FFF2-40B4-BE49-F238E27FC236}">
                <a16:creationId xmlns:a16="http://schemas.microsoft.com/office/drawing/2014/main" id="{34CC10D9-B3B5-45D1-9409-205E35BFCD3B}"/>
              </a:ext>
            </a:extLst>
          </p:cNvPr>
          <p:cNvSpPr/>
          <p:nvPr/>
        </p:nvSpPr>
        <p:spPr>
          <a:xfrm rot="7108378">
            <a:off x="5156449" y="2506994"/>
            <a:ext cx="208313" cy="47807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20DAAD8-499B-4620-A048-A11B57A274F2}"/>
              </a:ext>
            </a:extLst>
          </p:cNvPr>
          <p:cNvSpPr txBox="1"/>
          <p:nvPr/>
        </p:nvSpPr>
        <p:spPr>
          <a:xfrm>
            <a:off x="5353489" y="250212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Kartice</a:t>
            </a:r>
          </a:p>
        </p:txBody>
      </p:sp>
      <p:sp>
        <p:nvSpPr>
          <p:cNvPr id="33" name="Arrow: Down 21">
            <a:extLst>
              <a:ext uri="{FF2B5EF4-FFF2-40B4-BE49-F238E27FC236}">
                <a16:creationId xmlns:a16="http://schemas.microsoft.com/office/drawing/2014/main" id="{A89902A6-81FD-422C-9BC1-E539B4CF0D8B}"/>
              </a:ext>
            </a:extLst>
          </p:cNvPr>
          <p:cNvSpPr/>
          <p:nvPr/>
        </p:nvSpPr>
        <p:spPr>
          <a:xfrm rot="10800000">
            <a:off x="2285540" y="5606005"/>
            <a:ext cx="195418" cy="30777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1A14078-A150-4D8B-9423-3A9664C06D61}"/>
              </a:ext>
            </a:extLst>
          </p:cNvPr>
          <p:cNvSpPr txBox="1"/>
          <p:nvPr/>
        </p:nvSpPr>
        <p:spPr>
          <a:xfrm>
            <a:off x="2526339" y="560600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Izbornik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E032E439-490C-410B-AB61-09C0A313902D}"/>
              </a:ext>
            </a:extLst>
          </p:cNvPr>
          <p:cNvSpPr txBox="1"/>
          <p:nvPr/>
        </p:nvSpPr>
        <p:spPr>
          <a:xfrm>
            <a:off x="9440261" y="4050788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Odabir zahtjeva</a:t>
            </a:r>
          </a:p>
        </p:txBody>
      </p:sp>
      <p:sp>
        <p:nvSpPr>
          <p:cNvPr id="29" name="Arrow: Down 17">
            <a:extLst>
              <a:ext uri="{FF2B5EF4-FFF2-40B4-BE49-F238E27FC236}">
                <a16:creationId xmlns:a16="http://schemas.microsoft.com/office/drawing/2014/main" id="{8C334CEC-C5E9-4367-BCC8-5497E7588AB6}"/>
              </a:ext>
            </a:extLst>
          </p:cNvPr>
          <p:cNvSpPr/>
          <p:nvPr/>
        </p:nvSpPr>
        <p:spPr>
          <a:xfrm rot="7353577">
            <a:off x="9524387" y="3768616"/>
            <a:ext cx="240836" cy="331589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C8D5D367-BE55-412E-95FE-879BBD469256}"/>
              </a:ext>
            </a:extLst>
          </p:cNvPr>
          <p:cNvSpPr txBox="1"/>
          <p:nvPr/>
        </p:nvSpPr>
        <p:spPr>
          <a:xfrm>
            <a:off x="3500885" y="4727254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Jedan ili više zahtjeva</a:t>
            </a:r>
          </a:p>
        </p:txBody>
      </p:sp>
      <p:sp>
        <p:nvSpPr>
          <p:cNvPr id="32" name="Arrow: Down 20">
            <a:extLst>
              <a:ext uri="{FF2B5EF4-FFF2-40B4-BE49-F238E27FC236}">
                <a16:creationId xmlns:a16="http://schemas.microsoft.com/office/drawing/2014/main" id="{6DB6943F-569C-4F6E-AA8D-3E5A0FD2037C}"/>
              </a:ext>
            </a:extLst>
          </p:cNvPr>
          <p:cNvSpPr/>
          <p:nvPr/>
        </p:nvSpPr>
        <p:spPr>
          <a:xfrm rot="10800000">
            <a:off x="3222767" y="4708488"/>
            <a:ext cx="230028" cy="31216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A3189207-CD46-4741-BA19-DC5A1976C51D}"/>
              </a:ext>
            </a:extLst>
          </p:cNvPr>
          <p:cNvSpPr txBox="1"/>
          <p:nvPr/>
        </p:nvSpPr>
        <p:spPr>
          <a:xfrm>
            <a:off x="7880919" y="2292422"/>
            <a:ext cx="108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Akcije</a:t>
            </a:r>
          </a:p>
        </p:txBody>
      </p:sp>
    </p:spTree>
    <p:extLst>
      <p:ext uri="{BB962C8B-B14F-4D97-AF65-F5344CB8AC3E}">
        <p14:creationId xmlns:p14="http://schemas.microsoft.com/office/powerpoint/2010/main" val="35782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1" grpId="0" animBg="1"/>
      <p:bldP spid="31" grpId="1" animBg="1"/>
      <p:bldP spid="24" grpId="0"/>
      <p:bldP spid="24" grpId="1"/>
      <p:bldP spid="33" grpId="0" animBg="1"/>
      <p:bldP spid="33" grpId="1" animBg="1"/>
      <p:bldP spid="23" grpId="0"/>
      <p:bldP spid="23" grpId="1"/>
      <p:bldP spid="30" grpId="0"/>
      <p:bldP spid="30" grpId="1"/>
      <p:bldP spid="29" grpId="0" animBg="1"/>
      <p:bldP spid="29" grpId="1" animBg="1"/>
      <p:bldP spid="25" grpId="0"/>
      <p:bldP spid="25" grpId="1"/>
      <p:bldP spid="32" grpId="0" animBg="1"/>
      <p:bldP spid="32" grpId="1" animBg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zervirano mjesto sadržaja 17">
            <a:extLst>
              <a:ext uri="{FF2B5EF4-FFF2-40B4-BE49-F238E27FC236}">
                <a16:creationId xmlns:a16="http://schemas.microsoft.com/office/drawing/2014/main" id="{94DBAA7D-9DE3-4ECC-A334-A47010333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69" y="1587489"/>
            <a:ext cx="7786640" cy="342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/>
                <a:cs typeface="Arial"/>
              </a:rPr>
              <a:t>Dokumenti za el. pečatiranje (eDiplome)</a:t>
            </a:r>
            <a:endParaRPr lang="hr-HR" sz="3200" dirty="0"/>
          </a:p>
        </p:txBody>
      </p:sp>
      <p:sp>
        <p:nvSpPr>
          <p:cNvPr id="19" name="Arrow: Right 6">
            <a:extLst>
              <a:ext uri="{FF2B5EF4-FFF2-40B4-BE49-F238E27FC236}">
                <a16:creationId xmlns:a16="http://schemas.microsoft.com/office/drawing/2014/main" id="{770A91BC-21FE-46DF-9D26-1238050228D7}"/>
              </a:ext>
            </a:extLst>
          </p:cNvPr>
          <p:cNvSpPr/>
          <p:nvPr/>
        </p:nvSpPr>
        <p:spPr>
          <a:xfrm rot="18959301">
            <a:off x="8688698" y="3493550"/>
            <a:ext cx="486279" cy="29942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CBD6505-4473-4E26-9CC1-9AC34AE32703}"/>
              </a:ext>
            </a:extLst>
          </p:cNvPr>
          <p:cNvSpPr txBox="1"/>
          <p:nvPr/>
        </p:nvSpPr>
        <p:spPr>
          <a:xfrm>
            <a:off x="7101727" y="3889792"/>
            <a:ext cx="1438214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sz="1400" dirty="0"/>
              <a:t>Odabir zahtjeva</a:t>
            </a:r>
          </a:p>
        </p:txBody>
      </p:sp>
      <p:pic>
        <p:nvPicPr>
          <p:cNvPr id="22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FA41E97-3C6B-481C-AAE9-68C204EEC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34" y="1587489"/>
            <a:ext cx="3286920" cy="80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rrow: Right 13">
            <a:extLst>
              <a:ext uri="{FF2B5EF4-FFF2-40B4-BE49-F238E27FC236}">
                <a16:creationId xmlns:a16="http://schemas.microsoft.com/office/drawing/2014/main" id="{F6832184-1D1A-4895-BC2A-0B4D885B8936}"/>
              </a:ext>
            </a:extLst>
          </p:cNvPr>
          <p:cNvSpPr/>
          <p:nvPr/>
        </p:nvSpPr>
        <p:spPr>
          <a:xfrm>
            <a:off x="5889870" y="2246855"/>
            <a:ext cx="397909" cy="29442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DE4F350-B651-4FA3-9240-35AA0EA4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00" y="2043699"/>
            <a:ext cx="1298519" cy="27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Slanje drugoj osobi na pečatiranje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DEF5F8-182B-7334-A8F7-90F6C8BB6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52" y="1690688"/>
            <a:ext cx="5356400" cy="134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2335A0B-EAA6-D4FB-B421-DB5C8D17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12" y="3429000"/>
            <a:ext cx="5234847" cy="175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56CAC1D-8FA4-E357-B052-FB57E8EF5F0A}"/>
              </a:ext>
            </a:extLst>
          </p:cNvPr>
          <p:cNvSpPr/>
          <p:nvPr/>
        </p:nvSpPr>
        <p:spPr>
          <a:xfrm rot="10800000">
            <a:off x="2897978" y="2526430"/>
            <a:ext cx="676624" cy="32923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F38B1-7DF5-3B8D-C716-AA546DA28837}"/>
              </a:ext>
            </a:extLst>
          </p:cNvPr>
          <p:cNvSpPr txBox="1"/>
          <p:nvPr/>
        </p:nvSpPr>
        <p:spPr>
          <a:xfrm>
            <a:off x="6668801" y="1690688"/>
            <a:ext cx="523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Izrada el. pečata na Certilia mobilnoj aplikaciji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hr-H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42592-72E4-09EF-DC35-92B927F30B19}"/>
              </a:ext>
            </a:extLst>
          </p:cNvPr>
          <p:cNvSpPr txBox="1"/>
          <p:nvPr/>
        </p:nvSpPr>
        <p:spPr>
          <a:xfrm>
            <a:off x="6668801" y="3429000"/>
            <a:ext cx="52348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Ponuđene osobe su one koje obnašaju dužnost</a:t>
            </a:r>
          </a:p>
          <a:p>
            <a:r>
              <a:rPr lang="hr-HR" sz="2000" dirty="0"/>
              <a:t>potpisnika vrste dokumenata 32 i 33</a:t>
            </a:r>
          </a:p>
          <a:p>
            <a:pPr algn="ctr"/>
            <a:r>
              <a:rPr lang="hr-HR" sz="2000" dirty="0"/>
              <a:t>+</a:t>
            </a:r>
          </a:p>
          <a:p>
            <a:r>
              <a:rPr lang="hr-HR" sz="2000" dirty="0"/>
              <a:t>dužnost </a:t>
            </a:r>
            <a:r>
              <a:rPr lang="hr-HR" sz="2000" i="1" dirty="0"/>
              <a:t>187 - ovlašteni predstavnik pravne osobe</a:t>
            </a:r>
            <a:br>
              <a:rPr lang="hr-HR" sz="2000" i="1" dirty="0"/>
            </a:br>
            <a:r>
              <a:rPr lang="hr-HR" sz="2000" i="1" dirty="0"/>
              <a:t>za izradu kvalificiranog elektroničkog pečata</a:t>
            </a:r>
          </a:p>
        </p:txBody>
      </p:sp>
    </p:spTree>
    <p:extLst>
      <p:ext uri="{BB962C8B-B14F-4D97-AF65-F5344CB8AC3E}">
        <p14:creationId xmlns:p14="http://schemas.microsoft.com/office/powerpoint/2010/main" val="27053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Izrada elektroničkog pečata - Certilia portal i Certilia mobilna aplikacija</a:t>
            </a:r>
          </a:p>
        </p:txBody>
      </p:sp>
      <p:pic>
        <p:nvPicPr>
          <p:cNvPr id="5" name="Content Placeholder 4" descr="A screenshot of a building&#10;&#10;Description automatically generated">
            <a:extLst>
              <a:ext uri="{FF2B5EF4-FFF2-40B4-BE49-F238E27FC236}">
                <a16:creationId xmlns:a16="http://schemas.microsoft.com/office/drawing/2014/main" id="{532DC0D4-8E7E-7985-D9FE-813BDA62C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978" r="19187"/>
          <a:stretch/>
        </p:blipFill>
        <p:spPr>
          <a:xfrm>
            <a:off x="2282310" y="2183846"/>
            <a:ext cx="4426534" cy="357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B0EDA19-269F-28DB-BF88-3F73F3018240}"/>
              </a:ext>
            </a:extLst>
          </p:cNvPr>
          <p:cNvSpPr/>
          <p:nvPr/>
        </p:nvSpPr>
        <p:spPr>
          <a:xfrm rot="8664759">
            <a:off x="3342369" y="3418970"/>
            <a:ext cx="673592" cy="28248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pic>
        <p:nvPicPr>
          <p:cNvPr id="8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9E4795BA-362B-4390-8F02-37DDB26BB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24" y="2183845"/>
            <a:ext cx="1578565" cy="351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9CA-0BC7-6FCB-72F6-E500209F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Nakon uspješno izrađenog elektroničkog pečata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64D37-C92C-23FB-8252-01BAFCFD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Zahtjev ulazi u lokalnu evidenciju izdanih dokumenta</a:t>
            </a:r>
          </a:p>
          <a:p>
            <a:pPr lvl="1"/>
            <a:r>
              <a:rPr lang="hr-HR" sz="1800" dirty="0"/>
              <a:t>Vidljiv u prozoru </a:t>
            </a:r>
            <a:r>
              <a:rPr lang="hr-HR" sz="1800" i="1" dirty="0"/>
              <a:t>Lokalna evidencija</a:t>
            </a:r>
            <a:endParaRPr lang="hr-HR" sz="1800" dirty="0"/>
          </a:p>
          <a:p>
            <a:r>
              <a:rPr lang="hr-HR" sz="2000" dirty="0"/>
              <a:t>Zahtjev je spreman za slanje na e-mail studenta</a:t>
            </a:r>
          </a:p>
          <a:p>
            <a:pPr lvl="1"/>
            <a:r>
              <a:rPr lang="hr-HR" sz="1800" dirty="0"/>
              <a:t>Vidljiv u prozoru </a:t>
            </a:r>
            <a:r>
              <a:rPr lang="hr-HR" sz="1800" i="1" dirty="0"/>
              <a:t>Isporuka dokumenta</a:t>
            </a:r>
          </a:p>
          <a:p>
            <a:pPr lvl="1"/>
            <a:r>
              <a:rPr lang="hr-HR" sz="1800" dirty="0"/>
              <a:t>Promjena e-mail adrese je moguća kroz prozor </a:t>
            </a:r>
            <a:r>
              <a:rPr lang="hr-HR" sz="1800" i="1" dirty="0"/>
              <a:t>Lokalna evidencija</a:t>
            </a:r>
            <a:endParaRPr lang="hr-HR" sz="1800" dirty="0"/>
          </a:p>
          <a:p>
            <a:r>
              <a:rPr lang="hr-HR" sz="2000" dirty="0"/>
              <a:t>Jednom dnevno se novi zapisi iz lokalne evidencije šalju u ISeVO</a:t>
            </a:r>
            <a:endParaRPr lang="en-US" sz="2000" dirty="0"/>
          </a:p>
          <a:p>
            <a:r>
              <a:rPr lang="hr-HR" sz="2000" dirty="0"/>
              <a:t>U lokalnoj je evidenciji moguće napraviti pretraživanje prema razini studija, vrsti dokumenta, jeziku dokumenta te vremenskom period</a:t>
            </a:r>
            <a:r>
              <a:rPr lang="en-US" sz="2000" dirty="0"/>
              <a:t>u</a:t>
            </a:r>
            <a:r>
              <a:rPr lang="hr-HR" sz="2000" dirty="0"/>
              <a:t>, te je rezultate moguće prikazati u izvještaju, odnosno izvesti u Excel datoteku</a:t>
            </a:r>
          </a:p>
          <a:p>
            <a:endParaRPr lang="en-US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2841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 (1)</Template>
  <TotalTime>4562</TotalTime>
  <Words>489</Words>
  <Application>Microsoft Office PowerPoint</Application>
  <PresentationFormat>Široki zaslon</PresentationFormat>
  <Paragraphs>80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Slack-Lato</vt:lpstr>
      <vt:lpstr>Tema sustava Office</vt:lpstr>
      <vt:lpstr>Pečatiranje završnih dokumenata kroz ISVU eDiplome</vt:lpstr>
      <vt:lpstr>Faze izrade završnih dokumenata</vt:lpstr>
      <vt:lpstr>Modul za izradu završnih dokumenata eDiplome</vt:lpstr>
      <vt:lpstr>Završetak studija studenta (ISVU Studiji i studenti)</vt:lpstr>
      <vt:lpstr>Generirani dokumenti (eDiplome)</vt:lpstr>
      <vt:lpstr>Dokumenti za el. pečatiranje (eDiplome)</vt:lpstr>
      <vt:lpstr>Slanje drugoj osobi na pečatiranje</vt:lpstr>
      <vt:lpstr>Izrada elektroničkog pečata - Certilia portal i Certilia mobilna aplikacija</vt:lpstr>
      <vt:lpstr>Nakon uspješno izrađenog elektroničkog pečata</vt:lpstr>
      <vt:lpstr>Proces elektroničkog pečata / potpisa</vt:lpstr>
      <vt:lpstr>Karakteristike procesa</vt:lpstr>
      <vt:lpstr>Realizirana unaprijeđenja procesa</vt:lpstr>
      <vt:lpstr>Certilia API u drugim procesima / aplikacijama ?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Ćosić</dc:creator>
  <cp:lastModifiedBy>Hana Miljanić</cp:lastModifiedBy>
  <cp:revision>36</cp:revision>
  <dcterms:created xsi:type="dcterms:W3CDTF">2025-03-21T09:29:14Z</dcterms:created>
  <dcterms:modified xsi:type="dcterms:W3CDTF">2025-03-25T14:20:29Z</dcterms:modified>
</cp:coreProperties>
</file>