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147482266" r:id="rId9"/>
    <p:sldId id="267" r:id="rId10"/>
    <p:sldId id="260" r:id="rId11"/>
    <p:sldId id="259" r:id="rId12"/>
    <p:sldId id="271" r:id="rId13"/>
    <p:sldId id="2147482259" r:id="rId14"/>
    <p:sldId id="2147482260" r:id="rId15"/>
    <p:sldId id="2147482262" r:id="rId16"/>
    <p:sldId id="2147482261" r:id="rId17"/>
    <p:sldId id="2147482264" r:id="rId18"/>
    <p:sldId id="270" r:id="rId19"/>
    <p:sldId id="261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57"/>
            <p14:sldId id="262"/>
            <p14:sldId id="263"/>
            <p14:sldId id="264"/>
            <p14:sldId id="265"/>
            <p14:sldId id="266"/>
            <p14:sldId id="2147482266"/>
            <p14:sldId id="267"/>
            <p14:sldId id="260"/>
            <p14:sldId id="259"/>
            <p14:sldId id="271"/>
            <p14:sldId id="2147482259"/>
            <p14:sldId id="2147482260"/>
            <p14:sldId id="2147482262"/>
            <p14:sldId id="2147482261"/>
            <p14:sldId id="2147482264"/>
            <p14:sldId id="27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5" y="9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27.03.2025.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3" y="1600200"/>
            <a:ext cx="7182679" cy="1999045"/>
          </a:xfrm>
        </p:spPr>
        <p:txBody>
          <a:bodyPr>
            <a:noAutofit/>
          </a:bodyPr>
          <a:lstStyle/>
          <a:p>
            <a:r>
              <a:rPr lang="nn-NO" sz="2800" b="1" dirty="0"/>
              <a:t>Planiranje promjena uz referentni model poslovanja visokih učilišta i usluge Srca</a:t>
            </a:r>
            <a:br>
              <a:rPr lang="hr-HR" sz="2800" b="1" dirty="0"/>
            </a:br>
            <a:endParaRPr lang="hr-HR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b="1" dirty="0"/>
              <a:t>Radionica</a:t>
            </a:r>
            <a:endParaRPr lang="hr-HR" b="1" dirty="0"/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0BE3FA30-AB1E-40ED-9238-9531536FB23E}"/>
              </a:ext>
            </a:extLst>
          </p:cNvPr>
          <p:cNvSpPr txBox="1">
            <a:spLocks/>
          </p:cNvSpPr>
          <p:nvPr/>
        </p:nvSpPr>
        <p:spPr>
          <a:xfrm>
            <a:off x="534503" y="4015978"/>
            <a:ext cx="51435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/>
              <a:t>Predavači:</a:t>
            </a:r>
            <a:r>
              <a:rPr lang="en-US" sz="1400"/>
              <a:t> Sabina Rako i Marija Kocijan</a:t>
            </a:r>
            <a:br>
              <a:rPr lang="hr-HR" sz="1400"/>
            </a:br>
            <a:r>
              <a:rPr lang="hr-HR" sz="1400"/>
              <a:t>Sveučilišni računski centar Sveučilišta u Zagrebu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CD1C-760B-4BF7-8E3A-4F0D708B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372804" cy="2852737"/>
          </a:xfrm>
        </p:spPr>
        <p:txBody>
          <a:bodyPr/>
          <a:lstStyle/>
          <a:p>
            <a:r>
              <a:rPr lang="hr-HR" sz="5400" dirty="0"/>
              <a:t>Predstavljanje scenarija po grupama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B3523-CEA4-44C3-8D58-035108E40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418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55D3037-0236-49AA-9B0E-A2879B151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1614" y="479955"/>
            <a:ext cx="10048733" cy="50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531BEA-D3DC-4BC6-8E09-5940A751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Izvještajni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Srca</a:t>
            </a:r>
            <a:endParaRPr lang="hr-HR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79C79AC-0F4D-4779-8F63-971AD7C6E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371" y="1307522"/>
            <a:ext cx="5862361" cy="4448300"/>
          </a:xfrm>
          <a:prstGeom prst="rect">
            <a:avLst/>
          </a:prstGeom>
        </p:spPr>
      </p:pic>
      <p:grpSp>
        <p:nvGrpSpPr>
          <p:cNvPr id="7" name="Group 12">
            <a:extLst>
              <a:ext uri="{FF2B5EF4-FFF2-40B4-BE49-F238E27FC236}">
                <a16:creationId xmlns:a16="http://schemas.microsoft.com/office/drawing/2014/main" id="{999F367A-2E99-40E8-8EBA-E7A3C535AA0E}"/>
              </a:ext>
            </a:extLst>
          </p:cNvPr>
          <p:cNvGrpSpPr/>
          <p:nvPr/>
        </p:nvGrpSpPr>
        <p:grpSpPr>
          <a:xfrm>
            <a:off x="4845732" y="3887124"/>
            <a:ext cx="7098618" cy="2018376"/>
            <a:chOff x="1457553" y="2758396"/>
            <a:chExt cx="6600905" cy="18686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F07B62-EE79-447F-AF19-26C2D7B95F70}"/>
                </a:ext>
              </a:extLst>
            </p:cNvPr>
            <p:cNvSpPr/>
            <p:nvPr/>
          </p:nvSpPr>
          <p:spPr>
            <a:xfrm>
              <a:off x="2864893" y="2758396"/>
              <a:ext cx="5193565" cy="1868698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7E991B7-3168-4643-8C21-64E876C25F14}"/>
                </a:ext>
              </a:extLst>
            </p:cNvPr>
            <p:cNvSpPr/>
            <p:nvPr/>
          </p:nvSpPr>
          <p:spPr>
            <a:xfrm>
              <a:off x="1457553" y="3064526"/>
              <a:ext cx="1252195" cy="628219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400" dirty="0"/>
                <a:t>Kategorije usluga Srca</a:t>
              </a:r>
            </a:p>
          </p:txBody>
        </p:sp>
        <p:cxnSp>
          <p:nvCxnSpPr>
            <p:cNvPr id="10" name="Straight Connector 10">
              <a:extLst>
                <a:ext uri="{FF2B5EF4-FFF2-40B4-BE49-F238E27FC236}">
                  <a16:creationId xmlns:a16="http://schemas.microsoft.com/office/drawing/2014/main" id="{B9E801B4-17CF-4823-96CE-36FE474A94F7}"/>
                </a:ext>
              </a:extLst>
            </p:cNvPr>
            <p:cNvCxnSpPr>
              <a:stCxn id="9" idx="3"/>
            </p:cNvCxnSpPr>
            <p:nvPr/>
          </p:nvCxnSpPr>
          <p:spPr>
            <a:xfrm flipV="1">
              <a:off x="2709748" y="3378635"/>
              <a:ext cx="147336" cy="1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B64EF779-1BA3-4928-92C7-6DC38C0A9F11}"/>
              </a:ext>
            </a:extLst>
          </p:cNvPr>
          <p:cNvSpPr/>
          <p:nvPr/>
        </p:nvSpPr>
        <p:spPr>
          <a:xfrm>
            <a:off x="1701863" y="1690688"/>
            <a:ext cx="3039419" cy="101287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https://dashboard.srce.hr/</a:t>
            </a:r>
          </a:p>
        </p:txBody>
      </p:sp>
    </p:spTree>
    <p:extLst>
      <p:ext uri="{BB962C8B-B14F-4D97-AF65-F5344CB8AC3E}">
        <p14:creationId xmlns:p14="http://schemas.microsoft.com/office/powerpoint/2010/main" val="454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799E18-0229-453B-B8FD-C3251966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152" y="1284176"/>
            <a:ext cx="9610437" cy="4702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9AE8E0A-DC03-4D0B-A784-BB9875EF935A}"/>
              </a:ext>
            </a:extLst>
          </p:cNvPr>
          <p:cNvGrpSpPr/>
          <p:nvPr/>
        </p:nvGrpSpPr>
        <p:grpSpPr>
          <a:xfrm>
            <a:off x="341942" y="3085683"/>
            <a:ext cx="3242665" cy="430048"/>
            <a:chOff x="238049" y="2314261"/>
            <a:chExt cx="2431999" cy="322536"/>
          </a:xfrm>
          <a:solidFill>
            <a:schemeClr val="tx1">
              <a:lumMod val="50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8E31978-6A87-479F-AE8E-0E23E668CC05}"/>
                </a:ext>
              </a:extLst>
            </p:cNvPr>
            <p:cNvSpPr/>
            <p:nvPr/>
          </p:nvSpPr>
          <p:spPr>
            <a:xfrm>
              <a:off x="238049" y="2314261"/>
              <a:ext cx="1670065" cy="322536"/>
            </a:xfrm>
            <a:prstGeom prst="roundRect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867" dirty="0"/>
                <a:t>Odabir usluge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AD7CFB4-B2F4-4C79-A579-F059052005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2470" y="2475529"/>
              <a:ext cx="977578" cy="2"/>
            </a:xfrm>
            <a:prstGeom prst="line">
              <a:avLst/>
            </a:prstGeom>
            <a:grpFill/>
            <a:ln w="28575">
              <a:solidFill>
                <a:schemeClr val="tx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35BE8C47-1E3D-4706-94BE-F1EA7E26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48" y="214802"/>
            <a:ext cx="11044676" cy="1325563"/>
          </a:xfrm>
        </p:spPr>
        <p:txBody>
          <a:bodyPr/>
          <a:lstStyle/>
          <a:p>
            <a:pPr algn="l"/>
            <a:r>
              <a:rPr lang="hr-HR" dirty="0"/>
              <a:t>Zbirni podaci (javno dostupni)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6D5547-28F4-4A1C-9522-E5E6D977BF4B}"/>
              </a:ext>
            </a:extLst>
          </p:cNvPr>
          <p:cNvSpPr/>
          <p:nvPr/>
        </p:nvSpPr>
        <p:spPr>
          <a:xfrm>
            <a:off x="3584606" y="2006710"/>
            <a:ext cx="8607393" cy="116847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16F55F-BAFD-4A07-916C-711B89B15815}"/>
              </a:ext>
            </a:extLst>
          </p:cNvPr>
          <p:cNvGrpSpPr/>
          <p:nvPr/>
        </p:nvGrpSpPr>
        <p:grpSpPr>
          <a:xfrm>
            <a:off x="4567990" y="1229355"/>
            <a:ext cx="5123191" cy="799760"/>
            <a:chOff x="3425992" y="941360"/>
            <a:chExt cx="3842393" cy="599820"/>
          </a:xfrm>
          <a:solidFill>
            <a:schemeClr val="tx1">
              <a:lumMod val="5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8FC0BD3-A4B2-4A6F-85F3-5112D6D55BE7}"/>
                </a:ext>
              </a:extLst>
            </p:cNvPr>
            <p:cNvSpPr/>
            <p:nvPr/>
          </p:nvSpPr>
          <p:spPr>
            <a:xfrm>
              <a:off x="3425992" y="941360"/>
              <a:ext cx="3842393" cy="322536"/>
            </a:xfrm>
            <a:prstGeom prst="roundRect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867" dirty="0"/>
                <a:t>Izdvojeni pokazatelji iz odabrane kategorije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230270-6331-4140-B53C-0ACF7C540A93}"/>
                </a:ext>
              </a:extLst>
            </p:cNvPr>
            <p:cNvCxnSpPr>
              <a:cxnSpLocks/>
            </p:cNvCxnSpPr>
            <p:nvPr/>
          </p:nvCxnSpPr>
          <p:spPr>
            <a:xfrm>
              <a:off x="6270568" y="1268019"/>
              <a:ext cx="0" cy="273161"/>
            </a:xfrm>
            <a:prstGeom prst="line">
              <a:avLst/>
            </a:prstGeom>
            <a:grpFill/>
            <a:ln w="28575">
              <a:solidFill>
                <a:schemeClr val="tx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3264E0-DF3E-490D-B6AB-91D6F8E09533}"/>
              </a:ext>
            </a:extLst>
          </p:cNvPr>
          <p:cNvGrpSpPr/>
          <p:nvPr/>
        </p:nvGrpSpPr>
        <p:grpSpPr>
          <a:xfrm>
            <a:off x="307513" y="3825569"/>
            <a:ext cx="3250939" cy="1089029"/>
            <a:chOff x="231844" y="2800303"/>
            <a:chExt cx="2438204" cy="816772"/>
          </a:xfrm>
          <a:solidFill>
            <a:schemeClr val="tx1">
              <a:lumMod val="50000"/>
            </a:schemeClr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25EFE92-88EE-487E-8AB6-8C000EC7AEFB}"/>
                </a:ext>
              </a:extLst>
            </p:cNvPr>
            <p:cNvSpPr/>
            <p:nvPr/>
          </p:nvSpPr>
          <p:spPr>
            <a:xfrm>
              <a:off x="231844" y="2800303"/>
              <a:ext cx="1676270" cy="816772"/>
            </a:xfrm>
            <a:prstGeom prst="roundRect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867" dirty="0"/>
                <a:t>Opis odabrane usluge i grafički prikazi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6D68CC-861C-4B2F-8800-AD83E798D746}"/>
                </a:ext>
              </a:extLst>
            </p:cNvPr>
            <p:cNvCxnSpPr>
              <a:cxnSpLocks/>
            </p:cNvCxnSpPr>
            <p:nvPr/>
          </p:nvCxnSpPr>
          <p:spPr>
            <a:xfrm>
              <a:off x="1824755" y="3263341"/>
              <a:ext cx="845293" cy="0"/>
            </a:xfrm>
            <a:prstGeom prst="line">
              <a:avLst/>
            </a:prstGeom>
            <a:grpFill/>
            <a:ln w="28575">
              <a:solidFill>
                <a:schemeClr val="tx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BDCA21D-0482-4DA4-AE19-31B176AF3829}"/>
              </a:ext>
            </a:extLst>
          </p:cNvPr>
          <p:cNvSpPr/>
          <p:nvPr/>
        </p:nvSpPr>
        <p:spPr>
          <a:xfrm>
            <a:off x="3558452" y="3475433"/>
            <a:ext cx="8631935" cy="242734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FAB985-BC6F-487C-AFD6-921CF034461A}"/>
              </a:ext>
            </a:extLst>
          </p:cNvPr>
          <p:cNvGrpSpPr/>
          <p:nvPr/>
        </p:nvGrpSpPr>
        <p:grpSpPr>
          <a:xfrm>
            <a:off x="10272212" y="1222280"/>
            <a:ext cx="1798683" cy="569406"/>
            <a:chOff x="7376879" y="1039868"/>
            <a:chExt cx="1349012" cy="427054"/>
          </a:xfrm>
          <a:solidFill>
            <a:schemeClr val="tx1">
              <a:lumMod val="50000"/>
            </a:schemeClr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881ACD9-E4CB-4160-9D5B-0563B5500C43}"/>
                </a:ext>
              </a:extLst>
            </p:cNvPr>
            <p:cNvSpPr/>
            <p:nvPr/>
          </p:nvSpPr>
          <p:spPr>
            <a:xfrm>
              <a:off x="7376879" y="1039868"/>
              <a:ext cx="1349012" cy="322536"/>
            </a:xfrm>
            <a:prstGeom prst="roundRect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867" dirty="0"/>
                <a:t>Odabir godine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9132C7-7ED3-4B99-897D-A29F4A4EA153}"/>
                </a:ext>
              </a:extLst>
            </p:cNvPr>
            <p:cNvCxnSpPr>
              <a:cxnSpLocks/>
            </p:cNvCxnSpPr>
            <p:nvPr/>
          </p:nvCxnSpPr>
          <p:spPr>
            <a:xfrm>
              <a:off x="8488380" y="1307190"/>
              <a:ext cx="0" cy="159732"/>
            </a:xfrm>
            <a:prstGeom prst="line">
              <a:avLst/>
            </a:prstGeom>
            <a:grpFill/>
            <a:ln w="28575">
              <a:solidFill>
                <a:schemeClr val="tx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12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F641-C1BE-42D8-9795-D9C551C6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204" y="202972"/>
            <a:ext cx="10515600" cy="1325563"/>
          </a:xfrm>
        </p:spPr>
        <p:txBody>
          <a:bodyPr/>
          <a:lstStyle/>
          <a:p>
            <a:pPr algn="l"/>
            <a:r>
              <a:rPr lang="hr-HR" dirty="0"/>
              <a:t>Podaci po ustanovi (nakon </a:t>
            </a:r>
            <a:r>
              <a:rPr lang="hr-HR" dirty="0" err="1"/>
              <a:t>autentikacije</a:t>
            </a:r>
            <a:r>
              <a:rPr lang="hr-HR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5B2BD1-36CF-4A49-8DA3-CCC6C79A2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13" y="1203302"/>
            <a:ext cx="1526191" cy="430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1D4DA9-700A-4446-8AB2-B5E29D179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444" y="1792637"/>
            <a:ext cx="8418153" cy="406881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640A35C-5B13-4E2C-88D5-6A207C5D2494}"/>
              </a:ext>
            </a:extLst>
          </p:cNvPr>
          <p:cNvGrpSpPr/>
          <p:nvPr/>
        </p:nvGrpSpPr>
        <p:grpSpPr>
          <a:xfrm>
            <a:off x="2559605" y="1250335"/>
            <a:ext cx="4347380" cy="1156525"/>
            <a:chOff x="1924612" y="937751"/>
            <a:chExt cx="2933779" cy="6878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8C7E30-DA3C-4D07-AB46-92C143E69A36}"/>
                </a:ext>
              </a:extLst>
            </p:cNvPr>
            <p:cNvSpPr/>
            <p:nvPr/>
          </p:nvSpPr>
          <p:spPr>
            <a:xfrm>
              <a:off x="1924612" y="1417362"/>
              <a:ext cx="2933779" cy="208236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5827B0F-5579-4124-8B76-B4F1629A1AA6}"/>
                </a:ext>
              </a:extLst>
            </p:cNvPr>
            <p:cNvSpPr/>
            <p:nvPr/>
          </p:nvSpPr>
          <p:spPr>
            <a:xfrm>
              <a:off x="1968689" y="937751"/>
              <a:ext cx="2012962" cy="322536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867" dirty="0"/>
                <a:t>Odabrana ustanova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E4B9D1D-029F-4BA9-819F-5C75FC42386A}"/>
                </a:ext>
              </a:extLst>
            </p:cNvPr>
            <p:cNvCxnSpPr>
              <a:cxnSpLocks/>
            </p:cNvCxnSpPr>
            <p:nvPr/>
          </p:nvCxnSpPr>
          <p:spPr>
            <a:xfrm>
              <a:off x="3044792" y="1227889"/>
              <a:ext cx="0" cy="189473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13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F641-C1BE-42D8-9795-D9C551C6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025" y="302667"/>
            <a:ext cx="10515600" cy="1325563"/>
          </a:xfrm>
        </p:spPr>
        <p:txBody>
          <a:bodyPr/>
          <a:lstStyle/>
          <a:p>
            <a:pPr algn="l"/>
            <a:r>
              <a:rPr lang="hr-HR" dirty="0"/>
              <a:t>Podaci po ustanovi (nakon </a:t>
            </a:r>
            <a:r>
              <a:rPr lang="hr-HR" dirty="0" err="1"/>
              <a:t>autentikacije</a:t>
            </a:r>
            <a:r>
              <a:rPr lang="hr-HR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5B2BD1-36CF-4A49-8DA3-CCC6C79A2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75" y="1300632"/>
            <a:ext cx="1439795" cy="405703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A69B4C84-E1CF-40C9-ABB2-46307F107615}"/>
              </a:ext>
            </a:extLst>
          </p:cNvPr>
          <p:cNvGrpSpPr/>
          <p:nvPr/>
        </p:nvGrpSpPr>
        <p:grpSpPr>
          <a:xfrm>
            <a:off x="1345754" y="1559378"/>
            <a:ext cx="8904628" cy="4302579"/>
            <a:chOff x="1345754" y="1559378"/>
            <a:chExt cx="8904628" cy="43025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0F5DF73-E7CC-4947-B578-22477685E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5754" y="1559378"/>
              <a:ext cx="8904628" cy="4302579"/>
            </a:xfrm>
            <a:prstGeom prst="rect">
              <a:avLst/>
            </a:prstGeom>
          </p:spPr>
        </p:pic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id="{938954EB-2A45-4973-888D-DE122FDC882F}"/>
                </a:ext>
              </a:extLst>
            </p:cNvPr>
            <p:cNvSpPr/>
            <p:nvPr/>
          </p:nvSpPr>
          <p:spPr>
            <a:xfrm>
              <a:off x="9266462" y="1681843"/>
              <a:ext cx="396000" cy="89808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9381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F641-C1BE-42D8-9795-D9C551C6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886" y="359863"/>
            <a:ext cx="10515600" cy="1325563"/>
          </a:xfrm>
        </p:spPr>
        <p:txBody>
          <a:bodyPr/>
          <a:lstStyle/>
          <a:p>
            <a:pPr algn="l"/>
            <a:r>
              <a:rPr lang="hr-HR" dirty="0"/>
              <a:t>Pristup izvještajnom sustavu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DAF0D-078D-4212-966E-C0EFFEFC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58" y="1851788"/>
            <a:ext cx="11370428" cy="16121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hr-HR" dirty="0"/>
              <a:t>24. veljače 2025. upućen e-dopis </a:t>
            </a:r>
            <a:r>
              <a:rPr lang="hr-HR"/>
              <a:t>čelnicima visokih učilišta u RH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hr-HR" dirty="0"/>
              <a:t>za pregled podataka po ustanovama potrebno dostaviti putem e-pošte</a:t>
            </a:r>
            <a:br>
              <a:rPr lang="hr-HR" b="1" dirty="0"/>
            </a:br>
            <a:r>
              <a:rPr lang="hr-HR" dirty="0"/>
              <a:t>ove podatke: ime, prezime, korisnička oznaka e-identiteta u sustavu </a:t>
            </a:r>
            <a:r>
              <a:rPr lang="hr-HR" dirty="0" err="1"/>
              <a:t>AAI@EduHr</a:t>
            </a:r>
            <a:r>
              <a:rPr lang="hr-HR" dirty="0"/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405EF-7FA6-4494-B893-BB44BB21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695" y="3400533"/>
            <a:ext cx="5062184" cy="244674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1D7134B-1792-471B-BEDB-3DF29A996C04}"/>
              </a:ext>
            </a:extLst>
          </p:cNvPr>
          <p:cNvSpPr/>
          <p:nvPr/>
        </p:nvSpPr>
        <p:spPr>
          <a:xfrm>
            <a:off x="4898505" y="4819227"/>
            <a:ext cx="1189255" cy="500513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FC2AAD-FD48-45AC-9D42-95BCBEFAAD63}"/>
              </a:ext>
            </a:extLst>
          </p:cNvPr>
          <p:cNvGrpSpPr/>
          <p:nvPr/>
        </p:nvGrpSpPr>
        <p:grpSpPr>
          <a:xfrm>
            <a:off x="410786" y="3850284"/>
            <a:ext cx="4359173" cy="1968698"/>
            <a:chOff x="308089" y="2887714"/>
            <a:chExt cx="3269380" cy="1476524"/>
          </a:xfrm>
        </p:grpSpPr>
        <p:pic>
          <p:nvPicPr>
            <p:cNvPr id="9" name="Graphic 8" descr="Users with solid fill">
              <a:extLst>
                <a:ext uri="{FF2B5EF4-FFF2-40B4-BE49-F238E27FC236}">
                  <a16:creationId xmlns:a16="http://schemas.microsoft.com/office/drawing/2014/main" id="{64F8C2D4-2D17-4DF6-B1BD-291A69ECE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0141" y="2887714"/>
              <a:ext cx="914400" cy="91440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D83C5CD-A0ED-4589-BD31-521EA100E68A}"/>
                </a:ext>
              </a:extLst>
            </p:cNvPr>
            <p:cNvSpPr/>
            <p:nvPr/>
          </p:nvSpPr>
          <p:spPr>
            <a:xfrm>
              <a:off x="308089" y="3574623"/>
              <a:ext cx="3269380" cy="78961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hr-HR" sz="1467" dirty="0"/>
                <a:t>ime 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hr-HR" sz="1467" dirty="0"/>
                <a:t>prezime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hr-HR" sz="1467" dirty="0"/>
                <a:t>korisnička oznaka e-identiteta u </a:t>
              </a:r>
              <a:r>
                <a:rPr lang="hr-HR" sz="1467" dirty="0" err="1"/>
                <a:t>AAI@EduHr</a:t>
              </a:r>
              <a:endParaRPr lang="hr-HR" sz="1467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60B59DD-D55D-4D82-BD18-2233AD1A839B}"/>
              </a:ext>
            </a:extLst>
          </p:cNvPr>
          <p:cNvSpPr/>
          <p:nvPr/>
        </p:nvSpPr>
        <p:spPr>
          <a:xfrm>
            <a:off x="9811940" y="2362909"/>
            <a:ext cx="2274546" cy="388455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67" dirty="0"/>
              <a:t>helpdesk@srce.hr</a:t>
            </a:r>
          </a:p>
        </p:txBody>
      </p:sp>
    </p:spTree>
    <p:extLst>
      <p:ext uri="{BB962C8B-B14F-4D97-AF65-F5344CB8AC3E}">
        <p14:creationId xmlns:p14="http://schemas.microsoft.com/office/powerpoint/2010/main" val="27293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F641-C1BE-42D8-9795-D9C551C6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408" y="303474"/>
            <a:ext cx="10515600" cy="1325563"/>
          </a:xfrm>
        </p:spPr>
        <p:txBody>
          <a:bodyPr/>
          <a:lstStyle/>
          <a:p>
            <a:pPr algn="l"/>
            <a:r>
              <a:rPr lang="hr-HR" dirty="0"/>
              <a:t>Korisnost izvještajnog sustava Srca za ustanove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DAF0D-078D-4212-966E-C0EFFEFC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94" y="2203187"/>
            <a:ext cx="11370428" cy="4351339"/>
          </a:xfrm>
        </p:spPr>
        <p:txBody>
          <a:bodyPr/>
          <a:lstStyle/>
          <a:p>
            <a:r>
              <a:rPr lang="hr-HR" b="1" dirty="0"/>
              <a:t>sustavni prikaz zbirnih podataka </a:t>
            </a:r>
            <a:r>
              <a:rPr lang="hr-HR" dirty="0"/>
              <a:t>o korištenju usluga Srca na jednom mjestu</a:t>
            </a:r>
          </a:p>
          <a:p>
            <a:r>
              <a:rPr lang="hr-HR" dirty="0"/>
              <a:t>pomoć pri </a:t>
            </a:r>
            <a:r>
              <a:rPr lang="hr-HR" b="1" dirty="0"/>
              <a:t>planiranju promjena </a:t>
            </a:r>
            <a:r>
              <a:rPr lang="hr-HR" dirty="0"/>
              <a:t>pri uporabi postojećih usluga i resursa Srca, te planiranje uporabe novih usluga Srca</a:t>
            </a:r>
          </a:p>
          <a:p>
            <a:r>
              <a:rPr lang="hr-HR" dirty="0"/>
              <a:t>poticaj za </a:t>
            </a:r>
            <a:r>
              <a:rPr lang="hr-HR" b="1" dirty="0"/>
              <a:t>ciljane sastanke </a:t>
            </a:r>
            <a:r>
              <a:rPr lang="hr-HR" dirty="0"/>
              <a:t>s predstavnicima Srca</a:t>
            </a:r>
          </a:p>
          <a:p>
            <a:endParaRPr lang="hr-H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1D1D6-9A19-4982-8679-47E76BCA1D5E}"/>
              </a:ext>
            </a:extLst>
          </p:cNvPr>
          <p:cNvGrpSpPr/>
          <p:nvPr/>
        </p:nvGrpSpPr>
        <p:grpSpPr>
          <a:xfrm>
            <a:off x="1497408" y="4823338"/>
            <a:ext cx="10249550" cy="693964"/>
            <a:chOff x="635781" y="2423801"/>
            <a:chExt cx="8112172" cy="5660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78EEFBF-54BA-4379-8382-F8DC7D6CA1DA}"/>
                </a:ext>
              </a:extLst>
            </p:cNvPr>
            <p:cNvSpPr/>
            <p:nvPr/>
          </p:nvSpPr>
          <p:spPr>
            <a:xfrm>
              <a:off x="635781" y="2423801"/>
              <a:ext cx="8112172" cy="566086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2133" dirty="0"/>
                <a:t>Za dogovor tematskih sastanaka javite nam se putem e-pošte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60B59DD-D55D-4D82-BD18-2233AD1A839B}"/>
                </a:ext>
              </a:extLst>
            </p:cNvPr>
            <p:cNvSpPr/>
            <p:nvPr/>
          </p:nvSpPr>
          <p:spPr>
            <a:xfrm>
              <a:off x="6660999" y="2545576"/>
              <a:ext cx="1423312" cy="322536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2000" dirty="0"/>
                <a:t>ured@srce.hr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1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CD1C-760B-4BF7-8E3A-4F0D708B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0" y="150359"/>
            <a:ext cx="7178260" cy="2852737"/>
          </a:xfrm>
        </p:spPr>
        <p:txBody>
          <a:bodyPr/>
          <a:lstStyle/>
          <a:p>
            <a:r>
              <a:rPr lang="hr-HR" sz="5400" dirty="0"/>
              <a:t>Zaključak i rasprava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B3523-CEA4-44C3-8D58-035108E40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29" y="2923949"/>
            <a:ext cx="7575313" cy="190114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r>
              <a:rPr lang="hr-HR" sz="2400" dirty="0">
                <a:latin typeface="+mn-lt"/>
                <a:cs typeface="Times New Roman" panose="02020603050405020304" pitchFamily="18" charset="0"/>
              </a:rPr>
              <a:t>Na mobitelima otvorite stranicu </a:t>
            </a:r>
            <a:r>
              <a:rPr lang="hr-HR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https://www.menti.com </a:t>
            </a:r>
            <a:r>
              <a:rPr lang="hr-HR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upišite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traženi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4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F1088-9508-4600-A4F5-B645B205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Hvala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pažnji</a:t>
            </a:r>
            <a:r>
              <a:rPr lang="en-US" sz="2400" dirty="0"/>
              <a:t>!</a:t>
            </a:r>
            <a:endParaRPr lang="hr-H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B22302-95D8-407A-AEA8-998242264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1946927"/>
            <a:ext cx="9645386" cy="1408594"/>
          </a:xfrm>
        </p:spPr>
        <p:txBody>
          <a:bodyPr/>
          <a:lstStyle/>
          <a:p>
            <a:pPr marL="0" indent="0" algn="ctr">
              <a:spcBef>
                <a:spcPts val="750"/>
              </a:spcBef>
              <a:buNone/>
            </a:pPr>
            <a:r>
              <a:rPr lang="hr-HR" sz="2000" dirty="0"/>
              <a:t>Ako ste zainteresirani za daljnju suradnju, javite nam se na:</a:t>
            </a:r>
            <a:endParaRPr lang="en-US" sz="2000" dirty="0"/>
          </a:p>
          <a:p>
            <a:pPr marL="0" indent="0" algn="ctr">
              <a:spcBef>
                <a:spcPts val="750"/>
              </a:spcBef>
              <a:buNone/>
            </a:pPr>
            <a:br>
              <a:rPr lang="en-US" sz="2000" dirty="0"/>
            </a:br>
            <a:r>
              <a:rPr lang="en-US" sz="2000" dirty="0"/>
              <a:t>sabina.rako@srce.hr</a:t>
            </a:r>
          </a:p>
          <a:p>
            <a:pPr marL="0" indent="0" algn="ctr">
              <a:spcBef>
                <a:spcPts val="750"/>
              </a:spcBef>
              <a:buNone/>
            </a:pPr>
            <a:r>
              <a:rPr lang="en-US" sz="2000" dirty="0"/>
              <a:t>marija.kocijan@srce.hr</a:t>
            </a:r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705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Sadržaj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14:30 - 14:40 – Uvod, pregled sadržaja i ciljeva radionice</a:t>
            </a:r>
          </a:p>
          <a:p>
            <a:r>
              <a:rPr lang="hr-HR" sz="2400" dirty="0"/>
              <a:t>14:40 - 14:45 – Opis modela </a:t>
            </a:r>
            <a:r>
              <a:rPr lang="hr-HR" sz="2400" dirty="0" err="1"/>
              <a:t>HERM</a:t>
            </a:r>
            <a:r>
              <a:rPr lang="hr-HR" sz="2400" dirty="0"/>
              <a:t> s naglaskom na </a:t>
            </a:r>
            <a:r>
              <a:rPr lang="hr-HR" sz="2400" dirty="0" err="1"/>
              <a:t>Higher</a:t>
            </a:r>
            <a:r>
              <a:rPr lang="hr-HR" sz="2400" dirty="0"/>
              <a:t> </a:t>
            </a:r>
            <a:r>
              <a:rPr lang="en-US" sz="2400" dirty="0"/>
              <a:t>        			      </a:t>
            </a:r>
            <a:r>
              <a:rPr lang="hr-HR" sz="2400" dirty="0" err="1"/>
              <a:t>Education</a:t>
            </a:r>
            <a:r>
              <a:rPr lang="hr-HR" sz="2400" dirty="0"/>
              <a:t> Business </a:t>
            </a:r>
            <a:r>
              <a:rPr lang="hr-HR" sz="2400" dirty="0" err="1"/>
              <a:t>Capability</a:t>
            </a:r>
            <a:r>
              <a:rPr lang="hr-HR" sz="2400" dirty="0"/>
              <a:t> Model (</a:t>
            </a:r>
            <a:r>
              <a:rPr lang="hr-HR" sz="2400" dirty="0" err="1"/>
              <a:t>BCM</a:t>
            </a:r>
            <a:r>
              <a:rPr lang="hr-HR" sz="2400" dirty="0"/>
              <a:t>)</a:t>
            </a:r>
          </a:p>
          <a:p>
            <a:r>
              <a:rPr lang="hr-HR" sz="2400" dirty="0"/>
              <a:t>14:45 – 14:50 – Uporaba modela </a:t>
            </a:r>
            <a:r>
              <a:rPr lang="hr-HR" sz="2400" dirty="0" err="1"/>
              <a:t>BCM</a:t>
            </a:r>
            <a:endParaRPr lang="hr-HR" sz="2400" dirty="0"/>
          </a:p>
          <a:p>
            <a:r>
              <a:rPr lang="hr-HR" sz="2400" dirty="0"/>
              <a:t>14:50 - 15:</a:t>
            </a:r>
            <a:r>
              <a:rPr lang="en-US" sz="2400" dirty="0"/>
              <a:t>50</a:t>
            </a:r>
            <a:r>
              <a:rPr lang="hr-HR" sz="2400" dirty="0"/>
              <a:t> – Aktivnost 1: Planiranje promjena uz </a:t>
            </a:r>
            <a:r>
              <a:rPr lang="hr-HR" sz="2400" dirty="0" err="1"/>
              <a:t>HERM</a:t>
            </a:r>
            <a:endParaRPr lang="hr-HR" sz="2400" dirty="0"/>
          </a:p>
          <a:p>
            <a:r>
              <a:rPr lang="hr-HR" sz="2400" dirty="0"/>
              <a:t>15:</a:t>
            </a:r>
            <a:r>
              <a:rPr lang="en-US" sz="2400" dirty="0"/>
              <a:t>5</a:t>
            </a:r>
            <a:r>
              <a:rPr lang="hr-HR" sz="2400" dirty="0"/>
              <a:t>0 - 15:5</a:t>
            </a:r>
            <a:r>
              <a:rPr lang="en-US" sz="2400" dirty="0"/>
              <a:t>5</a:t>
            </a:r>
            <a:r>
              <a:rPr lang="hr-HR" sz="2400" dirty="0"/>
              <a:t> – Izvještajni sustav Srca i pregled po uslugama Srca </a:t>
            </a:r>
          </a:p>
          <a:p>
            <a:r>
              <a:rPr lang="hr-HR" sz="2400" dirty="0"/>
              <a:t>15:5</a:t>
            </a:r>
            <a:r>
              <a:rPr lang="en-US" sz="2400" dirty="0"/>
              <a:t>5</a:t>
            </a:r>
            <a:r>
              <a:rPr lang="hr-HR" sz="2400" dirty="0"/>
              <a:t> - 16:00 – Povratna informacija i zaključak</a:t>
            </a:r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62511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18F836-A79C-4039-8A16-A07A14C4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radionice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BF316C-BF00-436F-BB52-218449D4A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upoznavanje s relevantnim modelom poslovanja koji je namijenjen visokim učilištima </a:t>
            </a:r>
          </a:p>
          <a:p>
            <a:r>
              <a:rPr lang="hr-HR" sz="2400" dirty="0"/>
              <a:t>prepoznavanje specifičnih sposobnosti visokih učilišta</a:t>
            </a:r>
          </a:p>
          <a:p>
            <a:r>
              <a:rPr lang="hr-HR" sz="2400" dirty="0"/>
              <a:t>razmjena znanja i iskustva u načinu primjene modela poslovanja visokih učilišta</a:t>
            </a:r>
          </a:p>
          <a:p>
            <a:r>
              <a:rPr lang="hr-HR" sz="2400" dirty="0"/>
              <a:t>otvaranje daljnjih prilika za suradnju</a:t>
            </a:r>
          </a:p>
          <a:p>
            <a:endParaRPr lang="hr-HR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58E52F-A707-4555-9345-3DF89CD7B517}"/>
              </a:ext>
            </a:extLst>
          </p:cNvPr>
          <p:cNvSpPr/>
          <p:nvPr/>
        </p:nvSpPr>
        <p:spPr>
          <a:xfrm>
            <a:off x="5889016" y="4596636"/>
            <a:ext cx="5912460" cy="8326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/>
              <a:t>Na radionici će se po prvi puta predstaviti nova inačica modela HERM (</a:t>
            </a:r>
            <a:r>
              <a:rPr lang="hr-HR" sz="1600" dirty="0" err="1"/>
              <a:t>Higher</a:t>
            </a:r>
            <a:r>
              <a:rPr lang="hr-HR" sz="1600" dirty="0"/>
              <a:t> </a:t>
            </a:r>
            <a:r>
              <a:rPr lang="hr-HR" sz="1600" dirty="0" err="1"/>
              <a:t>Education</a:t>
            </a:r>
            <a:r>
              <a:rPr lang="hr-HR" sz="1600" dirty="0"/>
              <a:t> Reference Model) verzija 3.</a:t>
            </a:r>
            <a:r>
              <a:rPr lang="en-US" sz="1600" dirty="0"/>
              <a:t>1</a:t>
            </a:r>
            <a:r>
              <a:rPr lang="hr-HR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14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CC2295-1B86-4979-924A-CF326543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 model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897452-737E-4809-ADBD-49D24165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6" y="1818482"/>
            <a:ext cx="9825384" cy="4351338"/>
          </a:xfrm>
        </p:spPr>
        <p:txBody>
          <a:bodyPr>
            <a:normAutofit/>
          </a:bodyPr>
          <a:lstStyle/>
          <a:p>
            <a:r>
              <a:rPr lang="hr-HR" sz="2400" dirty="0"/>
              <a:t>prva verzija razvijena je 2016. godine, a verzija 3.1 predstavljena je krajem 2024. godine</a:t>
            </a:r>
          </a:p>
          <a:p>
            <a:r>
              <a:rPr lang="hr-HR" sz="2400" dirty="0"/>
              <a:t>vlasnik modela je </a:t>
            </a:r>
            <a:r>
              <a:rPr lang="hr-HR" sz="2400" dirty="0" err="1"/>
              <a:t>CAUDIT</a:t>
            </a:r>
            <a:r>
              <a:rPr lang="hr-HR" sz="2400" dirty="0"/>
              <a:t>, a u razvoju modela sudjeluju i organizacije </a:t>
            </a:r>
            <a:r>
              <a:rPr lang="hr-HR" sz="2400" dirty="0" err="1"/>
              <a:t>EUNIS</a:t>
            </a:r>
            <a:r>
              <a:rPr lang="hr-HR" sz="2400" dirty="0"/>
              <a:t>, </a:t>
            </a:r>
            <a:r>
              <a:rPr lang="hr-HR" sz="2400" dirty="0" err="1"/>
              <a:t>EDUCAUSE</a:t>
            </a:r>
            <a:r>
              <a:rPr lang="hr-HR" sz="2400" dirty="0"/>
              <a:t> i </a:t>
            </a:r>
            <a:r>
              <a:rPr lang="hr-HR" sz="2400" dirty="0" err="1"/>
              <a:t>USICA</a:t>
            </a:r>
            <a:r>
              <a:rPr lang="hr-HR" sz="2400" dirty="0"/>
              <a:t> </a:t>
            </a:r>
          </a:p>
          <a:p>
            <a:r>
              <a:rPr lang="hr-HR" sz="2400" dirty="0"/>
              <a:t>model pruža cjelovit prikaz visokog učilišta te olakšava identifikaciju strateški važnih sposobnosti, potencijalnih nedostataka, izazova, potreba i prilika</a:t>
            </a:r>
          </a:p>
          <a:p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BDC831-9FF1-4E8D-90EE-09AFF0FE0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268" y="4389941"/>
            <a:ext cx="2532373" cy="6068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FFE3453-623B-48D3-AD1C-4DC5D97D3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269" y="4992712"/>
            <a:ext cx="2532373" cy="5893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F2D21C1-D352-4072-B5FF-91C0266D3C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94"/>
          <a:stretch/>
        </p:blipFill>
        <p:spPr>
          <a:xfrm>
            <a:off x="9576641" y="4389941"/>
            <a:ext cx="1305600" cy="70742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1CFE0BC-D8B0-49FF-86EA-F82CDA916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571" y="5088251"/>
            <a:ext cx="1318669" cy="4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3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B65A90-D580-4B3C-97A3-70487638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</a:t>
            </a:r>
            <a:r>
              <a:rPr lang="hr-HR" dirty="0" err="1"/>
              <a:t>HERM</a:t>
            </a:r>
            <a:r>
              <a:rPr lang="hr-HR" dirty="0"/>
              <a:t> 3.</a:t>
            </a:r>
            <a:r>
              <a:rPr lang="en-US" dirty="0"/>
              <a:t>1</a:t>
            </a:r>
            <a:r>
              <a:rPr lang="hr-HR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25D68F-6806-4CAE-A348-5726E6D9E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400" dirty="0">
                <a:latin typeface="+mn-lt"/>
                <a:cs typeface="Times New Roman" panose="02020603050405020304" pitchFamily="18" charset="0"/>
              </a:rPr>
              <a:t>standardizirane arhitekture poslovanja i podataka koje predstavljaju </a:t>
            </a:r>
            <a:r>
              <a:rPr lang="hr-HR" sz="2400" b="1" dirty="0">
                <a:latin typeface="+mn-lt"/>
                <a:cs typeface="Times New Roman" panose="02020603050405020304" pitchFamily="18" charset="0"/>
              </a:rPr>
              <a:t>generalizirani pogled </a:t>
            </a:r>
            <a:r>
              <a:rPr lang="hr-HR" sz="2400" dirty="0">
                <a:latin typeface="+mn-lt"/>
                <a:cs typeface="Times New Roman" panose="02020603050405020304" pitchFamily="18" charset="0"/>
              </a:rPr>
              <a:t>na organizaciju visokih učilišta i podatke koji se koriste</a:t>
            </a:r>
            <a:endParaRPr lang="hr-H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pet</a:t>
            </a:r>
            <a:r>
              <a:rPr lang="hr-HR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kompon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eneti</a:t>
            </a:r>
            <a:r>
              <a:rPr lang="hr-HR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modela </a:t>
            </a:r>
            <a:r>
              <a:rPr lang="hr-HR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HERM</a:t>
            </a:r>
            <a:endParaRPr lang="hr-H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hr-HR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Business </a:t>
            </a:r>
            <a:r>
              <a:rPr lang="hr-HR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Capability</a:t>
            </a:r>
            <a:r>
              <a:rPr lang="hr-HR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Model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Business Model </a:t>
            </a:r>
            <a:r>
              <a:rPr lang="hr-HR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Canvas</a:t>
            </a:r>
            <a:endParaRPr lang="hr-HR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hr-H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Data Reference Model</a:t>
            </a:r>
          </a:p>
          <a:p>
            <a:pPr lvl="1">
              <a:lnSpc>
                <a:spcPct val="100000"/>
              </a:lnSpc>
            </a:pPr>
            <a:r>
              <a:rPr lang="hr-HR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hr-H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Reference Model</a:t>
            </a:r>
            <a:endParaRPr lang="en-US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Technology Reference Model</a:t>
            </a:r>
          </a:p>
        </p:txBody>
      </p:sp>
    </p:spTree>
    <p:extLst>
      <p:ext uri="{BB962C8B-B14F-4D97-AF65-F5344CB8AC3E}">
        <p14:creationId xmlns:p14="http://schemas.microsoft.com/office/powerpoint/2010/main" val="335968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96FAB8-8853-4242-A610-A8D562E9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Business </a:t>
            </a:r>
            <a:r>
              <a:rPr lang="hr-HR" dirty="0" err="1"/>
              <a:t>Capability</a:t>
            </a:r>
            <a:r>
              <a:rPr lang="hr-HR" dirty="0"/>
              <a:t> Model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A52E30-890C-4971-AAE3-461DF80D9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5" y="1825624"/>
            <a:ext cx="9825384" cy="4351338"/>
          </a:xfrm>
        </p:spPr>
        <p:txBody>
          <a:bodyPr/>
          <a:lstStyle/>
          <a:p>
            <a:r>
              <a:rPr lang="hr-HR" dirty="0"/>
              <a:t>naglasak modela </a:t>
            </a:r>
            <a:r>
              <a:rPr lang="hr-HR" dirty="0" err="1"/>
              <a:t>BCM</a:t>
            </a:r>
            <a:r>
              <a:rPr lang="hr-HR" dirty="0"/>
              <a:t> je na poslovnim sposobnostima </a:t>
            </a:r>
            <a:br>
              <a:rPr lang="hr-HR" dirty="0"/>
            </a:br>
            <a:r>
              <a:rPr lang="hr-HR" dirty="0"/>
              <a:t>(kombinacija ljudi, procesa, informacija i tehnologije koji su neophodni za postizanje određenih poslovnih ciljeva)</a:t>
            </a:r>
          </a:p>
          <a:p>
            <a:endParaRPr lang="hr-HR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87BDF07-425E-412A-A513-F9E887A17A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9222" y="3306954"/>
            <a:ext cx="3269715" cy="230803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3C545810-EF33-47BD-B206-4050D2868B3E}"/>
              </a:ext>
            </a:extLst>
          </p:cNvPr>
          <p:cNvSpPr txBox="1"/>
          <p:nvPr/>
        </p:nvSpPr>
        <p:spPr>
          <a:xfrm>
            <a:off x="5402043" y="3635809"/>
            <a:ext cx="1866217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temeljne </a:t>
            </a:r>
            <a:r>
              <a:rPr lang="en-US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sposobnosti</a:t>
            </a:r>
            <a:endParaRPr lang="en-US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E3F7129-76F9-4A66-9AF7-08C3ADECED90}"/>
              </a:ext>
            </a:extLst>
          </p:cNvPr>
          <p:cNvSpPr txBox="1"/>
          <p:nvPr/>
        </p:nvSpPr>
        <p:spPr>
          <a:xfrm>
            <a:off x="7621366" y="3635809"/>
            <a:ext cx="246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ea typeface="Calibri" panose="020F0502020204030204" pitchFamily="34" charset="0"/>
                <a:cs typeface="Times New Roman" panose="02020603050405020304" pitchFamily="18" charset="0"/>
              </a:rPr>
              <a:t>učenje i poučavanje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cs typeface="Times New Roman" panose="02020603050405020304" pitchFamily="18" charset="0"/>
              </a:rPr>
              <a:t>istraživanje</a:t>
            </a:r>
            <a:endParaRPr lang="hr-HR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55C715E-EAF4-448B-8353-242DA84DD4B6}"/>
              </a:ext>
            </a:extLst>
          </p:cNvPr>
          <p:cNvSpPr txBox="1"/>
          <p:nvPr/>
        </p:nvSpPr>
        <p:spPr>
          <a:xfrm>
            <a:off x="5406208" y="4806592"/>
            <a:ext cx="2069797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potporne </a:t>
            </a:r>
            <a:r>
              <a:rPr lang="en-US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sposobnosti</a:t>
            </a:r>
            <a:endParaRPr lang="en-US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b="1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F294AF7-07A7-47C3-9E97-20EA1A6BD1A7}"/>
              </a:ext>
            </a:extLst>
          </p:cNvPr>
          <p:cNvSpPr/>
          <p:nvPr/>
        </p:nvSpPr>
        <p:spPr>
          <a:xfrm>
            <a:off x="2600561" y="3530381"/>
            <a:ext cx="8457964" cy="941823"/>
          </a:xfrm>
          <a:prstGeom prst="rect">
            <a:avLst/>
          </a:prstGeom>
          <a:solidFill>
            <a:srgbClr val="C00000">
              <a:alpha val="24000"/>
            </a:srgbClr>
          </a:solidFill>
          <a:ln>
            <a:solidFill>
              <a:srgbClr val="254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322ED-CCE6-47FE-843C-9EFB090CE0E3}"/>
              </a:ext>
            </a:extLst>
          </p:cNvPr>
          <p:cNvSpPr/>
          <p:nvPr/>
        </p:nvSpPr>
        <p:spPr>
          <a:xfrm>
            <a:off x="2600561" y="4508882"/>
            <a:ext cx="8457964" cy="941823"/>
          </a:xfrm>
          <a:prstGeom prst="rect">
            <a:avLst/>
          </a:prstGeom>
          <a:solidFill>
            <a:srgbClr val="C00000">
              <a:alpha val="24000"/>
            </a:srgbClr>
          </a:solidFill>
          <a:ln>
            <a:solidFill>
              <a:srgbClr val="254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6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183857-30DE-4D56-A942-5C23C675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Uporaba modela </a:t>
            </a:r>
            <a:r>
              <a:rPr lang="hr-HR" dirty="0" err="1"/>
              <a:t>BCM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5F7C8E-EDE5-425F-832B-FF9A44D69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Izvor (Ulazni podaci)</a:t>
            </a:r>
          </a:p>
          <a:p>
            <a:endParaRPr lang="hr-H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0B7CC9F-DF88-48AB-B88B-0C73E1CDDDD3}"/>
              </a:ext>
            </a:extLst>
          </p:cNvPr>
          <p:cNvSpPr/>
          <p:nvPr/>
        </p:nvSpPr>
        <p:spPr>
          <a:xfrm>
            <a:off x="2319005" y="2301309"/>
            <a:ext cx="1676400" cy="703385"/>
          </a:xfrm>
          <a:prstGeom prst="rect">
            <a:avLst/>
          </a:prstGeom>
          <a:solidFill>
            <a:srgbClr val="2540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Strategije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637CAB5-BA88-417E-BBB7-3ADA0E241E1F}"/>
              </a:ext>
            </a:extLst>
          </p:cNvPr>
          <p:cNvSpPr/>
          <p:nvPr/>
        </p:nvSpPr>
        <p:spPr>
          <a:xfrm>
            <a:off x="6332779" y="2306356"/>
            <a:ext cx="1676400" cy="703385"/>
          </a:xfrm>
          <a:prstGeom prst="rect">
            <a:avLst/>
          </a:prstGeom>
          <a:solidFill>
            <a:srgbClr val="2540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Informacijski</a:t>
            </a:r>
            <a:r>
              <a:rPr lang="en-US" dirty="0"/>
              <a:t> </a:t>
            </a:r>
            <a:r>
              <a:rPr lang="en-US" dirty="0" err="1"/>
              <a:t>sustavi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71DDDC-12F8-4070-93F7-257695CF5477}"/>
              </a:ext>
            </a:extLst>
          </p:cNvPr>
          <p:cNvSpPr/>
          <p:nvPr/>
        </p:nvSpPr>
        <p:spPr>
          <a:xfrm>
            <a:off x="4325892" y="2301311"/>
            <a:ext cx="1676400" cy="703385"/>
          </a:xfrm>
          <a:prstGeom prst="rect">
            <a:avLst/>
          </a:prstGeom>
          <a:solidFill>
            <a:srgbClr val="2540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Portfelj projekata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E27C376-396B-4E48-870F-B8A668C0D207}"/>
              </a:ext>
            </a:extLst>
          </p:cNvPr>
          <p:cNvSpPr/>
          <p:nvPr/>
        </p:nvSpPr>
        <p:spPr>
          <a:xfrm>
            <a:off x="8339666" y="2301309"/>
            <a:ext cx="1676400" cy="703385"/>
          </a:xfrm>
          <a:prstGeom prst="rect">
            <a:avLst/>
          </a:prstGeom>
          <a:solidFill>
            <a:srgbClr val="2540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Planovi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0913E348-06F9-4615-90FE-A81A0263D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5561" y="3466702"/>
            <a:ext cx="3677352" cy="2595778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A2563A3A-6244-44E5-8CFA-62AB51633401}"/>
              </a:ext>
            </a:extLst>
          </p:cNvPr>
          <p:cNvGrpSpPr/>
          <p:nvPr/>
        </p:nvGrpSpPr>
        <p:grpSpPr>
          <a:xfrm>
            <a:off x="5362431" y="3891636"/>
            <a:ext cx="2418297" cy="1823363"/>
            <a:chOff x="5558521" y="3889150"/>
            <a:chExt cx="1967166" cy="1443175"/>
          </a:xfrm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314694D7-2254-44B2-82CD-FD44293AA787}"/>
                </a:ext>
              </a:extLst>
            </p:cNvPr>
            <p:cNvSpPr/>
            <p:nvPr/>
          </p:nvSpPr>
          <p:spPr>
            <a:xfrm>
              <a:off x="6554432" y="3890939"/>
              <a:ext cx="100800" cy="9964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320F0EDC-D94B-4E9E-87D4-800421FC3E61}"/>
                </a:ext>
              </a:extLst>
            </p:cNvPr>
            <p:cNvSpPr/>
            <p:nvPr/>
          </p:nvSpPr>
          <p:spPr>
            <a:xfrm>
              <a:off x="6188102" y="4842609"/>
              <a:ext cx="100800" cy="9964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6413A48C-2D9B-42B7-AFCE-FE2C66EB63FB}"/>
                </a:ext>
              </a:extLst>
            </p:cNvPr>
            <p:cNvSpPr/>
            <p:nvPr/>
          </p:nvSpPr>
          <p:spPr>
            <a:xfrm>
              <a:off x="5889163" y="3899042"/>
              <a:ext cx="100800" cy="9964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BA91AD02-572F-4C9D-A6C7-189F9CE43200}"/>
                </a:ext>
              </a:extLst>
            </p:cNvPr>
            <p:cNvSpPr/>
            <p:nvPr/>
          </p:nvSpPr>
          <p:spPr>
            <a:xfrm>
              <a:off x="7061104" y="3889150"/>
              <a:ext cx="100800" cy="9964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FF4278E-A8FC-460D-8513-ABCDCC5FFCEA}"/>
                </a:ext>
              </a:extLst>
            </p:cNvPr>
            <p:cNvSpPr/>
            <p:nvPr/>
          </p:nvSpPr>
          <p:spPr>
            <a:xfrm>
              <a:off x="6818238" y="5021744"/>
              <a:ext cx="100800" cy="9964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2FCA322F-6726-4B0F-90FF-07EF22B61D3D}"/>
                </a:ext>
              </a:extLst>
            </p:cNvPr>
            <p:cNvSpPr/>
            <p:nvPr/>
          </p:nvSpPr>
          <p:spPr>
            <a:xfrm>
              <a:off x="5989963" y="5232679"/>
              <a:ext cx="100800" cy="9964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FA60EAF-C9DC-4BAA-94B2-D44940895218}"/>
                </a:ext>
              </a:extLst>
            </p:cNvPr>
            <p:cNvSpPr/>
            <p:nvPr/>
          </p:nvSpPr>
          <p:spPr>
            <a:xfrm>
              <a:off x="5558521" y="5013172"/>
              <a:ext cx="100800" cy="9964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3B65BA6F-AB3A-410E-B5F4-FBAB7AA1150A}"/>
                </a:ext>
              </a:extLst>
            </p:cNvPr>
            <p:cNvSpPr/>
            <p:nvPr/>
          </p:nvSpPr>
          <p:spPr>
            <a:xfrm>
              <a:off x="5889163" y="4417640"/>
              <a:ext cx="100800" cy="9964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45F868EF-0615-4297-B0B7-AC7890A452E8}"/>
                </a:ext>
              </a:extLst>
            </p:cNvPr>
            <p:cNvSpPr/>
            <p:nvPr/>
          </p:nvSpPr>
          <p:spPr>
            <a:xfrm>
              <a:off x="7424887" y="4644374"/>
              <a:ext cx="100800" cy="9964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8F1520C-34CA-404C-B709-3A241C0FA62D}"/>
                </a:ext>
              </a:extLst>
            </p:cNvPr>
            <p:cNvSpPr/>
            <p:nvPr/>
          </p:nvSpPr>
          <p:spPr>
            <a:xfrm>
              <a:off x="6388064" y="4694197"/>
              <a:ext cx="100800" cy="9964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7DAFB09A-4E47-4A78-A986-D13C32B48FC2}"/>
                </a:ext>
              </a:extLst>
            </p:cNvPr>
            <p:cNvSpPr/>
            <p:nvPr/>
          </p:nvSpPr>
          <p:spPr>
            <a:xfrm>
              <a:off x="7341453" y="5232679"/>
              <a:ext cx="100800" cy="9964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B989F36C-974E-4EDA-AF90-ADA958B6B91D}"/>
              </a:ext>
            </a:extLst>
          </p:cNvPr>
          <p:cNvCxnSpPr>
            <a:cxnSpLocks/>
          </p:cNvCxnSpPr>
          <p:nvPr/>
        </p:nvCxnSpPr>
        <p:spPr>
          <a:xfrm>
            <a:off x="3209738" y="2957879"/>
            <a:ext cx="2031661" cy="1442671"/>
          </a:xfrm>
          <a:prstGeom prst="bentConnector3">
            <a:avLst>
              <a:gd name="adj1" fmla="val 3385"/>
            </a:avLst>
          </a:prstGeom>
          <a:ln w="50800">
            <a:solidFill>
              <a:srgbClr val="25408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4">
            <a:extLst>
              <a:ext uri="{FF2B5EF4-FFF2-40B4-BE49-F238E27FC236}">
                <a16:creationId xmlns:a16="http://schemas.microsoft.com/office/drawing/2014/main" id="{B15A73F0-062A-4113-A6E6-4AF09EE67FF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44000" y="3133377"/>
            <a:ext cx="647981" cy="407795"/>
          </a:xfrm>
          <a:prstGeom prst="bentConnector3">
            <a:avLst>
              <a:gd name="adj1" fmla="val 50000"/>
            </a:avLst>
          </a:prstGeom>
          <a:ln w="50800">
            <a:solidFill>
              <a:srgbClr val="25408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34">
            <a:extLst>
              <a:ext uri="{FF2B5EF4-FFF2-40B4-BE49-F238E27FC236}">
                <a16:creationId xmlns:a16="http://schemas.microsoft.com/office/drawing/2014/main" id="{1FCFCD6B-E9B8-47AB-AE83-291B378D59AB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7956646" y="2658049"/>
            <a:ext cx="52533" cy="1930258"/>
          </a:xfrm>
          <a:prstGeom prst="bentConnector4">
            <a:avLst>
              <a:gd name="adj1" fmla="val -435155"/>
              <a:gd name="adj2" fmla="val 100341"/>
            </a:avLst>
          </a:prstGeom>
          <a:ln w="50800">
            <a:solidFill>
              <a:srgbClr val="25408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34">
            <a:extLst>
              <a:ext uri="{FF2B5EF4-FFF2-40B4-BE49-F238E27FC236}">
                <a16:creationId xmlns:a16="http://schemas.microsoft.com/office/drawing/2014/main" id="{6E41F330-F598-4953-A423-DB90A330E0AF}"/>
              </a:ext>
            </a:extLst>
          </p:cNvPr>
          <p:cNvCxnSpPr>
            <a:cxnSpLocks/>
          </p:cNvCxnSpPr>
          <p:nvPr/>
        </p:nvCxnSpPr>
        <p:spPr>
          <a:xfrm rot="5400000">
            <a:off x="7434323" y="3532736"/>
            <a:ext cx="2384590" cy="1234878"/>
          </a:xfrm>
          <a:prstGeom prst="bentConnector3">
            <a:avLst>
              <a:gd name="adj1" fmla="val 99708"/>
            </a:avLst>
          </a:prstGeom>
          <a:ln w="50800">
            <a:solidFill>
              <a:srgbClr val="25408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202D9A-DDA3-4709-9A94-D397A819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HERM</a:t>
            </a:r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4006AA-518A-4C19-B2A0-AF083FD2F2F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235665" y="2196192"/>
            <a:ext cx="2808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AF1AD59-9583-4944-8830-CFA939C2741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0842" y="2196193"/>
            <a:ext cx="2808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3E06711-3840-4A8E-9058-60570D04940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26" y="2196192"/>
            <a:ext cx="2808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54FA90E-B155-4389-B5E9-A17510C1CBE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08272" y="2196192"/>
            <a:ext cx="2808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940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ED94A7-D49A-4254-B14F-E30ACD90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Aktivnost</a:t>
            </a:r>
            <a:r>
              <a:rPr lang="en-US" dirty="0"/>
              <a:t> 1 –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HERM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7C6AC9-DDFB-4A5A-A194-0E8F3789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400" dirty="0"/>
              <a:t>Odaberite scenarij i pridružite se grupi koja je odabrala isti scenarij</a:t>
            </a:r>
          </a:p>
          <a:p>
            <a:pPr lvl="1"/>
            <a:r>
              <a:rPr lang="hr-HR" sz="2000" b="1" dirty="0"/>
              <a:t>A</a:t>
            </a:r>
            <a:r>
              <a:rPr lang="hr-HR" sz="2000" dirty="0"/>
              <a:t> Pridruživanje savezu sveučilišta</a:t>
            </a:r>
          </a:p>
          <a:p>
            <a:pPr lvl="1"/>
            <a:r>
              <a:rPr lang="hr-HR" sz="2000" b="1" dirty="0"/>
              <a:t>B</a:t>
            </a:r>
            <a:r>
              <a:rPr lang="hr-HR" sz="2000" dirty="0"/>
              <a:t> Unaprjeđenje istraživanja kroz poticanje otvorene znanosti</a:t>
            </a:r>
          </a:p>
          <a:p>
            <a:pPr lvl="1"/>
            <a:r>
              <a:rPr lang="hr-HR" sz="2000" b="1" dirty="0"/>
              <a:t>C</a:t>
            </a:r>
            <a:r>
              <a:rPr lang="hr-HR" sz="2000" dirty="0"/>
              <a:t> Uvođenje novog informacijskog sustava za kolaboraciju s bivšim studentima 	(</a:t>
            </a:r>
            <a:r>
              <a:rPr lang="hr-HR" sz="2000" dirty="0" err="1"/>
              <a:t>alumni</a:t>
            </a:r>
            <a:r>
              <a:rPr lang="hr-HR" sz="2000" dirty="0"/>
              <a:t>)</a:t>
            </a:r>
          </a:p>
          <a:p>
            <a:pPr lvl="1"/>
            <a:r>
              <a:rPr lang="hr-HR" sz="2000" b="1" dirty="0"/>
              <a:t>D</a:t>
            </a:r>
            <a:r>
              <a:rPr lang="hr-HR" sz="2000" dirty="0"/>
              <a:t> Izrada digitalnog blizanca: Virtualna referada</a:t>
            </a:r>
          </a:p>
          <a:p>
            <a:pPr lvl="1"/>
            <a:r>
              <a:rPr lang="hr-HR" sz="2000" b="1" dirty="0"/>
              <a:t>E</a:t>
            </a:r>
            <a:r>
              <a:rPr lang="hr-HR" sz="2000" dirty="0"/>
              <a:t> Vlastiti scenarij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/>
              <a:t>Proučite scenarij i pogledajte temeljene i potporne sposobnosti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/>
              <a:t>Ovisno o scenariju odredite sposobnosti koje su ključne za uspješno provođenje predviđenih aktivnosti.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9435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Srce DEI 2025 - template</Template>
  <TotalTime>221</TotalTime>
  <Words>605</Words>
  <Application>Microsoft Office PowerPoint</Application>
  <PresentationFormat>Široki zaslon</PresentationFormat>
  <Paragraphs>83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sustava Office</vt:lpstr>
      <vt:lpstr>Planiranje promjena uz referentni model poslovanja visokih učilišta i usluge Srca </vt:lpstr>
      <vt:lpstr>Sadržaj</vt:lpstr>
      <vt:lpstr>Ciljevi radionice</vt:lpstr>
      <vt:lpstr>HERM model</vt:lpstr>
      <vt:lpstr>Model HERM 3.1.</vt:lpstr>
      <vt:lpstr>Business Capability Model</vt:lpstr>
      <vt:lpstr>Uporaba modela BCM</vt:lpstr>
      <vt:lpstr>Planiranje promjena uz HERM</vt:lpstr>
      <vt:lpstr>Aktivnost 1 – Planiranje promjena uz HERM</vt:lpstr>
      <vt:lpstr>Predstavljanje scenarija po grupama</vt:lpstr>
      <vt:lpstr>PowerPoint prezentacija</vt:lpstr>
      <vt:lpstr>Izvještajni sustav Srca</vt:lpstr>
      <vt:lpstr>Zbirni podaci (javno dostupni)</vt:lpstr>
      <vt:lpstr>Podaci po ustanovi (nakon autentikacije)</vt:lpstr>
      <vt:lpstr>Podaci po ustanovi (nakon autentikacije)</vt:lpstr>
      <vt:lpstr>Pristup izvještajnom sustavu</vt:lpstr>
      <vt:lpstr>Korisnost izvještajnog sustava Srca za ustanove </vt:lpstr>
      <vt:lpstr>Zaključak i rasprava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Marija Kocijan</dc:creator>
  <cp:lastModifiedBy>prezentacija</cp:lastModifiedBy>
  <cp:revision>33</cp:revision>
  <dcterms:created xsi:type="dcterms:W3CDTF">2025-02-21T09:41:33Z</dcterms:created>
  <dcterms:modified xsi:type="dcterms:W3CDTF">2025-03-27T08:04:39Z</dcterms:modified>
</cp:coreProperties>
</file>