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8.svg" ContentType="image/svg"/>
  <Override PartName="/ppt/media/image9.png" ContentType="image/png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6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<Relationship Id="rId5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png"/><Relationship Id="rId3" Type="http://schemas.openxmlformats.org/officeDocument/2006/relationships/hyperlink" Target="http://www.srce.unizg.hr/" TargetMode="External"/><Relationship Id="rId4" Type="http://schemas.openxmlformats.org/officeDocument/2006/relationships/hyperlink" Target="file://tmp/pid-17872/creativecommons.org/licenses/by/4.0/deed" TargetMode="External"/><Relationship Id="rId5" Type="http://schemas.openxmlformats.org/officeDocument/2006/relationships/hyperlink" Target="file://tmp/pid-17872/creativecommons.org/licenses/by/4.0/deed" TargetMode="External"/><Relationship Id="rId6" Type="http://schemas.openxmlformats.org/officeDocument/2006/relationships/hyperlink" Target="file://tmp/pid-17872/creativecommons.org/licenses/by/4.0/deed" TargetMode="External"/><Relationship Id="rId7" Type="http://schemas.openxmlformats.org/officeDocument/2006/relationships/hyperlink" Target="file://tmp/pid-17872/creativecommons.org/licenses/by/4.0/deed" TargetMode="External"/><Relationship Id="rId8" Type="http://schemas.openxmlformats.org/officeDocument/2006/relationships/hyperlink" Target="file://tmp/pid-17872/creativecommons.org/licenses/by/4.0/deed" TargetMode="External"/><Relationship Id="rId9" Type="http://schemas.openxmlformats.org/officeDocument/2006/relationships/hyperlink" Target="file://tmp/pid-17872/creativecommons.org/licenses/by/4.0/deed" TargetMode="External"/><Relationship Id="rId10" Type="http://schemas.openxmlformats.org/officeDocument/2006/relationships/hyperlink" Target="http://www.srce.unizg.hr/otvoreni-pristup" TargetMode="External"/><Relationship Id="rId11" Type="http://schemas.openxmlformats.org/officeDocument/2006/relationships/hyperlink" Target="http://www.srce.unizg.hr/otvoreni-pristup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://www.srce.unizg.hr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://www.srce.unizg.hr/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.png"/><Relationship Id="rId3" Type="http://schemas.openxmlformats.org/officeDocument/2006/relationships/hyperlink" Target="http://www.srce.unizg.hr/" TargetMode="External"/><Relationship Id="rId4" Type="http://schemas.openxmlformats.org/officeDocument/2006/relationships/hyperlink" Target="file://tmp/pid-17872/creativecommons.org/licenses/by/4.0/deed" TargetMode="External"/><Relationship Id="rId5" Type="http://schemas.openxmlformats.org/officeDocument/2006/relationships/hyperlink" Target="file://tmp/pid-17872/creativecommons.org/licenses/by/4.0/deed" TargetMode="External"/><Relationship Id="rId6" Type="http://schemas.openxmlformats.org/officeDocument/2006/relationships/hyperlink" Target="file://tmp/pid-17872/creativecommons.org/licenses/by/4.0/deed" TargetMode="External"/><Relationship Id="rId7" Type="http://schemas.openxmlformats.org/officeDocument/2006/relationships/hyperlink" Target="file://tmp/pid-17872/creativecommons.org/licenses/by/4.0/deed" TargetMode="External"/><Relationship Id="rId8" Type="http://schemas.openxmlformats.org/officeDocument/2006/relationships/hyperlink" Target="file://tmp/pid-17872/creativecommons.org/licenses/by/4.0/deed" TargetMode="External"/><Relationship Id="rId9" Type="http://schemas.openxmlformats.org/officeDocument/2006/relationships/hyperlink" Target="file://tmp/pid-17872/creativecommons.org/licenses/by/4.0/deed" TargetMode="External"/><Relationship Id="rId10" Type="http://schemas.openxmlformats.org/officeDocument/2006/relationships/hyperlink" Target="http://www.srce.unizg.hr/otvoreni-pristup" TargetMode="External"/><Relationship Id="rId11" Type="http://schemas.openxmlformats.org/officeDocument/2006/relationships/hyperlink" Target="http://www.srce.unizg.hr/otvoreni-pristup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://www.srce.unizg.hr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://www.srce.unizg.hr/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png"/><Relationship Id="rId3" Type="http://schemas.openxmlformats.org/officeDocument/2006/relationships/hyperlink" Target="http://www.srce.unizg.hr/" TargetMode="External"/><Relationship Id="rId4" Type="http://schemas.openxmlformats.org/officeDocument/2006/relationships/hyperlink" Target="file://tmp/pid-17872/creativecommons.org/licenses/by/4.0/deed" TargetMode="External"/><Relationship Id="rId5" Type="http://schemas.openxmlformats.org/officeDocument/2006/relationships/hyperlink" Target="file://tmp/pid-17872/creativecommons.org/licenses/by/4.0/deed" TargetMode="External"/><Relationship Id="rId6" Type="http://schemas.openxmlformats.org/officeDocument/2006/relationships/hyperlink" Target="file://tmp/pid-17872/creativecommons.org/licenses/by/4.0/deed" TargetMode="External"/><Relationship Id="rId7" Type="http://schemas.openxmlformats.org/officeDocument/2006/relationships/hyperlink" Target="file://tmp/pid-17872/creativecommons.org/licenses/by/4.0/deed" TargetMode="External"/><Relationship Id="rId8" Type="http://schemas.openxmlformats.org/officeDocument/2006/relationships/hyperlink" Target="file://tmp/pid-17872/creativecommons.org/licenses/by/4.0/deed" TargetMode="External"/><Relationship Id="rId9" Type="http://schemas.openxmlformats.org/officeDocument/2006/relationships/hyperlink" Target="file://tmp/pid-17872/creativecommons.org/licenses/by/4.0/deed" TargetMode="External"/><Relationship Id="rId10" Type="http://schemas.openxmlformats.org/officeDocument/2006/relationships/hyperlink" Target="http://www.srce.unizg.hr/otvoreni-pristup" TargetMode="External"/><Relationship Id="rId11" Type="http://schemas.openxmlformats.org/officeDocument/2006/relationships/hyperlink" Target="http://www.srce.unizg.hr/otvoreni-pristup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://www.srce.unizg.hr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://www.srce.unizg.hr/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.png"/><Relationship Id="rId3" Type="http://schemas.openxmlformats.org/officeDocument/2006/relationships/hyperlink" Target="http://www.srce.unizg.hr/" TargetMode="External"/><Relationship Id="rId4" Type="http://schemas.openxmlformats.org/officeDocument/2006/relationships/hyperlink" Target="file://tmp/pid-17872/creativecommons.org/licenses/by/4.0/deed" TargetMode="External"/><Relationship Id="rId5" Type="http://schemas.openxmlformats.org/officeDocument/2006/relationships/hyperlink" Target="file://tmp/pid-17872/creativecommons.org/licenses/by/4.0/deed" TargetMode="External"/><Relationship Id="rId6" Type="http://schemas.openxmlformats.org/officeDocument/2006/relationships/hyperlink" Target="file://tmp/pid-17872/creativecommons.org/licenses/by/4.0/deed" TargetMode="External"/><Relationship Id="rId7" Type="http://schemas.openxmlformats.org/officeDocument/2006/relationships/hyperlink" Target="file://tmp/pid-17872/creativecommons.org/licenses/by/4.0/deed" TargetMode="External"/><Relationship Id="rId8" Type="http://schemas.openxmlformats.org/officeDocument/2006/relationships/hyperlink" Target="file://tmp/pid-17872/creativecommons.org/licenses/by/4.0/deed" TargetMode="External"/><Relationship Id="rId9" Type="http://schemas.openxmlformats.org/officeDocument/2006/relationships/hyperlink" Target="file://tmp/pid-17872/creativecommons.org/licenses/by/4.0/deed" TargetMode="External"/><Relationship Id="rId10" Type="http://schemas.openxmlformats.org/officeDocument/2006/relationships/hyperlink" Target="http://www.srce.unizg.hr/otvoreni-pristup" TargetMode="External"/><Relationship Id="rId11" Type="http://schemas.openxmlformats.org/officeDocument/2006/relationships/hyperlink" Target="http://www.srce.unizg.hr/otvoreni-pristup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://www.srce.unizg.hr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://www.srce.unizg.hr/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slideLayout" Target="../slideLayouts/slideLayout8.xml"/><Relationship Id="rId1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10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ffffff"/>
                </a:solidFill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ffffff"/>
                </a:solidFill>
                <a:uFillTx/>
                <a:latin typeface="Arial"/>
              </a:rPr>
              <a:t>Click to edit the outline text format</a:t>
            </a:r>
            <a:endParaRPr b="0" lang="hr-HR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hr-HR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hr-HR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hr-HR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hr-HR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hr-HR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hr-HR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ffffff"/>
                </a:solidFill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ffffff"/>
                </a:solidFill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ftr" idx="1"/>
          </p:nvPr>
        </p:nvSpPr>
        <p:spPr>
          <a:xfrm>
            <a:off x="2916000" y="6330240"/>
            <a:ext cx="4622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hr-HR" sz="14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4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2"/>
          </p:nvPr>
        </p:nvSpPr>
        <p:spPr>
          <a:xfrm>
            <a:off x="2916000" y="6330240"/>
            <a:ext cx="4622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hr-HR" sz="14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4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"/>
          <p:cNvGrpSpPr/>
          <p:nvPr/>
        </p:nvGrpSpPr>
        <p:grpSpPr>
          <a:xfrm>
            <a:off x="1343160" y="3886560"/>
            <a:ext cx="9658800" cy="1774440"/>
            <a:chOff x="1343160" y="3886560"/>
            <a:chExt cx="9658800" cy="1774440"/>
          </a:xfrm>
        </p:grpSpPr>
        <p:sp>
          <p:nvSpPr>
            <p:cNvPr id="19" name="TextBox 7"/>
            <p:cNvSpPr/>
            <p:nvPr/>
          </p:nvSpPr>
          <p:spPr>
            <a:xfrm>
              <a:off x="7605720" y="3886560"/>
              <a:ext cx="3396240" cy="57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 defTabSz="914400">
                <a:lnSpc>
                  <a:spcPct val="100000"/>
                </a:lnSpc>
              </a:pPr>
              <a:r>
                <a:rPr b="0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  <a:endParaRPr b="0" lang="hr-HR" sz="939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" name="TextBox 9"/>
            <p:cNvSpPr/>
            <p:nvPr/>
          </p:nvSpPr>
          <p:spPr>
            <a:xfrm>
              <a:off x="3511800" y="3891960"/>
              <a:ext cx="3479760" cy="28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 defTabSz="914400">
                <a:lnSpc>
                  <a:spcPct val="100000"/>
                </a:lnSpc>
              </a:pPr>
              <a:r>
                <a:rPr b="0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Ovo djelo je dano na korištenje pod licencom Creative Commons </a:t>
              </a:r>
              <a:r>
                <a:rPr b="0" i="1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Imenovanje</a:t>
              </a:r>
              <a:r>
                <a:rPr b="0" i="1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 </a:t>
              </a:r>
              <a:r>
                <a:rPr b="0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4</a:t>
              </a:r>
              <a:r>
                <a:rPr b="0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.0 međunarodna.</a:t>
              </a:r>
              <a:endParaRPr b="0" lang="hr-HR" sz="939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" name="TextBox 12"/>
            <p:cNvSpPr/>
            <p:nvPr/>
          </p:nvSpPr>
          <p:spPr>
            <a:xfrm>
              <a:off x="1366200" y="4799520"/>
              <a:ext cx="121752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chemeClr val="accent1"/>
                  </a:solidFill>
                  <a:uFillTx/>
                  <a:latin typeface="Arial"/>
                  <a:ea typeface="DejaVu Sans"/>
                  <a:hlinkClick r:id="rId3"/>
                </a:rPr>
                <a:t>www.srce.unizg.hr</a:t>
              </a:r>
              <a:r>
                <a:rPr b="1" lang="hr-HR" sz="900" strike="noStrike" u="none">
                  <a:solidFill>
                    <a:schemeClr val="accent1"/>
                  </a:solidFill>
                  <a:uFillTx/>
                  <a:latin typeface="Arial"/>
                  <a:ea typeface="DejaVu Sans"/>
                </a:rPr>
                <a:t> 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" name="Rectangle 1"/>
            <p:cNvSpPr/>
            <p:nvPr/>
          </p:nvSpPr>
          <p:spPr>
            <a:xfrm>
              <a:off x="3791880" y="4799520"/>
              <a:ext cx="291960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4"/>
                </a:rPr>
                <a:t>creativecommons.org/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5"/>
                </a:rPr>
                <a:t>licenses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6"/>
                </a:rPr>
                <a:t>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7"/>
                </a:rPr>
                <a:t>by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8"/>
                </a:rPr>
                <a:t>/4.0/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9"/>
                </a:rPr>
                <a:t>deed</a:t>
              </a:r>
              <a:r>
                <a:rPr b="1" lang="hr-HR" sz="900" strike="noStrike" u="sng">
                  <a:solidFill>
                    <a:srgbClr val="c00000"/>
                  </a:solidFill>
                  <a:uFillTx/>
                  <a:latin typeface="Arial"/>
                  <a:ea typeface="DejaVu Sans"/>
                </a:rPr>
                <a:t> 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" name="Rectangle 2"/>
            <p:cNvSpPr/>
            <p:nvPr/>
          </p:nvSpPr>
          <p:spPr>
            <a:xfrm>
              <a:off x="8256600" y="4799520"/>
              <a:ext cx="209412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chemeClr val="accent1"/>
                  </a:solidFill>
                  <a:uFillTx/>
                  <a:latin typeface="Arial"/>
                  <a:ea typeface="DejaVu Sans"/>
                  <a:hlinkClick r:id="rId10"/>
                </a:rPr>
                <a:t>www.srce.unizg.hr/otvoreni-pristup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24" name="Picture 14" descr="">
              <a:hlinkClick r:id="rId11"/>
            </p:cNvPr>
            <p:cNvPicPr/>
            <p:nvPr/>
          </p:nvPicPr>
          <p:blipFill>
            <a:blip r:embed="rId12"/>
            <a:stretch/>
          </p:blipFill>
          <p:spPr>
            <a:xfrm>
              <a:off x="8847360" y="5302080"/>
              <a:ext cx="912600" cy="3589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5" name="Picture 16" descr="">
              <a:hlinkClick r:id="rId13"/>
            </p:cNvPr>
            <p:cNvPicPr/>
            <p:nvPr/>
          </p:nvPicPr>
          <p:blipFill>
            <a:blip r:embed="rId14"/>
            <a:stretch/>
          </p:blipFill>
          <p:spPr>
            <a:xfrm>
              <a:off x="1343160" y="3891960"/>
              <a:ext cx="1293120" cy="623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6" name="Picture 3" descr="">
              <a:hlinkClick r:id="rId15"/>
            </p:cNvPr>
            <p:cNvPicPr/>
            <p:nvPr/>
          </p:nvPicPr>
          <p:blipFill>
            <a:blip r:embed="rId16"/>
            <a:stretch/>
          </p:blipFill>
          <p:spPr>
            <a:xfrm>
              <a:off x="4766040" y="5311440"/>
              <a:ext cx="971280" cy="34020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27" name="Slika 15" descr=""/>
          <p:cNvPicPr/>
          <p:nvPr/>
        </p:nvPicPr>
        <p:blipFill>
          <a:blip r:embed="rId17"/>
          <a:stretch/>
        </p:blipFill>
        <p:spPr>
          <a:xfrm>
            <a:off x="4737960" y="5311440"/>
            <a:ext cx="1027800" cy="35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ftr" idx="3"/>
          </p:nvPr>
        </p:nvSpPr>
        <p:spPr>
          <a:xfrm>
            <a:off x="3101040" y="6356520"/>
            <a:ext cx="43855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  <a:ea typeface="DejaVu Sans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8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4"/>
          <p:cNvGrpSpPr/>
          <p:nvPr/>
        </p:nvGrpSpPr>
        <p:grpSpPr>
          <a:xfrm>
            <a:off x="1343160" y="3886560"/>
            <a:ext cx="9658800" cy="1774440"/>
            <a:chOff x="1343160" y="3886560"/>
            <a:chExt cx="9658800" cy="1774440"/>
          </a:xfrm>
        </p:grpSpPr>
        <p:sp>
          <p:nvSpPr>
            <p:cNvPr id="34" name="TextBox 7"/>
            <p:cNvSpPr/>
            <p:nvPr/>
          </p:nvSpPr>
          <p:spPr>
            <a:xfrm>
              <a:off x="7605720" y="3886560"/>
              <a:ext cx="3396240" cy="57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 defTabSz="914400">
                <a:lnSpc>
                  <a:spcPct val="100000"/>
                </a:lnSpc>
              </a:pPr>
              <a:r>
                <a:rPr b="0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  <a:endParaRPr b="0" lang="hr-HR" sz="939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" name="TextBox 9"/>
            <p:cNvSpPr/>
            <p:nvPr/>
          </p:nvSpPr>
          <p:spPr>
            <a:xfrm>
              <a:off x="3511800" y="3891960"/>
              <a:ext cx="3479760" cy="28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 defTabSz="914400">
                <a:lnSpc>
                  <a:spcPct val="100000"/>
                </a:lnSpc>
              </a:pPr>
              <a:r>
                <a:rPr b="0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Ovo djelo je dano na korištenje pod licencom Creative Commons </a:t>
              </a:r>
              <a:r>
                <a:rPr b="0" i="1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Imenovanje</a:t>
              </a:r>
              <a:r>
                <a:rPr b="0" i="1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 </a:t>
              </a:r>
              <a:r>
                <a:rPr b="0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4</a:t>
              </a:r>
              <a:r>
                <a:rPr b="0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.0 međunarodna.</a:t>
              </a:r>
              <a:endParaRPr b="0" lang="hr-HR" sz="939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" name="TextBox 12"/>
            <p:cNvSpPr/>
            <p:nvPr/>
          </p:nvSpPr>
          <p:spPr>
            <a:xfrm>
              <a:off x="1366200" y="4799520"/>
              <a:ext cx="121752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chemeClr val="accent1"/>
                  </a:solidFill>
                  <a:uFillTx/>
                  <a:latin typeface="Arial"/>
                  <a:ea typeface="DejaVu Sans"/>
                  <a:hlinkClick r:id="rId3"/>
                </a:rPr>
                <a:t>www.srce.unizg.hr</a:t>
              </a:r>
              <a:r>
                <a:rPr b="1" lang="hr-HR" sz="900" strike="noStrike" u="none">
                  <a:solidFill>
                    <a:schemeClr val="accent1"/>
                  </a:solidFill>
                  <a:uFillTx/>
                  <a:latin typeface="Arial"/>
                  <a:ea typeface="DejaVu Sans"/>
                </a:rPr>
                <a:t> 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" name="Rectangle 1"/>
            <p:cNvSpPr/>
            <p:nvPr/>
          </p:nvSpPr>
          <p:spPr>
            <a:xfrm>
              <a:off x="3791880" y="4799520"/>
              <a:ext cx="291960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4"/>
                </a:rPr>
                <a:t>creativecommons.org/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5"/>
                </a:rPr>
                <a:t>licenses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6"/>
                </a:rPr>
                <a:t>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7"/>
                </a:rPr>
                <a:t>by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8"/>
                </a:rPr>
                <a:t>/4.0/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9"/>
                </a:rPr>
                <a:t>deed</a:t>
              </a:r>
              <a:r>
                <a:rPr b="1" lang="hr-HR" sz="900" strike="noStrike" u="sng">
                  <a:solidFill>
                    <a:srgbClr val="c00000"/>
                  </a:solidFill>
                  <a:uFillTx/>
                  <a:latin typeface="Arial"/>
                  <a:ea typeface="DejaVu Sans"/>
                </a:rPr>
                <a:t> 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Rectangle 2"/>
            <p:cNvSpPr/>
            <p:nvPr/>
          </p:nvSpPr>
          <p:spPr>
            <a:xfrm>
              <a:off x="8256600" y="4799520"/>
              <a:ext cx="209412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chemeClr val="accent1"/>
                  </a:solidFill>
                  <a:uFillTx/>
                  <a:latin typeface="Arial"/>
                  <a:ea typeface="DejaVu Sans"/>
                  <a:hlinkClick r:id="rId10"/>
                </a:rPr>
                <a:t>www.srce.unizg.hr/otvoreni-pristup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39" name="Picture 14" descr="">
              <a:hlinkClick r:id="rId11"/>
            </p:cNvPr>
            <p:cNvPicPr/>
            <p:nvPr/>
          </p:nvPicPr>
          <p:blipFill>
            <a:blip r:embed="rId12"/>
            <a:stretch/>
          </p:blipFill>
          <p:spPr>
            <a:xfrm>
              <a:off x="8847360" y="5302080"/>
              <a:ext cx="912600" cy="3589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0" name="Picture 16" descr="">
              <a:hlinkClick r:id="rId13"/>
            </p:cNvPr>
            <p:cNvPicPr/>
            <p:nvPr/>
          </p:nvPicPr>
          <p:blipFill>
            <a:blip r:embed="rId14"/>
            <a:stretch/>
          </p:blipFill>
          <p:spPr>
            <a:xfrm>
              <a:off x="1343160" y="3891960"/>
              <a:ext cx="1293120" cy="623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1" name="Picture 3" descr="">
              <a:hlinkClick r:id="rId15"/>
            </p:cNvPr>
            <p:cNvPicPr/>
            <p:nvPr/>
          </p:nvPicPr>
          <p:blipFill>
            <a:blip r:embed="rId16"/>
            <a:stretch/>
          </p:blipFill>
          <p:spPr>
            <a:xfrm>
              <a:off x="4766040" y="5311440"/>
              <a:ext cx="971280" cy="34020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42" name="Slika 15" descr=""/>
          <p:cNvPicPr/>
          <p:nvPr/>
        </p:nvPicPr>
        <p:blipFill>
          <a:blip r:embed="rId17"/>
          <a:stretch/>
        </p:blipFill>
        <p:spPr>
          <a:xfrm>
            <a:off x="4737960" y="5311440"/>
            <a:ext cx="1027800" cy="35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4"/>
          </p:nvPr>
        </p:nvSpPr>
        <p:spPr>
          <a:xfrm>
            <a:off x="3101040" y="6356520"/>
            <a:ext cx="43855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  <a:ea typeface="DejaVu Sans"/>
              </a:rPr>
              <a:t> </a:t>
            </a:r>
            <a:endParaRPr b="0" lang="hr-H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8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"/>
          <p:cNvGrpSpPr/>
          <p:nvPr/>
        </p:nvGrpSpPr>
        <p:grpSpPr>
          <a:xfrm>
            <a:off x="1343160" y="3886560"/>
            <a:ext cx="9658800" cy="1774440"/>
            <a:chOff x="1343160" y="3886560"/>
            <a:chExt cx="9658800" cy="1774440"/>
          </a:xfrm>
        </p:grpSpPr>
        <p:sp>
          <p:nvSpPr>
            <p:cNvPr id="48" name="TextBox 7"/>
            <p:cNvSpPr/>
            <p:nvPr/>
          </p:nvSpPr>
          <p:spPr>
            <a:xfrm>
              <a:off x="7605720" y="3886560"/>
              <a:ext cx="3396240" cy="57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 defTabSz="914400">
                <a:lnSpc>
                  <a:spcPct val="100000"/>
                </a:lnSpc>
              </a:pPr>
              <a:r>
                <a:rPr b="0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  <a:endParaRPr b="0" lang="hr-HR" sz="939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TextBox 9"/>
            <p:cNvSpPr/>
            <p:nvPr/>
          </p:nvSpPr>
          <p:spPr>
            <a:xfrm>
              <a:off x="3511800" y="3891960"/>
              <a:ext cx="3479760" cy="28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 defTabSz="914400">
                <a:lnSpc>
                  <a:spcPct val="100000"/>
                </a:lnSpc>
              </a:pPr>
              <a:r>
                <a:rPr b="0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Ovo djelo je dano na korištenje pod licencom Creative Commons </a:t>
              </a:r>
              <a:r>
                <a:rPr b="0" i="1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Imenovanje</a:t>
              </a:r>
              <a:r>
                <a:rPr b="0" i="1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 </a:t>
              </a:r>
              <a:r>
                <a:rPr b="0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4</a:t>
              </a:r>
              <a:r>
                <a:rPr b="0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.0 međunarodna.</a:t>
              </a:r>
              <a:endParaRPr b="0" lang="hr-HR" sz="939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TextBox 12"/>
            <p:cNvSpPr/>
            <p:nvPr/>
          </p:nvSpPr>
          <p:spPr>
            <a:xfrm>
              <a:off x="1366200" y="4799520"/>
              <a:ext cx="121752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chemeClr val="accent1"/>
                  </a:solidFill>
                  <a:uFillTx/>
                  <a:latin typeface="Arial"/>
                  <a:ea typeface="DejaVu Sans"/>
                  <a:hlinkClick r:id="rId3"/>
                </a:rPr>
                <a:t>www.srce.unizg.hr</a:t>
              </a:r>
              <a:r>
                <a:rPr b="1" lang="hr-HR" sz="900" strike="noStrike" u="none">
                  <a:solidFill>
                    <a:schemeClr val="accent1"/>
                  </a:solidFill>
                  <a:uFillTx/>
                  <a:latin typeface="Arial"/>
                  <a:ea typeface="DejaVu Sans"/>
                </a:rPr>
                <a:t> 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Rectangle 1"/>
            <p:cNvSpPr/>
            <p:nvPr/>
          </p:nvSpPr>
          <p:spPr>
            <a:xfrm>
              <a:off x="3791880" y="4799520"/>
              <a:ext cx="291960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4"/>
                </a:rPr>
                <a:t>creativecommons.org/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5"/>
                </a:rPr>
                <a:t>licenses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6"/>
                </a:rPr>
                <a:t>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7"/>
                </a:rPr>
                <a:t>by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8"/>
                </a:rPr>
                <a:t>/4.0/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9"/>
                </a:rPr>
                <a:t>deed</a:t>
              </a:r>
              <a:r>
                <a:rPr b="1" lang="hr-HR" sz="900" strike="noStrike" u="sng">
                  <a:solidFill>
                    <a:srgbClr val="c00000"/>
                  </a:solidFill>
                  <a:uFillTx/>
                  <a:latin typeface="Arial"/>
                  <a:ea typeface="DejaVu Sans"/>
                </a:rPr>
                <a:t> 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Rectangle 2"/>
            <p:cNvSpPr/>
            <p:nvPr/>
          </p:nvSpPr>
          <p:spPr>
            <a:xfrm>
              <a:off x="8256600" y="4799520"/>
              <a:ext cx="209412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chemeClr val="accent1"/>
                  </a:solidFill>
                  <a:uFillTx/>
                  <a:latin typeface="Arial"/>
                  <a:ea typeface="DejaVu Sans"/>
                  <a:hlinkClick r:id="rId10"/>
                </a:rPr>
                <a:t>www.srce.unizg.hr/otvoreni-pristup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53" name="Picture 14" descr="">
              <a:hlinkClick r:id="rId11"/>
            </p:cNvPr>
            <p:cNvPicPr/>
            <p:nvPr/>
          </p:nvPicPr>
          <p:blipFill>
            <a:blip r:embed="rId12"/>
            <a:stretch/>
          </p:blipFill>
          <p:spPr>
            <a:xfrm>
              <a:off x="8847360" y="5302080"/>
              <a:ext cx="912600" cy="3589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Picture 16" descr="">
              <a:hlinkClick r:id="rId13"/>
            </p:cNvPr>
            <p:cNvPicPr/>
            <p:nvPr/>
          </p:nvPicPr>
          <p:blipFill>
            <a:blip r:embed="rId14"/>
            <a:stretch/>
          </p:blipFill>
          <p:spPr>
            <a:xfrm>
              <a:off x="1343160" y="3891960"/>
              <a:ext cx="1293120" cy="623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5" name="Picture 3" descr="">
              <a:hlinkClick r:id="rId15"/>
            </p:cNvPr>
            <p:cNvPicPr/>
            <p:nvPr/>
          </p:nvPicPr>
          <p:blipFill>
            <a:blip r:embed="rId16"/>
            <a:stretch/>
          </p:blipFill>
          <p:spPr>
            <a:xfrm>
              <a:off x="4766040" y="5311440"/>
              <a:ext cx="971280" cy="34020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56" name="Slika 15" descr=""/>
          <p:cNvPicPr/>
          <p:nvPr/>
        </p:nvPicPr>
        <p:blipFill>
          <a:blip r:embed="rId17"/>
          <a:stretch/>
        </p:blipFill>
        <p:spPr>
          <a:xfrm>
            <a:off x="4737960" y="5311440"/>
            <a:ext cx="1027800" cy="35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 idx="5"/>
          </p:nvPr>
        </p:nvSpPr>
        <p:spPr>
          <a:xfrm>
            <a:off x="3101040" y="6356520"/>
            <a:ext cx="43855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  <a:ea typeface="DejaVu Sans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8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4"/>
          <p:cNvGrpSpPr/>
          <p:nvPr/>
        </p:nvGrpSpPr>
        <p:grpSpPr>
          <a:xfrm>
            <a:off x="1343160" y="3886560"/>
            <a:ext cx="9658800" cy="1774440"/>
            <a:chOff x="1343160" y="3886560"/>
            <a:chExt cx="9658800" cy="1774440"/>
          </a:xfrm>
        </p:grpSpPr>
        <p:sp>
          <p:nvSpPr>
            <p:cNvPr id="63" name="TextBox 7"/>
            <p:cNvSpPr/>
            <p:nvPr/>
          </p:nvSpPr>
          <p:spPr>
            <a:xfrm>
              <a:off x="7605720" y="3886560"/>
              <a:ext cx="3396240" cy="57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 defTabSz="914400">
                <a:lnSpc>
                  <a:spcPct val="100000"/>
                </a:lnSpc>
              </a:pPr>
              <a:r>
                <a:rPr b="0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  <a:endParaRPr b="0" lang="hr-HR" sz="939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TextBox 9"/>
            <p:cNvSpPr/>
            <p:nvPr/>
          </p:nvSpPr>
          <p:spPr>
            <a:xfrm>
              <a:off x="3511800" y="3891960"/>
              <a:ext cx="3479760" cy="28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just" defTabSz="914400">
                <a:lnSpc>
                  <a:spcPct val="100000"/>
                </a:lnSpc>
              </a:pPr>
              <a:r>
                <a:rPr b="0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Ovo djelo je dano na korištenje pod licencom Creative Commons </a:t>
              </a:r>
              <a:r>
                <a:rPr b="0" i="1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Imenovanje</a:t>
              </a:r>
              <a:r>
                <a:rPr b="0" i="1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 </a:t>
              </a:r>
              <a:r>
                <a:rPr b="0" lang="hr-H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4</a:t>
              </a:r>
              <a:r>
                <a:rPr b="0" lang="pt-BR" sz="939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.0 međunarodna.</a:t>
              </a:r>
              <a:endParaRPr b="0" lang="hr-HR" sz="939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TextBox 12"/>
            <p:cNvSpPr/>
            <p:nvPr/>
          </p:nvSpPr>
          <p:spPr>
            <a:xfrm>
              <a:off x="1366200" y="4799520"/>
              <a:ext cx="121752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chemeClr val="accent1"/>
                  </a:solidFill>
                  <a:uFillTx/>
                  <a:latin typeface="Arial"/>
                  <a:ea typeface="DejaVu Sans"/>
                  <a:hlinkClick r:id="rId3"/>
                </a:rPr>
                <a:t>www.srce.unizg.hr</a:t>
              </a:r>
              <a:r>
                <a:rPr b="1" lang="hr-HR" sz="900" strike="noStrike" u="none">
                  <a:solidFill>
                    <a:schemeClr val="accent1"/>
                  </a:solidFill>
                  <a:uFillTx/>
                  <a:latin typeface="Arial"/>
                  <a:ea typeface="DejaVu Sans"/>
                </a:rPr>
                <a:t> 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6" name="Rectangle 1"/>
            <p:cNvSpPr/>
            <p:nvPr/>
          </p:nvSpPr>
          <p:spPr>
            <a:xfrm>
              <a:off x="3791880" y="4799520"/>
              <a:ext cx="291960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4"/>
                </a:rPr>
                <a:t>creativecommons.org/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5"/>
                </a:rPr>
                <a:t>licenses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6"/>
                </a:rPr>
                <a:t>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7"/>
                </a:rPr>
                <a:t>by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8"/>
                </a:rPr>
                <a:t>/4.0/</a:t>
              </a:r>
              <a:r>
                <a:rPr b="1" lang="hr-HR" sz="900" strike="noStrike" u="sng">
                  <a:solidFill>
                    <a:srgbClr val="d71635"/>
                  </a:solidFill>
                  <a:uFillTx/>
                  <a:latin typeface="Arial"/>
                  <a:ea typeface="DejaVu Sans"/>
                  <a:hlinkClick r:id="rId9"/>
                </a:rPr>
                <a:t>deed</a:t>
              </a:r>
              <a:r>
                <a:rPr b="1" lang="hr-HR" sz="900" strike="noStrike" u="sng">
                  <a:solidFill>
                    <a:srgbClr val="c00000"/>
                  </a:solidFill>
                  <a:uFillTx/>
                  <a:latin typeface="Arial"/>
                  <a:ea typeface="DejaVu Sans"/>
                </a:rPr>
                <a:t> 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" name="Rectangle 2"/>
            <p:cNvSpPr/>
            <p:nvPr/>
          </p:nvSpPr>
          <p:spPr>
            <a:xfrm>
              <a:off x="8256600" y="4799520"/>
              <a:ext cx="209412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hr-HR" sz="900" strike="noStrike" u="sng">
                  <a:solidFill>
                    <a:schemeClr val="accent1"/>
                  </a:solidFill>
                  <a:uFillTx/>
                  <a:latin typeface="Arial"/>
                  <a:ea typeface="DejaVu Sans"/>
                  <a:hlinkClick r:id="rId10"/>
                </a:rPr>
                <a:t>www.srce.unizg.hr/otvoreni-pristup</a:t>
              </a:r>
              <a:endParaRPr b="0" lang="hr-HR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68" name="Picture 14" descr="">
              <a:hlinkClick r:id="rId11"/>
            </p:cNvPr>
            <p:cNvPicPr/>
            <p:nvPr/>
          </p:nvPicPr>
          <p:blipFill>
            <a:blip r:embed="rId12"/>
            <a:stretch/>
          </p:blipFill>
          <p:spPr>
            <a:xfrm>
              <a:off x="8847360" y="5302080"/>
              <a:ext cx="912600" cy="3589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9" name="Picture 16" descr="">
              <a:hlinkClick r:id="rId13"/>
            </p:cNvPr>
            <p:cNvPicPr/>
            <p:nvPr/>
          </p:nvPicPr>
          <p:blipFill>
            <a:blip r:embed="rId14"/>
            <a:stretch/>
          </p:blipFill>
          <p:spPr>
            <a:xfrm>
              <a:off x="1343160" y="3891960"/>
              <a:ext cx="1293120" cy="623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0" name="Picture 3" descr="">
              <a:hlinkClick r:id="rId15"/>
            </p:cNvPr>
            <p:cNvPicPr/>
            <p:nvPr/>
          </p:nvPicPr>
          <p:blipFill>
            <a:blip r:embed="rId16"/>
            <a:stretch/>
          </p:blipFill>
          <p:spPr>
            <a:xfrm>
              <a:off x="4766040" y="5311440"/>
              <a:ext cx="971280" cy="34020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71" name="Slika 15" descr=""/>
          <p:cNvPicPr/>
          <p:nvPr/>
        </p:nvPicPr>
        <p:blipFill>
          <a:blip r:embed="rId17"/>
          <a:stretch/>
        </p:blipFill>
        <p:spPr>
          <a:xfrm>
            <a:off x="4737960" y="5311440"/>
            <a:ext cx="1027800" cy="35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ftr" idx="6"/>
          </p:nvPr>
        </p:nvSpPr>
        <p:spPr>
          <a:xfrm>
            <a:off x="3101040" y="6356520"/>
            <a:ext cx="43855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  <a:ea typeface="DejaVu Sans"/>
              </a:rPr>
              <a:t> </a:t>
            </a:r>
            <a:endParaRPr b="0" lang="hr-H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8"/>
    <p:sldLayoutId id="2147483664" r:id="rId19"/>
    <p:sldLayoutId id="2147483665" r:id="rId20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ftr" idx="7"/>
          </p:nvPr>
        </p:nvSpPr>
        <p:spPr>
          <a:xfrm>
            <a:off x="2916000" y="6330240"/>
            <a:ext cx="4622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hr-HR" sz="14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4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svg"/><Relationship Id="rId3" Type="http://schemas.openxmlformats.org/officeDocument/2006/relationships/slideLayout" Target="../slideLayouts/slideLayout1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34600" y="1510920"/>
            <a:ext cx="7181640" cy="199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hr-HR" sz="3600" strike="noStrike" u="none">
                <a:solidFill>
                  <a:schemeClr val="lt1"/>
                </a:solidFill>
                <a:uFillTx/>
                <a:latin typeface="Arial"/>
                <a:ea typeface="DejaVu Sans"/>
              </a:rPr>
              <a:t>Kolaboracijski rad s programskim kodom za potrebe akademske i znanstvene zajednice</a:t>
            </a:r>
            <a:endParaRPr b="0" lang="hr-HR" sz="3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34600" y="3602160"/>
            <a:ext cx="7181640" cy="165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r-HR" sz="2400" strike="noStrike" u="none">
                <a:solidFill>
                  <a:schemeClr val="lt1"/>
                </a:solidFill>
                <a:uFillTx/>
                <a:latin typeface="Arial"/>
                <a:ea typeface="DejaVu Sans"/>
              </a:rPr>
              <a:t>Dubravko Penezić, </a:t>
            </a:r>
            <a:br>
              <a:rPr sz="2400"/>
            </a:br>
            <a:r>
              <a:rPr b="0" lang="hr-HR" sz="2400" strike="noStrike" u="none">
                <a:solidFill>
                  <a:schemeClr val="lt1"/>
                </a:solidFill>
                <a:uFillTx/>
                <a:latin typeface="Arial"/>
                <a:ea typeface="DejaVu Sans"/>
              </a:rPr>
              <a:t>dpenezic@srce.hr, </a:t>
            </a:r>
            <a:br>
              <a:rPr sz="2400"/>
            </a:br>
            <a:r>
              <a:rPr b="0" lang="hr-HR" sz="2400" strike="noStrike" u="none">
                <a:solidFill>
                  <a:schemeClr val="lt1"/>
                </a:solidFill>
                <a:uFillTx/>
                <a:latin typeface="Arial"/>
                <a:ea typeface="DejaVu Sans"/>
              </a:rPr>
              <a:t>ožujak, 2025</a:t>
            </a:r>
            <a:endParaRPr b="0" lang="hr-H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Od čega se sastoje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Web sjedišta s osnovnim podacima i uputama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Kataloga programske podrške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Repozitorija Git projekata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Foruma za komunikaciju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Wiki stranica za dokumentaciju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Pomoćnih alata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Kako su nastala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Ideje o dobrobiti Open Source programskih rješenja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Potrebe za objavljivanje programskih rješenja u javnom prostoru pod Open Source licencijom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Srce želi isto za Hrvatsku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Prepoznata je potreba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Prepoznate su dobrobiti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Obavljena je analiza postojećih sustava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Napravljena je anketa  s ciljanom skupinom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Najbolje je da surađujemo zajedno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OpenCode.hr inicijativa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11.2.2025 potpisan Sporazum o suradnji na projektu izgradnje sustava za kolaboracijski rad s programskim kodom – OpenCode.HR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Četiri institucije :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Sveučilište Josipa Jurja Strossmayera u Osijeku Fakultet elektrotehnike, računarstva i informacijskih tehnologija Osijek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Sveučilište u Zagrebu, Fakultet elektrotehnike i računarstva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Sveučilište u Zagrebu, Fakultet organizacije i informatike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Sveučilište u Zagrebu, Sveučilišni računski centar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Osnovne permise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Definiranje arhitekture i dizajna sustava/usluge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Izrada pravilnika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Uspostava sustava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Korištenje licencija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Korisničke upute i način korištenja sustava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Promocija i suradnja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Edukacija korisnika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Održavanje sustava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A koji nam je plan ?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Do početka iduće akademske godine imati sustav koji funkcionira u produkciji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Ambiciozan plan, ali ...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Znate li razliku idmeđu Git projekta i Git repozitorija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Mogu li se u Git projekt pohraniti i ne tekstualne datoteke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Koji Git repozitorij koristite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GitLab u oblaku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GitHub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GitLab lokalno instaliran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Bitbucket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Gitea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GitBucket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Neko drugo rješenje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 koristim Git repozitorij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Mi volimo GitLab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Programsko rješenje koje je moguće lokalno instalirati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OpenSource Free To Use , ili komercijalna varijanta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Git repozitorij ali i puno više ...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CI/CD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API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skalabilnost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hr-HR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Koliko često sudjelujete na projektima s više sudionika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Svaki dan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Jednom mjesečno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Više puta godišnje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Jednom godišnje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 sudjelujem na takvim projektima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Koristite li WiKi stranice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Koji od slijedećih WiKi proizvoda znate/koristite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Confluence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Wiki.js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DokuWiki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MediaWiki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Nuclino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Neki drugi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 poznajem/koristim niti jedan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A što mi koristimo ?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Dugo isprobavali različita rješenja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Trenutno koristimo Confluence (izazov s licencijom i njenom cijenom)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Za OpenCode.hr odabrali Wiki.js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Vrlo vjerojatno će i Srce prijeći na to programsko rješenje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 li ste ikada prijavili pogrešku u programskoj podršci koja je OpenSource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528560" y="2700000"/>
            <a:ext cx="9824400" cy="347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 li ste koristili neke od slijedećih komunikacijski oblika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Facebook Groups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Forume kompanija koje proizvode programsku podršku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Stack Overflow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Mailing liste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Reddit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Discourse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Neke druge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 koristim komunikaciju u grupnom okruženju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 li je programskom rješenju potreban forum za razmjenu informacija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1528560" y="234000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Furum svakako da 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Odabrali smo Discourse kao programsko rješenje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Smatramo da </a:t>
            </a:r>
            <a:r>
              <a:rPr b="0" lang="en-GB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je </a:t>
            </a: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za zdravlje svakog projekta potrebna zajednica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Forum kao oblik okupljanja zajednice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 li ste ikada koristili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XML, YAML, json, JavaScript beautifier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Generator QR koda, UUID-a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Provjeru Regular Expresion-a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LaTeX editor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Pretvorbu među sustavima brojeva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Istražujući naišli smo na skriveni dragulj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IT Tools skup alata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Razmišljamo o dodavanju i drugih skupova alata istog tipa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 li ste ikada pisali dokument zajedno s ostalim suradnicima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hr-HR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Razvijate li programski kod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Markdown je zakon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Isprobali smo HedgeDoc Markdown editor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Markdown omo</a:t>
            </a:r>
            <a:r>
              <a:rPr b="0" lang="en-GB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gućava</a:t>
            </a: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 laganu transformaciju među različitim tipovima dokumenata i često je u uporabi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 li ste znali da je autorsko pravo neotuđivo i netransveribilno prema zakonu u RH/EU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528560" y="2520000"/>
            <a:ext cx="9824400" cy="365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Znate li razliku izmedju licencije, autorstva i komercijalnih prava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Koje od slijedećih informacija bi trebalo imati svako programsko rješenje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1528560" y="2340000"/>
            <a:ext cx="9824400" cy="383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Popis autora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Dokumentaciju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Licenciju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Informaciju o komercijalnim pravima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Informaciju o financiranju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Informaciju o suradnji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Metapodatke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Drugo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Za koje ste licencije čuli/koristili ih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hr-H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Katalog programskog koda 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Smatramo obaveznim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Vidljiv kako korisnicima tako i za strojnu obradu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Obavezni metapodaci u Git projektima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Polazimo od dobro prihvaćenog publiccode.yml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Pružiti korisnicima automatski editor za popunjavanje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Kako biramo programsku podršku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Open Source i Free To Use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Mogućnost autentikacije pomoću SAML/OIDC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Mogućnost AI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Mogućnost pristupa pomoću API-a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Kakvo je vaše mišljenje o uporabi umjetne inteligenciji ?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Pozitivno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Negativno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Nemam mišljenje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Korištenje umjetne inteligencije u izradi programskih riješenja je 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Prihvatljivo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 prihvatljivo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Nemam mišljenje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OpenCode.hr 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5" name="Picture 145" descr=""/>
          <p:cNvPicPr/>
          <p:nvPr/>
        </p:nvPicPr>
        <p:blipFill>
          <a:blip r:embed="rId1"/>
          <a:stretch/>
        </p:blipFill>
        <p:spPr>
          <a:xfrm>
            <a:off x="3240000" y="1679040"/>
            <a:ext cx="7036200" cy="4080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Znate li što znači Open Source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357560" y="536760"/>
            <a:ext cx="9644400" cy="196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hr-HR" sz="306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Kolaboracijski rad s programskim kodom za potrebe akademske i znanstvene zajednice</a:t>
            </a:r>
            <a:endParaRPr b="0" lang="hr-HR" sz="306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1357560" y="2755080"/>
            <a:ext cx="9644400" cy="79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r-HR" sz="187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Dubravko Penezić, dpenezic@srce.hr, ožujak 2025.</a:t>
            </a:r>
            <a:endParaRPr b="0" lang="hr-HR" sz="187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Primarno radite u okolini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Akademske i znanstvene zajednice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Industrije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Samostalan rad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Nešto drugo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Zajedno surađujemo na ovoj prezentaciji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Alat je claper (https://claper.co/)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Open Source i Free To Use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Lokalno je instaliran na našem serveru u Srcu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Omogućuje autentikaciju putem AAI@EduHr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Ima API za komunikaciju s drugima alatima i sustavima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6" name="Graphic 74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7560000" y="1825560"/>
            <a:ext cx="532440" cy="465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Mi u Srcu ...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Imamo preko 1K Git projekata na repozitoriju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Na velikom broju projekata sudjeluje više od jednog djelatnika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Surađujemo s različitim domaćim i međunarodnim institucijama i grupama na zajedničkim projektima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Koristimo različite alate za suradnju i vođenje projekta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Neki su besplatni, a za druge treba platiti licenciju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Željeli bi imati ...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4400" cy="435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Mjesto/uslugu u Hrvatskoj na kojoj bi mogli: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Objavljivati OpenSource programskih riješenja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Surađivati s drugim institucijama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Adekvatno prilagoditi okolinu akademskoj i znanstvenoj zajednici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Biti ukljućivi i pomoći drugima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b="0" lang="hr-HR" sz="28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Prilikom naše međunarodne suradnje zamijetili smo usluge koje su nam se svidjele </a:t>
            </a:r>
            <a:endParaRPr b="0" lang="hr-H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440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4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Postojeće platforme/usluge</a:t>
            </a:r>
            <a:endParaRPr b="0" lang="hr-H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2"/>
          <p:cNvSpPr/>
          <p:nvPr/>
        </p:nvSpPr>
        <p:spPr>
          <a:xfrm>
            <a:off x="1440000" y="5087880"/>
            <a:ext cx="4840560" cy="103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defTabSz="914400">
              <a:lnSpc>
                <a:spcPct val="90000"/>
              </a:lnSpc>
              <a:spcBef>
                <a:spcPts val="1417"/>
              </a:spcBef>
              <a:tabLst>
                <a:tab algn="l" pos="0"/>
              </a:tabLst>
            </a:pPr>
            <a:endParaRPr b="0" lang="hr-HR" sz="13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hr-HR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b="0" lang="hr-HR" sz="2000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https://opencode.de/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Picture 81" descr=""/>
          <p:cNvPicPr/>
          <p:nvPr/>
        </p:nvPicPr>
        <p:blipFill>
          <a:blip r:embed="rId1"/>
          <a:stretch/>
        </p:blipFill>
        <p:spPr>
          <a:xfrm>
            <a:off x="6586560" y="1980000"/>
            <a:ext cx="4706280" cy="314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PlaceHolder 3"/>
          <p:cNvSpPr/>
          <p:nvPr/>
        </p:nvSpPr>
        <p:spPr>
          <a:xfrm>
            <a:off x="6840000" y="5040000"/>
            <a:ext cx="4679280" cy="8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90000"/>
              </a:lnSpc>
              <a:spcBef>
                <a:spcPts val="1417"/>
              </a:spcBef>
            </a:pPr>
            <a:endParaRPr b="0" lang="hr-HR" sz="13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35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 </a:t>
            </a:r>
            <a:r>
              <a:rPr b="0" lang="hr-HR" sz="2000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https://developers.italia.it/</a:t>
            </a:r>
            <a:endParaRPr b="0" lang="hr-H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5" name="Picture 83" descr=""/>
          <p:cNvPicPr/>
          <p:nvPr/>
        </p:nvPicPr>
        <p:blipFill>
          <a:blip r:embed="rId2"/>
          <a:stretch/>
        </p:blipFill>
        <p:spPr>
          <a:xfrm>
            <a:off x="1555200" y="2050200"/>
            <a:ext cx="4528440" cy="307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</TotalTime>
  <Application>LibreOffice/24.8.4.2$Linux_X86_64 LibreOffice_project/480$Build-2</Application>
  <AppVersion>15.0000</AppVersion>
  <Words>981</Words>
  <Paragraphs>197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2025-03-24T10:05:50Z</dcterms:created>
  <dc:creator>Dubravka Orešković</dc:creator>
  <dc:description/>
  <dc:language>hr-HR</dc:language>
  <cp:lastModifiedBy/>
  <dcterms:modified xsi:type="dcterms:W3CDTF">2025-03-28T12:05:11Z</dcterms:modified>
  <cp:revision>35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42</vt:i4>
  </property>
</Properties>
</file>