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3B65B8-53DC-4BCB-AEBF-492DC9697251}">
          <p14:sldIdLst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&lt;18g.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B-4690-AABA-66B17A9871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18-60g.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CB-4690-AABA-66B17A9871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&gt;60.g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CB-4690-AABA-66B17A987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922208"/>
        <c:axId val="675395448"/>
      </c:barChart>
      <c:catAx>
        <c:axId val="6669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395448"/>
        <c:crosses val="autoZero"/>
        <c:auto val="1"/>
        <c:lblAlgn val="ctr"/>
        <c:lblOffset val="100"/>
        <c:noMultiLvlLbl val="0"/>
      </c:catAx>
      <c:valAx>
        <c:axId val="67539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69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2-40C5-AF9E-F1AD54451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6922208"/>
        <c:axId val="675395448"/>
      </c:barChart>
      <c:catAx>
        <c:axId val="6669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395448"/>
        <c:crosses val="autoZero"/>
        <c:auto val="1"/>
        <c:lblAlgn val="ctr"/>
        <c:lblOffset val="100"/>
        <c:noMultiLvlLbl val="0"/>
      </c:catAx>
      <c:valAx>
        <c:axId val="67539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69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0-1,5</c:v>
                </c:pt>
                <c:pt idx="1">
                  <c:v>1,5-3</c:v>
                </c:pt>
                <c:pt idx="2">
                  <c:v>3-4,5</c:v>
                </c:pt>
                <c:pt idx="3">
                  <c:v>4,5-6</c:v>
                </c:pt>
                <c:pt idx="4">
                  <c:v>6-7,5</c:v>
                </c:pt>
                <c:pt idx="5">
                  <c:v>7,5-9</c:v>
                </c:pt>
                <c:pt idx="6">
                  <c:v>9+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</c:v>
                </c:pt>
                <c:pt idx="1">
                  <c:v>43</c:v>
                </c:pt>
                <c:pt idx="2">
                  <c:v>54</c:v>
                </c:pt>
                <c:pt idx="3">
                  <c:v>88</c:v>
                </c:pt>
                <c:pt idx="4">
                  <c:v>62</c:v>
                </c:pt>
                <c:pt idx="5">
                  <c:v>11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09-48BC-9B88-72EF8E3CF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axId val="666922208"/>
        <c:axId val="675395448"/>
      </c:barChart>
      <c:catAx>
        <c:axId val="6669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395448"/>
        <c:crosses val="autoZero"/>
        <c:auto val="1"/>
        <c:lblAlgn val="ctr"/>
        <c:lblOffset val="100"/>
        <c:noMultiLvlLbl val="0"/>
      </c:catAx>
      <c:valAx>
        <c:axId val="67539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69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28-4BA6-917E-7319FF631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9893240"/>
        <c:axId val="349892256"/>
      </c:lineChart>
      <c:catAx>
        <c:axId val="349893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9892256"/>
        <c:crosses val="autoZero"/>
        <c:auto val="1"/>
        <c:lblAlgn val="ctr"/>
        <c:lblOffset val="100"/>
        <c:noMultiLvlLbl val="0"/>
      </c:catAx>
      <c:valAx>
        <c:axId val="34989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989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&lt;18g.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F5-4220-BC2F-FAABE23072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18-60g.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F5-4220-BC2F-FAABE23072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&gt;60.g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F5-4220-BC2F-FAABE2307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9893240"/>
        <c:axId val="349892256"/>
      </c:lineChart>
      <c:catAx>
        <c:axId val="349893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9892256"/>
        <c:crosses val="autoZero"/>
        <c:auto val="1"/>
        <c:lblAlgn val="ctr"/>
        <c:lblOffset val="100"/>
        <c:noMultiLvlLbl val="0"/>
      </c:catAx>
      <c:valAx>
        <c:axId val="34989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49893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557453987279"/>
          <c:y val="9.2895788327806955E-2"/>
          <c:w val="0.55655457528039198"/>
          <c:h val="0.510412904251609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3.3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1.2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1.2</c:v>
                </c:pt>
                <c:pt idx="5">
                  <c:v>1.3</c:v>
                </c:pt>
                <c:pt idx="6">
                  <c:v>1</c:v>
                </c:pt>
                <c:pt idx="7">
                  <c:v>3.4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AC-4DDB-946C-EEBDB7A1E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099200"/>
        <c:axId val="702105432"/>
      </c:scatterChart>
      <c:valAx>
        <c:axId val="702099200"/>
        <c:scaling>
          <c:orientation val="minMax"/>
          <c:max val="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dirty="0"/>
                  <a:t>Internet</a:t>
                </a:r>
                <a:r>
                  <a:rPr lang="en-US" sz="1050" baseline="0" dirty="0"/>
                  <a:t> (h/dan)</a:t>
                </a:r>
                <a:endParaRPr lang="hr-HR" sz="105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02105432"/>
        <c:crosses val="autoZero"/>
        <c:crossBetween val="midCat"/>
        <c:majorUnit val="1"/>
      </c:valAx>
      <c:valAx>
        <c:axId val="70210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/>
                  <a:t>Internet </a:t>
                </a:r>
                <a:r>
                  <a:rPr lang="en-US" sz="1000" dirty="0" err="1"/>
                  <a:t>kupovina</a:t>
                </a:r>
                <a:r>
                  <a:rPr lang="en-US" sz="1000" dirty="0"/>
                  <a:t> (</a:t>
                </a:r>
                <a:r>
                  <a:rPr lang="en-US" sz="1000" dirty="0" err="1"/>
                  <a:t>mj</a:t>
                </a:r>
                <a:r>
                  <a:rPr lang="en-US" sz="1000" dirty="0"/>
                  <a:t>.)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8.0270550115770473E-2"/>
              <c:y val="0.319440259897065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02099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19178011788289"/>
          <c:y val="7.9450145033991171E-2"/>
          <c:w val="0.57928387103754775"/>
          <c:h val="0.4214482198134956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Selo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3.3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1.2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7">
                  <c:v>3.4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82-43AB-835A-4B8DBDD33D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3.3</c:v>
                </c:pt>
                <c:pt idx="4">
                  <c:v>4</c:v>
                </c:pt>
                <c:pt idx="5">
                  <c:v>4.5</c:v>
                </c:pt>
                <c:pt idx="6">
                  <c:v>5</c:v>
                </c:pt>
                <c:pt idx="7">
                  <c:v>1.2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3">
                  <c:v>2</c:v>
                </c:pt>
                <c:pt idx="4">
                  <c:v>1.2</c:v>
                </c:pt>
                <c:pt idx="5">
                  <c:v>1.3</c:v>
                </c:pt>
                <c:pt idx="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982-43AB-835A-4B8DBDD33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099200"/>
        <c:axId val="702105432"/>
      </c:scatterChart>
      <c:valAx>
        <c:axId val="702099200"/>
        <c:scaling>
          <c:orientation val="minMax"/>
          <c:max val="6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050" dirty="0"/>
                  <a:t>Internet (h/dan)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02105432"/>
        <c:crosses val="autoZero"/>
        <c:crossBetween val="midCat"/>
        <c:majorUnit val="1"/>
      </c:valAx>
      <c:valAx>
        <c:axId val="702105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 dirty="0">
                    <a:effectLst/>
                  </a:rPr>
                  <a:t>Internet </a:t>
                </a:r>
                <a:r>
                  <a:rPr lang="en-US" sz="1000" b="0" i="0" baseline="0" dirty="0" err="1">
                    <a:effectLst/>
                  </a:rPr>
                  <a:t>kupovina</a:t>
                </a:r>
                <a:r>
                  <a:rPr lang="en-US" sz="1000" b="0" i="0" baseline="0" dirty="0">
                    <a:effectLst/>
                  </a:rPr>
                  <a:t> </a:t>
                </a:r>
                <a:r>
                  <a:rPr lang="en-US" sz="1000" b="0" i="0" u="none" strike="noStrike" baseline="0" dirty="0">
                    <a:effectLst/>
                  </a:rPr>
                  <a:t>(</a:t>
                </a:r>
                <a:r>
                  <a:rPr lang="en-US" sz="1000" b="0" i="0" u="none" strike="noStrike" baseline="0" dirty="0" err="1">
                    <a:effectLst/>
                  </a:rPr>
                  <a:t>mj</a:t>
                </a:r>
                <a:r>
                  <a:rPr lang="en-US" sz="1000" b="0" i="0" u="none" strike="noStrike" baseline="0" dirty="0">
                    <a:effectLst/>
                  </a:rPr>
                  <a:t>.)</a:t>
                </a:r>
                <a:endParaRPr lang="hr-HR" sz="1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8706375931399125E-2"/>
              <c:y val="0.211216925664859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02099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519757309604388"/>
          <c:y val="0.82841017261668304"/>
          <c:w val="0.38454809835155418"/>
          <c:h val="0.130793998194704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Doseljeni</c:v>
                </c:pt>
                <c:pt idx="1">
                  <c:v>Odseljeni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</c:v>
                </c:pt>
                <c:pt idx="1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2-4E30-8E07-A49B3EE6F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6922208"/>
        <c:axId val="675395448"/>
      </c:barChart>
      <c:catAx>
        <c:axId val="666922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5395448"/>
        <c:crosses val="autoZero"/>
        <c:auto val="1"/>
        <c:lblAlgn val="ctr"/>
        <c:lblOffset val="100"/>
        <c:noMultiLvlLbl val="0"/>
      </c:catAx>
      <c:valAx>
        <c:axId val="675395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669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Doseljeni</c:v>
                </c:pt>
                <c:pt idx="1">
                  <c:v>Odseljeni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</c:v>
                </c:pt>
                <c:pt idx="1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5-430D-8CB3-A2569C62D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6922208"/>
        <c:axId val="675395448"/>
      </c:barChart>
      <c:catAx>
        <c:axId val="666922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Smjer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migracije</a:t>
                </a:r>
                <a:endParaRPr lang="hr-H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395448"/>
        <c:crosses val="autoZero"/>
        <c:auto val="1"/>
        <c:lblAlgn val="ctr"/>
        <c:lblOffset val="100"/>
        <c:noMultiLvlLbl val="0"/>
      </c:catAx>
      <c:valAx>
        <c:axId val="67539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osoba</a:t>
                </a:r>
                <a:endParaRPr lang="hr-H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669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F9FC-077E-4A40-B549-2BBE379B601D}" type="datetimeFigureOut">
              <a:rPr lang="hr-HR" smtClean="0"/>
              <a:t>21.03.2025.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6E16-B33E-457F-9916-4D5AFE6657D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67B-50BF-40DF-8364-28707179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1999045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1D34-1B8E-47C6-80D0-457EE0FB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04" y="3602038"/>
            <a:ext cx="71826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29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607E9-90CB-4EC3-BFC9-07EDD058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B1384C-24C7-4CD0-8B92-D90451B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A262905-6F9B-4F86-9E50-E9DA6DFA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6D35-CFA6-4B63-BF11-E19CD2DE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56DE-163C-48D3-B4DB-66AA1476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871E8D-D6F2-4C79-A882-74BAB8B2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343270" y="3886724"/>
            <a:ext cx="9659563" cy="1775457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933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3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933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27177" cy="173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73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9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80399" y="3599709"/>
              <a:ext cx="1590820" cy="17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47" y="536927"/>
            <a:ext cx="9645386" cy="196790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447" y="2755191"/>
            <a:ext cx="9645386" cy="8011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83" y="5311584"/>
            <a:ext cx="1028936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F22F-DC98-4B5C-A47C-6A9E6102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2AFC-EA56-40CB-A1FC-92A03EDF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FF8F-782A-4C94-8833-AFD41A25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8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7771-2B9E-417E-B8DA-1FB73CA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65" y="1709738"/>
            <a:ext cx="717826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5B0E-9F5A-4DB6-9497-58E62E88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164" y="4589463"/>
            <a:ext cx="7178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DE33-3ECF-4A51-BF12-67447FA9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3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7053-C862-47AB-AF3B-0BCCC8C1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B8A8-C494-4B91-9F99-36B9A88CC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416" y="1825625"/>
            <a:ext cx="4567584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28E9E-54E2-4C0F-A8BD-ED00505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48" y="1825625"/>
            <a:ext cx="486465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B1797-359A-40A3-9436-0FF9D3D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4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EE616-1350-4900-8A92-573BB5D2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6330" y="1681163"/>
            <a:ext cx="467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44D2-5F27-4F10-A9F1-CAC874DB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6330" y="2505075"/>
            <a:ext cx="467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C2B39-63E7-4322-BC52-03CD39DE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304" y="1681163"/>
            <a:ext cx="49280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B891E-40AC-403D-86FB-C19AF0B5B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304" y="2505075"/>
            <a:ext cx="492808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5D426E-1106-4747-A089-EEDEEC06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C8FE507-285B-4FCA-A767-BC44D221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A56CA-007D-47AF-B3D1-8C29368D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EE1CB03-7C26-439C-B1D6-AC17697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3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5B2-314B-47EA-9D2F-25D1A33B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201-646E-4991-9C2F-F800236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299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E4B-A260-4E54-9EB6-4CA2052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0686A-C2A3-4FEC-951D-FE75AE2CF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0299" y="2057400"/>
            <a:ext cx="4114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AE175-ABB3-404B-8D1A-52EA6B6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6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0FBFD-B7B9-4838-A2AE-F4E28DD8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3798" y="1828800"/>
            <a:ext cx="6078478" cy="4032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F959-D4B5-42B2-9533-DF80582F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0990" y="1839154"/>
            <a:ext cx="3980068" cy="40322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E6853-9EAC-4161-87F9-1A0E7A49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644408-4B23-4481-9706-2C11B5AE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C6DB-E731-4161-B08C-37AD479B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6ED9-513A-4481-8699-22D12468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416" y="1825625"/>
            <a:ext cx="9825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EDB2-868D-48CC-B9F7-4184495A4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009" y="6356350"/>
            <a:ext cx="438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4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B391B-F214-4E80-8290-88CB147C5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Vizualizacija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istraživačkim</a:t>
            </a:r>
            <a:r>
              <a:rPr lang="en-US" dirty="0"/>
              <a:t> </a:t>
            </a:r>
            <a:r>
              <a:rPr lang="en-US" dirty="0" err="1"/>
              <a:t>projektima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8FA65-749F-4160-90DD-16FCDD61F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Predavači:</a:t>
            </a:r>
            <a:r>
              <a:rPr lang="en-GB" dirty="0"/>
              <a:t> </a:t>
            </a:r>
            <a:endParaRPr lang="en-US" dirty="0"/>
          </a:p>
          <a:p>
            <a:r>
              <a:rPr lang="en-US" dirty="0"/>
              <a:t>Mislav Kranjčev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Sveučilište</a:t>
            </a:r>
            <a:r>
              <a:rPr lang="en-GB" dirty="0">
                <a:latin typeface="Arial"/>
                <a:cs typeface="Arial"/>
              </a:rPr>
              <a:t> u </a:t>
            </a:r>
            <a:r>
              <a:rPr lang="en-GB" dirty="0" err="1">
                <a:latin typeface="Arial"/>
                <a:cs typeface="Arial"/>
              </a:rPr>
              <a:t>Zagrebu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Sveučilišni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računski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centar</a:t>
            </a:r>
            <a:r>
              <a:rPr lang="en-GB" dirty="0">
                <a:latin typeface="Arial"/>
                <a:cs typeface="Arial"/>
              </a:rPr>
              <a:t> Srce</a:t>
            </a:r>
            <a:endParaRPr lang="en-US" dirty="0"/>
          </a:p>
          <a:p>
            <a:r>
              <a:rPr lang="en-US" dirty="0"/>
              <a:t>Josip Novak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Sveučilište</a:t>
            </a:r>
            <a:r>
              <a:rPr lang="en-GB" dirty="0">
                <a:latin typeface="Arial"/>
                <a:cs typeface="Arial"/>
              </a:rPr>
              <a:t> u </a:t>
            </a:r>
            <a:r>
              <a:rPr lang="en-GB" dirty="0" err="1">
                <a:latin typeface="Arial"/>
                <a:cs typeface="Arial"/>
              </a:rPr>
              <a:t>Zagrebu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Sveučilišni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računski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centar</a:t>
            </a:r>
            <a:r>
              <a:rPr lang="en-GB" dirty="0">
                <a:latin typeface="Arial"/>
                <a:cs typeface="Arial"/>
              </a:rPr>
              <a:t> Srce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8785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118F-D472-4A1C-B94D-43B0EF7D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Vizualizacije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D53-F212-418D-83EA-424DB218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416" y="1825625"/>
            <a:ext cx="6955626" cy="39728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 err="1"/>
              <a:t>Točkasti</a:t>
            </a:r>
            <a:r>
              <a:rPr lang="en-US" noProof="0" dirty="0"/>
              <a:t> </a:t>
            </a:r>
            <a:r>
              <a:rPr lang="en-US" noProof="0" dirty="0" err="1"/>
              <a:t>grafikoni</a:t>
            </a:r>
            <a:endParaRPr lang="en-US" noProof="0" dirty="0"/>
          </a:p>
          <a:p>
            <a:pPr lvl="1">
              <a:lnSpc>
                <a:spcPct val="100000"/>
              </a:lnSpc>
            </a:pPr>
            <a:r>
              <a:rPr lang="en-US" dirty="0" err="1"/>
              <a:t>Smještaj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u 2 </a:t>
            </a:r>
            <a:r>
              <a:rPr lang="en-US" dirty="0" err="1"/>
              <a:t>dimenzije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agregiranja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err="1"/>
              <a:t>Boja</a:t>
            </a:r>
            <a:r>
              <a:rPr lang="en-US" dirty="0"/>
              <a:t>/</a:t>
            </a:r>
            <a:r>
              <a:rPr lang="en-US" dirty="0" err="1"/>
              <a:t>oblik</a:t>
            </a:r>
            <a:r>
              <a:rPr lang="en-US" dirty="0"/>
              <a:t> za </a:t>
            </a:r>
            <a:r>
              <a:rPr lang="en-US" dirty="0" err="1"/>
              <a:t>podjelu</a:t>
            </a:r>
            <a:r>
              <a:rPr lang="en-US" dirty="0"/>
              <a:t> po </a:t>
            </a:r>
            <a:r>
              <a:rPr lang="en-US" dirty="0" err="1"/>
              <a:t>kategorijama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trendove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grupacije</a:t>
            </a:r>
            <a:endParaRPr lang="en-US" dirty="0"/>
          </a:p>
          <a:p>
            <a:endParaRPr lang="hr-HR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493193-3E7B-44AB-B036-51ABD4E3D1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7690998"/>
              </p:ext>
            </p:extLst>
          </p:nvPr>
        </p:nvGraphicFramePr>
        <p:xfrm>
          <a:off x="7426517" y="612998"/>
          <a:ext cx="4526629" cy="177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D4A78D-871D-4458-A42F-180E06112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1825533"/>
              </p:ext>
            </p:extLst>
          </p:nvPr>
        </p:nvGraphicFramePr>
        <p:xfrm>
          <a:off x="7426517" y="3617842"/>
          <a:ext cx="4526629" cy="185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99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8994-BFE7-4370-93B6-A7CF2E36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Kontekst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5BFBB-C328-487A-9DAD-744EB8D27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Par </a:t>
            </a:r>
            <a:r>
              <a:rPr lang="en-US" noProof="0" dirty="0" err="1"/>
              <a:t>riječi</a:t>
            </a:r>
            <a:r>
              <a:rPr lang="en-US" noProof="0" dirty="0"/>
              <a:t> o </a:t>
            </a:r>
            <a:r>
              <a:rPr lang="en-US" noProof="0" dirty="0" err="1"/>
              <a:t>tekstu</a:t>
            </a:r>
            <a:r>
              <a:rPr lang="en-US" noProof="0" dirty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000" dirty="0" err="1"/>
              <a:t>Pruža</a:t>
            </a:r>
            <a:r>
              <a:rPr lang="en-US" sz="2000" dirty="0"/>
              <a:t> </a:t>
            </a:r>
            <a:r>
              <a:rPr lang="en-US" sz="2000" dirty="0" err="1"/>
              <a:t>kontekst</a:t>
            </a:r>
            <a:r>
              <a:rPr lang="en-US" sz="2000" dirty="0"/>
              <a:t> </a:t>
            </a:r>
            <a:r>
              <a:rPr lang="en-US" sz="2000" dirty="0" err="1"/>
              <a:t>grafičkog</a:t>
            </a:r>
            <a:r>
              <a:rPr lang="en-US" sz="2000" dirty="0"/>
              <a:t> </a:t>
            </a:r>
            <a:r>
              <a:rPr lang="en-US" sz="2000" dirty="0" err="1"/>
              <a:t>prikaza</a:t>
            </a:r>
            <a:endParaRPr lang="en-US" sz="2000" dirty="0"/>
          </a:p>
          <a:p>
            <a:pPr lvl="1">
              <a:lnSpc>
                <a:spcPct val="100000"/>
              </a:lnSpc>
            </a:pPr>
            <a:r>
              <a:rPr lang="en-US" sz="2000" noProof="0" dirty="0" err="1"/>
              <a:t>Brojke</a:t>
            </a:r>
            <a:r>
              <a:rPr lang="en-US" sz="2000" noProof="0" dirty="0"/>
              <a:t>, </a:t>
            </a:r>
            <a:r>
              <a:rPr lang="en-US" sz="2000" noProof="0" dirty="0" err="1"/>
              <a:t>nazivi</a:t>
            </a:r>
            <a:r>
              <a:rPr lang="en-US" sz="2000" noProof="0" dirty="0"/>
              <a:t> </a:t>
            </a:r>
            <a:r>
              <a:rPr lang="en-US" sz="2000" noProof="0" dirty="0" err="1"/>
              <a:t>osi</a:t>
            </a:r>
            <a:r>
              <a:rPr lang="en-US" sz="2000" noProof="0" dirty="0"/>
              <a:t>, </a:t>
            </a:r>
            <a:r>
              <a:rPr lang="en-US" sz="2000" noProof="0" dirty="0" err="1"/>
              <a:t>naslov</a:t>
            </a:r>
            <a:r>
              <a:rPr lang="en-US" sz="2000" noProof="0" dirty="0"/>
              <a:t> </a:t>
            </a:r>
            <a:r>
              <a:rPr lang="en-US" sz="2000" noProof="0" dirty="0" err="1"/>
              <a:t>prikaza</a:t>
            </a:r>
            <a:r>
              <a:rPr lang="en-US" sz="2000" noProof="0" dirty="0"/>
              <a:t>, </a:t>
            </a:r>
            <a:r>
              <a:rPr lang="en-US" sz="2000" noProof="0" dirty="0" err="1"/>
              <a:t>dodatne</a:t>
            </a:r>
            <a:r>
              <a:rPr lang="en-US" sz="2000" noProof="0" dirty="0"/>
              <a:t> </a:t>
            </a:r>
            <a:r>
              <a:rPr lang="en-US" sz="2000" noProof="0" dirty="0" err="1"/>
              <a:t>anotacije</a:t>
            </a:r>
            <a:endParaRPr lang="en-US" sz="2000" noProof="0" dirty="0"/>
          </a:p>
          <a:p>
            <a:endParaRPr lang="hr-HR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022503-66DF-4D76-AA69-98A313912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408309"/>
              </p:ext>
            </p:extLst>
          </p:nvPr>
        </p:nvGraphicFramePr>
        <p:xfrm>
          <a:off x="3502023" y="4068887"/>
          <a:ext cx="4850295" cy="1748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80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63AD-3756-4272-8E3A-55956391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Kontekst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73F49-6991-4E0A-A6CC-B78417A0A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 err="1"/>
              <a:t>Grafički</a:t>
            </a:r>
            <a:r>
              <a:rPr lang="en-US" sz="2800" noProof="0" dirty="0"/>
              <a:t> </a:t>
            </a:r>
            <a:r>
              <a:rPr lang="en-US" sz="2800" noProof="0" dirty="0" err="1"/>
              <a:t>prikaz</a:t>
            </a:r>
            <a:r>
              <a:rPr lang="en-US" sz="2800" noProof="0" dirty="0"/>
              <a:t> s </a:t>
            </a:r>
            <a:r>
              <a:rPr lang="en-US" sz="2800" noProof="0" dirty="0" err="1"/>
              <a:t>pripadajućim</a:t>
            </a:r>
            <a:r>
              <a:rPr lang="en-US" sz="2800" noProof="0" dirty="0"/>
              <a:t> </a:t>
            </a:r>
            <a:r>
              <a:rPr lang="en-US" sz="2800" noProof="0" dirty="0" err="1"/>
              <a:t>tekstom</a:t>
            </a:r>
            <a:r>
              <a:rPr lang="en-US" sz="2800" noProof="0" dirty="0"/>
              <a:t> </a:t>
            </a:r>
            <a:r>
              <a:rPr lang="en-US" sz="2800" noProof="0" dirty="0" err="1"/>
              <a:t>treba</a:t>
            </a:r>
            <a:r>
              <a:rPr lang="en-US" sz="2800" noProof="0" dirty="0"/>
              <a:t> </a:t>
            </a:r>
            <a:r>
              <a:rPr lang="en-US" sz="2800" noProof="0" dirty="0" err="1"/>
              <a:t>biti</a:t>
            </a:r>
            <a:r>
              <a:rPr lang="en-US" sz="2800" noProof="0" dirty="0"/>
              <a:t> </a:t>
            </a:r>
            <a:r>
              <a:rPr lang="en-US" sz="2800" noProof="0" dirty="0" err="1"/>
              <a:t>dovoljan</a:t>
            </a:r>
            <a:r>
              <a:rPr lang="en-US" sz="2800" noProof="0" dirty="0"/>
              <a:t> za </a:t>
            </a:r>
            <a:r>
              <a:rPr lang="en-US" sz="2800" noProof="0" dirty="0" err="1"/>
              <a:t>razumijevanje</a:t>
            </a:r>
            <a:endParaRPr lang="en-US" sz="2400" noProof="0" dirty="0"/>
          </a:p>
          <a:p>
            <a:endParaRPr lang="hr-HR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CBE7F1-8DF7-4EBE-AF98-94251731DA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599060"/>
              </p:ext>
            </p:extLst>
          </p:nvPr>
        </p:nvGraphicFramePr>
        <p:xfrm>
          <a:off x="2860059" y="3331597"/>
          <a:ext cx="4850295" cy="210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93C48A-771A-4BFF-8214-38E5AC33A8C9}"/>
              </a:ext>
            </a:extLst>
          </p:cNvPr>
          <p:cNvSpPr txBox="1"/>
          <p:nvPr/>
        </p:nvSpPr>
        <p:spPr>
          <a:xfrm>
            <a:off x="2860059" y="5377373"/>
            <a:ext cx="4850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Vanjska</a:t>
            </a:r>
            <a:r>
              <a:rPr lang="en-US" sz="1600" dirty="0"/>
              <a:t> </a:t>
            </a:r>
            <a:r>
              <a:rPr lang="en-US" sz="1600" dirty="0" err="1"/>
              <a:t>migracija</a:t>
            </a:r>
            <a:r>
              <a:rPr lang="en-US" sz="1600" dirty="0"/>
              <a:t> </a:t>
            </a:r>
            <a:r>
              <a:rPr lang="en-US" sz="1600" dirty="0" err="1"/>
              <a:t>hrvata</a:t>
            </a:r>
            <a:r>
              <a:rPr lang="en-US" sz="1600" dirty="0"/>
              <a:t> u/</a:t>
            </a:r>
            <a:r>
              <a:rPr lang="en-US" sz="1600" dirty="0" err="1"/>
              <a:t>iz</a:t>
            </a:r>
            <a:r>
              <a:rPr lang="en-US" sz="1600" dirty="0"/>
              <a:t> SAD 2023. </a:t>
            </a:r>
            <a:r>
              <a:rPr lang="en-US" sz="1600" dirty="0" err="1"/>
              <a:t>godine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04508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97F4-2B91-47E3-8A89-01E32D50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Vježbe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EFA3-BA00-4186-B16A-E0D6050D7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Korištene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 err="1"/>
              <a:t>Programski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za </a:t>
            </a:r>
            <a:r>
              <a:rPr lang="en-US" dirty="0" err="1"/>
              <a:t>statističku</a:t>
            </a:r>
            <a:r>
              <a:rPr lang="en-US" dirty="0"/>
              <a:t> </a:t>
            </a:r>
            <a:r>
              <a:rPr lang="en-US" dirty="0" err="1"/>
              <a:t>obradu</a:t>
            </a:r>
            <a:endParaRPr lang="en-US" dirty="0"/>
          </a:p>
          <a:p>
            <a:pPr lvl="1"/>
            <a:r>
              <a:rPr lang="en-US" dirty="0" err="1"/>
              <a:t>Razvojno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i="1" dirty="0"/>
              <a:t>R Studio</a:t>
            </a:r>
          </a:p>
          <a:p>
            <a:pPr lvl="1"/>
            <a:r>
              <a:rPr lang="en-US" i="1" dirty="0"/>
              <a:t>Quarto</a:t>
            </a:r>
            <a:r>
              <a:rPr lang="en-US" dirty="0"/>
              <a:t> </a:t>
            </a:r>
            <a:r>
              <a:rPr lang="en-US" dirty="0" err="1"/>
              <a:t>dokumenti</a:t>
            </a:r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EA68DB-82DA-4307-8F6B-8D5536BAB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142" y="432593"/>
            <a:ext cx="156562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3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EDA2-1C61-422A-AD1F-FAD4D505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Vježbe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4640-45CC-404C-8874-1055858F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Kratko</a:t>
            </a:r>
            <a:r>
              <a:rPr lang="en-US" dirty="0"/>
              <a:t> </a:t>
            </a:r>
            <a:r>
              <a:rPr lang="en-US" dirty="0" err="1"/>
              <a:t>upoznavanje</a:t>
            </a:r>
            <a:r>
              <a:rPr lang="en-US" dirty="0"/>
              <a:t> s R-om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Quartom</a:t>
            </a:r>
            <a:endParaRPr lang="en-US" dirty="0"/>
          </a:p>
          <a:p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vizualizacije</a:t>
            </a:r>
            <a:r>
              <a:rPr lang="en-US" dirty="0"/>
              <a:t> </a:t>
            </a:r>
            <a:r>
              <a:rPr lang="en-US" dirty="0" err="1"/>
              <a:t>programskim</a:t>
            </a:r>
            <a:r>
              <a:rPr lang="en-US" dirty="0"/>
              <a:t> </a:t>
            </a:r>
            <a:r>
              <a:rPr lang="en-US" dirty="0" err="1"/>
              <a:t>kodom</a:t>
            </a:r>
            <a:endParaRPr lang="en-US" dirty="0"/>
          </a:p>
          <a:p>
            <a:r>
              <a:rPr lang="en-US" dirty="0" err="1"/>
              <a:t>Prikladne</a:t>
            </a:r>
            <a:r>
              <a:rPr lang="en-US" dirty="0"/>
              <a:t> </a:t>
            </a:r>
            <a:r>
              <a:rPr lang="en-US" dirty="0" err="1"/>
              <a:t>vizualizacije</a:t>
            </a:r>
            <a:r>
              <a:rPr lang="en-US" dirty="0"/>
              <a:t> </a:t>
            </a:r>
            <a:r>
              <a:rPr lang="en-US" dirty="0" err="1"/>
              <a:t>ovisno</a:t>
            </a:r>
            <a:r>
              <a:rPr lang="en-US" dirty="0"/>
              <a:t> o </a:t>
            </a:r>
            <a:r>
              <a:rPr lang="en-US" dirty="0" err="1"/>
              <a:t>prirodi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prakse</a:t>
            </a: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8F17B-881D-41A9-9FB8-BC6C0174F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142" y="432593"/>
            <a:ext cx="156562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56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6F1088-9508-4600-A4F5-B645B20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  <a:endParaRPr lang="hr-H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B22302-95D8-407A-AEA8-99824226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E-mail: analiza-podataka@srce.hr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7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7BE00-DD90-4E10-964F-617B8693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995D4-2D8C-4A70-83AA-8907E7FBA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en-US" dirty="0"/>
          </a:p>
          <a:p>
            <a:r>
              <a:rPr lang="en-US" dirty="0" err="1"/>
              <a:t>Tekst</a:t>
            </a:r>
            <a:endParaRPr lang="en-US" dirty="0"/>
          </a:p>
          <a:p>
            <a:r>
              <a:rPr lang="en-US" dirty="0" err="1"/>
              <a:t>Tablice</a:t>
            </a:r>
            <a:endParaRPr lang="en-US" dirty="0"/>
          </a:p>
          <a:p>
            <a:r>
              <a:rPr lang="en-US" dirty="0" err="1"/>
              <a:t>Vizualizacije</a:t>
            </a:r>
            <a:endParaRPr lang="en-US" dirty="0"/>
          </a:p>
          <a:p>
            <a:r>
              <a:rPr lang="en-US" dirty="0" err="1"/>
              <a:t>Kontekst</a:t>
            </a:r>
            <a:endParaRPr lang="en-US" dirty="0"/>
          </a:p>
          <a:p>
            <a:r>
              <a:rPr lang="en-US" dirty="0" err="1"/>
              <a:t>Vježbe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32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7B20-6C6D-42EB-A1F7-367C7DCAE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Točnost</a:t>
            </a:r>
            <a:endParaRPr lang="en-US" dirty="0"/>
          </a:p>
          <a:p>
            <a:r>
              <a:rPr lang="en-US" dirty="0" err="1"/>
              <a:t>Jasnoća</a:t>
            </a:r>
            <a:endParaRPr lang="en-US" dirty="0"/>
          </a:p>
          <a:p>
            <a:r>
              <a:rPr lang="en-US" dirty="0" err="1"/>
              <a:t>Estetika</a:t>
            </a:r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E2C1B-D8FD-4F24-85F2-8390B431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hr-HR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F1604C3-D6BC-43A8-8DA0-495ED340DB9F}"/>
              </a:ext>
            </a:extLst>
          </p:cNvPr>
          <p:cNvSpPr/>
          <p:nvPr/>
        </p:nvSpPr>
        <p:spPr>
          <a:xfrm>
            <a:off x="4659524" y="3098487"/>
            <a:ext cx="448165" cy="10625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AABCA4-C6B1-4F02-BDD1-5A9B998A1882}"/>
              </a:ext>
            </a:extLst>
          </p:cNvPr>
          <p:cNvSpPr txBox="1"/>
          <p:nvPr/>
        </p:nvSpPr>
        <p:spPr>
          <a:xfrm>
            <a:off x="5317640" y="2898432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Objektivno</a:t>
            </a:r>
            <a:endParaRPr lang="hr-HR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F6916C-9D28-4CAE-818B-B7B3602B04A1}"/>
              </a:ext>
            </a:extLst>
          </p:cNvPr>
          <p:cNvSpPr txBox="1"/>
          <p:nvPr/>
        </p:nvSpPr>
        <p:spPr>
          <a:xfrm>
            <a:off x="5259932" y="3961015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Subjektivno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799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62AE-F237-4D67-A730-58ED85E2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Uvod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98624-20AB-4749-ADDB-0C2D2AB1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sz="2800" noProof="0" dirty="0"/>
              <a:t>Prikladni načini prezentacije ovise o prirodi podataka</a:t>
            </a:r>
          </a:p>
          <a:p>
            <a:pPr>
              <a:lnSpc>
                <a:spcPct val="100000"/>
              </a:lnSpc>
            </a:pPr>
            <a:endParaRPr lang="hr-HR" sz="2800" dirty="0"/>
          </a:p>
          <a:p>
            <a:pPr>
              <a:lnSpc>
                <a:spcPct val="100000"/>
              </a:lnSpc>
            </a:pPr>
            <a:r>
              <a:rPr lang="hr-HR" sz="2800" noProof="0" dirty="0"/>
              <a:t>Tekst</a:t>
            </a:r>
          </a:p>
          <a:p>
            <a:pPr>
              <a:lnSpc>
                <a:spcPct val="100000"/>
              </a:lnSpc>
            </a:pPr>
            <a:r>
              <a:rPr lang="hr-HR" sz="2800" dirty="0"/>
              <a:t>Tablica</a:t>
            </a:r>
          </a:p>
          <a:p>
            <a:pPr>
              <a:lnSpc>
                <a:spcPct val="100000"/>
              </a:lnSpc>
            </a:pPr>
            <a:r>
              <a:rPr lang="en-US" sz="2800" noProof="0" dirty="0" err="1"/>
              <a:t>Vizualizacija</a:t>
            </a:r>
            <a:endParaRPr lang="hr-HR" sz="2800" noProof="0" dirty="0"/>
          </a:p>
        </p:txBody>
      </p:sp>
    </p:spTree>
    <p:extLst>
      <p:ext uri="{BB962C8B-B14F-4D97-AF65-F5344CB8AC3E}">
        <p14:creationId xmlns:p14="http://schemas.microsoft.com/office/powerpoint/2010/main" val="394468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F37B-98C8-4391-8FF6-71182908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Tekst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E0549-60A0-4703-9916-593DCB65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sz="2800" noProof="0" dirty="0"/>
              <a:t>“U </a:t>
            </a:r>
            <a:r>
              <a:rPr lang="en-US" sz="2800" noProof="0" dirty="0" err="1"/>
              <a:t>odnosu</a:t>
            </a:r>
            <a:r>
              <a:rPr lang="en-US" sz="2800" noProof="0" dirty="0"/>
              <a:t> </a:t>
            </a:r>
            <a:r>
              <a:rPr lang="en-US" sz="2800" noProof="0" dirty="0" err="1"/>
              <a:t>na</a:t>
            </a:r>
            <a:r>
              <a:rPr lang="en-US" sz="2800" noProof="0" dirty="0"/>
              <a:t> </a:t>
            </a:r>
            <a:r>
              <a:rPr lang="en-US" sz="2800" noProof="0" dirty="0" err="1"/>
              <a:t>prošlu</a:t>
            </a:r>
            <a:r>
              <a:rPr lang="en-US" sz="2800" noProof="0" dirty="0"/>
              <a:t> </a:t>
            </a:r>
            <a:r>
              <a:rPr lang="en-US" sz="2800" noProof="0" dirty="0" err="1"/>
              <a:t>godinu</a:t>
            </a:r>
            <a:r>
              <a:rPr lang="en-US" sz="2800" noProof="0" dirty="0"/>
              <a:t> </a:t>
            </a:r>
            <a:r>
              <a:rPr lang="hr-HR" sz="2800" noProof="0" dirty="0"/>
              <a:t>neto prihodi porasli su za 15%...”</a:t>
            </a:r>
          </a:p>
          <a:p>
            <a:pPr>
              <a:lnSpc>
                <a:spcPct val="100000"/>
              </a:lnSpc>
            </a:pPr>
            <a:endParaRPr lang="hr-HR" sz="2800" dirty="0"/>
          </a:p>
          <a:p>
            <a:pPr>
              <a:lnSpc>
                <a:spcPct val="100000"/>
              </a:lnSpc>
            </a:pPr>
            <a:r>
              <a:rPr lang="hr-HR" sz="2800" noProof="0" dirty="0"/>
              <a:t>Najvažnije stavke</a:t>
            </a:r>
            <a:endParaRPr lang="hr-HR" sz="2800" dirty="0"/>
          </a:p>
          <a:p>
            <a:pPr>
              <a:lnSpc>
                <a:spcPct val="100000"/>
              </a:lnSpc>
            </a:pPr>
            <a:r>
              <a:rPr lang="hr-HR" sz="2800" dirty="0" err="1"/>
              <a:t>Milestones</a:t>
            </a:r>
            <a:endParaRPr lang="hr-HR" sz="2800" dirty="0"/>
          </a:p>
          <a:p>
            <a:pPr>
              <a:lnSpc>
                <a:spcPct val="100000"/>
              </a:lnSpc>
            </a:pPr>
            <a:r>
              <a:rPr lang="hr-HR" sz="2800" dirty="0"/>
              <a:t>Najviše slobode za </a:t>
            </a:r>
            <a:r>
              <a:rPr lang="hr-HR" sz="2800" dirty="0" err="1"/>
              <a:t>fo</a:t>
            </a:r>
            <a:r>
              <a:rPr lang="en-US" sz="2800" dirty="0"/>
              <a:t>k</a:t>
            </a:r>
            <a:r>
              <a:rPr lang="hr-HR" sz="2800" dirty="0" err="1"/>
              <a:t>us</a:t>
            </a:r>
            <a:r>
              <a:rPr lang="hr-HR" sz="2800" dirty="0"/>
              <a:t> na estetiku</a:t>
            </a:r>
          </a:p>
          <a:p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4E7346-632A-4446-9ED7-64DA75C91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6476" y="2777485"/>
            <a:ext cx="1727323" cy="21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5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4C28E-30E1-4111-9BF7-C5974E9D1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Tablice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00DA-726E-4AA4-B9D6-F9B7C57A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err="1"/>
              <a:t>Veći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kategorija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 err="1"/>
              <a:t>Različite</a:t>
            </a:r>
            <a:r>
              <a:rPr lang="en-US" sz="2800" dirty="0"/>
              <a:t> </a:t>
            </a:r>
            <a:r>
              <a:rPr lang="en-US" sz="2800" dirty="0" err="1"/>
              <a:t>metrike</a:t>
            </a:r>
            <a:endParaRPr lang="en-US" sz="2800" dirty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A34878-48D6-49FD-B175-329CFEBFD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3863"/>
              </p:ext>
            </p:extLst>
          </p:nvPr>
        </p:nvGraphicFramePr>
        <p:xfrm>
          <a:off x="1450752" y="3570316"/>
          <a:ext cx="10523730" cy="251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5368">
                  <a:extLst>
                    <a:ext uri="{9D8B030D-6E8A-4147-A177-3AD203B41FA5}">
                      <a16:colId xmlns:a16="http://schemas.microsoft.com/office/drawing/2014/main" val="2671108237"/>
                    </a:ext>
                  </a:extLst>
                </a:gridCol>
                <a:gridCol w="1812175">
                  <a:extLst>
                    <a:ext uri="{9D8B030D-6E8A-4147-A177-3AD203B41FA5}">
                      <a16:colId xmlns:a16="http://schemas.microsoft.com/office/drawing/2014/main" val="2676098779"/>
                    </a:ext>
                  </a:extLst>
                </a:gridCol>
                <a:gridCol w="2452254">
                  <a:extLst>
                    <a:ext uri="{9D8B030D-6E8A-4147-A177-3AD203B41FA5}">
                      <a16:colId xmlns:a16="http://schemas.microsoft.com/office/drawing/2014/main" val="2716235949"/>
                    </a:ext>
                  </a:extLst>
                </a:gridCol>
                <a:gridCol w="2152996">
                  <a:extLst>
                    <a:ext uri="{9D8B030D-6E8A-4147-A177-3AD203B41FA5}">
                      <a16:colId xmlns:a16="http://schemas.microsoft.com/office/drawing/2014/main" val="1515249207"/>
                    </a:ext>
                  </a:extLst>
                </a:gridCol>
                <a:gridCol w="2310937">
                  <a:extLst>
                    <a:ext uri="{9D8B030D-6E8A-4147-A177-3AD203B41FA5}">
                      <a16:colId xmlns:a16="http://schemas.microsoft.com/office/drawing/2014/main" val="57598507"/>
                    </a:ext>
                  </a:extLst>
                </a:gridCol>
              </a:tblGrid>
              <a:tr h="579432">
                <a:tc>
                  <a:txBody>
                    <a:bodyPr/>
                    <a:lstStyle/>
                    <a:p>
                      <a:pPr algn="just" fontAlgn="ctr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Zaposleni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Nezaposleni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878831"/>
                  </a:ext>
                </a:extLst>
              </a:tr>
              <a:tr h="466394">
                <a:tc>
                  <a:txBody>
                    <a:bodyPr/>
                    <a:lstStyle/>
                    <a:p>
                      <a:pPr algn="just" fontAlgn="ctr"/>
                      <a:r>
                        <a:rPr lang="hr-HR" sz="1600" u="none" strike="noStrike" dirty="0">
                          <a:effectLst/>
                        </a:rPr>
                        <a:t> 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 starost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Broj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Prosječna starost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87731324"/>
                  </a:ext>
                </a:extLst>
              </a:tr>
              <a:tr h="456218">
                <a:tc>
                  <a:txBody>
                    <a:bodyPr/>
                    <a:lstStyle/>
                    <a:p>
                      <a:pPr marL="0" algn="l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Zagreb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29,40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6920663"/>
                  </a:ext>
                </a:extLst>
              </a:tr>
              <a:tr h="254397">
                <a:tc>
                  <a:txBody>
                    <a:bodyPr/>
                    <a:lstStyle/>
                    <a:p>
                      <a:pPr marL="0" algn="l" defTabSz="514337" rtl="0" eaLnBrk="1" fontAlgn="ctr" latinLnBrk="0" hangingPunct="1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Varaždin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54,00</a:t>
                      </a:r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55117309"/>
                  </a:ext>
                </a:extLst>
              </a:tr>
              <a:tr h="254397">
                <a:tc>
                  <a:txBody>
                    <a:bodyPr/>
                    <a:lstStyle/>
                    <a:p>
                      <a:pPr marL="0" algn="l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Karlovac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84519825"/>
                  </a:ext>
                </a:extLst>
              </a:tr>
              <a:tr h="254397">
                <a:tc>
                  <a:txBody>
                    <a:bodyPr/>
                    <a:lstStyle/>
                    <a:p>
                      <a:pPr marL="0" algn="l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endParaRPr lang="hr-HR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endParaRPr lang="hr-HR" sz="16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68990581"/>
                  </a:ext>
                </a:extLst>
              </a:tr>
              <a:tr h="232349">
                <a:tc>
                  <a:txBody>
                    <a:bodyPr/>
                    <a:lstStyle/>
                    <a:p>
                      <a:pPr marL="0" algn="l" defTabSz="514337" rtl="0" eaLnBrk="1" fontAlgn="ctr" latinLnBrk="0" hangingPunct="1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Ukupno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39,85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14337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32,31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73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77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D34E-C6F1-4C7D-A87C-9B183E2E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Vizualizacije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45AE3-111F-46F8-A57E-A380CA2E9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416" y="1825625"/>
            <a:ext cx="6947674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US" noProof="0" dirty="0"/>
          </a:p>
          <a:p>
            <a:pPr>
              <a:lnSpc>
                <a:spcPct val="100000"/>
              </a:lnSpc>
            </a:pPr>
            <a:r>
              <a:rPr lang="en-US" noProof="0" dirty="0" err="1"/>
              <a:t>Stupčasti</a:t>
            </a:r>
            <a:r>
              <a:rPr lang="en-US" noProof="0" dirty="0"/>
              <a:t> </a:t>
            </a:r>
            <a:r>
              <a:rPr lang="en-US" noProof="0" dirty="0" err="1"/>
              <a:t>grafikoni</a:t>
            </a:r>
            <a:endParaRPr lang="en-US" noProof="0" dirty="0"/>
          </a:p>
          <a:p>
            <a:pPr lvl="1">
              <a:lnSpc>
                <a:spcPct val="100000"/>
              </a:lnSpc>
            </a:pPr>
            <a:r>
              <a:rPr lang="en-US" noProof="0" dirty="0" err="1"/>
              <a:t>Brojčane</a:t>
            </a:r>
            <a:r>
              <a:rPr lang="en-US" noProof="0" dirty="0"/>
              <a:t> </a:t>
            </a:r>
            <a:r>
              <a:rPr lang="en-US" noProof="0" dirty="0" err="1"/>
              <a:t>vrijednosti</a:t>
            </a:r>
            <a:r>
              <a:rPr lang="en-US" noProof="0" dirty="0"/>
              <a:t> u </a:t>
            </a:r>
            <a:r>
              <a:rPr lang="en-US" noProof="0" dirty="0" err="1"/>
              <a:t>ovisnosti</a:t>
            </a:r>
            <a:r>
              <a:rPr lang="en-US" noProof="0" dirty="0"/>
              <a:t> o 1 </a:t>
            </a:r>
            <a:r>
              <a:rPr lang="en-US" noProof="0" dirty="0" err="1"/>
              <a:t>ili</a:t>
            </a:r>
            <a:r>
              <a:rPr lang="en-US" noProof="0" dirty="0"/>
              <a:t> 2 </a:t>
            </a:r>
            <a:r>
              <a:rPr lang="en-US" noProof="0" dirty="0" err="1"/>
              <a:t>kategorijske</a:t>
            </a:r>
            <a:r>
              <a:rPr lang="en-US" noProof="0" dirty="0"/>
              <a:t> </a:t>
            </a:r>
            <a:r>
              <a:rPr lang="en-US" noProof="0" dirty="0" err="1"/>
              <a:t>varijable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noProof="0" dirty="0" err="1"/>
              <a:t>Veličine</a:t>
            </a:r>
            <a:r>
              <a:rPr lang="en-US" noProof="0" dirty="0"/>
              <a:t> </a:t>
            </a:r>
            <a:r>
              <a:rPr lang="en-US" noProof="0" dirty="0" err="1"/>
              <a:t>stupaca</a:t>
            </a:r>
            <a:r>
              <a:rPr lang="en-US" noProof="0" dirty="0"/>
              <a:t> </a:t>
            </a:r>
            <a:r>
              <a:rPr lang="en-US" noProof="0" dirty="0" err="1"/>
              <a:t>su</a:t>
            </a:r>
            <a:r>
              <a:rPr lang="en-US" noProof="0" dirty="0"/>
              <a:t> </a:t>
            </a:r>
            <a:r>
              <a:rPr lang="en-US" noProof="0" dirty="0" err="1"/>
              <a:t>proporcionalne</a:t>
            </a:r>
            <a:endParaRPr lang="en-US" noProof="0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r>
              <a:rPr lang="en-US" noProof="0" dirty="0" err="1"/>
              <a:t>Npr</a:t>
            </a:r>
            <a:r>
              <a:rPr lang="en-US" noProof="0" dirty="0"/>
              <a:t>. </a:t>
            </a:r>
            <a:r>
              <a:rPr lang="en-US" dirty="0" err="1"/>
              <a:t>Dnevno</a:t>
            </a:r>
            <a:r>
              <a:rPr lang="en-US" dirty="0"/>
              <a:t> sati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internetu</a:t>
            </a:r>
            <a:r>
              <a:rPr lang="en-US" dirty="0"/>
              <a:t> po </a:t>
            </a:r>
            <a:r>
              <a:rPr lang="en-US" dirty="0" err="1"/>
              <a:t>gradovima</a:t>
            </a:r>
            <a:endParaRPr lang="en-US" noProof="0" dirty="0"/>
          </a:p>
          <a:p>
            <a:pPr lvl="1">
              <a:lnSpc>
                <a:spcPct val="100000"/>
              </a:lnSpc>
            </a:pPr>
            <a:endParaRPr lang="en-US" noProof="0" dirty="0"/>
          </a:p>
          <a:p>
            <a:pPr lvl="1">
              <a:lnSpc>
                <a:spcPct val="100000"/>
              </a:lnSpc>
            </a:pPr>
            <a:endParaRPr lang="en-US" noProof="0" dirty="0"/>
          </a:p>
          <a:p>
            <a:endParaRPr lang="hr-HR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C008762-36C0-447C-B81D-903CD74E8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423155"/>
              </p:ext>
            </p:extLst>
          </p:nvPr>
        </p:nvGraphicFramePr>
        <p:xfrm>
          <a:off x="8593024" y="2613089"/>
          <a:ext cx="3469103" cy="274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D453693-88DB-4560-B888-FAFB6BB09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855146"/>
              </p:ext>
            </p:extLst>
          </p:nvPr>
        </p:nvGraphicFramePr>
        <p:xfrm>
          <a:off x="8593025" y="461176"/>
          <a:ext cx="3469104" cy="198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670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DF61-E415-404B-BE6B-1E2A0FF5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Vizualizacije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56CED-F0F7-4329-8DF8-367D4164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416" y="1636940"/>
            <a:ext cx="9825384" cy="4351338"/>
          </a:xfrm>
        </p:spPr>
        <p:txBody>
          <a:bodyPr/>
          <a:lstStyle/>
          <a:p>
            <a:r>
              <a:rPr lang="en-US" dirty="0" err="1"/>
              <a:t>Histogrami</a:t>
            </a:r>
            <a:endParaRPr lang="en-US" dirty="0"/>
          </a:p>
          <a:p>
            <a:pPr lvl="1"/>
            <a:r>
              <a:rPr lang="en-US" dirty="0" err="1"/>
              <a:t>Podvrsta</a:t>
            </a:r>
            <a:r>
              <a:rPr lang="en-US" dirty="0"/>
              <a:t> </a:t>
            </a:r>
            <a:r>
              <a:rPr lang="en-US" dirty="0" err="1"/>
              <a:t>stupčastih</a:t>
            </a:r>
            <a:r>
              <a:rPr lang="en-US" dirty="0"/>
              <a:t> </a:t>
            </a:r>
            <a:r>
              <a:rPr lang="en-US" dirty="0" err="1"/>
              <a:t>grafikona</a:t>
            </a:r>
            <a:endParaRPr lang="en-US" dirty="0"/>
          </a:p>
          <a:p>
            <a:pPr lvl="1"/>
            <a:r>
              <a:rPr lang="en-US" dirty="0" err="1"/>
              <a:t>Velik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grupira</a:t>
            </a:r>
            <a:r>
              <a:rPr lang="en-US" dirty="0"/>
              <a:t> se u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razreda</a:t>
            </a:r>
            <a:endParaRPr lang="en-US" dirty="0"/>
          </a:p>
          <a:p>
            <a:pPr lvl="1"/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distribucija</a:t>
            </a:r>
            <a:endParaRPr lang="hr-HR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79F2DB9-2239-41BD-B1C9-D56BD09E1C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6100731"/>
              </p:ext>
            </p:extLst>
          </p:nvPr>
        </p:nvGraphicFramePr>
        <p:xfrm>
          <a:off x="3064837" y="3526793"/>
          <a:ext cx="5692589" cy="2591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465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B276-FD0D-4069-B629-4E50898E6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Vizualizacije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27375-5CDD-422F-A81B-9252A6AAC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416" y="1825625"/>
            <a:ext cx="697948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 err="1"/>
              <a:t>Linijski</a:t>
            </a:r>
            <a:r>
              <a:rPr lang="en-US" noProof="0" dirty="0"/>
              <a:t> </a:t>
            </a:r>
            <a:r>
              <a:rPr lang="en-US" noProof="0" dirty="0" err="1"/>
              <a:t>grafikoni</a:t>
            </a:r>
            <a:endParaRPr lang="en-US" noProof="0" dirty="0"/>
          </a:p>
          <a:p>
            <a:pPr lvl="1">
              <a:lnSpc>
                <a:spcPct val="100000"/>
              </a:lnSpc>
            </a:pPr>
            <a:r>
              <a:rPr lang="en-US" noProof="0" dirty="0" err="1"/>
              <a:t>Brojčane</a:t>
            </a:r>
            <a:r>
              <a:rPr lang="en-US" noProof="0" dirty="0"/>
              <a:t> </a:t>
            </a:r>
            <a:r>
              <a:rPr lang="en-US" noProof="0" dirty="0" err="1"/>
              <a:t>vrijednosti</a:t>
            </a:r>
            <a:r>
              <a:rPr lang="en-US" noProof="0" dirty="0"/>
              <a:t> </a:t>
            </a:r>
            <a:r>
              <a:rPr lang="en-US" dirty="0" err="1"/>
              <a:t>ovisne</a:t>
            </a:r>
            <a:r>
              <a:rPr lang="en-US" dirty="0"/>
              <a:t> o </a:t>
            </a:r>
            <a:r>
              <a:rPr lang="en-US" dirty="0" err="1"/>
              <a:t>sekvencijalnim</a:t>
            </a:r>
            <a:r>
              <a:rPr lang="en-US" dirty="0"/>
              <a:t> </a:t>
            </a:r>
            <a:r>
              <a:rPr lang="en-US" dirty="0" err="1"/>
              <a:t>podacima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za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kategorizaciju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err="1"/>
              <a:t>Vrijednosti</a:t>
            </a:r>
            <a:r>
              <a:rPr lang="en-US" dirty="0"/>
              <a:t> ne </a:t>
            </a:r>
            <a:r>
              <a:rPr lang="en-US" dirty="0" err="1"/>
              <a:t>stavljamo</a:t>
            </a:r>
            <a:r>
              <a:rPr lang="en-US" dirty="0"/>
              <a:t> u </a:t>
            </a:r>
            <a:r>
              <a:rPr lang="en-US" dirty="0" err="1"/>
              <a:t>omjer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noProof="0" dirty="0"/>
          </a:p>
          <a:p>
            <a:pPr lvl="1">
              <a:lnSpc>
                <a:spcPct val="100000"/>
              </a:lnSpc>
            </a:pPr>
            <a:r>
              <a:rPr lang="en-US" dirty="0" err="1"/>
              <a:t>Npr</a:t>
            </a:r>
            <a:r>
              <a:rPr lang="en-US" dirty="0"/>
              <a:t>. 20°C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10°C</a:t>
            </a:r>
            <a:endParaRPr lang="en-US" noProof="0" dirty="0"/>
          </a:p>
          <a:p>
            <a:endParaRPr lang="hr-HR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CEB8169-4CDA-4812-A378-6CDE55349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3633462"/>
              </p:ext>
            </p:extLst>
          </p:nvPr>
        </p:nvGraphicFramePr>
        <p:xfrm>
          <a:off x="8585074" y="457380"/>
          <a:ext cx="3469104" cy="198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540851-B30C-42EA-BD87-A37C6942E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5860897"/>
              </p:ext>
            </p:extLst>
          </p:nvPr>
        </p:nvGraphicFramePr>
        <p:xfrm>
          <a:off x="8507896" y="3429562"/>
          <a:ext cx="3469104" cy="198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364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rce DEI 2025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Srce DEI 20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 Srce DEI 2025 - template.potx" id="{BBBB45DD-281A-4CE2-8EDC-F22CF8D79447}" vid="{B79A2DEE-1C44-403F-86B5-DE4AB2758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4494</TotalTime>
  <Words>331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Vizualizacija podataka u istraživačkim projektima</vt:lpstr>
      <vt:lpstr>Sadržaj</vt:lpstr>
      <vt:lpstr>Uvod</vt:lpstr>
      <vt:lpstr>Uvod</vt:lpstr>
      <vt:lpstr>Tekst</vt:lpstr>
      <vt:lpstr>Tablice</vt:lpstr>
      <vt:lpstr>Vizualizacije</vt:lpstr>
      <vt:lpstr>Vizualizacije</vt:lpstr>
      <vt:lpstr>Vizualizacije</vt:lpstr>
      <vt:lpstr>Vizualizacije</vt:lpstr>
      <vt:lpstr>Kontekst</vt:lpstr>
      <vt:lpstr>Kontekst</vt:lpstr>
      <vt:lpstr>Vježbe</vt:lpstr>
      <vt:lpstr>Vježbe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Zubović</dc:creator>
  <cp:lastModifiedBy>Administrator</cp:lastModifiedBy>
  <cp:revision>26</cp:revision>
  <dcterms:created xsi:type="dcterms:W3CDTF">2025-01-27T13:33:24Z</dcterms:created>
  <dcterms:modified xsi:type="dcterms:W3CDTF">2025-03-24T07:47:02Z</dcterms:modified>
</cp:coreProperties>
</file>