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4"/>
  </p:sldMasterIdLst>
  <p:notesMasterIdLst>
    <p:notesMasterId r:id="rId40"/>
  </p:notesMasterIdLst>
  <p:sldIdLst>
    <p:sldId id="260" r:id="rId5"/>
    <p:sldId id="410" r:id="rId6"/>
    <p:sldId id="486" r:id="rId7"/>
    <p:sldId id="267" r:id="rId8"/>
    <p:sldId id="271" r:id="rId9"/>
    <p:sldId id="506" r:id="rId10"/>
    <p:sldId id="528" r:id="rId11"/>
    <p:sldId id="422" r:id="rId12"/>
    <p:sldId id="507" r:id="rId13"/>
    <p:sldId id="462" r:id="rId14"/>
    <p:sldId id="423" r:id="rId15"/>
    <p:sldId id="428" r:id="rId16"/>
    <p:sldId id="429" r:id="rId17"/>
    <p:sldId id="430" r:id="rId18"/>
    <p:sldId id="527" r:id="rId19"/>
    <p:sldId id="431" r:id="rId20"/>
    <p:sldId id="433" r:id="rId21"/>
    <p:sldId id="508" r:id="rId22"/>
    <p:sldId id="509" r:id="rId23"/>
    <p:sldId id="510" r:id="rId24"/>
    <p:sldId id="258" r:id="rId25"/>
    <p:sldId id="287" r:id="rId26"/>
    <p:sldId id="511" r:id="rId27"/>
    <p:sldId id="512" r:id="rId28"/>
    <p:sldId id="513" r:id="rId29"/>
    <p:sldId id="310" r:id="rId30"/>
    <p:sldId id="438" r:id="rId31"/>
    <p:sldId id="515" r:id="rId32"/>
    <p:sldId id="321" r:id="rId33"/>
    <p:sldId id="521" r:id="rId34"/>
    <p:sldId id="265" r:id="rId35"/>
    <p:sldId id="266" r:id="rId36"/>
    <p:sldId id="454" r:id="rId37"/>
    <p:sldId id="523" r:id="rId38"/>
    <p:sldId id="524"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Open Sans" panose="020B0604020202020204" charset="0"/>
      <p:regular r:id="rId47"/>
      <p:bold r:id="rId48"/>
      <p:italic r:id="rId49"/>
      <p:boldItalic r:id="rId50"/>
    </p:embeddedFont>
  </p:embeddedFontLst>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6600"/>
    <a:srgbClr val="217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84" autoAdjust="0"/>
  </p:normalViewPr>
  <p:slideViewPr>
    <p:cSldViewPr snapToGrid="0">
      <p:cViewPr>
        <p:scale>
          <a:sx n="70" d="100"/>
          <a:sy n="70" d="100"/>
        </p:scale>
        <p:origin x="536"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ušić" userId="08dd0b96-dbc6-429a-83b9-bf65f62085e5" providerId="ADAL" clId="{99620723-7C3A-41C1-9FCF-5F77297B71FA}"/>
    <pc:docChg chg="custSel addSld delSld modSld modMainMaster">
      <pc:chgData name="Ana Marušić" userId="08dd0b96-dbc6-429a-83b9-bf65f62085e5" providerId="ADAL" clId="{99620723-7C3A-41C1-9FCF-5F77297B71FA}" dt="2024-04-08T08:17:40.649" v="316" actId="1076"/>
      <pc:docMkLst>
        <pc:docMk/>
      </pc:docMkLst>
      <pc:sldChg chg="delSp modSp add del">
        <pc:chgData name="Ana Marušić" userId="08dd0b96-dbc6-429a-83b9-bf65f62085e5" providerId="ADAL" clId="{99620723-7C3A-41C1-9FCF-5F77297B71FA}" dt="2024-04-08T08:16:42.586" v="304" actId="2711"/>
        <pc:sldMkLst>
          <pc:docMk/>
          <pc:sldMk cId="1298949814" sldId="258"/>
        </pc:sldMkLst>
        <pc:spChg chg="mod">
          <ac:chgData name="Ana Marušić" userId="08dd0b96-dbc6-429a-83b9-bf65f62085e5" providerId="ADAL" clId="{99620723-7C3A-41C1-9FCF-5F77297B71FA}" dt="2024-04-08T08:16:35.973" v="303" actId="20577"/>
          <ac:spMkLst>
            <pc:docMk/>
            <pc:sldMk cId="1298949814" sldId="258"/>
            <ac:spMk id="2" creationId="{5DC2B8C4-0122-4E86-ABDB-1C9F246A8A17}"/>
          </ac:spMkLst>
        </pc:spChg>
        <pc:spChg chg="mod">
          <ac:chgData name="Ana Marušić" userId="08dd0b96-dbc6-429a-83b9-bf65f62085e5" providerId="ADAL" clId="{99620723-7C3A-41C1-9FCF-5F77297B71FA}" dt="2024-04-08T08:16:42.586" v="304" actId="2711"/>
          <ac:spMkLst>
            <pc:docMk/>
            <pc:sldMk cId="1298949814" sldId="258"/>
            <ac:spMk id="3" creationId="{E461BB59-3FC1-4EE7-AF0B-E28C793BBFCF}"/>
          </ac:spMkLst>
        </pc:spChg>
        <pc:picChg chg="del mod">
          <ac:chgData name="Ana Marušić" userId="08dd0b96-dbc6-429a-83b9-bf65f62085e5" providerId="ADAL" clId="{99620723-7C3A-41C1-9FCF-5F77297B71FA}" dt="2024-04-08T08:15:16.400" v="237" actId="478"/>
          <ac:picMkLst>
            <pc:docMk/>
            <pc:sldMk cId="1298949814" sldId="258"/>
            <ac:picMk id="9" creationId="{1BBF6DFF-73BB-418D-B430-19D9BCA3BB5B}"/>
          </ac:picMkLst>
        </pc:picChg>
      </pc:sldChg>
      <pc:sldChg chg="addSp delSp modSp">
        <pc:chgData name="Ana Marušić" userId="08dd0b96-dbc6-429a-83b9-bf65f62085e5" providerId="ADAL" clId="{99620723-7C3A-41C1-9FCF-5F77297B71FA}" dt="2024-04-08T06:24:27.408" v="53" actId="14100"/>
        <pc:sldMkLst>
          <pc:docMk/>
          <pc:sldMk cId="279205933" sldId="260"/>
        </pc:sldMkLst>
        <pc:grpChg chg="del mod">
          <ac:chgData name="Ana Marušić" userId="08dd0b96-dbc6-429a-83b9-bf65f62085e5" providerId="ADAL" clId="{99620723-7C3A-41C1-9FCF-5F77297B71FA}" dt="2024-04-08T06:23:47.580" v="1" actId="478"/>
          <ac:grpSpMkLst>
            <pc:docMk/>
            <pc:sldMk cId="279205933" sldId="260"/>
            <ac:grpSpMk id="9" creationId="{021E930F-320B-451A-818D-29758BDB49AC}"/>
          </ac:grpSpMkLst>
        </pc:grpChg>
        <pc:picChg chg="add mod">
          <ac:chgData name="Ana Marušić" userId="08dd0b96-dbc6-429a-83b9-bf65f62085e5" providerId="ADAL" clId="{99620723-7C3A-41C1-9FCF-5F77297B71FA}" dt="2024-04-08T06:23:51.709" v="3" actId="1076"/>
          <ac:picMkLst>
            <pc:docMk/>
            <pc:sldMk cId="279205933" sldId="260"/>
            <ac:picMk id="4" creationId="{BEA01FB4-CB53-4E66-B89E-C0B6C689731E}"/>
          </ac:picMkLst>
        </pc:picChg>
        <pc:picChg chg="add mod">
          <ac:chgData name="Ana Marušić" userId="08dd0b96-dbc6-429a-83b9-bf65f62085e5" providerId="ADAL" clId="{99620723-7C3A-41C1-9FCF-5F77297B71FA}" dt="2024-04-08T06:24:27.408" v="53" actId="14100"/>
          <ac:picMkLst>
            <pc:docMk/>
            <pc:sldMk cId="279205933" sldId="260"/>
            <ac:picMk id="1026" creationId="{EB55646E-2633-414B-B36A-089BF1655162}"/>
          </ac:picMkLst>
        </pc:picChg>
      </pc:sldChg>
      <pc:sldChg chg="add del setBg">
        <pc:chgData name="Ana Marušić" userId="08dd0b96-dbc6-429a-83b9-bf65f62085e5" providerId="ADAL" clId="{99620723-7C3A-41C1-9FCF-5F77297B71FA}" dt="2024-04-08T06:50:45.093" v="103" actId="2696"/>
        <pc:sldMkLst>
          <pc:docMk/>
          <pc:sldMk cId="0" sldId="261"/>
        </pc:sldMkLst>
      </pc:sldChg>
      <pc:sldChg chg="add del setBg">
        <pc:chgData name="Ana Marušić" userId="08dd0b96-dbc6-429a-83b9-bf65f62085e5" providerId="ADAL" clId="{99620723-7C3A-41C1-9FCF-5F77297B71FA}" dt="2024-04-08T06:50:45.093" v="104" actId="2696"/>
        <pc:sldMkLst>
          <pc:docMk/>
          <pc:sldMk cId="0" sldId="262"/>
        </pc:sldMkLst>
      </pc:sldChg>
      <pc:sldChg chg="add del setBg">
        <pc:chgData name="Ana Marušić" userId="08dd0b96-dbc6-429a-83b9-bf65f62085e5" providerId="ADAL" clId="{99620723-7C3A-41C1-9FCF-5F77297B71FA}" dt="2024-04-08T06:50:45.109" v="105" actId="2696"/>
        <pc:sldMkLst>
          <pc:docMk/>
          <pc:sldMk cId="0" sldId="263"/>
        </pc:sldMkLst>
      </pc:sldChg>
      <pc:sldChg chg="add del setBg">
        <pc:chgData name="Ana Marušić" userId="08dd0b96-dbc6-429a-83b9-bf65f62085e5" providerId="ADAL" clId="{99620723-7C3A-41C1-9FCF-5F77297B71FA}" dt="2024-04-08T06:50:40.569" v="101" actId="2696"/>
        <pc:sldMkLst>
          <pc:docMk/>
          <pc:sldMk cId="0" sldId="264"/>
        </pc:sldMkLst>
      </pc:sldChg>
      <pc:sldChg chg="modSp add">
        <pc:chgData name="Ana Marušić" userId="08dd0b96-dbc6-429a-83b9-bf65f62085e5" providerId="ADAL" clId="{99620723-7C3A-41C1-9FCF-5F77297B71FA}" dt="2024-04-08T08:13:10.744" v="231" actId="6549"/>
        <pc:sldMkLst>
          <pc:docMk/>
          <pc:sldMk cId="0" sldId="265"/>
        </pc:sldMkLst>
        <pc:spChg chg="mod">
          <ac:chgData name="Ana Marušić" userId="08dd0b96-dbc6-429a-83b9-bf65f62085e5" providerId="ADAL" clId="{99620723-7C3A-41C1-9FCF-5F77297B71FA}" dt="2024-04-08T08:13:10.744" v="231" actId="6549"/>
          <ac:spMkLst>
            <pc:docMk/>
            <pc:sldMk cId="0" sldId="265"/>
            <ac:spMk id="4" creationId="{00000000-0000-0000-0000-000000000000}"/>
          </ac:spMkLst>
        </pc:spChg>
      </pc:sldChg>
      <pc:sldChg chg="add">
        <pc:chgData name="Ana Marušić" userId="08dd0b96-dbc6-429a-83b9-bf65f62085e5" providerId="ADAL" clId="{99620723-7C3A-41C1-9FCF-5F77297B71FA}" dt="2024-04-08T08:12:30.273" v="225"/>
        <pc:sldMkLst>
          <pc:docMk/>
          <pc:sldMk cId="0" sldId="266"/>
        </pc:sldMkLst>
      </pc:sldChg>
      <pc:sldChg chg="delSp">
        <pc:chgData name="Ana Marušić" userId="08dd0b96-dbc6-429a-83b9-bf65f62085e5" providerId="ADAL" clId="{99620723-7C3A-41C1-9FCF-5F77297B71FA}" dt="2024-04-08T06:48:48.777" v="56"/>
        <pc:sldMkLst>
          <pc:docMk/>
          <pc:sldMk cId="2478306628" sldId="271"/>
        </pc:sldMkLst>
        <pc:graphicFrameChg chg="del">
          <ac:chgData name="Ana Marušić" userId="08dd0b96-dbc6-429a-83b9-bf65f62085e5" providerId="ADAL" clId="{99620723-7C3A-41C1-9FCF-5F77297B71FA}" dt="2024-04-08T06:48:48.777" v="56"/>
          <ac:graphicFrameMkLst>
            <pc:docMk/>
            <pc:sldMk cId="2478306628" sldId="271"/>
            <ac:graphicFrameMk id="3" creationId="{3B9F90F4-1BD2-4D0E-9DB8-1D033D4EA31D}"/>
          </ac:graphicFrameMkLst>
        </pc:graphicFrameChg>
      </pc:sldChg>
      <pc:sldChg chg="addSp delSp modSp add del modAnim">
        <pc:chgData name="Ana Marušić" userId="08dd0b96-dbc6-429a-83b9-bf65f62085e5" providerId="ADAL" clId="{99620723-7C3A-41C1-9FCF-5F77297B71FA}" dt="2024-04-08T08:17:40.649" v="316" actId="1076"/>
        <pc:sldMkLst>
          <pc:docMk/>
          <pc:sldMk cId="3867830838" sldId="287"/>
        </pc:sldMkLst>
        <pc:spChg chg="mod">
          <ac:chgData name="Ana Marušić" userId="08dd0b96-dbc6-429a-83b9-bf65f62085e5" providerId="ADAL" clId="{99620723-7C3A-41C1-9FCF-5F77297B71FA}" dt="2024-04-08T08:16:12.062" v="277" actId="207"/>
          <ac:spMkLst>
            <pc:docMk/>
            <pc:sldMk cId="3867830838" sldId="287"/>
            <ac:spMk id="2" creationId="{5DC2B8C4-0122-4E86-ABDB-1C9F246A8A17}"/>
          </ac:spMkLst>
        </pc:spChg>
        <pc:spChg chg="mod">
          <ac:chgData name="Ana Marušić" userId="08dd0b96-dbc6-429a-83b9-bf65f62085e5" providerId="ADAL" clId="{99620723-7C3A-41C1-9FCF-5F77297B71FA}" dt="2024-04-08T08:16:58.323" v="310" actId="20577"/>
          <ac:spMkLst>
            <pc:docMk/>
            <pc:sldMk cId="3867830838" sldId="287"/>
            <ac:spMk id="3" creationId="{E461BB59-3FC1-4EE7-AF0B-E28C793BBFCF}"/>
          </ac:spMkLst>
        </pc:spChg>
        <pc:spChg chg="mod">
          <ac:chgData name="Ana Marušić" userId="08dd0b96-dbc6-429a-83b9-bf65f62085e5" providerId="ADAL" clId="{99620723-7C3A-41C1-9FCF-5F77297B71FA}" dt="2024-04-08T08:17:40.649" v="316" actId="1076"/>
          <ac:spMkLst>
            <pc:docMk/>
            <pc:sldMk cId="3867830838" sldId="287"/>
            <ac:spMk id="4" creationId="{005B8F05-D0FE-450A-A9F0-B82470A447EC}"/>
          </ac:spMkLst>
        </pc:spChg>
        <pc:grpChg chg="add mod">
          <ac:chgData name="Ana Marušić" userId="08dd0b96-dbc6-429a-83b9-bf65f62085e5" providerId="ADAL" clId="{99620723-7C3A-41C1-9FCF-5F77297B71FA}" dt="2024-04-08T08:17:34.052" v="315" actId="1076"/>
          <ac:grpSpMkLst>
            <pc:docMk/>
            <pc:sldMk cId="3867830838" sldId="287"/>
            <ac:grpSpMk id="8" creationId="{E69D434B-FE76-449C-9258-2C41BF4EBB68}"/>
          </ac:grpSpMkLst>
        </pc:grpChg>
        <pc:picChg chg="del">
          <ac:chgData name="Ana Marušić" userId="08dd0b96-dbc6-429a-83b9-bf65f62085e5" providerId="ADAL" clId="{99620723-7C3A-41C1-9FCF-5F77297B71FA}" dt="2024-04-08T08:15:25.378" v="238" actId="478"/>
          <ac:picMkLst>
            <pc:docMk/>
            <pc:sldMk cId="3867830838" sldId="287"/>
            <ac:picMk id="9" creationId="{1BBF6DFF-73BB-418D-B430-19D9BCA3BB5B}"/>
          </ac:picMkLst>
        </pc:picChg>
        <pc:picChg chg="mod">
          <ac:chgData name="Ana Marušić" userId="08dd0b96-dbc6-429a-83b9-bf65f62085e5" providerId="ADAL" clId="{99620723-7C3A-41C1-9FCF-5F77297B71FA}" dt="2024-04-08T08:17:18.956" v="311" actId="1076"/>
          <ac:picMkLst>
            <pc:docMk/>
            <pc:sldMk cId="3867830838" sldId="287"/>
            <ac:picMk id="1026" creationId="{1C6CD9D8-C236-4019-A2CD-2792CF25FE94}"/>
          </ac:picMkLst>
        </pc:picChg>
      </pc:sldChg>
      <pc:sldChg chg="add del setBg">
        <pc:chgData name="Ana Marušić" userId="08dd0b96-dbc6-429a-83b9-bf65f62085e5" providerId="ADAL" clId="{99620723-7C3A-41C1-9FCF-5F77297B71FA}" dt="2024-04-08T06:50:45.093" v="102" actId="2696"/>
        <pc:sldMkLst>
          <pc:docMk/>
          <pc:sldMk cId="0" sldId="528"/>
        </pc:sldMkLst>
      </pc:sldChg>
      <pc:sldChg chg="delSp modSp add">
        <pc:chgData name="Ana Marušić" userId="08dd0b96-dbc6-429a-83b9-bf65f62085e5" providerId="ADAL" clId="{99620723-7C3A-41C1-9FCF-5F77297B71FA}" dt="2024-04-08T08:12:06.599" v="224" actId="20577"/>
        <pc:sldMkLst>
          <pc:docMk/>
          <pc:sldMk cId="2120537627" sldId="528"/>
        </pc:sldMkLst>
        <pc:spChg chg="mod">
          <ac:chgData name="Ana Marušić" userId="08dd0b96-dbc6-429a-83b9-bf65f62085e5" providerId="ADAL" clId="{99620723-7C3A-41C1-9FCF-5F77297B71FA}" dt="2024-04-08T06:51:03.585" v="116" actId="20577"/>
          <ac:spMkLst>
            <pc:docMk/>
            <pc:sldMk cId="2120537627" sldId="528"/>
            <ac:spMk id="4" creationId="{6FED1FB1-FA1F-4645-AAD1-7A7457D790CA}"/>
          </ac:spMkLst>
        </pc:spChg>
        <pc:spChg chg="mod">
          <ac:chgData name="Ana Marušić" userId="08dd0b96-dbc6-429a-83b9-bf65f62085e5" providerId="ADAL" clId="{99620723-7C3A-41C1-9FCF-5F77297B71FA}" dt="2024-04-08T08:12:06.599" v="224" actId="20577"/>
          <ac:spMkLst>
            <pc:docMk/>
            <pc:sldMk cId="2120537627" sldId="528"/>
            <ac:spMk id="6" creationId="{3CC3881E-FE9F-4D8C-8A90-31477D19EE31}"/>
          </ac:spMkLst>
        </pc:spChg>
        <pc:picChg chg="del">
          <ac:chgData name="Ana Marušić" userId="08dd0b96-dbc6-429a-83b9-bf65f62085e5" providerId="ADAL" clId="{99620723-7C3A-41C1-9FCF-5F77297B71FA}" dt="2024-04-08T06:51:07.950" v="118" actId="478"/>
          <ac:picMkLst>
            <pc:docMk/>
            <pc:sldMk cId="2120537627" sldId="528"/>
            <ac:picMk id="3" creationId="{36AE9507-A90F-0829-DB53-9E644130A78A}"/>
          </ac:picMkLst>
        </pc:picChg>
        <pc:picChg chg="del">
          <ac:chgData name="Ana Marušić" userId="08dd0b96-dbc6-429a-83b9-bf65f62085e5" providerId="ADAL" clId="{99620723-7C3A-41C1-9FCF-5F77297B71FA}" dt="2024-04-08T06:51:09.659" v="119" actId="478"/>
          <ac:picMkLst>
            <pc:docMk/>
            <pc:sldMk cId="2120537627" sldId="528"/>
            <ac:picMk id="8" creationId="{BD8C588A-B5B7-160B-4F30-89344AA953EC}"/>
          </ac:picMkLst>
        </pc:picChg>
        <pc:picChg chg="del">
          <ac:chgData name="Ana Marušić" userId="08dd0b96-dbc6-429a-83b9-bf65f62085e5" providerId="ADAL" clId="{99620723-7C3A-41C1-9FCF-5F77297B71FA}" dt="2024-04-08T06:51:06.085" v="117" actId="478"/>
          <ac:picMkLst>
            <pc:docMk/>
            <pc:sldMk cId="2120537627" sldId="528"/>
            <ac:picMk id="10" creationId="{BE886101-41AC-DE6A-57D7-18F811DCE0C0}"/>
          </ac:picMkLst>
        </pc:picChg>
      </pc:sldChg>
      <pc:sldChg chg="add del">
        <pc:chgData name="Ana Marušić" userId="08dd0b96-dbc6-429a-83b9-bf65f62085e5" providerId="ADAL" clId="{99620723-7C3A-41C1-9FCF-5F77297B71FA}" dt="2024-04-08T06:50:28.158" v="96" actId="2696"/>
        <pc:sldMkLst>
          <pc:docMk/>
          <pc:sldMk cId="0" sldId="529"/>
        </pc:sldMkLst>
      </pc:sldChg>
      <pc:sldChg chg="add del">
        <pc:chgData name="Ana Marušić" userId="08dd0b96-dbc6-429a-83b9-bf65f62085e5" providerId="ADAL" clId="{99620723-7C3A-41C1-9FCF-5F77297B71FA}" dt="2024-04-08T06:50:28.158" v="97" actId="2696"/>
        <pc:sldMkLst>
          <pc:docMk/>
          <pc:sldMk cId="0" sldId="530"/>
        </pc:sldMkLst>
      </pc:sldChg>
      <pc:sldChg chg="add del">
        <pc:chgData name="Ana Marušić" userId="08dd0b96-dbc6-429a-83b9-bf65f62085e5" providerId="ADAL" clId="{99620723-7C3A-41C1-9FCF-5F77297B71FA}" dt="2024-04-08T06:50:28.173" v="98" actId="2696"/>
        <pc:sldMkLst>
          <pc:docMk/>
          <pc:sldMk cId="0" sldId="531"/>
        </pc:sldMkLst>
      </pc:sldChg>
      <pc:sldChg chg="add del">
        <pc:chgData name="Ana Marušić" userId="08dd0b96-dbc6-429a-83b9-bf65f62085e5" providerId="ADAL" clId="{99620723-7C3A-41C1-9FCF-5F77297B71FA}" dt="2024-04-08T06:50:28.173" v="99" actId="2696"/>
        <pc:sldMkLst>
          <pc:docMk/>
          <pc:sldMk cId="0" sldId="532"/>
        </pc:sldMkLst>
      </pc:sldChg>
      <pc:sldChg chg="add del">
        <pc:chgData name="Ana Marušić" userId="08dd0b96-dbc6-429a-83b9-bf65f62085e5" providerId="ADAL" clId="{99620723-7C3A-41C1-9FCF-5F77297B71FA}" dt="2024-04-08T06:50:28.189" v="100" actId="2696"/>
        <pc:sldMkLst>
          <pc:docMk/>
          <pc:sldMk cId="0" sldId="533"/>
        </pc:sldMkLst>
      </pc:sldChg>
      <pc:sldMasterChg chg="modSldLayout">
        <pc:chgData name="Ana Marušić" userId="08dd0b96-dbc6-429a-83b9-bf65f62085e5" providerId="ADAL" clId="{99620723-7C3A-41C1-9FCF-5F77297B71FA}" dt="2024-04-08T08:14:58.300" v="235"/>
        <pc:sldMasterMkLst>
          <pc:docMk/>
          <pc:sldMasterMk cId="3253407734" sldId="2147483662"/>
        </pc:sldMasterMkLst>
        <pc:sldLayoutChg chg="setBg">
          <pc:chgData name="Ana Marušić" userId="08dd0b96-dbc6-429a-83b9-bf65f62085e5" providerId="ADAL" clId="{99620723-7C3A-41C1-9FCF-5F77297B71FA}" dt="2024-04-08T08:14:58.300" v="235"/>
          <pc:sldLayoutMkLst>
            <pc:docMk/>
            <pc:sldMasterMk cId="3253407734" sldId="2147483662"/>
            <pc:sldLayoutMk cId="1905995164" sldId="21474836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66883-62DD-425E-8CA4-C125877A527D}"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D05D8-9AA1-4FAC-9E00-917DA55B1D77}" type="slidenum">
              <a:rPr lang="en-US" smtClean="0"/>
              <a:t>‹#›</a:t>
            </a:fld>
            <a:endParaRPr lang="en-US"/>
          </a:p>
        </p:txBody>
      </p:sp>
    </p:spTree>
    <p:extLst>
      <p:ext uri="{BB962C8B-B14F-4D97-AF65-F5344CB8AC3E}">
        <p14:creationId xmlns:p14="http://schemas.microsoft.com/office/powerpoint/2010/main" val="175481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580FC-A6EC-47C3-B474-BE27A855E0D8}" type="slidenum">
              <a:rPr lang="en-US"/>
              <a:pPr/>
              <a:t>2</a:t>
            </a:fld>
            <a:endParaRPr lang="en-US"/>
          </a:p>
        </p:txBody>
      </p:sp>
      <p:sp>
        <p:nvSpPr>
          <p:cNvPr id="202754" name="Rectangle 2"/>
          <p:cNvSpPr>
            <a:spLocks noGrp="1" noRot="1" noChangeAspect="1" noChangeArrowheads="1" noTextEdit="1"/>
          </p:cNvSpPr>
          <p:nvPr>
            <p:ph type="sldImg"/>
          </p:nvPr>
        </p:nvSpPr>
        <p:spPr>
          <a:xfrm>
            <a:off x="685800" y="1143000"/>
            <a:ext cx="5486400" cy="3086100"/>
          </a:xfrm>
          <a:ln/>
        </p:spPr>
      </p:sp>
      <p:sp>
        <p:nvSpPr>
          <p:cNvPr id="20275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71210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15</a:t>
            </a:fld>
            <a:endParaRPr lang="en-US" altLang="en-US"/>
          </a:p>
        </p:txBody>
      </p:sp>
    </p:spTree>
    <p:extLst>
      <p:ext uri="{BB962C8B-B14F-4D97-AF65-F5344CB8AC3E}">
        <p14:creationId xmlns:p14="http://schemas.microsoft.com/office/powerpoint/2010/main" val="140690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16</a:t>
            </a:fld>
            <a:endParaRPr lang="en-US" altLang="en-US"/>
          </a:p>
        </p:txBody>
      </p:sp>
    </p:spTree>
    <p:extLst>
      <p:ext uri="{BB962C8B-B14F-4D97-AF65-F5344CB8AC3E}">
        <p14:creationId xmlns:p14="http://schemas.microsoft.com/office/powerpoint/2010/main" val="25358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17</a:t>
            </a:fld>
            <a:endParaRPr lang="en-US" altLang="en-US"/>
          </a:p>
        </p:txBody>
      </p:sp>
    </p:spTree>
    <p:extLst>
      <p:ext uri="{BB962C8B-B14F-4D97-AF65-F5344CB8AC3E}">
        <p14:creationId xmlns:p14="http://schemas.microsoft.com/office/powerpoint/2010/main" val="3933746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18</a:t>
            </a:fld>
            <a:endParaRPr lang="en-US" altLang="en-US"/>
          </a:p>
        </p:txBody>
      </p:sp>
    </p:spTree>
    <p:extLst>
      <p:ext uri="{BB962C8B-B14F-4D97-AF65-F5344CB8AC3E}">
        <p14:creationId xmlns:p14="http://schemas.microsoft.com/office/powerpoint/2010/main" val="4072569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8F55CA47-2C0A-499D-8D7E-8F5F24525CD0}" type="slidenum">
              <a:rPr lang="hr-HR" smtClean="0"/>
              <a:t>21</a:t>
            </a:fld>
            <a:endParaRPr lang="hr-HR"/>
          </a:p>
        </p:txBody>
      </p:sp>
    </p:spTree>
    <p:extLst>
      <p:ext uri="{BB962C8B-B14F-4D97-AF65-F5344CB8AC3E}">
        <p14:creationId xmlns:p14="http://schemas.microsoft.com/office/powerpoint/2010/main" val="395124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8F55CA47-2C0A-499D-8D7E-8F5F24525CD0}" type="slidenum">
              <a:rPr lang="hr-HR" smtClean="0"/>
              <a:t>22</a:t>
            </a:fld>
            <a:endParaRPr lang="hr-HR"/>
          </a:p>
        </p:txBody>
      </p:sp>
    </p:spTree>
    <p:extLst>
      <p:ext uri="{BB962C8B-B14F-4D97-AF65-F5344CB8AC3E}">
        <p14:creationId xmlns:p14="http://schemas.microsoft.com/office/powerpoint/2010/main" val="215471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normAutofit/>
          </a:bodyPr>
          <a:lstStyle/>
          <a:p>
            <a:endParaRPr dirty="0"/>
          </a:p>
          <a:p>
            <a:r>
              <a:rPr b="1" i="0" dirty="0"/>
              <a:t>Figure 2. A brief timeline of the evolution of peer review: The revolution.</a:t>
            </a:r>
            <a:br>
              <a:rPr dirty="0"/>
            </a:br>
            <a:r>
              <a:rPr b="0" i="0" dirty="0"/>
              <a:t>See text for more details on individual initiatives. The interactive data visualization is available at https://dgraziotin.shinyapps.io/peerreviewtimeline, and the source code and data are available at https://doi.org/10.6084/m9.figshare.5117260 </a:t>
            </a:r>
          </a:p>
          <a:p>
            <a:r>
              <a:rPr b="0" i="0" dirty="0"/>
              <a:t>Tennant JP, Dugan JM, </a:t>
            </a:r>
            <a:r>
              <a:rPr b="0" i="0" dirty="0" err="1"/>
              <a:t>Graziotin</a:t>
            </a:r>
            <a:r>
              <a:rPr b="0" i="0" dirty="0"/>
              <a:t> D </a:t>
            </a:r>
            <a:r>
              <a:rPr b="0" i="1" dirty="0"/>
              <a:t>et al.</a:t>
            </a:r>
            <a:r>
              <a:rPr b="0" i="0" dirty="0"/>
              <a:t>. A multi-disciplinary perspective on emergent and future innovations in peer review [version 2]. </a:t>
            </a:r>
            <a:r>
              <a:rPr b="0" i="1" dirty="0"/>
              <a:t>F1000Research</a:t>
            </a:r>
            <a:r>
              <a:rPr b="0" i="0" dirty="0"/>
              <a:t> 2017, </a:t>
            </a:r>
            <a:r>
              <a:rPr b="1" i="0" dirty="0"/>
              <a:t>6</a:t>
            </a:r>
            <a:r>
              <a:rPr b="0" i="0" dirty="0"/>
              <a:t>:1151 (</a:t>
            </a:r>
            <a:r>
              <a:rPr b="0" i="0" dirty="0" err="1"/>
              <a:t>doi</a:t>
            </a:r>
            <a:r>
              <a:rPr b="0" i="0" dirty="0"/>
              <a:t>: 10.12688/f1000research.12037.2)</a:t>
            </a:r>
          </a:p>
        </p:txBody>
      </p:sp>
    </p:spTree>
    <p:extLst>
      <p:ext uri="{BB962C8B-B14F-4D97-AF65-F5344CB8AC3E}">
        <p14:creationId xmlns:p14="http://schemas.microsoft.com/office/powerpoint/2010/main" val="1255301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580FC-A6EC-47C3-B474-BE27A855E0D8}" type="slidenum">
              <a:rPr lang="en-US"/>
              <a:pPr/>
              <a:t>33</a:t>
            </a:fld>
            <a:endParaRPr lang="en-US"/>
          </a:p>
        </p:txBody>
      </p:sp>
      <p:sp>
        <p:nvSpPr>
          <p:cNvPr id="202754" name="Rectangle 2"/>
          <p:cNvSpPr>
            <a:spLocks noGrp="1" noRot="1" noChangeAspect="1" noChangeArrowheads="1" noTextEdit="1"/>
          </p:cNvSpPr>
          <p:nvPr>
            <p:ph type="sldImg"/>
          </p:nvPr>
        </p:nvSpPr>
        <p:spPr>
          <a:xfrm>
            <a:off x="685800" y="1143000"/>
            <a:ext cx="5486400" cy="3086100"/>
          </a:xfrm>
          <a:ln/>
        </p:spPr>
      </p:sp>
      <p:sp>
        <p:nvSpPr>
          <p:cNvPr id="202755"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5480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384333-CD65-4540-94CD-3D54B02BB39C}" type="slidenum">
              <a:rPr lang="en-GB" smtClean="0"/>
              <a:t>3</a:t>
            </a:fld>
            <a:endParaRPr lang="en-GB"/>
          </a:p>
        </p:txBody>
      </p:sp>
    </p:spTree>
    <p:extLst>
      <p:ext uri="{BB962C8B-B14F-4D97-AF65-F5344CB8AC3E}">
        <p14:creationId xmlns:p14="http://schemas.microsoft.com/office/powerpoint/2010/main" val="395273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384333-CD65-4540-94CD-3D54B02BB39C}" type="slidenum">
              <a:rPr lang="en-GB" smtClean="0"/>
              <a:t>4</a:t>
            </a:fld>
            <a:endParaRPr lang="en-GB"/>
          </a:p>
        </p:txBody>
      </p:sp>
    </p:spTree>
    <p:extLst>
      <p:ext uri="{BB962C8B-B14F-4D97-AF65-F5344CB8AC3E}">
        <p14:creationId xmlns:p14="http://schemas.microsoft.com/office/powerpoint/2010/main" val="254414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384333-CD65-4540-94CD-3D54B02BB39C}" type="slidenum">
              <a:rPr lang="en-GB" smtClean="0"/>
              <a:t>5</a:t>
            </a:fld>
            <a:endParaRPr lang="en-GB"/>
          </a:p>
        </p:txBody>
      </p:sp>
    </p:spTree>
    <p:extLst>
      <p:ext uri="{BB962C8B-B14F-4D97-AF65-F5344CB8AC3E}">
        <p14:creationId xmlns:p14="http://schemas.microsoft.com/office/powerpoint/2010/main" val="10927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8</a:t>
            </a:fld>
            <a:endParaRPr lang="en-US" altLang="en-US"/>
          </a:p>
        </p:txBody>
      </p:sp>
    </p:spTree>
    <p:extLst>
      <p:ext uri="{BB962C8B-B14F-4D97-AF65-F5344CB8AC3E}">
        <p14:creationId xmlns:p14="http://schemas.microsoft.com/office/powerpoint/2010/main" val="230814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11</a:t>
            </a:fld>
            <a:endParaRPr lang="en-US" altLang="en-US"/>
          </a:p>
        </p:txBody>
      </p:sp>
    </p:spTree>
    <p:extLst>
      <p:ext uri="{BB962C8B-B14F-4D97-AF65-F5344CB8AC3E}">
        <p14:creationId xmlns:p14="http://schemas.microsoft.com/office/powerpoint/2010/main" val="274300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12</a:t>
            </a:fld>
            <a:endParaRPr lang="en-US" altLang="en-US"/>
          </a:p>
        </p:txBody>
      </p:sp>
    </p:spTree>
    <p:extLst>
      <p:ext uri="{BB962C8B-B14F-4D97-AF65-F5344CB8AC3E}">
        <p14:creationId xmlns:p14="http://schemas.microsoft.com/office/powerpoint/2010/main" val="42410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13</a:t>
            </a:fld>
            <a:endParaRPr lang="en-US" altLang="en-US"/>
          </a:p>
        </p:txBody>
      </p:sp>
    </p:spTree>
    <p:extLst>
      <p:ext uri="{BB962C8B-B14F-4D97-AF65-F5344CB8AC3E}">
        <p14:creationId xmlns:p14="http://schemas.microsoft.com/office/powerpoint/2010/main" val="15317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E35A12-077F-F8DD-7464-CD342B28B74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16C27B-2A00-442D-3E06-D55B4483A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87B8F5F4-293C-968D-E38E-B0AD2DE77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C41ED-8820-4516-8C94-17462FFCDB4C}" type="slidenum">
              <a:rPr lang="en-US" altLang="en-US"/>
              <a:pPr>
                <a:spcBef>
                  <a:spcPct val="0"/>
                </a:spcBef>
              </a:pPr>
              <a:t>14</a:t>
            </a:fld>
            <a:endParaRPr lang="en-US" altLang="en-US"/>
          </a:p>
        </p:txBody>
      </p:sp>
    </p:spTree>
    <p:extLst>
      <p:ext uri="{BB962C8B-B14F-4D97-AF65-F5344CB8AC3E}">
        <p14:creationId xmlns:p14="http://schemas.microsoft.com/office/powerpoint/2010/main" val="2414234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961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8232FA-AD64-407E-B3E0-A81FBDB3F0DC}" type="datetimeFigureOut">
              <a:rPr lang="hr-HR" smtClean="0"/>
              <a:t>8.4.2024.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42832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8232FA-AD64-407E-B3E0-A81FBDB3F0DC}" type="datetimeFigureOut">
              <a:rPr lang="hr-HR" smtClean="0"/>
              <a:t>8.4.2024.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2894214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16344"/>
            <a:ext cx="9144000" cy="2387600"/>
          </a:xfrm>
        </p:spPr>
        <p:txBody>
          <a:bodyPr anchor="ctr"/>
          <a:lstStyle>
            <a:lvl1pPr algn="ctr">
              <a:defRPr sz="6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hr-HR" dirty="0"/>
          </a:p>
        </p:txBody>
      </p:sp>
    </p:spTree>
    <p:extLst>
      <p:ext uri="{BB962C8B-B14F-4D97-AF65-F5344CB8AC3E}">
        <p14:creationId xmlns:p14="http://schemas.microsoft.com/office/powerpoint/2010/main" val="325705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apositiva de título">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016EA26-9B87-38D6-3A3F-8176B976E833}"/>
              </a:ext>
            </a:extLst>
          </p:cNvPr>
          <p:cNvSpPr>
            <a:spLocks noGrp="1"/>
          </p:cNvSpPr>
          <p:nvPr>
            <p:ph type="title"/>
          </p:nvPr>
        </p:nvSpPr>
        <p:spPr>
          <a:xfrm>
            <a:off x="3251510" y="2431818"/>
            <a:ext cx="5688980" cy="1325563"/>
          </a:xfrm>
          <a:prstGeom prst="rect">
            <a:avLst/>
          </a:prstGeom>
        </p:spPr>
        <p:txBody>
          <a:bodyPr/>
          <a:lstStyle/>
          <a:p>
            <a:r>
              <a:rPr lang="es-ES" dirty="0"/>
              <a:t>Haga clic para modificar el estilo de título del patrón</a:t>
            </a:r>
          </a:p>
        </p:txBody>
      </p:sp>
    </p:spTree>
    <p:extLst>
      <p:ext uri="{BB962C8B-B14F-4D97-AF65-F5344CB8AC3E}">
        <p14:creationId xmlns:p14="http://schemas.microsoft.com/office/powerpoint/2010/main" val="3228162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91C09DD-3338-0F01-9E87-671CEDB8C1B4}"/>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682624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07CBC-D2D1-91A4-F5B4-0FC20CD14D22}"/>
              </a:ext>
            </a:extLst>
          </p:cNvPr>
          <p:cNvSpPr>
            <a:spLocks noGrp="1"/>
          </p:cNvSpPr>
          <p:nvPr>
            <p:ph type="title"/>
          </p:nvPr>
        </p:nvSpPr>
        <p:spPr>
          <a:xfrm>
            <a:off x="957146" y="1435642"/>
            <a:ext cx="10515600" cy="1325563"/>
          </a:xfrm>
          <a:prstGeom prst="rect">
            <a:avLst/>
          </a:prstGeom>
        </p:spPr>
        <p:txBody>
          <a:bodyPr/>
          <a:lstStyle>
            <a:lvl1pPr>
              <a:defRPr sz="3600"/>
            </a:lvl1pPr>
          </a:lstStyle>
          <a:p>
            <a:r>
              <a:rPr lang="es-ES" dirty="0"/>
              <a:t>Haga clic para modificar el estilo de título del patrón</a:t>
            </a:r>
          </a:p>
        </p:txBody>
      </p:sp>
      <p:sp>
        <p:nvSpPr>
          <p:cNvPr id="7" name="Marcador de texto 2">
            <a:extLst>
              <a:ext uri="{FF2B5EF4-FFF2-40B4-BE49-F238E27FC236}">
                <a16:creationId xmlns:a16="http://schemas.microsoft.com/office/drawing/2014/main" id="{7D2EC5D8-CDC4-212F-6909-73378FEB5E33}"/>
              </a:ext>
            </a:extLst>
          </p:cNvPr>
          <p:cNvSpPr>
            <a:spLocks noGrp="1"/>
          </p:cNvSpPr>
          <p:nvPr>
            <p:ph type="body" idx="1"/>
          </p:nvPr>
        </p:nvSpPr>
        <p:spPr>
          <a:xfrm>
            <a:off x="957146" y="2968143"/>
            <a:ext cx="10515600" cy="2660650"/>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Tree>
    <p:extLst>
      <p:ext uri="{BB962C8B-B14F-4D97-AF65-F5344CB8AC3E}">
        <p14:creationId xmlns:p14="http://schemas.microsoft.com/office/powerpoint/2010/main" val="108665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wo Content">
    <p:spTree>
      <p:nvGrpSpPr>
        <p:cNvPr id="1" name=""/>
        <p:cNvGrpSpPr/>
        <p:nvPr/>
      </p:nvGrpSpPr>
      <p:grpSpPr>
        <a:xfrm>
          <a:off x="0" y="0"/>
          <a:ext cx="0" cy="0"/>
          <a:chOff x="0" y="0"/>
          <a:chExt cx="0" cy="0"/>
        </a:xfrm>
      </p:grpSpPr>
      <p:sp>
        <p:nvSpPr>
          <p:cNvPr id="16" name="bg object 16"/>
          <p:cNvSpPr/>
          <p:nvPr/>
        </p:nvSpPr>
        <p:spPr>
          <a:xfrm>
            <a:off x="950975" y="6065520"/>
            <a:ext cx="10347325" cy="0"/>
          </a:xfrm>
          <a:custGeom>
            <a:avLst/>
            <a:gdLst/>
            <a:ahLst/>
            <a:cxnLst/>
            <a:rect l="l" t="t" r="r" b="b"/>
            <a:pathLst>
              <a:path w="10347325">
                <a:moveTo>
                  <a:pt x="0" y="0"/>
                </a:moveTo>
                <a:lnTo>
                  <a:pt x="10347198" y="0"/>
                </a:lnTo>
              </a:path>
            </a:pathLst>
          </a:custGeom>
          <a:ln w="12192">
            <a:solidFill>
              <a:srgbClr val="956D91"/>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9555480" y="6271259"/>
            <a:ext cx="1751076" cy="239268"/>
          </a:xfrm>
          <a:prstGeom prst="rect">
            <a:avLst/>
          </a:prstGeom>
        </p:spPr>
      </p:pic>
      <p:sp>
        <p:nvSpPr>
          <p:cNvPr id="2" name="Holder 2"/>
          <p:cNvSpPr>
            <a:spLocks noGrp="1"/>
          </p:cNvSpPr>
          <p:nvPr>
            <p:ph type="title"/>
          </p:nvPr>
        </p:nvSpPr>
        <p:spPr/>
        <p:txBody>
          <a:bodyPr lIns="0" tIns="0" rIns="0" bIns="0"/>
          <a:lstStyle>
            <a:lvl1pPr>
              <a:defRPr sz="2000" b="1" i="0">
                <a:solidFill>
                  <a:srgbClr val="585858"/>
                </a:solidFill>
                <a:latin typeface="Arial"/>
                <a:cs typeface="Arial"/>
              </a:defRPr>
            </a:lvl1pPr>
          </a:lstStyle>
          <a:p>
            <a:endParaRPr/>
          </a:p>
        </p:txBody>
      </p:sp>
      <p:sp>
        <p:nvSpPr>
          <p:cNvPr id="3" name="Holder 3"/>
          <p:cNvSpPr>
            <a:spLocks noGrp="1"/>
          </p:cNvSpPr>
          <p:nvPr>
            <p:ph sz="half" idx="2"/>
          </p:nvPr>
        </p:nvSpPr>
        <p:spPr>
          <a:xfrm>
            <a:off x="937666" y="1236040"/>
            <a:ext cx="5085715" cy="4617085"/>
          </a:xfrm>
          <a:prstGeom prst="rect">
            <a:avLst/>
          </a:prstGeom>
        </p:spPr>
        <p:txBody>
          <a:bodyPr wrap="square" lIns="0" tIns="0" rIns="0" bIns="0">
            <a:spAutoFit/>
          </a:bodyPr>
          <a:lstStyle>
            <a:lvl1pPr>
              <a:defRPr sz="1800" b="1" i="0">
                <a:solidFill>
                  <a:srgbClr val="585858"/>
                </a:solidFill>
                <a:latin typeface="Arial"/>
                <a:cs typeface="Arial"/>
              </a:defRPr>
            </a:lvl1pPr>
          </a:lstStyle>
          <a:p>
            <a:endParaRPr/>
          </a:p>
        </p:txBody>
      </p:sp>
      <p:sp>
        <p:nvSpPr>
          <p:cNvPr id="4" name="Holder 4"/>
          <p:cNvSpPr>
            <a:spLocks noGrp="1"/>
          </p:cNvSpPr>
          <p:nvPr>
            <p:ph sz="half" idx="3"/>
          </p:nvPr>
        </p:nvSpPr>
        <p:spPr>
          <a:xfrm>
            <a:off x="7548118" y="1747774"/>
            <a:ext cx="3593465" cy="3913504"/>
          </a:xfrm>
          <a:prstGeom prst="rect">
            <a:avLst/>
          </a:prstGeom>
        </p:spPr>
        <p:txBody>
          <a:bodyPr wrap="square" lIns="0" tIns="0" rIns="0" bIns="0">
            <a:spAutoFit/>
          </a:bodyPr>
          <a:lstStyle>
            <a:lvl1pPr>
              <a:defRPr sz="1700" b="0" i="0">
                <a:solidFill>
                  <a:srgbClr val="7E7E7E"/>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599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872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8232FA-AD64-407E-B3E0-A81FBDB3F0DC}" type="datetimeFigureOut">
              <a:rPr lang="hr-HR" smtClean="0"/>
              <a:t>8.4.2024.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4129206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8232FA-AD64-407E-B3E0-A81FBDB3F0DC}" type="datetimeFigureOut">
              <a:rPr lang="hr-HR" smtClean="0"/>
              <a:t>8.4.2024.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324403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8232FA-AD64-407E-B3E0-A81FBDB3F0DC}" type="datetimeFigureOut">
              <a:rPr lang="hr-HR" smtClean="0"/>
              <a:t>8.4.2024.</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270770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8232FA-AD64-407E-B3E0-A81FBDB3F0DC}" type="datetimeFigureOut">
              <a:rPr lang="hr-HR" smtClean="0"/>
              <a:t>8.4.2024.</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428814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34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8232FA-AD64-407E-B3E0-A81FBDB3F0DC}" type="datetimeFigureOut">
              <a:rPr lang="hr-HR" smtClean="0"/>
              <a:t>8.4.2024.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244066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8232FA-AD64-407E-B3E0-A81FBDB3F0DC}" type="datetimeFigureOut">
              <a:rPr lang="hr-HR" smtClean="0"/>
              <a:t>8.4.2024.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68E6B72-17EF-44B2-B58C-662FB8883250}" type="slidenum">
              <a:rPr lang="hr-HR" smtClean="0"/>
              <a:t>‹#›</a:t>
            </a:fld>
            <a:endParaRPr lang="hr-HR"/>
          </a:p>
        </p:txBody>
      </p:sp>
    </p:spTree>
    <p:extLst>
      <p:ext uri="{BB962C8B-B14F-4D97-AF65-F5344CB8AC3E}">
        <p14:creationId xmlns:p14="http://schemas.microsoft.com/office/powerpoint/2010/main" val="3216438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232FA-AD64-407E-B3E0-A81FBDB3F0DC}" type="datetimeFigureOut">
              <a:rPr lang="hr-HR" smtClean="0"/>
              <a:t>8.4.2024.</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E6B72-17EF-44B2-B58C-662FB8883250}" type="slidenum">
              <a:rPr lang="hr-HR" smtClean="0"/>
              <a:t>‹#›</a:t>
            </a:fld>
            <a:endParaRPr lang="hr-HR"/>
          </a:p>
        </p:txBody>
      </p:sp>
    </p:spTree>
    <p:extLst>
      <p:ext uri="{BB962C8B-B14F-4D97-AF65-F5344CB8AC3E}">
        <p14:creationId xmlns:p14="http://schemas.microsoft.com/office/powerpoint/2010/main" val="32534077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 id="2147483678" r:id="rId14"/>
    <p:sldLayoutId id="2147483679" r:id="rId15"/>
    <p:sldLayoutId id="214748368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hyperlink" Target="https://pubmed.ncbi.nlm.nih.gov/35061407/"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80/08989621.2024.232255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oi.org/10.1016/j.patter.2022.10050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stm-assoc.org/stm-integrity-hub/" TargetMode="Externa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emf"/><Relationship Id="rId7" Type="http://schemas.openxmlformats.org/officeDocument/2006/relationships/hyperlink" Target="https://www.stm-assoc.org/stm-integrity-hub/" TargetMode="External"/><Relationship Id="rId2" Type="http://schemas.openxmlformats.org/officeDocument/2006/relationships/hyperlink" Target="https://doi.org/10.24318/jtbG8IHL" TargetMode="Externa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53.emf"/><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02/1873-3468.14143" TargetMode="External"/><Relationship Id="rId2" Type="http://schemas.openxmlformats.org/officeDocument/2006/relationships/hyperlink" Target="https://retractionwatch.com/2023/12/19/hindawi-reveals-process-for-retracting-more-than-8000-paper-mill-articles/" TargetMode="Externa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AcademicsSay"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creativecommons.org/licenses/"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emf"/><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publicationethics.org/files/What-to-consider-when-asked-to-PR.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publicationethics.org/resources/guidelines-new/principles-transparency-and-best-practice-scholarly-publishing" TargetMode="External"/><Relationship Id="rId13" Type="http://schemas.openxmlformats.org/officeDocument/2006/relationships/image" Target="../media/image82.png"/><Relationship Id="rId3" Type="http://schemas.openxmlformats.org/officeDocument/2006/relationships/hyperlink" Target="https://publicationethics.org/guidance/Case" TargetMode="External"/><Relationship Id="rId7" Type="http://schemas.openxmlformats.org/officeDocument/2006/relationships/hyperlink" Target="https://publicationethics.org/guidance?t&amp;type%5B%5D=Seminars%2Band%2Bwebinars&amp;sort=score" TargetMode="External"/><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7.png"/><Relationship Id="rId16"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hyperlink" Target="https://publicationethics.org/guidance?t&amp;type%5B%5D=Discussion%2Bdocuments&amp;sort=score" TargetMode="External"/><Relationship Id="rId11" Type="http://schemas.openxmlformats.org/officeDocument/2006/relationships/image" Target="../media/image80.png"/><Relationship Id="rId5" Type="http://schemas.openxmlformats.org/officeDocument/2006/relationships/hyperlink" Target="https://publicationethics.org/guidance/Guidelines" TargetMode="External"/><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hyperlink" Target="https://publicationethics.org/resources/flowcharts-new/translations" TargetMode="External"/><Relationship Id="rId9" Type="http://schemas.openxmlformats.org/officeDocument/2006/relationships/image" Target="../media/image78.png"/><Relationship Id="rId1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hyperlink" Target="https://publicationethics.org/core-practices" TargetMode="Externa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link.springer.com/book/10.1007/978-3-031-22412-6" TargetMode="External"/><Relationship Id="rId5" Type="http://schemas.openxmlformats.org/officeDocument/2006/relationships/image" Target="../media/image99.png"/><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embassy.science/wiki/Main_Page" TargetMode="External"/><Relationship Id="rId7" Type="http://schemas.openxmlformats.org/officeDocument/2006/relationships/hyperlink" Target="https://tier2-project.eu/" TargetMode="Externa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s://www.irise-project.eu/" TargetMode="External"/><Relationship Id="rId4" Type="http://schemas.openxmlformats.org/officeDocument/2006/relationships/image" Target="../media/image101.png"/><Relationship Id="rId9" Type="http://schemas.openxmlformats.org/officeDocument/2006/relationships/hyperlink" Target="https://osiris4r.e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ncbi.nlm.nih.gov/pubmed/23006356"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2256436"/>
            <a:ext cx="9144000" cy="1771374"/>
          </a:xfrm>
        </p:spPr>
        <p:txBody>
          <a:bodyPr>
            <a:normAutofit/>
          </a:bodyPr>
          <a:lstStyle/>
          <a:p>
            <a:r>
              <a:rPr lang="hr-HR" sz="4400" dirty="0" err="1">
                <a:solidFill>
                  <a:srgbClr val="FF0000"/>
                </a:solidFill>
              </a:rPr>
              <a:t>Challenges</a:t>
            </a:r>
            <a:r>
              <a:rPr lang="hr-HR" sz="4400" dirty="0">
                <a:solidFill>
                  <a:srgbClr val="FF0000"/>
                </a:solidFill>
              </a:rPr>
              <a:t> to </a:t>
            </a:r>
            <a:r>
              <a:rPr lang="hr-HR" sz="4400" dirty="0" err="1">
                <a:solidFill>
                  <a:srgbClr val="FF0000"/>
                </a:solidFill>
              </a:rPr>
              <a:t>research</a:t>
            </a:r>
            <a:r>
              <a:rPr lang="hr-HR" sz="4400" dirty="0">
                <a:solidFill>
                  <a:srgbClr val="FF0000"/>
                </a:solidFill>
              </a:rPr>
              <a:t> </a:t>
            </a:r>
            <a:r>
              <a:rPr lang="hr-HR" sz="4400" dirty="0" err="1">
                <a:solidFill>
                  <a:srgbClr val="FF0000"/>
                </a:solidFill>
              </a:rPr>
              <a:t>integrity</a:t>
            </a:r>
            <a:r>
              <a:rPr lang="hr-HR" sz="4400" dirty="0">
                <a:solidFill>
                  <a:srgbClr val="FF0000"/>
                </a:solidFill>
              </a:rPr>
              <a:t> in </a:t>
            </a:r>
            <a:r>
              <a:rPr lang="hr-HR" sz="4400" dirty="0" err="1">
                <a:solidFill>
                  <a:srgbClr val="FF0000"/>
                </a:solidFill>
              </a:rPr>
              <a:t>publishing</a:t>
            </a:r>
            <a:r>
              <a:rPr lang="en-GB" dirty="0">
                <a:solidFill>
                  <a:srgbClr val="FF0000"/>
                </a:solidFill>
              </a:rPr>
              <a:t>	</a:t>
            </a:r>
          </a:p>
        </p:txBody>
      </p:sp>
      <p:sp>
        <p:nvSpPr>
          <p:cNvPr id="3" name="Subtitle 2"/>
          <p:cNvSpPr>
            <a:spLocks noGrp="1"/>
          </p:cNvSpPr>
          <p:nvPr>
            <p:ph type="subTitle" idx="1"/>
          </p:nvPr>
        </p:nvSpPr>
        <p:spPr>
          <a:xfrm>
            <a:off x="1481610" y="4234904"/>
            <a:ext cx="9144000" cy="1217268"/>
          </a:xfrm>
        </p:spPr>
        <p:txBody>
          <a:bodyPr>
            <a:normAutofit/>
          </a:bodyPr>
          <a:lstStyle/>
          <a:p>
            <a:pPr>
              <a:spcBef>
                <a:spcPts val="0"/>
              </a:spcBef>
            </a:pPr>
            <a:r>
              <a:rPr lang="en-GB" dirty="0">
                <a:latin typeface="+mj-lt"/>
              </a:rPr>
              <a:t>Prof. Ana Marušić, MD, PhD</a:t>
            </a:r>
          </a:p>
          <a:p>
            <a:pPr>
              <a:spcBef>
                <a:spcPts val="0"/>
              </a:spcBef>
            </a:pPr>
            <a:r>
              <a:rPr lang="en-GB" dirty="0">
                <a:latin typeface="+mj-lt"/>
              </a:rPr>
              <a:t>University of Split School of Medicine</a:t>
            </a:r>
          </a:p>
          <a:p>
            <a:pPr>
              <a:spcBef>
                <a:spcPts val="0"/>
              </a:spcBef>
            </a:pPr>
            <a:r>
              <a:rPr lang="en-GB" dirty="0">
                <a:solidFill>
                  <a:srgbClr val="FF3300"/>
                </a:solidFill>
                <a:latin typeface="+mj-lt"/>
              </a:rPr>
              <a:t>ana.marusic@mefst.hr</a:t>
            </a:r>
          </a:p>
        </p:txBody>
      </p:sp>
      <p:pic>
        <p:nvPicPr>
          <p:cNvPr id="6" name="Picture 5">
            <a:extLst>
              <a:ext uri="{FF2B5EF4-FFF2-40B4-BE49-F238E27FC236}">
                <a16:creationId xmlns:a16="http://schemas.microsoft.com/office/drawing/2014/main" id="{4AC6A7D7-2038-4F55-9B8B-0E070083C19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76019" y="5915461"/>
            <a:ext cx="1787790" cy="606425"/>
          </a:xfrm>
          <a:prstGeom prst="rect">
            <a:avLst/>
          </a:prstGeom>
        </p:spPr>
      </p:pic>
      <p:pic>
        <p:nvPicPr>
          <p:cNvPr id="13" name="Picture 12">
            <a:extLst>
              <a:ext uri="{FF2B5EF4-FFF2-40B4-BE49-F238E27FC236}">
                <a16:creationId xmlns:a16="http://schemas.microsoft.com/office/drawing/2014/main" id="{A9F5B521-4F28-4511-B7C8-6BB1F9787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3586" y="5707177"/>
            <a:ext cx="2185956" cy="864002"/>
          </a:xfrm>
          <a:prstGeom prst="rect">
            <a:avLst/>
          </a:prstGeom>
        </p:spPr>
      </p:pic>
      <p:pic>
        <p:nvPicPr>
          <p:cNvPr id="3074" name="imageSelected0" descr="2b132892-0180-44bc-92ab-4f928c83fba1">
            <a:extLst>
              <a:ext uri="{FF2B5EF4-FFF2-40B4-BE49-F238E27FC236}">
                <a16:creationId xmlns:a16="http://schemas.microsoft.com/office/drawing/2014/main" id="{25F19A60-F7AE-4864-B090-FC0BDD3FD4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42460" y="5653403"/>
            <a:ext cx="172824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s://crorin.hr/wp-content/uploads/2023/04/crorin_logo.png">
            <a:extLst>
              <a:ext uri="{FF2B5EF4-FFF2-40B4-BE49-F238E27FC236}">
                <a16:creationId xmlns:a16="http://schemas.microsoft.com/office/drawing/2014/main" id="{DD190ECD-27D9-4EA9-9AD2-5D88D81E4E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2824" y="5798085"/>
            <a:ext cx="1267646" cy="682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EA01FB4-CB53-4E66-B89E-C0B6C689731E}"/>
              </a:ext>
            </a:extLst>
          </p:cNvPr>
          <p:cNvPicPr>
            <a:picLocks noChangeAspect="1"/>
          </p:cNvPicPr>
          <p:nvPr/>
        </p:nvPicPr>
        <p:blipFill>
          <a:blip r:embed="rId6"/>
          <a:stretch>
            <a:fillRect/>
          </a:stretch>
        </p:blipFill>
        <p:spPr>
          <a:xfrm>
            <a:off x="1358834" y="703890"/>
            <a:ext cx="2540131" cy="939848"/>
          </a:xfrm>
          <a:prstGeom prst="rect">
            <a:avLst/>
          </a:prstGeom>
        </p:spPr>
      </p:pic>
      <p:pic>
        <p:nvPicPr>
          <p:cNvPr id="1026" name="Picture 2" descr="Srce logo">
            <a:extLst>
              <a:ext uri="{FF2B5EF4-FFF2-40B4-BE49-F238E27FC236}">
                <a16:creationId xmlns:a16="http://schemas.microsoft.com/office/drawing/2014/main" id="{EB55646E-2633-414B-B36A-089BF16551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4475" y="653723"/>
            <a:ext cx="2043749" cy="90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05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71A46-B5E1-E0E5-1600-1906A08870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344" y="72008"/>
            <a:ext cx="2471781" cy="3356992"/>
          </a:xfrm>
          <a:prstGeom prst="rect">
            <a:avLst/>
          </a:prstGeom>
          <a:ln>
            <a:solidFill>
              <a:schemeClr val="accent1">
                <a:lumMod val="40000"/>
                <a:lumOff val="60000"/>
              </a:schemeClr>
            </a:solidFill>
          </a:ln>
        </p:spPr>
      </p:pic>
      <p:pic>
        <p:nvPicPr>
          <p:cNvPr id="6" name="Picture 5">
            <a:extLst>
              <a:ext uri="{FF2B5EF4-FFF2-40B4-BE49-F238E27FC236}">
                <a16:creationId xmlns:a16="http://schemas.microsoft.com/office/drawing/2014/main" id="{41AB02F9-12C0-F70A-4FED-EDFD05F651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298" y="840971"/>
            <a:ext cx="2520280" cy="4475907"/>
          </a:xfrm>
          <a:prstGeom prst="rect">
            <a:avLst/>
          </a:prstGeom>
          <a:ln>
            <a:solidFill>
              <a:schemeClr val="accent1">
                <a:lumMod val="40000"/>
                <a:lumOff val="60000"/>
              </a:schemeClr>
            </a:solidFill>
          </a:ln>
        </p:spPr>
      </p:pic>
      <p:pic>
        <p:nvPicPr>
          <p:cNvPr id="8" name="Picture 7">
            <a:extLst>
              <a:ext uri="{FF2B5EF4-FFF2-40B4-BE49-F238E27FC236}">
                <a16:creationId xmlns:a16="http://schemas.microsoft.com/office/drawing/2014/main" id="{D8A46418-91D2-CA1C-E71B-A68EFBAF0B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3800" y="1432317"/>
            <a:ext cx="2654687" cy="4581128"/>
          </a:xfrm>
          <a:prstGeom prst="rect">
            <a:avLst/>
          </a:prstGeom>
          <a:ln>
            <a:solidFill>
              <a:schemeClr val="accent1">
                <a:lumMod val="40000"/>
                <a:lumOff val="60000"/>
              </a:schemeClr>
            </a:solidFill>
          </a:ln>
        </p:spPr>
      </p:pic>
      <p:pic>
        <p:nvPicPr>
          <p:cNvPr id="10" name="Picture 9">
            <a:extLst>
              <a:ext uri="{FF2B5EF4-FFF2-40B4-BE49-F238E27FC236}">
                <a16:creationId xmlns:a16="http://schemas.microsoft.com/office/drawing/2014/main" id="{9B7CD31A-BA9F-3D4E-F34B-6B018FF6D6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6081" y="2039198"/>
            <a:ext cx="2624095" cy="4292677"/>
          </a:xfrm>
          <a:prstGeom prst="rect">
            <a:avLst/>
          </a:prstGeom>
          <a:ln>
            <a:solidFill>
              <a:schemeClr val="accent1">
                <a:lumMod val="40000"/>
                <a:lumOff val="60000"/>
              </a:schemeClr>
            </a:solidFill>
          </a:ln>
        </p:spPr>
      </p:pic>
      <p:pic>
        <p:nvPicPr>
          <p:cNvPr id="12" name="Picture 11">
            <a:extLst>
              <a:ext uri="{FF2B5EF4-FFF2-40B4-BE49-F238E27FC236}">
                <a16:creationId xmlns:a16="http://schemas.microsoft.com/office/drawing/2014/main" id="{1ACE7130-410F-88BE-49CA-3641C21321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2483" y="2420888"/>
            <a:ext cx="2586992" cy="4365104"/>
          </a:xfrm>
          <a:prstGeom prst="rect">
            <a:avLst/>
          </a:prstGeom>
          <a:ln>
            <a:solidFill>
              <a:schemeClr val="accent1">
                <a:lumMod val="40000"/>
                <a:lumOff val="60000"/>
              </a:schemeClr>
            </a:solidFill>
          </a:ln>
        </p:spPr>
      </p:pic>
      <p:pic>
        <p:nvPicPr>
          <p:cNvPr id="14" name="Picture 13">
            <a:extLst>
              <a:ext uri="{FF2B5EF4-FFF2-40B4-BE49-F238E27FC236}">
                <a16:creationId xmlns:a16="http://schemas.microsoft.com/office/drawing/2014/main" id="{F1026CEF-EFD5-24AC-D3EC-457AF8DEEC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7888" y="846678"/>
            <a:ext cx="2836420" cy="5085184"/>
          </a:xfrm>
          <a:prstGeom prst="rect">
            <a:avLst/>
          </a:prstGeom>
          <a:ln>
            <a:solidFill>
              <a:schemeClr val="accent1">
                <a:lumMod val="40000"/>
                <a:lumOff val="60000"/>
              </a:schemeClr>
            </a:solidFill>
          </a:ln>
        </p:spPr>
      </p:pic>
      <p:pic>
        <p:nvPicPr>
          <p:cNvPr id="16" name="Picture 15">
            <a:extLst>
              <a:ext uri="{FF2B5EF4-FFF2-40B4-BE49-F238E27FC236}">
                <a16:creationId xmlns:a16="http://schemas.microsoft.com/office/drawing/2014/main" id="{9421059B-5941-3FD9-16E1-D0FFD8DD2A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2107" y="548680"/>
            <a:ext cx="2671299" cy="4393536"/>
          </a:xfrm>
          <a:prstGeom prst="rect">
            <a:avLst/>
          </a:prstGeom>
          <a:ln>
            <a:solidFill>
              <a:schemeClr val="accent1">
                <a:lumMod val="40000"/>
                <a:lumOff val="60000"/>
              </a:schemeClr>
            </a:solidFill>
          </a:ln>
        </p:spPr>
      </p:pic>
      <p:pic>
        <p:nvPicPr>
          <p:cNvPr id="18" name="Picture 17">
            <a:extLst>
              <a:ext uri="{FF2B5EF4-FFF2-40B4-BE49-F238E27FC236}">
                <a16:creationId xmlns:a16="http://schemas.microsoft.com/office/drawing/2014/main" id="{18DB724A-B515-F39F-5BA6-9245DD3E31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03723" y="217072"/>
            <a:ext cx="2610114" cy="4725144"/>
          </a:xfrm>
          <a:prstGeom prst="rect">
            <a:avLst/>
          </a:prstGeom>
          <a:ln>
            <a:solidFill>
              <a:schemeClr val="accent1">
                <a:lumMod val="40000"/>
                <a:lumOff val="60000"/>
              </a:schemeClr>
            </a:solidFill>
          </a:ln>
        </p:spPr>
      </p:pic>
      <p:pic>
        <p:nvPicPr>
          <p:cNvPr id="20" name="Picture 19">
            <a:extLst>
              <a:ext uri="{FF2B5EF4-FFF2-40B4-BE49-F238E27FC236}">
                <a16:creationId xmlns:a16="http://schemas.microsoft.com/office/drawing/2014/main" id="{E545BE49-C89B-EB5B-D2B9-7E26DC9861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80573" y="1410275"/>
            <a:ext cx="2703863" cy="4818802"/>
          </a:xfrm>
          <a:prstGeom prst="rect">
            <a:avLst/>
          </a:prstGeom>
          <a:ln>
            <a:solidFill>
              <a:schemeClr val="accent1">
                <a:lumMod val="40000"/>
                <a:lumOff val="60000"/>
              </a:schemeClr>
            </a:solidFill>
          </a:ln>
        </p:spPr>
      </p:pic>
      <p:pic>
        <p:nvPicPr>
          <p:cNvPr id="22" name="Picture 21">
            <a:extLst>
              <a:ext uri="{FF2B5EF4-FFF2-40B4-BE49-F238E27FC236}">
                <a16:creationId xmlns:a16="http://schemas.microsoft.com/office/drawing/2014/main" id="{22C50D2E-B409-6312-6F63-43A93FDFBE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85467" y="1957751"/>
            <a:ext cx="2769269" cy="1781628"/>
          </a:xfrm>
          <a:prstGeom prst="rect">
            <a:avLst/>
          </a:prstGeom>
          <a:ln>
            <a:solidFill>
              <a:schemeClr val="accent1">
                <a:lumMod val="40000"/>
                <a:lumOff val="60000"/>
              </a:schemeClr>
            </a:solidFill>
          </a:ln>
        </p:spPr>
      </p:pic>
      <p:sp>
        <p:nvSpPr>
          <p:cNvPr id="24" name="TextBox 23">
            <a:extLst>
              <a:ext uri="{FF2B5EF4-FFF2-40B4-BE49-F238E27FC236}">
                <a16:creationId xmlns:a16="http://schemas.microsoft.com/office/drawing/2014/main" id="{986A9EB6-0D35-1330-CC15-F922A8CDBF92}"/>
              </a:ext>
            </a:extLst>
          </p:cNvPr>
          <p:cNvSpPr txBox="1"/>
          <p:nvPr/>
        </p:nvSpPr>
        <p:spPr>
          <a:xfrm>
            <a:off x="6434204" y="6340838"/>
            <a:ext cx="5702525" cy="276999"/>
          </a:xfrm>
          <a:prstGeom prst="rect">
            <a:avLst/>
          </a:prstGeom>
          <a:noFill/>
        </p:spPr>
        <p:txBody>
          <a:bodyPr wrap="square">
            <a:spAutoFit/>
          </a:bodyPr>
          <a:lstStyle/>
          <a:p>
            <a:r>
              <a:rPr lang="en-GB" sz="1200" b="0" i="0" dirty="0">
                <a:solidFill>
                  <a:srgbClr val="212121"/>
                </a:solidFill>
                <a:effectLst/>
                <a:latin typeface="Calibri Light" panose="020F0302020204030204" pitchFamily="34" charset="0"/>
                <a:cs typeface="Calibri Light" panose="020F0302020204030204" pitchFamily="34" charset="0"/>
              </a:rPr>
              <a:t>Phys Rev Lett. 2021 Dec 31;127(27):271801. </a:t>
            </a:r>
            <a:r>
              <a:rPr lang="en-GB" sz="1200" b="0" i="0" dirty="0">
                <a:solidFill>
                  <a:srgbClr val="212121"/>
                </a:solidFill>
                <a:effectLst/>
                <a:latin typeface="Calibri Light" panose="020F0302020204030204" pitchFamily="34" charset="0"/>
                <a:cs typeface="Calibri Light" panose="020F0302020204030204" pitchFamily="34" charset="0"/>
                <a:hlinkClick r:id="rId12"/>
              </a:rPr>
              <a:t>https://pubmed.ncbi.nlm.nih.gov/35061407/</a:t>
            </a:r>
            <a:r>
              <a:rPr lang="en-GB" sz="1200" b="0" i="0" dirty="0">
                <a:solidFill>
                  <a:srgbClr val="212121"/>
                </a:solidFill>
                <a:effectLst/>
                <a:latin typeface="Calibri Light" panose="020F0302020204030204" pitchFamily="34" charset="0"/>
                <a:cs typeface="Calibri Light" panose="020F0302020204030204" pitchFamily="34" charset="0"/>
              </a:rPr>
              <a:t> </a:t>
            </a:r>
            <a:endParaRPr lang="en-GB" sz="12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6FABB837-E275-D5EB-545F-0B1B61676C98}"/>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17" name="Title 3">
            <a:extLst>
              <a:ext uri="{FF2B5EF4-FFF2-40B4-BE49-F238E27FC236}">
                <a16:creationId xmlns:a16="http://schemas.microsoft.com/office/drawing/2014/main" id="{25275002-FD56-4031-9C84-7CBBC5B9A1D1}"/>
              </a:ext>
            </a:extLst>
          </p:cNvPr>
          <p:cNvSpPr>
            <a:spLocks noGrp="1"/>
          </p:cNvSpPr>
          <p:nvPr>
            <p:ph type="title"/>
          </p:nvPr>
        </p:nvSpPr>
        <p:spPr>
          <a:xfrm>
            <a:off x="838200" y="365125"/>
            <a:ext cx="10515600" cy="1325563"/>
          </a:xfrm>
        </p:spPr>
        <p:txBody>
          <a:bodyPr/>
          <a:lstStyle/>
          <a:p>
            <a:r>
              <a:rPr lang="hr-HR" dirty="0" err="1">
                <a:solidFill>
                  <a:srgbClr val="FF3300"/>
                </a:solidFill>
              </a:rPr>
              <a:t>Authorship</a:t>
            </a:r>
            <a:endParaRPr lang="en-GB" dirty="0">
              <a:solidFill>
                <a:srgbClr val="FF3300"/>
              </a:solidFill>
            </a:endParaRPr>
          </a:p>
        </p:txBody>
      </p:sp>
    </p:spTree>
    <p:extLst>
      <p:ext uri="{BB962C8B-B14F-4D97-AF65-F5344CB8AC3E}">
        <p14:creationId xmlns:p14="http://schemas.microsoft.com/office/powerpoint/2010/main" val="2499544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sp>
        <p:nvSpPr>
          <p:cNvPr id="9" name="Title 3">
            <a:extLst>
              <a:ext uri="{FF2B5EF4-FFF2-40B4-BE49-F238E27FC236}">
                <a16:creationId xmlns:a16="http://schemas.microsoft.com/office/drawing/2014/main" id="{9B7C74AF-0086-4DBC-8955-9156DC431ACE}"/>
              </a:ext>
            </a:extLst>
          </p:cNvPr>
          <p:cNvSpPr>
            <a:spLocks noGrp="1"/>
          </p:cNvSpPr>
          <p:nvPr>
            <p:ph type="title"/>
          </p:nvPr>
        </p:nvSpPr>
        <p:spPr/>
        <p:txBody>
          <a:bodyPr/>
          <a:lstStyle/>
          <a:p>
            <a:r>
              <a:rPr lang="hr-HR" dirty="0" err="1">
                <a:solidFill>
                  <a:srgbClr val="FF3300"/>
                </a:solidFill>
              </a:rPr>
              <a:t>Authorship</a:t>
            </a:r>
            <a:endParaRPr lang="en-GB" dirty="0">
              <a:solidFill>
                <a:srgbClr val="FF3300"/>
              </a:solidFill>
            </a:endParaRPr>
          </a:p>
        </p:txBody>
      </p:sp>
      <p:sp>
        <p:nvSpPr>
          <p:cNvPr id="3" name="Content Placeholder 2">
            <a:extLst>
              <a:ext uri="{FF2B5EF4-FFF2-40B4-BE49-F238E27FC236}">
                <a16:creationId xmlns:a16="http://schemas.microsoft.com/office/drawing/2014/main" id="{CEE3DD5A-2668-F17E-C918-0D73C4607FC3}"/>
              </a:ext>
            </a:extLst>
          </p:cNvPr>
          <p:cNvSpPr>
            <a:spLocks noGrp="1"/>
          </p:cNvSpPr>
          <p:nvPr>
            <p:ph sz="half" idx="1"/>
          </p:nvPr>
        </p:nvSpPr>
        <p:spPr>
          <a:xfrm>
            <a:off x="584835" y="2974976"/>
            <a:ext cx="5181600" cy="2509837"/>
          </a:xfrm>
        </p:spPr>
        <p:txBody>
          <a:bodyPr/>
          <a:lstStyle/>
          <a:p>
            <a:r>
              <a:rPr lang="en-GB" sz="1800" dirty="0">
                <a:latin typeface="Calibri Light" panose="020F0302020204030204" pitchFamily="34" charset="0"/>
                <a:cs typeface="Calibri Light" panose="020F0302020204030204" pitchFamily="34" charset="0"/>
              </a:rPr>
              <a:t>Authorship perceptions, definitions, and practices (n=58 articles)</a:t>
            </a:r>
          </a:p>
          <a:p>
            <a:r>
              <a:rPr lang="en-GB" sz="1800" dirty="0">
                <a:latin typeface="Calibri Light" panose="020F0302020204030204" pitchFamily="34" charset="0"/>
                <a:cs typeface="Calibri Light" panose="020F0302020204030204" pitchFamily="34" charset="0"/>
              </a:rPr>
              <a:t>Order of authors on the byline (n=45)</a:t>
            </a:r>
          </a:p>
          <a:p>
            <a:r>
              <a:rPr lang="en-GB" sz="1800" dirty="0">
                <a:latin typeface="Calibri Light" panose="020F0302020204030204" pitchFamily="34" charset="0"/>
                <a:cs typeface="Calibri Light" panose="020F0302020204030204" pitchFamily="34" charset="0"/>
              </a:rPr>
              <a:t>Ethical and unethical authorship practices (n=46)</a:t>
            </a:r>
          </a:p>
          <a:p>
            <a:r>
              <a:rPr lang="en-GB" sz="1800" dirty="0">
                <a:latin typeface="Calibri Light" panose="020F0302020204030204" pitchFamily="34" charset="0"/>
                <a:cs typeface="Calibri Light" panose="020F0302020204030204" pitchFamily="34" charset="0"/>
              </a:rPr>
              <a:t>Power issues in authorship (n=19)</a:t>
            </a:r>
          </a:p>
          <a:p>
            <a:endParaRPr lang="en-GB" sz="1800" dirty="0">
              <a:latin typeface="Calibri Light" panose="020F0302020204030204" pitchFamily="34" charset="0"/>
              <a:cs typeface="Calibri Light" panose="020F0302020204030204" pitchFamily="34" charset="0"/>
            </a:endParaRPr>
          </a:p>
        </p:txBody>
      </p:sp>
      <p:sp>
        <p:nvSpPr>
          <p:cNvPr id="6" name="Content Placeholder 5">
            <a:extLst>
              <a:ext uri="{FF2B5EF4-FFF2-40B4-BE49-F238E27FC236}">
                <a16:creationId xmlns:a16="http://schemas.microsoft.com/office/drawing/2014/main" id="{C24E4D74-849E-3EB2-F54D-D079F687E787}"/>
              </a:ext>
            </a:extLst>
          </p:cNvPr>
          <p:cNvSpPr>
            <a:spLocks noGrp="1"/>
          </p:cNvSpPr>
          <p:nvPr>
            <p:ph sz="half" idx="2"/>
          </p:nvPr>
        </p:nvSpPr>
        <p:spPr>
          <a:xfrm>
            <a:off x="6906419" y="2961149"/>
            <a:ext cx="5181600" cy="4351338"/>
          </a:xfrm>
        </p:spPr>
        <p:txBody>
          <a:bodyPr>
            <a:normAutofit/>
          </a:bodyPr>
          <a:lstStyle/>
          <a:p>
            <a:r>
              <a:rPr lang="en-GB" sz="1800" dirty="0">
                <a:latin typeface="Calibri Light" panose="020F0302020204030204" pitchFamily="34" charset="0"/>
                <a:cs typeface="Calibri Light" panose="020F0302020204030204" pitchFamily="34" charset="0"/>
              </a:rPr>
              <a:t>Attribution (n=100 articles)</a:t>
            </a:r>
          </a:p>
          <a:p>
            <a:r>
              <a:rPr lang="en-GB" sz="1800" dirty="0">
                <a:latin typeface="Calibri Light" panose="020F0302020204030204" pitchFamily="34" charset="0"/>
                <a:cs typeface="Calibri Light" panose="020F0302020204030204" pitchFamily="34" charset="0"/>
              </a:rPr>
              <a:t>Violations of the norms of authorship (n=94)</a:t>
            </a:r>
          </a:p>
          <a:p>
            <a:r>
              <a:rPr lang="en-GB" sz="1800" dirty="0">
                <a:latin typeface="Calibri Light" panose="020F0302020204030204" pitchFamily="34" charset="0"/>
                <a:cs typeface="Calibri Light" panose="020F0302020204030204" pitchFamily="34" charset="0"/>
              </a:rPr>
              <a:t>Bias (n=81)</a:t>
            </a:r>
          </a:p>
          <a:p>
            <a:r>
              <a:rPr lang="en-GB" sz="1800" dirty="0">
                <a:latin typeface="Calibri Light" panose="020F0302020204030204" pitchFamily="34" charset="0"/>
                <a:cs typeface="Calibri Light" panose="020F0302020204030204" pitchFamily="34" charset="0"/>
              </a:rPr>
              <a:t>Responsibility and accountability (n=46)</a:t>
            </a:r>
          </a:p>
          <a:p>
            <a:r>
              <a:rPr lang="en-GB" sz="1800" dirty="0">
                <a:latin typeface="Calibri Light" panose="020F0302020204030204" pitchFamily="34" charset="0"/>
                <a:cs typeface="Calibri Light" panose="020F0302020204030204" pitchFamily="34" charset="0"/>
              </a:rPr>
              <a:t>Authorship order (n=43)</a:t>
            </a:r>
          </a:p>
          <a:p>
            <a:r>
              <a:rPr lang="en-GB" sz="1800" dirty="0">
                <a:latin typeface="Calibri Light" panose="020F0302020204030204" pitchFamily="34" charset="0"/>
                <a:cs typeface="Calibri Light" panose="020F0302020204030204" pitchFamily="34" charset="0"/>
              </a:rPr>
              <a:t>Citations and referencing (n=43)</a:t>
            </a:r>
          </a:p>
          <a:p>
            <a:r>
              <a:rPr lang="en-GB" sz="1800" dirty="0">
                <a:latin typeface="Calibri Light" panose="020F0302020204030204" pitchFamily="34" charset="0"/>
                <a:cs typeface="Calibri Light" panose="020F0302020204030204" pitchFamily="34" charset="0"/>
              </a:rPr>
              <a:t>Definition of authorship (n=38)</a:t>
            </a:r>
          </a:p>
          <a:p>
            <a:r>
              <a:rPr lang="en-GB" sz="1800" dirty="0">
                <a:latin typeface="Calibri Light" panose="020F0302020204030204" pitchFamily="34" charset="0"/>
                <a:cs typeface="Calibri Light" panose="020F0302020204030204" pitchFamily="34" charset="0"/>
              </a:rPr>
              <a:t>Publication strategy (n=37)</a:t>
            </a:r>
          </a:p>
          <a:p>
            <a:r>
              <a:rPr lang="en-GB" sz="1800" dirty="0">
                <a:latin typeface="Calibri Light" panose="020F0302020204030204" pitchFamily="34" charset="0"/>
                <a:cs typeface="Calibri Light" panose="020F0302020204030204" pitchFamily="34" charset="0"/>
              </a:rPr>
              <a:t>Originality (n=35)</a:t>
            </a:r>
          </a:p>
          <a:p>
            <a:r>
              <a:rPr lang="en-GB" sz="1800" dirty="0">
                <a:latin typeface="Calibri Light" panose="020F0302020204030204" pitchFamily="34" charset="0"/>
                <a:cs typeface="Calibri Light" panose="020F0302020204030204" pitchFamily="34" charset="0"/>
              </a:rPr>
              <a:t>Sanctions (n=16)</a:t>
            </a:r>
          </a:p>
          <a:p>
            <a:endParaRPr lang="en-GB" sz="1800" dirty="0">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28BFCBED-92DB-3610-54D9-58FE7D00C2A7}"/>
              </a:ext>
            </a:extLst>
          </p:cNvPr>
          <p:cNvSpPr>
            <a:spLocks noGrp="1"/>
          </p:cNvSpPr>
          <p:nvPr>
            <p:ph type="body" idx="4294967295"/>
          </p:nvPr>
        </p:nvSpPr>
        <p:spPr>
          <a:xfrm>
            <a:off x="693420" y="1747204"/>
            <a:ext cx="5387975" cy="1049337"/>
          </a:xfrm>
        </p:spPr>
        <p:txBody>
          <a:bodyPr/>
          <a:lstStyle/>
          <a:p>
            <a:pPr marL="0" indent="0">
              <a:buNone/>
            </a:pPr>
            <a:r>
              <a:rPr lang="en-GB" sz="1600" b="0" dirty="0">
                <a:effectLst/>
                <a:latin typeface="Calibri Light" panose="020F0302020204030204" pitchFamily="34" charset="0"/>
                <a:ea typeface="Calibri" panose="020F0502020204030204" pitchFamily="34" charset="0"/>
                <a:cs typeface="Calibri Light" panose="020F0302020204030204" pitchFamily="34" charset="0"/>
              </a:rPr>
              <a:t>Marušić A, Bošnjak L, Jerončić A. A systematic review of research on the meaning, ethics and practices of authorship across scholarly disciplines. </a:t>
            </a:r>
            <a:r>
              <a:rPr lang="en-GB" sz="1600" b="0" dirty="0" err="1">
                <a:effectLst/>
                <a:latin typeface="Calibri Light" panose="020F0302020204030204" pitchFamily="34" charset="0"/>
                <a:ea typeface="Calibri" panose="020F0502020204030204" pitchFamily="34" charset="0"/>
                <a:cs typeface="Calibri Light" panose="020F0302020204030204" pitchFamily="34" charset="0"/>
              </a:rPr>
              <a:t>PLoS</a:t>
            </a:r>
            <a:r>
              <a:rPr lang="en-GB" sz="1600" b="0" dirty="0">
                <a:effectLst/>
                <a:latin typeface="Calibri Light" panose="020F0302020204030204" pitchFamily="34" charset="0"/>
                <a:ea typeface="Calibri" panose="020F0502020204030204" pitchFamily="34" charset="0"/>
                <a:cs typeface="Calibri Light" panose="020F0302020204030204" pitchFamily="34" charset="0"/>
              </a:rPr>
              <a:t> One. </a:t>
            </a:r>
            <a:r>
              <a:rPr lang="en-GB" sz="1600" b="1" dirty="0">
                <a:effectLst/>
                <a:latin typeface="Calibri Light" panose="020F0302020204030204" pitchFamily="34" charset="0"/>
                <a:ea typeface="Calibri" panose="020F0502020204030204" pitchFamily="34" charset="0"/>
                <a:cs typeface="Calibri Light" panose="020F0302020204030204" pitchFamily="34" charset="0"/>
              </a:rPr>
              <a:t>2011</a:t>
            </a:r>
            <a:r>
              <a:rPr lang="en-GB" sz="1600" dirty="0">
                <a:effectLst/>
                <a:latin typeface="Calibri Light" panose="020F0302020204030204" pitchFamily="34" charset="0"/>
                <a:ea typeface="Calibri" panose="020F0502020204030204" pitchFamily="34" charset="0"/>
                <a:cs typeface="Calibri Light" panose="020F0302020204030204" pitchFamily="34" charset="0"/>
              </a:rPr>
              <a:t>;6(9</a:t>
            </a:r>
            <a:r>
              <a:rPr lang="en-GB" sz="1600" b="0" dirty="0">
                <a:effectLst/>
                <a:latin typeface="Calibri Light" panose="020F0302020204030204" pitchFamily="34" charset="0"/>
                <a:ea typeface="Calibri" panose="020F0502020204030204" pitchFamily="34" charset="0"/>
                <a:cs typeface="Calibri Light" panose="020F0302020204030204" pitchFamily="34" charset="0"/>
              </a:rPr>
              <a:t>):e23477</a:t>
            </a:r>
            <a:endParaRPr lang="en-GB" sz="1600" b="0" dirty="0">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8D397F1A-FF9D-1346-4A94-7E78C96FB626}"/>
              </a:ext>
            </a:extLst>
          </p:cNvPr>
          <p:cNvSpPr>
            <a:spLocks noGrp="1"/>
          </p:cNvSpPr>
          <p:nvPr>
            <p:ph type="body" sz="quarter" idx="4294967295"/>
          </p:nvPr>
        </p:nvSpPr>
        <p:spPr>
          <a:xfrm>
            <a:off x="6802438" y="1649413"/>
            <a:ext cx="5389562" cy="757237"/>
          </a:xfrm>
        </p:spPr>
        <p:txBody>
          <a:bodyPr/>
          <a:lstStyle/>
          <a:p>
            <a:pPr marL="0" indent="0">
              <a:buNone/>
            </a:pPr>
            <a:r>
              <a:rPr lang="en-GB" sz="1600" b="0" dirty="0">
                <a:latin typeface="Calibri Light" panose="020F0302020204030204" pitchFamily="34" charset="0"/>
                <a:cs typeface="Calibri Light" panose="020F0302020204030204" pitchFamily="34" charset="0"/>
              </a:rPr>
              <a:t>Hosseini M, Gordijn B. A review of the literature on ethical issues related to scientific authorship. Account Res. </a:t>
            </a:r>
            <a:r>
              <a:rPr lang="en-GB" sz="1600" b="1" dirty="0">
                <a:latin typeface="Calibri Light" panose="020F0302020204030204" pitchFamily="34" charset="0"/>
                <a:cs typeface="Calibri Light" panose="020F0302020204030204" pitchFamily="34" charset="0"/>
              </a:rPr>
              <a:t>2020</a:t>
            </a:r>
            <a:r>
              <a:rPr lang="en-GB" sz="1600" b="0" dirty="0">
                <a:latin typeface="Calibri Light" panose="020F0302020204030204" pitchFamily="34" charset="0"/>
                <a:cs typeface="Calibri Light" panose="020F0302020204030204" pitchFamily="34" charset="0"/>
              </a:rPr>
              <a:t> Jul;27(5):284-324. </a:t>
            </a:r>
          </a:p>
        </p:txBody>
      </p:sp>
      <p:sp>
        <p:nvSpPr>
          <p:cNvPr id="7" name="TextBox 6">
            <a:extLst>
              <a:ext uri="{FF2B5EF4-FFF2-40B4-BE49-F238E27FC236}">
                <a16:creationId xmlns:a16="http://schemas.microsoft.com/office/drawing/2014/main" id="{72BD2027-7EAA-3978-C314-542C2C785F61}"/>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11" name="Rectangle 10">
            <a:extLst>
              <a:ext uri="{FF2B5EF4-FFF2-40B4-BE49-F238E27FC236}">
                <a16:creationId xmlns:a16="http://schemas.microsoft.com/office/drawing/2014/main" id="{43B1862E-D8ED-4B81-91FD-096C7E350C2A}"/>
              </a:ext>
            </a:extLst>
          </p:cNvPr>
          <p:cNvSpPr/>
          <p:nvPr/>
        </p:nvSpPr>
        <p:spPr>
          <a:xfrm>
            <a:off x="323855" y="5418045"/>
            <a:ext cx="5442580" cy="369332"/>
          </a:xfrm>
          <a:prstGeom prst="rect">
            <a:avLst/>
          </a:prstGeom>
        </p:spPr>
        <p:txBody>
          <a:bodyPr wrap="none">
            <a:spAutoFit/>
          </a:bodyPr>
          <a:lstStyle/>
          <a:p>
            <a:r>
              <a:rPr lang="hr-HR" b="1" dirty="0" err="1">
                <a:latin typeface="Calibri Light" panose="020F0302020204030204" pitchFamily="34" charset="0"/>
                <a:cs typeface="Calibri Light" panose="020F0302020204030204" pitchFamily="34" charset="0"/>
              </a:rPr>
              <a:t>Prevalence</a:t>
            </a:r>
            <a:r>
              <a:rPr lang="hr-HR" b="1" dirty="0">
                <a:latin typeface="Calibri Light" panose="020F0302020204030204" pitchFamily="34" charset="0"/>
                <a:cs typeface="Calibri Light" panose="020F0302020204030204" pitchFamily="34" charset="0"/>
              </a:rPr>
              <a:t> of </a:t>
            </a:r>
            <a:r>
              <a:rPr lang="hr-HR" b="1" dirty="0" err="1">
                <a:latin typeface="Calibri Light" panose="020F0302020204030204" pitchFamily="34" charset="0"/>
                <a:cs typeface="Calibri Light" panose="020F0302020204030204" pitchFamily="34" charset="0"/>
              </a:rPr>
              <a:t>authorship</a:t>
            </a:r>
            <a:r>
              <a:rPr lang="hr-HR" b="1" dirty="0">
                <a:latin typeface="Calibri Light" panose="020F0302020204030204" pitchFamily="34" charset="0"/>
                <a:cs typeface="Calibri Light" panose="020F0302020204030204" pitchFamily="34" charset="0"/>
              </a:rPr>
              <a:t> </a:t>
            </a:r>
            <a:r>
              <a:rPr lang="hr-HR" b="1" dirty="0" err="1">
                <a:latin typeface="Calibri Light" panose="020F0302020204030204" pitchFamily="34" charset="0"/>
                <a:cs typeface="Calibri Light" panose="020F0302020204030204" pitchFamily="34" charset="0"/>
              </a:rPr>
              <a:t>problems</a:t>
            </a:r>
            <a:r>
              <a:rPr lang="hr-HR" b="1" dirty="0">
                <a:latin typeface="Calibri Light" panose="020F0302020204030204" pitchFamily="34" charset="0"/>
                <a:cs typeface="Calibri Light" panose="020F0302020204030204" pitchFamily="34" charset="0"/>
              </a:rPr>
              <a:t> </a:t>
            </a:r>
            <a:r>
              <a:rPr lang="en-US" b="1" dirty="0">
                <a:latin typeface="Calibri Light" panose="020F0302020204030204" pitchFamily="34" charset="0"/>
                <a:cs typeface="Calibri Light" panose="020F0302020204030204" pitchFamily="34" charset="0"/>
              </a:rPr>
              <a:t>29% (95%CI 24-35%) </a:t>
            </a:r>
            <a:endParaRPr lang="en-GB" b="1" dirty="0"/>
          </a:p>
        </p:txBody>
      </p:sp>
    </p:spTree>
    <p:extLst>
      <p:ext uri="{BB962C8B-B14F-4D97-AF65-F5344CB8AC3E}">
        <p14:creationId xmlns:p14="http://schemas.microsoft.com/office/powerpoint/2010/main" val="335495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sp>
        <p:nvSpPr>
          <p:cNvPr id="2" name="Title 1">
            <a:extLst>
              <a:ext uri="{FF2B5EF4-FFF2-40B4-BE49-F238E27FC236}">
                <a16:creationId xmlns:a16="http://schemas.microsoft.com/office/drawing/2014/main" id="{DCCC24E2-48C3-ACF8-CD01-3FD0DE03A0E9}"/>
              </a:ext>
            </a:extLst>
          </p:cNvPr>
          <p:cNvSpPr>
            <a:spLocks noGrp="1"/>
          </p:cNvSpPr>
          <p:nvPr>
            <p:ph type="title"/>
          </p:nvPr>
        </p:nvSpPr>
        <p:spPr/>
        <p:txBody>
          <a:bodyPr>
            <a:normAutofit/>
          </a:bodyPr>
          <a:lstStyle/>
          <a:p>
            <a:r>
              <a:rPr lang="en-GB" dirty="0">
                <a:solidFill>
                  <a:srgbClr val="FF0000"/>
                </a:solidFill>
                <a:latin typeface="Calibri Light" panose="020F0302020204030204" pitchFamily="34" charset="0"/>
                <a:cs typeface="Calibri Light" panose="020F0302020204030204" pitchFamily="34" charset="0"/>
              </a:rPr>
              <a:t>Authorship vs </a:t>
            </a:r>
            <a:r>
              <a:rPr lang="en-GB" dirty="0" err="1">
                <a:solidFill>
                  <a:srgbClr val="FF0000"/>
                </a:solidFill>
                <a:latin typeface="Calibri Light" panose="020F0302020204030204" pitchFamily="34" charset="0"/>
                <a:cs typeface="Calibri Light" panose="020F0302020204030204" pitchFamily="34" charset="0"/>
              </a:rPr>
              <a:t>contributorship</a:t>
            </a:r>
            <a:endParaRPr lang="en-GB" dirty="0">
              <a:solidFill>
                <a:srgbClr val="FF0000"/>
              </a:solidFill>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752A80F4-9CBF-CB6C-0633-599359C2573C}"/>
              </a:ext>
            </a:extLst>
          </p:cNvPr>
          <p:cNvSpPr>
            <a:spLocks noGrp="1"/>
          </p:cNvSpPr>
          <p:nvPr>
            <p:ph idx="1"/>
          </p:nvPr>
        </p:nvSpPr>
        <p:spPr/>
        <p:txBody>
          <a:bodyPr>
            <a:normAutofit/>
          </a:bodyPr>
          <a:lstStyle/>
          <a:p>
            <a:pPr marL="0" indent="0">
              <a:spcBef>
                <a:spcPts val="0"/>
              </a:spcBef>
              <a:buNone/>
            </a:pPr>
            <a:r>
              <a:rPr lang="en-US" sz="2400" dirty="0">
                <a:latin typeface="Calibri Light" panose="020F0302020204030204" pitchFamily="34" charset="0"/>
                <a:cs typeface="Calibri Light" panose="020F0302020204030204" pitchFamily="34" charset="0"/>
              </a:rPr>
              <a:t>We propose dropping the outmoded notion of </a:t>
            </a:r>
            <a:r>
              <a:rPr lang="en-US" sz="2400" i="1" dirty="0">
                <a:latin typeface="Calibri Light" panose="020F0302020204030204" pitchFamily="34" charset="0"/>
                <a:cs typeface="Calibri Light" panose="020F0302020204030204" pitchFamily="34" charset="0"/>
              </a:rPr>
              <a:t>author</a:t>
            </a:r>
            <a:r>
              <a:rPr lang="en-US" sz="2400" dirty="0">
                <a:latin typeface="Calibri Light" panose="020F0302020204030204" pitchFamily="34" charset="0"/>
                <a:cs typeface="Calibri Light" panose="020F0302020204030204" pitchFamily="34" charset="0"/>
              </a:rPr>
              <a:t> in favor of the more useful and realistic one of</a:t>
            </a:r>
            <a:r>
              <a:rPr lang="hr-HR" sz="2400" dirty="0">
                <a:latin typeface="Calibri Light" panose="020F0302020204030204" pitchFamily="34" charset="0"/>
                <a:cs typeface="Calibri Light" panose="020F0302020204030204" pitchFamily="34" charset="0"/>
              </a:rPr>
              <a:t> </a:t>
            </a:r>
            <a:r>
              <a:rPr lang="en-US" sz="2400" i="1" dirty="0">
                <a:latin typeface="Calibri Light" panose="020F0302020204030204" pitchFamily="34" charset="0"/>
                <a:cs typeface="Calibri Light" panose="020F0302020204030204" pitchFamily="34" charset="0"/>
              </a:rPr>
              <a:t>contributor</a:t>
            </a:r>
            <a:r>
              <a:rPr lang="en-US" sz="2400" dirty="0">
                <a:latin typeface="Calibri Light" panose="020F0302020204030204" pitchFamily="34" charset="0"/>
                <a:cs typeface="Calibri Light" panose="020F0302020204030204" pitchFamily="34" charset="0"/>
              </a:rPr>
              <a:t>. This requires disclosure to readers of the contributions made to the research and to the manuscript by the contributors, so that they can accept both credit and responsibility. In addition, certain named contributors take on the role of guarantor for the integrity of the entire work.</a:t>
            </a:r>
            <a:endParaRPr lang="hr-BA" sz="2400" dirty="0">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71F833F1-8FAE-EE7E-A768-CC1B23D0576D}"/>
              </a:ext>
            </a:extLst>
          </p:cNvPr>
          <p:cNvGrpSpPr/>
          <p:nvPr/>
        </p:nvGrpSpPr>
        <p:grpSpPr>
          <a:xfrm>
            <a:off x="3055641" y="4098550"/>
            <a:ext cx="7391400" cy="1933575"/>
            <a:chOff x="1071538" y="1500174"/>
            <a:chExt cx="7391400" cy="1933575"/>
          </a:xfrm>
        </p:grpSpPr>
        <p:pic>
          <p:nvPicPr>
            <p:cNvPr id="7" name="Picture 1">
              <a:extLst>
                <a:ext uri="{FF2B5EF4-FFF2-40B4-BE49-F238E27FC236}">
                  <a16:creationId xmlns:a16="http://schemas.microsoft.com/office/drawing/2014/main" id="{22590688-DD7E-A0B9-D806-1BC7985FC40D}"/>
                </a:ext>
              </a:extLst>
            </p:cNvPr>
            <p:cNvPicPr>
              <a:picLocks noChangeAspect="1" noChangeArrowheads="1"/>
            </p:cNvPicPr>
            <p:nvPr/>
          </p:nvPicPr>
          <p:blipFill>
            <a:blip r:embed="rId3"/>
            <a:srcRect/>
            <a:stretch>
              <a:fillRect/>
            </a:stretch>
          </p:blipFill>
          <p:spPr bwMode="auto">
            <a:xfrm>
              <a:off x="1071538" y="1500174"/>
              <a:ext cx="7391400" cy="1933575"/>
            </a:xfrm>
            <a:prstGeom prst="rect">
              <a:avLst/>
            </a:prstGeom>
            <a:noFill/>
            <a:ln w="9525">
              <a:solidFill>
                <a:srgbClr val="FF6600"/>
              </a:solidFill>
              <a:miter lim="800000"/>
              <a:headEnd/>
              <a:tailEnd/>
            </a:ln>
            <a:effectLst/>
          </p:spPr>
        </p:pic>
        <p:pic>
          <p:nvPicPr>
            <p:cNvPr id="8" name="Picture 2">
              <a:extLst>
                <a:ext uri="{FF2B5EF4-FFF2-40B4-BE49-F238E27FC236}">
                  <a16:creationId xmlns:a16="http://schemas.microsoft.com/office/drawing/2014/main" id="{C68B8E77-A0E7-75ED-562A-E58F2FB7B6E7}"/>
                </a:ext>
              </a:extLst>
            </p:cNvPr>
            <p:cNvPicPr>
              <a:picLocks noChangeAspect="1" noChangeArrowheads="1"/>
            </p:cNvPicPr>
            <p:nvPr/>
          </p:nvPicPr>
          <p:blipFill>
            <a:blip r:embed="rId4"/>
            <a:srcRect/>
            <a:stretch>
              <a:fillRect/>
            </a:stretch>
          </p:blipFill>
          <p:spPr bwMode="auto">
            <a:xfrm>
              <a:off x="6143636" y="3071810"/>
              <a:ext cx="2105025" cy="247650"/>
            </a:xfrm>
            <a:prstGeom prst="rect">
              <a:avLst/>
            </a:prstGeom>
            <a:noFill/>
            <a:ln w="9525">
              <a:noFill/>
              <a:miter lim="800000"/>
              <a:headEnd/>
              <a:tailEnd/>
            </a:ln>
            <a:effectLst/>
          </p:spPr>
        </p:pic>
      </p:grpSp>
      <p:sp>
        <p:nvSpPr>
          <p:cNvPr id="3" name="TextBox 2">
            <a:extLst>
              <a:ext uri="{FF2B5EF4-FFF2-40B4-BE49-F238E27FC236}">
                <a16:creationId xmlns:a16="http://schemas.microsoft.com/office/drawing/2014/main" id="{8A00F0D1-9021-34CA-01BA-EC71C371DFFC}"/>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267844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graphicFrame>
        <p:nvGraphicFramePr>
          <p:cNvPr id="9" name="Table 8">
            <a:extLst>
              <a:ext uri="{FF2B5EF4-FFF2-40B4-BE49-F238E27FC236}">
                <a16:creationId xmlns:a16="http://schemas.microsoft.com/office/drawing/2014/main" id="{C43D1142-27B9-06F1-B510-706D10670AE0}"/>
              </a:ext>
            </a:extLst>
          </p:cNvPr>
          <p:cNvGraphicFramePr>
            <a:graphicFrameLocks noGrp="1"/>
          </p:cNvGraphicFramePr>
          <p:nvPr>
            <p:extLst>
              <p:ext uri="{D42A27DB-BD31-4B8C-83A1-F6EECF244321}">
                <p14:modId xmlns:p14="http://schemas.microsoft.com/office/powerpoint/2010/main" val="3209214776"/>
              </p:ext>
            </p:extLst>
          </p:nvPr>
        </p:nvGraphicFramePr>
        <p:xfrm>
          <a:off x="617684" y="1903227"/>
          <a:ext cx="10956632" cy="4745345"/>
        </p:xfrm>
        <a:graphic>
          <a:graphicData uri="http://schemas.openxmlformats.org/drawingml/2006/table">
            <a:tbl>
              <a:tblPr>
                <a:tableStyleId>{912C8C85-51F0-491E-9774-3900AFEF0FD7}</a:tableStyleId>
              </a:tblPr>
              <a:tblGrid>
                <a:gridCol w="1739608">
                  <a:extLst>
                    <a:ext uri="{9D8B030D-6E8A-4147-A177-3AD203B41FA5}">
                      <a16:colId xmlns:a16="http://schemas.microsoft.com/office/drawing/2014/main" val="81025861"/>
                    </a:ext>
                  </a:extLst>
                </a:gridCol>
                <a:gridCol w="9217024">
                  <a:extLst>
                    <a:ext uri="{9D8B030D-6E8A-4147-A177-3AD203B41FA5}">
                      <a16:colId xmlns:a16="http://schemas.microsoft.com/office/drawing/2014/main" val="3143895486"/>
                    </a:ext>
                  </a:extLst>
                </a:gridCol>
              </a:tblGrid>
              <a:tr h="94291">
                <a:tc>
                  <a:txBody>
                    <a:bodyPr/>
                    <a:lstStyle/>
                    <a:p>
                      <a:pPr algn="l" fontAlgn="base"/>
                      <a:r>
                        <a:rPr lang="en-GB" sz="1200" b="1" dirty="0">
                          <a:effectLst/>
                        </a:rPr>
                        <a:t>Term</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ase"/>
                      <a:r>
                        <a:rPr lang="en-GB" sz="1200" b="1" dirty="0">
                          <a:effectLst/>
                        </a:rPr>
                        <a:t>Definition</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5773165"/>
                  </a:ext>
                </a:extLst>
              </a:tr>
              <a:tr h="165009">
                <a:tc>
                  <a:txBody>
                    <a:bodyPr/>
                    <a:lstStyle/>
                    <a:p>
                      <a:pPr fontAlgn="base"/>
                      <a:r>
                        <a:rPr lang="en-GB" sz="1200" b="1" dirty="0">
                          <a:effectLst/>
                        </a:rPr>
                        <a:t>Conceptualization</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Ideas;</a:t>
                      </a:r>
                      <a:r>
                        <a:rPr lang="hr-HR" sz="1200" dirty="0">
                          <a:effectLst/>
                        </a:rPr>
                        <a:t> </a:t>
                      </a:r>
                      <a:r>
                        <a:rPr lang="en-GB" sz="1200" dirty="0">
                          <a:effectLst/>
                        </a:rPr>
                        <a:t>or evolution of overarching research goals and aims</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45679"/>
                  </a:ext>
                </a:extLst>
              </a:tr>
              <a:tr h="165009">
                <a:tc>
                  <a:txBody>
                    <a:bodyPr/>
                    <a:lstStyle/>
                    <a:p>
                      <a:pPr fontAlgn="base"/>
                      <a:r>
                        <a:rPr lang="en-GB" sz="1200" b="1" dirty="0">
                          <a:effectLst/>
                        </a:rPr>
                        <a:t>Methodology</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a:effectLst/>
                        </a:rPr>
                        <a:t>Development or design of methodology; creation of models</a:t>
                      </a:r>
                      <a:endParaRPr lang="en-GB" sz="120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32214"/>
                  </a:ext>
                </a:extLst>
              </a:tr>
              <a:tr h="447882">
                <a:tc>
                  <a:txBody>
                    <a:bodyPr/>
                    <a:lstStyle/>
                    <a:p>
                      <a:pPr fontAlgn="base"/>
                      <a:r>
                        <a:rPr lang="en-GB" sz="1200" b="1" dirty="0">
                          <a:effectLst/>
                        </a:rPr>
                        <a:t>Software</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Programming, software development; designing computer programs; implementation of the computer code and supporting algorithms; testing of existing code components</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5427907"/>
                  </a:ext>
                </a:extLst>
              </a:tr>
              <a:tr h="377164">
                <a:tc>
                  <a:txBody>
                    <a:bodyPr/>
                    <a:lstStyle/>
                    <a:p>
                      <a:pPr fontAlgn="base"/>
                      <a:r>
                        <a:rPr lang="en-GB" sz="1200" b="1" dirty="0">
                          <a:effectLst/>
                        </a:rPr>
                        <a:t>Validation</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Verification, whether as a part of the activity or separate, of the overall replication/ reproducibility of results/experiments and other research outputs</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1778865"/>
                  </a:ext>
                </a:extLst>
              </a:tr>
              <a:tr h="306445">
                <a:tc>
                  <a:txBody>
                    <a:bodyPr/>
                    <a:lstStyle/>
                    <a:p>
                      <a:pPr fontAlgn="base"/>
                      <a:r>
                        <a:rPr lang="en-GB" sz="1200" b="1">
                          <a:effectLst/>
                        </a:rPr>
                        <a:t>Formal analysis</a:t>
                      </a:r>
                      <a:endParaRPr lang="en-GB" sz="1200" b="1">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Application of statistical, mathematical, computational, or other formal techniques to </a:t>
                      </a:r>
                      <a:r>
                        <a:rPr lang="en-GB" sz="1200" dirty="0" err="1">
                          <a:effectLst/>
                        </a:rPr>
                        <a:t>analyze</a:t>
                      </a:r>
                      <a:r>
                        <a:rPr lang="en-GB" sz="1200" dirty="0">
                          <a:effectLst/>
                        </a:rPr>
                        <a:t> or synthesize study data</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832393"/>
                  </a:ext>
                </a:extLst>
              </a:tr>
              <a:tr h="306445">
                <a:tc>
                  <a:txBody>
                    <a:bodyPr/>
                    <a:lstStyle/>
                    <a:p>
                      <a:pPr fontAlgn="base"/>
                      <a:r>
                        <a:rPr lang="en-GB" sz="1200" b="1">
                          <a:effectLst/>
                        </a:rPr>
                        <a:t>Investigation</a:t>
                      </a:r>
                      <a:endParaRPr lang="en-GB" sz="1200" b="1">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Conducting a research and investigation process, specifically performing the experiments, or data/evidence collection</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9125309"/>
                  </a:ext>
                </a:extLst>
              </a:tr>
              <a:tr h="377164">
                <a:tc>
                  <a:txBody>
                    <a:bodyPr/>
                    <a:lstStyle/>
                    <a:p>
                      <a:pPr fontAlgn="base"/>
                      <a:r>
                        <a:rPr lang="en-GB" sz="1200" b="1">
                          <a:effectLst/>
                        </a:rPr>
                        <a:t>Resources</a:t>
                      </a:r>
                      <a:endParaRPr lang="en-GB" sz="1200" b="1">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Provision of study materials, reagents, materials, patients, laboratory samples, animals, instrumentation, computing resources, or other analysis tools</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1686690"/>
                  </a:ext>
                </a:extLst>
              </a:tr>
              <a:tr h="447882">
                <a:tc>
                  <a:txBody>
                    <a:bodyPr/>
                    <a:lstStyle/>
                    <a:p>
                      <a:pPr fontAlgn="base"/>
                      <a:r>
                        <a:rPr lang="en-GB" sz="1200" b="1" dirty="0">
                          <a:effectLst/>
                        </a:rPr>
                        <a:t>Data curation</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Management activities to annotate (produce metadata), scrub data and maintain research data (including software code, where it is necessary for interpreting the data itself) for initial use and later reuse</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0518383"/>
                  </a:ext>
                </a:extLst>
              </a:tr>
              <a:tr h="306445">
                <a:tc>
                  <a:txBody>
                    <a:bodyPr/>
                    <a:lstStyle/>
                    <a:p>
                      <a:pPr fontAlgn="base"/>
                      <a:r>
                        <a:rPr lang="en-GB" sz="1200" b="1">
                          <a:effectLst/>
                        </a:rPr>
                        <a:t>Writing - Original Draft</a:t>
                      </a:r>
                      <a:endParaRPr lang="en-GB" sz="1200" b="1">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Preparation, creation and/or presentation of the published work, specifically writing the initial draft (including substantive translation)</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6486383"/>
                  </a:ext>
                </a:extLst>
              </a:tr>
              <a:tr h="447882">
                <a:tc>
                  <a:txBody>
                    <a:bodyPr/>
                    <a:lstStyle/>
                    <a:p>
                      <a:pPr fontAlgn="base"/>
                      <a:r>
                        <a:rPr lang="en-GB" sz="1200" b="1">
                          <a:effectLst/>
                        </a:rPr>
                        <a:t>Writing - Review &amp; Editing</a:t>
                      </a:r>
                      <a:endParaRPr lang="en-GB" sz="1200" b="1">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Preparation, creation and/or presentation of the published work by those from the original research group, specifically critical review, commentary or revision – including pre-or </a:t>
                      </a:r>
                      <a:r>
                        <a:rPr lang="en-GB" sz="1200" dirty="0" err="1">
                          <a:effectLst/>
                        </a:rPr>
                        <a:t>postpublication</a:t>
                      </a:r>
                      <a:r>
                        <a:rPr lang="en-GB" sz="1200" dirty="0">
                          <a:effectLst/>
                        </a:rPr>
                        <a:t> stages</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991567"/>
                  </a:ext>
                </a:extLst>
              </a:tr>
              <a:tr h="306445">
                <a:tc>
                  <a:txBody>
                    <a:bodyPr/>
                    <a:lstStyle/>
                    <a:p>
                      <a:pPr fontAlgn="base"/>
                      <a:r>
                        <a:rPr lang="en-GB" sz="1200" b="1">
                          <a:effectLst/>
                        </a:rPr>
                        <a:t>Visualization</a:t>
                      </a:r>
                      <a:endParaRPr lang="en-GB" sz="1200" b="1">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Preparation, creation and/or presentation of the published work, specifically visualization/ data presentation</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7314910"/>
                  </a:ext>
                </a:extLst>
              </a:tr>
              <a:tr h="306445">
                <a:tc>
                  <a:txBody>
                    <a:bodyPr/>
                    <a:lstStyle/>
                    <a:p>
                      <a:pPr fontAlgn="base"/>
                      <a:r>
                        <a:rPr lang="en-GB" sz="1200" b="1" dirty="0">
                          <a:effectLst/>
                        </a:rPr>
                        <a:t>Supervision</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Oversight and leadership responsibility for the research activity planning and execution, including mentorship external to the core team</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250515"/>
                  </a:ext>
                </a:extLst>
              </a:tr>
              <a:tr h="235727">
                <a:tc>
                  <a:txBody>
                    <a:bodyPr/>
                    <a:lstStyle/>
                    <a:p>
                      <a:pPr fontAlgn="base"/>
                      <a:r>
                        <a:rPr lang="en-GB" sz="1200" b="1">
                          <a:effectLst/>
                        </a:rPr>
                        <a:t>Project administration</a:t>
                      </a:r>
                      <a:endParaRPr lang="en-GB" sz="1200" b="1">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200" dirty="0">
                          <a:effectLst/>
                        </a:rPr>
                        <a:t>Management and coordination responsibility for the research activity planning and execution</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3282752"/>
                  </a:ext>
                </a:extLst>
              </a:tr>
              <a:tr h="235727">
                <a:tc>
                  <a:txBody>
                    <a:bodyPr/>
                    <a:lstStyle/>
                    <a:p>
                      <a:pPr fontAlgn="base"/>
                      <a:r>
                        <a:rPr lang="en-GB" sz="1200" b="1" dirty="0">
                          <a:effectLst/>
                        </a:rPr>
                        <a:t>Funding acquisition</a:t>
                      </a:r>
                      <a:endParaRPr lang="en-GB" sz="1200" b="1" dirty="0">
                        <a:effectLst/>
                        <a:latin typeface="Calibri Light" panose="020F0302020204030204" pitchFamily="34" charset="0"/>
                        <a:cs typeface="Calibri Light" panose="020F0302020204030204" pitchFamily="34" charset="0"/>
                      </a:endParaRPr>
                    </a:p>
                  </a:txBody>
                  <a:tcPr marL="23573" marR="23573" marT="11786" marB="11786" anchor="ctr">
                    <a:lnL w="9525" cap="flat" cmpd="sng" algn="ctr">
                      <a:noFill/>
                      <a:prstDash val="soli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fontAlgn="base"/>
                      <a:r>
                        <a:rPr lang="en-GB" sz="1200" dirty="0">
                          <a:effectLst/>
                        </a:rPr>
                        <a:t>Acquisition of the financial support for the project leading to this publication</a:t>
                      </a:r>
                      <a:endParaRPr lang="en-GB" sz="1200" dirty="0">
                        <a:effectLst/>
                        <a:latin typeface="Calibri Light" panose="020F0302020204030204" pitchFamily="34" charset="0"/>
                        <a:cs typeface="Calibri Light" panose="020F0302020204030204" pitchFamily="34" charset="0"/>
                      </a:endParaRPr>
                    </a:p>
                  </a:txBody>
                  <a:tcPr marL="23573" marR="23573" marT="11786" marB="11786" anchor="ctr">
                    <a:lnL>
                      <a:noFill/>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66480159"/>
                  </a:ext>
                </a:extLst>
              </a:tr>
            </a:tbl>
          </a:graphicData>
        </a:graphic>
      </p:graphicFrame>
      <p:sp>
        <p:nvSpPr>
          <p:cNvPr id="11" name="TextBox 10">
            <a:extLst>
              <a:ext uri="{FF2B5EF4-FFF2-40B4-BE49-F238E27FC236}">
                <a16:creationId xmlns:a16="http://schemas.microsoft.com/office/drawing/2014/main" id="{D5A083F0-5C6C-D624-989C-121A753BA1E5}"/>
              </a:ext>
            </a:extLst>
          </p:cNvPr>
          <p:cNvSpPr txBox="1"/>
          <p:nvPr/>
        </p:nvSpPr>
        <p:spPr>
          <a:xfrm>
            <a:off x="9144001" y="6227344"/>
            <a:ext cx="3048000" cy="276999"/>
          </a:xfrm>
          <a:prstGeom prst="rect">
            <a:avLst/>
          </a:prstGeom>
          <a:noFill/>
        </p:spPr>
        <p:txBody>
          <a:bodyPr wrap="square">
            <a:spAutoFit/>
          </a:bodyPr>
          <a:lstStyle/>
          <a:p>
            <a:r>
              <a:rPr lang="en-GB" sz="1200" b="0" i="1" dirty="0">
                <a:effectLst/>
                <a:latin typeface="Calibri Light" panose="020F0302020204030204" pitchFamily="34" charset="0"/>
                <a:cs typeface="Calibri Light" panose="020F0302020204030204" pitchFamily="34" charset="0"/>
              </a:rPr>
              <a:t>Brand et al., Learned Publishing 2015; 28(2)</a:t>
            </a:r>
            <a:endParaRPr lang="en-GB" sz="12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AFDC3BB4-B3DF-6A03-A380-08F16C72521F}"/>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6" name="TextBox 5">
            <a:extLst>
              <a:ext uri="{FF2B5EF4-FFF2-40B4-BE49-F238E27FC236}">
                <a16:creationId xmlns:a16="http://schemas.microsoft.com/office/drawing/2014/main" id="{9312C2F0-7E2F-24AF-2D34-516D44EFCE80}"/>
              </a:ext>
            </a:extLst>
          </p:cNvPr>
          <p:cNvSpPr txBox="1"/>
          <p:nvPr/>
        </p:nvSpPr>
        <p:spPr>
          <a:xfrm>
            <a:off x="473364" y="1179672"/>
            <a:ext cx="6266872" cy="461665"/>
          </a:xfrm>
          <a:prstGeom prst="rect">
            <a:avLst/>
          </a:prstGeom>
          <a:noFill/>
        </p:spPr>
        <p:txBody>
          <a:bodyPr wrap="square">
            <a:spAutoFit/>
          </a:bodyPr>
          <a:lstStyle/>
          <a:p>
            <a:r>
              <a:rPr lang="en-GB" sz="2400" b="1" i="0" dirty="0" err="1">
                <a:solidFill>
                  <a:srgbClr val="FF3300"/>
                </a:solidFill>
                <a:effectLst/>
                <a:latin typeface="+mj-lt"/>
              </a:rPr>
              <a:t>CRediT</a:t>
            </a:r>
            <a:r>
              <a:rPr lang="en-GB" sz="2400" b="0" i="0" dirty="0">
                <a:solidFill>
                  <a:srgbClr val="FF3300"/>
                </a:solidFill>
                <a:effectLst/>
                <a:latin typeface="+mj-lt"/>
              </a:rPr>
              <a:t> (Contributor Roles </a:t>
            </a:r>
            <a:r>
              <a:rPr lang="en-GB" sz="2400" b="1" i="0" dirty="0">
                <a:solidFill>
                  <a:srgbClr val="FF3300"/>
                </a:solidFill>
                <a:effectLst/>
                <a:latin typeface="+mj-lt"/>
              </a:rPr>
              <a:t>Taxonomy</a:t>
            </a:r>
            <a:r>
              <a:rPr lang="en-GB" sz="2400" b="0" i="0" dirty="0">
                <a:solidFill>
                  <a:srgbClr val="FF3300"/>
                </a:solidFill>
                <a:effectLst/>
                <a:latin typeface="+mj-lt"/>
              </a:rPr>
              <a:t>)</a:t>
            </a:r>
            <a:endParaRPr lang="en-GB" sz="2400" dirty="0">
              <a:solidFill>
                <a:srgbClr val="FF3300"/>
              </a:solidFill>
              <a:latin typeface="+mj-lt"/>
            </a:endParaRPr>
          </a:p>
        </p:txBody>
      </p:sp>
      <p:pic>
        <p:nvPicPr>
          <p:cNvPr id="3" name="Picture 2">
            <a:extLst>
              <a:ext uri="{FF2B5EF4-FFF2-40B4-BE49-F238E27FC236}">
                <a16:creationId xmlns:a16="http://schemas.microsoft.com/office/drawing/2014/main" id="{C138F02B-3B1E-17AB-2408-2C3F9271B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201" y="1024437"/>
            <a:ext cx="4517599" cy="4911118"/>
          </a:xfrm>
          <a:prstGeom prst="rect">
            <a:avLst/>
          </a:prstGeom>
          <a:ln>
            <a:solidFill>
              <a:srgbClr val="FF3300"/>
            </a:solidFill>
          </a:ln>
        </p:spPr>
      </p:pic>
      <p:sp>
        <p:nvSpPr>
          <p:cNvPr id="2" name="Title 1">
            <a:extLst>
              <a:ext uri="{FF2B5EF4-FFF2-40B4-BE49-F238E27FC236}">
                <a16:creationId xmlns:a16="http://schemas.microsoft.com/office/drawing/2014/main" id="{A23D2E6A-326F-4FA6-9BEC-102E0FBF93CD}"/>
              </a:ext>
            </a:extLst>
          </p:cNvPr>
          <p:cNvSpPr>
            <a:spLocks noGrp="1"/>
          </p:cNvSpPr>
          <p:nvPr>
            <p:ph type="title"/>
          </p:nvPr>
        </p:nvSpPr>
        <p:spPr>
          <a:xfrm>
            <a:off x="690880" y="231658"/>
            <a:ext cx="10515600" cy="1325563"/>
          </a:xfrm>
        </p:spPr>
        <p:txBody>
          <a:bodyPr/>
          <a:lstStyle/>
          <a:p>
            <a:r>
              <a:rPr lang="hr-HR" dirty="0" err="1">
                <a:solidFill>
                  <a:srgbClr val="FF3300"/>
                </a:solidFill>
              </a:rPr>
              <a:t>Authorship</a:t>
            </a:r>
            <a:endParaRPr lang="en-GB" dirty="0">
              <a:solidFill>
                <a:srgbClr val="FF3300"/>
              </a:solidFill>
            </a:endParaRPr>
          </a:p>
        </p:txBody>
      </p:sp>
    </p:spTree>
    <p:extLst>
      <p:ext uri="{BB962C8B-B14F-4D97-AF65-F5344CB8AC3E}">
        <p14:creationId xmlns:p14="http://schemas.microsoft.com/office/powerpoint/2010/main" val="40394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sp>
        <p:nvSpPr>
          <p:cNvPr id="2" name="Title 1">
            <a:extLst>
              <a:ext uri="{FF2B5EF4-FFF2-40B4-BE49-F238E27FC236}">
                <a16:creationId xmlns:a16="http://schemas.microsoft.com/office/drawing/2014/main" id="{54797081-D0E2-400B-8F2B-1D9A209E724A}"/>
              </a:ext>
            </a:extLst>
          </p:cNvPr>
          <p:cNvSpPr>
            <a:spLocks noGrp="1"/>
          </p:cNvSpPr>
          <p:nvPr>
            <p:ph type="title"/>
          </p:nvPr>
        </p:nvSpPr>
        <p:spPr/>
        <p:txBody>
          <a:bodyPr/>
          <a:lstStyle/>
          <a:p>
            <a:r>
              <a:rPr lang="en-GB" dirty="0">
                <a:solidFill>
                  <a:srgbClr val="FF3300"/>
                </a:solidFill>
              </a:rPr>
              <a:t>Equal </a:t>
            </a:r>
            <a:r>
              <a:rPr lang="en-GB" dirty="0" err="1">
                <a:solidFill>
                  <a:srgbClr val="FF3300"/>
                </a:solidFill>
              </a:rPr>
              <a:t>autorship</a:t>
            </a:r>
            <a:endParaRPr lang="en-GB" dirty="0">
              <a:solidFill>
                <a:srgbClr val="FF3300"/>
              </a:solidFill>
            </a:endParaRPr>
          </a:p>
        </p:txBody>
      </p:sp>
      <p:sp>
        <p:nvSpPr>
          <p:cNvPr id="3" name="Content Placeholder 2">
            <a:extLst>
              <a:ext uri="{FF2B5EF4-FFF2-40B4-BE49-F238E27FC236}">
                <a16:creationId xmlns:a16="http://schemas.microsoft.com/office/drawing/2014/main" id="{CEE3DD5A-2668-F17E-C918-0D73C4607FC3}"/>
              </a:ext>
            </a:extLst>
          </p:cNvPr>
          <p:cNvSpPr>
            <a:spLocks noGrp="1"/>
          </p:cNvSpPr>
          <p:nvPr>
            <p:ph idx="1"/>
          </p:nvPr>
        </p:nvSpPr>
        <p:spPr>
          <a:xfrm>
            <a:off x="838200" y="1825624"/>
            <a:ext cx="10515600" cy="4822947"/>
          </a:xfrm>
        </p:spPr>
        <p:txBody>
          <a:bodyPr>
            <a:normAutofit fontScale="92500" lnSpcReduction="20000"/>
          </a:bodyPr>
          <a:lstStyle/>
          <a:p>
            <a:pPr marL="0" indent="0">
              <a:buNone/>
            </a:pPr>
            <a:r>
              <a:rPr lang="en-GB" sz="2400" i="1" dirty="0">
                <a:latin typeface="Calibri Light" panose="020F0302020204030204" pitchFamily="34" charset="0"/>
                <a:cs typeface="Calibri Light" panose="020F0302020204030204" pitchFamily="34" charset="0"/>
              </a:rPr>
              <a:t>Conte et al. FASEB J. 2013;27(10):3902-4.</a:t>
            </a:r>
          </a:p>
          <a:p>
            <a:pPr marL="0" indent="0">
              <a:buNone/>
            </a:pPr>
            <a:r>
              <a:rPr lang="en-GB" sz="2400" dirty="0">
                <a:latin typeface="Calibri Light" panose="020F0302020204030204" pitchFamily="34" charset="0"/>
                <a:cs typeface="Calibri Light" panose="020F0302020204030204" pitchFamily="34" charset="0"/>
              </a:rPr>
              <a:t>Change from no joint first authorship in 1990 to co-first authorship of &gt;30% of all research publications in 2012. </a:t>
            </a:r>
          </a:p>
          <a:p>
            <a:pPr marL="0" indent="0">
              <a:buNone/>
            </a:pPr>
            <a:endParaRPr lang="en-GB" sz="2400" dirty="0">
              <a:latin typeface="Calibri Light" panose="020F0302020204030204" pitchFamily="34" charset="0"/>
              <a:cs typeface="Calibri Light" panose="020F0302020204030204" pitchFamily="34" charset="0"/>
            </a:endParaRPr>
          </a:p>
          <a:p>
            <a:pPr marL="0" indent="0">
              <a:buNone/>
            </a:pPr>
            <a:r>
              <a:rPr lang="en-GB" sz="2400" i="1" dirty="0">
                <a:latin typeface="Calibri Light" panose="020F0302020204030204" pitchFamily="34" charset="0"/>
                <a:cs typeface="Calibri Light" panose="020F0302020204030204" pitchFamily="34" charset="0"/>
              </a:rPr>
              <a:t>Resnik et al. Account Res. 2020;27(3):115-137.</a:t>
            </a:r>
          </a:p>
          <a:p>
            <a:pPr marL="0" indent="0">
              <a:buNone/>
            </a:pPr>
            <a:r>
              <a:rPr lang="en-GB" sz="2400" dirty="0">
                <a:latin typeface="Calibri Light" panose="020F0302020204030204" pitchFamily="34" charset="0"/>
                <a:cs typeface="Calibri Light" panose="020F0302020204030204" pitchFamily="34" charset="0"/>
              </a:rPr>
              <a:t>Survey of 1,540 researchers: </a:t>
            </a:r>
            <a:endParaRPr lang="hr-HR" sz="2400" dirty="0">
              <a:latin typeface="Calibri Light" panose="020F0302020204030204" pitchFamily="34" charset="0"/>
              <a:cs typeface="Calibri Light" panose="020F0302020204030204" pitchFamily="34" charset="0"/>
            </a:endParaRPr>
          </a:p>
          <a:p>
            <a:pPr marL="0" indent="0">
              <a:buNone/>
            </a:pPr>
            <a:r>
              <a:rPr lang="en-GB" sz="2400" dirty="0">
                <a:latin typeface="Calibri Light" panose="020F0302020204030204" pitchFamily="34" charset="0"/>
                <a:cs typeface="Calibri Light" panose="020F0302020204030204" pitchFamily="34" charset="0"/>
              </a:rPr>
              <a:t>58% had been designated as an EC at least once.</a:t>
            </a:r>
            <a:endParaRPr lang="hr-HR" sz="2400" dirty="0">
              <a:latin typeface="Calibri Light" panose="020F0302020204030204" pitchFamily="34" charset="0"/>
              <a:cs typeface="Calibri Light" panose="020F0302020204030204" pitchFamily="34" charset="0"/>
            </a:endParaRPr>
          </a:p>
          <a:p>
            <a:pPr marL="0" indent="0">
              <a:buNone/>
            </a:pPr>
            <a:r>
              <a:rPr lang="en-GB" sz="2400" dirty="0">
                <a:latin typeface="Calibri Light" panose="020F0302020204030204" pitchFamily="34" charset="0"/>
                <a:cs typeface="Calibri Light" panose="020F0302020204030204" pitchFamily="34" charset="0"/>
              </a:rPr>
              <a:t>38% regarded these designations as useful but ethically questionable.</a:t>
            </a:r>
            <a:endParaRPr lang="hr-HR" sz="2400" dirty="0">
              <a:latin typeface="Calibri Light" panose="020F0302020204030204" pitchFamily="34" charset="0"/>
              <a:cs typeface="Calibri Light" panose="020F0302020204030204" pitchFamily="34" charset="0"/>
            </a:endParaRPr>
          </a:p>
          <a:p>
            <a:pPr marL="0" indent="0">
              <a:buNone/>
            </a:pPr>
            <a:r>
              <a:rPr lang="en-GB" sz="2400" dirty="0">
                <a:latin typeface="Calibri Light" panose="020F0302020204030204" pitchFamily="34" charset="0"/>
                <a:cs typeface="Calibri Light" panose="020F0302020204030204" pitchFamily="34" charset="0"/>
              </a:rPr>
              <a:t>32% said EC designations are ethically questionable because ECs are difficult to define or measure an</a:t>
            </a:r>
            <a:endParaRPr lang="hr-HR" sz="2400" dirty="0">
              <a:latin typeface="Calibri Light" panose="020F0302020204030204" pitchFamily="34" charset="0"/>
              <a:cs typeface="Calibri Light" panose="020F0302020204030204" pitchFamily="34" charset="0"/>
            </a:endParaRPr>
          </a:p>
          <a:p>
            <a:pPr marL="0" indent="0">
              <a:buNone/>
            </a:pPr>
            <a:r>
              <a:rPr lang="en-GB" sz="2400" dirty="0">
                <a:latin typeface="Calibri Light" panose="020F0302020204030204" pitchFamily="34" charset="0"/>
                <a:cs typeface="Calibri Light" panose="020F0302020204030204" pitchFamily="34" charset="0"/>
              </a:rPr>
              <a:t>26% said they are ethically questionable because people rarely contribute equally. </a:t>
            </a:r>
          </a:p>
          <a:p>
            <a:pPr marL="0" indent="0">
              <a:buNone/>
            </a:pPr>
            <a:endParaRPr lang="en-GB" sz="2400" dirty="0">
              <a:latin typeface="Calibri Light" panose="020F0302020204030204" pitchFamily="34" charset="0"/>
              <a:cs typeface="Calibri Light" panose="020F0302020204030204" pitchFamily="34" charset="0"/>
            </a:endParaRPr>
          </a:p>
          <a:p>
            <a:pPr marL="0" indent="0">
              <a:buNone/>
            </a:pPr>
            <a:r>
              <a:rPr lang="en-GB" sz="2400" i="1" dirty="0" err="1">
                <a:latin typeface="Calibri Light" panose="020F0302020204030204" pitchFamily="34" charset="0"/>
                <a:cs typeface="Calibri Light" panose="020F0302020204030204" pitchFamily="34" charset="0"/>
              </a:rPr>
              <a:t>Lount</a:t>
            </a:r>
            <a:r>
              <a:rPr lang="en-GB" sz="2400" i="1" dirty="0">
                <a:latin typeface="Calibri Light" panose="020F0302020204030204" pitchFamily="34" charset="0"/>
                <a:cs typeface="Calibri Light" panose="020F0302020204030204" pitchFamily="34" charset="0"/>
              </a:rPr>
              <a:t> &amp; Pettit. </a:t>
            </a:r>
            <a:r>
              <a:rPr lang="en-GB" sz="2400" i="1" dirty="0">
                <a:solidFill>
                  <a:srgbClr val="FF3300"/>
                </a:solidFill>
                <a:latin typeface="Calibri Light" panose="020F0302020204030204" pitchFamily="34" charset="0"/>
                <a:cs typeface="Calibri Light" panose="020F0302020204030204" pitchFamily="34" charset="0"/>
              </a:rPr>
              <a:t>Shared first authorship should be declared on academic CVs</a:t>
            </a:r>
            <a:r>
              <a:rPr lang="en-GB" sz="2400" i="1" dirty="0">
                <a:latin typeface="Calibri Light" panose="020F0302020204030204" pitchFamily="34" charset="0"/>
                <a:cs typeface="Calibri Light" panose="020F0302020204030204" pitchFamily="34" charset="0"/>
              </a:rPr>
              <a:t>. Nat Hum </a:t>
            </a:r>
            <a:r>
              <a:rPr lang="en-GB" sz="2400" i="1" dirty="0" err="1">
                <a:latin typeface="Calibri Light" panose="020F0302020204030204" pitchFamily="34" charset="0"/>
                <a:cs typeface="Calibri Light" panose="020F0302020204030204" pitchFamily="34" charset="0"/>
              </a:rPr>
              <a:t>Behav</a:t>
            </a:r>
            <a:r>
              <a:rPr lang="en-GB" sz="2400" i="1" dirty="0">
                <a:latin typeface="Calibri Light" panose="020F0302020204030204" pitchFamily="34" charset="0"/>
                <a:cs typeface="Calibri Light" panose="020F0302020204030204" pitchFamily="34" charset="0"/>
              </a:rPr>
              <a:t>. 2023;7(5):659.</a:t>
            </a:r>
          </a:p>
        </p:txBody>
      </p:sp>
      <p:sp>
        <p:nvSpPr>
          <p:cNvPr id="4" name="TextBox 3">
            <a:extLst>
              <a:ext uri="{FF2B5EF4-FFF2-40B4-BE49-F238E27FC236}">
                <a16:creationId xmlns:a16="http://schemas.microsoft.com/office/drawing/2014/main" id="{28343804-5309-71F1-FF46-FA88C9F59B8D}"/>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683152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sp>
        <p:nvSpPr>
          <p:cNvPr id="2" name="Title 1">
            <a:extLst>
              <a:ext uri="{FF2B5EF4-FFF2-40B4-BE49-F238E27FC236}">
                <a16:creationId xmlns:a16="http://schemas.microsoft.com/office/drawing/2014/main" id="{54797081-D0E2-400B-8F2B-1D9A209E724A}"/>
              </a:ext>
            </a:extLst>
          </p:cNvPr>
          <p:cNvSpPr>
            <a:spLocks noGrp="1"/>
          </p:cNvSpPr>
          <p:nvPr>
            <p:ph type="title"/>
          </p:nvPr>
        </p:nvSpPr>
        <p:spPr/>
        <p:txBody>
          <a:bodyPr/>
          <a:lstStyle/>
          <a:p>
            <a:r>
              <a:rPr lang="hr-HR" dirty="0">
                <a:solidFill>
                  <a:srgbClr val="FF3300"/>
                </a:solidFill>
              </a:rPr>
              <a:t>Group</a:t>
            </a:r>
            <a:r>
              <a:rPr lang="en-GB" dirty="0">
                <a:solidFill>
                  <a:srgbClr val="FF3300"/>
                </a:solidFill>
              </a:rPr>
              <a:t> </a:t>
            </a:r>
            <a:r>
              <a:rPr lang="en-GB" dirty="0" err="1">
                <a:solidFill>
                  <a:srgbClr val="FF3300"/>
                </a:solidFill>
              </a:rPr>
              <a:t>autorship</a:t>
            </a:r>
            <a:endParaRPr lang="en-GB" dirty="0">
              <a:solidFill>
                <a:srgbClr val="FF3300"/>
              </a:solidFill>
            </a:endParaRPr>
          </a:p>
        </p:txBody>
      </p:sp>
      <p:sp>
        <p:nvSpPr>
          <p:cNvPr id="3" name="Content Placeholder 2">
            <a:extLst>
              <a:ext uri="{FF2B5EF4-FFF2-40B4-BE49-F238E27FC236}">
                <a16:creationId xmlns:a16="http://schemas.microsoft.com/office/drawing/2014/main" id="{CEE3DD5A-2668-F17E-C918-0D73C4607FC3}"/>
              </a:ext>
            </a:extLst>
          </p:cNvPr>
          <p:cNvSpPr>
            <a:spLocks noGrp="1"/>
          </p:cNvSpPr>
          <p:nvPr>
            <p:ph idx="1"/>
          </p:nvPr>
        </p:nvSpPr>
        <p:spPr>
          <a:xfrm>
            <a:off x="838200" y="1825624"/>
            <a:ext cx="11099800" cy="4822947"/>
          </a:xfrm>
        </p:spPr>
        <p:txBody>
          <a:bodyPr>
            <a:normAutofit lnSpcReduction="10000"/>
          </a:bodyPr>
          <a:lstStyle/>
          <a:p>
            <a:r>
              <a:rPr lang="hr-HR" sz="2400" i="1" dirty="0">
                <a:latin typeface="Calibri Light" panose="020F0302020204030204" pitchFamily="34" charset="0"/>
                <a:cs typeface="Calibri Light" panose="020F0302020204030204" pitchFamily="34" charset="0"/>
              </a:rPr>
              <a:t>Hosseini</a:t>
            </a:r>
            <a:r>
              <a:rPr lang="en-GB" sz="2400" i="1" dirty="0">
                <a:latin typeface="Calibri Light" panose="020F0302020204030204" pitchFamily="34" charset="0"/>
                <a:cs typeface="Calibri Light" panose="020F0302020204030204" pitchFamily="34" charset="0"/>
              </a:rPr>
              <a:t> et </a:t>
            </a:r>
            <a:r>
              <a:rPr lang="en-GB" sz="2400" i="1" dirty="0">
                <a:latin typeface="+mj-lt"/>
                <a:cs typeface="Calibri Light" panose="020F0302020204030204" pitchFamily="34" charset="0"/>
              </a:rPr>
              <a:t>al. </a:t>
            </a:r>
            <a:r>
              <a:rPr lang="en-GB" sz="2400" dirty="0">
                <a:latin typeface="+mj-lt"/>
              </a:rPr>
              <a:t>Accountability in Research, DOI: </a:t>
            </a:r>
            <a:r>
              <a:rPr lang="en-GB" sz="2400" u="sng" dirty="0">
                <a:latin typeface="+mj-lt"/>
                <a:hlinkClick r:id="rId3"/>
              </a:rPr>
              <a:t>10.1080/08989621.2024.2322557</a:t>
            </a:r>
            <a:endParaRPr lang="en-GB" sz="2400" dirty="0">
              <a:latin typeface="+mj-lt"/>
            </a:endParaRPr>
          </a:p>
          <a:p>
            <a:pPr marL="0" indent="0">
              <a:buNone/>
            </a:pPr>
            <a:r>
              <a:rPr lang="en-GB" sz="3000" b="1" dirty="0">
                <a:latin typeface="Calibri Light" panose="020F0302020204030204" pitchFamily="34" charset="0"/>
                <a:cs typeface="Calibri Light" panose="020F0302020204030204" pitchFamily="34" charset="0"/>
              </a:rPr>
              <a:t>Group authorship, an excellent opportunity laced with ethical, legal and technical challenges</a:t>
            </a:r>
            <a:endParaRPr lang="hr-HR" sz="3000" b="1" dirty="0">
              <a:latin typeface="Calibri Light" panose="020F0302020204030204" pitchFamily="34" charset="0"/>
              <a:cs typeface="Calibri Light" panose="020F0302020204030204" pitchFamily="34" charset="0"/>
            </a:endParaRPr>
          </a:p>
          <a:p>
            <a:pPr marL="0" indent="0">
              <a:buNone/>
            </a:pPr>
            <a:endParaRPr lang="hr-HR" sz="3000" dirty="0">
              <a:latin typeface="Calibri Light" panose="020F0302020204030204" pitchFamily="34" charset="0"/>
              <a:cs typeface="Calibri Light" panose="020F0302020204030204" pitchFamily="34" charset="0"/>
            </a:endParaRPr>
          </a:p>
          <a:p>
            <a:pPr marL="0" indent="0">
              <a:buNone/>
            </a:pPr>
            <a:r>
              <a:rPr lang="en-GB" sz="3000" dirty="0">
                <a:latin typeface="Calibri Light" panose="020F0302020204030204" pitchFamily="34" charset="0"/>
                <a:cs typeface="Calibri Light" panose="020F0302020204030204" pitchFamily="34" charset="0"/>
              </a:rPr>
              <a:t>Group (corporate, team, consortium) authorship </a:t>
            </a:r>
            <a:r>
              <a:rPr lang="hr-HR" sz="3000" dirty="0">
                <a:latin typeface="Calibri Light" panose="020F0302020204030204" pitchFamily="34" charset="0"/>
                <a:cs typeface="Calibri Light" panose="020F0302020204030204" pitchFamily="34" charset="0"/>
              </a:rPr>
              <a:t>– </a:t>
            </a:r>
            <a:r>
              <a:rPr lang="en-GB" sz="3000" dirty="0">
                <a:latin typeface="Calibri Light" panose="020F0302020204030204" pitchFamily="34" charset="0"/>
                <a:cs typeface="Calibri Light" panose="020F0302020204030204" pitchFamily="34" charset="0"/>
              </a:rPr>
              <a:t>attribution practices that use the name of a collective in the authorship </a:t>
            </a:r>
            <a:r>
              <a:rPr lang="en-GB" sz="3000" dirty="0" err="1">
                <a:latin typeface="Calibri Light" panose="020F0302020204030204" pitchFamily="34" charset="0"/>
                <a:cs typeface="Calibri Light" panose="020F0302020204030204" pitchFamily="34" charset="0"/>
              </a:rPr>
              <a:t>byline</a:t>
            </a:r>
            <a:endParaRPr lang="hr-HR" sz="3000" dirty="0">
              <a:latin typeface="Calibri Light" panose="020F0302020204030204" pitchFamily="34" charset="0"/>
              <a:cs typeface="Calibri Light" panose="020F0302020204030204" pitchFamily="34" charset="0"/>
            </a:endParaRPr>
          </a:p>
          <a:p>
            <a:pPr marL="0" indent="0">
              <a:buNone/>
            </a:pPr>
            <a:endParaRPr lang="hr-HR" sz="3000" dirty="0">
              <a:latin typeface="Calibri Light" panose="020F0302020204030204" pitchFamily="34" charset="0"/>
              <a:cs typeface="Calibri Light" panose="020F0302020204030204" pitchFamily="34" charset="0"/>
            </a:endParaRPr>
          </a:p>
          <a:p>
            <a:pPr marL="0" indent="0">
              <a:buNone/>
            </a:pPr>
            <a:r>
              <a:rPr lang="hr-HR" sz="3000" b="1" dirty="0">
                <a:latin typeface="Calibri Light" panose="020F0302020204030204" pitchFamily="34" charset="0"/>
                <a:cs typeface="Calibri Light" panose="020F0302020204030204" pitchFamily="34" charset="0"/>
              </a:rPr>
              <a:t>E</a:t>
            </a:r>
            <a:r>
              <a:rPr lang="en-GB" sz="3000" b="1" dirty="0" err="1">
                <a:latin typeface="Calibri Light" panose="020F0302020204030204" pitchFamily="34" charset="0"/>
                <a:cs typeface="Calibri Light" panose="020F0302020204030204" pitchFamily="34" charset="0"/>
              </a:rPr>
              <a:t>thical</a:t>
            </a:r>
            <a:r>
              <a:rPr lang="en-GB" sz="3000" dirty="0">
                <a:latin typeface="Calibri Light" panose="020F0302020204030204" pitchFamily="34" charset="0"/>
                <a:cs typeface="Calibri Light" panose="020F0302020204030204" pitchFamily="34" charset="0"/>
              </a:rPr>
              <a:t> challenges </a:t>
            </a:r>
            <a:r>
              <a:rPr lang="hr-HR" sz="3000" dirty="0">
                <a:latin typeface="Calibri Light" panose="020F0302020204030204" pitchFamily="34" charset="0"/>
                <a:cs typeface="Calibri Light" panose="020F0302020204030204" pitchFamily="34" charset="0"/>
              </a:rPr>
              <a:t>– </a:t>
            </a:r>
            <a:r>
              <a:rPr lang="en-GB" sz="3000" dirty="0">
                <a:latin typeface="Calibri Light" panose="020F0302020204030204" pitchFamily="34" charset="0"/>
                <a:cs typeface="Calibri Light" panose="020F0302020204030204" pitchFamily="34" charset="0"/>
              </a:rPr>
              <a:t>attribution of credit and responsibilities</a:t>
            </a:r>
            <a:endParaRPr lang="hr-HR" sz="3000" dirty="0">
              <a:latin typeface="Calibri Light" panose="020F0302020204030204" pitchFamily="34" charset="0"/>
              <a:cs typeface="Calibri Light" panose="020F0302020204030204" pitchFamily="34" charset="0"/>
            </a:endParaRPr>
          </a:p>
          <a:p>
            <a:pPr marL="0" indent="0">
              <a:buNone/>
            </a:pPr>
            <a:r>
              <a:rPr lang="hr-HR" sz="3000" b="1" dirty="0">
                <a:latin typeface="Calibri Light" panose="020F0302020204030204" pitchFamily="34" charset="0"/>
                <a:cs typeface="Calibri Light" panose="020F0302020204030204" pitchFamily="34" charset="0"/>
              </a:rPr>
              <a:t>L</a:t>
            </a:r>
            <a:r>
              <a:rPr lang="en-GB" sz="3000" b="1" dirty="0" err="1">
                <a:latin typeface="Calibri Light" panose="020F0302020204030204" pitchFamily="34" charset="0"/>
                <a:cs typeface="Calibri Light" panose="020F0302020204030204" pitchFamily="34" charset="0"/>
              </a:rPr>
              <a:t>egal</a:t>
            </a:r>
            <a:r>
              <a:rPr lang="en-GB" sz="3000" dirty="0">
                <a:latin typeface="Calibri Light" panose="020F0302020204030204" pitchFamily="34" charset="0"/>
                <a:cs typeface="Calibri Light" panose="020F0302020204030204" pitchFamily="34" charset="0"/>
              </a:rPr>
              <a:t> challenges </a:t>
            </a:r>
            <a:r>
              <a:rPr lang="hr-HR" sz="3000" dirty="0">
                <a:latin typeface="Calibri Light" panose="020F0302020204030204" pitchFamily="34" charset="0"/>
                <a:cs typeface="Calibri Light" panose="020F0302020204030204" pitchFamily="34" charset="0"/>
              </a:rPr>
              <a:t>–</a:t>
            </a:r>
            <a:r>
              <a:rPr lang="en-GB" sz="3000" dirty="0">
                <a:latin typeface="Calibri Light" panose="020F0302020204030204" pitchFamily="34" charset="0"/>
                <a:cs typeface="Calibri Light" panose="020F0302020204030204" pitchFamily="34" charset="0"/>
              </a:rPr>
              <a:t> how copyrights are handled</a:t>
            </a:r>
            <a:endParaRPr lang="hr-HR" sz="3000" dirty="0">
              <a:latin typeface="Calibri Light" panose="020F0302020204030204" pitchFamily="34" charset="0"/>
              <a:cs typeface="Calibri Light" panose="020F0302020204030204" pitchFamily="34" charset="0"/>
            </a:endParaRPr>
          </a:p>
          <a:p>
            <a:pPr marL="0" indent="0">
              <a:buNone/>
            </a:pPr>
            <a:r>
              <a:rPr lang="hr-HR" sz="3000" b="1" dirty="0">
                <a:latin typeface="Calibri Light" panose="020F0302020204030204" pitchFamily="34" charset="0"/>
                <a:cs typeface="Calibri Light" panose="020F0302020204030204" pitchFamily="34" charset="0"/>
              </a:rPr>
              <a:t>T</a:t>
            </a:r>
            <a:r>
              <a:rPr lang="en-GB" sz="3000" b="1" dirty="0" err="1">
                <a:latin typeface="Calibri Light" panose="020F0302020204030204" pitchFamily="34" charset="0"/>
                <a:cs typeface="Calibri Light" panose="020F0302020204030204" pitchFamily="34" charset="0"/>
              </a:rPr>
              <a:t>echnical</a:t>
            </a:r>
            <a:r>
              <a:rPr lang="en-GB" sz="3000" b="1" dirty="0">
                <a:latin typeface="Calibri Light" panose="020F0302020204030204" pitchFamily="34" charset="0"/>
                <a:cs typeface="Calibri Light" panose="020F0302020204030204" pitchFamily="34" charset="0"/>
              </a:rPr>
              <a:t> </a:t>
            </a:r>
            <a:r>
              <a:rPr lang="en-GB" sz="3000" dirty="0">
                <a:latin typeface="Calibri Light" panose="020F0302020204030204" pitchFamily="34" charset="0"/>
                <a:cs typeface="Calibri Light" panose="020F0302020204030204" pitchFamily="34" charset="0"/>
              </a:rPr>
              <a:t>challenges </a:t>
            </a:r>
            <a:r>
              <a:rPr lang="hr-HR" sz="3000" dirty="0">
                <a:latin typeface="Calibri Light" panose="020F0302020204030204" pitchFamily="34" charset="0"/>
                <a:cs typeface="Calibri Light" panose="020F0302020204030204" pitchFamily="34" charset="0"/>
              </a:rPr>
              <a:t>– </a:t>
            </a:r>
            <a:r>
              <a:rPr lang="en-GB" sz="3000" dirty="0">
                <a:latin typeface="Calibri Light" panose="020F0302020204030204" pitchFamily="34" charset="0"/>
                <a:cs typeface="Calibri Light" panose="020F0302020204030204" pitchFamily="34" charset="0"/>
              </a:rPr>
              <a:t>lack of persistent identifiers (PIDs)</a:t>
            </a:r>
            <a:r>
              <a:rPr lang="hr-HR" sz="3000" dirty="0">
                <a:latin typeface="Calibri Light" panose="020F0302020204030204" pitchFamily="34" charset="0"/>
                <a:cs typeface="Calibri Light" panose="020F0302020204030204" pitchFamily="34" charset="0"/>
              </a:rPr>
              <a:t> </a:t>
            </a:r>
            <a:r>
              <a:rPr lang="en-GB" sz="3000" dirty="0">
                <a:latin typeface="Calibri Light" panose="020F0302020204030204" pitchFamily="34" charset="0"/>
                <a:cs typeface="Calibri Light" panose="020F0302020204030204" pitchFamily="34" charset="0"/>
              </a:rPr>
              <a:t>for groups. </a:t>
            </a:r>
          </a:p>
        </p:txBody>
      </p:sp>
      <p:sp>
        <p:nvSpPr>
          <p:cNvPr id="4" name="TextBox 3">
            <a:extLst>
              <a:ext uri="{FF2B5EF4-FFF2-40B4-BE49-F238E27FC236}">
                <a16:creationId xmlns:a16="http://schemas.microsoft.com/office/drawing/2014/main" id="{28343804-5309-71F1-FF46-FA88C9F59B8D}"/>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829269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D194-F1C2-4B4D-BF15-0994707C98B5}"/>
              </a:ext>
            </a:extLst>
          </p:cNvPr>
          <p:cNvSpPr>
            <a:spLocks noGrp="1"/>
          </p:cNvSpPr>
          <p:nvPr>
            <p:ph type="title"/>
          </p:nvPr>
        </p:nvSpPr>
        <p:spPr/>
        <p:txBody>
          <a:bodyPr/>
          <a:lstStyle/>
          <a:p>
            <a:r>
              <a:rPr lang="en-GB" dirty="0">
                <a:solidFill>
                  <a:srgbClr val="FF3300"/>
                </a:solidFill>
              </a:rPr>
              <a:t>Anonymous authorship</a:t>
            </a:r>
          </a:p>
        </p:txBody>
      </p:sp>
      <p:sp>
        <p:nvSpPr>
          <p:cNvPr id="3" name="Content Placeholder 2">
            <a:extLst>
              <a:ext uri="{FF2B5EF4-FFF2-40B4-BE49-F238E27FC236}">
                <a16:creationId xmlns:a16="http://schemas.microsoft.com/office/drawing/2014/main" id="{CEE3DD5A-2668-F17E-C918-0D73C4607FC3}"/>
              </a:ext>
            </a:extLst>
          </p:cNvPr>
          <p:cNvSpPr>
            <a:spLocks noGrp="1"/>
          </p:cNvSpPr>
          <p:nvPr>
            <p:ph idx="1"/>
          </p:nvPr>
        </p:nvSpPr>
        <p:spPr>
          <a:xfrm>
            <a:off x="865095" y="1690688"/>
            <a:ext cx="10515600" cy="4351338"/>
          </a:xfrm>
        </p:spPr>
        <p:txBody>
          <a:bodyPr/>
          <a:lstStyle/>
          <a:p>
            <a:pPr marL="0" indent="0">
              <a:buNone/>
            </a:pPr>
            <a:r>
              <a:rPr lang="en-GB" sz="2400" i="1" dirty="0">
                <a:latin typeface="Calibri Light" panose="020F0302020204030204" pitchFamily="34" charset="0"/>
                <a:cs typeface="Calibri Light" panose="020F0302020204030204" pitchFamily="34" charset="0"/>
              </a:rPr>
              <a:t>Shamsi A et al. A grey zone for bibliometrics: publications indexed in Web of Science as anonymous. </a:t>
            </a:r>
            <a:r>
              <a:rPr lang="en-GB" sz="2400" i="1" dirty="0" err="1">
                <a:latin typeface="Calibri Light" panose="020F0302020204030204" pitchFamily="34" charset="0"/>
                <a:cs typeface="Calibri Light" panose="020F0302020204030204" pitchFamily="34" charset="0"/>
              </a:rPr>
              <a:t>Scientometrics</a:t>
            </a:r>
            <a:r>
              <a:rPr lang="en-GB" sz="2400" i="1" dirty="0">
                <a:latin typeface="Calibri Light" panose="020F0302020204030204" pitchFamily="34" charset="0"/>
                <a:cs typeface="Calibri Light" panose="020F0302020204030204" pitchFamily="34" charset="0"/>
              </a:rPr>
              <a:t>. 2022;127(10):5989-6009.</a:t>
            </a:r>
          </a:p>
          <a:p>
            <a:r>
              <a:rPr lang="en-GB" sz="2000" dirty="0">
                <a:latin typeface="Calibri Light" panose="020F0302020204030204" pitchFamily="34" charset="0"/>
                <a:cs typeface="Calibri Light" panose="020F0302020204030204" pitchFamily="34" charset="0"/>
              </a:rPr>
              <a:t>(</a:t>
            </a:r>
            <a:r>
              <a:rPr lang="en-GB" sz="2000" dirty="0" err="1">
                <a:latin typeface="Calibri Light" panose="020F0302020204030204" pitchFamily="34" charset="0"/>
                <a:cs typeface="Calibri Light" panose="020F0302020204030204" pitchFamily="34" charset="0"/>
              </a:rPr>
              <a:t>WoSCC</a:t>
            </a:r>
            <a:r>
              <a:rPr lang="en-GB" sz="2000" dirty="0">
                <a:latin typeface="Calibri Light" panose="020F0302020204030204" pitchFamily="34" charset="0"/>
                <a:cs typeface="Calibri Light" panose="020F0302020204030204" pitchFamily="34" charset="0"/>
              </a:rPr>
              <a:t>), 1,420,842 documents under "anonymous" authorship in Web of Science Core Collection from 1900 to 2021 (1.5% of the total indexed documents)</a:t>
            </a:r>
          </a:p>
        </p:txBody>
      </p:sp>
      <p:pic>
        <p:nvPicPr>
          <p:cNvPr id="111618" name="Picture 2">
            <a:extLst>
              <a:ext uri="{FF2B5EF4-FFF2-40B4-BE49-F238E27FC236}">
                <a16:creationId xmlns:a16="http://schemas.microsoft.com/office/drawing/2014/main" id="{D448B1E2-5116-A05F-B6E7-C6E55717C0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310" y="3606485"/>
            <a:ext cx="5855585" cy="2956699"/>
          </a:xfrm>
          <a:prstGeom prst="rect">
            <a:avLst/>
          </a:prstGeom>
          <a:noFill/>
          <a:extLst>
            <a:ext uri="{909E8E84-426E-40DD-AFC4-6F175D3DCCD1}">
              <a14:hiddenFill xmlns:a14="http://schemas.microsoft.com/office/drawing/2010/main">
                <a:solidFill>
                  <a:srgbClr val="FFFFFF"/>
                </a:solidFill>
              </a14:hiddenFill>
            </a:ext>
          </a:extLst>
        </p:spPr>
      </p:pic>
      <p:pic>
        <p:nvPicPr>
          <p:cNvPr id="111620" name="Picture 4">
            <a:extLst>
              <a:ext uri="{FF2B5EF4-FFF2-40B4-BE49-F238E27FC236}">
                <a16:creationId xmlns:a16="http://schemas.microsoft.com/office/drawing/2014/main" id="{4572A669-34E8-8E33-E3B9-46BCC23E51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6080" y="3618069"/>
            <a:ext cx="4491026"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D29C0B-327B-AD75-1618-620E21EF4DBD}"/>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2304261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sp>
        <p:nvSpPr>
          <p:cNvPr id="2" name="Title 1">
            <a:extLst>
              <a:ext uri="{FF2B5EF4-FFF2-40B4-BE49-F238E27FC236}">
                <a16:creationId xmlns:a16="http://schemas.microsoft.com/office/drawing/2014/main" id="{74579A42-3711-4F02-86DC-524BB0D5A4E5}"/>
              </a:ext>
            </a:extLst>
          </p:cNvPr>
          <p:cNvSpPr>
            <a:spLocks noGrp="1"/>
          </p:cNvSpPr>
          <p:nvPr>
            <p:ph type="title"/>
          </p:nvPr>
        </p:nvSpPr>
        <p:spPr/>
        <p:txBody>
          <a:bodyPr/>
          <a:lstStyle/>
          <a:p>
            <a:r>
              <a:rPr lang="hr-HR" dirty="0">
                <a:solidFill>
                  <a:srgbClr val="FF3300"/>
                </a:solidFill>
              </a:rPr>
              <a:t>AI</a:t>
            </a:r>
            <a:endParaRPr lang="en-GB" dirty="0">
              <a:solidFill>
                <a:srgbClr val="FF3300"/>
              </a:solidFill>
            </a:endParaRPr>
          </a:p>
        </p:txBody>
      </p:sp>
      <p:sp>
        <p:nvSpPr>
          <p:cNvPr id="3" name="Content Placeholder 2">
            <a:extLst>
              <a:ext uri="{FF2B5EF4-FFF2-40B4-BE49-F238E27FC236}">
                <a16:creationId xmlns:a16="http://schemas.microsoft.com/office/drawing/2014/main" id="{CEE3DD5A-2668-F17E-C918-0D73C4607FC3}"/>
              </a:ext>
            </a:extLst>
          </p:cNvPr>
          <p:cNvSpPr>
            <a:spLocks noGrp="1"/>
          </p:cNvSpPr>
          <p:nvPr>
            <p:ph idx="1"/>
          </p:nvPr>
        </p:nvSpPr>
        <p:spPr/>
        <p:txBody>
          <a:bodyPr/>
          <a:lstStyle/>
          <a:p>
            <a:pPr marL="0" indent="0">
              <a:buNone/>
            </a:pPr>
            <a:r>
              <a:rPr lang="en-GB" dirty="0">
                <a:latin typeface="Calibri Light" panose="020F0302020204030204" pitchFamily="34" charset="0"/>
                <a:cs typeface="Calibri Light" panose="020F0302020204030204" pitchFamily="34" charset="0"/>
              </a:rPr>
              <a:t>“Artificial intelligence (AI) refers to systems that display intelligent behaviour by analysing their environment and taking actions – with some degree of autonomy – to achieve specific goals.” – European </a:t>
            </a:r>
            <a:r>
              <a:rPr lang="en-GB" dirty="0" err="1">
                <a:latin typeface="Calibri Light" panose="020F0302020204030204" pitchFamily="34" charset="0"/>
                <a:cs typeface="Calibri Light" panose="020F0302020204030204" pitchFamily="34" charset="0"/>
              </a:rPr>
              <a:t>Commissi</a:t>
            </a:r>
            <a:r>
              <a:rPr lang="hr-HR" dirty="0">
                <a:latin typeface="Calibri Light" panose="020F0302020204030204" pitchFamily="34" charset="0"/>
                <a:cs typeface="Calibri Light" panose="020F0302020204030204" pitchFamily="34" charset="0"/>
              </a:rPr>
              <a:t>on</a:t>
            </a:r>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By January 18, 2023, four studies in the PubMed database had ChatGPT listed as a co-author</a:t>
            </a:r>
          </a:p>
          <a:p>
            <a:endParaRPr lang="en-GB" sz="2000"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0E644E54-D994-7699-08C4-DCFA5E26D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7088" y="4406197"/>
            <a:ext cx="4652097" cy="2264445"/>
          </a:xfrm>
          <a:prstGeom prst="rect">
            <a:avLst/>
          </a:prstGeom>
          <a:ln>
            <a:solidFill>
              <a:srgbClr val="FF3300"/>
            </a:solidFill>
          </a:ln>
        </p:spPr>
      </p:pic>
      <p:pic>
        <p:nvPicPr>
          <p:cNvPr id="5" name="Picture 4">
            <a:extLst>
              <a:ext uri="{FF2B5EF4-FFF2-40B4-BE49-F238E27FC236}">
                <a16:creationId xmlns:a16="http://schemas.microsoft.com/office/drawing/2014/main" id="{28B08AC3-8C8B-51D8-7663-07552B0305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82" y="4411277"/>
            <a:ext cx="4652098" cy="2299257"/>
          </a:xfrm>
          <a:prstGeom prst="rect">
            <a:avLst/>
          </a:prstGeom>
          <a:ln>
            <a:solidFill>
              <a:srgbClr val="FF3300"/>
            </a:solidFill>
          </a:ln>
        </p:spPr>
      </p:pic>
      <p:sp>
        <p:nvSpPr>
          <p:cNvPr id="6" name="Oval 5">
            <a:extLst>
              <a:ext uri="{FF2B5EF4-FFF2-40B4-BE49-F238E27FC236}">
                <a16:creationId xmlns:a16="http://schemas.microsoft.com/office/drawing/2014/main" id="{A7310321-C500-C95E-520B-C98237C34C2E}"/>
              </a:ext>
            </a:extLst>
          </p:cNvPr>
          <p:cNvSpPr/>
          <p:nvPr/>
        </p:nvSpPr>
        <p:spPr>
          <a:xfrm>
            <a:off x="1520744" y="5780843"/>
            <a:ext cx="720080" cy="2880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FFD1705-0876-06D9-2F5A-9B76EA5E34CD}"/>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417686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sp>
        <p:nvSpPr>
          <p:cNvPr id="2" name="Title 1">
            <a:extLst>
              <a:ext uri="{FF2B5EF4-FFF2-40B4-BE49-F238E27FC236}">
                <a16:creationId xmlns:a16="http://schemas.microsoft.com/office/drawing/2014/main" id="{8BD19607-D4B6-4959-AD8A-51865FFD58AD}"/>
              </a:ext>
            </a:extLst>
          </p:cNvPr>
          <p:cNvSpPr>
            <a:spLocks noGrp="1"/>
          </p:cNvSpPr>
          <p:nvPr>
            <p:ph type="title"/>
          </p:nvPr>
        </p:nvSpPr>
        <p:spPr/>
        <p:txBody>
          <a:bodyPr/>
          <a:lstStyle/>
          <a:p>
            <a:r>
              <a:rPr lang="hr-HR" dirty="0">
                <a:solidFill>
                  <a:srgbClr val="FF3300"/>
                </a:solidFill>
              </a:rPr>
              <a:t>AI</a:t>
            </a:r>
            <a:endParaRPr lang="en-GB" dirty="0">
              <a:solidFill>
                <a:srgbClr val="FF3300"/>
              </a:solidFill>
            </a:endParaRPr>
          </a:p>
        </p:txBody>
      </p:sp>
      <p:sp>
        <p:nvSpPr>
          <p:cNvPr id="3" name="Content Placeholder 2">
            <a:extLst>
              <a:ext uri="{FF2B5EF4-FFF2-40B4-BE49-F238E27FC236}">
                <a16:creationId xmlns:a16="http://schemas.microsoft.com/office/drawing/2014/main" id="{CEE3DD5A-2668-F17E-C918-0D73C4607FC3}"/>
              </a:ext>
            </a:extLst>
          </p:cNvPr>
          <p:cNvSpPr>
            <a:spLocks noGrp="1"/>
          </p:cNvSpPr>
          <p:nvPr>
            <p:ph idx="1"/>
          </p:nvPr>
        </p:nvSpPr>
        <p:spPr>
          <a:xfrm>
            <a:off x="838200" y="2570480"/>
            <a:ext cx="10515600" cy="4185919"/>
          </a:xfrm>
        </p:spPr>
        <p:txBody>
          <a:bodyPr>
            <a:noAutofit/>
          </a:bodyPr>
          <a:lstStyle/>
          <a:p>
            <a:pPr>
              <a:buClr>
                <a:srgbClr val="FF3300"/>
              </a:buClr>
            </a:pPr>
            <a:r>
              <a:rPr lang="en-GB" dirty="0">
                <a:latin typeface="Calibri Light" panose="020F0302020204030204" pitchFamily="34" charset="0"/>
                <a:cs typeface="Calibri Light" panose="020F0302020204030204" pitchFamily="34" charset="0"/>
              </a:rPr>
              <a:t>Chatbots cannot be authors.</a:t>
            </a:r>
          </a:p>
          <a:p>
            <a:pPr>
              <a:buClr>
                <a:srgbClr val="FF3300"/>
              </a:buClr>
            </a:pPr>
            <a:r>
              <a:rPr lang="en-GB" dirty="0">
                <a:latin typeface="Calibri Light" panose="020F0302020204030204" pitchFamily="34" charset="0"/>
                <a:cs typeface="Calibri Light" panose="020F0302020204030204" pitchFamily="34" charset="0"/>
              </a:rPr>
              <a:t>Authors should be transparent when chatbots are used and provide information about how they were used. </a:t>
            </a:r>
          </a:p>
          <a:p>
            <a:pPr>
              <a:buClr>
                <a:srgbClr val="FF3300"/>
              </a:buClr>
            </a:pPr>
            <a:r>
              <a:rPr lang="en-GB" dirty="0">
                <a:latin typeface="Calibri Light" panose="020F0302020204030204" pitchFamily="34" charset="0"/>
                <a:cs typeface="Calibri Light" panose="020F0302020204030204" pitchFamily="34" charset="0"/>
              </a:rPr>
              <a:t>Authors are responsible for the work performed by a chatbot in their paper (including the accuracy of what is presented, and the absence of plagiarism) and for appropriate attribution of all sources (including for material produced by the chatbot).</a:t>
            </a:r>
          </a:p>
          <a:p>
            <a:pPr>
              <a:buClr>
                <a:srgbClr val="FF3300"/>
              </a:buClr>
            </a:pPr>
            <a:r>
              <a:rPr lang="en-GB" dirty="0">
                <a:latin typeface="Calibri Light" panose="020F0302020204030204" pitchFamily="34" charset="0"/>
                <a:cs typeface="Calibri Light" panose="020F0302020204030204" pitchFamily="34" charset="0"/>
              </a:rPr>
              <a:t>Editors need appropriate tools to help them detect content generated or altered by AI and these tools must be available regardless of their ability to pay. </a:t>
            </a:r>
          </a:p>
        </p:txBody>
      </p:sp>
      <p:sp>
        <p:nvSpPr>
          <p:cNvPr id="7" name="TextBox 6">
            <a:extLst>
              <a:ext uri="{FF2B5EF4-FFF2-40B4-BE49-F238E27FC236}">
                <a16:creationId xmlns:a16="http://schemas.microsoft.com/office/drawing/2014/main" id="{5DEAA36D-17A4-2DFE-BC77-FC3537DECCB9}"/>
              </a:ext>
            </a:extLst>
          </p:cNvPr>
          <p:cNvSpPr txBox="1"/>
          <p:nvPr/>
        </p:nvSpPr>
        <p:spPr>
          <a:xfrm>
            <a:off x="3364682" y="1711723"/>
            <a:ext cx="6420237" cy="461665"/>
          </a:xfrm>
          <a:prstGeom prst="rect">
            <a:avLst/>
          </a:prstGeom>
          <a:noFill/>
        </p:spPr>
        <p:txBody>
          <a:bodyPr wrap="square" rtlCol="0">
            <a:spAutoFit/>
          </a:bodyPr>
          <a:lstStyle/>
          <a:p>
            <a:r>
              <a:rPr lang="hr-HR" sz="2400" dirty="0">
                <a:latin typeface="+mj-lt"/>
              </a:rPr>
              <a:t>    </a:t>
            </a:r>
            <a:r>
              <a:rPr lang="en-GB" sz="2000" dirty="0">
                <a:latin typeface="Calibri Light" panose="020F0302020204030204" pitchFamily="34" charset="0"/>
                <a:cs typeface="Calibri Light" panose="020F0302020204030204" pitchFamily="34" charset="0"/>
              </a:rPr>
              <a:t>World Association of Medical Editors, 2023</a:t>
            </a:r>
          </a:p>
        </p:txBody>
      </p:sp>
      <p:pic>
        <p:nvPicPr>
          <p:cNvPr id="8" name="Picture 2" descr="WAME-LOGO">
            <a:extLst>
              <a:ext uri="{FF2B5EF4-FFF2-40B4-BE49-F238E27FC236}">
                <a16:creationId xmlns:a16="http://schemas.microsoft.com/office/drawing/2014/main" id="{FD364D7C-3BDB-0881-F9B4-A71ADCBEC5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3432" y="1556792"/>
            <a:ext cx="2381250" cy="771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558310-8D94-C47F-38FA-FCF029EE6A52}"/>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348821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C3EE-37F5-4053-9A9F-309EB6C83D3D}"/>
              </a:ext>
            </a:extLst>
          </p:cNvPr>
          <p:cNvSpPr>
            <a:spLocks noGrp="1"/>
          </p:cNvSpPr>
          <p:nvPr>
            <p:ph type="title"/>
          </p:nvPr>
        </p:nvSpPr>
        <p:spPr/>
        <p:txBody>
          <a:bodyPr/>
          <a:lstStyle/>
          <a:p>
            <a:r>
              <a:rPr lang="hr-HR" dirty="0">
                <a:solidFill>
                  <a:srgbClr val="FF3300"/>
                </a:solidFill>
              </a:rPr>
              <a:t>AI</a:t>
            </a:r>
            <a:endParaRPr lang="en-GB" dirty="0">
              <a:solidFill>
                <a:srgbClr val="FF3300"/>
              </a:solidFill>
            </a:endParaRPr>
          </a:p>
        </p:txBody>
      </p:sp>
      <p:sp>
        <p:nvSpPr>
          <p:cNvPr id="3" name="Text Placeholder 2">
            <a:extLst>
              <a:ext uri="{FF2B5EF4-FFF2-40B4-BE49-F238E27FC236}">
                <a16:creationId xmlns:a16="http://schemas.microsoft.com/office/drawing/2014/main" id="{0836C1BB-70FC-4269-B6D2-C3CF9F5AE5F9}"/>
              </a:ext>
            </a:extLst>
          </p:cNvPr>
          <p:cNvSpPr>
            <a:spLocks noGrp="1"/>
          </p:cNvSpPr>
          <p:nvPr>
            <p:ph idx="1"/>
          </p:nvPr>
        </p:nvSpPr>
        <p:spPr/>
        <p:txBody>
          <a:bodyPr>
            <a:normAutofit/>
          </a:bodyPr>
          <a:lstStyle/>
          <a:p>
            <a:pPr marL="152396" indent="0">
              <a:buNone/>
            </a:pPr>
            <a:r>
              <a:rPr lang="en-GB" dirty="0">
                <a:latin typeface="Calibri Light" panose="020F0302020204030204" pitchFamily="34" charset="0"/>
                <a:cs typeface="Calibri Light" panose="020F0302020204030204" pitchFamily="34" charset="0"/>
              </a:rPr>
              <a:t>Based on large number of existing images, convincing “</a:t>
            </a:r>
            <a:r>
              <a:rPr lang="en-GB" dirty="0" err="1">
                <a:latin typeface="Calibri Light" panose="020F0302020204030204" pitchFamily="34" charset="0"/>
                <a:cs typeface="Calibri Light" panose="020F0302020204030204" pitchFamily="34" charset="0"/>
              </a:rPr>
              <a:t>deepfakes</a:t>
            </a:r>
            <a:r>
              <a:rPr lang="en-GB" dirty="0">
                <a:latin typeface="Calibri Light" panose="020F0302020204030204" pitchFamily="34" charset="0"/>
                <a:cs typeface="Calibri Light" panose="020F0302020204030204" pitchFamily="34" charset="0"/>
              </a:rPr>
              <a:t>” can be created in scientific contexts as well</a:t>
            </a:r>
            <a:endParaRPr lang="hr-HR"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pPr marL="152396" indent="0">
              <a:buNone/>
            </a:pPr>
            <a:r>
              <a:rPr lang="en-GB" dirty="0">
                <a:latin typeface="Calibri Light" panose="020F0302020204030204" pitchFamily="34" charset="0"/>
                <a:cs typeface="Calibri Light" panose="020F0302020204030204" pitchFamily="34" charset="0"/>
              </a:rPr>
              <a:t>Wang et al. (2022) trained an AI model to generate western blots (from 3000 authentic images) and images of </a:t>
            </a:r>
            <a:r>
              <a:rPr lang="hr-HR" dirty="0">
                <a:latin typeface="Calibri Light" panose="020F0302020204030204" pitchFamily="34" charset="0"/>
                <a:cs typeface="Calibri Light" panose="020F0302020204030204" pitchFamily="34" charset="0"/>
              </a:rPr>
              <a:t>o</a:t>
            </a:r>
            <a:r>
              <a:rPr lang="en-GB" dirty="0" err="1">
                <a:latin typeface="Calibri Light" panose="020F0302020204030204" pitchFamily="34" charset="0"/>
                <a:cs typeface="Calibri Light" panose="020F0302020204030204" pitchFamily="34" charset="0"/>
              </a:rPr>
              <a:t>esophageal</a:t>
            </a:r>
            <a:r>
              <a:rPr lang="en-GB" dirty="0">
                <a:latin typeface="Calibri Light" panose="020F0302020204030204" pitchFamily="34" charset="0"/>
                <a:cs typeface="Calibri Light" panose="020F0302020204030204" pitchFamily="34" charset="0"/>
              </a:rPr>
              <a:t> cancer on gastroscope images from cancer-free locations of intestine (from 50 positive and 50 negative locations)</a:t>
            </a:r>
            <a:endParaRPr lang="hr-HR"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516A794-54E4-78A3-8F97-9F444074DD40}"/>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5" name="Rectangle 4">
            <a:extLst>
              <a:ext uri="{FF2B5EF4-FFF2-40B4-BE49-F238E27FC236}">
                <a16:creationId xmlns:a16="http://schemas.microsoft.com/office/drawing/2014/main" id="{378F2D66-6BA4-49D5-8688-18DC47CFA798}"/>
              </a:ext>
            </a:extLst>
          </p:cNvPr>
          <p:cNvSpPr/>
          <p:nvPr/>
        </p:nvSpPr>
        <p:spPr>
          <a:xfrm>
            <a:off x="7091353" y="6308209"/>
            <a:ext cx="4518673" cy="369332"/>
          </a:xfrm>
          <a:prstGeom prst="rect">
            <a:avLst/>
          </a:prstGeom>
        </p:spPr>
        <p:txBody>
          <a:bodyPr wrap="none">
            <a:spAutoFit/>
          </a:bodyPr>
          <a:lstStyle/>
          <a:p>
            <a:r>
              <a:rPr lang="en-GB" dirty="0">
                <a:hlinkClick r:id="rId2"/>
              </a:rPr>
              <a:t>https://doi.org/10.1016/j.patter.2022.100509</a:t>
            </a:r>
            <a:r>
              <a:rPr lang="hr-HR" dirty="0"/>
              <a:t> </a:t>
            </a:r>
            <a:endParaRPr lang="en-GB" dirty="0"/>
          </a:p>
        </p:txBody>
      </p:sp>
      <p:pic>
        <p:nvPicPr>
          <p:cNvPr id="6" name="Picture 5">
            <a:extLst>
              <a:ext uri="{FF2B5EF4-FFF2-40B4-BE49-F238E27FC236}">
                <a16:creationId xmlns:a16="http://schemas.microsoft.com/office/drawing/2014/main" id="{80EBCFC8-43B3-44EC-AE23-EFB67C6A12E1}"/>
              </a:ext>
            </a:extLst>
          </p:cNvPr>
          <p:cNvPicPr>
            <a:picLocks noChangeAspect="1"/>
          </p:cNvPicPr>
          <p:nvPr/>
        </p:nvPicPr>
        <p:blipFill>
          <a:blip r:embed="rId3"/>
          <a:stretch>
            <a:fillRect/>
          </a:stretch>
        </p:blipFill>
        <p:spPr>
          <a:xfrm>
            <a:off x="6969352" y="4586193"/>
            <a:ext cx="4925237" cy="1722016"/>
          </a:xfrm>
          <a:prstGeom prst="rect">
            <a:avLst/>
          </a:prstGeom>
          <a:ln>
            <a:solidFill>
              <a:srgbClr val="FF3300"/>
            </a:solidFill>
          </a:ln>
        </p:spPr>
      </p:pic>
    </p:spTree>
    <p:extLst>
      <p:ext uri="{BB962C8B-B14F-4D97-AF65-F5344CB8AC3E}">
        <p14:creationId xmlns:p14="http://schemas.microsoft.com/office/powerpoint/2010/main" val="321695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745667" y="284289"/>
            <a:ext cx="10515600" cy="1325563"/>
          </a:xfrm>
          <a:noFill/>
        </p:spPr>
        <p:txBody>
          <a:bodyPr>
            <a:normAutofit/>
          </a:bodyPr>
          <a:lstStyle/>
          <a:p>
            <a:pPr algn="ctr"/>
            <a:r>
              <a:rPr lang="en-GB" dirty="0">
                <a:solidFill>
                  <a:srgbClr val="FF3300"/>
                </a:solidFill>
              </a:rPr>
              <a:t>Declaration of activities and relationships</a:t>
            </a:r>
          </a:p>
        </p:txBody>
      </p:sp>
      <p:sp>
        <p:nvSpPr>
          <p:cNvPr id="201731" name="Rectangle 3"/>
          <p:cNvSpPr>
            <a:spLocks noGrp="1" noChangeArrowheads="1"/>
          </p:cNvSpPr>
          <p:nvPr>
            <p:ph idx="1"/>
          </p:nvPr>
        </p:nvSpPr>
        <p:spPr>
          <a:xfrm>
            <a:off x="930733" y="1447390"/>
            <a:ext cx="10943744" cy="4845353"/>
          </a:xfrm>
        </p:spPr>
        <p:txBody>
          <a:bodyPr>
            <a:normAutofit lnSpcReduction="10000"/>
          </a:bodyPr>
          <a:lstStyle/>
          <a:p>
            <a:pPr marL="0" indent="0">
              <a:lnSpc>
                <a:spcPct val="100000"/>
              </a:lnSpc>
              <a:spcBef>
                <a:spcPts val="0"/>
              </a:spcBef>
              <a:buNone/>
            </a:pPr>
            <a:r>
              <a:rPr lang="en-GB" sz="2400" dirty="0">
                <a:latin typeface="+mj-lt"/>
              </a:rPr>
              <a:t>University of Split School of Medicine, Split, Croatia: </a:t>
            </a:r>
          </a:p>
          <a:p>
            <a:pPr marL="0" indent="0">
              <a:lnSpc>
                <a:spcPct val="100000"/>
              </a:lnSpc>
              <a:spcBef>
                <a:spcPts val="0"/>
              </a:spcBef>
              <a:buNone/>
            </a:pPr>
            <a:r>
              <a:rPr lang="en-GB" sz="2400" dirty="0">
                <a:latin typeface="+mj-lt"/>
              </a:rPr>
              <a:t>	Chair, Department of Research in Biomedicine and Health</a:t>
            </a:r>
          </a:p>
          <a:p>
            <a:pPr marL="0" indent="0">
              <a:lnSpc>
                <a:spcPct val="100000"/>
              </a:lnSpc>
              <a:spcBef>
                <a:spcPts val="0"/>
              </a:spcBef>
              <a:buNone/>
            </a:pPr>
            <a:r>
              <a:rPr lang="en-GB" sz="2400" dirty="0">
                <a:latin typeface="+mj-lt"/>
              </a:rPr>
              <a:t>	Head, </a:t>
            </a:r>
            <a:r>
              <a:rPr lang="en-GB" sz="2400" dirty="0" err="1">
                <a:latin typeface="+mj-lt"/>
              </a:rPr>
              <a:t>Center</a:t>
            </a:r>
            <a:r>
              <a:rPr lang="en-GB" sz="2400" dirty="0">
                <a:latin typeface="+mj-lt"/>
              </a:rPr>
              <a:t> for Evidence-based Medicine</a:t>
            </a:r>
          </a:p>
          <a:p>
            <a:pPr marL="0" indent="0">
              <a:lnSpc>
                <a:spcPct val="100000"/>
              </a:lnSpc>
              <a:spcBef>
                <a:spcPts val="0"/>
              </a:spcBef>
              <a:buNone/>
            </a:pPr>
            <a:endParaRPr lang="en-GB" sz="2400" dirty="0">
              <a:latin typeface="+mj-lt"/>
            </a:endParaRPr>
          </a:p>
          <a:p>
            <a:pPr marL="0" indent="0">
              <a:lnSpc>
                <a:spcPct val="100000"/>
              </a:lnSpc>
              <a:spcBef>
                <a:spcPts val="0"/>
              </a:spcBef>
              <a:buNone/>
            </a:pPr>
            <a:r>
              <a:rPr lang="hr-HR" sz="2400" dirty="0">
                <a:latin typeface="+mj-lt"/>
              </a:rPr>
              <a:t>Senior Co-editor in </a:t>
            </a:r>
            <a:r>
              <a:rPr lang="hr-HR" sz="2400" dirty="0" err="1">
                <a:latin typeface="+mj-lt"/>
              </a:rPr>
              <a:t>Chief</a:t>
            </a:r>
            <a:r>
              <a:rPr lang="hr-HR" sz="2400" dirty="0">
                <a:latin typeface="+mj-lt"/>
              </a:rPr>
              <a:t>, </a:t>
            </a:r>
            <a:r>
              <a:rPr lang="hr-HR" sz="2400" i="1" dirty="0">
                <a:latin typeface="+mj-lt"/>
              </a:rPr>
              <a:t>ST-OPEN</a:t>
            </a:r>
            <a:endParaRPr lang="en-GB" sz="2400" i="1" dirty="0">
              <a:latin typeface="+mj-lt"/>
            </a:endParaRPr>
          </a:p>
          <a:p>
            <a:pPr marL="0" indent="0">
              <a:lnSpc>
                <a:spcPct val="100000"/>
              </a:lnSpc>
              <a:spcBef>
                <a:spcPts val="0"/>
              </a:spcBef>
              <a:buNone/>
            </a:pPr>
            <a:endParaRPr lang="en-GB" sz="2400" dirty="0">
              <a:latin typeface="+mj-lt"/>
            </a:endParaRPr>
          </a:p>
          <a:p>
            <a:pPr marL="0" indent="0">
              <a:lnSpc>
                <a:spcPct val="100000"/>
              </a:lnSpc>
              <a:spcBef>
                <a:spcPts val="0"/>
              </a:spcBef>
              <a:buNone/>
            </a:pPr>
            <a:endParaRPr lang="hr-HR" sz="2400" dirty="0">
              <a:latin typeface="+mj-lt"/>
            </a:endParaRPr>
          </a:p>
          <a:p>
            <a:pPr marL="0" indent="0">
              <a:lnSpc>
                <a:spcPct val="100000"/>
              </a:lnSpc>
              <a:spcBef>
                <a:spcPts val="0"/>
              </a:spcBef>
              <a:buNone/>
            </a:pPr>
            <a:r>
              <a:rPr lang="en-GB" sz="2400" dirty="0">
                <a:latin typeface="+mj-lt"/>
              </a:rPr>
              <a:t>Council member, Committee on Publication Ethics (COPE)</a:t>
            </a:r>
          </a:p>
          <a:p>
            <a:pPr marL="0" indent="0">
              <a:lnSpc>
                <a:spcPct val="100000"/>
              </a:lnSpc>
              <a:spcBef>
                <a:spcPts val="0"/>
              </a:spcBef>
              <a:buNone/>
            </a:pPr>
            <a:r>
              <a:rPr lang="en-GB" sz="2400" dirty="0">
                <a:latin typeface="+mj-lt"/>
              </a:rPr>
              <a:t>President, The Embassy of Good Science Foundation</a:t>
            </a:r>
          </a:p>
          <a:p>
            <a:pPr marL="0" indent="0">
              <a:lnSpc>
                <a:spcPct val="100000"/>
              </a:lnSpc>
              <a:spcBef>
                <a:spcPts val="0"/>
              </a:spcBef>
              <a:buNone/>
            </a:pPr>
            <a:endParaRPr lang="en-GB" sz="2400" dirty="0">
              <a:latin typeface="+mj-lt"/>
            </a:endParaRPr>
          </a:p>
          <a:p>
            <a:pPr marL="0" indent="0">
              <a:lnSpc>
                <a:spcPct val="100000"/>
              </a:lnSpc>
              <a:spcBef>
                <a:spcPts val="0"/>
              </a:spcBef>
              <a:buNone/>
            </a:pPr>
            <a:r>
              <a:rPr lang="en-GB" sz="2400" dirty="0">
                <a:latin typeface="+mj-lt"/>
              </a:rPr>
              <a:t>Funding:</a:t>
            </a:r>
          </a:p>
          <a:p>
            <a:pPr marL="0" indent="0">
              <a:lnSpc>
                <a:spcPct val="100000"/>
              </a:lnSpc>
              <a:spcBef>
                <a:spcPts val="0"/>
              </a:spcBef>
              <a:buNone/>
            </a:pPr>
            <a:r>
              <a:rPr lang="en-GB" sz="2400" dirty="0">
                <a:latin typeface="+mj-lt"/>
              </a:rPr>
              <a:t>	Croatian Research Foundation</a:t>
            </a:r>
          </a:p>
          <a:p>
            <a:pPr marL="896938" indent="-896938">
              <a:lnSpc>
                <a:spcPct val="100000"/>
              </a:lnSpc>
              <a:spcBef>
                <a:spcPts val="0"/>
              </a:spcBef>
              <a:buNone/>
            </a:pPr>
            <a:r>
              <a:rPr lang="en-GB" sz="2400" dirty="0">
                <a:latin typeface="+mj-lt"/>
              </a:rPr>
              <a:t>	Horizon 2020 and Horizon Europe grants (</a:t>
            </a:r>
            <a:r>
              <a:rPr lang="en-GB" sz="2400" dirty="0" err="1">
                <a:latin typeface="+mj-lt"/>
              </a:rPr>
              <a:t>EnTIRE</a:t>
            </a:r>
            <a:r>
              <a:rPr lang="en-GB" sz="2400" dirty="0">
                <a:latin typeface="+mj-lt"/>
              </a:rPr>
              <a:t>, VIRT2UE, SOPs4RI, </a:t>
            </a:r>
            <a:r>
              <a:rPr lang="en-GB" sz="2400" dirty="0" err="1">
                <a:latin typeface="+mj-lt"/>
              </a:rPr>
              <a:t>iRECS</a:t>
            </a:r>
            <a:r>
              <a:rPr lang="hr-HR" sz="2400" dirty="0">
                <a:latin typeface="+mj-lt"/>
              </a:rPr>
              <a:t>, </a:t>
            </a:r>
            <a:r>
              <a:rPr lang="hr-HR" sz="2400" dirty="0" err="1">
                <a:latin typeface="+mj-lt"/>
              </a:rPr>
              <a:t>iRISE</a:t>
            </a:r>
            <a:r>
              <a:rPr lang="hr-HR" sz="2400" dirty="0">
                <a:latin typeface="+mj-lt"/>
              </a:rPr>
              <a:t>, GATHER</a:t>
            </a:r>
            <a:r>
              <a:rPr lang="en-GB" sz="2400" dirty="0">
                <a:latin typeface="+mj-lt"/>
              </a:rPr>
              <a:t>)</a:t>
            </a:r>
          </a:p>
        </p:txBody>
      </p:sp>
      <p:pic>
        <p:nvPicPr>
          <p:cNvPr id="2" name="Picture 1">
            <a:extLst>
              <a:ext uri="{FF2B5EF4-FFF2-40B4-BE49-F238E27FC236}">
                <a16:creationId xmlns:a16="http://schemas.microsoft.com/office/drawing/2014/main" id="{D6009398-AAC5-4542-BFE2-BB68A737F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993" y="4050852"/>
            <a:ext cx="570233" cy="371158"/>
          </a:xfrm>
          <a:prstGeom prst="rect">
            <a:avLst/>
          </a:prstGeom>
        </p:spPr>
      </p:pic>
      <p:pic>
        <p:nvPicPr>
          <p:cNvPr id="3" name="Picture 2">
            <a:extLst>
              <a:ext uri="{FF2B5EF4-FFF2-40B4-BE49-F238E27FC236}">
                <a16:creationId xmlns:a16="http://schemas.microsoft.com/office/drawing/2014/main" id="{BE9B8DB8-C816-4AAC-BDE7-98161085E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769" y="4525109"/>
            <a:ext cx="628616" cy="654538"/>
          </a:xfrm>
          <a:prstGeom prst="rect">
            <a:avLst/>
          </a:prstGeom>
        </p:spPr>
      </p:pic>
      <p:pic>
        <p:nvPicPr>
          <p:cNvPr id="7" name="Picture 6">
            <a:extLst>
              <a:ext uri="{FF2B5EF4-FFF2-40B4-BE49-F238E27FC236}">
                <a16:creationId xmlns:a16="http://schemas.microsoft.com/office/drawing/2014/main" id="{BA9AFA42-1EA4-4B5E-81C1-370344033C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1862" y="1609852"/>
            <a:ext cx="1539349" cy="522153"/>
          </a:xfrm>
          <a:prstGeom prst="rect">
            <a:avLst/>
          </a:prstGeom>
        </p:spPr>
      </p:pic>
      <p:pic>
        <p:nvPicPr>
          <p:cNvPr id="5" name="Picture 4">
            <a:extLst>
              <a:ext uri="{FF2B5EF4-FFF2-40B4-BE49-F238E27FC236}">
                <a16:creationId xmlns:a16="http://schemas.microsoft.com/office/drawing/2014/main" id="{B5B61149-3316-4CDB-924C-A113F5921D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626" y="2788245"/>
            <a:ext cx="1018747" cy="558470"/>
          </a:xfrm>
          <a:prstGeom prst="rect">
            <a:avLst/>
          </a:prstGeom>
        </p:spPr>
      </p:pic>
    </p:spTree>
    <p:extLst>
      <p:ext uri="{BB962C8B-B14F-4D97-AF65-F5344CB8AC3E}">
        <p14:creationId xmlns:p14="http://schemas.microsoft.com/office/powerpoint/2010/main" val="256315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122CDD-8DD0-4702-9C39-781EFB7B1CD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836C1BB-70FC-4269-B6D2-C3CF9F5AE5F9}"/>
              </a:ext>
            </a:extLst>
          </p:cNvPr>
          <p:cNvSpPr>
            <a:spLocks noGrp="1"/>
          </p:cNvSpPr>
          <p:nvPr>
            <p:ph idx="1"/>
          </p:nvPr>
        </p:nvSpPr>
        <p:spPr/>
        <p:txBody>
          <a:bodyPr>
            <a:normAutofit/>
          </a:bodyPr>
          <a:lstStyle/>
          <a:p>
            <a:pPr marL="152396" indent="0">
              <a:buNone/>
            </a:pPr>
            <a:r>
              <a:rPr lang="en-GB" sz="2800" dirty="0">
                <a:latin typeface="Calibri Light" panose="020F0302020204030204" pitchFamily="34" charset="0"/>
                <a:cs typeface="Calibri Light" panose="020F0302020204030204" pitchFamily="34" charset="0"/>
              </a:rPr>
              <a:t>Based on large number of existing images, convincing “</a:t>
            </a:r>
            <a:r>
              <a:rPr lang="en-GB" sz="2800" dirty="0" err="1">
                <a:latin typeface="Calibri Light" panose="020F0302020204030204" pitchFamily="34" charset="0"/>
                <a:cs typeface="Calibri Light" panose="020F0302020204030204" pitchFamily="34" charset="0"/>
              </a:rPr>
              <a:t>deepfakes</a:t>
            </a:r>
            <a:r>
              <a:rPr lang="en-GB" sz="2800" dirty="0">
                <a:latin typeface="Calibri Light" panose="020F0302020204030204" pitchFamily="34" charset="0"/>
                <a:cs typeface="Calibri Light" panose="020F0302020204030204" pitchFamily="34" charset="0"/>
              </a:rPr>
              <a:t>” can be created in scientific contexts as well</a:t>
            </a:r>
            <a:endParaRPr lang="hr-HR" sz="2800" dirty="0">
              <a:latin typeface="Calibri Light" panose="020F0302020204030204" pitchFamily="34" charset="0"/>
              <a:cs typeface="Calibri Light" panose="020F0302020204030204" pitchFamily="34" charset="0"/>
            </a:endParaRPr>
          </a:p>
          <a:p>
            <a:endParaRPr lang="en-GB" sz="2800" dirty="0">
              <a:latin typeface="Calibri Light" panose="020F0302020204030204" pitchFamily="34" charset="0"/>
              <a:cs typeface="Calibri Light" panose="020F0302020204030204" pitchFamily="34" charset="0"/>
            </a:endParaRPr>
          </a:p>
          <a:p>
            <a:pPr marL="152396" indent="0">
              <a:buNone/>
            </a:pPr>
            <a:r>
              <a:rPr lang="en-GB" sz="2800" dirty="0">
                <a:latin typeface="Calibri Light" panose="020F0302020204030204" pitchFamily="34" charset="0"/>
                <a:cs typeface="Calibri Light" panose="020F0302020204030204" pitchFamily="34" charset="0"/>
              </a:rPr>
              <a:t>Wang et al. (2022) trained an AI model to generate western blots (from 3000 authentic images) and images of </a:t>
            </a:r>
            <a:r>
              <a:rPr lang="hr-HR" sz="2800" dirty="0">
                <a:latin typeface="Calibri Light" panose="020F0302020204030204" pitchFamily="34" charset="0"/>
                <a:cs typeface="Calibri Light" panose="020F0302020204030204" pitchFamily="34" charset="0"/>
              </a:rPr>
              <a:t>o</a:t>
            </a:r>
            <a:r>
              <a:rPr lang="en-GB" sz="2800" dirty="0" err="1">
                <a:latin typeface="Calibri Light" panose="020F0302020204030204" pitchFamily="34" charset="0"/>
                <a:cs typeface="Calibri Light" panose="020F0302020204030204" pitchFamily="34" charset="0"/>
              </a:rPr>
              <a:t>esophageal</a:t>
            </a:r>
            <a:r>
              <a:rPr lang="en-GB" sz="2800" dirty="0">
                <a:latin typeface="Calibri Light" panose="020F0302020204030204" pitchFamily="34" charset="0"/>
                <a:cs typeface="Calibri Light" panose="020F0302020204030204" pitchFamily="34" charset="0"/>
              </a:rPr>
              <a:t> cancer on gastroscope images from cancer-free locations of intestine (from 50 positive and 50 negative locations)</a:t>
            </a:r>
            <a:endParaRPr lang="hr-HR" sz="2800" dirty="0">
              <a:latin typeface="Calibri Light" panose="020F0302020204030204" pitchFamily="34" charset="0"/>
              <a:cs typeface="Calibri Light" panose="020F0302020204030204" pitchFamily="34" charset="0"/>
            </a:endParaRPr>
          </a:p>
          <a:p>
            <a:endParaRPr lang="en-GB" sz="28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516A794-54E4-78A3-8F97-9F444074DD40}"/>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pic>
        <p:nvPicPr>
          <p:cNvPr id="2" name="Picture 1">
            <a:extLst>
              <a:ext uri="{FF2B5EF4-FFF2-40B4-BE49-F238E27FC236}">
                <a16:creationId xmlns:a16="http://schemas.microsoft.com/office/drawing/2014/main" id="{6478B11B-5767-F640-EEDC-2E10AB2B67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7445"/>
          </a:xfrm>
          <a:prstGeom prst="rect">
            <a:avLst/>
          </a:prstGeom>
        </p:spPr>
      </p:pic>
    </p:spTree>
    <p:extLst>
      <p:ext uri="{BB962C8B-B14F-4D97-AF65-F5344CB8AC3E}">
        <p14:creationId xmlns:p14="http://schemas.microsoft.com/office/powerpoint/2010/main" val="519036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C2B8C4-0122-4E86-ABDB-1C9F246A8A17}"/>
              </a:ext>
            </a:extLst>
          </p:cNvPr>
          <p:cNvSpPr>
            <a:spLocks noGrp="1"/>
          </p:cNvSpPr>
          <p:nvPr>
            <p:ph type="title"/>
          </p:nvPr>
        </p:nvSpPr>
        <p:spPr>
          <a:xfrm>
            <a:off x="542925" y="128586"/>
            <a:ext cx="11141694" cy="1293028"/>
          </a:xfrm>
        </p:spPr>
        <p:txBody>
          <a:bodyPr/>
          <a:lstStyle/>
          <a:p>
            <a:r>
              <a:rPr lang="en-US" dirty="0">
                <a:solidFill>
                  <a:srgbClr val="FF3300"/>
                </a:solidFill>
              </a:rPr>
              <a:t>Image manipulation</a:t>
            </a:r>
            <a:endParaRPr lang="hr-HR" dirty="0">
              <a:solidFill>
                <a:srgbClr val="FF3300"/>
              </a:solidFill>
            </a:endParaRPr>
          </a:p>
        </p:txBody>
      </p:sp>
      <p:sp>
        <p:nvSpPr>
          <p:cNvPr id="10" name="Pravokutnik 9">
            <a:extLst>
              <a:ext uri="{FF2B5EF4-FFF2-40B4-BE49-F238E27FC236}">
                <a16:creationId xmlns:a16="http://schemas.microsoft.com/office/drawing/2014/main" id="{FA61E7DF-C13C-4D00-BA04-302865813E22}"/>
              </a:ext>
            </a:extLst>
          </p:cNvPr>
          <p:cNvSpPr/>
          <p:nvPr/>
        </p:nvSpPr>
        <p:spPr>
          <a:xfrm>
            <a:off x="0" y="4251961"/>
            <a:ext cx="12192000" cy="267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050" name="Picture 2" descr="Manipulation of digital image of smear: a) Original image; b) Manipulated image after.">
            <a:extLst>
              <a:ext uri="{FF2B5EF4-FFF2-40B4-BE49-F238E27FC236}">
                <a16:creationId xmlns:a16="http://schemas.microsoft.com/office/drawing/2014/main" id="{0D0992A7-8D5E-4CAF-B84F-DD7D10FEC1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0" t="6140" r="10290"/>
          <a:stretch/>
        </p:blipFill>
        <p:spPr bwMode="auto">
          <a:xfrm>
            <a:off x="1110129" y="4396901"/>
            <a:ext cx="5518637" cy="2184099"/>
          </a:xfrm>
          <a:prstGeom prst="rect">
            <a:avLst/>
          </a:prstGeom>
          <a:noFill/>
          <a:extLst>
            <a:ext uri="{909E8E84-426E-40DD-AFC4-6F175D3DCCD1}">
              <a14:hiddenFill xmlns:a14="http://schemas.microsoft.com/office/drawing/2010/main">
                <a:solidFill>
                  <a:srgbClr val="FFFFFF"/>
                </a:solidFill>
              </a14:hiddenFill>
            </a:ext>
          </a:extLst>
        </p:spPr>
      </p:pic>
      <p:sp>
        <p:nvSpPr>
          <p:cNvPr id="6" name="Pravokutnik 5">
            <a:extLst>
              <a:ext uri="{FF2B5EF4-FFF2-40B4-BE49-F238E27FC236}">
                <a16:creationId xmlns:a16="http://schemas.microsoft.com/office/drawing/2014/main" id="{75E1EC10-760C-45E1-A52B-C4DCA6308D39}"/>
              </a:ext>
            </a:extLst>
          </p:cNvPr>
          <p:cNvSpPr/>
          <p:nvPr/>
        </p:nvSpPr>
        <p:spPr>
          <a:xfrm>
            <a:off x="2979789" y="6509705"/>
            <a:ext cx="4207986" cy="276999"/>
          </a:xfrm>
          <a:prstGeom prst="rect">
            <a:avLst/>
          </a:prstGeom>
        </p:spPr>
        <p:txBody>
          <a:bodyPr wrap="square">
            <a:spAutoFit/>
          </a:bodyPr>
          <a:lstStyle/>
          <a:p>
            <a:r>
              <a:rPr lang="fr-FR" sz="1200" dirty="0" err="1">
                <a:solidFill>
                  <a:schemeClr val="tx1">
                    <a:lumMod val="50000"/>
                    <a:lumOff val="50000"/>
                  </a:schemeClr>
                </a:solidFill>
              </a:rPr>
              <a:t>Chowdhry</a:t>
            </a:r>
            <a:r>
              <a:rPr lang="fr-FR" sz="1200" dirty="0">
                <a:solidFill>
                  <a:schemeClr val="tx1">
                    <a:lumMod val="50000"/>
                    <a:lumOff val="50000"/>
                  </a:schemeClr>
                </a:solidFill>
              </a:rPr>
              <a:t> et al. Int J </a:t>
            </a:r>
            <a:r>
              <a:rPr lang="fr-FR" sz="1200" dirty="0" err="1">
                <a:solidFill>
                  <a:schemeClr val="tx1">
                    <a:lumMod val="50000"/>
                    <a:lumOff val="50000"/>
                  </a:schemeClr>
                </a:solidFill>
              </a:rPr>
              <a:t>Pathol</a:t>
            </a:r>
            <a:r>
              <a:rPr lang="fr-FR" sz="1200" dirty="0">
                <a:solidFill>
                  <a:schemeClr val="tx1">
                    <a:lumMod val="50000"/>
                    <a:lumOff val="50000"/>
                  </a:schemeClr>
                </a:solidFill>
              </a:rPr>
              <a:t> Clin </a:t>
            </a:r>
            <a:r>
              <a:rPr lang="fr-FR" sz="1200" dirty="0" err="1">
                <a:solidFill>
                  <a:schemeClr val="tx1">
                    <a:lumMod val="50000"/>
                    <a:lumOff val="50000"/>
                  </a:schemeClr>
                </a:solidFill>
              </a:rPr>
              <a:t>Res</a:t>
            </a:r>
            <a:r>
              <a:rPr lang="fr-FR" sz="1200" dirty="0">
                <a:solidFill>
                  <a:schemeClr val="tx1">
                    <a:lumMod val="50000"/>
                    <a:lumOff val="50000"/>
                  </a:schemeClr>
                </a:solidFill>
              </a:rPr>
              <a:t> 2019, 5:095</a:t>
            </a:r>
          </a:p>
        </p:txBody>
      </p:sp>
      <p:sp>
        <p:nvSpPr>
          <p:cNvPr id="7" name="Pravokutnik 6">
            <a:extLst>
              <a:ext uri="{FF2B5EF4-FFF2-40B4-BE49-F238E27FC236}">
                <a16:creationId xmlns:a16="http://schemas.microsoft.com/office/drawing/2014/main" id="{8EA9F92D-6E5A-4693-B9E8-5EDD18458E5A}"/>
              </a:ext>
            </a:extLst>
          </p:cNvPr>
          <p:cNvSpPr/>
          <p:nvPr/>
        </p:nvSpPr>
        <p:spPr>
          <a:xfrm>
            <a:off x="7109344" y="5877609"/>
            <a:ext cx="5138905" cy="461665"/>
          </a:xfrm>
          <a:prstGeom prst="rect">
            <a:avLst/>
          </a:prstGeom>
        </p:spPr>
        <p:txBody>
          <a:bodyPr wrap="square">
            <a:spAutoFit/>
          </a:bodyPr>
          <a:lstStyle/>
          <a:p>
            <a:r>
              <a:rPr lang="en-US" sz="1200" dirty="0">
                <a:solidFill>
                  <a:schemeClr val="tx1">
                    <a:lumMod val="50000"/>
                    <a:lumOff val="50000"/>
                  </a:schemeClr>
                </a:solidFill>
              </a:rPr>
              <a:t>Figure taken from </a:t>
            </a:r>
            <a:r>
              <a:rPr lang="en-US" sz="1200" dirty="0" err="1">
                <a:solidFill>
                  <a:schemeClr val="tx1">
                    <a:lumMod val="50000"/>
                    <a:lumOff val="50000"/>
                  </a:schemeClr>
                </a:solidFill>
              </a:rPr>
              <a:t>FigShare</a:t>
            </a:r>
            <a:r>
              <a:rPr lang="en-US" sz="1200" dirty="0">
                <a:solidFill>
                  <a:schemeClr val="tx1">
                    <a:lumMod val="50000"/>
                    <a:lumOff val="50000"/>
                  </a:schemeClr>
                </a:solidFill>
              </a:rPr>
              <a:t> (https://doi.org/10.1371/journal.pone.0042720.g004)</a:t>
            </a:r>
            <a:endParaRPr lang="hr-HR" sz="1200" dirty="0">
              <a:solidFill>
                <a:schemeClr val="tx1">
                  <a:lumMod val="50000"/>
                  <a:lumOff val="50000"/>
                </a:schemeClr>
              </a:solidFill>
            </a:endParaRPr>
          </a:p>
        </p:txBody>
      </p:sp>
      <p:sp>
        <p:nvSpPr>
          <p:cNvPr id="3" name="Rezervirano mjesto sadržaja 2">
            <a:extLst>
              <a:ext uri="{FF2B5EF4-FFF2-40B4-BE49-F238E27FC236}">
                <a16:creationId xmlns:a16="http://schemas.microsoft.com/office/drawing/2014/main" id="{E461BB59-3FC1-4EE7-AF0B-E28C793BBFCF}"/>
              </a:ext>
            </a:extLst>
          </p:cNvPr>
          <p:cNvSpPr>
            <a:spLocks noGrp="1"/>
          </p:cNvSpPr>
          <p:nvPr>
            <p:ph idx="1"/>
          </p:nvPr>
        </p:nvSpPr>
        <p:spPr>
          <a:xfrm>
            <a:off x="462775" y="1506829"/>
            <a:ext cx="10820400" cy="4024125"/>
          </a:xfrm>
        </p:spPr>
        <p:txBody>
          <a:bodyPr/>
          <a:lstStyle/>
          <a:p>
            <a:r>
              <a:rPr lang="en-US" sz="2800" dirty="0">
                <a:latin typeface="+mj-lt"/>
              </a:rPr>
              <a:t>Image Manipulation and Research Misconduct:</a:t>
            </a:r>
          </a:p>
          <a:p>
            <a:pPr lvl="1"/>
            <a:r>
              <a:rPr lang="en-US" sz="2800" dirty="0">
                <a:latin typeface="+mj-lt"/>
              </a:rPr>
              <a:t>Purposeful image manipulation to distort scientific experiment results is categorized as severe research misconduct.</a:t>
            </a:r>
          </a:p>
          <a:p>
            <a:pPr lvl="1"/>
            <a:r>
              <a:rPr lang="en-US" sz="2800" dirty="0">
                <a:latin typeface="+mj-lt"/>
              </a:rPr>
              <a:t>Manipulations encompass various techniques, such as cropping, color adjustment, selective enhancement, and duplication.</a:t>
            </a:r>
          </a:p>
          <a:p>
            <a:endParaRPr lang="hr-HR" dirty="0">
              <a:latin typeface="+mj-lt"/>
            </a:endParaRPr>
          </a:p>
        </p:txBody>
      </p:sp>
      <p:pic>
        <p:nvPicPr>
          <p:cNvPr id="4" name="Slika 3">
            <a:extLst>
              <a:ext uri="{FF2B5EF4-FFF2-40B4-BE49-F238E27FC236}">
                <a16:creationId xmlns:a16="http://schemas.microsoft.com/office/drawing/2014/main" id="{6311FCB6-A549-48E7-8B27-84FDBF1BA39D}"/>
              </a:ext>
            </a:extLst>
          </p:cNvPr>
          <p:cNvPicPr>
            <a:picLocks noChangeAspect="1"/>
          </p:cNvPicPr>
          <p:nvPr/>
        </p:nvPicPr>
        <p:blipFill>
          <a:blip r:embed="rId4"/>
          <a:stretch>
            <a:fillRect/>
          </a:stretch>
        </p:blipFill>
        <p:spPr>
          <a:xfrm>
            <a:off x="6741264" y="4163275"/>
            <a:ext cx="5338238" cy="1702047"/>
          </a:xfrm>
          <a:prstGeom prst="rect">
            <a:avLst/>
          </a:prstGeom>
        </p:spPr>
      </p:pic>
    </p:spTree>
    <p:extLst>
      <p:ext uri="{BB962C8B-B14F-4D97-AF65-F5344CB8AC3E}">
        <p14:creationId xmlns:p14="http://schemas.microsoft.com/office/powerpoint/2010/main" val="129894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C2B8C4-0122-4E86-ABDB-1C9F246A8A17}"/>
              </a:ext>
            </a:extLst>
          </p:cNvPr>
          <p:cNvSpPr>
            <a:spLocks noGrp="1"/>
          </p:cNvSpPr>
          <p:nvPr>
            <p:ph type="title"/>
          </p:nvPr>
        </p:nvSpPr>
        <p:spPr/>
        <p:txBody>
          <a:bodyPr/>
          <a:lstStyle/>
          <a:p>
            <a:r>
              <a:rPr lang="en-US" dirty="0">
                <a:solidFill>
                  <a:srgbClr val="FF3300"/>
                </a:solidFill>
              </a:rPr>
              <a:t>Image manipulation</a:t>
            </a:r>
            <a:endParaRPr lang="hr-HR" dirty="0">
              <a:solidFill>
                <a:srgbClr val="FF3300"/>
              </a:solidFill>
            </a:endParaRPr>
          </a:p>
        </p:txBody>
      </p:sp>
      <p:sp>
        <p:nvSpPr>
          <p:cNvPr id="10" name="Pravokutnik 9">
            <a:extLst>
              <a:ext uri="{FF2B5EF4-FFF2-40B4-BE49-F238E27FC236}">
                <a16:creationId xmlns:a16="http://schemas.microsoft.com/office/drawing/2014/main" id="{FA61E7DF-C13C-4D00-BA04-302865813E22}"/>
              </a:ext>
            </a:extLst>
          </p:cNvPr>
          <p:cNvSpPr/>
          <p:nvPr/>
        </p:nvSpPr>
        <p:spPr>
          <a:xfrm>
            <a:off x="0" y="4206622"/>
            <a:ext cx="12192000" cy="267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 name="Rezervirano mjesto sadržaja 2">
            <a:extLst>
              <a:ext uri="{FF2B5EF4-FFF2-40B4-BE49-F238E27FC236}">
                <a16:creationId xmlns:a16="http://schemas.microsoft.com/office/drawing/2014/main" id="{E461BB59-3FC1-4EE7-AF0B-E28C793BBFCF}"/>
              </a:ext>
            </a:extLst>
          </p:cNvPr>
          <p:cNvSpPr>
            <a:spLocks noGrp="1"/>
          </p:cNvSpPr>
          <p:nvPr>
            <p:ph idx="1"/>
          </p:nvPr>
        </p:nvSpPr>
        <p:spPr>
          <a:xfrm>
            <a:off x="685800" y="2194560"/>
            <a:ext cx="7717055" cy="4024125"/>
          </a:xfrm>
        </p:spPr>
        <p:txBody>
          <a:bodyPr>
            <a:noAutofit/>
          </a:bodyPr>
          <a:lstStyle/>
          <a:p>
            <a:pPr marL="0" indent="0">
              <a:buNone/>
            </a:pPr>
            <a:r>
              <a:rPr lang="en-US" sz="2800" dirty="0">
                <a:latin typeface="+mj-lt"/>
              </a:rPr>
              <a:t>Prevalence of image </a:t>
            </a:r>
            <a:r>
              <a:rPr lang="en-US" dirty="0">
                <a:latin typeface="+mj-lt"/>
              </a:rPr>
              <a:t>m</a:t>
            </a:r>
            <a:r>
              <a:rPr lang="en-US" sz="2800" dirty="0">
                <a:latin typeface="+mj-lt"/>
              </a:rPr>
              <a:t>anipulation:</a:t>
            </a:r>
          </a:p>
          <a:p>
            <a:pPr lvl="1"/>
            <a:r>
              <a:rPr lang="en-US" sz="2800" dirty="0">
                <a:latin typeface="+mj-lt"/>
              </a:rPr>
              <a:t>Recent studies have shed light on the higher prevalence of this phenomenon in the scientific community.</a:t>
            </a:r>
          </a:p>
          <a:p>
            <a:pPr lvl="1"/>
            <a:r>
              <a:rPr lang="en-US" sz="2800" dirty="0">
                <a:latin typeface="+mj-lt"/>
              </a:rPr>
              <a:t>The extent of image manipulation in science is greater than previously perceived.</a:t>
            </a:r>
            <a:endParaRPr lang="hr-HR" sz="2800" dirty="0">
              <a:latin typeface="+mj-lt"/>
            </a:endParaRPr>
          </a:p>
          <a:p>
            <a:pPr lvl="1"/>
            <a:r>
              <a:rPr lang="en-US" sz="2800" dirty="0">
                <a:latin typeface="+mj-lt"/>
              </a:rPr>
              <a:t>~4% of the surveyed papers contained some form of image duplication or manipulation</a:t>
            </a:r>
            <a:r>
              <a:rPr lang="hr-HR" sz="2800" dirty="0">
                <a:latin typeface="+mj-lt"/>
              </a:rPr>
              <a:t> (Bik </a:t>
            </a:r>
            <a:r>
              <a:rPr lang="hr-HR" sz="2800" dirty="0" err="1">
                <a:latin typeface="+mj-lt"/>
              </a:rPr>
              <a:t>et</a:t>
            </a:r>
            <a:r>
              <a:rPr lang="hr-HR" sz="2800" dirty="0">
                <a:latin typeface="+mj-lt"/>
              </a:rPr>
              <a:t> </a:t>
            </a:r>
            <a:r>
              <a:rPr lang="hr-HR" sz="2800" dirty="0" err="1">
                <a:latin typeface="+mj-lt"/>
              </a:rPr>
              <a:t>al</a:t>
            </a:r>
            <a:r>
              <a:rPr lang="hr-HR" sz="2800" dirty="0">
                <a:latin typeface="+mj-lt"/>
              </a:rPr>
              <a:t>, 2016).</a:t>
            </a:r>
            <a:endParaRPr lang="en-US" sz="2800" dirty="0">
              <a:latin typeface="+mj-lt"/>
            </a:endParaRPr>
          </a:p>
          <a:p>
            <a:pPr lvl="1"/>
            <a:endParaRPr lang="en-US" sz="2800" dirty="0">
              <a:latin typeface="+mj-lt"/>
            </a:endParaRPr>
          </a:p>
        </p:txBody>
      </p:sp>
      <p:pic>
        <p:nvPicPr>
          <p:cNvPr id="1026" name="Picture 2" descr="Misrepresentation of immunogold data. The gold particles, which were actually present in the original (left), have been enhanced in the manipulated image (right). Note also that the background dot in the original data has been removed in the manipulated image. ">
            <a:extLst>
              <a:ext uri="{FF2B5EF4-FFF2-40B4-BE49-F238E27FC236}">
                <a16:creationId xmlns:a16="http://schemas.microsoft.com/office/drawing/2014/main" id="{1C6CD9D8-C236-4019-A2CD-2792CF25F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855" y="298711"/>
            <a:ext cx="3103345" cy="4380606"/>
          </a:xfrm>
          <a:prstGeom prst="rect">
            <a:avLst/>
          </a:prstGeom>
          <a:noFill/>
          <a:extLst>
            <a:ext uri="{909E8E84-426E-40DD-AFC4-6F175D3DCCD1}">
              <a14:hiddenFill xmlns:a14="http://schemas.microsoft.com/office/drawing/2010/main">
                <a:solidFill>
                  <a:srgbClr val="FFFFFF"/>
                </a:solidFill>
              </a14:hiddenFill>
            </a:ext>
          </a:extLst>
        </p:spPr>
      </p:pic>
      <p:sp>
        <p:nvSpPr>
          <p:cNvPr id="4" name="Pravokutnik 3">
            <a:extLst>
              <a:ext uri="{FF2B5EF4-FFF2-40B4-BE49-F238E27FC236}">
                <a16:creationId xmlns:a16="http://schemas.microsoft.com/office/drawing/2014/main" id="{005B8F05-D0FE-450A-A9F0-B82470A447EC}"/>
              </a:ext>
            </a:extLst>
          </p:cNvPr>
          <p:cNvSpPr/>
          <p:nvPr/>
        </p:nvSpPr>
        <p:spPr>
          <a:xfrm>
            <a:off x="9326077" y="4635748"/>
            <a:ext cx="2361399" cy="276999"/>
          </a:xfrm>
          <a:prstGeom prst="rect">
            <a:avLst/>
          </a:prstGeom>
        </p:spPr>
        <p:txBody>
          <a:bodyPr wrap="square">
            <a:spAutoFit/>
          </a:bodyPr>
          <a:lstStyle/>
          <a:p>
            <a:r>
              <a:rPr lang="en-US" sz="1200" dirty="0" err="1">
                <a:solidFill>
                  <a:schemeClr val="bg2">
                    <a:lumMod val="75000"/>
                  </a:schemeClr>
                </a:solidFill>
              </a:rPr>
              <a:t>Rossner</a:t>
            </a:r>
            <a:r>
              <a:rPr lang="en-US" sz="1200" dirty="0">
                <a:solidFill>
                  <a:schemeClr val="bg2">
                    <a:lumMod val="75000"/>
                  </a:schemeClr>
                </a:solidFill>
              </a:rPr>
              <a:t> </a:t>
            </a:r>
            <a:r>
              <a:rPr lang="hr-HR" sz="1200" dirty="0" err="1">
                <a:solidFill>
                  <a:schemeClr val="bg2">
                    <a:lumMod val="75000"/>
                  </a:schemeClr>
                </a:solidFill>
              </a:rPr>
              <a:t>and</a:t>
            </a:r>
            <a:r>
              <a:rPr lang="hr-HR" sz="1200" dirty="0">
                <a:solidFill>
                  <a:schemeClr val="bg2">
                    <a:lumMod val="75000"/>
                  </a:schemeClr>
                </a:solidFill>
              </a:rPr>
              <a:t> </a:t>
            </a:r>
            <a:r>
              <a:rPr lang="en-US" sz="1200" dirty="0">
                <a:solidFill>
                  <a:schemeClr val="bg2">
                    <a:lumMod val="75000"/>
                  </a:schemeClr>
                </a:solidFill>
              </a:rPr>
              <a:t>Yamada </a:t>
            </a:r>
            <a:r>
              <a:rPr lang="hr-HR" sz="1200" dirty="0">
                <a:solidFill>
                  <a:schemeClr val="bg2">
                    <a:lumMod val="75000"/>
                  </a:schemeClr>
                </a:solidFill>
              </a:rPr>
              <a:t>(</a:t>
            </a:r>
            <a:r>
              <a:rPr lang="en-US" sz="1200" dirty="0">
                <a:solidFill>
                  <a:schemeClr val="bg2">
                    <a:lumMod val="75000"/>
                  </a:schemeClr>
                </a:solidFill>
              </a:rPr>
              <a:t>2004</a:t>
            </a:r>
            <a:r>
              <a:rPr lang="hr-HR" sz="1200" dirty="0"/>
              <a:t>)</a:t>
            </a:r>
          </a:p>
        </p:txBody>
      </p:sp>
      <p:grpSp>
        <p:nvGrpSpPr>
          <p:cNvPr id="8" name="Group 7">
            <a:extLst>
              <a:ext uri="{FF2B5EF4-FFF2-40B4-BE49-F238E27FC236}">
                <a16:creationId xmlns:a16="http://schemas.microsoft.com/office/drawing/2014/main" id="{E69D434B-FE76-449C-9258-2C41BF4EBB68}"/>
              </a:ext>
            </a:extLst>
          </p:cNvPr>
          <p:cNvGrpSpPr/>
          <p:nvPr/>
        </p:nvGrpSpPr>
        <p:grpSpPr>
          <a:xfrm>
            <a:off x="7687924" y="5108166"/>
            <a:ext cx="4265766" cy="1583213"/>
            <a:chOff x="7685443" y="5234636"/>
            <a:chExt cx="4732386" cy="1583213"/>
          </a:xfrm>
        </p:grpSpPr>
        <p:pic>
          <p:nvPicPr>
            <p:cNvPr id="11" name="Picture 10">
              <a:extLst>
                <a:ext uri="{FF2B5EF4-FFF2-40B4-BE49-F238E27FC236}">
                  <a16:creationId xmlns:a16="http://schemas.microsoft.com/office/drawing/2014/main" id="{C9BBB9A8-CCF0-4591-8AE6-42F83A4625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5041" y="5234636"/>
              <a:ext cx="2994301" cy="1269158"/>
            </a:xfrm>
            <a:prstGeom prst="rect">
              <a:avLst/>
            </a:prstGeom>
          </p:spPr>
        </p:pic>
        <p:sp>
          <p:nvSpPr>
            <p:cNvPr id="12" name="Rectangle 11">
              <a:extLst>
                <a:ext uri="{FF2B5EF4-FFF2-40B4-BE49-F238E27FC236}">
                  <a16:creationId xmlns:a16="http://schemas.microsoft.com/office/drawing/2014/main" id="{B3FC4483-EA9E-4DC7-889E-6318C699AD2F}"/>
                </a:ext>
              </a:extLst>
            </p:cNvPr>
            <p:cNvSpPr/>
            <p:nvPr/>
          </p:nvSpPr>
          <p:spPr>
            <a:xfrm>
              <a:off x="7685443" y="6479295"/>
              <a:ext cx="4732386" cy="338554"/>
            </a:xfrm>
            <a:prstGeom prst="rect">
              <a:avLst/>
            </a:prstGeom>
          </p:spPr>
          <p:txBody>
            <a:bodyPr wrap="none">
              <a:spAutoFit/>
            </a:bodyPr>
            <a:lstStyle/>
            <a:p>
              <a:r>
                <a:rPr lang="en-GB" sz="1600" dirty="0">
                  <a:hlinkClick r:id="rId5"/>
                </a:rPr>
                <a:t>https://www.stm-assoc.org/stm-integrity-hub/</a:t>
              </a:r>
              <a:r>
                <a:rPr lang="hr-HR" sz="1600" dirty="0"/>
                <a:t> </a:t>
              </a:r>
              <a:endParaRPr lang="en-GB" sz="1600" dirty="0"/>
            </a:p>
          </p:txBody>
        </p:sp>
      </p:grpSp>
    </p:spTree>
    <p:extLst>
      <p:ext uri="{BB962C8B-B14F-4D97-AF65-F5344CB8AC3E}">
        <p14:creationId xmlns:p14="http://schemas.microsoft.com/office/powerpoint/2010/main" val="386783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B2CAA1-1BF1-4D00-B3B1-EED21C2E1475}"/>
              </a:ext>
            </a:extLst>
          </p:cNvPr>
          <p:cNvSpPr>
            <a:spLocks noGrp="1"/>
          </p:cNvSpPr>
          <p:nvPr>
            <p:ph type="title"/>
          </p:nvPr>
        </p:nvSpPr>
        <p:spPr/>
        <p:txBody>
          <a:bodyPr/>
          <a:lstStyle/>
          <a:p>
            <a:r>
              <a:rPr lang="en-GB" dirty="0">
                <a:solidFill>
                  <a:srgbClr val="FF3300"/>
                </a:solidFill>
              </a:rPr>
              <a:t>Papermills</a:t>
            </a:r>
          </a:p>
        </p:txBody>
      </p:sp>
      <p:sp>
        <p:nvSpPr>
          <p:cNvPr id="4" name="TextBox 3">
            <a:extLst>
              <a:ext uri="{FF2B5EF4-FFF2-40B4-BE49-F238E27FC236}">
                <a16:creationId xmlns:a16="http://schemas.microsoft.com/office/drawing/2014/main" id="{2516A794-54E4-78A3-8F97-9F444074DD40}"/>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2" name="object 10">
            <a:extLst>
              <a:ext uri="{FF2B5EF4-FFF2-40B4-BE49-F238E27FC236}">
                <a16:creationId xmlns:a16="http://schemas.microsoft.com/office/drawing/2014/main" id="{E9C3C33E-5433-A8A6-3352-B8DB25FE8B3F}"/>
              </a:ext>
            </a:extLst>
          </p:cNvPr>
          <p:cNvSpPr txBox="1"/>
          <p:nvPr/>
        </p:nvSpPr>
        <p:spPr>
          <a:xfrm>
            <a:off x="473725" y="6089253"/>
            <a:ext cx="5767697" cy="566181"/>
          </a:xfrm>
          <a:prstGeom prst="rect">
            <a:avLst/>
          </a:prstGeom>
        </p:spPr>
        <p:txBody>
          <a:bodyPr vert="horz" wrap="square" lIns="0" tIns="12065" rIns="0" bIns="0" rtlCol="0">
            <a:spAutoFit/>
          </a:bodyPr>
          <a:lstStyle/>
          <a:p>
            <a:pPr marL="12700" marR="655320">
              <a:lnSpc>
                <a:spcPct val="100000"/>
              </a:lnSpc>
              <a:spcBef>
                <a:spcPts val="95"/>
              </a:spcBef>
            </a:pPr>
            <a:r>
              <a:rPr lang="en-GB" sz="1200" dirty="0">
                <a:latin typeface="+mj-lt"/>
                <a:cs typeface="Calibri Light" panose="020F0302020204030204" pitchFamily="34" charset="0"/>
              </a:rPr>
              <a:t>COPE &amp; STM. Paper Mills — Research report</a:t>
            </a:r>
            <a:r>
              <a:rPr lang="hr-HR" sz="1200" dirty="0">
                <a:latin typeface="+mj-lt"/>
                <a:cs typeface="Calibri Light" panose="020F0302020204030204" pitchFamily="34" charset="0"/>
              </a:rPr>
              <a:t> </a:t>
            </a:r>
            <a:r>
              <a:rPr lang="en-GB" sz="1200" dirty="0">
                <a:latin typeface="+mj-lt"/>
                <a:cs typeface="Calibri Light" panose="020F0302020204030204" pitchFamily="34" charset="0"/>
              </a:rPr>
              <a:t>from COPE &amp; STM — English. </a:t>
            </a:r>
            <a:r>
              <a:rPr lang="en-GB" sz="1200" dirty="0">
                <a:latin typeface="+mj-lt"/>
                <a:cs typeface="Calibri Light" panose="020F0302020204030204" pitchFamily="34" charset="0"/>
                <a:hlinkClick r:id="rId2">
                  <a:extLst>
                    <a:ext uri="{A12FA001-AC4F-418D-AE19-62706E023703}">
                      <ahyp:hlinkClr xmlns:ahyp="http://schemas.microsoft.com/office/drawing/2018/hyperlinkcolor" val="tx"/>
                    </a:ext>
                  </a:extLst>
                </a:hlinkClick>
              </a:rPr>
              <a:t>https://doi.org/10.24318/jtbG8IHL</a:t>
            </a:r>
            <a:r>
              <a:rPr lang="hr-HR" sz="1200" dirty="0">
                <a:latin typeface="+mj-lt"/>
                <a:cs typeface="Calibri Light" panose="020F0302020204030204" pitchFamily="34" charset="0"/>
              </a:rPr>
              <a:t> </a:t>
            </a:r>
            <a:r>
              <a:rPr lang="en-GB" sz="1200" dirty="0">
                <a:latin typeface="+mj-lt"/>
                <a:cs typeface="Calibri Light" panose="020F0302020204030204" pitchFamily="34" charset="0"/>
              </a:rPr>
              <a:t>©2022 Committee on Publication Ethics (CC BY-NC-ND 4.0) Version 1: June 2022</a:t>
            </a:r>
            <a:endParaRPr sz="1200" dirty="0">
              <a:latin typeface="+mj-lt"/>
              <a:cs typeface="Calibri Light" panose="020F0302020204030204" pitchFamily="34" charset="0"/>
            </a:endParaRPr>
          </a:p>
        </p:txBody>
      </p:sp>
      <p:sp>
        <p:nvSpPr>
          <p:cNvPr id="5" name="Rectangle 4">
            <a:extLst>
              <a:ext uri="{FF2B5EF4-FFF2-40B4-BE49-F238E27FC236}">
                <a16:creationId xmlns:a16="http://schemas.microsoft.com/office/drawing/2014/main" id="{D8A19780-EED6-8FF6-BD4D-04A53AE0660A}"/>
              </a:ext>
            </a:extLst>
          </p:cNvPr>
          <p:cNvSpPr/>
          <p:nvPr/>
        </p:nvSpPr>
        <p:spPr>
          <a:xfrm>
            <a:off x="473725" y="2209916"/>
            <a:ext cx="11161783" cy="1200329"/>
          </a:xfrm>
          <a:prstGeom prst="rect">
            <a:avLst/>
          </a:prstGeom>
        </p:spPr>
        <p:txBody>
          <a:bodyPr wrap="square">
            <a:spAutoFit/>
          </a:bodyPr>
          <a:lstStyle/>
          <a:p>
            <a:r>
              <a:rPr lang="hr-HR" sz="2400" dirty="0">
                <a:latin typeface="Calibri Light" panose="020F0302020204030204" pitchFamily="34" charset="0"/>
                <a:cs typeface="Calibri Light" panose="020F0302020204030204" pitchFamily="34" charset="0"/>
              </a:rPr>
              <a:t>T</a:t>
            </a:r>
            <a:r>
              <a:rPr lang="en-GB" sz="2400" dirty="0">
                <a:latin typeface="Calibri Light" panose="020F0302020204030204" pitchFamily="34" charset="0"/>
                <a:cs typeface="Calibri Light" panose="020F0302020204030204" pitchFamily="34" charset="0"/>
              </a:rPr>
              <a:t>he process by which manufactured manuscripts are submitted to a journal for</a:t>
            </a:r>
            <a:r>
              <a:rPr lang="hr-HR" sz="2400" dirty="0">
                <a:latin typeface="Calibri Light" panose="020F0302020204030204" pitchFamily="34" charset="0"/>
                <a:cs typeface="Calibri Light" panose="020F0302020204030204" pitchFamily="34" charset="0"/>
              </a:rPr>
              <a:t> </a:t>
            </a:r>
            <a:r>
              <a:rPr lang="en-GB" sz="2400" dirty="0">
                <a:latin typeface="Calibri Light" panose="020F0302020204030204" pitchFamily="34" charset="0"/>
                <a:cs typeface="Calibri Light" panose="020F0302020204030204" pitchFamily="34" charset="0"/>
              </a:rPr>
              <a:t>a fee on behalf of researchers with the purpose of providing an easy publication</a:t>
            </a:r>
            <a:r>
              <a:rPr lang="hr-HR" sz="2400" dirty="0">
                <a:latin typeface="Calibri Light" panose="020F0302020204030204" pitchFamily="34" charset="0"/>
                <a:cs typeface="Calibri Light" panose="020F0302020204030204" pitchFamily="34" charset="0"/>
              </a:rPr>
              <a:t> </a:t>
            </a:r>
            <a:r>
              <a:rPr lang="en-GB" sz="2400" dirty="0">
                <a:latin typeface="Calibri Light" panose="020F0302020204030204" pitchFamily="34" charset="0"/>
                <a:cs typeface="Calibri Light" panose="020F0302020204030204" pitchFamily="34" charset="0"/>
              </a:rPr>
              <a:t>for them, or to offer authorship for sale</a:t>
            </a:r>
          </a:p>
        </p:txBody>
      </p:sp>
      <p:pic>
        <p:nvPicPr>
          <p:cNvPr id="6" name="Picture 5">
            <a:extLst>
              <a:ext uri="{FF2B5EF4-FFF2-40B4-BE49-F238E27FC236}">
                <a16:creationId xmlns:a16="http://schemas.microsoft.com/office/drawing/2014/main" id="{DCA20C71-F2FA-AC33-A16C-5B85D8F6BF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588" y="3429000"/>
            <a:ext cx="6666535" cy="2571510"/>
          </a:xfrm>
          <a:prstGeom prst="rect">
            <a:avLst/>
          </a:prstGeom>
        </p:spPr>
      </p:pic>
      <p:pic>
        <p:nvPicPr>
          <p:cNvPr id="7" name="object 4">
            <a:extLst>
              <a:ext uri="{FF2B5EF4-FFF2-40B4-BE49-F238E27FC236}">
                <a16:creationId xmlns:a16="http://schemas.microsoft.com/office/drawing/2014/main" id="{FF95D06B-9516-5FC7-C78E-64A3772C38F2}"/>
              </a:ext>
            </a:extLst>
          </p:cNvPr>
          <p:cNvPicPr/>
          <p:nvPr/>
        </p:nvPicPr>
        <p:blipFill>
          <a:blip r:embed="rId4" cstate="screen">
            <a:extLst>
              <a:ext uri="{28A0092B-C50C-407E-A947-70E740481C1C}">
                <a14:useLocalDpi xmlns:a14="http://schemas.microsoft.com/office/drawing/2010/main"/>
              </a:ext>
            </a:extLst>
          </a:blip>
          <a:stretch>
            <a:fillRect/>
          </a:stretch>
        </p:blipFill>
        <p:spPr>
          <a:xfrm>
            <a:off x="7366828" y="1324780"/>
            <a:ext cx="1228213" cy="775513"/>
          </a:xfrm>
          <a:prstGeom prst="rect">
            <a:avLst/>
          </a:prstGeom>
        </p:spPr>
      </p:pic>
      <p:pic>
        <p:nvPicPr>
          <p:cNvPr id="8" name="Picture 7">
            <a:extLst>
              <a:ext uri="{FF2B5EF4-FFF2-40B4-BE49-F238E27FC236}">
                <a16:creationId xmlns:a16="http://schemas.microsoft.com/office/drawing/2014/main" id="{525CD1BD-4278-C2BB-C4BF-769B6FB186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9565"/>
          <a:stretch/>
        </p:blipFill>
        <p:spPr>
          <a:xfrm>
            <a:off x="9027213" y="1213762"/>
            <a:ext cx="2209800" cy="951824"/>
          </a:xfrm>
          <a:prstGeom prst="rect">
            <a:avLst/>
          </a:prstGeom>
        </p:spPr>
      </p:pic>
      <p:grpSp>
        <p:nvGrpSpPr>
          <p:cNvPr id="12" name="Group 11">
            <a:extLst>
              <a:ext uri="{FF2B5EF4-FFF2-40B4-BE49-F238E27FC236}">
                <a16:creationId xmlns:a16="http://schemas.microsoft.com/office/drawing/2014/main" id="{8AF1584F-4F40-4B42-9B48-FD28938913E9}"/>
              </a:ext>
            </a:extLst>
          </p:cNvPr>
          <p:cNvGrpSpPr/>
          <p:nvPr/>
        </p:nvGrpSpPr>
        <p:grpSpPr>
          <a:xfrm>
            <a:off x="7685443" y="5234636"/>
            <a:ext cx="4732386" cy="1583213"/>
            <a:chOff x="7685443" y="5234636"/>
            <a:chExt cx="4732386" cy="1583213"/>
          </a:xfrm>
        </p:grpSpPr>
        <p:pic>
          <p:nvPicPr>
            <p:cNvPr id="9" name="Picture 8">
              <a:extLst>
                <a:ext uri="{FF2B5EF4-FFF2-40B4-BE49-F238E27FC236}">
                  <a16:creationId xmlns:a16="http://schemas.microsoft.com/office/drawing/2014/main" id="{845A9568-4929-D2C6-4B3B-1EDC92950B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5041" y="5234636"/>
              <a:ext cx="2994301" cy="1269158"/>
            </a:xfrm>
            <a:prstGeom prst="rect">
              <a:avLst/>
            </a:prstGeom>
          </p:spPr>
        </p:pic>
        <p:sp>
          <p:nvSpPr>
            <p:cNvPr id="10" name="Rectangle 9">
              <a:extLst>
                <a:ext uri="{FF2B5EF4-FFF2-40B4-BE49-F238E27FC236}">
                  <a16:creationId xmlns:a16="http://schemas.microsoft.com/office/drawing/2014/main" id="{D4FBB03A-C6EC-E20F-32C6-214333807E66}"/>
                </a:ext>
              </a:extLst>
            </p:cNvPr>
            <p:cNvSpPr/>
            <p:nvPr/>
          </p:nvSpPr>
          <p:spPr>
            <a:xfrm>
              <a:off x="7685443" y="6479295"/>
              <a:ext cx="4732386" cy="338554"/>
            </a:xfrm>
            <a:prstGeom prst="rect">
              <a:avLst/>
            </a:prstGeom>
          </p:spPr>
          <p:txBody>
            <a:bodyPr wrap="none">
              <a:spAutoFit/>
            </a:bodyPr>
            <a:lstStyle/>
            <a:p>
              <a:r>
                <a:rPr lang="en-GB" sz="1600" dirty="0">
                  <a:hlinkClick r:id="rId7"/>
                </a:rPr>
                <a:t>https://www.stm-assoc.org/stm-integrity-hub/</a:t>
              </a:r>
              <a:r>
                <a:rPr lang="hr-HR" sz="1600" dirty="0"/>
                <a:t> </a:t>
              </a:r>
              <a:endParaRPr lang="en-GB" sz="1600" dirty="0"/>
            </a:p>
          </p:txBody>
        </p:sp>
      </p:grpSp>
      <p:pic>
        <p:nvPicPr>
          <p:cNvPr id="3" name="Picture 2">
            <a:extLst>
              <a:ext uri="{FF2B5EF4-FFF2-40B4-BE49-F238E27FC236}">
                <a16:creationId xmlns:a16="http://schemas.microsoft.com/office/drawing/2014/main" id="{CEA042E3-C526-48D6-B0AD-28EEFD3D357D}"/>
              </a:ext>
            </a:extLst>
          </p:cNvPr>
          <p:cNvPicPr>
            <a:picLocks noChangeAspect="1"/>
          </p:cNvPicPr>
          <p:nvPr/>
        </p:nvPicPr>
        <p:blipFill>
          <a:blip r:embed="rId8"/>
          <a:stretch>
            <a:fillRect/>
          </a:stretch>
        </p:blipFill>
        <p:spPr>
          <a:xfrm>
            <a:off x="7685443" y="3169814"/>
            <a:ext cx="3950065" cy="1939638"/>
          </a:xfrm>
          <a:prstGeom prst="rect">
            <a:avLst/>
          </a:prstGeom>
        </p:spPr>
      </p:pic>
    </p:spTree>
    <p:extLst>
      <p:ext uri="{BB962C8B-B14F-4D97-AF65-F5344CB8AC3E}">
        <p14:creationId xmlns:p14="http://schemas.microsoft.com/office/powerpoint/2010/main" val="34197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F6E1-DC98-4145-AC71-6C360CF627D2}"/>
              </a:ext>
            </a:extLst>
          </p:cNvPr>
          <p:cNvSpPr>
            <a:spLocks noGrp="1"/>
          </p:cNvSpPr>
          <p:nvPr>
            <p:ph type="title"/>
          </p:nvPr>
        </p:nvSpPr>
        <p:spPr/>
        <p:txBody>
          <a:bodyPr/>
          <a:lstStyle/>
          <a:p>
            <a:r>
              <a:rPr lang="hr-HR" dirty="0" err="1"/>
              <a:t>Papermills</a:t>
            </a:r>
            <a:endParaRPr lang="en-GB" dirty="0"/>
          </a:p>
        </p:txBody>
      </p:sp>
      <p:sp>
        <p:nvSpPr>
          <p:cNvPr id="4" name="TextBox 3">
            <a:extLst>
              <a:ext uri="{FF2B5EF4-FFF2-40B4-BE49-F238E27FC236}">
                <a16:creationId xmlns:a16="http://schemas.microsoft.com/office/drawing/2014/main" id="{2516A794-54E4-78A3-8F97-9F444074DD40}"/>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10" name="TextBox 9">
            <a:extLst>
              <a:ext uri="{FF2B5EF4-FFF2-40B4-BE49-F238E27FC236}">
                <a16:creationId xmlns:a16="http://schemas.microsoft.com/office/drawing/2014/main" id="{28858322-B01C-ED8E-ECCE-A60EBEF7718A}"/>
              </a:ext>
            </a:extLst>
          </p:cNvPr>
          <p:cNvSpPr txBox="1"/>
          <p:nvPr/>
        </p:nvSpPr>
        <p:spPr>
          <a:xfrm>
            <a:off x="324215" y="5906557"/>
            <a:ext cx="4026112" cy="738664"/>
          </a:xfrm>
          <a:prstGeom prst="rect">
            <a:avLst/>
          </a:prstGeom>
          <a:noFill/>
        </p:spPr>
        <p:txBody>
          <a:bodyPr wrap="square">
            <a:spAutoFit/>
          </a:bodyPr>
          <a:lstStyle/>
          <a:p>
            <a:r>
              <a:rPr lang="en-GB" sz="1400" dirty="0">
                <a:hlinkClick r:id="rId2"/>
              </a:rPr>
              <a:t>https://retractionwatch.com/2023/12/19/hindawi-reveals-process-for-retracting-more-than-8000-paper-mill-articles/</a:t>
            </a:r>
            <a:r>
              <a:rPr lang="hr-HR" sz="1400" dirty="0"/>
              <a:t> </a:t>
            </a:r>
            <a:endParaRPr lang="en-GB" sz="1400" dirty="0"/>
          </a:p>
        </p:txBody>
      </p:sp>
      <p:sp>
        <p:nvSpPr>
          <p:cNvPr id="11" name="Rectangle 10">
            <a:extLst>
              <a:ext uri="{FF2B5EF4-FFF2-40B4-BE49-F238E27FC236}">
                <a16:creationId xmlns:a16="http://schemas.microsoft.com/office/drawing/2014/main" id="{A5B3E237-F929-C2B4-C92E-F4E493541A7D}"/>
              </a:ext>
            </a:extLst>
          </p:cNvPr>
          <p:cNvSpPr/>
          <p:nvPr/>
        </p:nvSpPr>
        <p:spPr>
          <a:xfrm>
            <a:off x="7028873" y="5756019"/>
            <a:ext cx="4624276" cy="738664"/>
          </a:xfrm>
          <a:prstGeom prst="rect">
            <a:avLst/>
          </a:prstGeom>
        </p:spPr>
        <p:txBody>
          <a:bodyPr wrap="square">
            <a:spAutoFit/>
          </a:bodyPr>
          <a:lstStyle/>
          <a:p>
            <a:r>
              <a:rPr lang="hr-HR" sz="1400" dirty="0">
                <a:latin typeface="Calibri Light" panose="020F0302020204030204" pitchFamily="34" charset="0"/>
                <a:cs typeface="Calibri Light" panose="020F0302020204030204" pitchFamily="34" charset="0"/>
              </a:rPr>
              <a:t>Christopher J. </a:t>
            </a:r>
            <a:r>
              <a:rPr lang="hr-HR" sz="1400" dirty="0" err="1">
                <a:latin typeface="Calibri Light" panose="020F0302020204030204" pitchFamily="34" charset="0"/>
                <a:cs typeface="Calibri Light" panose="020F0302020204030204" pitchFamily="34" charset="0"/>
              </a:rPr>
              <a:t>The</a:t>
            </a:r>
            <a:r>
              <a:rPr lang="hr-HR" sz="1400" dirty="0">
                <a:latin typeface="Calibri Light" panose="020F0302020204030204" pitchFamily="34" charset="0"/>
                <a:cs typeface="Calibri Light" panose="020F0302020204030204" pitchFamily="34" charset="0"/>
              </a:rPr>
              <a:t> </a:t>
            </a:r>
            <a:r>
              <a:rPr lang="hr-HR" sz="1400" dirty="0" err="1">
                <a:latin typeface="Calibri Light" panose="020F0302020204030204" pitchFamily="34" charset="0"/>
                <a:cs typeface="Calibri Light" panose="020F0302020204030204" pitchFamily="34" charset="0"/>
              </a:rPr>
              <a:t>raw</a:t>
            </a:r>
            <a:r>
              <a:rPr lang="hr-HR" sz="1400" dirty="0">
                <a:latin typeface="Calibri Light" panose="020F0302020204030204" pitchFamily="34" charset="0"/>
                <a:cs typeface="Calibri Light" panose="020F0302020204030204" pitchFamily="34" charset="0"/>
              </a:rPr>
              <a:t> </a:t>
            </a:r>
            <a:r>
              <a:rPr lang="hr-HR" sz="1400" dirty="0" err="1">
                <a:latin typeface="Calibri Light" panose="020F0302020204030204" pitchFamily="34" charset="0"/>
                <a:cs typeface="Calibri Light" panose="020F0302020204030204" pitchFamily="34" charset="0"/>
              </a:rPr>
              <a:t>thruth</a:t>
            </a:r>
            <a:r>
              <a:rPr lang="hr-HR" sz="1400" dirty="0">
                <a:latin typeface="Calibri Light" panose="020F0302020204030204" pitchFamily="34" charset="0"/>
                <a:cs typeface="Calibri Light" panose="020F0302020204030204" pitchFamily="34" charset="0"/>
              </a:rPr>
              <a:t> </a:t>
            </a:r>
            <a:r>
              <a:rPr lang="hr-HR" sz="1400" dirty="0" err="1">
                <a:latin typeface="Calibri Light" panose="020F0302020204030204" pitchFamily="34" charset="0"/>
                <a:cs typeface="Calibri Light" panose="020F0302020204030204" pitchFamily="34" charset="0"/>
              </a:rPr>
              <a:t>about</a:t>
            </a:r>
            <a:r>
              <a:rPr lang="hr-HR" sz="1400" dirty="0">
                <a:latin typeface="Calibri Light" panose="020F0302020204030204" pitchFamily="34" charset="0"/>
                <a:cs typeface="Calibri Light" panose="020F0302020204030204" pitchFamily="34" charset="0"/>
              </a:rPr>
              <a:t> </a:t>
            </a:r>
            <a:r>
              <a:rPr lang="hr-HR" sz="1400" dirty="0" err="1">
                <a:latin typeface="Calibri Light" panose="020F0302020204030204" pitchFamily="34" charset="0"/>
                <a:cs typeface="Calibri Light" panose="020F0302020204030204" pitchFamily="34" charset="0"/>
              </a:rPr>
              <a:t>paper</a:t>
            </a:r>
            <a:r>
              <a:rPr lang="hr-HR" sz="1400" dirty="0">
                <a:latin typeface="Calibri Light" panose="020F0302020204030204" pitchFamily="34" charset="0"/>
                <a:cs typeface="Calibri Light" panose="020F0302020204030204" pitchFamily="34" charset="0"/>
              </a:rPr>
              <a:t> </a:t>
            </a:r>
            <a:r>
              <a:rPr lang="hr-HR" sz="1400" dirty="0" err="1">
                <a:latin typeface="Calibri Light" panose="020F0302020204030204" pitchFamily="34" charset="0"/>
                <a:cs typeface="Calibri Light" panose="020F0302020204030204" pitchFamily="34" charset="0"/>
              </a:rPr>
              <a:t>mills</a:t>
            </a:r>
            <a:r>
              <a:rPr lang="hr-HR" sz="1400" dirty="0">
                <a:latin typeface="Calibri Light" panose="020F0302020204030204" pitchFamily="34" charset="0"/>
                <a:cs typeface="Calibri Light" panose="020F0302020204030204" pitchFamily="34" charset="0"/>
              </a:rPr>
              <a:t>. FEBS </a:t>
            </a:r>
            <a:r>
              <a:rPr lang="hr-HR" sz="1400" dirty="0" err="1">
                <a:latin typeface="Calibri Light" panose="020F0302020204030204" pitchFamily="34" charset="0"/>
                <a:cs typeface="Calibri Light" panose="020F0302020204030204" pitchFamily="34" charset="0"/>
              </a:rPr>
              <a:t>Letters</a:t>
            </a:r>
            <a:r>
              <a:rPr lang="hr-HR" sz="1400" dirty="0">
                <a:latin typeface="Calibri Light" panose="020F0302020204030204" pitchFamily="34" charset="0"/>
                <a:cs typeface="Calibri Light" panose="020F0302020204030204" pitchFamily="34" charset="0"/>
              </a:rPr>
              <a:t>. 2021;595(13):1751-7. </a:t>
            </a:r>
          </a:p>
          <a:p>
            <a:r>
              <a:rPr lang="en-GB" sz="1400" dirty="0">
                <a:latin typeface="Calibri Light" panose="020F0302020204030204" pitchFamily="34" charset="0"/>
                <a:cs typeface="Calibri Light" panose="020F0302020204030204" pitchFamily="34" charset="0"/>
                <a:hlinkClick r:id="rId3"/>
              </a:rPr>
              <a:t>https://doi.org/10.1002/1873-3468.14143</a:t>
            </a:r>
            <a:r>
              <a:rPr lang="hr-HR" sz="1400" dirty="0">
                <a:latin typeface="Calibri Light" panose="020F0302020204030204" pitchFamily="34" charset="0"/>
                <a:cs typeface="Calibri Light" panose="020F0302020204030204" pitchFamily="34" charset="0"/>
              </a:rPr>
              <a:t> </a:t>
            </a:r>
            <a:endParaRPr lang="en-GB" sz="1400" dirty="0">
              <a:latin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BB4F184F-5332-60D1-E446-8BB1B88775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32" t="908" b="1735"/>
          <a:stretch/>
        </p:blipFill>
        <p:spPr>
          <a:xfrm>
            <a:off x="5407866" y="834810"/>
            <a:ext cx="6644006" cy="4516919"/>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7430A9E1-E1E6-45FA-9746-7AD2B6B5DC9F}"/>
              </a:ext>
            </a:extLst>
          </p:cNvPr>
          <p:cNvPicPr>
            <a:picLocks noChangeAspect="1"/>
          </p:cNvPicPr>
          <p:nvPr/>
        </p:nvPicPr>
        <p:blipFill>
          <a:blip r:embed="rId5"/>
          <a:stretch>
            <a:fillRect/>
          </a:stretch>
        </p:blipFill>
        <p:spPr>
          <a:xfrm>
            <a:off x="246429" y="2108872"/>
            <a:ext cx="5080157" cy="3450274"/>
          </a:xfrm>
          <a:prstGeom prst="rect">
            <a:avLst/>
          </a:prstGeom>
          <a:ln>
            <a:solidFill>
              <a:schemeClr val="bg1">
                <a:lumMod val="85000"/>
              </a:schemeClr>
            </a:solidFill>
          </a:ln>
        </p:spPr>
      </p:pic>
    </p:spTree>
    <p:extLst>
      <p:ext uri="{BB962C8B-B14F-4D97-AF65-F5344CB8AC3E}">
        <p14:creationId xmlns:p14="http://schemas.microsoft.com/office/powerpoint/2010/main" val="280717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76B99-82AE-46CD-BEA4-FED1671D0AE1}"/>
              </a:ext>
            </a:extLst>
          </p:cNvPr>
          <p:cNvSpPr>
            <a:spLocks noGrp="1"/>
          </p:cNvSpPr>
          <p:nvPr>
            <p:ph type="title"/>
          </p:nvPr>
        </p:nvSpPr>
        <p:spPr/>
        <p:txBody>
          <a:bodyPr/>
          <a:lstStyle/>
          <a:p>
            <a:r>
              <a:rPr lang="hr-HR" dirty="0" err="1">
                <a:solidFill>
                  <a:srgbClr val="FF3300"/>
                </a:solidFill>
              </a:rPr>
              <a:t>Predatory</a:t>
            </a:r>
            <a:r>
              <a:rPr lang="hr-HR" dirty="0">
                <a:solidFill>
                  <a:srgbClr val="FF3300"/>
                </a:solidFill>
              </a:rPr>
              <a:t> </a:t>
            </a:r>
            <a:r>
              <a:rPr lang="hr-HR" dirty="0" err="1">
                <a:solidFill>
                  <a:srgbClr val="FF3300"/>
                </a:solidFill>
              </a:rPr>
              <a:t>journals</a:t>
            </a:r>
            <a:endParaRPr lang="en-GB" dirty="0">
              <a:solidFill>
                <a:srgbClr val="FF3300"/>
              </a:solidFill>
            </a:endParaRPr>
          </a:p>
        </p:txBody>
      </p:sp>
      <p:grpSp>
        <p:nvGrpSpPr>
          <p:cNvPr id="12" name="Group 11">
            <a:extLst>
              <a:ext uri="{FF2B5EF4-FFF2-40B4-BE49-F238E27FC236}">
                <a16:creationId xmlns:a16="http://schemas.microsoft.com/office/drawing/2014/main" id="{73AEF07B-A992-0BD6-DA75-E798F2FCE8E1}"/>
              </a:ext>
            </a:extLst>
          </p:cNvPr>
          <p:cNvGrpSpPr/>
          <p:nvPr/>
        </p:nvGrpSpPr>
        <p:grpSpPr>
          <a:xfrm>
            <a:off x="0" y="1541585"/>
            <a:ext cx="12192000" cy="5106987"/>
            <a:chOff x="0" y="874713"/>
            <a:chExt cx="12192000" cy="5106987"/>
          </a:xfrm>
        </p:grpSpPr>
        <p:pic>
          <p:nvPicPr>
            <p:cNvPr id="3074" name="Picture 2" descr="No photo description available.">
              <a:extLst>
                <a:ext uri="{FF2B5EF4-FFF2-40B4-BE49-F238E27FC236}">
                  <a16:creationId xmlns:a16="http://schemas.microsoft.com/office/drawing/2014/main" id="{3C6DE5E0-3B61-CEFD-A650-144185F005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74713"/>
              <a:ext cx="12192000" cy="51069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05391D-877F-51D7-A9DC-D2A468364604}"/>
                </a:ext>
              </a:extLst>
            </p:cNvPr>
            <p:cNvSpPr txBox="1"/>
            <p:nvPr/>
          </p:nvSpPr>
          <p:spPr>
            <a:xfrm>
              <a:off x="4533077" y="5279795"/>
              <a:ext cx="4091709" cy="276999"/>
            </a:xfrm>
            <a:prstGeom prst="rect">
              <a:avLst/>
            </a:prstGeom>
            <a:noFill/>
          </p:spPr>
          <p:txBody>
            <a:bodyPr wrap="square">
              <a:spAutoFit/>
            </a:bodyPr>
            <a:lstStyle/>
            <a:p>
              <a:r>
                <a:rPr lang="en-GB" sz="1200" dirty="0">
                  <a:hlinkClick r:id="rId3"/>
                </a:rPr>
                <a:t>https://twitter.com/AcademicsSay</a:t>
              </a:r>
              <a:r>
                <a:rPr lang="en-GB" sz="1200" dirty="0"/>
                <a:t> </a:t>
              </a:r>
            </a:p>
          </p:txBody>
        </p:sp>
      </p:grpSp>
      <p:sp>
        <p:nvSpPr>
          <p:cNvPr id="13" name="TextBox 12">
            <a:extLst>
              <a:ext uri="{FF2B5EF4-FFF2-40B4-BE49-F238E27FC236}">
                <a16:creationId xmlns:a16="http://schemas.microsoft.com/office/drawing/2014/main" id="{3F8E46B9-D7DA-53E2-8557-52ED22555B42}"/>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4106719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694" y="1663542"/>
            <a:ext cx="6044050" cy="3530915"/>
          </a:xfrm>
          <a:prstGeom prst="rect">
            <a:avLst/>
          </a:prstGeom>
          <a:ln>
            <a:solidFill>
              <a:schemeClr val="bg1">
                <a:lumMod val="75000"/>
              </a:schemeClr>
            </a:solidFill>
          </a:ln>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207" y="4915695"/>
            <a:ext cx="5227537" cy="1412096"/>
          </a:xfrm>
          <a:prstGeom prst="rect">
            <a:avLst/>
          </a:prstGeom>
          <a:ln>
            <a:solidFill>
              <a:schemeClr val="bg1">
                <a:lumMod val="75000"/>
              </a:schemeClr>
            </a:solidFill>
          </a:ln>
        </p:spPr>
      </p:pic>
      <p:sp>
        <p:nvSpPr>
          <p:cNvPr id="3" name="Oval 2"/>
          <p:cNvSpPr/>
          <p:nvPr/>
        </p:nvSpPr>
        <p:spPr>
          <a:xfrm>
            <a:off x="348217" y="1672348"/>
            <a:ext cx="660990" cy="31897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09207" y="5621743"/>
            <a:ext cx="660990" cy="31897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D6E569E-0233-AAB5-8885-00FB37CD353D}"/>
              </a:ext>
            </a:extLst>
          </p:cNvPr>
          <p:cNvPicPr>
            <a:picLocks noChangeAspect="1"/>
          </p:cNvPicPr>
          <p:nvPr/>
        </p:nvPicPr>
        <p:blipFill>
          <a:blip r:embed="rId4"/>
          <a:stretch>
            <a:fillRect/>
          </a:stretch>
        </p:blipFill>
        <p:spPr>
          <a:xfrm>
            <a:off x="6497377" y="1547979"/>
            <a:ext cx="5346406" cy="4866675"/>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C550F87E-17F5-4E98-B515-F8FC2198AAD8}"/>
              </a:ext>
            </a:extLst>
          </p:cNvPr>
          <p:cNvSpPr>
            <a:spLocks noGrp="1"/>
          </p:cNvSpPr>
          <p:nvPr>
            <p:ph type="title"/>
          </p:nvPr>
        </p:nvSpPr>
        <p:spPr/>
        <p:txBody>
          <a:bodyPr/>
          <a:lstStyle/>
          <a:p>
            <a:r>
              <a:rPr lang="hr-HR" dirty="0" err="1">
                <a:solidFill>
                  <a:srgbClr val="FF3300"/>
                </a:solidFill>
              </a:rPr>
              <a:t>Preprints</a:t>
            </a:r>
            <a:endParaRPr lang="en-GB" dirty="0">
              <a:solidFill>
                <a:srgbClr val="FF3300"/>
              </a:solidFill>
            </a:endParaRPr>
          </a:p>
        </p:txBody>
      </p:sp>
    </p:spTree>
    <p:extLst>
      <p:ext uri="{BB962C8B-B14F-4D97-AF65-F5344CB8AC3E}">
        <p14:creationId xmlns:p14="http://schemas.microsoft.com/office/powerpoint/2010/main" val="1258616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9E1E39E-8ABD-448D-94CB-64A49560B8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16047" y="786709"/>
            <a:ext cx="39814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A3D40842-D001-4B97-B5F1-631BBADF868B}"/>
              </a:ext>
            </a:extLst>
          </p:cNvPr>
          <p:cNvSpPr/>
          <p:nvPr/>
        </p:nvSpPr>
        <p:spPr>
          <a:xfrm>
            <a:off x="645622" y="1522790"/>
            <a:ext cx="11404138" cy="5693866"/>
          </a:xfrm>
          <a:prstGeom prst="rect">
            <a:avLst/>
          </a:prstGeom>
        </p:spPr>
        <p:txBody>
          <a:bodyPr wrap="square">
            <a:spAutoFit/>
          </a:bodyPr>
          <a:lstStyle/>
          <a:p>
            <a:pPr marL="285750" indent="-285750">
              <a:buClr>
                <a:srgbClr val="FF3300"/>
              </a:buClr>
              <a:buFont typeface="Arial" panose="020B0604020202020204" pitchFamily="34" charset="0"/>
              <a:buChar char="•"/>
            </a:pPr>
            <a:r>
              <a:rPr lang="en-GB" sz="2600" dirty="0">
                <a:solidFill>
                  <a:srgbClr val="333333"/>
                </a:solidFill>
                <a:latin typeface="+mj-lt"/>
              </a:rPr>
              <a:t>Inform the journal and provide a link to the preprint.</a:t>
            </a:r>
          </a:p>
          <a:p>
            <a:pPr marL="285750" indent="-285750">
              <a:buClr>
                <a:srgbClr val="FF3300"/>
              </a:buClr>
              <a:buFont typeface="Arial" panose="020B0604020202020204" pitchFamily="34" charset="0"/>
              <a:buChar char="•"/>
            </a:pPr>
            <a:r>
              <a:rPr lang="en-GB" sz="2600" dirty="0">
                <a:solidFill>
                  <a:srgbClr val="333333"/>
                </a:solidFill>
                <a:latin typeface="+mj-lt"/>
              </a:rPr>
              <a:t>Indicate in the text of the manuscript, perhaps in the introduction, that a preprint is available and how reviewers can access that preprint.</a:t>
            </a:r>
          </a:p>
          <a:p>
            <a:pPr marL="285750" indent="-285750">
              <a:buClr>
                <a:srgbClr val="FF3300"/>
              </a:buClr>
              <a:buFont typeface="Arial" panose="020B0604020202020204" pitchFamily="34" charset="0"/>
              <a:buChar char="•"/>
            </a:pPr>
            <a:r>
              <a:rPr lang="en-GB" sz="2600" dirty="0">
                <a:solidFill>
                  <a:srgbClr val="333333"/>
                </a:solidFill>
                <a:latin typeface="+mj-lt"/>
              </a:rPr>
              <a:t>Ensure that preprints are amended to point readers to subsequent versions of the work</a:t>
            </a:r>
          </a:p>
          <a:p>
            <a:pPr marL="285750" indent="-285750">
              <a:buClr>
                <a:srgbClr val="FF3300"/>
              </a:buClr>
              <a:buFont typeface="Arial" panose="020B0604020202020204" pitchFamily="34" charset="0"/>
              <a:buChar char="•"/>
            </a:pPr>
            <a:r>
              <a:rPr lang="en-GB" sz="2600" dirty="0">
                <a:solidFill>
                  <a:srgbClr val="333333"/>
                </a:solidFill>
                <a:latin typeface="+mj-lt"/>
              </a:rPr>
              <a:t>Do not post in the preprint archive the published article nor interim versions</a:t>
            </a:r>
          </a:p>
          <a:p>
            <a:pPr marL="285750" indent="-285750">
              <a:buClr>
                <a:srgbClr val="FF3300"/>
              </a:buClr>
              <a:buFont typeface="Arial" panose="020B0604020202020204" pitchFamily="34" charset="0"/>
              <a:buChar char="•"/>
            </a:pPr>
            <a:r>
              <a:rPr lang="en-GB" sz="2600" dirty="0">
                <a:solidFill>
                  <a:srgbClr val="333333"/>
                </a:solidFill>
                <a:latin typeface="+mj-lt"/>
              </a:rPr>
              <a:t>When citing a preprint in submitted manuscripts or published articles, the citation should clearly indicate that the reference is a preprint.</a:t>
            </a:r>
          </a:p>
          <a:p>
            <a:pPr marL="285750" indent="-285750">
              <a:buClr>
                <a:srgbClr val="FF3300"/>
              </a:buClr>
              <a:buFont typeface="Arial" panose="020B0604020202020204" pitchFamily="34" charset="0"/>
              <a:buChar char="•"/>
            </a:pPr>
            <a:r>
              <a:rPr lang="en-GB" sz="2600" dirty="0">
                <a:solidFill>
                  <a:srgbClr val="333333"/>
                </a:solidFill>
                <a:latin typeface="+mj-lt"/>
              </a:rPr>
              <a:t>When a preprint article has been subsequently published in a peer-reviewed journal, cite the subsequent published article rather than the preprint article whenever appropriate. </a:t>
            </a:r>
          </a:p>
          <a:p>
            <a:pPr marL="285750" indent="-285750">
              <a:buClr>
                <a:srgbClr val="FF3300"/>
              </a:buClr>
              <a:buFont typeface="Arial" panose="020B0604020202020204" pitchFamily="34" charset="0"/>
              <a:buChar char="•"/>
            </a:pPr>
            <a:r>
              <a:rPr lang="en-GB" sz="2600" dirty="0">
                <a:solidFill>
                  <a:srgbClr val="333333"/>
                </a:solidFill>
                <a:latin typeface="+mj-lt"/>
              </a:rPr>
              <a:t>Be cautious about referencing preprints that were posted and never subsequently published in a peer-reviewed journal.</a:t>
            </a:r>
          </a:p>
          <a:p>
            <a:pPr marL="285750" indent="-285750">
              <a:buClr>
                <a:srgbClr val="FF3300"/>
              </a:buClr>
              <a:buFont typeface="Arial" panose="020B0604020202020204" pitchFamily="34" charset="0"/>
              <a:buChar char="•"/>
            </a:pPr>
            <a:endParaRPr lang="en-GB" sz="2600" dirty="0">
              <a:solidFill>
                <a:srgbClr val="333333"/>
              </a:solidFill>
              <a:latin typeface="+mj-lt"/>
            </a:endParaRPr>
          </a:p>
        </p:txBody>
      </p:sp>
      <p:sp>
        <p:nvSpPr>
          <p:cNvPr id="2" name="Title 1">
            <a:extLst>
              <a:ext uri="{FF2B5EF4-FFF2-40B4-BE49-F238E27FC236}">
                <a16:creationId xmlns:a16="http://schemas.microsoft.com/office/drawing/2014/main" id="{E13179E1-751A-4B91-826D-ED72809BC1C7}"/>
              </a:ext>
            </a:extLst>
          </p:cNvPr>
          <p:cNvSpPr>
            <a:spLocks noGrp="1"/>
          </p:cNvSpPr>
          <p:nvPr>
            <p:ph type="title"/>
          </p:nvPr>
        </p:nvSpPr>
        <p:spPr/>
        <p:txBody>
          <a:bodyPr/>
          <a:lstStyle/>
          <a:p>
            <a:r>
              <a:rPr lang="hr-HR" dirty="0" err="1">
                <a:solidFill>
                  <a:srgbClr val="FF3300"/>
                </a:solidFill>
              </a:rPr>
              <a:t>Preprints</a:t>
            </a:r>
            <a:endParaRPr lang="en-GB" dirty="0">
              <a:solidFill>
                <a:srgbClr val="FF3300"/>
              </a:solidFill>
            </a:endParaRPr>
          </a:p>
        </p:txBody>
      </p:sp>
    </p:spTree>
    <p:extLst>
      <p:ext uri="{BB962C8B-B14F-4D97-AF65-F5344CB8AC3E}">
        <p14:creationId xmlns:p14="http://schemas.microsoft.com/office/powerpoint/2010/main" val="2186334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910F-B93E-4B42-88A2-1A72C9B92C65}"/>
              </a:ext>
            </a:extLst>
          </p:cNvPr>
          <p:cNvSpPr>
            <a:spLocks noGrp="1"/>
          </p:cNvSpPr>
          <p:nvPr>
            <p:ph type="title"/>
          </p:nvPr>
        </p:nvSpPr>
        <p:spPr/>
        <p:txBody>
          <a:bodyPr/>
          <a:lstStyle/>
          <a:p>
            <a:r>
              <a:rPr lang="en-GB" dirty="0">
                <a:solidFill>
                  <a:srgbClr val="FF3300"/>
                </a:solidFill>
              </a:rPr>
              <a:t>Creative commons licences</a:t>
            </a:r>
          </a:p>
        </p:txBody>
      </p:sp>
      <p:sp>
        <p:nvSpPr>
          <p:cNvPr id="3" name="Content Placeholder 2">
            <a:extLst>
              <a:ext uri="{FF2B5EF4-FFF2-40B4-BE49-F238E27FC236}">
                <a16:creationId xmlns:a16="http://schemas.microsoft.com/office/drawing/2014/main" id="{00E4C7D3-8C30-4F72-83A8-DA1DCC816A09}"/>
              </a:ext>
            </a:extLst>
          </p:cNvPr>
          <p:cNvSpPr>
            <a:spLocks noGrp="1"/>
          </p:cNvSpPr>
          <p:nvPr>
            <p:ph idx="1"/>
          </p:nvPr>
        </p:nvSpPr>
        <p:spPr/>
        <p:txBody>
          <a:bodyPr>
            <a:normAutofit/>
          </a:bodyPr>
          <a:lstStyle/>
          <a:p>
            <a:pPr marL="0" indent="0">
              <a:buClr>
                <a:srgbClr val="005F8E"/>
              </a:buClr>
              <a:buNone/>
            </a:pPr>
            <a:r>
              <a:rPr lang="en-GB" sz="2400" dirty="0">
                <a:latin typeface="+mj-lt"/>
                <a:hlinkClick r:id="rId2"/>
              </a:rPr>
              <a:t>http://creativecommons.org/licenses/</a:t>
            </a:r>
            <a:r>
              <a:rPr lang="hr-HR" sz="2400" dirty="0">
                <a:latin typeface="+mj-lt"/>
              </a:rPr>
              <a:t> </a:t>
            </a:r>
            <a:endParaRPr lang="en-GB" sz="2400" dirty="0">
              <a:latin typeface="+mj-lt"/>
            </a:endParaRPr>
          </a:p>
          <a:p>
            <a:pPr marL="0" indent="0">
              <a:buClr>
                <a:srgbClr val="005F8E"/>
              </a:buClr>
              <a:buNone/>
            </a:pPr>
            <a:r>
              <a:rPr lang="en-GB" sz="2400" dirty="0">
                <a:latin typeface="+mj-lt"/>
              </a:rPr>
              <a:t>Creative Commons develops, supports, and stewards legal and technical infrastructure that maximizes digital creativity, sharing, and innovation.</a:t>
            </a:r>
            <a:endParaRPr lang="hr-HR" sz="2400" dirty="0">
              <a:latin typeface="+mj-lt"/>
            </a:endParaRPr>
          </a:p>
          <a:p>
            <a:pPr marL="0" indent="0">
              <a:buClr>
                <a:srgbClr val="005F8E"/>
              </a:buClr>
              <a:buNone/>
            </a:pPr>
            <a:endParaRPr lang="hr-HR" sz="2400" dirty="0">
              <a:latin typeface="+mj-lt"/>
            </a:endParaRPr>
          </a:p>
          <a:p>
            <a:pPr marL="0" indent="0">
              <a:buClr>
                <a:srgbClr val="005F8E"/>
              </a:buClr>
              <a:buNone/>
            </a:pPr>
            <a:r>
              <a:rPr lang="en-GB" sz="2400" dirty="0">
                <a:latin typeface="+mj-lt"/>
              </a:rPr>
              <a:t>						</a:t>
            </a:r>
            <a:r>
              <a:rPr lang="hr-HR" sz="2400" dirty="0" err="1">
                <a:latin typeface="+mj-lt"/>
              </a:rPr>
              <a:t>Challenge</a:t>
            </a:r>
            <a:r>
              <a:rPr lang="hr-HR" sz="2400" dirty="0">
                <a:latin typeface="+mj-lt"/>
              </a:rPr>
              <a:t>: </a:t>
            </a:r>
            <a:r>
              <a:rPr lang="hr-HR" sz="2400" dirty="0" err="1">
                <a:latin typeface="+mj-lt"/>
              </a:rPr>
              <a:t>identifying</a:t>
            </a:r>
            <a:r>
              <a:rPr lang="hr-HR" sz="2400" dirty="0">
                <a:latin typeface="+mj-lt"/>
              </a:rPr>
              <a:t> </a:t>
            </a:r>
            <a:r>
              <a:rPr lang="hr-HR" sz="2400" dirty="0" err="1">
                <a:latin typeface="+mj-lt"/>
              </a:rPr>
              <a:t>photographs</a:t>
            </a:r>
            <a:br>
              <a:rPr lang="hr-HR" sz="2400" dirty="0">
                <a:latin typeface="+mj-lt"/>
              </a:rPr>
            </a:br>
            <a:r>
              <a:rPr lang="en-GB" sz="2400" dirty="0">
                <a:latin typeface="+mj-lt"/>
              </a:rPr>
              <a:t>						</a:t>
            </a:r>
            <a:r>
              <a:rPr lang="hr-HR" sz="2400" dirty="0">
                <a:latin typeface="+mj-lt"/>
              </a:rPr>
              <a:t>of </a:t>
            </a:r>
            <a:r>
              <a:rPr lang="hr-HR" sz="2400" dirty="0" err="1">
                <a:latin typeface="+mj-lt"/>
              </a:rPr>
              <a:t>individuals</a:t>
            </a:r>
            <a:r>
              <a:rPr lang="hr-HR" sz="2400" dirty="0">
                <a:latin typeface="+mj-lt"/>
              </a:rPr>
              <a:t> in </a:t>
            </a:r>
            <a:r>
              <a:rPr lang="hr-HR" sz="2400" dirty="0" err="1">
                <a:latin typeface="+mj-lt"/>
              </a:rPr>
              <a:t>medical</a:t>
            </a:r>
            <a:r>
              <a:rPr lang="hr-HR" sz="2400" dirty="0">
                <a:latin typeface="+mj-lt"/>
              </a:rPr>
              <a:t> literature</a:t>
            </a:r>
          </a:p>
        </p:txBody>
      </p:sp>
      <p:pic>
        <p:nvPicPr>
          <p:cNvPr id="9" name="Picture 14" descr="http://lava360.com/wp-content/uploads/2010/04/creative_commons_licenses.jpg">
            <a:extLst>
              <a:ext uri="{FF2B5EF4-FFF2-40B4-BE49-F238E27FC236}">
                <a16:creationId xmlns:a16="http://schemas.microsoft.com/office/drawing/2014/main" id="{B597DD4F-8A0F-45DF-8DC9-E241FE5346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5760" y="3513387"/>
            <a:ext cx="3261123" cy="1363742"/>
          </a:xfrm>
          <a:prstGeom prst="rect">
            <a:avLst/>
          </a:prstGeom>
          <a:noFill/>
        </p:spPr>
      </p:pic>
      <p:pic>
        <p:nvPicPr>
          <p:cNvPr id="5" name="Picture 4">
            <a:extLst>
              <a:ext uri="{FF2B5EF4-FFF2-40B4-BE49-F238E27FC236}">
                <a16:creationId xmlns:a16="http://schemas.microsoft.com/office/drawing/2014/main" id="{9576BC15-F159-13AC-A85F-F68F9AC3F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6557" y="4214752"/>
            <a:ext cx="5196752" cy="2525911"/>
          </a:xfrm>
          <a:prstGeom prst="rect">
            <a:avLst/>
          </a:prstGeom>
          <a:ln>
            <a:solidFill>
              <a:srgbClr val="FF3300"/>
            </a:solidFill>
          </a:ln>
        </p:spPr>
      </p:pic>
      <p:sp>
        <p:nvSpPr>
          <p:cNvPr id="6" name="TextBox 5">
            <a:extLst>
              <a:ext uri="{FF2B5EF4-FFF2-40B4-BE49-F238E27FC236}">
                <a16:creationId xmlns:a16="http://schemas.microsoft.com/office/drawing/2014/main" id="{8747AE70-D028-263F-9794-EDBD63180A96}"/>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1618776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E44757D-F788-4DB3-BEEB-2BB0BC75AD75}"/>
              </a:ext>
            </a:extLst>
          </p:cNvPr>
          <p:cNvSpPr txBox="1">
            <a:spLocks/>
          </p:cNvSpPr>
          <p:nvPr/>
        </p:nvSpPr>
        <p:spPr>
          <a:xfrm>
            <a:off x="778566" y="1235573"/>
            <a:ext cx="5812580" cy="51568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10000"/>
              </a:lnSpc>
              <a:buFont typeface="Arial" panose="020B0604020202020204" pitchFamily="34" charset="0"/>
              <a:buNone/>
            </a:pPr>
            <a:r>
              <a:rPr lang="en-US" sz="2400" dirty="0">
                <a:latin typeface="+mj-lt"/>
              </a:rPr>
              <a:t>Single blind</a:t>
            </a:r>
          </a:p>
          <a:p>
            <a:pPr marL="0" indent="0">
              <a:lnSpc>
                <a:spcPct val="210000"/>
              </a:lnSpc>
              <a:buFont typeface="Arial" panose="020B0604020202020204" pitchFamily="34" charset="0"/>
              <a:buNone/>
            </a:pPr>
            <a:r>
              <a:rPr lang="en-US" sz="2400" dirty="0">
                <a:latin typeface="+mj-lt"/>
              </a:rPr>
              <a:t>Double blind</a:t>
            </a:r>
          </a:p>
          <a:p>
            <a:pPr marL="0" indent="0">
              <a:lnSpc>
                <a:spcPct val="210000"/>
              </a:lnSpc>
              <a:buFont typeface="Arial" panose="020B0604020202020204" pitchFamily="34" charset="0"/>
              <a:buNone/>
            </a:pPr>
            <a:r>
              <a:rPr lang="en-US" sz="2400" dirty="0">
                <a:latin typeface="+mj-lt"/>
              </a:rPr>
              <a:t>Consultative</a:t>
            </a:r>
          </a:p>
          <a:p>
            <a:pPr marL="0" indent="0">
              <a:lnSpc>
                <a:spcPct val="210000"/>
              </a:lnSpc>
              <a:buFont typeface="Arial" panose="020B0604020202020204" pitchFamily="34" charset="0"/>
              <a:buNone/>
            </a:pPr>
            <a:r>
              <a:rPr lang="en-US" sz="2400" dirty="0">
                <a:latin typeface="+mj-lt"/>
              </a:rPr>
              <a:t>Results free review</a:t>
            </a:r>
          </a:p>
          <a:p>
            <a:pPr marL="0" indent="0">
              <a:lnSpc>
                <a:spcPct val="210000"/>
              </a:lnSpc>
              <a:buFont typeface="Arial" panose="020B0604020202020204" pitchFamily="34" charset="0"/>
              <a:buNone/>
            </a:pPr>
            <a:r>
              <a:rPr lang="en-US" sz="2400" dirty="0">
                <a:latin typeface="+mj-lt"/>
              </a:rPr>
              <a:t>Open peer review</a:t>
            </a:r>
          </a:p>
          <a:p>
            <a:pPr marL="0" indent="0">
              <a:lnSpc>
                <a:spcPct val="210000"/>
              </a:lnSpc>
              <a:buFont typeface="Arial" panose="020B0604020202020204" pitchFamily="34" charset="0"/>
              <a:buNone/>
            </a:pPr>
            <a:r>
              <a:rPr lang="en-US" sz="2400" dirty="0">
                <a:latin typeface="+mj-lt"/>
              </a:rPr>
              <a:t>Post-publication</a:t>
            </a:r>
          </a:p>
        </p:txBody>
      </p:sp>
      <p:pic>
        <p:nvPicPr>
          <p:cNvPr id="9" name="Graphic 8" descr="Eye">
            <a:extLst>
              <a:ext uri="{FF2B5EF4-FFF2-40B4-BE49-F238E27FC236}">
                <a16:creationId xmlns:a16="http://schemas.microsoft.com/office/drawing/2014/main" id="{C61D4F8A-537F-4114-B40A-FA1113B7BBA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78677" y="4836074"/>
            <a:ext cx="748843" cy="748843"/>
          </a:xfrm>
          <a:prstGeom prst="rect">
            <a:avLst/>
          </a:prstGeom>
        </p:spPr>
      </p:pic>
      <p:pic>
        <p:nvPicPr>
          <p:cNvPr id="10" name="Graphic 9" descr="Eye">
            <a:extLst>
              <a:ext uri="{FF2B5EF4-FFF2-40B4-BE49-F238E27FC236}">
                <a16:creationId xmlns:a16="http://schemas.microsoft.com/office/drawing/2014/main" id="{CC9E3B3E-BB46-4C3A-9EB5-F1F77FB766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27520" y="4836074"/>
            <a:ext cx="748843" cy="748843"/>
          </a:xfrm>
          <a:prstGeom prst="rect">
            <a:avLst/>
          </a:prstGeom>
        </p:spPr>
      </p:pic>
      <p:pic>
        <p:nvPicPr>
          <p:cNvPr id="11" name="Graphic 10" descr="Eye">
            <a:extLst>
              <a:ext uri="{FF2B5EF4-FFF2-40B4-BE49-F238E27FC236}">
                <a16:creationId xmlns:a16="http://schemas.microsoft.com/office/drawing/2014/main" id="{C4A2D015-0A35-43F0-9AD0-794543CA45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78677" y="1407798"/>
            <a:ext cx="748843" cy="748843"/>
          </a:xfrm>
          <a:prstGeom prst="rect">
            <a:avLst/>
          </a:prstGeom>
        </p:spPr>
      </p:pic>
      <p:pic>
        <p:nvPicPr>
          <p:cNvPr id="12" name="Graphic 11" descr="Eye">
            <a:extLst>
              <a:ext uri="{FF2B5EF4-FFF2-40B4-BE49-F238E27FC236}">
                <a16:creationId xmlns:a16="http://schemas.microsoft.com/office/drawing/2014/main" id="{981ADF05-9A73-439D-9DC7-AAA443E22B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27520" y="1407798"/>
            <a:ext cx="748843" cy="748843"/>
          </a:xfrm>
          <a:prstGeom prst="rect">
            <a:avLst/>
          </a:prstGeom>
        </p:spPr>
      </p:pic>
      <p:pic>
        <p:nvPicPr>
          <p:cNvPr id="13" name="Graphic 12" descr="Eye">
            <a:extLst>
              <a:ext uri="{FF2B5EF4-FFF2-40B4-BE49-F238E27FC236}">
                <a16:creationId xmlns:a16="http://schemas.microsoft.com/office/drawing/2014/main" id="{CF5D2276-5FD8-45F6-ACA9-03819C063BE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78677" y="2300173"/>
            <a:ext cx="748843" cy="748843"/>
          </a:xfrm>
          <a:prstGeom prst="rect">
            <a:avLst/>
          </a:prstGeom>
        </p:spPr>
      </p:pic>
      <p:pic>
        <p:nvPicPr>
          <p:cNvPr id="14" name="Graphic 13" descr="Eye">
            <a:extLst>
              <a:ext uri="{FF2B5EF4-FFF2-40B4-BE49-F238E27FC236}">
                <a16:creationId xmlns:a16="http://schemas.microsoft.com/office/drawing/2014/main" id="{85E78EBB-2075-45E1-BBC0-C7695D6BD4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27520" y="2300173"/>
            <a:ext cx="748843" cy="748843"/>
          </a:xfrm>
          <a:prstGeom prst="rect">
            <a:avLst/>
          </a:prstGeom>
        </p:spPr>
      </p:pic>
      <p:pic>
        <p:nvPicPr>
          <p:cNvPr id="15" name="Graphic 14" descr="Meeting">
            <a:extLst>
              <a:ext uri="{FF2B5EF4-FFF2-40B4-BE49-F238E27FC236}">
                <a16:creationId xmlns:a16="http://schemas.microsoft.com/office/drawing/2014/main" id="{335F1F0E-C514-457A-9A51-91EF7EB397D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70320" y="3037177"/>
            <a:ext cx="914400" cy="914400"/>
          </a:xfrm>
          <a:prstGeom prst="rect">
            <a:avLst/>
          </a:prstGeom>
        </p:spPr>
      </p:pic>
      <p:pic>
        <p:nvPicPr>
          <p:cNvPr id="16" name="Graphic 15" descr="Open book">
            <a:extLst>
              <a:ext uri="{FF2B5EF4-FFF2-40B4-BE49-F238E27FC236}">
                <a16:creationId xmlns:a16="http://schemas.microsoft.com/office/drawing/2014/main" id="{A8B2A9ED-A316-4660-AC6D-E7C545A6E89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70320" y="5645097"/>
            <a:ext cx="914400" cy="914400"/>
          </a:xfrm>
          <a:prstGeom prst="rect">
            <a:avLst/>
          </a:prstGeom>
        </p:spPr>
      </p:pic>
      <p:pic>
        <p:nvPicPr>
          <p:cNvPr id="17" name="Graphic 16" descr="Sunglasses">
            <a:extLst>
              <a:ext uri="{FF2B5EF4-FFF2-40B4-BE49-F238E27FC236}">
                <a16:creationId xmlns:a16="http://schemas.microsoft.com/office/drawing/2014/main" id="{D9152D96-F86A-46F8-ACFB-EF0334D42CF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80094" y="2025901"/>
            <a:ext cx="1294852" cy="1294852"/>
          </a:xfrm>
          <a:prstGeom prst="rect">
            <a:avLst/>
          </a:prstGeom>
        </p:spPr>
      </p:pic>
      <p:pic>
        <p:nvPicPr>
          <p:cNvPr id="18" name="Graphic 17" descr="Disconnected">
            <a:extLst>
              <a:ext uri="{FF2B5EF4-FFF2-40B4-BE49-F238E27FC236}">
                <a16:creationId xmlns:a16="http://schemas.microsoft.com/office/drawing/2014/main" id="{C57E3C4B-BCC8-42AE-B4F0-56721371A19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587542" y="3951577"/>
            <a:ext cx="914400" cy="914400"/>
          </a:xfrm>
          <a:prstGeom prst="rect">
            <a:avLst/>
          </a:prstGeom>
        </p:spPr>
      </p:pic>
      <p:pic>
        <p:nvPicPr>
          <p:cNvPr id="19" name="Graphic 18" descr="Sunglasses">
            <a:extLst>
              <a:ext uri="{FF2B5EF4-FFF2-40B4-BE49-F238E27FC236}">
                <a16:creationId xmlns:a16="http://schemas.microsoft.com/office/drawing/2014/main" id="{8426CBB0-2EBD-4C07-BA5D-C8C5E030927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2128000">
            <a:off x="4569546" y="955250"/>
            <a:ext cx="1294852" cy="1294852"/>
          </a:xfrm>
          <a:prstGeom prst="rect">
            <a:avLst/>
          </a:prstGeom>
        </p:spPr>
      </p:pic>
      <p:pic>
        <p:nvPicPr>
          <p:cNvPr id="32" name="Picture 31">
            <a:extLst>
              <a:ext uri="{FF2B5EF4-FFF2-40B4-BE49-F238E27FC236}">
                <a16:creationId xmlns:a16="http://schemas.microsoft.com/office/drawing/2014/main" id="{9B4DDD60-0382-49AA-BA65-688C043A64F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71182" y="1822822"/>
            <a:ext cx="4737022" cy="2242639"/>
          </a:xfrm>
          <a:prstGeom prst="rect">
            <a:avLst/>
          </a:prstGeom>
        </p:spPr>
      </p:pic>
      <p:grpSp>
        <p:nvGrpSpPr>
          <p:cNvPr id="3" name="Group 2">
            <a:extLst>
              <a:ext uri="{FF2B5EF4-FFF2-40B4-BE49-F238E27FC236}">
                <a16:creationId xmlns:a16="http://schemas.microsoft.com/office/drawing/2014/main" id="{6467E238-3CCA-7C80-2253-B533D164481D}"/>
              </a:ext>
            </a:extLst>
          </p:cNvPr>
          <p:cNvGrpSpPr/>
          <p:nvPr/>
        </p:nvGrpSpPr>
        <p:grpSpPr>
          <a:xfrm>
            <a:off x="8101789" y="4200063"/>
            <a:ext cx="3967880" cy="1066024"/>
            <a:chOff x="8101789" y="4200063"/>
            <a:chExt cx="3967880" cy="1066024"/>
          </a:xfrm>
        </p:grpSpPr>
        <p:sp>
          <p:nvSpPr>
            <p:cNvPr id="31" name="TextBox 3">
              <a:extLst>
                <a:ext uri="{FF2B5EF4-FFF2-40B4-BE49-F238E27FC236}">
                  <a16:creationId xmlns:a16="http://schemas.microsoft.com/office/drawing/2014/main" id="{D39DFBEB-9251-4940-8737-A3A4B1B53C0E}"/>
                </a:ext>
              </a:extLst>
            </p:cNvPr>
            <p:cNvSpPr txBox="1"/>
            <p:nvPr/>
          </p:nvSpPr>
          <p:spPr>
            <a:xfrm>
              <a:off x="8101789" y="4865977"/>
              <a:ext cx="3967880" cy="400110"/>
            </a:xfrm>
            <a:prstGeom prst="rect">
              <a:avLst/>
            </a:prstGeom>
            <a:noFill/>
          </p:spPr>
          <p:txBody>
            <a:bodyPr wrap="square" rtlCol="0">
              <a:spAutoFit/>
            </a:bodyPr>
            <a:lstStyle/>
            <a:p>
              <a:r>
                <a:rPr lang="en-US" sz="2000" i="1" dirty="0">
                  <a:latin typeface="+mj-lt"/>
                </a:rPr>
                <a:t>Physical Review</a:t>
              </a:r>
              <a:r>
                <a:rPr lang="hr-HR" sz="2000" i="1" dirty="0">
                  <a:latin typeface="+mj-lt"/>
                </a:rPr>
                <a:t>, </a:t>
              </a:r>
              <a:r>
                <a:rPr lang="en-US" sz="2000" dirty="0">
                  <a:latin typeface="+mj-lt"/>
                </a:rPr>
                <a:t>1936</a:t>
              </a:r>
              <a:endParaRPr sz="2000" dirty="0">
                <a:latin typeface="+mj-lt"/>
              </a:endParaRPr>
            </a:p>
          </p:txBody>
        </p:sp>
        <p:pic>
          <p:nvPicPr>
            <p:cNvPr id="33" name="Picture 2" descr="Albert Einstein Sign">
              <a:extLst>
                <a:ext uri="{FF2B5EF4-FFF2-40B4-BE49-F238E27FC236}">
                  <a16:creationId xmlns:a16="http://schemas.microsoft.com/office/drawing/2014/main" id="{AD385A9B-D5CF-4C40-9CB6-136B3A2018B8}"/>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8896866" y="4200063"/>
              <a:ext cx="2548234" cy="49122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3DFE38C4-C504-B504-B7C2-1366A053EB82}"/>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2" name="Title 1">
            <a:extLst>
              <a:ext uri="{FF2B5EF4-FFF2-40B4-BE49-F238E27FC236}">
                <a16:creationId xmlns:a16="http://schemas.microsoft.com/office/drawing/2014/main" id="{99855F1C-C228-4899-8112-8B8DE82502B3}"/>
              </a:ext>
            </a:extLst>
          </p:cNvPr>
          <p:cNvSpPr>
            <a:spLocks noGrp="1"/>
          </p:cNvSpPr>
          <p:nvPr>
            <p:ph type="title"/>
          </p:nvPr>
        </p:nvSpPr>
        <p:spPr>
          <a:xfrm>
            <a:off x="618563" y="52145"/>
            <a:ext cx="10515600" cy="1325563"/>
          </a:xfrm>
        </p:spPr>
        <p:txBody>
          <a:bodyPr/>
          <a:lstStyle/>
          <a:p>
            <a:r>
              <a:rPr lang="en-GB" dirty="0">
                <a:solidFill>
                  <a:srgbClr val="FF3300"/>
                </a:solidFill>
              </a:rPr>
              <a:t>Reviewing and Assessment</a:t>
            </a:r>
            <a:endParaRPr lang="en-GB" dirty="0"/>
          </a:p>
        </p:txBody>
      </p:sp>
    </p:spTree>
    <p:extLst>
      <p:ext uri="{BB962C8B-B14F-4D97-AF65-F5344CB8AC3E}">
        <p14:creationId xmlns:p14="http://schemas.microsoft.com/office/powerpoint/2010/main" val="28878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DB6C0-7A37-4BCD-BCCF-3AEA358E5ECC}"/>
              </a:ext>
            </a:extLst>
          </p:cNvPr>
          <p:cNvSpPr>
            <a:spLocks noGrp="1"/>
          </p:cNvSpPr>
          <p:nvPr>
            <p:ph type="title"/>
          </p:nvPr>
        </p:nvSpPr>
        <p:spPr>
          <a:xfrm>
            <a:off x="736600" y="227367"/>
            <a:ext cx="10515600" cy="1325563"/>
          </a:xfrm>
        </p:spPr>
        <p:txBody>
          <a:bodyPr/>
          <a:lstStyle/>
          <a:p>
            <a:r>
              <a:rPr lang="hr-HR" dirty="0">
                <a:solidFill>
                  <a:srgbClr val="FF3300"/>
                </a:solidFill>
              </a:rPr>
              <a:t>European </a:t>
            </a:r>
            <a:r>
              <a:rPr lang="hr-HR" dirty="0" err="1">
                <a:solidFill>
                  <a:srgbClr val="FF3300"/>
                </a:solidFill>
              </a:rPr>
              <a:t>Code</a:t>
            </a:r>
            <a:r>
              <a:rPr lang="hr-HR" dirty="0">
                <a:solidFill>
                  <a:srgbClr val="FF3300"/>
                </a:solidFill>
              </a:rPr>
              <a:t> of </a:t>
            </a:r>
            <a:r>
              <a:rPr lang="hr-HR" dirty="0" err="1">
                <a:solidFill>
                  <a:srgbClr val="FF3300"/>
                </a:solidFill>
              </a:rPr>
              <a:t>Conduct</a:t>
            </a:r>
            <a:r>
              <a:rPr lang="hr-HR" dirty="0">
                <a:solidFill>
                  <a:srgbClr val="FF3300"/>
                </a:solidFill>
              </a:rPr>
              <a:t> for RI</a:t>
            </a:r>
            <a:endParaRPr lang="en-GB" dirty="0"/>
          </a:p>
        </p:txBody>
      </p:sp>
      <p:sp>
        <p:nvSpPr>
          <p:cNvPr id="2" name="Marcador de Posição de Conteúdo 1">
            <a:extLst>
              <a:ext uri="{FF2B5EF4-FFF2-40B4-BE49-F238E27FC236}">
                <a16:creationId xmlns:a16="http://schemas.microsoft.com/office/drawing/2014/main" id="{B3924486-66D1-0BDF-E444-78D853A65ECF}"/>
              </a:ext>
            </a:extLst>
          </p:cNvPr>
          <p:cNvSpPr>
            <a:spLocks noGrp="1"/>
          </p:cNvSpPr>
          <p:nvPr>
            <p:ph idx="1"/>
          </p:nvPr>
        </p:nvSpPr>
        <p:spPr/>
        <p:txBody>
          <a:bodyPr>
            <a:normAutofit/>
          </a:bodyPr>
          <a:lstStyle/>
          <a:p>
            <a:pPr>
              <a:buClr>
                <a:srgbClr val="FF3300"/>
              </a:buClr>
            </a:pPr>
            <a:r>
              <a:rPr lang="en-GB" dirty="0">
                <a:latin typeface="+mj-lt"/>
              </a:rPr>
              <a:t>virtue-based </a:t>
            </a:r>
          </a:p>
          <a:p>
            <a:pPr marL="0" indent="0">
              <a:buNone/>
            </a:pPr>
            <a:r>
              <a:rPr lang="hr-HR" dirty="0">
                <a:latin typeface="+mj-lt"/>
              </a:rPr>
              <a:t>&amp;</a:t>
            </a:r>
            <a:endParaRPr lang="en-GB" dirty="0">
              <a:latin typeface="+mj-lt"/>
            </a:endParaRPr>
          </a:p>
          <a:p>
            <a:pPr>
              <a:buClr>
                <a:srgbClr val="FF3300"/>
              </a:buClr>
            </a:pPr>
            <a:r>
              <a:rPr lang="en-GB" dirty="0">
                <a:latin typeface="+mj-lt"/>
              </a:rPr>
              <a:t> principle-based</a:t>
            </a:r>
          </a:p>
          <a:p>
            <a:pPr marL="0" indent="0">
              <a:buNone/>
            </a:pPr>
            <a:r>
              <a:rPr lang="en-GB" dirty="0">
                <a:latin typeface="+mj-lt"/>
              </a:rPr>
              <a:t>approach to ethics</a:t>
            </a:r>
            <a:r>
              <a:rPr lang="hr-HR" dirty="0">
                <a:latin typeface="+mj-lt"/>
              </a:rPr>
              <a:t> </a:t>
            </a:r>
            <a:r>
              <a:rPr lang="en-GB" dirty="0">
                <a:latin typeface="+mj-lt"/>
              </a:rPr>
              <a:t>and research integrity</a:t>
            </a:r>
          </a:p>
        </p:txBody>
      </p:sp>
      <p:pic>
        <p:nvPicPr>
          <p:cNvPr id="6" name="Picture 5">
            <a:extLst>
              <a:ext uri="{FF2B5EF4-FFF2-40B4-BE49-F238E27FC236}">
                <a16:creationId xmlns:a16="http://schemas.microsoft.com/office/drawing/2014/main" id="{16080E22-39CD-413A-A146-160C0B3185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1609" y="4143183"/>
            <a:ext cx="1776362" cy="2535382"/>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EBE4DFBF-3447-E8D5-62DE-7F121F03DDD0}"/>
              </a:ext>
            </a:extLst>
          </p:cNvPr>
          <p:cNvPicPr>
            <a:picLocks noChangeAspect="1"/>
          </p:cNvPicPr>
          <p:nvPr/>
        </p:nvPicPr>
        <p:blipFill>
          <a:blip r:embed="rId4"/>
          <a:stretch>
            <a:fillRect/>
          </a:stretch>
        </p:blipFill>
        <p:spPr>
          <a:xfrm>
            <a:off x="7118441" y="1345213"/>
            <a:ext cx="2400300" cy="5448300"/>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5E85979F-D49D-4211-850E-81AC39A33313}"/>
              </a:ext>
            </a:extLst>
          </p:cNvPr>
          <p:cNvPicPr>
            <a:picLocks noChangeAspect="1"/>
          </p:cNvPicPr>
          <p:nvPr/>
        </p:nvPicPr>
        <p:blipFill>
          <a:blip r:embed="rId5"/>
          <a:stretch>
            <a:fillRect/>
          </a:stretch>
        </p:blipFill>
        <p:spPr>
          <a:xfrm>
            <a:off x="9732604" y="1280236"/>
            <a:ext cx="2238687" cy="2629267"/>
          </a:xfrm>
          <a:prstGeom prst="rect">
            <a:avLst/>
          </a:prstGeom>
        </p:spPr>
      </p:pic>
    </p:spTree>
    <p:extLst>
      <p:ext uri="{BB962C8B-B14F-4D97-AF65-F5344CB8AC3E}">
        <p14:creationId xmlns:p14="http://schemas.microsoft.com/office/powerpoint/2010/main" val="213564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F523-3205-491C-B521-F94EA736F235}"/>
              </a:ext>
            </a:extLst>
          </p:cNvPr>
          <p:cNvSpPr>
            <a:spLocks noGrp="1"/>
          </p:cNvSpPr>
          <p:nvPr>
            <p:ph type="title"/>
          </p:nvPr>
        </p:nvSpPr>
        <p:spPr/>
        <p:txBody>
          <a:bodyPr/>
          <a:lstStyle/>
          <a:p>
            <a:r>
              <a:rPr lang="en-GB" dirty="0">
                <a:solidFill>
                  <a:srgbClr val="FF3300"/>
                </a:solidFill>
              </a:rPr>
              <a:t>Reviewing and Assessment</a:t>
            </a:r>
            <a:endParaRPr lang="en-GB" b="1" dirty="0"/>
          </a:p>
        </p:txBody>
      </p:sp>
      <p:sp>
        <p:nvSpPr>
          <p:cNvPr id="5" name="Rectangle 4"/>
          <p:cNvSpPr/>
          <p:nvPr/>
        </p:nvSpPr>
        <p:spPr>
          <a:xfrm>
            <a:off x="1690256" y="6087138"/>
            <a:ext cx="8954698" cy="338554"/>
          </a:xfrm>
          <a:prstGeom prst="rect">
            <a:avLst/>
          </a:prstGeom>
        </p:spPr>
        <p:txBody>
          <a:bodyPr wrap="square">
            <a:spAutoFit/>
          </a:bodyPr>
          <a:lstStyle/>
          <a:p>
            <a:r>
              <a:rPr lang="en-US" sz="1600" dirty="0">
                <a:solidFill>
                  <a:srgbClr val="FF3300"/>
                </a:solidFill>
                <a:hlinkClick r:id="rId2"/>
              </a:rPr>
              <a:t>https://publicationethics.org/files/What-to-consider-when-asked-to-PR.pdf</a:t>
            </a:r>
            <a:r>
              <a:rPr lang="hr-HR" sz="1600" dirty="0">
                <a:solidFill>
                  <a:srgbClr val="FF3300"/>
                </a:solidFill>
              </a:rPr>
              <a:t>  </a:t>
            </a:r>
            <a:endParaRPr lang="en-US" sz="1600" dirty="0">
              <a:solidFill>
                <a:srgbClr val="FF33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557" y="1488557"/>
            <a:ext cx="9595397" cy="4598581"/>
          </a:xfrm>
          <a:prstGeom prst="rect">
            <a:avLst/>
          </a:prstGeom>
          <a:ln>
            <a:solidFill>
              <a:schemeClr val="tx2"/>
            </a:solidFill>
          </a:ln>
        </p:spPr>
      </p:pic>
      <p:sp>
        <p:nvSpPr>
          <p:cNvPr id="4" name="TextBox 3">
            <a:extLst>
              <a:ext uri="{FF2B5EF4-FFF2-40B4-BE49-F238E27FC236}">
                <a16:creationId xmlns:a16="http://schemas.microsoft.com/office/drawing/2014/main" id="{5A77330F-3D8D-FA3F-36AA-9D950318EBA8}"/>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2046886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94232" y="1784604"/>
            <a:ext cx="568451" cy="822960"/>
          </a:xfrm>
          <a:prstGeom prst="rect">
            <a:avLst/>
          </a:prstGeom>
        </p:spPr>
      </p:pic>
      <p:sp>
        <p:nvSpPr>
          <p:cNvPr id="3" name="object 3"/>
          <p:cNvSpPr txBox="1"/>
          <p:nvPr/>
        </p:nvSpPr>
        <p:spPr>
          <a:xfrm>
            <a:off x="2171445" y="1712722"/>
            <a:ext cx="3440429" cy="4011996"/>
          </a:xfrm>
          <a:prstGeom prst="rect">
            <a:avLst/>
          </a:prstGeom>
        </p:spPr>
        <p:txBody>
          <a:bodyPr vert="horz" wrap="square" lIns="0" tIns="13335" rIns="0" bIns="0" rtlCol="0">
            <a:spAutoFit/>
          </a:bodyPr>
          <a:lstStyle/>
          <a:p>
            <a:pPr marL="299085" marR="294640" indent="-287020">
              <a:lnSpc>
                <a:spcPct val="100000"/>
              </a:lnSpc>
              <a:spcBef>
                <a:spcPts val="105"/>
              </a:spcBef>
              <a:buChar char="•"/>
              <a:tabLst>
                <a:tab pos="299085" algn="l"/>
                <a:tab pos="299720" algn="l"/>
              </a:tabLst>
            </a:pPr>
            <a:r>
              <a:rPr sz="1700" dirty="0">
                <a:solidFill>
                  <a:srgbClr val="7E7E7E"/>
                </a:solidFill>
                <a:latin typeface="Arial"/>
                <a:cs typeface="Arial"/>
              </a:rPr>
              <a:t>100+</a:t>
            </a:r>
            <a:r>
              <a:rPr sz="1700" spc="-20" dirty="0">
                <a:solidFill>
                  <a:srgbClr val="7E7E7E"/>
                </a:solidFill>
                <a:latin typeface="Arial"/>
                <a:cs typeface="Arial"/>
              </a:rPr>
              <a:t> </a:t>
            </a:r>
            <a:r>
              <a:rPr sz="1700" dirty="0">
                <a:solidFill>
                  <a:srgbClr val="7E7E7E"/>
                </a:solidFill>
                <a:latin typeface="Arial"/>
                <a:cs typeface="Arial"/>
              </a:rPr>
              <a:t>Forums</a:t>
            </a:r>
            <a:r>
              <a:rPr sz="1700" spc="-20" dirty="0">
                <a:solidFill>
                  <a:srgbClr val="7E7E7E"/>
                </a:solidFill>
                <a:latin typeface="Arial"/>
                <a:cs typeface="Arial"/>
              </a:rPr>
              <a:t> </a:t>
            </a:r>
            <a:r>
              <a:rPr sz="1700" dirty="0">
                <a:solidFill>
                  <a:srgbClr val="7E7E7E"/>
                </a:solidFill>
                <a:latin typeface="Arial"/>
                <a:cs typeface="Arial"/>
              </a:rPr>
              <a:t>(members</a:t>
            </a:r>
            <a:r>
              <a:rPr sz="1700" spc="-20" dirty="0">
                <a:solidFill>
                  <a:srgbClr val="7E7E7E"/>
                </a:solidFill>
                <a:latin typeface="Arial"/>
                <a:cs typeface="Arial"/>
              </a:rPr>
              <a:t> only) </a:t>
            </a:r>
            <a:r>
              <a:rPr sz="1700" dirty="0">
                <a:solidFill>
                  <a:srgbClr val="7E7E7E"/>
                </a:solidFill>
                <a:latin typeface="Arial"/>
                <a:cs typeface="Arial"/>
              </a:rPr>
              <a:t>held</a:t>
            </a:r>
            <a:r>
              <a:rPr sz="1700" spc="-10" dirty="0">
                <a:solidFill>
                  <a:srgbClr val="7E7E7E"/>
                </a:solidFill>
                <a:latin typeface="Arial"/>
                <a:cs typeface="Arial"/>
              </a:rPr>
              <a:t> </a:t>
            </a:r>
            <a:r>
              <a:rPr sz="1700" dirty="0">
                <a:solidFill>
                  <a:srgbClr val="7E7E7E"/>
                </a:solidFill>
                <a:latin typeface="Arial"/>
                <a:cs typeface="Arial"/>
              </a:rPr>
              <a:t>since</a:t>
            </a:r>
            <a:r>
              <a:rPr sz="1700" spc="-5" dirty="0">
                <a:solidFill>
                  <a:srgbClr val="7E7E7E"/>
                </a:solidFill>
                <a:latin typeface="Arial"/>
                <a:cs typeface="Arial"/>
              </a:rPr>
              <a:t> </a:t>
            </a:r>
            <a:r>
              <a:rPr sz="1700" dirty="0">
                <a:solidFill>
                  <a:srgbClr val="7E7E7E"/>
                </a:solidFill>
                <a:latin typeface="Arial"/>
                <a:cs typeface="Arial"/>
              </a:rPr>
              <a:t>1997; 648 </a:t>
            </a:r>
            <a:r>
              <a:rPr sz="1700" spc="-10" dirty="0">
                <a:solidFill>
                  <a:srgbClr val="7E7E7E"/>
                </a:solidFill>
                <a:latin typeface="Arial"/>
                <a:cs typeface="Arial"/>
              </a:rPr>
              <a:t>cases</a:t>
            </a:r>
            <a:endParaRPr sz="1700" dirty="0">
              <a:latin typeface="Arial"/>
              <a:cs typeface="Arial"/>
            </a:endParaRPr>
          </a:p>
          <a:p>
            <a:pPr marL="299085">
              <a:lnSpc>
                <a:spcPct val="100000"/>
              </a:lnSpc>
            </a:pPr>
            <a:r>
              <a:rPr sz="1700" dirty="0">
                <a:solidFill>
                  <a:srgbClr val="7E7E7E"/>
                </a:solidFill>
                <a:latin typeface="Arial"/>
                <a:cs typeface="Arial"/>
              </a:rPr>
              <a:t>with</a:t>
            </a:r>
            <a:r>
              <a:rPr sz="1700" spc="-15" dirty="0">
                <a:solidFill>
                  <a:srgbClr val="7E7E7E"/>
                </a:solidFill>
                <a:latin typeface="Arial"/>
                <a:cs typeface="Arial"/>
              </a:rPr>
              <a:t> </a:t>
            </a:r>
            <a:r>
              <a:rPr sz="1700" dirty="0">
                <a:solidFill>
                  <a:srgbClr val="7E7E7E"/>
                </a:solidFill>
                <a:latin typeface="Arial"/>
                <a:cs typeface="Arial"/>
              </a:rPr>
              <a:t>advice</a:t>
            </a:r>
            <a:r>
              <a:rPr sz="1700" spc="-35" dirty="0">
                <a:solidFill>
                  <a:srgbClr val="7E7E7E"/>
                </a:solidFill>
                <a:latin typeface="Arial"/>
                <a:cs typeface="Arial"/>
              </a:rPr>
              <a:t> </a:t>
            </a:r>
            <a:r>
              <a:rPr sz="1700" dirty="0">
                <a:solidFill>
                  <a:srgbClr val="7E7E7E"/>
                </a:solidFill>
                <a:latin typeface="Arial"/>
                <a:cs typeface="Arial"/>
              </a:rPr>
              <a:t>on</a:t>
            </a:r>
            <a:r>
              <a:rPr sz="1700" spc="-15" dirty="0">
                <a:solidFill>
                  <a:srgbClr val="7E7E7E"/>
                </a:solidFill>
                <a:latin typeface="Arial"/>
                <a:cs typeface="Arial"/>
              </a:rPr>
              <a:t> </a:t>
            </a:r>
            <a:r>
              <a:rPr sz="1700" b="1" u="sng" dirty="0">
                <a:solidFill>
                  <a:srgbClr val="585858"/>
                </a:solidFill>
                <a:uFill>
                  <a:solidFill>
                    <a:srgbClr val="0462C1"/>
                  </a:solidFill>
                </a:uFill>
                <a:latin typeface="Arial"/>
                <a:cs typeface="Arial"/>
                <a:hlinkClick r:id="rId3">
                  <a:extLst>
                    <a:ext uri="{A12FA001-AC4F-418D-AE19-62706E023703}">
                      <ahyp:hlinkClr xmlns:ahyp="http://schemas.microsoft.com/office/drawing/2018/hyperlinkcolor" val="tx"/>
                    </a:ext>
                  </a:extLst>
                </a:hlinkClick>
              </a:rPr>
              <a:t>COPE’s</a:t>
            </a:r>
            <a:r>
              <a:rPr sz="1700" b="1" u="sng" spc="-45" dirty="0">
                <a:solidFill>
                  <a:srgbClr val="585858"/>
                </a:solidFill>
                <a:uFill>
                  <a:solidFill>
                    <a:srgbClr val="0462C1"/>
                  </a:solidFill>
                </a:uFill>
                <a:latin typeface="Arial"/>
                <a:cs typeface="Arial"/>
                <a:hlinkClick r:id="rId3">
                  <a:extLst>
                    <a:ext uri="{A12FA001-AC4F-418D-AE19-62706E023703}">
                      <ahyp:hlinkClr xmlns:ahyp="http://schemas.microsoft.com/office/drawing/2018/hyperlinkcolor" val="tx"/>
                    </a:ext>
                  </a:extLst>
                </a:hlinkClick>
              </a:rPr>
              <a:t> </a:t>
            </a:r>
            <a:r>
              <a:rPr sz="1700" b="1" u="sng" spc="-10" dirty="0">
                <a:solidFill>
                  <a:srgbClr val="585858"/>
                </a:solidFill>
                <a:uFill>
                  <a:solidFill>
                    <a:srgbClr val="0462C1"/>
                  </a:solidFill>
                </a:uFill>
                <a:latin typeface="Arial"/>
                <a:cs typeface="Arial"/>
                <a:hlinkClick r:id="rId3">
                  <a:extLst>
                    <a:ext uri="{A12FA001-AC4F-418D-AE19-62706E023703}">
                      <ahyp:hlinkClr xmlns:ahyp="http://schemas.microsoft.com/office/drawing/2018/hyperlinkcolor" val="tx"/>
                    </a:ext>
                  </a:extLst>
                </a:hlinkClick>
              </a:rPr>
              <a:t>website</a:t>
            </a:r>
            <a:endParaRPr sz="1700" dirty="0">
              <a:solidFill>
                <a:srgbClr val="585858"/>
              </a:solidFill>
              <a:latin typeface="Arial"/>
              <a:cs typeface="Arial"/>
            </a:endParaRPr>
          </a:p>
          <a:p>
            <a:pPr>
              <a:lnSpc>
                <a:spcPct val="100000"/>
              </a:lnSpc>
            </a:pPr>
            <a:endParaRPr sz="1900" dirty="0">
              <a:latin typeface="Arial"/>
              <a:cs typeface="Arial"/>
            </a:endParaRPr>
          </a:p>
          <a:p>
            <a:pPr>
              <a:lnSpc>
                <a:spcPct val="100000"/>
              </a:lnSpc>
              <a:spcBef>
                <a:spcPts val="55"/>
              </a:spcBef>
            </a:pPr>
            <a:endParaRPr sz="1600" dirty="0">
              <a:latin typeface="Arial"/>
              <a:cs typeface="Arial"/>
            </a:endParaRPr>
          </a:p>
          <a:p>
            <a:pPr marL="299085" indent="-287020">
              <a:lnSpc>
                <a:spcPct val="100000"/>
              </a:lnSpc>
              <a:buClr>
                <a:srgbClr val="956D91"/>
              </a:buClr>
              <a:buFont typeface="Arial"/>
              <a:buChar char="•"/>
              <a:tabLst>
                <a:tab pos="299085" algn="l"/>
                <a:tab pos="299720" algn="l"/>
              </a:tabLst>
            </a:pPr>
            <a:r>
              <a:rPr sz="1700" b="1" u="sng" dirty="0">
                <a:solidFill>
                  <a:srgbClr val="585858"/>
                </a:solidFill>
                <a:uFill>
                  <a:solidFill>
                    <a:srgbClr val="0462C1"/>
                  </a:solidFill>
                </a:uFill>
                <a:latin typeface="Arial"/>
                <a:cs typeface="Arial"/>
                <a:hlinkClick r:id="rId4">
                  <a:extLst>
                    <a:ext uri="{A12FA001-AC4F-418D-AE19-62706E023703}">
                      <ahyp:hlinkClr xmlns:ahyp="http://schemas.microsoft.com/office/drawing/2018/hyperlinkcolor" val="tx"/>
                    </a:ext>
                  </a:extLst>
                </a:hlinkClick>
              </a:rPr>
              <a:t>Flowcharts</a:t>
            </a:r>
            <a:r>
              <a:rPr sz="1700" dirty="0">
                <a:solidFill>
                  <a:srgbClr val="7E7E7E"/>
                </a:solidFill>
                <a:latin typeface="Arial"/>
                <a:cs typeface="Arial"/>
              </a:rPr>
              <a:t>:</a:t>
            </a:r>
            <a:r>
              <a:rPr sz="1700" spc="-45" dirty="0">
                <a:solidFill>
                  <a:srgbClr val="7E7E7E"/>
                </a:solidFill>
                <a:latin typeface="Arial"/>
                <a:cs typeface="Arial"/>
              </a:rPr>
              <a:t> </a:t>
            </a:r>
            <a:r>
              <a:rPr sz="1700" dirty="0">
                <a:solidFill>
                  <a:srgbClr val="7E7E7E"/>
                </a:solidFill>
                <a:latin typeface="Arial"/>
                <a:cs typeface="Arial"/>
              </a:rPr>
              <a:t>step</a:t>
            </a:r>
            <a:r>
              <a:rPr sz="1700" spc="-5" dirty="0">
                <a:solidFill>
                  <a:srgbClr val="7E7E7E"/>
                </a:solidFill>
                <a:latin typeface="Arial"/>
                <a:cs typeface="Arial"/>
              </a:rPr>
              <a:t> </a:t>
            </a:r>
            <a:r>
              <a:rPr sz="1700" dirty="0">
                <a:solidFill>
                  <a:srgbClr val="7E7E7E"/>
                </a:solidFill>
                <a:latin typeface="Arial"/>
                <a:cs typeface="Arial"/>
              </a:rPr>
              <a:t>by</a:t>
            </a:r>
            <a:r>
              <a:rPr sz="1700" spc="-5" dirty="0">
                <a:solidFill>
                  <a:srgbClr val="7E7E7E"/>
                </a:solidFill>
                <a:latin typeface="Arial"/>
                <a:cs typeface="Arial"/>
              </a:rPr>
              <a:t> </a:t>
            </a:r>
            <a:r>
              <a:rPr sz="1700" dirty="0">
                <a:solidFill>
                  <a:srgbClr val="7E7E7E"/>
                </a:solidFill>
                <a:latin typeface="Arial"/>
                <a:cs typeface="Arial"/>
              </a:rPr>
              <a:t>step </a:t>
            </a:r>
            <a:r>
              <a:rPr sz="1700" spc="-10" dirty="0">
                <a:solidFill>
                  <a:srgbClr val="7E7E7E"/>
                </a:solidFill>
                <a:latin typeface="Arial"/>
                <a:cs typeface="Arial"/>
              </a:rPr>
              <a:t>guides</a:t>
            </a:r>
            <a:endParaRPr sz="1700" dirty="0">
              <a:latin typeface="Arial"/>
              <a:cs typeface="Arial"/>
            </a:endParaRPr>
          </a:p>
          <a:p>
            <a:pPr>
              <a:lnSpc>
                <a:spcPct val="100000"/>
              </a:lnSpc>
              <a:buFont typeface="Arial"/>
              <a:buChar char="•"/>
            </a:pPr>
            <a:endParaRPr sz="1900" dirty="0">
              <a:latin typeface="Arial"/>
              <a:cs typeface="Arial"/>
            </a:endParaRPr>
          </a:p>
          <a:p>
            <a:pPr>
              <a:lnSpc>
                <a:spcPct val="100000"/>
              </a:lnSpc>
              <a:buFont typeface="Arial"/>
              <a:buChar char="•"/>
            </a:pPr>
            <a:endParaRPr sz="1650" dirty="0">
              <a:latin typeface="Arial"/>
              <a:cs typeface="Arial"/>
            </a:endParaRPr>
          </a:p>
          <a:p>
            <a:pPr marL="299085" indent="-287020">
              <a:lnSpc>
                <a:spcPct val="100000"/>
              </a:lnSpc>
              <a:buClr>
                <a:srgbClr val="956D91"/>
              </a:buClr>
              <a:buFont typeface="Arial"/>
              <a:buChar char="•"/>
              <a:tabLst>
                <a:tab pos="299085" algn="l"/>
                <a:tab pos="299720" algn="l"/>
              </a:tabLst>
            </a:pPr>
            <a:r>
              <a:rPr sz="1700" b="1" u="sng" dirty="0">
                <a:solidFill>
                  <a:srgbClr val="585858"/>
                </a:solidFill>
                <a:uFill>
                  <a:solidFill>
                    <a:srgbClr val="0462C1"/>
                  </a:solidFill>
                </a:uFill>
                <a:latin typeface="Arial"/>
                <a:cs typeface="Arial"/>
                <a:hlinkClick r:id="rId5">
                  <a:extLst>
                    <a:ext uri="{A12FA001-AC4F-418D-AE19-62706E023703}">
                      <ahyp:hlinkClr xmlns:ahyp="http://schemas.microsoft.com/office/drawing/2018/hyperlinkcolor" val="tx"/>
                    </a:ext>
                  </a:extLst>
                </a:hlinkClick>
              </a:rPr>
              <a:t>Guidelines</a:t>
            </a:r>
            <a:r>
              <a:rPr sz="1700" dirty="0">
                <a:solidFill>
                  <a:srgbClr val="7E7E7E"/>
                </a:solidFill>
                <a:latin typeface="Arial"/>
                <a:cs typeface="Arial"/>
              </a:rPr>
              <a:t>:</a:t>
            </a:r>
            <a:r>
              <a:rPr sz="1700" spc="-35" dirty="0">
                <a:solidFill>
                  <a:srgbClr val="7E7E7E"/>
                </a:solidFill>
                <a:latin typeface="Arial"/>
                <a:cs typeface="Arial"/>
              </a:rPr>
              <a:t> </a:t>
            </a:r>
            <a:r>
              <a:rPr sz="1700" dirty="0">
                <a:solidFill>
                  <a:srgbClr val="7E7E7E"/>
                </a:solidFill>
                <a:latin typeface="Arial"/>
                <a:cs typeface="Arial"/>
              </a:rPr>
              <a:t>formal</a:t>
            </a:r>
            <a:r>
              <a:rPr sz="1700" spc="-25" dirty="0">
                <a:solidFill>
                  <a:srgbClr val="7E7E7E"/>
                </a:solidFill>
                <a:latin typeface="Arial"/>
                <a:cs typeface="Arial"/>
              </a:rPr>
              <a:t> </a:t>
            </a:r>
            <a:r>
              <a:rPr sz="1700" spc="-10" dirty="0">
                <a:solidFill>
                  <a:srgbClr val="7E7E7E"/>
                </a:solidFill>
                <a:latin typeface="Arial"/>
                <a:cs typeface="Arial"/>
              </a:rPr>
              <a:t>policy</a:t>
            </a:r>
            <a:endParaRPr sz="1700" dirty="0">
              <a:latin typeface="Arial"/>
              <a:cs typeface="Arial"/>
            </a:endParaRPr>
          </a:p>
          <a:p>
            <a:pPr marL="299085">
              <a:lnSpc>
                <a:spcPct val="100000"/>
              </a:lnSpc>
            </a:pPr>
            <a:r>
              <a:rPr sz="1700" spc="-10" dirty="0">
                <a:solidFill>
                  <a:srgbClr val="7E7E7E"/>
                </a:solidFill>
                <a:latin typeface="Arial"/>
                <a:cs typeface="Arial"/>
              </a:rPr>
              <a:t>documents</a:t>
            </a:r>
            <a:endParaRPr sz="1700" dirty="0">
              <a:latin typeface="Arial"/>
              <a:cs typeface="Arial"/>
            </a:endParaRPr>
          </a:p>
          <a:p>
            <a:pPr>
              <a:lnSpc>
                <a:spcPct val="100000"/>
              </a:lnSpc>
            </a:pPr>
            <a:endParaRPr sz="1900" dirty="0">
              <a:latin typeface="Arial"/>
              <a:cs typeface="Arial"/>
            </a:endParaRPr>
          </a:p>
          <a:p>
            <a:pPr>
              <a:lnSpc>
                <a:spcPct val="100000"/>
              </a:lnSpc>
            </a:pPr>
            <a:endParaRPr sz="1650" dirty="0">
              <a:latin typeface="Arial"/>
              <a:cs typeface="Arial"/>
            </a:endParaRPr>
          </a:p>
          <a:p>
            <a:pPr marL="299085" marR="442595" indent="-287020" algn="just">
              <a:lnSpc>
                <a:spcPct val="100000"/>
              </a:lnSpc>
              <a:buChar char="•"/>
              <a:tabLst>
                <a:tab pos="299720" algn="l"/>
              </a:tabLst>
            </a:pPr>
            <a:r>
              <a:rPr sz="1700" dirty="0">
                <a:solidFill>
                  <a:srgbClr val="7E7E7E"/>
                </a:solidFill>
                <a:latin typeface="Arial"/>
                <a:cs typeface="Arial"/>
              </a:rPr>
              <a:t>Community</a:t>
            </a:r>
            <a:r>
              <a:rPr sz="1700" spc="-45" dirty="0">
                <a:solidFill>
                  <a:srgbClr val="7E7E7E"/>
                </a:solidFill>
                <a:latin typeface="Arial"/>
                <a:cs typeface="Arial"/>
              </a:rPr>
              <a:t> </a:t>
            </a:r>
            <a:r>
              <a:rPr sz="1700" dirty="0">
                <a:solidFill>
                  <a:srgbClr val="7E7E7E"/>
                </a:solidFill>
                <a:latin typeface="Arial"/>
                <a:cs typeface="Arial"/>
              </a:rPr>
              <a:t>discussions</a:t>
            </a:r>
            <a:r>
              <a:rPr sz="1700" spc="-40" dirty="0">
                <a:solidFill>
                  <a:srgbClr val="7E7E7E"/>
                </a:solidFill>
                <a:latin typeface="Arial"/>
                <a:cs typeface="Arial"/>
              </a:rPr>
              <a:t> </a:t>
            </a:r>
            <a:r>
              <a:rPr sz="1700" spc="-25" dirty="0">
                <a:solidFill>
                  <a:srgbClr val="7E7E7E"/>
                </a:solidFill>
                <a:latin typeface="Arial"/>
                <a:cs typeface="Arial"/>
              </a:rPr>
              <a:t>and </a:t>
            </a:r>
            <a:r>
              <a:rPr sz="1700" b="1" u="sng" dirty="0">
                <a:solidFill>
                  <a:srgbClr val="585858"/>
                </a:solidFill>
                <a:uFill>
                  <a:solidFill>
                    <a:srgbClr val="0462C1"/>
                  </a:solidFill>
                </a:uFill>
                <a:latin typeface="Arial"/>
                <a:cs typeface="Arial"/>
                <a:hlinkClick r:id="rId6">
                  <a:extLst>
                    <a:ext uri="{A12FA001-AC4F-418D-AE19-62706E023703}">
                      <ahyp:hlinkClr xmlns:ahyp="http://schemas.microsoft.com/office/drawing/2018/hyperlinkcolor" val="tx"/>
                    </a:ext>
                  </a:extLst>
                </a:hlinkClick>
              </a:rPr>
              <a:t>discussion</a:t>
            </a:r>
            <a:r>
              <a:rPr sz="1700" b="1" u="sng" spc="-15" dirty="0">
                <a:solidFill>
                  <a:srgbClr val="585858"/>
                </a:solidFill>
                <a:uFill>
                  <a:solidFill>
                    <a:srgbClr val="0462C1"/>
                  </a:solidFill>
                </a:uFill>
                <a:latin typeface="Arial"/>
                <a:cs typeface="Arial"/>
                <a:hlinkClick r:id="rId6">
                  <a:extLst>
                    <a:ext uri="{A12FA001-AC4F-418D-AE19-62706E023703}">
                      <ahyp:hlinkClr xmlns:ahyp="http://schemas.microsoft.com/office/drawing/2018/hyperlinkcolor" val="tx"/>
                    </a:ext>
                  </a:extLst>
                </a:hlinkClick>
              </a:rPr>
              <a:t> </a:t>
            </a:r>
            <a:r>
              <a:rPr sz="1700" b="1" u="sng" dirty="0">
                <a:solidFill>
                  <a:srgbClr val="585858"/>
                </a:solidFill>
                <a:uFill>
                  <a:solidFill>
                    <a:srgbClr val="0462C1"/>
                  </a:solidFill>
                </a:uFill>
                <a:latin typeface="Arial"/>
                <a:cs typeface="Arial"/>
                <a:hlinkClick r:id="rId6">
                  <a:extLst>
                    <a:ext uri="{A12FA001-AC4F-418D-AE19-62706E023703}">
                      <ahyp:hlinkClr xmlns:ahyp="http://schemas.microsoft.com/office/drawing/2018/hyperlinkcolor" val="tx"/>
                    </a:ext>
                  </a:extLst>
                </a:hlinkClick>
              </a:rPr>
              <a:t>documents</a:t>
            </a:r>
            <a:r>
              <a:rPr sz="1700" b="1" spc="-25" dirty="0">
                <a:solidFill>
                  <a:srgbClr val="585858"/>
                </a:solidFill>
                <a:latin typeface="Arial"/>
                <a:cs typeface="Arial"/>
              </a:rPr>
              <a:t> </a:t>
            </a:r>
            <a:r>
              <a:rPr sz="1700" spc="-25" dirty="0">
                <a:solidFill>
                  <a:srgbClr val="7E7E7E"/>
                </a:solidFill>
                <a:latin typeface="Arial"/>
                <a:cs typeface="Arial"/>
              </a:rPr>
              <a:t>on </a:t>
            </a:r>
            <a:r>
              <a:rPr sz="1700" dirty="0">
                <a:solidFill>
                  <a:srgbClr val="7E7E7E"/>
                </a:solidFill>
                <a:latin typeface="Arial"/>
                <a:cs typeface="Arial"/>
              </a:rPr>
              <a:t>emerging</a:t>
            </a:r>
            <a:r>
              <a:rPr sz="1700" spc="-45" dirty="0">
                <a:solidFill>
                  <a:srgbClr val="7E7E7E"/>
                </a:solidFill>
                <a:latin typeface="Arial"/>
                <a:cs typeface="Arial"/>
              </a:rPr>
              <a:t> </a:t>
            </a:r>
            <a:r>
              <a:rPr sz="1700" spc="-10" dirty="0">
                <a:solidFill>
                  <a:srgbClr val="7E7E7E"/>
                </a:solidFill>
                <a:latin typeface="Arial"/>
                <a:cs typeface="Arial"/>
              </a:rPr>
              <a:t>issues</a:t>
            </a:r>
            <a:endParaRPr sz="1700" dirty="0">
              <a:latin typeface="Arial"/>
              <a:cs typeface="Arial"/>
            </a:endParaRPr>
          </a:p>
        </p:txBody>
      </p:sp>
      <p:sp>
        <p:nvSpPr>
          <p:cNvPr id="4" name="object 4"/>
          <p:cNvSpPr txBox="1">
            <a:spLocks noGrp="1"/>
          </p:cNvSpPr>
          <p:nvPr>
            <p:ph sz="half" idx="3"/>
          </p:nvPr>
        </p:nvSpPr>
        <p:spPr>
          <a:xfrm>
            <a:off x="7548118" y="1747774"/>
            <a:ext cx="3593465" cy="4273606"/>
          </a:xfrm>
          <a:prstGeom prst="rect">
            <a:avLst/>
          </a:prstGeom>
        </p:spPr>
        <p:txBody>
          <a:bodyPr vert="horz" wrap="square" lIns="0" tIns="13335" rIns="0" bIns="0" rtlCol="0">
            <a:spAutoFit/>
          </a:bodyPr>
          <a:lstStyle/>
          <a:p>
            <a:pPr marL="299085" marR="796290" indent="-287020">
              <a:lnSpc>
                <a:spcPct val="100000"/>
              </a:lnSpc>
              <a:spcBef>
                <a:spcPts val="105"/>
              </a:spcBef>
              <a:buClr>
                <a:srgbClr val="956D91"/>
              </a:buClr>
              <a:buFont typeface="Arial"/>
              <a:buChar char="•"/>
              <a:tabLst>
                <a:tab pos="299085" algn="l"/>
                <a:tab pos="299720" algn="l"/>
              </a:tabLst>
            </a:pPr>
            <a:r>
              <a:rPr b="1" u="sng" dirty="0">
                <a:solidFill>
                  <a:srgbClr val="585858"/>
                </a:solidFill>
                <a:uFill>
                  <a:solidFill>
                    <a:srgbClr val="0462C1"/>
                  </a:solidFill>
                </a:uFill>
                <a:latin typeface="Arial"/>
                <a:cs typeface="Arial"/>
                <a:hlinkClick r:id="rId7">
                  <a:extLst>
                    <a:ext uri="{A12FA001-AC4F-418D-AE19-62706E023703}">
                      <ahyp:hlinkClr xmlns:ahyp="http://schemas.microsoft.com/office/drawing/2018/hyperlinkcolor" val="tx"/>
                    </a:ext>
                  </a:extLst>
                </a:hlinkClick>
              </a:rPr>
              <a:t>Webinars</a:t>
            </a:r>
            <a:r>
              <a:rPr b="1" spc="-30" dirty="0">
                <a:solidFill>
                  <a:srgbClr val="0462C1"/>
                </a:solidFill>
                <a:latin typeface="Arial"/>
                <a:cs typeface="Arial"/>
              </a:rPr>
              <a:t> </a:t>
            </a:r>
            <a:r>
              <a:rPr dirty="0"/>
              <a:t>and</a:t>
            </a:r>
            <a:r>
              <a:rPr spc="-25" dirty="0"/>
              <a:t> </a:t>
            </a:r>
            <a:r>
              <a:rPr dirty="0"/>
              <a:t>videos</a:t>
            </a:r>
            <a:r>
              <a:rPr spc="-30" dirty="0"/>
              <a:t> </a:t>
            </a:r>
            <a:r>
              <a:rPr spc="-25" dirty="0"/>
              <a:t>of </a:t>
            </a:r>
            <a:r>
              <a:rPr dirty="0"/>
              <a:t>COPE</a:t>
            </a:r>
            <a:r>
              <a:rPr spc="-15" dirty="0"/>
              <a:t> </a:t>
            </a:r>
            <a:r>
              <a:rPr dirty="0"/>
              <a:t>speakers</a:t>
            </a:r>
            <a:r>
              <a:rPr spc="-15" dirty="0"/>
              <a:t> </a:t>
            </a:r>
            <a:r>
              <a:rPr dirty="0"/>
              <a:t>at</a:t>
            </a:r>
            <a:r>
              <a:rPr spc="5" dirty="0"/>
              <a:t> </a:t>
            </a:r>
            <a:r>
              <a:rPr spc="-10" dirty="0"/>
              <a:t>events</a:t>
            </a:r>
          </a:p>
          <a:p>
            <a:pPr>
              <a:lnSpc>
                <a:spcPct val="100000"/>
              </a:lnSpc>
              <a:buFont typeface="Arial"/>
              <a:buChar char="•"/>
            </a:pPr>
            <a:endParaRPr sz="1900" dirty="0"/>
          </a:p>
          <a:p>
            <a:pPr>
              <a:lnSpc>
                <a:spcPct val="100000"/>
              </a:lnSpc>
              <a:spcBef>
                <a:spcPts val="55"/>
              </a:spcBef>
              <a:buFont typeface="Arial"/>
              <a:buChar char="•"/>
            </a:pPr>
            <a:endParaRPr sz="1600" dirty="0"/>
          </a:p>
          <a:p>
            <a:pPr marL="299085" marR="178435" indent="-287020">
              <a:lnSpc>
                <a:spcPct val="100000"/>
              </a:lnSpc>
              <a:buChar char="•"/>
              <a:tabLst>
                <a:tab pos="299085" algn="l"/>
                <a:tab pos="299720" algn="l"/>
              </a:tabLst>
            </a:pPr>
            <a:r>
              <a:rPr dirty="0"/>
              <a:t>COPE</a:t>
            </a:r>
            <a:r>
              <a:rPr spc="-20" dirty="0"/>
              <a:t> </a:t>
            </a:r>
            <a:r>
              <a:rPr dirty="0"/>
              <a:t>seminars</a:t>
            </a:r>
            <a:r>
              <a:rPr spc="-35" dirty="0"/>
              <a:t> </a:t>
            </a:r>
            <a:r>
              <a:rPr dirty="0"/>
              <a:t>(members</a:t>
            </a:r>
            <a:r>
              <a:rPr spc="-20" dirty="0"/>
              <a:t> only) </a:t>
            </a:r>
            <a:r>
              <a:rPr dirty="0"/>
              <a:t>held</a:t>
            </a:r>
            <a:r>
              <a:rPr spc="-15" dirty="0"/>
              <a:t> </a:t>
            </a:r>
            <a:r>
              <a:rPr spc="-10" dirty="0"/>
              <a:t>globally</a:t>
            </a:r>
          </a:p>
          <a:p>
            <a:pPr>
              <a:lnSpc>
                <a:spcPct val="100000"/>
              </a:lnSpc>
              <a:buFont typeface="Arial"/>
              <a:buChar char="•"/>
            </a:pPr>
            <a:endParaRPr sz="1900" dirty="0"/>
          </a:p>
          <a:p>
            <a:pPr marL="299085" marR="5080" indent="-287020">
              <a:lnSpc>
                <a:spcPct val="100000"/>
              </a:lnSpc>
              <a:buChar char="•"/>
              <a:tabLst>
                <a:tab pos="299085" algn="l"/>
                <a:tab pos="299720" algn="l"/>
              </a:tabLst>
            </a:pPr>
            <a:r>
              <a:rPr dirty="0">
                <a:hlinkClick r:id="rId8">
                  <a:extLst>
                    <a:ext uri="{A12FA001-AC4F-418D-AE19-62706E023703}">
                      <ahyp:hlinkClr xmlns:ahyp="http://schemas.microsoft.com/office/drawing/2018/hyperlinkcolor" val="tx"/>
                    </a:ext>
                  </a:extLst>
                </a:hlinkClick>
              </a:rPr>
              <a:t>Joint</a:t>
            </a:r>
            <a:r>
              <a:rPr spc="-15" dirty="0">
                <a:hlinkClick r:id="rId8">
                  <a:extLst>
                    <a:ext uri="{A12FA001-AC4F-418D-AE19-62706E023703}">
                      <ahyp:hlinkClr xmlns:ahyp="http://schemas.microsoft.com/office/drawing/2018/hyperlinkcolor" val="tx"/>
                    </a:ext>
                  </a:extLst>
                </a:hlinkClick>
              </a:rPr>
              <a:t> </a:t>
            </a:r>
            <a:r>
              <a:rPr dirty="0">
                <a:hlinkClick r:id="rId8">
                  <a:extLst>
                    <a:ext uri="{A12FA001-AC4F-418D-AE19-62706E023703}">
                      <ahyp:hlinkClr xmlns:ahyp="http://schemas.microsoft.com/office/drawing/2018/hyperlinkcolor" val="tx"/>
                    </a:ext>
                  </a:extLst>
                </a:hlinkClick>
              </a:rPr>
              <a:t>founder</a:t>
            </a:r>
            <a:r>
              <a:rPr spc="-15" dirty="0">
                <a:hlinkClick r:id="rId8">
                  <a:extLst>
                    <a:ext uri="{A12FA001-AC4F-418D-AE19-62706E023703}">
                      <ahyp:hlinkClr xmlns:ahyp="http://schemas.microsoft.com/office/drawing/2018/hyperlinkcolor" val="tx"/>
                    </a:ext>
                  </a:extLst>
                </a:hlinkClick>
              </a:rPr>
              <a:t> </a:t>
            </a:r>
            <a:r>
              <a:rPr dirty="0">
                <a:hlinkClick r:id="rId8">
                  <a:extLst>
                    <a:ext uri="{A12FA001-AC4F-418D-AE19-62706E023703}">
                      <ahyp:hlinkClr xmlns:ahyp="http://schemas.microsoft.com/office/drawing/2018/hyperlinkcolor" val="tx"/>
                    </a:ext>
                  </a:extLst>
                </a:hlinkClick>
              </a:rPr>
              <a:t>of</a:t>
            </a:r>
            <a:r>
              <a:rPr spc="5" dirty="0">
                <a:hlinkClick r:id="rId8">
                  <a:extLst>
                    <a:ext uri="{A12FA001-AC4F-418D-AE19-62706E023703}">
                      <ahyp:hlinkClr xmlns:ahyp="http://schemas.microsoft.com/office/drawing/2018/hyperlinkcolor" val="tx"/>
                    </a:ext>
                  </a:extLst>
                </a:hlinkClick>
              </a:rPr>
              <a:t> </a:t>
            </a:r>
            <a:r>
              <a:rPr b="1" u="sng"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Principles</a:t>
            </a:r>
            <a:r>
              <a:rPr b="1" u="sng" spc="5"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 </a:t>
            </a:r>
            <a:r>
              <a:rPr b="1" u="sng" spc="-25"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of</a:t>
            </a:r>
            <a:r>
              <a:rPr b="1" spc="-25" dirty="0">
                <a:solidFill>
                  <a:srgbClr val="585858"/>
                </a:solidFill>
                <a:hlinkClick r:id="rId8">
                  <a:extLst>
                    <a:ext uri="{A12FA001-AC4F-418D-AE19-62706E023703}">
                      <ahyp:hlinkClr xmlns:ahyp="http://schemas.microsoft.com/office/drawing/2018/hyperlinkcolor" val="tx"/>
                    </a:ext>
                  </a:extLst>
                </a:hlinkClick>
              </a:rPr>
              <a:t> </a:t>
            </a:r>
            <a:r>
              <a:rPr b="1" u="sng" spc="-10"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Transparency</a:t>
            </a:r>
            <a:r>
              <a:rPr b="1" u="sng" spc="-20"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 </a:t>
            </a:r>
            <a:r>
              <a:rPr b="1" u="sng"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and</a:t>
            </a:r>
            <a:r>
              <a:rPr b="1" u="sng" spc="-15"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 </a:t>
            </a:r>
            <a:r>
              <a:rPr b="1" u="sng"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Best</a:t>
            </a:r>
            <a:r>
              <a:rPr b="1" u="sng" spc="-20"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 </a:t>
            </a:r>
            <a:r>
              <a:rPr b="1" u="sng" spc="-10"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Practice</a:t>
            </a:r>
            <a:r>
              <a:rPr b="1" spc="-10" dirty="0">
                <a:solidFill>
                  <a:srgbClr val="585858"/>
                </a:solidFill>
                <a:hlinkClick r:id="rId8">
                  <a:extLst>
                    <a:ext uri="{A12FA001-AC4F-418D-AE19-62706E023703}">
                      <ahyp:hlinkClr xmlns:ahyp="http://schemas.microsoft.com/office/drawing/2018/hyperlinkcolor" val="tx"/>
                    </a:ext>
                  </a:extLst>
                </a:hlinkClick>
              </a:rPr>
              <a:t> </a:t>
            </a:r>
            <a:r>
              <a:rPr b="1" u="sng"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in Scholarly </a:t>
            </a:r>
            <a:r>
              <a:rPr b="1" u="sng" spc="-10" dirty="0">
                <a:solidFill>
                  <a:srgbClr val="585858"/>
                </a:solidFill>
                <a:uFill>
                  <a:solidFill>
                    <a:srgbClr val="0462C1"/>
                  </a:solidFill>
                </a:uFill>
                <a:hlinkClick r:id="rId8">
                  <a:extLst>
                    <a:ext uri="{A12FA001-AC4F-418D-AE19-62706E023703}">
                      <ahyp:hlinkClr xmlns:ahyp="http://schemas.microsoft.com/office/drawing/2018/hyperlinkcolor" val="tx"/>
                    </a:ext>
                  </a:extLst>
                </a:hlinkClick>
              </a:rPr>
              <a:t>Publishing</a:t>
            </a:r>
          </a:p>
          <a:p>
            <a:pPr>
              <a:lnSpc>
                <a:spcPct val="100000"/>
              </a:lnSpc>
              <a:buFont typeface="Arial"/>
              <a:buChar char="•"/>
            </a:pPr>
            <a:endParaRPr sz="1900" dirty="0">
              <a:latin typeface="Arial"/>
              <a:cs typeface="Arial"/>
            </a:endParaRPr>
          </a:p>
          <a:p>
            <a:pPr marL="12065" indent="0">
              <a:lnSpc>
                <a:spcPct val="100000"/>
              </a:lnSpc>
              <a:buNone/>
              <a:tabLst>
                <a:tab pos="299085" algn="l"/>
                <a:tab pos="299720" algn="l"/>
              </a:tabLst>
            </a:pPr>
            <a:r>
              <a:rPr dirty="0"/>
              <a:t>eLearning</a:t>
            </a:r>
            <a:r>
              <a:rPr spc="-35" dirty="0"/>
              <a:t> </a:t>
            </a:r>
            <a:r>
              <a:rPr dirty="0"/>
              <a:t>(members</a:t>
            </a:r>
            <a:r>
              <a:rPr spc="-40" dirty="0"/>
              <a:t> </a:t>
            </a:r>
            <a:r>
              <a:rPr spc="-20" dirty="0"/>
              <a:t>only)</a:t>
            </a:r>
            <a:br>
              <a:rPr lang="en-US" spc="-20" dirty="0"/>
            </a:br>
            <a:r>
              <a:rPr dirty="0"/>
              <a:t>Journal</a:t>
            </a:r>
            <a:r>
              <a:rPr spc="-110" dirty="0"/>
              <a:t> </a:t>
            </a:r>
            <a:r>
              <a:rPr dirty="0"/>
              <a:t>Audit</a:t>
            </a:r>
            <a:r>
              <a:rPr spc="-15" dirty="0"/>
              <a:t> </a:t>
            </a:r>
            <a:r>
              <a:rPr dirty="0"/>
              <a:t>(members</a:t>
            </a:r>
            <a:r>
              <a:rPr spc="-15" dirty="0"/>
              <a:t> </a:t>
            </a:r>
            <a:r>
              <a:rPr spc="-20" dirty="0"/>
              <a:t>only)</a:t>
            </a:r>
          </a:p>
        </p:txBody>
      </p:sp>
      <p:pic>
        <p:nvPicPr>
          <p:cNvPr id="5" name="object 5"/>
          <p:cNvPicPr/>
          <p:nvPr/>
        </p:nvPicPr>
        <p:blipFill>
          <a:blip r:embed="rId9" cstate="print"/>
          <a:stretch>
            <a:fillRect/>
          </a:stretch>
        </p:blipFill>
        <p:spPr>
          <a:xfrm>
            <a:off x="967739" y="2869692"/>
            <a:ext cx="821435" cy="629412"/>
          </a:xfrm>
          <a:prstGeom prst="rect">
            <a:avLst/>
          </a:prstGeom>
        </p:spPr>
      </p:pic>
      <p:pic>
        <p:nvPicPr>
          <p:cNvPr id="6" name="object 6"/>
          <p:cNvPicPr/>
          <p:nvPr/>
        </p:nvPicPr>
        <p:blipFill>
          <a:blip r:embed="rId10" cstate="print"/>
          <a:stretch>
            <a:fillRect/>
          </a:stretch>
        </p:blipFill>
        <p:spPr>
          <a:xfrm>
            <a:off x="1045463" y="3799332"/>
            <a:ext cx="665988" cy="719327"/>
          </a:xfrm>
          <a:prstGeom prst="rect">
            <a:avLst/>
          </a:prstGeom>
        </p:spPr>
      </p:pic>
      <p:pic>
        <p:nvPicPr>
          <p:cNvPr id="7" name="object 7"/>
          <p:cNvPicPr/>
          <p:nvPr/>
        </p:nvPicPr>
        <p:blipFill>
          <a:blip r:embed="rId11" cstate="print"/>
          <a:stretch>
            <a:fillRect/>
          </a:stretch>
        </p:blipFill>
        <p:spPr>
          <a:xfrm>
            <a:off x="1045463" y="4870703"/>
            <a:ext cx="665988" cy="719328"/>
          </a:xfrm>
          <a:prstGeom prst="rect">
            <a:avLst/>
          </a:prstGeom>
        </p:spPr>
      </p:pic>
      <p:pic>
        <p:nvPicPr>
          <p:cNvPr id="8" name="object 8"/>
          <p:cNvPicPr/>
          <p:nvPr/>
        </p:nvPicPr>
        <p:blipFill>
          <a:blip r:embed="rId12" cstate="print"/>
          <a:stretch>
            <a:fillRect/>
          </a:stretch>
        </p:blipFill>
        <p:spPr>
          <a:xfrm>
            <a:off x="6281928" y="1691639"/>
            <a:ext cx="903731" cy="588263"/>
          </a:xfrm>
          <a:prstGeom prst="rect">
            <a:avLst/>
          </a:prstGeom>
        </p:spPr>
      </p:pic>
      <p:pic>
        <p:nvPicPr>
          <p:cNvPr id="9" name="object 9"/>
          <p:cNvPicPr/>
          <p:nvPr/>
        </p:nvPicPr>
        <p:blipFill>
          <a:blip r:embed="rId13" cstate="print"/>
          <a:stretch>
            <a:fillRect/>
          </a:stretch>
        </p:blipFill>
        <p:spPr>
          <a:xfrm>
            <a:off x="6382511" y="2650235"/>
            <a:ext cx="702563" cy="731520"/>
          </a:xfrm>
          <a:prstGeom prst="rect">
            <a:avLst/>
          </a:prstGeom>
        </p:spPr>
      </p:pic>
      <p:grpSp>
        <p:nvGrpSpPr>
          <p:cNvPr id="10" name="object 10"/>
          <p:cNvGrpSpPr/>
          <p:nvPr/>
        </p:nvGrpSpPr>
        <p:grpSpPr>
          <a:xfrm>
            <a:off x="6263640" y="3718559"/>
            <a:ext cx="940435" cy="935990"/>
            <a:chOff x="6263640" y="3718559"/>
            <a:chExt cx="940435" cy="935990"/>
          </a:xfrm>
        </p:grpSpPr>
        <p:pic>
          <p:nvPicPr>
            <p:cNvPr id="11" name="object 11"/>
            <p:cNvPicPr/>
            <p:nvPr/>
          </p:nvPicPr>
          <p:blipFill>
            <a:blip r:embed="rId14" cstate="print"/>
            <a:stretch>
              <a:fillRect/>
            </a:stretch>
          </p:blipFill>
          <p:spPr>
            <a:xfrm>
              <a:off x="6263640" y="3718559"/>
              <a:ext cx="940308" cy="466344"/>
            </a:xfrm>
            <a:prstGeom prst="rect">
              <a:avLst/>
            </a:prstGeom>
          </p:spPr>
        </p:pic>
        <p:pic>
          <p:nvPicPr>
            <p:cNvPr id="12" name="object 12"/>
            <p:cNvPicPr/>
            <p:nvPr/>
          </p:nvPicPr>
          <p:blipFill>
            <a:blip r:embed="rId15" cstate="print"/>
            <a:stretch>
              <a:fillRect/>
            </a:stretch>
          </p:blipFill>
          <p:spPr>
            <a:xfrm>
              <a:off x="6263640" y="4184903"/>
              <a:ext cx="940308" cy="469392"/>
            </a:xfrm>
            <a:prstGeom prst="rect">
              <a:avLst/>
            </a:prstGeom>
          </p:spPr>
        </p:pic>
      </p:grpSp>
      <p:pic>
        <p:nvPicPr>
          <p:cNvPr id="13" name="object 13"/>
          <p:cNvPicPr/>
          <p:nvPr/>
        </p:nvPicPr>
        <p:blipFill>
          <a:blip r:embed="rId16" cstate="print"/>
          <a:stretch>
            <a:fillRect/>
          </a:stretch>
        </p:blipFill>
        <p:spPr>
          <a:xfrm>
            <a:off x="6291150" y="4977568"/>
            <a:ext cx="915817" cy="610796"/>
          </a:xfrm>
          <a:prstGeom prst="rect">
            <a:avLst/>
          </a:prstGeom>
        </p:spPr>
      </p:pic>
      <p:pic>
        <p:nvPicPr>
          <p:cNvPr id="14" name="object 14"/>
          <p:cNvPicPr/>
          <p:nvPr/>
        </p:nvPicPr>
        <p:blipFill>
          <a:blip r:embed="rId17" cstate="print"/>
          <a:stretch>
            <a:fillRect/>
          </a:stretch>
        </p:blipFill>
        <p:spPr>
          <a:xfrm>
            <a:off x="979997" y="408533"/>
            <a:ext cx="1228213" cy="775513"/>
          </a:xfrm>
          <a:prstGeom prst="rect">
            <a:avLst/>
          </a:prstGeom>
        </p:spPr>
      </p:pic>
      <p:sp>
        <p:nvSpPr>
          <p:cNvPr id="15" name="object 15"/>
          <p:cNvSpPr txBox="1">
            <a:spLocks noGrp="1"/>
          </p:cNvSpPr>
          <p:nvPr>
            <p:ph type="title"/>
          </p:nvPr>
        </p:nvSpPr>
        <p:spPr>
          <a:prstGeom prst="rect">
            <a:avLst/>
          </a:prstGeom>
        </p:spPr>
        <p:txBody>
          <a:bodyPr vert="horz" wrap="square" lIns="0" tIns="149606" rIns="0" bIns="0" rtlCol="0">
            <a:spAutoFit/>
          </a:bodyPr>
          <a:lstStyle/>
          <a:p>
            <a:pPr marL="12700">
              <a:lnSpc>
                <a:spcPct val="100000"/>
              </a:lnSpc>
              <a:spcBef>
                <a:spcPts val="105"/>
              </a:spcBef>
            </a:pPr>
            <a:r>
              <a:rPr dirty="0"/>
              <a:t>COPE</a:t>
            </a:r>
            <a:r>
              <a:rPr spc="-85" dirty="0"/>
              <a:t> </a:t>
            </a:r>
            <a:r>
              <a:rPr dirty="0"/>
              <a:t>ACTIVITIES</a:t>
            </a:r>
            <a:r>
              <a:rPr spc="-15" dirty="0"/>
              <a:t> </a:t>
            </a:r>
            <a:r>
              <a:rPr dirty="0"/>
              <a:t>&amp;</a:t>
            </a:r>
            <a:r>
              <a:rPr spc="-5" dirty="0"/>
              <a:t> </a:t>
            </a:r>
            <a:r>
              <a:rPr spc="-10" dirty="0"/>
              <a:t>RESOURCES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32789" y="1628648"/>
            <a:ext cx="8621395" cy="258404"/>
          </a:xfrm>
          <a:prstGeom prst="rect">
            <a:avLst/>
          </a:prstGeom>
        </p:spPr>
        <p:txBody>
          <a:bodyPr vert="horz" wrap="square" lIns="0" tIns="12065" rIns="0" bIns="0" rtlCol="0">
            <a:spAutoFit/>
          </a:bodyPr>
          <a:lstStyle/>
          <a:p>
            <a:pPr marL="12700">
              <a:lnSpc>
                <a:spcPct val="100000"/>
              </a:lnSpc>
              <a:spcBef>
                <a:spcPts val="95"/>
              </a:spcBef>
            </a:pPr>
            <a:r>
              <a:rPr sz="1600" b="1" u="sng" dirty="0">
                <a:solidFill>
                  <a:srgbClr val="585858"/>
                </a:solidFill>
                <a:uFill>
                  <a:solidFill>
                    <a:srgbClr val="0462C1"/>
                  </a:solidFill>
                </a:uFill>
                <a:latin typeface="Arial"/>
                <a:cs typeface="Arial"/>
                <a:hlinkClick r:id="rId2">
                  <a:extLst>
                    <a:ext uri="{A12FA001-AC4F-418D-AE19-62706E023703}">
                      <ahyp:hlinkClr xmlns:ahyp="http://schemas.microsoft.com/office/drawing/2018/hyperlinkcolor" val="tx"/>
                    </a:ext>
                  </a:extLst>
                </a:hlinkClick>
              </a:rPr>
              <a:t>Policies</a:t>
            </a:r>
            <a:r>
              <a:rPr sz="1600" b="1" u="sng" spc="-40" dirty="0">
                <a:solidFill>
                  <a:srgbClr val="585858"/>
                </a:solidFill>
                <a:uFill>
                  <a:solidFill>
                    <a:srgbClr val="0462C1"/>
                  </a:solidFill>
                </a:uFill>
                <a:latin typeface="Arial"/>
                <a:cs typeface="Arial"/>
                <a:hlinkClick r:id="rId2">
                  <a:extLst>
                    <a:ext uri="{A12FA001-AC4F-418D-AE19-62706E023703}">
                      <ahyp:hlinkClr xmlns:ahyp="http://schemas.microsoft.com/office/drawing/2018/hyperlinkcolor" val="tx"/>
                    </a:ext>
                  </a:extLst>
                </a:hlinkClick>
              </a:rPr>
              <a:t> </a:t>
            </a:r>
            <a:r>
              <a:rPr sz="1600" b="1" u="sng" dirty="0">
                <a:solidFill>
                  <a:srgbClr val="585858"/>
                </a:solidFill>
                <a:uFill>
                  <a:solidFill>
                    <a:srgbClr val="0462C1"/>
                  </a:solidFill>
                </a:uFill>
                <a:latin typeface="Arial"/>
                <a:cs typeface="Arial"/>
                <a:hlinkClick r:id="rId2">
                  <a:extLst>
                    <a:ext uri="{A12FA001-AC4F-418D-AE19-62706E023703}">
                      <ahyp:hlinkClr xmlns:ahyp="http://schemas.microsoft.com/office/drawing/2018/hyperlinkcolor" val="tx"/>
                    </a:ext>
                  </a:extLst>
                </a:hlinkClick>
              </a:rPr>
              <a:t>and</a:t>
            </a:r>
            <a:r>
              <a:rPr sz="1600" b="1" u="sng" spc="-60" dirty="0">
                <a:solidFill>
                  <a:srgbClr val="585858"/>
                </a:solidFill>
                <a:uFill>
                  <a:solidFill>
                    <a:srgbClr val="0462C1"/>
                  </a:solidFill>
                </a:uFill>
                <a:latin typeface="Arial"/>
                <a:cs typeface="Arial"/>
                <a:hlinkClick r:id="rId2">
                  <a:extLst>
                    <a:ext uri="{A12FA001-AC4F-418D-AE19-62706E023703}">
                      <ahyp:hlinkClr xmlns:ahyp="http://schemas.microsoft.com/office/drawing/2018/hyperlinkcolor" val="tx"/>
                    </a:ext>
                  </a:extLst>
                </a:hlinkClick>
              </a:rPr>
              <a:t> </a:t>
            </a:r>
            <a:r>
              <a:rPr sz="1600" b="1" u="sng" dirty="0">
                <a:solidFill>
                  <a:srgbClr val="585858"/>
                </a:solidFill>
                <a:uFill>
                  <a:solidFill>
                    <a:srgbClr val="0462C1"/>
                  </a:solidFill>
                </a:uFill>
                <a:latin typeface="Arial"/>
                <a:cs typeface="Arial"/>
                <a:hlinkClick r:id="rId2">
                  <a:extLst>
                    <a:ext uri="{A12FA001-AC4F-418D-AE19-62706E023703}">
                      <ahyp:hlinkClr xmlns:ahyp="http://schemas.microsoft.com/office/drawing/2018/hyperlinkcolor" val="tx"/>
                    </a:ext>
                  </a:extLst>
                </a:hlinkClick>
              </a:rPr>
              <a:t>core</a:t>
            </a:r>
            <a:r>
              <a:rPr sz="1600" b="1" u="sng" spc="-60" dirty="0">
                <a:solidFill>
                  <a:srgbClr val="585858"/>
                </a:solidFill>
                <a:uFill>
                  <a:solidFill>
                    <a:srgbClr val="0462C1"/>
                  </a:solidFill>
                </a:uFill>
                <a:latin typeface="Arial"/>
                <a:cs typeface="Arial"/>
                <a:hlinkClick r:id="rId2">
                  <a:extLst>
                    <a:ext uri="{A12FA001-AC4F-418D-AE19-62706E023703}">
                      <ahyp:hlinkClr xmlns:ahyp="http://schemas.microsoft.com/office/drawing/2018/hyperlinkcolor" val="tx"/>
                    </a:ext>
                  </a:extLst>
                </a:hlinkClick>
              </a:rPr>
              <a:t> </a:t>
            </a:r>
            <a:r>
              <a:rPr sz="1600" b="1" u="sng" dirty="0">
                <a:solidFill>
                  <a:srgbClr val="585858"/>
                </a:solidFill>
                <a:uFill>
                  <a:solidFill>
                    <a:srgbClr val="0462C1"/>
                  </a:solidFill>
                </a:uFill>
                <a:latin typeface="Arial"/>
                <a:cs typeface="Arial"/>
                <a:hlinkClick r:id="rId2">
                  <a:extLst>
                    <a:ext uri="{A12FA001-AC4F-418D-AE19-62706E023703}">
                      <ahyp:hlinkClr xmlns:ahyp="http://schemas.microsoft.com/office/drawing/2018/hyperlinkcolor" val="tx"/>
                    </a:ext>
                  </a:extLst>
                </a:hlinkClick>
              </a:rPr>
              <a:t>practices</a:t>
            </a:r>
            <a:r>
              <a:rPr sz="1600" b="1" spc="-30" dirty="0">
                <a:solidFill>
                  <a:srgbClr val="585858"/>
                </a:solidFill>
                <a:latin typeface="Arial"/>
                <a:cs typeface="Arial"/>
              </a:rPr>
              <a:t> </a:t>
            </a:r>
            <a:r>
              <a:rPr sz="1600" b="1" dirty="0">
                <a:solidFill>
                  <a:srgbClr val="956D91"/>
                </a:solidFill>
                <a:latin typeface="Arial"/>
                <a:cs typeface="Arial"/>
              </a:rPr>
              <a:t>required</a:t>
            </a:r>
            <a:r>
              <a:rPr sz="1600" b="1" spc="-45" dirty="0">
                <a:solidFill>
                  <a:srgbClr val="956D91"/>
                </a:solidFill>
                <a:latin typeface="Arial"/>
                <a:cs typeface="Arial"/>
              </a:rPr>
              <a:t> </a:t>
            </a:r>
            <a:r>
              <a:rPr sz="1600" b="1" dirty="0">
                <a:solidFill>
                  <a:srgbClr val="956D91"/>
                </a:solidFill>
                <a:latin typeface="Arial"/>
                <a:cs typeface="Arial"/>
              </a:rPr>
              <a:t>to</a:t>
            </a:r>
            <a:r>
              <a:rPr sz="1600" b="1" spc="-45" dirty="0">
                <a:solidFill>
                  <a:srgbClr val="956D91"/>
                </a:solidFill>
                <a:latin typeface="Arial"/>
                <a:cs typeface="Arial"/>
              </a:rPr>
              <a:t> </a:t>
            </a:r>
            <a:r>
              <a:rPr sz="1600" b="1" dirty="0">
                <a:solidFill>
                  <a:srgbClr val="956D91"/>
                </a:solidFill>
                <a:latin typeface="Arial"/>
                <a:cs typeface="Arial"/>
              </a:rPr>
              <a:t>reach</a:t>
            </a:r>
            <a:r>
              <a:rPr sz="1600" b="1" spc="-60" dirty="0">
                <a:solidFill>
                  <a:srgbClr val="956D91"/>
                </a:solidFill>
                <a:latin typeface="Arial"/>
                <a:cs typeface="Arial"/>
              </a:rPr>
              <a:t> </a:t>
            </a:r>
            <a:r>
              <a:rPr sz="1600" b="1" dirty="0">
                <a:solidFill>
                  <a:srgbClr val="956D91"/>
                </a:solidFill>
                <a:latin typeface="Arial"/>
                <a:cs typeface="Arial"/>
              </a:rPr>
              <a:t>the</a:t>
            </a:r>
            <a:r>
              <a:rPr sz="1600" b="1" spc="-40" dirty="0">
                <a:solidFill>
                  <a:srgbClr val="956D91"/>
                </a:solidFill>
                <a:latin typeface="Arial"/>
                <a:cs typeface="Arial"/>
              </a:rPr>
              <a:t> </a:t>
            </a:r>
            <a:r>
              <a:rPr sz="1600" b="1" dirty="0">
                <a:solidFill>
                  <a:srgbClr val="956D91"/>
                </a:solidFill>
                <a:latin typeface="Arial"/>
                <a:cs typeface="Arial"/>
              </a:rPr>
              <a:t>highest</a:t>
            </a:r>
            <a:r>
              <a:rPr sz="1600" b="1" spc="-45" dirty="0">
                <a:solidFill>
                  <a:srgbClr val="956D91"/>
                </a:solidFill>
                <a:latin typeface="Arial"/>
                <a:cs typeface="Arial"/>
              </a:rPr>
              <a:t> </a:t>
            </a:r>
            <a:r>
              <a:rPr sz="1600" b="1" dirty="0">
                <a:solidFill>
                  <a:srgbClr val="956D91"/>
                </a:solidFill>
                <a:latin typeface="Arial"/>
                <a:cs typeface="Arial"/>
              </a:rPr>
              <a:t>standards</a:t>
            </a:r>
            <a:r>
              <a:rPr sz="1600" b="1" spc="-40" dirty="0">
                <a:solidFill>
                  <a:srgbClr val="956D91"/>
                </a:solidFill>
                <a:latin typeface="Arial"/>
                <a:cs typeface="Arial"/>
              </a:rPr>
              <a:t> </a:t>
            </a:r>
            <a:r>
              <a:rPr sz="1600" b="1" dirty="0">
                <a:solidFill>
                  <a:srgbClr val="956D91"/>
                </a:solidFill>
                <a:latin typeface="Arial"/>
                <a:cs typeface="Arial"/>
              </a:rPr>
              <a:t>in</a:t>
            </a:r>
            <a:r>
              <a:rPr sz="1600" b="1" spc="-40" dirty="0">
                <a:solidFill>
                  <a:srgbClr val="956D91"/>
                </a:solidFill>
                <a:latin typeface="Arial"/>
                <a:cs typeface="Arial"/>
              </a:rPr>
              <a:t> </a:t>
            </a:r>
            <a:r>
              <a:rPr sz="1600" b="1" dirty="0">
                <a:solidFill>
                  <a:srgbClr val="956D91"/>
                </a:solidFill>
                <a:latin typeface="Arial"/>
                <a:cs typeface="Arial"/>
              </a:rPr>
              <a:t>publication</a:t>
            </a:r>
            <a:r>
              <a:rPr sz="1600" b="1" spc="-25" dirty="0">
                <a:solidFill>
                  <a:srgbClr val="956D91"/>
                </a:solidFill>
                <a:latin typeface="Arial"/>
                <a:cs typeface="Arial"/>
              </a:rPr>
              <a:t> </a:t>
            </a:r>
            <a:r>
              <a:rPr sz="1600" b="1" spc="-10" dirty="0">
                <a:solidFill>
                  <a:srgbClr val="956D91"/>
                </a:solidFill>
                <a:latin typeface="Arial"/>
                <a:cs typeface="Arial"/>
              </a:rPr>
              <a:t>ethics:</a:t>
            </a:r>
            <a:endParaRPr sz="1600" dirty="0">
              <a:latin typeface="Arial"/>
              <a:cs typeface="Arial"/>
            </a:endParaRPr>
          </a:p>
        </p:txBody>
      </p:sp>
      <p:sp>
        <p:nvSpPr>
          <p:cNvPr id="3" name="object 3"/>
          <p:cNvSpPr/>
          <p:nvPr/>
        </p:nvSpPr>
        <p:spPr>
          <a:xfrm>
            <a:off x="950975" y="6065520"/>
            <a:ext cx="10347325" cy="0"/>
          </a:xfrm>
          <a:custGeom>
            <a:avLst/>
            <a:gdLst/>
            <a:ahLst/>
            <a:cxnLst/>
            <a:rect l="l" t="t" r="r" b="b"/>
            <a:pathLst>
              <a:path w="10347325">
                <a:moveTo>
                  <a:pt x="0" y="0"/>
                </a:moveTo>
                <a:lnTo>
                  <a:pt x="10347198" y="0"/>
                </a:lnTo>
              </a:path>
            </a:pathLst>
          </a:custGeom>
          <a:ln w="12192">
            <a:solidFill>
              <a:srgbClr val="956D91"/>
            </a:solidFill>
          </a:ln>
        </p:spPr>
        <p:txBody>
          <a:bodyPr wrap="square" lIns="0" tIns="0" rIns="0" bIns="0" rtlCol="0"/>
          <a:lstStyle/>
          <a:p>
            <a:endParaRPr/>
          </a:p>
        </p:txBody>
      </p:sp>
      <p:pic>
        <p:nvPicPr>
          <p:cNvPr id="4" name="object 4"/>
          <p:cNvPicPr/>
          <p:nvPr/>
        </p:nvPicPr>
        <p:blipFill>
          <a:blip r:embed="rId3" cstate="print"/>
          <a:stretch>
            <a:fillRect/>
          </a:stretch>
        </p:blipFill>
        <p:spPr>
          <a:xfrm>
            <a:off x="9555480" y="6271259"/>
            <a:ext cx="1751076" cy="239268"/>
          </a:xfrm>
          <a:prstGeom prst="rect">
            <a:avLst/>
          </a:prstGeom>
        </p:spPr>
      </p:pic>
      <p:pic>
        <p:nvPicPr>
          <p:cNvPr id="5" name="object 5"/>
          <p:cNvPicPr/>
          <p:nvPr/>
        </p:nvPicPr>
        <p:blipFill>
          <a:blip r:embed="rId4" cstate="print"/>
          <a:stretch>
            <a:fillRect/>
          </a:stretch>
        </p:blipFill>
        <p:spPr>
          <a:xfrm>
            <a:off x="1551432" y="2214372"/>
            <a:ext cx="1054608" cy="1053084"/>
          </a:xfrm>
          <a:prstGeom prst="rect">
            <a:avLst/>
          </a:prstGeom>
        </p:spPr>
      </p:pic>
      <p:pic>
        <p:nvPicPr>
          <p:cNvPr id="6" name="object 6"/>
          <p:cNvPicPr/>
          <p:nvPr/>
        </p:nvPicPr>
        <p:blipFill>
          <a:blip r:embed="rId5" cstate="print"/>
          <a:stretch>
            <a:fillRect/>
          </a:stretch>
        </p:blipFill>
        <p:spPr>
          <a:xfrm>
            <a:off x="3473196" y="2200655"/>
            <a:ext cx="1054608" cy="1054608"/>
          </a:xfrm>
          <a:prstGeom prst="rect">
            <a:avLst/>
          </a:prstGeom>
        </p:spPr>
      </p:pic>
      <p:pic>
        <p:nvPicPr>
          <p:cNvPr id="7" name="object 7"/>
          <p:cNvPicPr/>
          <p:nvPr/>
        </p:nvPicPr>
        <p:blipFill>
          <a:blip r:embed="rId6" cstate="print"/>
          <a:stretch>
            <a:fillRect/>
          </a:stretch>
        </p:blipFill>
        <p:spPr>
          <a:xfrm>
            <a:off x="5396484" y="2200655"/>
            <a:ext cx="1054608" cy="1053084"/>
          </a:xfrm>
          <a:prstGeom prst="rect">
            <a:avLst/>
          </a:prstGeom>
        </p:spPr>
      </p:pic>
      <p:pic>
        <p:nvPicPr>
          <p:cNvPr id="8" name="object 8"/>
          <p:cNvPicPr/>
          <p:nvPr/>
        </p:nvPicPr>
        <p:blipFill>
          <a:blip r:embed="rId7" cstate="print"/>
          <a:stretch>
            <a:fillRect/>
          </a:stretch>
        </p:blipFill>
        <p:spPr>
          <a:xfrm>
            <a:off x="7306056" y="2197607"/>
            <a:ext cx="1056131" cy="1057656"/>
          </a:xfrm>
          <a:prstGeom prst="rect">
            <a:avLst/>
          </a:prstGeom>
        </p:spPr>
      </p:pic>
      <p:pic>
        <p:nvPicPr>
          <p:cNvPr id="9" name="object 9"/>
          <p:cNvPicPr/>
          <p:nvPr/>
        </p:nvPicPr>
        <p:blipFill>
          <a:blip r:embed="rId8" cstate="print"/>
          <a:stretch>
            <a:fillRect/>
          </a:stretch>
        </p:blipFill>
        <p:spPr>
          <a:xfrm>
            <a:off x="9354311" y="2199132"/>
            <a:ext cx="1054607" cy="1057656"/>
          </a:xfrm>
          <a:prstGeom prst="rect">
            <a:avLst/>
          </a:prstGeom>
        </p:spPr>
      </p:pic>
      <p:sp>
        <p:nvSpPr>
          <p:cNvPr id="10" name="object 10"/>
          <p:cNvSpPr txBox="1"/>
          <p:nvPr/>
        </p:nvSpPr>
        <p:spPr>
          <a:xfrm>
            <a:off x="1759711" y="5463336"/>
            <a:ext cx="654685" cy="361950"/>
          </a:xfrm>
          <a:prstGeom prst="rect">
            <a:avLst/>
          </a:prstGeom>
        </p:spPr>
        <p:txBody>
          <a:bodyPr vert="horz" wrap="square" lIns="0" tIns="12700" rIns="0" bIns="0" rtlCol="0">
            <a:spAutoFit/>
          </a:bodyPr>
          <a:lstStyle/>
          <a:p>
            <a:pPr algn="ctr">
              <a:lnSpc>
                <a:spcPct val="100000"/>
              </a:lnSpc>
              <a:spcBef>
                <a:spcPts val="100"/>
              </a:spcBef>
            </a:pPr>
            <a:r>
              <a:rPr sz="1100" b="1" spc="-10" dirty="0">
                <a:solidFill>
                  <a:srgbClr val="585858"/>
                </a:solidFill>
                <a:latin typeface="Arial"/>
                <a:cs typeface="Arial"/>
              </a:rPr>
              <a:t>Ethical</a:t>
            </a:r>
            <a:endParaRPr sz="1100">
              <a:latin typeface="Arial"/>
              <a:cs typeface="Arial"/>
            </a:endParaRPr>
          </a:p>
          <a:p>
            <a:pPr algn="ctr">
              <a:lnSpc>
                <a:spcPct val="100000"/>
              </a:lnSpc>
              <a:spcBef>
                <a:spcPts val="5"/>
              </a:spcBef>
            </a:pPr>
            <a:r>
              <a:rPr sz="1100" b="1" spc="-10" dirty="0">
                <a:solidFill>
                  <a:srgbClr val="585858"/>
                </a:solidFill>
                <a:latin typeface="Arial"/>
                <a:cs typeface="Arial"/>
              </a:rPr>
              <a:t>oversight</a:t>
            </a:r>
            <a:endParaRPr sz="1100">
              <a:latin typeface="Arial"/>
              <a:cs typeface="Arial"/>
            </a:endParaRPr>
          </a:p>
        </p:txBody>
      </p:sp>
      <p:sp>
        <p:nvSpPr>
          <p:cNvPr id="11" name="object 11"/>
          <p:cNvSpPr txBox="1"/>
          <p:nvPr/>
        </p:nvSpPr>
        <p:spPr>
          <a:xfrm>
            <a:off x="3648583" y="5457240"/>
            <a:ext cx="758190" cy="358775"/>
          </a:xfrm>
          <a:prstGeom prst="rect">
            <a:avLst/>
          </a:prstGeom>
        </p:spPr>
        <p:txBody>
          <a:bodyPr vert="horz" wrap="square" lIns="0" tIns="20320" rIns="0" bIns="0" rtlCol="0">
            <a:spAutoFit/>
          </a:bodyPr>
          <a:lstStyle/>
          <a:p>
            <a:pPr marL="94615" marR="5080" indent="-82550">
              <a:lnSpc>
                <a:spcPts val="1300"/>
              </a:lnSpc>
              <a:spcBef>
                <a:spcPts val="160"/>
              </a:spcBef>
            </a:pPr>
            <a:r>
              <a:rPr sz="1100" b="1" spc="-10" dirty="0">
                <a:solidFill>
                  <a:srgbClr val="585858"/>
                </a:solidFill>
                <a:latin typeface="Arial"/>
                <a:cs typeface="Arial"/>
              </a:rPr>
              <a:t>Intellectual property</a:t>
            </a:r>
            <a:endParaRPr sz="1100">
              <a:latin typeface="Arial"/>
              <a:cs typeface="Arial"/>
            </a:endParaRPr>
          </a:p>
        </p:txBody>
      </p:sp>
      <p:sp>
        <p:nvSpPr>
          <p:cNvPr id="12" name="object 12"/>
          <p:cNvSpPr txBox="1"/>
          <p:nvPr/>
        </p:nvSpPr>
        <p:spPr>
          <a:xfrm>
            <a:off x="5523991" y="5452364"/>
            <a:ext cx="889635" cy="358775"/>
          </a:xfrm>
          <a:prstGeom prst="rect">
            <a:avLst/>
          </a:prstGeom>
        </p:spPr>
        <p:txBody>
          <a:bodyPr vert="horz" wrap="square" lIns="0" tIns="20320" rIns="0" bIns="0" rtlCol="0">
            <a:spAutoFit/>
          </a:bodyPr>
          <a:lstStyle/>
          <a:p>
            <a:pPr marL="12700" marR="5080" indent="177800">
              <a:lnSpc>
                <a:spcPts val="1300"/>
              </a:lnSpc>
              <a:spcBef>
                <a:spcPts val="160"/>
              </a:spcBef>
            </a:pPr>
            <a:r>
              <a:rPr sz="1100" b="1" spc="-10" dirty="0">
                <a:solidFill>
                  <a:srgbClr val="5F563E"/>
                </a:solidFill>
                <a:latin typeface="Arial"/>
                <a:cs typeface="Arial"/>
              </a:rPr>
              <a:t>Journal management</a:t>
            </a:r>
            <a:endParaRPr sz="1100">
              <a:latin typeface="Arial"/>
              <a:cs typeface="Arial"/>
            </a:endParaRPr>
          </a:p>
        </p:txBody>
      </p:sp>
      <p:sp>
        <p:nvSpPr>
          <p:cNvPr id="13" name="object 13"/>
          <p:cNvSpPr txBox="1"/>
          <p:nvPr/>
        </p:nvSpPr>
        <p:spPr>
          <a:xfrm>
            <a:off x="7465314" y="5436819"/>
            <a:ext cx="802640" cy="358775"/>
          </a:xfrm>
          <a:prstGeom prst="rect">
            <a:avLst/>
          </a:prstGeom>
        </p:spPr>
        <p:txBody>
          <a:bodyPr vert="horz" wrap="square" lIns="0" tIns="20320" rIns="0" bIns="0" rtlCol="0">
            <a:spAutoFit/>
          </a:bodyPr>
          <a:lstStyle/>
          <a:p>
            <a:pPr marL="55244" marR="5080" indent="-43180">
              <a:lnSpc>
                <a:spcPts val="1300"/>
              </a:lnSpc>
              <a:spcBef>
                <a:spcPts val="160"/>
              </a:spcBef>
            </a:pPr>
            <a:r>
              <a:rPr sz="1100" b="1" dirty="0">
                <a:solidFill>
                  <a:srgbClr val="585858"/>
                </a:solidFill>
                <a:latin typeface="Arial"/>
                <a:cs typeface="Arial"/>
              </a:rPr>
              <a:t>Peer</a:t>
            </a:r>
            <a:r>
              <a:rPr sz="1100" b="1" spc="-30" dirty="0">
                <a:solidFill>
                  <a:srgbClr val="585858"/>
                </a:solidFill>
                <a:latin typeface="Arial"/>
                <a:cs typeface="Arial"/>
              </a:rPr>
              <a:t> </a:t>
            </a:r>
            <a:r>
              <a:rPr sz="1100" b="1" spc="-10" dirty="0">
                <a:solidFill>
                  <a:srgbClr val="585858"/>
                </a:solidFill>
                <a:latin typeface="Arial"/>
                <a:cs typeface="Arial"/>
              </a:rPr>
              <a:t>review processes</a:t>
            </a:r>
            <a:endParaRPr sz="1100">
              <a:latin typeface="Arial"/>
              <a:cs typeface="Arial"/>
            </a:endParaRPr>
          </a:p>
        </p:txBody>
      </p:sp>
      <p:sp>
        <p:nvSpPr>
          <p:cNvPr id="14" name="object 14"/>
          <p:cNvSpPr txBox="1"/>
          <p:nvPr/>
        </p:nvSpPr>
        <p:spPr>
          <a:xfrm>
            <a:off x="1599057" y="3449573"/>
            <a:ext cx="981075" cy="358775"/>
          </a:xfrm>
          <a:prstGeom prst="rect">
            <a:avLst/>
          </a:prstGeom>
        </p:spPr>
        <p:txBody>
          <a:bodyPr vert="horz" wrap="square" lIns="0" tIns="20955" rIns="0" bIns="0" rtlCol="0">
            <a:spAutoFit/>
          </a:bodyPr>
          <a:lstStyle/>
          <a:p>
            <a:pPr marL="12700" marR="5080" indent="101600">
              <a:lnSpc>
                <a:spcPts val="1300"/>
              </a:lnSpc>
              <a:spcBef>
                <a:spcPts val="165"/>
              </a:spcBef>
            </a:pPr>
            <a:r>
              <a:rPr sz="1100" b="1" spc="-10" dirty="0">
                <a:solidFill>
                  <a:srgbClr val="585858"/>
                </a:solidFill>
                <a:latin typeface="Arial"/>
                <a:cs typeface="Arial"/>
              </a:rPr>
              <a:t>Allegations </a:t>
            </a:r>
            <a:r>
              <a:rPr sz="1100" b="1" dirty="0">
                <a:solidFill>
                  <a:srgbClr val="585858"/>
                </a:solidFill>
                <a:latin typeface="Arial"/>
                <a:cs typeface="Arial"/>
              </a:rPr>
              <a:t>of</a:t>
            </a:r>
            <a:r>
              <a:rPr sz="1100" b="1" spc="-25" dirty="0">
                <a:solidFill>
                  <a:srgbClr val="585858"/>
                </a:solidFill>
                <a:latin typeface="Arial"/>
                <a:cs typeface="Arial"/>
              </a:rPr>
              <a:t> </a:t>
            </a:r>
            <a:r>
              <a:rPr sz="1100" b="1" spc="-10" dirty="0">
                <a:solidFill>
                  <a:srgbClr val="585858"/>
                </a:solidFill>
                <a:latin typeface="Arial"/>
                <a:cs typeface="Arial"/>
              </a:rPr>
              <a:t>misconduct</a:t>
            </a:r>
            <a:endParaRPr sz="1100">
              <a:latin typeface="Arial"/>
              <a:cs typeface="Arial"/>
            </a:endParaRPr>
          </a:p>
        </p:txBody>
      </p:sp>
      <p:sp>
        <p:nvSpPr>
          <p:cNvPr id="15" name="object 15"/>
          <p:cNvSpPr txBox="1"/>
          <p:nvPr/>
        </p:nvSpPr>
        <p:spPr>
          <a:xfrm>
            <a:off x="3480308" y="3456177"/>
            <a:ext cx="1080135" cy="358775"/>
          </a:xfrm>
          <a:prstGeom prst="rect">
            <a:avLst/>
          </a:prstGeom>
        </p:spPr>
        <p:txBody>
          <a:bodyPr vert="horz" wrap="square" lIns="0" tIns="20955" rIns="0" bIns="0" rtlCol="0">
            <a:spAutoFit/>
          </a:bodyPr>
          <a:lstStyle/>
          <a:p>
            <a:pPr marL="30480" marR="5080" indent="-18415">
              <a:lnSpc>
                <a:spcPts val="1300"/>
              </a:lnSpc>
              <a:spcBef>
                <a:spcPts val="165"/>
              </a:spcBef>
            </a:pPr>
            <a:r>
              <a:rPr sz="1100" b="1" dirty="0">
                <a:solidFill>
                  <a:srgbClr val="585858"/>
                </a:solidFill>
                <a:latin typeface="Arial"/>
                <a:cs typeface="Arial"/>
              </a:rPr>
              <a:t>Authorship</a:t>
            </a:r>
            <a:r>
              <a:rPr sz="1100" b="1" spc="-40" dirty="0">
                <a:solidFill>
                  <a:srgbClr val="585858"/>
                </a:solidFill>
                <a:latin typeface="Arial"/>
                <a:cs typeface="Arial"/>
              </a:rPr>
              <a:t> </a:t>
            </a:r>
            <a:r>
              <a:rPr sz="1100" b="1" spc="-25" dirty="0">
                <a:solidFill>
                  <a:srgbClr val="585858"/>
                </a:solidFill>
                <a:latin typeface="Arial"/>
                <a:cs typeface="Arial"/>
              </a:rPr>
              <a:t>and </a:t>
            </a:r>
            <a:r>
              <a:rPr sz="1100" b="1" spc="-10" dirty="0">
                <a:solidFill>
                  <a:srgbClr val="585858"/>
                </a:solidFill>
                <a:latin typeface="Arial"/>
                <a:cs typeface="Arial"/>
              </a:rPr>
              <a:t>contributorship</a:t>
            </a:r>
            <a:endParaRPr sz="1100">
              <a:latin typeface="Arial"/>
              <a:cs typeface="Arial"/>
            </a:endParaRPr>
          </a:p>
        </p:txBody>
      </p:sp>
      <p:sp>
        <p:nvSpPr>
          <p:cNvPr id="16" name="object 16"/>
          <p:cNvSpPr txBox="1"/>
          <p:nvPr/>
        </p:nvSpPr>
        <p:spPr>
          <a:xfrm>
            <a:off x="5537961" y="3435222"/>
            <a:ext cx="835025" cy="358775"/>
          </a:xfrm>
          <a:prstGeom prst="rect">
            <a:avLst/>
          </a:prstGeom>
        </p:spPr>
        <p:txBody>
          <a:bodyPr vert="horz" wrap="square" lIns="0" tIns="20955" rIns="0" bIns="0" rtlCol="0">
            <a:spAutoFit/>
          </a:bodyPr>
          <a:lstStyle/>
          <a:p>
            <a:pPr marL="12700" marR="5080" indent="22860">
              <a:lnSpc>
                <a:spcPts val="1300"/>
              </a:lnSpc>
              <a:spcBef>
                <a:spcPts val="165"/>
              </a:spcBef>
            </a:pPr>
            <a:r>
              <a:rPr sz="1100" b="1" spc="-10" dirty="0">
                <a:solidFill>
                  <a:srgbClr val="585858"/>
                </a:solidFill>
                <a:latin typeface="Arial"/>
                <a:cs typeface="Arial"/>
              </a:rPr>
              <a:t>Complaints </a:t>
            </a:r>
            <a:r>
              <a:rPr sz="1100" b="1" dirty="0">
                <a:solidFill>
                  <a:srgbClr val="585858"/>
                </a:solidFill>
                <a:latin typeface="Arial"/>
                <a:cs typeface="Arial"/>
              </a:rPr>
              <a:t>and</a:t>
            </a:r>
            <a:r>
              <a:rPr sz="1100" b="1" spc="-10" dirty="0">
                <a:solidFill>
                  <a:srgbClr val="585858"/>
                </a:solidFill>
                <a:latin typeface="Arial"/>
                <a:cs typeface="Arial"/>
              </a:rPr>
              <a:t> appeals</a:t>
            </a:r>
            <a:endParaRPr sz="1100">
              <a:latin typeface="Arial"/>
              <a:cs typeface="Arial"/>
            </a:endParaRPr>
          </a:p>
        </p:txBody>
      </p:sp>
      <p:sp>
        <p:nvSpPr>
          <p:cNvPr id="17" name="object 17"/>
          <p:cNvSpPr txBox="1"/>
          <p:nvPr/>
        </p:nvSpPr>
        <p:spPr>
          <a:xfrm>
            <a:off x="7148576" y="3419982"/>
            <a:ext cx="1393825" cy="358775"/>
          </a:xfrm>
          <a:prstGeom prst="rect">
            <a:avLst/>
          </a:prstGeom>
        </p:spPr>
        <p:txBody>
          <a:bodyPr vert="horz" wrap="square" lIns="0" tIns="20955" rIns="0" bIns="0" rtlCol="0">
            <a:spAutoFit/>
          </a:bodyPr>
          <a:lstStyle/>
          <a:p>
            <a:pPr marL="27940" marR="5080" indent="-15240">
              <a:lnSpc>
                <a:spcPts val="1300"/>
              </a:lnSpc>
              <a:spcBef>
                <a:spcPts val="165"/>
              </a:spcBef>
            </a:pPr>
            <a:r>
              <a:rPr sz="1100" b="1" dirty="0">
                <a:solidFill>
                  <a:srgbClr val="585858"/>
                </a:solidFill>
                <a:latin typeface="Arial"/>
                <a:cs typeface="Arial"/>
              </a:rPr>
              <a:t>Conflicts</a:t>
            </a:r>
            <a:r>
              <a:rPr sz="1100" b="1" spc="-50" dirty="0">
                <a:solidFill>
                  <a:srgbClr val="585858"/>
                </a:solidFill>
                <a:latin typeface="Arial"/>
                <a:cs typeface="Arial"/>
              </a:rPr>
              <a:t> </a:t>
            </a:r>
            <a:r>
              <a:rPr sz="1100" b="1" dirty="0">
                <a:solidFill>
                  <a:srgbClr val="585858"/>
                </a:solidFill>
                <a:latin typeface="Arial"/>
                <a:cs typeface="Arial"/>
              </a:rPr>
              <a:t>of</a:t>
            </a:r>
            <a:r>
              <a:rPr sz="1100" b="1" spc="-30" dirty="0">
                <a:solidFill>
                  <a:srgbClr val="585858"/>
                </a:solidFill>
                <a:latin typeface="Arial"/>
                <a:cs typeface="Arial"/>
              </a:rPr>
              <a:t> </a:t>
            </a:r>
            <a:r>
              <a:rPr sz="1100" b="1" spc="-10" dirty="0">
                <a:solidFill>
                  <a:srgbClr val="585858"/>
                </a:solidFill>
                <a:latin typeface="Arial"/>
                <a:cs typeface="Arial"/>
              </a:rPr>
              <a:t>interest/ </a:t>
            </a:r>
            <a:r>
              <a:rPr sz="1100" b="1" dirty="0">
                <a:solidFill>
                  <a:srgbClr val="585858"/>
                </a:solidFill>
                <a:latin typeface="Arial"/>
                <a:cs typeface="Arial"/>
              </a:rPr>
              <a:t>Competing</a:t>
            </a:r>
            <a:r>
              <a:rPr sz="1100" b="1" spc="-40" dirty="0">
                <a:solidFill>
                  <a:srgbClr val="585858"/>
                </a:solidFill>
                <a:latin typeface="Arial"/>
                <a:cs typeface="Arial"/>
              </a:rPr>
              <a:t> </a:t>
            </a:r>
            <a:r>
              <a:rPr sz="1100" b="1" spc="-10" dirty="0">
                <a:solidFill>
                  <a:srgbClr val="585858"/>
                </a:solidFill>
                <a:latin typeface="Arial"/>
                <a:cs typeface="Arial"/>
              </a:rPr>
              <a:t>interests</a:t>
            </a:r>
            <a:endParaRPr sz="1100">
              <a:latin typeface="Arial"/>
              <a:cs typeface="Arial"/>
            </a:endParaRPr>
          </a:p>
        </p:txBody>
      </p:sp>
      <p:sp>
        <p:nvSpPr>
          <p:cNvPr id="18" name="object 18"/>
          <p:cNvSpPr txBox="1"/>
          <p:nvPr/>
        </p:nvSpPr>
        <p:spPr>
          <a:xfrm>
            <a:off x="9399269" y="3433317"/>
            <a:ext cx="998219" cy="358775"/>
          </a:xfrm>
          <a:prstGeom prst="rect">
            <a:avLst/>
          </a:prstGeom>
        </p:spPr>
        <p:txBody>
          <a:bodyPr vert="horz" wrap="square" lIns="0" tIns="20955" rIns="0" bIns="0" rtlCol="0">
            <a:spAutoFit/>
          </a:bodyPr>
          <a:lstStyle/>
          <a:p>
            <a:pPr marL="12700" marR="5080" indent="190500">
              <a:lnSpc>
                <a:spcPts val="1300"/>
              </a:lnSpc>
              <a:spcBef>
                <a:spcPts val="165"/>
              </a:spcBef>
            </a:pPr>
            <a:r>
              <a:rPr sz="1100" b="1" dirty="0">
                <a:solidFill>
                  <a:srgbClr val="585858"/>
                </a:solidFill>
                <a:latin typeface="Arial"/>
                <a:cs typeface="Arial"/>
              </a:rPr>
              <a:t>Data</a:t>
            </a:r>
            <a:r>
              <a:rPr sz="1100" b="1" spc="-40" dirty="0">
                <a:solidFill>
                  <a:srgbClr val="585858"/>
                </a:solidFill>
                <a:latin typeface="Arial"/>
                <a:cs typeface="Arial"/>
              </a:rPr>
              <a:t> </a:t>
            </a:r>
            <a:r>
              <a:rPr sz="1100" b="1" spc="-25" dirty="0">
                <a:solidFill>
                  <a:srgbClr val="585858"/>
                </a:solidFill>
                <a:latin typeface="Arial"/>
                <a:cs typeface="Arial"/>
              </a:rPr>
              <a:t>and </a:t>
            </a:r>
            <a:r>
              <a:rPr sz="1100" b="1" spc="-10" dirty="0">
                <a:solidFill>
                  <a:srgbClr val="585858"/>
                </a:solidFill>
                <a:latin typeface="Arial"/>
                <a:cs typeface="Arial"/>
              </a:rPr>
              <a:t>reproducibility</a:t>
            </a:r>
            <a:endParaRPr sz="1100">
              <a:latin typeface="Arial"/>
              <a:cs typeface="Arial"/>
            </a:endParaRPr>
          </a:p>
        </p:txBody>
      </p:sp>
      <p:pic>
        <p:nvPicPr>
          <p:cNvPr id="19" name="object 19"/>
          <p:cNvPicPr/>
          <p:nvPr/>
        </p:nvPicPr>
        <p:blipFill>
          <a:blip r:embed="rId9" cstate="print"/>
          <a:stretch>
            <a:fillRect/>
          </a:stretch>
        </p:blipFill>
        <p:spPr>
          <a:xfrm>
            <a:off x="1549908" y="4232147"/>
            <a:ext cx="1053084" cy="1053083"/>
          </a:xfrm>
          <a:prstGeom prst="rect">
            <a:avLst/>
          </a:prstGeom>
        </p:spPr>
      </p:pic>
      <p:pic>
        <p:nvPicPr>
          <p:cNvPr id="20" name="object 20"/>
          <p:cNvPicPr/>
          <p:nvPr/>
        </p:nvPicPr>
        <p:blipFill>
          <a:blip r:embed="rId10" cstate="print"/>
          <a:stretch>
            <a:fillRect/>
          </a:stretch>
        </p:blipFill>
        <p:spPr>
          <a:xfrm>
            <a:off x="3496055" y="4216908"/>
            <a:ext cx="1054608" cy="1054608"/>
          </a:xfrm>
          <a:prstGeom prst="rect">
            <a:avLst/>
          </a:prstGeom>
        </p:spPr>
      </p:pic>
      <p:pic>
        <p:nvPicPr>
          <p:cNvPr id="21" name="object 21"/>
          <p:cNvPicPr/>
          <p:nvPr/>
        </p:nvPicPr>
        <p:blipFill>
          <a:blip r:embed="rId11" cstate="print"/>
          <a:stretch>
            <a:fillRect/>
          </a:stretch>
        </p:blipFill>
        <p:spPr>
          <a:xfrm>
            <a:off x="5425440" y="4216908"/>
            <a:ext cx="1053084" cy="1053084"/>
          </a:xfrm>
          <a:prstGeom prst="rect">
            <a:avLst/>
          </a:prstGeom>
        </p:spPr>
      </p:pic>
      <p:pic>
        <p:nvPicPr>
          <p:cNvPr id="22" name="object 22"/>
          <p:cNvPicPr/>
          <p:nvPr/>
        </p:nvPicPr>
        <p:blipFill>
          <a:blip r:embed="rId12" cstate="print"/>
          <a:stretch>
            <a:fillRect/>
          </a:stretch>
        </p:blipFill>
        <p:spPr>
          <a:xfrm>
            <a:off x="7309104" y="4247388"/>
            <a:ext cx="1054607" cy="1054608"/>
          </a:xfrm>
          <a:prstGeom prst="rect">
            <a:avLst/>
          </a:prstGeom>
        </p:spPr>
      </p:pic>
      <p:pic>
        <p:nvPicPr>
          <p:cNvPr id="23" name="object 23"/>
          <p:cNvPicPr/>
          <p:nvPr/>
        </p:nvPicPr>
        <p:blipFill>
          <a:blip r:embed="rId13" cstate="print"/>
          <a:stretch>
            <a:fillRect/>
          </a:stretch>
        </p:blipFill>
        <p:spPr>
          <a:xfrm>
            <a:off x="9297923" y="4232147"/>
            <a:ext cx="1056131" cy="1056132"/>
          </a:xfrm>
          <a:prstGeom prst="rect">
            <a:avLst/>
          </a:prstGeom>
        </p:spPr>
      </p:pic>
      <p:sp>
        <p:nvSpPr>
          <p:cNvPr id="24" name="object 24"/>
          <p:cNvSpPr txBox="1"/>
          <p:nvPr/>
        </p:nvSpPr>
        <p:spPr>
          <a:xfrm>
            <a:off x="9259316" y="5436514"/>
            <a:ext cx="1123950" cy="526415"/>
          </a:xfrm>
          <a:prstGeom prst="rect">
            <a:avLst/>
          </a:prstGeom>
        </p:spPr>
        <p:txBody>
          <a:bodyPr vert="horz" wrap="square" lIns="0" tIns="14604" rIns="0" bIns="0" rtlCol="0">
            <a:spAutoFit/>
          </a:bodyPr>
          <a:lstStyle/>
          <a:p>
            <a:pPr marL="12700" marR="5080" algn="ctr">
              <a:lnSpc>
                <a:spcPct val="99100"/>
              </a:lnSpc>
              <a:spcBef>
                <a:spcPts val="114"/>
              </a:spcBef>
            </a:pPr>
            <a:r>
              <a:rPr sz="1100" b="1" spc="-10" dirty="0">
                <a:solidFill>
                  <a:srgbClr val="585858"/>
                </a:solidFill>
                <a:latin typeface="Arial"/>
                <a:cs typeface="Arial"/>
              </a:rPr>
              <a:t>Post-publication </a:t>
            </a:r>
            <a:r>
              <a:rPr sz="1100" b="1" dirty="0">
                <a:solidFill>
                  <a:srgbClr val="585858"/>
                </a:solidFill>
                <a:latin typeface="Arial"/>
                <a:cs typeface="Arial"/>
              </a:rPr>
              <a:t>discussions</a:t>
            </a:r>
            <a:r>
              <a:rPr sz="1100" b="1" spc="-45" dirty="0">
                <a:solidFill>
                  <a:srgbClr val="585858"/>
                </a:solidFill>
                <a:latin typeface="Arial"/>
                <a:cs typeface="Arial"/>
              </a:rPr>
              <a:t> </a:t>
            </a:r>
            <a:r>
              <a:rPr sz="1100" b="1" spc="-25" dirty="0">
                <a:solidFill>
                  <a:srgbClr val="585858"/>
                </a:solidFill>
                <a:latin typeface="Arial"/>
                <a:cs typeface="Arial"/>
              </a:rPr>
              <a:t>and </a:t>
            </a:r>
            <a:r>
              <a:rPr sz="1100" b="1" spc="-10" dirty="0">
                <a:solidFill>
                  <a:srgbClr val="585858"/>
                </a:solidFill>
                <a:latin typeface="Arial"/>
                <a:cs typeface="Arial"/>
              </a:rPr>
              <a:t>corrections</a:t>
            </a:r>
            <a:endParaRPr sz="1100">
              <a:latin typeface="Arial"/>
              <a:cs typeface="Arial"/>
            </a:endParaRPr>
          </a:p>
        </p:txBody>
      </p:sp>
      <p:pic>
        <p:nvPicPr>
          <p:cNvPr id="25" name="object 25"/>
          <p:cNvPicPr/>
          <p:nvPr/>
        </p:nvPicPr>
        <p:blipFill>
          <a:blip r:embed="rId14" cstate="print"/>
          <a:stretch>
            <a:fillRect/>
          </a:stretch>
        </p:blipFill>
        <p:spPr>
          <a:xfrm>
            <a:off x="979997" y="408533"/>
            <a:ext cx="1228213" cy="775513"/>
          </a:xfrm>
          <a:prstGeom prst="rect">
            <a:avLst/>
          </a:prstGeom>
        </p:spPr>
      </p:pic>
      <p:sp>
        <p:nvSpPr>
          <p:cNvPr id="26" name="object 26"/>
          <p:cNvSpPr txBox="1">
            <a:spLocks noGrp="1"/>
          </p:cNvSpPr>
          <p:nvPr>
            <p:ph type="title"/>
          </p:nvPr>
        </p:nvSpPr>
        <p:spPr>
          <a:prstGeom prst="rect">
            <a:avLst/>
          </a:prstGeom>
        </p:spPr>
        <p:txBody>
          <a:bodyPr vert="horz" wrap="square" lIns="0" tIns="141986" rIns="0" bIns="0" rtlCol="0">
            <a:spAutoFit/>
          </a:bodyPr>
          <a:lstStyle/>
          <a:p>
            <a:pPr marL="12700">
              <a:lnSpc>
                <a:spcPct val="100000"/>
              </a:lnSpc>
              <a:spcBef>
                <a:spcPts val="105"/>
              </a:spcBef>
            </a:pPr>
            <a:r>
              <a:rPr dirty="0"/>
              <a:t>COPE</a:t>
            </a:r>
            <a:r>
              <a:rPr spc="-5" dirty="0"/>
              <a:t> </a:t>
            </a:r>
            <a:r>
              <a:rPr dirty="0"/>
              <a:t>CORE</a:t>
            </a:r>
            <a:r>
              <a:rPr spc="-20" dirty="0"/>
              <a:t> </a:t>
            </a:r>
            <a:r>
              <a:rPr spc="-10" dirty="0"/>
              <a:t>PRACTICES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BD6675-F3F1-4D29-9C21-82AC95159542}"/>
              </a:ext>
            </a:extLst>
          </p:cNvPr>
          <p:cNvSpPr>
            <a:spLocks noGrp="1"/>
          </p:cNvSpPr>
          <p:nvPr>
            <p:ph idx="1"/>
          </p:nvPr>
        </p:nvSpPr>
        <p:spPr/>
        <p:txBody>
          <a:bodyPr>
            <a:normAutofit/>
          </a:bodyPr>
          <a:lstStyle/>
          <a:p>
            <a:pPr marL="152396" indent="0">
              <a:lnSpc>
                <a:spcPct val="100000"/>
              </a:lnSpc>
              <a:buNone/>
            </a:pPr>
            <a:r>
              <a:rPr lang="en-US" dirty="0">
                <a:solidFill>
                  <a:schemeClr val="tx1"/>
                </a:solidFill>
                <a:latin typeface="+mj-lt"/>
                <a:cs typeface="Calibri Light" panose="020F0302020204030204" pitchFamily="34" charset="0"/>
              </a:rPr>
              <a:t>A</a:t>
            </a:r>
            <a:r>
              <a:rPr lang="hr-HR" dirty="0">
                <a:solidFill>
                  <a:schemeClr val="tx1"/>
                </a:solidFill>
                <a:latin typeface="+mj-lt"/>
                <a:cs typeface="Calibri Light" panose="020F0302020204030204" pitchFamily="34" charset="0"/>
              </a:rPr>
              <a:t>n </a:t>
            </a:r>
            <a:r>
              <a:rPr lang="hr-HR" dirty="0" err="1">
                <a:solidFill>
                  <a:schemeClr val="tx1"/>
                </a:solidFill>
                <a:latin typeface="+mj-lt"/>
                <a:cs typeface="Calibri Light" panose="020F0302020204030204" pitchFamily="34" charset="0"/>
              </a:rPr>
              <a:t>open-access</a:t>
            </a:r>
            <a:r>
              <a:rPr lang="hr-HR" dirty="0">
                <a:solidFill>
                  <a:schemeClr val="tx1"/>
                </a:solidFill>
                <a:latin typeface="+mj-lt"/>
                <a:cs typeface="Calibri Light" panose="020F0302020204030204" pitchFamily="34" charset="0"/>
              </a:rPr>
              <a:t> </a:t>
            </a:r>
            <a:r>
              <a:rPr lang="en-US" dirty="0">
                <a:solidFill>
                  <a:schemeClr val="tx1"/>
                </a:solidFill>
                <a:latin typeface="+mj-lt"/>
                <a:cs typeface="Calibri Light" panose="020F0302020204030204" pitchFamily="34" charset="0"/>
              </a:rPr>
              <a:t>textbook on RI for early career researchers, written by early career researchers</a:t>
            </a:r>
          </a:p>
        </p:txBody>
      </p:sp>
      <p:pic>
        <p:nvPicPr>
          <p:cNvPr id="1026" name="Picture 2" descr="https://hrzz.hr/wp-content/uploads/2020/09/ProDem-Buljan-et-al-photo-2.jpeg">
            <a:extLst>
              <a:ext uri="{FF2B5EF4-FFF2-40B4-BE49-F238E27FC236}">
                <a16:creationId xmlns:a16="http://schemas.microsoft.com/office/drawing/2014/main" id="{6DDF713A-D47F-47D7-B495-C390C414BC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1" y="3065418"/>
            <a:ext cx="4471271" cy="2860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cover">
            <a:extLst>
              <a:ext uri="{FF2B5EF4-FFF2-40B4-BE49-F238E27FC236}">
                <a16:creationId xmlns:a16="http://schemas.microsoft.com/office/drawing/2014/main" id="{CDEA73B5-CF87-4DDC-A018-F0747C5AB39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3347" y="2901166"/>
            <a:ext cx="2173753" cy="32757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Embassy of Good Science">
            <a:extLst>
              <a:ext uri="{FF2B5EF4-FFF2-40B4-BE49-F238E27FC236}">
                <a16:creationId xmlns:a16="http://schemas.microsoft.com/office/drawing/2014/main" id="{4B04C82A-055C-43A3-9A2A-DEBA252BD0A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67100" y="6145336"/>
            <a:ext cx="595353" cy="5953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2D489D-082E-4E53-967D-12B776D019A9}"/>
              </a:ext>
            </a:extLst>
          </p:cNvPr>
          <p:cNvSpPr/>
          <p:nvPr/>
        </p:nvSpPr>
        <p:spPr>
          <a:xfrm>
            <a:off x="5115335" y="6219473"/>
            <a:ext cx="6681637" cy="369332"/>
          </a:xfrm>
          <a:prstGeom prst="rect">
            <a:avLst/>
          </a:prstGeom>
        </p:spPr>
        <p:txBody>
          <a:bodyPr wrap="none">
            <a:spAutoFit/>
          </a:bodyPr>
          <a:lstStyle/>
          <a:p>
            <a:r>
              <a:rPr lang="en-GB" dirty="0">
                <a:latin typeface="+mj-lt"/>
                <a:hlinkClick r:id="rId6"/>
              </a:rPr>
              <a:t>https://link.springer.com/book/10.1007/978-3-031-22412-6</a:t>
            </a:r>
            <a:endParaRPr lang="en-GB" dirty="0">
              <a:latin typeface="+mj-lt"/>
            </a:endParaRPr>
          </a:p>
        </p:txBody>
      </p:sp>
      <p:sp>
        <p:nvSpPr>
          <p:cNvPr id="3" name="Title 2">
            <a:extLst>
              <a:ext uri="{FF2B5EF4-FFF2-40B4-BE49-F238E27FC236}">
                <a16:creationId xmlns:a16="http://schemas.microsoft.com/office/drawing/2014/main" id="{8C042FF2-620A-460C-905E-EDFD79D5B686}"/>
              </a:ext>
            </a:extLst>
          </p:cNvPr>
          <p:cNvSpPr>
            <a:spLocks noGrp="1"/>
          </p:cNvSpPr>
          <p:nvPr>
            <p:ph type="title"/>
          </p:nvPr>
        </p:nvSpPr>
        <p:spPr/>
        <p:txBody>
          <a:bodyPr/>
          <a:lstStyle/>
          <a:p>
            <a:r>
              <a:rPr lang="hr-HR" dirty="0" err="1">
                <a:solidFill>
                  <a:srgbClr val="FF3300"/>
                </a:solidFill>
              </a:rPr>
              <a:t>Instead</a:t>
            </a:r>
            <a:r>
              <a:rPr lang="hr-HR" dirty="0">
                <a:solidFill>
                  <a:srgbClr val="FF3300"/>
                </a:solidFill>
              </a:rPr>
              <a:t> of a </a:t>
            </a:r>
            <a:r>
              <a:rPr lang="hr-HR" dirty="0" err="1">
                <a:solidFill>
                  <a:srgbClr val="FF3300"/>
                </a:solidFill>
              </a:rPr>
              <a:t>conclusion</a:t>
            </a:r>
            <a:endParaRPr lang="en-GB" dirty="0">
              <a:solidFill>
                <a:srgbClr val="FF3300"/>
              </a:solidFill>
            </a:endParaRPr>
          </a:p>
        </p:txBody>
      </p:sp>
    </p:spTree>
    <p:extLst>
      <p:ext uri="{BB962C8B-B14F-4D97-AF65-F5344CB8AC3E}">
        <p14:creationId xmlns:p14="http://schemas.microsoft.com/office/powerpoint/2010/main" val="3847322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743EE-0339-48EF-9694-CE73BAAD42FC}"/>
              </a:ext>
            </a:extLst>
          </p:cNvPr>
          <p:cNvPicPr>
            <a:picLocks noChangeAspect="1"/>
          </p:cNvPicPr>
          <p:nvPr/>
        </p:nvPicPr>
        <p:blipFill>
          <a:blip r:embed="rId2"/>
          <a:stretch>
            <a:fillRect/>
          </a:stretch>
        </p:blipFill>
        <p:spPr>
          <a:xfrm>
            <a:off x="0" y="0"/>
            <a:ext cx="12192000" cy="5181266"/>
          </a:xfrm>
          <a:prstGeom prst="rect">
            <a:avLst/>
          </a:prstGeom>
        </p:spPr>
      </p:pic>
      <p:sp>
        <p:nvSpPr>
          <p:cNvPr id="5" name="Rectangle 4">
            <a:extLst>
              <a:ext uri="{FF2B5EF4-FFF2-40B4-BE49-F238E27FC236}">
                <a16:creationId xmlns:a16="http://schemas.microsoft.com/office/drawing/2014/main" id="{6077999E-A0D5-409F-B5F2-866D16CCDE3A}"/>
              </a:ext>
            </a:extLst>
          </p:cNvPr>
          <p:cNvSpPr/>
          <p:nvPr/>
        </p:nvSpPr>
        <p:spPr>
          <a:xfrm>
            <a:off x="8053906" y="3982323"/>
            <a:ext cx="4153638" cy="369332"/>
          </a:xfrm>
          <a:prstGeom prst="rect">
            <a:avLst/>
          </a:prstGeom>
        </p:spPr>
        <p:txBody>
          <a:bodyPr wrap="none">
            <a:spAutoFit/>
          </a:bodyPr>
          <a:lstStyle/>
          <a:p>
            <a:r>
              <a:rPr lang="en-GB" dirty="0">
                <a:hlinkClick r:id="rId3"/>
              </a:rPr>
              <a:t>https://embassy.science/wiki/Main_Page</a:t>
            </a:r>
            <a:r>
              <a:rPr lang="hr-HR" dirty="0"/>
              <a:t>  </a:t>
            </a:r>
            <a:endParaRPr lang="en-GB" dirty="0"/>
          </a:p>
        </p:txBody>
      </p:sp>
      <p:pic>
        <p:nvPicPr>
          <p:cNvPr id="5122" name="Picture 2" descr="iRISE">
            <a:extLst>
              <a:ext uri="{FF2B5EF4-FFF2-40B4-BE49-F238E27FC236}">
                <a16:creationId xmlns:a16="http://schemas.microsoft.com/office/drawing/2014/main" id="{CBE4BE7F-B46F-4AF6-BE25-0B105B9963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 y="5059680"/>
            <a:ext cx="2223998" cy="1389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7795CB2-5B8A-4636-AF3A-88605D5EB9CB}"/>
              </a:ext>
            </a:extLst>
          </p:cNvPr>
          <p:cNvSpPr/>
          <p:nvPr/>
        </p:nvSpPr>
        <p:spPr>
          <a:xfrm>
            <a:off x="115772" y="6488668"/>
            <a:ext cx="3011594" cy="369332"/>
          </a:xfrm>
          <a:prstGeom prst="rect">
            <a:avLst/>
          </a:prstGeom>
        </p:spPr>
        <p:txBody>
          <a:bodyPr wrap="none">
            <a:spAutoFit/>
          </a:bodyPr>
          <a:lstStyle/>
          <a:p>
            <a:r>
              <a:rPr lang="en-GB" dirty="0">
                <a:hlinkClick r:id="rId5"/>
              </a:rPr>
              <a:t>https://www.irise-project.eu/</a:t>
            </a:r>
            <a:r>
              <a:rPr lang="hr-HR" dirty="0"/>
              <a:t> </a:t>
            </a:r>
            <a:endParaRPr lang="en-GB" dirty="0"/>
          </a:p>
        </p:txBody>
      </p:sp>
      <p:pic>
        <p:nvPicPr>
          <p:cNvPr id="7" name="Picture 6">
            <a:extLst>
              <a:ext uri="{FF2B5EF4-FFF2-40B4-BE49-F238E27FC236}">
                <a16:creationId xmlns:a16="http://schemas.microsoft.com/office/drawing/2014/main" id="{62AAE2DA-8A49-4B4E-97C8-CA9594D699D2}"/>
              </a:ext>
            </a:extLst>
          </p:cNvPr>
          <p:cNvPicPr>
            <a:picLocks noChangeAspect="1"/>
          </p:cNvPicPr>
          <p:nvPr/>
        </p:nvPicPr>
        <p:blipFill>
          <a:blip r:embed="rId6"/>
          <a:stretch>
            <a:fillRect/>
          </a:stretch>
        </p:blipFill>
        <p:spPr>
          <a:xfrm>
            <a:off x="4868517" y="5181266"/>
            <a:ext cx="1966620" cy="1268413"/>
          </a:xfrm>
          <a:prstGeom prst="rect">
            <a:avLst/>
          </a:prstGeom>
        </p:spPr>
      </p:pic>
      <p:sp>
        <p:nvSpPr>
          <p:cNvPr id="9" name="Rectangle 8">
            <a:extLst>
              <a:ext uri="{FF2B5EF4-FFF2-40B4-BE49-F238E27FC236}">
                <a16:creationId xmlns:a16="http://schemas.microsoft.com/office/drawing/2014/main" id="{F5E20D11-EBEE-4A7B-A549-B7907C266488}"/>
              </a:ext>
            </a:extLst>
          </p:cNvPr>
          <p:cNvSpPr/>
          <p:nvPr/>
        </p:nvSpPr>
        <p:spPr>
          <a:xfrm>
            <a:off x="4789926" y="6475214"/>
            <a:ext cx="2522807" cy="369332"/>
          </a:xfrm>
          <a:prstGeom prst="rect">
            <a:avLst/>
          </a:prstGeom>
        </p:spPr>
        <p:txBody>
          <a:bodyPr wrap="none">
            <a:spAutoFit/>
          </a:bodyPr>
          <a:lstStyle/>
          <a:p>
            <a:r>
              <a:rPr lang="en-GB" dirty="0">
                <a:hlinkClick r:id="rId7"/>
              </a:rPr>
              <a:t>https://tier2-project.eu/</a:t>
            </a:r>
            <a:r>
              <a:rPr lang="hr-HR" dirty="0"/>
              <a:t> </a:t>
            </a:r>
            <a:endParaRPr lang="en-GB" dirty="0"/>
          </a:p>
        </p:txBody>
      </p:sp>
      <p:pic>
        <p:nvPicPr>
          <p:cNvPr id="5124" name="Picture 4" descr="logo">
            <a:extLst>
              <a:ext uri="{FF2B5EF4-FFF2-40B4-BE49-F238E27FC236}">
                <a16:creationId xmlns:a16="http://schemas.microsoft.com/office/drawing/2014/main" id="{161EBE38-4BE5-4A71-9D84-07BE826F47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0280" y="5281578"/>
            <a:ext cx="3154680" cy="11277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4F554B2-5825-48A2-AD6A-016B3BC97F5C}"/>
              </a:ext>
            </a:extLst>
          </p:cNvPr>
          <p:cNvSpPr/>
          <p:nvPr/>
        </p:nvSpPr>
        <p:spPr>
          <a:xfrm>
            <a:off x="8484206" y="6444734"/>
            <a:ext cx="2002408" cy="369332"/>
          </a:xfrm>
          <a:prstGeom prst="rect">
            <a:avLst/>
          </a:prstGeom>
        </p:spPr>
        <p:txBody>
          <a:bodyPr wrap="none">
            <a:spAutoFit/>
          </a:bodyPr>
          <a:lstStyle/>
          <a:p>
            <a:r>
              <a:rPr lang="en-GB" dirty="0">
                <a:hlinkClick r:id="rId9"/>
              </a:rPr>
              <a:t>https://osiris4r.eu/</a:t>
            </a:r>
            <a:r>
              <a:rPr lang="hr-HR" dirty="0"/>
              <a:t> </a:t>
            </a:r>
            <a:endParaRPr lang="en-GB" dirty="0"/>
          </a:p>
        </p:txBody>
      </p:sp>
    </p:spTree>
    <p:extLst>
      <p:ext uri="{BB962C8B-B14F-4D97-AF65-F5344CB8AC3E}">
        <p14:creationId xmlns:p14="http://schemas.microsoft.com/office/powerpoint/2010/main" val="685460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6AE642-4DE0-47E7-B97F-726F103BF684}"/>
              </a:ext>
            </a:extLst>
          </p:cNvPr>
          <p:cNvSpPr>
            <a:spLocks noGrp="1"/>
          </p:cNvSpPr>
          <p:nvPr>
            <p:ph type="title"/>
          </p:nvPr>
        </p:nvSpPr>
        <p:spPr/>
        <p:txBody>
          <a:bodyPr/>
          <a:lstStyle/>
          <a:p>
            <a:endParaRPr lang="en-GB"/>
          </a:p>
        </p:txBody>
      </p:sp>
      <p:sp>
        <p:nvSpPr>
          <p:cNvPr id="2" name="Marcador de Posição de Conteúdo 1">
            <a:extLst>
              <a:ext uri="{FF2B5EF4-FFF2-40B4-BE49-F238E27FC236}">
                <a16:creationId xmlns:a16="http://schemas.microsoft.com/office/drawing/2014/main" id="{B3924486-66D1-0BDF-E444-78D853A65ECF}"/>
              </a:ext>
            </a:extLst>
          </p:cNvPr>
          <p:cNvSpPr>
            <a:spLocks noGrp="1"/>
          </p:cNvSpPr>
          <p:nvPr>
            <p:ph idx="1"/>
          </p:nvPr>
        </p:nvSpPr>
        <p:spPr/>
        <p:txBody>
          <a:bodyPr/>
          <a:lstStyle/>
          <a:p>
            <a:pPr marL="0" indent="0" algn="ctr">
              <a:buNone/>
            </a:pPr>
            <a:r>
              <a:rPr lang="pt-PT" dirty="0"/>
              <a:t>Thank you!</a:t>
            </a:r>
          </a:p>
        </p:txBody>
      </p:sp>
      <p:pic>
        <p:nvPicPr>
          <p:cNvPr id="3" name="Picture 2">
            <a:extLst>
              <a:ext uri="{FF2B5EF4-FFF2-40B4-BE49-F238E27FC236}">
                <a16:creationId xmlns:a16="http://schemas.microsoft.com/office/drawing/2014/main" id="{40C4337A-C5A5-3218-07D4-2A0864C4DA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8615" y="4648198"/>
            <a:ext cx="5539920" cy="1318501"/>
          </a:xfrm>
          <a:prstGeom prst="rect">
            <a:avLst/>
          </a:prstGeom>
        </p:spPr>
      </p:pic>
      <p:pic>
        <p:nvPicPr>
          <p:cNvPr id="4" name="Picture 3">
            <a:extLst>
              <a:ext uri="{FF2B5EF4-FFF2-40B4-BE49-F238E27FC236}">
                <a16:creationId xmlns:a16="http://schemas.microsoft.com/office/drawing/2014/main" id="{87DCA668-5BF0-567B-005A-B9DDAD0A2A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6795" y="4752088"/>
            <a:ext cx="2064051" cy="1110720"/>
          </a:xfrm>
          <a:prstGeom prst="rect">
            <a:avLst/>
          </a:prstGeom>
        </p:spPr>
      </p:pic>
      <p:pic>
        <p:nvPicPr>
          <p:cNvPr id="6" name="Picture 5" descr="A blue and white logo&#10;&#10;Description automatically generated">
            <a:extLst>
              <a:ext uri="{FF2B5EF4-FFF2-40B4-BE49-F238E27FC236}">
                <a16:creationId xmlns:a16="http://schemas.microsoft.com/office/drawing/2014/main" id="{03FB39AE-D50A-3F43-2F6D-CB0FD4CC51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016" y="4821383"/>
            <a:ext cx="3070209" cy="1041426"/>
          </a:xfrm>
          <a:prstGeom prst="rect">
            <a:avLst/>
          </a:prstGeom>
        </p:spPr>
      </p:pic>
    </p:spTree>
    <p:extLst>
      <p:ext uri="{BB962C8B-B14F-4D97-AF65-F5344CB8AC3E}">
        <p14:creationId xmlns:p14="http://schemas.microsoft.com/office/powerpoint/2010/main" val="143392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CDAFD7-1CA9-436C-92F0-0D1BC147905C}"/>
              </a:ext>
            </a:extLst>
          </p:cNvPr>
          <p:cNvSpPr>
            <a:spLocks noGrp="1"/>
          </p:cNvSpPr>
          <p:nvPr>
            <p:ph type="title"/>
          </p:nvPr>
        </p:nvSpPr>
        <p:spPr/>
        <p:txBody>
          <a:bodyPr/>
          <a:lstStyle/>
          <a:p>
            <a:r>
              <a:rPr lang="en-GB" dirty="0">
                <a:solidFill>
                  <a:srgbClr val="FF0000"/>
                </a:solidFill>
              </a:rPr>
              <a:t>Research ethics and Research integrity</a:t>
            </a:r>
          </a:p>
        </p:txBody>
      </p:sp>
      <p:sp>
        <p:nvSpPr>
          <p:cNvPr id="2" name="Marcador de Posição de Conteúdo 1">
            <a:extLst>
              <a:ext uri="{FF2B5EF4-FFF2-40B4-BE49-F238E27FC236}">
                <a16:creationId xmlns:a16="http://schemas.microsoft.com/office/drawing/2014/main" id="{B3924486-66D1-0BDF-E444-78D853A65ECF}"/>
              </a:ext>
            </a:extLst>
          </p:cNvPr>
          <p:cNvSpPr>
            <a:spLocks noGrp="1"/>
          </p:cNvSpPr>
          <p:nvPr>
            <p:ph idx="1"/>
          </p:nvPr>
        </p:nvSpPr>
        <p:spPr/>
        <p:txBody>
          <a:bodyPr/>
          <a:lstStyle/>
          <a:p>
            <a:pPr marL="360363" indent="-360363">
              <a:buNone/>
            </a:pPr>
            <a:endParaRPr lang="en-GB" sz="2400" dirty="0"/>
          </a:p>
        </p:txBody>
      </p:sp>
      <p:pic>
        <p:nvPicPr>
          <p:cNvPr id="3" name="Picture 2">
            <a:extLst>
              <a:ext uri="{FF2B5EF4-FFF2-40B4-BE49-F238E27FC236}">
                <a16:creationId xmlns:a16="http://schemas.microsoft.com/office/drawing/2014/main" id="{705A293C-7709-95E5-4387-3A7211E305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6158" y="2781992"/>
            <a:ext cx="8334667" cy="2438604"/>
          </a:xfrm>
          <a:prstGeom prst="rect">
            <a:avLst/>
          </a:prstGeom>
        </p:spPr>
      </p:pic>
      <p:sp>
        <p:nvSpPr>
          <p:cNvPr id="6" name="TextBox 5">
            <a:extLst>
              <a:ext uri="{FF2B5EF4-FFF2-40B4-BE49-F238E27FC236}">
                <a16:creationId xmlns:a16="http://schemas.microsoft.com/office/drawing/2014/main" id="{C8FD73A3-0974-EA0E-B904-FCB409E4D97E}"/>
              </a:ext>
            </a:extLst>
          </p:cNvPr>
          <p:cNvSpPr txBox="1"/>
          <p:nvPr/>
        </p:nvSpPr>
        <p:spPr>
          <a:xfrm>
            <a:off x="6465455" y="5514113"/>
            <a:ext cx="3962400" cy="369332"/>
          </a:xfrm>
          <a:prstGeom prst="rect">
            <a:avLst/>
          </a:prstGeom>
          <a:noFill/>
        </p:spPr>
        <p:txBody>
          <a:bodyPr wrap="square">
            <a:spAutoFit/>
          </a:bodyPr>
          <a:lstStyle/>
          <a:p>
            <a:r>
              <a:rPr lang="en-GB" dirty="0"/>
              <a:t>N. Steneck, 2006, Sci Eng Ethics</a:t>
            </a:r>
          </a:p>
        </p:txBody>
      </p:sp>
    </p:spTree>
    <p:extLst>
      <p:ext uri="{BB962C8B-B14F-4D97-AF65-F5344CB8AC3E}">
        <p14:creationId xmlns:p14="http://schemas.microsoft.com/office/powerpoint/2010/main" val="177439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F2D5-E12D-2B7A-615D-89D319DB5C3E}"/>
              </a:ext>
            </a:extLst>
          </p:cNvPr>
          <p:cNvPicPr>
            <a:picLocks noChangeAspect="1"/>
          </p:cNvPicPr>
          <p:nvPr/>
        </p:nvPicPr>
        <p:blipFill>
          <a:blip r:embed="rId3"/>
          <a:stretch>
            <a:fillRect/>
          </a:stretch>
        </p:blipFill>
        <p:spPr>
          <a:xfrm>
            <a:off x="1760593" y="2983345"/>
            <a:ext cx="8670813" cy="2239209"/>
          </a:xfrm>
          <a:prstGeom prst="rect">
            <a:avLst/>
          </a:prstGeom>
        </p:spPr>
      </p:pic>
      <p:sp>
        <p:nvSpPr>
          <p:cNvPr id="8" name="TextBox 7">
            <a:extLst>
              <a:ext uri="{FF2B5EF4-FFF2-40B4-BE49-F238E27FC236}">
                <a16:creationId xmlns:a16="http://schemas.microsoft.com/office/drawing/2014/main" id="{A7CF5CBA-D8ED-4B49-F257-64D5C935B554}"/>
              </a:ext>
            </a:extLst>
          </p:cNvPr>
          <p:cNvSpPr txBox="1"/>
          <p:nvPr/>
        </p:nvSpPr>
        <p:spPr>
          <a:xfrm>
            <a:off x="8229599" y="5491184"/>
            <a:ext cx="3962400" cy="369332"/>
          </a:xfrm>
          <a:prstGeom prst="rect">
            <a:avLst/>
          </a:prstGeom>
          <a:noFill/>
        </p:spPr>
        <p:txBody>
          <a:bodyPr wrap="square">
            <a:spAutoFit/>
          </a:bodyPr>
          <a:lstStyle/>
          <a:p>
            <a:r>
              <a:rPr lang="en-GB" dirty="0"/>
              <a:t>N. Steneck, 2006, Sci Eng Ethics</a:t>
            </a:r>
          </a:p>
        </p:txBody>
      </p:sp>
      <p:sp>
        <p:nvSpPr>
          <p:cNvPr id="2" name="Title 1">
            <a:extLst>
              <a:ext uri="{FF2B5EF4-FFF2-40B4-BE49-F238E27FC236}">
                <a16:creationId xmlns:a16="http://schemas.microsoft.com/office/drawing/2014/main" id="{73E1648D-2021-4F01-8316-BE55059EDF38}"/>
              </a:ext>
            </a:extLst>
          </p:cNvPr>
          <p:cNvSpPr>
            <a:spLocks noGrp="1"/>
          </p:cNvSpPr>
          <p:nvPr>
            <p:ph type="title"/>
          </p:nvPr>
        </p:nvSpPr>
        <p:spPr/>
        <p:txBody>
          <a:bodyPr/>
          <a:lstStyle/>
          <a:p>
            <a:r>
              <a:rPr lang="hr-HR" dirty="0">
                <a:solidFill>
                  <a:srgbClr val="FF3300"/>
                </a:solidFill>
              </a:rPr>
              <a:t>RI </a:t>
            </a:r>
            <a:r>
              <a:rPr lang="hr-HR" dirty="0" err="1">
                <a:solidFill>
                  <a:srgbClr val="FF3300"/>
                </a:solidFill>
              </a:rPr>
              <a:t>is</a:t>
            </a:r>
            <a:r>
              <a:rPr lang="hr-HR" dirty="0">
                <a:solidFill>
                  <a:srgbClr val="FF3300"/>
                </a:solidFill>
              </a:rPr>
              <a:t> a </a:t>
            </a:r>
            <a:r>
              <a:rPr lang="hr-HR" dirty="0" err="1">
                <a:solidFill>
                  <a:srgbClr val="FF3300"/>
                </a:solidFill>
              </a:rPr>
              <a:t>spectrum</a:t>
            </a:r>
            <a:endParaRPr lang="en-GB" dirty="0">
              <a:solidFill>
                <a:srgbClr val="FF3300"/>
              </a:solidFill>
            </a:endParaRPr>
          </a:p>
        </p:txBody>
      </p:sp>
      <p:sp>
        <p:nvSpPr>
          <p:cNvPr id="4" name="Content Placeholder 3">
            <a:extLst>
              <a:ext uri="{FF2B5EF4-FFF2-40B4-BE49-F238E27FC236}">
                <a16:creationId xmlns:a16="http://schemas.microsoft.com/office/drawing/2014/main" id="{155FCDDE-95F7-4F31-9A62-5EAF9EFC2912}"/>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47830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ED1FB1-FA1F-4645-AAD1-7A7457D790CA}"/>
              </a:ext>
            </a:extLst>
          </p:cNvPr>
          <p:cNvSpPr>
            <a:spLocks noGrp="1"/>
          </p:cNvSpPr>
          <p:nvPr>
            <p:ph type="title"/>
          </p:nvPr>
        </p:nvSpPr>
        <p:spPr/>
        <p:txBody>
          <a:bodyPr/>
          <a:lstStyle/>
          <a:p>
            <a:r>
              <a:rPr lang="hr-HR" dirty="0" err="1">
                <a:solidFill>
                  <a:srgbClr val="FF3300"/>
                </a:solidFill>
              </a:rPr>
              <a:t>Authorship</a:t>
            </a:r>
            <a:endParaRPr lang="en-GB" dirty="0">
              <a:solidFill>
                <a:srgbClr val="FF3300"/>
              </a:solidFill>
            </a:endParaRPr>
          </a:p>
        </p:txBody>
      </p:sp>
      <p:sp>
        <p:nvSpPr>
          <p:cNvPr id="6" name="Content Placeholder 5">
            <a:extLst>
              <a:ext uri="{FF2B5EF4-FFF2-40B4-BE49-F238E27FC236}">
                <a16:creationId xmlns:a16="http://schemas.microsoft.com/office/drawing/2014/main" id="{3CC3881E-FE9F-4D8C-8A90-31477D19EE31}"/>
              </a:ext>
            </a:extLst>
          </p:cNvPr>
          <p:cNvSpPr>
            <a:spLocks noGrp="1"/>
          </p:cNvSpPr>
          <p:nvPr>
            <p:ph idx="1"/>
          </p:nvPr>
        </p:nvSpPr>
        <p:spPr/>
        <p:txBody>
          <a:bodyPr/>
          <a:lstStyle/>
          <a:p>
            <a:endParaRPr lang="en-GB"/>
          </a:p>
        </p:txBody>
      </p:sp>
      <p:sp>
        <p:nvSpPr>
          <p:cNvPr id="7" name="Slide Number Placeholder 6"/>
          <p:cNvSpPr>
            <a:spLocks noGrp="1"/>
          </p:cNvSpPr>
          <p:nvPr>
            <p:ph type="sldNum" sz="quarter" idx="12"/>
          </p:nvPr>
        </p:nvSpPr>
        <p:spPr/>
        <p:txBody>
          <a:bodyPr/>
          <a:lstStyle/>
          <a:p>
            <a:fld id="{6C477632-257C-4A4B-BE7C-88E6DCF0B298}" type="slidenum">
              <a:rPr lang="hr-BA" smtClean="0"/>
              <a:pPr/>
              <a:t>6</a:t>
            </a:fld>
            <a:endParaRPr lang="hr-BA"/>
          </a:p>
        </p:txBody>
      </p:sp>
      <p:pic>
        <p:nvPicPr>
          <p:cNvPr id="3" name="Picture 2">
            <a:extLst>
              <a:ext uri="{FF2B5EF4-FFF2-40B4-BE49-F238E27FC236}">
                <a16:creationId xmlns:a16="http://schemas.microsoft.com/office/drawing/2014/main" id="{36AE9507-A90F-0829-DB53-9E644130A78A}"/>
              </a:ext>
            </a:extLst>
          </p:cNvPr>
          <p:cNvPicPr>
            <a:picLocks noChangeAspect="1"/>
          </p:cNvPicPr>
          <p:nvPr/>
        </p:nvPicPr>
        <p:blipFill>
          <a:blip r:embed="rId2"/>
          <a:stretch>
            <a:fillRect/>
          </a:stretch>
        </p:blipFill>
        <p:spPr>
          <a:xfrm>
            <a:off x="3143672" y="1844824"/>
            <a:ext cx="5602048" cy="1715140"/>
          </a:xfrm>
          <a:prstGeom prst="rect">
            <a:avLst/>
          </a:prstGeom>
        </p:spPr>
      </p:pic>
      <p:pic>
        <p:nvPicPr>
          <p:cNvPr id="8" name="Picture 9" descr="Cover">
            <a:extLst>
              <a:ext uri="{FF2B5EF4-FFF2-40B4-BE49-F238E27FC236}">
                <a16:creationId xmlns:a16="http://schemas.microsoft.com/office/drawing/2014/main" id="{BD8C588A-B5B7-160B-4F30-89344AA953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408" y="1970286"/>
            <a:ext cx="1571584" cy="2087886"/>
          </a:xfrm>
          <a:prstGeom prst="rect">
            <a:avLst/>
          </a:prstGeom>
          <a:noFill/>
          <a:ln w="9525">
            <a:solidFill>
              <a:srgbClr val="008FAC"/>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E886101-41AC-DE6A-57D7-18F811DCE0C0}"/>
              </a:ext>
            </a:extLst>
          </p:cNvPr>
          <p:cNvPicPr>
            <a:picLocks noChangeAspect="1"/>
          </p:cNvPicPr>
          <p:nvPr/>
        </p:nvPicPr>
        <p:blipFill>
          <a:blip r:embed="rId4"/>
          <a:stretch>
            <a:fillRect/>
          </a:stretch>
        </p:blipFill>
        <p:spPr>
          <a:xfrm>
            <a:off x="5591055" y="3709277"/>
            <a:ext cx="6039090" cy="3012198"/>
          </a:xfrm>
          <a:prstGeom prst="rect">
            <a:avLst/>
          </a:prstGeom>
        </p:spPr>
      </p:pic>
      <p:sp>
        <p:nvSpPr>
          <p:cNvPr id="5" name="TextBox 4">
            <a:extLst>
              <a:ext uri="{FF2B5EF4-FFF2-40B4-BE49-F238E27FC236}">
                <a16:creationId xmlns:a16="http://schemas.microsoft.com/office/drawing/2014/main" id="{70E26581-D964-D3D0-C492-E71226F3C807}"/>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1584896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ED1FB1-FA1F-4645-AAD1-7A7457D790CA}"/>
              </a:ext>
            </a:extLst>
          </p:cNvPr>
          <p:cNvSpPr>
            <a:spLocks noGrp="1"/>
          </p:cNvSpPr>
          <p:nvPr>
            <p:ph type="title"/>
          </p:nvPr>
        </p:nvSpPr>
        <p:spPr/>
        <p:txBody>
          <a:bodyPr/>
          <a:lstStyle/>
          <a:p>
            <a:r>
              <a:rPr lang="en-US" dirty="0">
                <a:solidFill>
                  <a:srgbClr val="FF3300"/>
                </a:solidFill>
              </a:rPr>
              <a:t>Challenges</a:t>
            </a:r>
            <a:endParaRPr lang="en-GB" dirty="0">
              <a:solidFill>
                <a:srgbClr val="FF3300"/>
              </a:solidFill>
            </a:endParaRPr>
          </a:p>
        </p:txBody>
      </p:sp>
      <p:sp>
        <p:nvSpPr>
          <p:cNvPr id="6" name="Content Placeholder 5">
            <a:extLst>
              <a:ext uri="{FF2B5EF4-FFF2-40B4-BE49-F238E27FC236}">
                <a16:creationId xmlns:a16="http://schemas.microsoft.com/office/drawing/2014/main" id="{3CC3881E-FE9F-4D8C-8A90-31477D19EE31}"/>
              </a:ext>
            </a:extLst>
          </p:cNvPr>
          <p:cNvSpPr>
            <a:spLocks noGrp="1"/>
          </p:cNvSpPr>
          <p:nvPr>
            <p:ph idx="1"/>
          </p:nvPr>
        </p:nvSpPr>
        <p:spPr/>
        <p:txBody>
          <a:bodyPr/>
          <a:lstStyle/>
          <a:p>
            <a:r>
              <a:rPr lang="en-GB" dirty="0">
                <a:latin typeface="+mj-lt"/>
              </a:rPr>
              <a:t>Authorship</a:t>
            </a:r>
          </a:p>
          <a:p>
            <a:r>
              <a:rPr lang="en-GB" dirty="0">
                <a:latin typeface="+mj-lt"/>
              </a:rPr>
              <a:t>AI</a:t>
            </a:r>
          </a:p>
          <a:p>
            <a:r>
              <a:rPr lang="en-GB" dirty="0">
                <a:latin typeface="+mj-lt"/>
              </a:rPr>
              <a:t>Digital image manipulation</a:t>
            </a:r>
          </a:p>
          <a:p>
            <a:r>
              <a:rPr lang="en-GB" dirty="0">
                <a:latin typeface="+mj-lt"/>
              </a:rPr>
              <a:t>Papermills</a:t>
            </a:r>
          </a:p>
          <a:p>
            <a:r>
              <a:rPr lang="en-GB" dirty="0">
                <a:latin typeface="+mj-lt"/>
              </a:rPr>
              <a:t>Predatory journals</a:t>
            </a:r>
          </a:p>
          <a:p>
            <a:r>
              <a:rPr lang="en-GB" dirty="0">
                <a:latin typeface="+mj-lt"/>
              </a:rPr>
              <a:t>Preprints</a:t>
            </a:r>
          </a:p>
          <a:p>
            <a:r>
              <a:rPr lang="en-GB" dirty="0">
                <a:latin typeface="+mj-lt"/>
              </a:rPr>
              <a:t>Peer review</a:t>
            </a:r>
          </a:p>
          <a:p>
            <a:endParaRPr lang="en-GB" dirty="0">
              <a:latin typeface="+mj-lt"/>
            </a:endParaRPr>
          </a:p>
          <a:p>
            <a:endParaRPr lang="en-GB" dirty="0">
              <a:latin typeface="+mj-lt"/>
            </a:endParaRPr>
          </a:p>
        </p:txBody>
      </p:sp>
      <p:sp>
        <p:nvSpPr>
          <p:cNvPr id="7" name="Slide Number Placeholder 6"/>
          <p:cNvSpPr>
            <a:spLocks noGrp="1"/>
          </p:cNvSpPr>
          <p:nvPr>
            <p:ph type="sldNum" sz="quarter" idx="12"/>
          </p:nvPr>
        </p:nvSpPr>
        <p:spPr/>
        <p:txBody>
          <a:bodyPr/>
          <a:lstStyle/>
          <a:p>
            <a:fld id="{6C477632-257C-4A4B-BE7C-88E6DCF0B298}" type="slidenum">
              <a:rPr lang="hr-BA" smtClean="0"/>
              <a:pPr/>
              <a:t>7</a:t>
            </a:fld>
            <a:endParaRPr lang="hr-BA"/>
          </a:p>
        </p:txBody>
      </p:sp>
      <p:sp>
        <p:nvSpPr>
          <p:cNvPr id="5" name="TextBox 4">
            <a:extLst>
              <a:ext uri="{FF2B5EF4-FFF2-40B4-BE49-F238E27FC236}">
                <a16:creationId xmlns:a16="http://schemas.microsoft.com/office/drawing/2014/main" id="{70E26581-D964-D3D0-C492-E71226F3C807}"/>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Tree>
    <p:extLst>
      <p:ext uri="{BB962C8B-B14F-4D97-AF65-F5344CB8AC3E}">
        <p14:creationId xmlns:p14="http://schemas.microsoft.com/office/powerpoint/2010/main" val="2120537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F799058C-52C5-712D-EBB8-08E5D6DD321C}"/>
              </a:ext>
            </a:extLst>
          </p:cNvPr>
          <p:cNvSpPr txBox="1">
            <a:spLocks noChangeArrowheads="1"/>
          </p:cNvSpPr>
          <p:nvPr/>
        </p:nvSpPr>
        <p:spPr bwMode="auto">
          <a:xfrm>
            <a:off x="8024814" y="6323046"/>
            <a:ext cx="2643187" cy="3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30000"/>
              </a:lnSpc>
              <a:spcBef>
                <a:spcPct val="50000"/>
              </a:spcBef>
              <a:buFontTx/>
              <a:buNone/>
            </a:pPr>
            <a:r>
              <a:rPr lang="hr-HR" altLang="en-US" sz="4000">
                <a:solidFill>
                  <a:schemeClr val="bg1"/>
                </a:solidFill>
                <a:latin typeface="Arial" panose="020B0604020202020204" pitchFamily="34" charset="0"/>
              </a:rPr>
              <a:t>743 autora</a:t>
            </a:r>
            <a:endParaRPr lang="en-US" altLang="en-US" sz="4000">
              <a:solidFill>
                <a:schemeClr val="bg1"/>
              </a:solidFill>
              <a:latin typeface="Arial" panose="020B0604020202020204" pitchFamily="34" charset="0"/>
            </a:endParaRPr>
          </a:p>
        </p:txBody>
      </p:sp>
      <p:sp>
        <p:nvSpPr>
          <p:cNvPr id="4" name="Content Placeholder 3">
            <a:extLst>
              <a:ext uri="{FF2B5EF4-FFF2-40B4-BE49-F238E27FC236}">
                <a16:creationId xmlns:a16="http://schemas.microsoft.com/office/drawing/2014/main" id="{43470238-4AB5-0163-3D07-D23ADF022320}"/>
              </a:ext>
            </a:extLst>
          </p:cNvPr>
          <p:cNvSpPr>
            <a:spLocks noGrp="1"/>
          </p:cNvSpPr>
          <p:nvPr>
            <p:ph idx="1"/>
          </p:nvPr>
        </p:nvSpPr>
        <p:spPr/>
        <p:txBody>
          <a:bodyPr/>
          <a:lstStyle/>
          <a:p>
            <a:r>
              <a:rPr lang="en-GB" sz="2800" dirty="0">
                <a:latin typeface="Calibri Light" panose="020F0302020204030204" pitchFamily="34" charset="0"/>
                <a:cs typeface="Calibri Light" panose="020F0302020204030204" pitchFamily="34" charset="0"/>
              </a:rPr>
              <a:t>Definition of authorship across disciplines</a:t>
            </a:r>
          </a:p>
        </p:txBody>
      </p:sp>
      <p:pic>
        <p:nvPicPr>
          <p:cNvPr id="5" name="Picture 2">
            <a:extLst>
              <a:ext uri="{FF2B5EF4-FFF2-40B4-BE49-F238E27FC236}">
                <a16:creationId xmlns:a16="http://schemas.microsoft.com/office/drawing/2014/main" id="{6A06CEAE-4DEA-52D0-6FA1-ABA10C904F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1424" y="1818422"/>
            <a:ext cx="8072462" cy="4852220"/>
          </a:xfrm>
          <a:prstGeom prst="rect">
            <a:avLst/>
          </a:prstGeom>
          <a:noFill/>
          <a:ln w="9525">
            <a:noFill/>
            <a:miter lim="800000"/>
            <a:headEnd/>
            <a:tailEnd/>
          </a:ln>
        </p:spPr>
      </p:pic>
      <p:sp>
        <p:nvSpPr>
          <p:cNvPr id="6" name="TextBox 5">
            <a:extLst>
              <a:ext uri="{FF2B5EF4-FFF2-40B4-BE49-F238E27FC236}">
                <a16:creationId xmlns:a16="http://schemas.microsoft.com/office/drawing/2014/main" id="{824850BC-7728-F4E1-61CC-2F09E82B5FEA}"/>
              </a:ext>
            </a:extLst>
          </p:cNvPr>
          <p:cNvSpPr txBox="1">
            <a:spLocks noChangeArrowheads="1"/>
          </p:cNvSpPr>
          <p:nvPr/>
        </p:nvSpPr>
        <p:spPr bwMode="auto">
          <a:xfrm>
            <a:off x="8904313" y="6085867"/>
            <a:ext cx="3240360" cy="584775"/>
          </a:xfrm>
          <a:prstGeom prst="rect">
            <a:avLst/>
          </a:prstGeom>
          <a:noFill/>
          <a:ln w="9525">
            <a:noFill/>
            <a:miter lim="800000"/>
            <a:headEnd/>
            <a:tailEnd/>
          </a:ln>
        </p:spPr>
        <p:txBody>
          <a:bodyPr wrap="square">
            <a:spAutoFit/>
          </a:bodyPr>
          <a:lstStyle/>
          <a:p>
            <a:r>
              <a:rPr lang="hr-HR" sz="3200" dirty="0">
                <a:latin typeface="Calibri Light" panose="020F0302020204030204" pitchFamily="34" charset="0"/>
                <a:cs typeface="Calibri Light" panose="020F0302020204030204" pitchFamily="34" charset="0"/>
              </a:rPr>
              <a:t>2001: </a:t>
            </a:r>
            <a:r>
              <a:rPr lang="en-US" sz="3200" dirty="0">
                <a:latin typeface="Calibri Light" panose="020F0302020204030204" pitchFamily="34" charset="0"/>
                <a:cs typeface="Calibri Light" panose="020F0302020204030204" pitchFamily="34" charset="0"/>
              </a:rPr>
              <a:t>74</a:t>
            </a:r>
            <a:r>
              <a:rPr lang="hr-HR" sz="3200" dirty="0">
                <a:latin typeface="Calibri Light" panose="020F0302020204030204" pitchFamily="34" charset="0"/>
                <a:cs typeface="Calibri Light" panose="020F0302020204030204" pitchFamily="34" charset="0"/>
              </a:rPr>
              <a:t>3</a:t>
            </a:r>
            <a:r>
              <a:rPr lang="en-US" sz="3200" dirty="0">
                <a:latin typeface="Calibri Light" panose="020F0302020204030204" pitchFamily="34" charset="0"/>
                <a:cs typeface="Calibri Light" panose="020F0302020204030204" pitchFamily="34" charset="0"/>
              </a:rPr>
              <a:t> authors</a:t>
            </a:r>
          </a:p>
        </p:txBody>
      </p:sp>
      <p:sp>
        <p:nvSpPr>
          <p:cNvPr id="7" name="TextBox 6">
            <a:extLst>
              <a:ext uri="{FF2B5EF4-FFF2-40B4-BE49-F238E27FC236}">
                <a16:creationId xmlns:a16="http://schemas.microsoft.com/office/drawing/2014/main" id="{81218A3A-35E8-FA6C-E30C-772340FA19A5}"/>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8" name="Title 3">
            <a:extLst>
              <a:ext uri="{FF2B5EF4-FFF2-40B4-BE49-F238E27FC236}">
                <a16:creationId xmlns:a16="http://schemas.microsoft.com/office/drawing/2014/main" id="{55659946-006C-4154-B20F-670CB4B274DC}"/>
              </a:ext>
            </a:extLst>
          </p:cNvPr>
          <p:cNvSpPr>
            <a:spLocks noGrp="1"/>
          </p:cNvSpPr>
          <p:nvPr>
            <p:ph type="title"/>
          </p:nvPr>
        </p:nvSpPr>
        <p:spPr>
          <a:xfrm>
            <a:off x="838200" y="365125"/>
            <a:ext cx="10515600" cy="1325563"/>
          </a:xfrm>
        </p:spPr>
        <p:txBody>
          <a:bodyPr/>
          <a:lstStyle/>
          <a:p>
            <a:r>
              <a:rPr lang="hr-HR" dirty="0" err="1">
                <a:solidFill>
                  <a:srgbClr val="FF3300"/>
                </a:solidFill>
              </a:rPr>
              <a:t>Authorship</a:t>
            </a:r>
            <a:endParaRPr lang="en-GB" dirty="0">
              <a:solidFill>
                <a:srgbClr val="FF3300"/>
              </a:solidFill>
            </a:endParaRPr>
          </a:p>
        </p:txBody>
      </p:sp>
    </p:spTree>
    <p:extLst>
      <p:ext uri="{BB962C8B-B14F-4D97-AF65-F5344CB8AC3E}">
        <p14:creationId xmlns:p14="http://schemas.microsoft.com/office/powerpoint/2010/main" val="202818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B2AEEDC-CE7F-436C-BC91-4A7105FD984E}"/>
              </a:ext>
            </a:extLst>
          </p:cNvPr>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7408" y="1772816"/>
            <a:ext cx="3390884" cy="2073342"/>
          </a:xfrm>
          <a:prstGeom prst="rect">
            <a:avLst/>
          </a:prstGeom>
          <a:noFill/>
          <a:ln w="9525">
            <a:noFill/>
            <a:miter lim="800000"/>
            <a:headEnd/>
            <a:tailEnd/>
          </a:ln>
          <a:effectLst/>
        </p:spPr>
      </p:pic>
      <p:pic>
        <p:nvPicPr>
          <p:cNvPr id="2" name="Picture 2">
            <a:extLst>
              <a:ext uri="{FF2B5EF4-FFF2-40B4-BE49-F238E27FC236}">
                <a16:creationId xmlns:a16="http://schemas.microsoft.com/office/drawing/2014/main" id="{4D75A00F-AC43-7199-3E0F-F9AE4EC2C2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3565" y="3846158"/>
            <a:ext cx="3411197" cy="2107722"/>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48F8C027-FF0C-18FB-6BBC-2B8434E2DA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1824" y="1792063"/>
            <a:ext cx="3449172" cy="2107723"/>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B113F20B-6813-DAA0-7CA8-D28C88929A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1824" y="3899785"/>
            <a:ext cx="3449172" cy="2100615"/>
          </a:xfrm>
          <a:prstGeom prst="rect">
            <a:avLst/>
          </a:prstGeom>
          <a:noFill/>
          <a:ln w="9525">
            <a:noFill/>
            <a:miter lim="800000"/>
            <a:headEnd/>
            <a:tailEnd/>
          </a:ln>
          <a:effectLst/>
        </p:spPr>
      </p:pic>
      <p:pic>
        <p:nvPicPr>
          <p:cNvPr id="8" name="Picture 2">
            <a:extLst>
              <a:ext uri="{FF2B5EF4-FFF2-40B4-BE49-F238E27FC236}">
                <a16:creationId xmlns:a16="http://schemas.microsoft.com/office/drawing/2014/main" id="{903C0A9E-7500-60CB-59FC-057EE620603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24192" y="1799169"/>
            <a:ext cx="3428590" cy="2100615"/>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B58C0590-39F5-2300-A7E5-5D5A345E159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24192" y="3906890"/>
            <a:ext cx="3449173" cy="1543025"/>
          </a:xfrm>
          <a:prstGeom prst="rect">
            <a:avLst/>
          </a:prstGeom>
          <a:noFill/>
          <a:ln w="9525">
            <a:noFill/>
            <a:miter lim="800000"/>
            <a:headEnd/>
            <a:tailEnd/>
          </a:ln>
          <a:effectLst/>
        </p:spPr>
      </p:pic>
      <p:sp>
        <p:nvSpPr>
          <p:cNvPr id="10" name="TextBox 9">
            <a:extLst>
              <a:ext uri="{FF2B5EF4-FFF2-40B4-BE49-F238E27FC236}">
                <a16:creationId xmlns:a16="http://schemas.microsoft.com/office/drawing/2014/main" id="{4F0DFA3D-67B9-3683-4C2C-B0F182A30ED0}"/>
              </a:ext>
            </a:extLst>
          </p:cNvPr>
          <p:cNvSpPr txBox="1"/>
          <p:nvPr/>
        </p:nvSpPr>
        <p:spPr>
          <a:xfrm>
            <a:off x="750010" y="6065870"/>
            <a:ext cx="11322654" cy="461665"/>
          </a:xfrm>
          <a:prstGeom prst="rect">
            <a:avLst/>
          </a:prstGeom>
          <a:noFill/>
        </p:spPr>
        <p:txBody>
          <a:bodyPr wrap="square" rtlCol="0">
            <a:spAutoFit/>
          </a:bodyPr>
          <a:lstStyle/>
          <a:p>
            <a:r>
              <a:rPr lang="hr-HR" sz="1200" b="1" dirty="0">
                <a:latin typeface="Calibri Light" panose="020F0302020204030204" pitchFamily="34" charset="0"/>
                <a:cs typeface="Calibri Light" panose="020F0302020204030204" pitchFamily="34" charset="0"/>
              </a:rPr>
              <a:t>3040 </a:t>
            </a:r>
            <a:r>
              <a:rPr lang="hr-HR" sz="1200" dirty="0" err="1">
                <a:latin typeface="Calibri Light" panose="020F0302020204030204" pitchFamily="34" charset="0"/>
                <a:cs typeface="Calibri Light" panose="020F0302020204030204" pitchFamily="34" charset="0"/>
              </a:rPr>
              <a:t>authors</a:t>
            </a:r>
            <a:r>
              <a:rPr lang="hr-HR" sz="1200" dirty="0">
                <a:latin typeface="Calibri Light" panose="020F0302020204030204" pitchFamily="34" charset="0"/>
                <a:cs typeface="Calibri Light" panose="020F0302020204030204" pitchFamily="34" charset="0"/>
              </a:rPr>
              <a:t> on </a:t>
            </a:r>
            <a:r>
              <a:rPr lang="hr-HR" sz="1200" dirty="0" err="1">
                <a:latin typeface="Calibri Light" panose="020F0302020204030204" pitchFamily="34" charset="0"/>
                <a:cs typeface="Calibri Light" panose="020F0302020204030204" pitchFamily="34" charset="0"/>
              </a:rPr>
              <a:t>the</a:t>
            </a:r>
            <a:r>
              <a:rPr lang="hr-HR" sz="1200" dirty="0">
                <a:latin typeface="Calibri Light" panose="020F0302020204030204" pitchFamily="34" charset="0"/>
                <a:cs typeface="Calibri Light" panose="020F0302020204030204" pitchFamily="34" charset="0"/>
              </a:rPr>
              <a:t> </a:t>
            </a:r>
            <a:r>
              <a:rPr lang="hr-HR" sz="1200" dirty="0" err="1">
                <a:latin typeface="Calibri Light" panose="020F0302020204030204" pitchFamily="34" charset="0"/>
                <a:cs typeface="Calibri Light" panose="020F0302020204030204" pitchFamily="34" charset="0"/>
              </a:rPr>
              <a:t>byline</a:t>
            </a:r>
            <a:endParaRPr lang="hr-HR"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2012 paper on </a:t>
            </a:r>
            <a:r>
              <a:rPr lang="en-US" sz="1200" dirty="0">
                <a:latin typeface="Calibri Light" panose="020F0302020204030204" pitchFamily="34" charset="0"/>
                <a:cs typeface="Calibri Light" panose="020F0302020204030204" pitchFamily="34" charset="0"/>
              </a:rPr>
              <a:t>particle physics experiment at the Large Hadron Collider at CERN</a:t>
            </a:r>
            <a:r>
              <a:rPr lang="hr-HR" sz="1200"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European Organization for Nuclear Research (</a:t>
            </a:r>
            <a:r>
              <a:rPr lang="en-US" sz="1200" dirty="0">
                <a:latin typeface="Calibri Light" panose="020F0302020204030204" pitchFamily="34" charset="0"/>
                <a:cs typeface="Calibri Light" panose="020F0302020204030204" pitchFamily="34" charset="0"/>
                <a:hlinkClick r:id="rId8"/>
              </a:rPr>
              <a:t>http://www.ncbi.nlm.nih.gov/pubmed/23006356</a:t>
            </a:r>
            <a:r>
              <a:rPr lang="en-US" sz="1200" dirty="0">
                <a:latin typeface="Calibri Light" panose="020F0302020204030204" pitchFamily="34" charset="0"/>
                <a:cs typeface="Calibri Light" panose="020F0302020204030204" pitchFamily="34" charset="0"/>
              </a:rPr>
              <a:t>).</a:t>
            </a:r>
            <a:endParaRPr lang="hr-BA" sz="12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03F14A7-577B-C465-644C-A297879C3671}"/>
              </a:ext>
            </a:extLst>
          </p:cNvPr>
          <p:cNvSpPr txBox="1"/>
          <p:nvPr/>
        </p:nvSpPr>
        <p:spPr>
          <a:xfrm>
            <a:off x="8072582" y="209428"/>
            <a:ext cx="3740727" cy="523220"/>
          </a:xfrm>
          <a:prstGeom prst="rect">
            <a:avLst/>
          </a:prstGeom>
          <a:noFill/>
        </p:spPr>
        <p:txBody>
          <a:bodyPr wrap="square">
            <a:spAutoFit/>
          </a:bodyPr>
          <a:lstStyle/>
          <a:p>
            <a:r>
              <a:rPr lang="en-GB" sz="2800" b="1" dirty="0">
                <a:solidFill>
                  <a:schemeClr val="bg1"/>
                </a:solidFill>
              </a:rPr>
              <a:t>Challenges to RI</a:t>
            </a:r>
            <a:endParaRPr lang="pt-PT" sz="2800" b="1" dirty="0">
              <a:solidFill>
                <a:schemeClr val="bg1"/>
              </a:solidFill>
            </a:endParaRPr>
          </a:p>
        </p:txBody>
      </p:sp>
      <p:sp>
        <p:nvSpPr>
          <p:cNvPr id="13" name="Title 3">
            <a:extLst>
              <a:ext uri="{FF2B5EF4-FFF2-40B4-BE49-F238E27FC236}">
                <a16:creationId xmlns:a16="http://schemas.microsoft.com/office/drawing/2014/main" id="{AA1335E6-2944-436B-AC8C-78AAE730C15B}"/>
              </a:ext>
            </a:extLst>
          </p:cNvPr>
          <p:cNvSpPr>
            <a:spLocks noGrp="1"/>
          </p:cNvSpPr>
          <p:nvPr>
            <p:ph type="title"/>
          </p:nvPr>
        </p:nvSpPr>
        <p:spPr>
          <a:xfrm>
            <a:off x="838200" y="365125"/>
            <a:ext cx="10515600" cy="1325563"/>
          </a:xfrm>
        </p:spPr>
        <p:txBody>
          <a:bodyPr/>
          <a:lstStyle/>
          <a:p>
            <a:r>
              <a:rPr lang="hr-HR" dirty="0" err="1">
                <a:solidFill>
                  <a:srgbClr val="FF3300"/>
                </a:solidFill>
              </a:rPr>
              <a:t>Authorship</a:t>
            </a:r>
            <a:endParaRPr lang="en-GB" dirty="0">
              <a:solidFill>
                <a:srgbClr val="FF3300"/>
              </a:solidFill>
            </a:endParaRPr>
          </a:p>
        </p:txBody>
      </p:sp>
    </p:spTree>
    <p:extLst>
      <p:ext uri="{BB962C8B-B14F-4D97-AF65-F5344CB8AC3E}">
        <p14:creationId xmlns:p14="http://schemas.microsoft.com/office/powerpoint/2010/main" val="32473419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B24B5C67EA0EC47B8047C6E32192427" ma:contentTypeVersion="18" ma:contentTypeDescription="Stvaranje novog dokumenta." ma:contentTypeScope="" ma:versionID="b8c0e13d82aab9eed56d1037f03ec7b8">
  <xsd:schema xmlns:xsd="http://www.w3.org/2001/XMLSchema" xmlns:xs="http://www.w3.org/2001/XMLSchema" xmlns:p="http://schemas.microsoft.com/office/2006/metadata/properties" xmlns:ns3="0094dfdc-531e-4eea-a2c4-d7d19994b902" xmlns:ns4="5621dae4-c6e6-4e67-a76d-e32f42b8f95a" targetNamespace="http://schemas.microsoft.com/office/2006/metadata/properties" ma:root="true" ma:fieldsID="d4f87d20bbb3f18970e45eb98264e619" ns3:_="" ns4:_="">
    <xsd:import namespace="0094dfdc-531e-4eea-a2c4-d7d19994b902"/>
    <xsd:import namespace="5621dae4-c6e6-4e67-a76d-e32f42b8f95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element ref="ns3:_activity" minOccurs="0"/>
                <xsd:element ref="ns3:MediaServiceSystemTag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4dfdc-531e-4eea-a2c4-d7d19994b9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21dae4-c6e6-4e67-a76d-e32f42b8f95a" elementFormDefault="qualified">
    <xsd:import namespace="http://schemas.microsoft.com/office/2006/documentManagement/types"/>
    <xsd:import namespace="http://schemas.microsoft.com/office/infopath/2007/PartnerControls"/>
    <xsd:element name="SharedWithUsers" ma:index="23" nillable="true" ma:displayName="Zajednički se koristi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Detalji o zajedničkom korištenju" ma:internalName="SharedWithDetails" ma:readOnly="true">
      <xsd:simpleType>
        <xsd:restriction base="dms:Note">
          <xsd:maxLength value="255"/>
        </xsd:restriction>
      </xsd:simpleType>
    </xsd:element>
    <xsd:element name="SharingHintHash" ma:index="25" nillable="true" ma:displayName="Raspršivanje savjeta za zajedničko korištenj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094dfdc-531e-4eea-a2c4-d7d19994b902" xsi:nil="true"/>
  </documentManagement>
</p:properties>
</file>

<file path=customXml/itemProps1.xml><?xml version="1.0" encoding="utf-8"?>
<ds:datastoreItem xmlns:ds="http://schemas.openxmlformats.org/officeDocument/2006/customXml" ds:itemID="{A94031A5-04C6-4128-9526-48D1E47A5F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94dfdc-531e-4eea-a2c4-d7d19994b902"/>
    <ds:schemaRef ds:uri="5621dae4-c6e6-4e67-a76d-e32f42b8f9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214F0B-B30A-49E8-996D-5B3B75BB0FEB}">
  <ds:schemaRefs>
    <ds:schemaRef ds:uri="http://schemas.microsoft.com/sharepoint/v3/contenttype/forms"/>
  </ds:schemaRefs>
</ds:datastoreItem>
</file>

<file path=customXml/itemProps3.xml><?xml version="1.0" encoding="utf-8"?>
<ds:datastoreItem xmlns:ds="http://schemas.openxmlformats.org/officeDocument/2006/customXml" ds:itemID="{3DF76774-0A60-46B7-B257-272732070B7F}">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0094dfdc-531e-4eea-a2c4-d7d19994b902"/>
    <ds:schemaRef ds:uri="http://purl.org/dc/elements/1.1/"/>
    <ds:schemaRef ds:uri="http://schemas.microsoft.com/office/infopath/2007/PartnerControls"/>
    <ds:schemaRef ds:uri="5621dae4-c6e6-4e67-a76d-e32f42b8f95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2926</TotalTime>
  <Words>2297</Words>
  <Application>Microsoft Office PowerPoint</Application>
  <PresentationFormat>Widescreen</PresentationFormat>
  <Paragraphs>277</Paragraphs>
  <Slides>35</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Calibri Light</vt:lpstr>
      <vt:lpstr>Open Sans</vt:lpstr>
      <vt:lpstr>Calibri</vt:lpstr>
      <vt:lpstr>Arial</vt:lpstr>
      <vt:lpstr>Office Theme</vt:lpstr>
      <vt:lpstr>Challenges to research integrity in publishing </vt:lpstr>
      <vt:lpstr>Declaration of activities and relationships</vt:lpstr>
      <vt:lpstr>European Code of Conduct for RI</vt:lpstr>
      <vt:lpstr>Research ethics and Research integrity</vt:lpstr>
      <vt:lpstr>RI is a spectrum</vt:lpstr>
      <vt:lpstr>Authorship</vt:lpstr>
      <vt:lpstr>Challenges</vt:lpstr>
      <vt:lpstr>Authorship</vt:lpstr>
      <vt:lpstr>Authorship</vt:lpstr>
      <vt:lpstr>Authorship</vt:lpstr>
      <vt:lpstr>Authorship</vt:lpstr>
      <vt:lpstr>Authorship vs contributorship</vt:lpstr>
      <vt:lpstr>Authorship</vt:lpstr>
      <vt:lpstr>Equal autorship</vt:lpstr>
      <vt:lpstr>Group autorship</vt:lpstr>
      <vt:lpstr>Anonymous authorship</vt:lpstr>
      <vt:lpstr>AI</vt:lpstr>
      <vt:lpstr>AI</vt:lpstr>
      <vt:lpstr>AI</vt:lpstr>
      <vt:lpstr>PowerPoint Presentation</vt:lpstr>
      <vt:lpstr>Image manipulation</vt:lpstr>
      <vt:lpstr>Image manipulation</vt:lpstr>
      <vt:lpstr>Papermills</vt:lpstr>
      <vt:lpstr>Papermills</vt:lpstr>
      <vt:lpstr>Predatory journals</vt:lpstr>
      <vt:lpstr>Preprints</vt:lpstr>
      <vt:lpstr>Preprints</vt:lpstr>
      <vt:lpstr>Creative commons licences</vt:lpstr>
      <vt:lpstr>Reviewing and Assessment</vt:lpstr>
      <vt:lpstr>Reviewing and Assessment</vt:lpstr>
      <vt:lpstr>COPE ACTIVITIES &amp; RESOURCES</vt:lpstr>
      <vt:lpstr>COPE CORE PRACTICES</vt:lpstr>
      <vt:lpstr>Instead of a 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dc:creator>
  <cp:lastModifiedBy>Ana Marušić</cp:lastModifiedBy>
  <cp:revision>98</cp:revision>
  <dcterms:created xsi:type="dcterms:W3CDTF">2019-09-20T19:43:55Z</dcterms:created>
  <dcterms:modified xsi:type="dcterms:W3CDTF">2024-04-08T08:17:42Z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0x0101007B24B5C67EA0EC47B8047C6E32192427</vt:lpwstr>
  </property>
</Properties>
</file>