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434" r:id="rId4"/>
    <p:sldId id="271" r:id="rId5"/>
    <p:sldId id="264" r:id="rId6"/>
    <p:sldId id="484" r:id="rId7"/>
    <p:sldId id="320" r:id="rId8"/>
    <p:sldId id="481" r:id="rId9"/>
    <p:sldId id="482" r:id="rId10"/>
    <p:sldId id="479" r:id="rId11"/>
    <p:sldId id="480" r:id="rId12"/>
    <p:sldId id="485" r:id="rId13"/>
    <p:sldId id="435" r:id="rId14"/>
    <p:sldId id="469" r:id="rId15"/>
    <p:sldId id="269" r:id="rId16"/>
    <p:sldId id="471" r:id="rId17"/>
    <p:sldId id="476" r:id="rId18"/>
    <p:sldId id="273" r:id="rId19"/>
    <p:sldId id="477" r:id="rId20"/>
    <p:sldId id="478" r:id="rId21"/>
    <p:sldId id="470" r:id="rId22"/>
    <p:sldId id="259" r:id="rId23"/>
    <p:sldId id="433" r:id="rId24"/>
    <p:sldId id="257" r:id="rId25"/>
    <p:sldId id="319" r:id="rId2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CC0AD"/>
    <a:srgbClr val="E39717"/>
    <a:srgbClr val="E20000"/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0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en Mihaljević" userId="b3b1335f0a3b60df" providerId="LiveId" clId="{88E602FE-6163-46F9-967B-56FB63D3DB9D}"/>
    <pc:docChg chg="modSld">
      <pc:chgData name="Slaven Mihaljević" userId="b3b1335f0a3b60df" providerId="LiveId" clId="{88E602FE-6163-46F9-967B-56FB63D3DB9D}" dt="2024-04-17T11:10:30.732" v="21" actId="20577"/>
      <pc:docMkLst>
        <pc:docMk/>
      </pc:docMkLst>
      <pc:sldChg chg="modSp mod">
        <pc:chgData name="Slaven Mihaljević" userId="b3b1335f0a3b60df" providerId="LiveId" clId="{88E602FE-6163-46F9-967B-56FB63D3DB9D}" dt="2024-04-17T11:10:30.732" v="21" actId="20577"/>
        <pc:sldMkLst>
          <pc:docMk/>
          <pc:sldMk cId="1148246538" sldId="256"/>
        </pc:sldMkLst>
        <pc:spChg chg="mod">
          <ac:chgData name="Slaven Mihaljević" userId="b3b1335f0a3b60df" providerId="LiveId" clId="{88E602FE-6163-46F9-967B-56FB63D3DB9D}" dt="2024-04-17T11:10:30.732" v="21" actId="20577"/>
          <ac:spMkLst>
            <pc:docMk/>
            <pc:sldMk cId="1148246538" sldId="256"/>
            <ac:spMk id="6" creationId="{8267F370-F4A5-4DFB-A74B-587E29F38965}"/>
          </ac:spMkLst>
        </pc:spChg>
      </pc:sldChg>
    </pc:docChg>
  </pc:docChgLst>
  <pc:docChgLst>
    <pc:chgData userId="b3b1335f0a3b60df" providerId="LiveId" clId="{3E0E2980-BECB-440F-978F-19BB018F2352}"/>
    <pc:docChg chg="custSel modSld">
      <pc:chgData name="" userId="b3b1335f0a3b60df" providerId="LiveId" clId="{3E0E2980-BECB-440F-978F-19BB018F2352}" dt="2024-02-28T09:55:48.478" v="12" actId="20577"/>
      <pc:docMkLst>
        <pc:docMk/>
      </pc:docMkLst>
      <pc:sldChg chg="modSp">
        <pc:chgData name="" userId="b3b1335f0a3b60df" providerId="LiveId" clId="{3E0E2980-BECB-440F-978F-19BB018F2352}" dt="2024-02-28T09:55:48.478" v="12" actId="20577"/>
        <pc:sldMkLst>
          <pc:docMk/>
          <pc:sldMk cId="1148246538" sldId="256"/>
        </pc:sldMkLst>
        <pc:spChg chg="mod">
          <ac:chgData name="" userId="b3b1335f0a3b60df" providerId="LiveId" clId="{3E0E2980-BECB-440F-978F-19BB018F2352}" dt="2024-02-28T09:55:48.478" v="12" actId="20577"/>
          <ac:spMkLst>
            <pc:docMk/>
            <pc:sldMk cId="1148246538" sldId="256"/>
            <ac:spMk id="3" creationId="{217DE4A4-2088-44A2-B1C9-D662C0E9407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913F5-E8A6-426A-927D-6A58D35A4EA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CBCF2E9-C2F5-457D-AA42-A79CA853FBD8}">
      <dgm:prSet phldrT="[Text]" custT="1"/>
      <dgm:spPr/>
      <dgm:t>
        <a:bodyPr/>
        <a:lstStyle/>
        <a:p>
          <a:r>
            <a:rPr lang="hr-HR" sz="800"/>
            <a:t>Evidencija diploma</a:t>
          </a:r>
        </a:p>
      </dgm:t>
    </dgm:pt>
    <dgm:pt modelId="{AE91D481-48E8-45CD-91F2-2BB746C1B42E}" type="parTrans" cxnId="{FDD1328D-803D-404E-AB72-0BD6B149822C}">
      <dgm:prSet/>
      <dgm:spPr/>
      <dgm:t>
        <a:bodyPr/>
        <a:lstStyle/>
        <a:p>
          <a:endParaRPr lang="hr-HR" sz="1800"/>
        </a:p>
      </dgm:t>
    </dgm:pt>
    <dgm:pt modelId="{6A5CE0C1-1023-4A8D-8037-D14E4CB258C0}" type="sibTrans" cxnId="{FDD1328D-803D-404E-AB72-0BD6B149822C}">
      <dgm:prSet/>
      <dgm:spPr/>
      <dgm:t>
        <a:bodyPr/>
        <a:lstStyle/>
        <a:p>
          <a:endParaRPr lang="hr-HR" sz="1800"/>
        </a:p>
      </dgm:t>
    </dgm:pt>
    <dgm:pt modelId="{94D00FBD-C2A6-481B-A1CF-2136D79C9C6F}">
      <dgm:prSet phldrT="[Text]" custT="1"/>
      <dgm:spPr/>
      <dgm:t>
        <a:bodyPr/>
        <a:lstStyle/>
        <a:p>
          <a:r>
            <a:rPr lang="hr-HR" sz="800"/>
            <a:t>Evidencije zaposlenika visokih učilišta</a:t>
          </a:r>
        </a:p>
      </dgm:t>
    </dgm:pt>
    <dgm:pt modelId="{CFC9EEFE-A4CE-4022-BD7B-C9A5E4C1A433}" type="parTrans" cxnId="{F2BE9BD4-31AE-4788-9F0F-90B5DCF7A141}">
      <dgm:prSet/>
      <dgm:spPr/>
      <dgm:t>
        <a:bodyPr/>
        <a:lstStyle/>
        <a:p>
          <a:endParaRPr lang="hr-HR" sz="1800"/>
        </a:p>
      </dgm:t>
    </dgm:pt>
    <dgm:pt modelId="{958991F5-5C73-46AF-81AB-6B341034893C}" type="sibTrans" cxnId="{F2BE9BD4-31AE-4788-9F0F-90B5DCF7A141}">
      <dgm:prSet/>
      <dgm:spPr/>
      <dgm:t>
        <a:bodyPr/>
        <a:lstStyle/>
        <a:p>
          <a:endParaRPr lang="hr-HR" sz="1800"/>
        </a:p>
      </dgm:t>
    </dgm:pt>
    <dgm:pt modelId="{BF5769CB-3E99-47CE-B831-7505794FFE0A}">
      <dgm:prSet phldrT="[Text]" custT="1"/>
      <dgm:spPr/>
      <dgm:t>
        <a:bodyPr/>
        <a:lstStyle/>
        <a:p>
          <a:r>
            <a:rPr lang="hr-HR" sz="800"/>
            <a:t>Upisnik studijskih programa</a:t>
          </a:r>
        </a:p>
      </dgm:t>
    </dgm:pt>
    <dgm:pt modelId="{1BBCEF1E-3B5A-4F4E-90A7-F850E7C8A208}" type="parTrans" cxnId="{5BEFCCCE-DEB1-488D-A789-3B0EFCF21810}">
      <dgm:prSet/>
      <dgm:spPr/>
      <dgm:t>
        <a:bodyPr/>
        <a:lstStyle/>
        <a:p>
          <a:endParaRPr lang="hr-HR" sz="1800"/>
        </a:p>
      </dgm:t>
    </dgm:pt>
    <dgm:pt modelId="{377B8B83-385E-4719-8355-5FA2DE0B210C}" type="sibTrans" cxnId="{5BEFCCCE-DEB1-488D-A789-3B0EFCF21810}">
      <dgm:prSet/>
      <dgm:spPr/>
      <dgm:t>
        <a:bodyPr/>
        <a:lstStyle/>
        <a:p>
          <a:endParaRPr lang="hr-HR" sz="1800"/>
        </a:p>
      </dgm:t>
    </dgm:pt>
    <dgm:pt modelId="{B7CBD6F9-9A2A-44CC-A0F2-6B3314D15B41}">
      <dgm:prSet phldrT="[Text]" custT="1"/>
      <dgm:spPr/>
      <dgm:t>
        <a:bodyPr/>
        <a:lstStyle/>
        <a:p>
          <a:r>
            <a:rPr lang="hr-HR" sz="1200"/>
            <a:t>Evidencije u visokom obrazovanju</a:t>
          </a:r>
        </a:p>
      </dgm:t>
    </dgm:pt>
    <dgm:pt modelId="{2F1F2677-6D83-4A83-AE4A-ADAA0BAF6998}" type="sibTrans" cxnId="{903A6D69-A818-4EF0-9035-C213AB32C8A8}">
      <dgm:prSet/>
      <dgm:spPr/>
      <dgm:t>
        <a:bodyPr/>
        <a:lstStyle/>
        <a:p>
          <a:endParaRPr lang="hr-HR" sz="1800"/>
        </a:p>
      </dgm:t>
    </dgm:pt>
    <dgm:pt modelId="{D3D4799B-3756-4740-96F7-67261D7F6F3A}" type="parTrans" cxnId="{903A6D69-A818-4EF0-9035-C213AB32C8A8}">
      <dgm:prSet/>
      <dgm:spPr/>
      <dgm:t>
        <a:bodyPr/>
        <a:lstStyle/>
        <a:p>
          <a:endParaRPr lang="hr-HR" sz="1800"/>
        </a:p>
      </dgm:t>
    </dgm:pt>
    <dgm:pt modelId="{D17C91F0-8706-4F00-9C4A-B6150C4CF06A}">
      <dgm:prSet phldrT="[Text]" custT="1"/>
      <dgm:spPr/>
      <dgm:t>
        <a:bodyPr/>
        <a:lstStyle/>
        <a:p>
          <a:r>
            <a:rPr lang="hr-HR" sz="800"/>
            <a:t>Upisnik visokih učilišta</a:t>
          </a:r>
        </a:p>
      </dgm:t>
    </dgm:pt>
    <dgm:pt modelId="{7611497B-A7C3-4E60-BAAB-5D865F61ED83}" type="parTrans" cxnId="{A43C9CF9-8AC4-4DFB-AFB7-12F5DA7E7689}">
      <dgm:prSet/>
      <dgm:spPr/>
      <dgm:t>
        <a:bodyPr/>
        <a:lstStyle/>
        <a:p>
          <a:endParaRPr lang="hr-HR" sz="1800"/>
        </a:p>
      </dgm:t>
    </dgm:pt>
    <dgm:pt modelId="{3E62C2F1-39CC-4DC3-A99B-0D5C554AAE07}" type="sibTrans" cxnId="{A43C9CF9-8AC4-4DFB-AFB7-12F5DA7E7689}">
      <dgm:prSet/>
      <dgm:spPr/>
      <dgm:t>
        <a:bodyPr/>
        <a:lstStyle/>
        <a:p>
          <a:endParaRPr lang="hr-HR" sz="1800"/>
        </a:p>
      </dgm:t>
    </dgm:pt>
    <dgm:pt modelId="{14AC0DB6-735F-4C00-9233-2E55B671DA59}">
      <dgm:prSet phldrT="[Text]" custT="1"/>
      <dgm:spPr/>
      <dgm:t>
        <a:bodyPr/>
        <a:lstStyle/>
        <a:p>
          <a:r>
            <a:rPr lang="hr-HR" sz="800"/>
            <a:t>Evidencija upisnih postupaka</a:t>
          </a:r>
        </a:p>
      </dgm:t>
    </dgm:pt>
    <dgm:pt modelId="{78A93E1F-A532-4E60-9476-2850C00524F6}" type="parTrans" cxnId="{EF29D620-9E61-48B6-A774-450A05C73E87}">
      <dgm:prSet/>
      <dgm:spPr/>
      <dgm:t>
        <a:bodyPr/>
        <a:lstStyle/>
        <a:p>
          <a:endParaRPr lang="hr-HR" sz="1800"/>
        </a:p>
      </dgm:t>
    </dgm:pt>
    <dgm:pt modelId="{0252EBDF-73BD-4137-93D4-ADA57312ED3B}" type="sibTrans" cxnId="{EF29D620-9E61-48B6-A774-450A05C73E87}">
      <dgm:prSet/>
      <dgm:spPr/>
      <dgm:t>
        <a:bodyPr/>
        <a:lstStyle/>
        <a:p>
          <a:endParaRPr lang="hr-HR" sz="1800"/>
        </a:p>
      </dgm:t>
    </dgm:pt>
    <dgm:pt modelId="{35C2D466-94AC-4DC9-9579-4EFFA76776C7}">
      <dgm:prSet phldrT="[Text]" custT="1"/>
      <dgm:spPr/>
      <dgm:t>
        <a:bodyPr/>
        <a:lstStyle/>
        <a:p>
          <a:r>
            <a:rPr lang="hr-HR" sz="800" b="1"/>
            <a:t>Evidencija studenata</a:t>
          </a:r>
        </a:p>
      </dgm:t>
    </dgm:pt>
    <dgm:pt modelId="{CD46C008-4076-4C0F-AE4C-517AFA13A3FE}" type="parTrans" cxnId="{B1AB6086-D929-41A3-8B45-2F1622CB83AB}">
      <dgm:prSet/>
      <dgm:spPr/>
      <dgm:t>
        <a:bodyPr/>
        <a:lstStyle/>
        <a:p>
          <a:endParaRPr lang="hr-HR" sz="1800"/>
        </a:p>
      </dgm:t>
    </dgm:pt>
    <dgm:pt modelId="{30CDF0FC-6F35-4632-A24A-7D8BCB28B381}" type="sibTrans" cxnId="{B1AB6086-D929-41A3-8B45-2F1622CB83AB}">
      <dgm:prSet/>
      <dgm:spPr/>
      <dgm:t>
        <a:bodyPr/>
        <a:lstStyle/>
        <a:p>
          <a:endParaRPr lang="hr-HR" sz="1800"/>
        </a:p>
      </dgm:t>
    </dgm:pt>
    <dgm:pt modelId="{E70F4E91-71EE-40C4-8877-C5B96344C090}" type="pres">
      <dgm:prSet presAssocID="{2C0913F5-E8A6-426A-927D-6A58D35A4E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D4E923-3DFB-40AD-B498-140C58A47A52}" type="pres">
      <dgm:prSet presAssocID="{B7CBD6F9-9A2A-44CC-A0F2-6B3314D15B41}" presName="centerShape" presStyleLbl="node0" presStyleIdx="0" presStyleCnt="1"/>
      <dgm:spPr/>
    </dgm:pt>
    <dgm:pt modelId="{4C310C4D-2D87-4607-8C7E-59C56FDE12B4}" type="pres">
      <dgm:prSet presAssocID="{D17C91F0-8706-4F00-9C4A-B6150C4CF06A}" presName="node" presStyleLbl="node1" presStyleIdx="0" presStyleCnt="6">
        <dgm:presLayoutVars>
          <dgm:bulletEnabled val="1"/>
        </dgm:presLayoutVars>
      </dgm:prSet>
      <dgm:spPr/>
    </dgm:pt>
    <dgm:pt modelId="{E335A7D1-860E-4E98-81F5-4689C0B60DF4}" type="pres">
      <dgm:prSet presAssocID="{D17C91F0-8706-4F00-9C4A-B6150C4CF06A}" presName="dummy" presStyleCnt="0"/>
      <dgm:spPr/>
    </dgm:pt>
    <dgm:pt modelId="{25188FB9-0667-427A-8B50-29A2EEDA6497}" type="pres">
      <dgm:prSet presAssocID="{3E62C2F1-39CC-4DC3-A99B-0D5C554AAE07}" presName="sibTrans" presStyleLbl="sibTrans2D1" presStyleIdx="0" presStyleCnt="6"/>
      <dgm:spPr/>
    </dgm:pt>
    <dgm:pt modelId="{C8126E07-9A96-4B6C-B739-17386A6FF62E}" type="pres">
      <dgm:prSet presAssocID="{BF5769CB-3E99-47CE-B831-7505794FFE0A}" presName="node" presStyleLbl="node1" presStyleIdx="1" presStyleCnt="6">
        <dgm:presLayoutVars>
          <dgm:bulletEnabled val="1"/>
        </dgm:presLayoutVars>
      </dgm:prSet>
      <dgm:spPr/>
    </dgm:pt>
    <dgm:pt modelId="{BE6EB5D1-E8F1-42E6-933E-BABC2FE2A919}" type="pres">
      <dgm:prSet presAssocID="{BF5769CB-3E99-47CE-B831-7505794FFE0A}" presName="dummy" presStyleCnt="0"/>
      <dgm:spPr/>
    </dgm:pt>
    <dgm:pt modelId="{4D45F813-80A1-403D-81AE-335645B4F8F6}" type="pres">
      <dgm:prSet presAssocID="{377B8B83-385E-4719-8355-5FA2DE0B210C}" presName="sibTrans" presStyleLbl="sibTrans2D1" presStyleIdx="1" presStyleCnt="6"/>
      <dgm:spPr/>
    </dgm:pt>
    <dgm:pt modelId="{4B2AEF3B-EADA-4EFF-9CD5-730040573607}" type="pres">
      <dgm:prSet presAssocID="{14AC0DB6-735F-4C00-9233-2E55B671DA59}" presName="node" presStyleLbl="node1" presStyleIdx="2" presStyleCnt="6">
        <dgm:presLayoutVars>
          <dgm:bulletEnabled val="1"/>
        </dgm:presLayoutVars>
      </dgm:prSet>
      <dgm:spPr/>
    </dgm:pt>
    <dgm:pt modelId="{CB338026-9A00-4A7F-B858-6513492A6B41}" type="pres">
      <dgm:prSet presAssocID="{14AC0DB6-735F-4C00-9233-2E55B671DA59}" presName="dummy" presStyleCnt="0"/>
      <dgm:spPr/>
    </dgm:pt>
    <dgm:pt modelId="{8B8826D8-2B96-4745-849C-93630FE18E2B}" type="pres">
      <dgm:prSet presAssocID="{0252EBDF-73BD-4137-93D4-ADA57312ED3B}" presName="sibTrans" presStyleLbl="sibTrans2D1" presStyleIdx="2" presStyleCnt="6"/>
      <dgm:spPr/>
    </dgm:pt>
    <dgm:pt modelId="{3B37CBBF-42F8-4520-A658-67FD3616D363}" type="pres">
      <dgm:prSet presAssocID="{35C2D466-94AC-4DC9-9579-4EFFA76776C7}" presName="node" presStyleLbl="node1" presStyleIdx="3" presStyleCnt="6">
        <dgm:presLayoutVars>
          <dgm:bulletEnabled val="1"/>
        </dgm:presLayoutVars>
      </dgm:prSet>
      <dgm:spPr/>
    </dgm:pt>
    <dgm:pt modelId="{C947BE32-F0F1-4E13-8ACF-F841464C78D5}" type="pres">
      <dgm:prSet presAssocID="{35C2D466-94AC-4DC9-9579-4EFFA76776C7}" presName="dummy" presStyleCnt="0"/>
      <dgm:spPr/>
    </dgm:pt>
    <dgm:pt modelId="{C13CB4E5-76D8-4B4D-AE8F-142F86198A42}" type="pres">
      <dgm:prSet presAssocID="{30CDF0FC-6F35-4632-A24A-7D8BCB28B381}" presName="sibTrans" presStyleLbl="sibTrans2D1" presStyleIdx="3" presStyleCnt="6"/>
      <dgm:spPr/>
    </dgm:pt>
    <dgm:pt modelId="{62318AD4-54AA-4F5A-A10E-CFB3A7829F7F}" type="pres">
      <dgm:prSet presAssocID="{7CBCF2E9-C2F5-457D-AA42-A79CA853FBD8}" presName="node" presStyleLbl="node1" presStyleIdx="4" presStyleCnt="6">
        <dgm:presLayoutVars>
          <dgm:bulletEnabled val="1"/>
        </dgm:presLayoutVars>
      </dgm:prSet>
      <dgm:spPr/>
    </dgm:pt>
    <dgm:pt modelId="{6F7BE4BA-3DE9-4CCA-B031-6CFB88AADD0A}" type="pres">
      <dgm:prSet presAssocID="{7CBCF2E9-C2F5-457D-AA42-A79CA853FBD8}" presName="dummy" presStyleCnt="0"/>
      <dgm:spPr/>
    </dgm:pt>
    <dgm:pt modelId="{FAFEB4FD-E622-4F32-B01B-1DFEBCF8341C}" type="pres">
      <dgm:prSet presAssocID="{6A5CE0C1-1023-4A8D-8037-D14E4CB258C0}" presName="sibTrans" presStyleLbl="sibTrans2D1" presStyleIdx="4" presStyleCnt="6"/>
      <dgm:spPr/>
    </dgm:pt>
    <dgm:pt modelId="{25F15664-D622-4F44-98F7-41F770DF7EBF}" type="pres">
      <dgm:prSet presAssocID="{94D00FBD-C2A6-481B-A1CF-2136D79C9C6F}" presName="node" presStyleLbl="node1" presStyleIdx="5" presStyleCnt="6">
        <dgm:presLayoutVars>
          <dgm:bulletEnabled val="1"/>
        </dgm:presLayoutVars>
      </dgm:prSet>
      <dgm:spPr/>
    </dgm:pt>
    <dgm:pt modelId="{63721595-D5B7-4E56-92D0-3BCE12D4D980}" type="pres">
      <dgm:prSet presAssocID="{94D00FBD-C2A6-481B-A1CF-2136D79C9C6F}" presName="dummy" presStyleCnt="0"/>
      <dgm:spPr/>
    </dgm:pt>
    <dgm:pt modelId="{6D65E000-9169-4D4D-B051-35E536953FBE}" type="pres">
      <dgm:prSet presAssocID="{958991F5-5C73-46AF-81AB-6B341034893C}" presName="sibTrans" presStyleLbl="sibTrans2D1" presStyleIdx="5" presStyleCnt="6"/>
      <dgm:spPr/>
    </dgm:pt>
  </dgm:ptLst>
  <dgm:cxnLst>
    <dgm:cxn modelId="{F3B9D108-A2E4-40F4-ABDF-A7C1370E7195}" type="presOf" srcId="{6A5CE0C1-1023-4A8D-8037-D14E4CB258C0}" destId="{FAFEB4FD-E622-4F32-B01B-1DFEBCF8341C}" srcOrd="0" destOrd="0" presId="urn:microsoft.com/office/officeart/2005/8/layout/radial6"/>
    <dgm:cxn modelId="{EF29D620-9E61-48B6-A774-450A05C73E87}" srcId="{B7CBD6F9-9A2A-44CC-A0F2-6B3314D15B41}" destId="{14AC0DB6-735F-4C00-9233-2E55B671DA59}" srcOrd="2" destOrd="0" parTransId="{78A93E1F-A532-4E60-9476-2850C00524F6}" sibTransId="{0252EBDF-73BD-4137-93D4-ADA57312ED3B}"/>
    <dgm:cxn modelId="{B19E0429-EBFA-4341-B74C-9B90376D527B}" type="presOf" srcId="{958991F5-5C73-46AF-81AB-6B341034893C}" destId="{6D65E000-9169-4D4D-B051-35E536953FBE}" srcOrd="0" destOrd="0" presId="urn:microsoft.com/office/officeart/2005/8/layout/radial6"/>
    <dgm:cxn modelId="{35787734-FA84-45B3-AFC3-6AF292ECC3E6}" type="presOf" srcId="{377B8B83-385E-4719-8355-5FA2DE0B210C}" destId="{4D45F813-80A1-403D-81AE-335645B4F8F6}" srcOrd="0" destOrd="0" presId="urn:microsoft.com/office/officeart/2005/8/layout/radial6"/>
    <dgm:cxn modelId="{AFE8013A-9A61-4BE1-AED6-E71883CB4A15}" type="presOf" srcId="{2C0913F5-E8A6-426A-927D-6A58D35A4EA3}" destId="{E70F4E91-71EE-40C4-8877-C5B96344C090}" srcOrd="0" destOrd="0" presId="urn:microsoft.com/office/officeart/2005/8/layout/radial6"/>
    <dgm:cxn modelId="{A133845C-6E76-4507-9059-8D2C461D6ECB}" type="presOf" srcId="{0252EBDF-73BD-4137-93D4-ADA57312ED3B}" destId="{8B8826D8-2B96-4745-849C-93630FE18E2B}" srcOrd="0" destOrd="0" presId="urn:microsoft.com/office/officeart/2005/8/layout/radial6"/>
    <dgm:cxn modelId="{90BFA641-519D-4DBA-AAD3-E0E463BEFE82}" type="presOf" srcId="{BF5769CB-3E99-47CE-B831-7505794FFE0A}" destId="{C8126E07-9A96-4B6C-B739-17386A6FF62E}" srcOrd="0" destOrd="0" presId="urn:microsoft.com/office/officeart/2005/8/layout/radial6"/>
    <dgm:cxn modelId="{903A6D69-A818-4EF0-9035-C213AB32C8A8}" srcId="{2C0913F5-E8A6-426A-927D-6A58D35A4EA3}" destId="{B7CBD6F9-9A2A-44CC-A0F2-6B3314D15B41}" srcOrd="0" destOrd="0" parTransId="{D3D4799B-3756-4740-96F7-67261D7F6F3A}" sibTransId="{2F1F2677-6D83-4A83-AE4A-ADAA0BAF6998}"/>
    <dgm:cxn modelId="{994C084B-E497-434F-AA00-C61A7EB6C811}" type="presOf" srcId="{3E62C2F1-39CC-4DC3-A99B-0D5C554AAE07}" destId="{25188FB9-0667-427A-8B50-29A2EEDA6497}" srcOrd="0" destOrd="0" presId="urn:microsoft.com/office/officeart/2005/8/layout/radial6"/>
    <dgm:cxn modelId="{4D6F136C-AD91-4204-A8F5-F62211C3862B}" type="presOf" srcId="{7CBCF2E9-C2F5-457D-AA42-A79CA853FBD8}" destId="{62318AD4-54AA-4F5A-A10E-CFB3A7829F7F}" srcOrd="0" destOrd="0" presId="urn:microsoft.com/office/officeart/2005/8/layout/radial6"/>
    <dgm:cxn modelId="{B1AB6086-D929-41A3-8B45-2F1622CB83AB}" srcId="{B7CBD6F9-9A2A-44CC-A0F2-6B3314D15B41}" destId="{35C2D466-94AC-4DC9-9579-4EFFA76776C7}" srcOrd="3" destOrd="0" parTransId="{CD46C008-4076-4C0F-AE4C-517AFA13A3FE}" sibTransId="{30CDF0FC-6F35-4632-A24A-7D8BCB28B381}"/>
    <dgm:cxn modelId="{FDD1328D-803D-404E-AB72-0BD6B149822C}" srcId="{B7CBD6F9-9A2A-44CC-A0F2-6B3314D15B41}" destId="{7CBCF2E9-C2F5-457D-AA42-A79CA853FBD8}" srcOrd="4" destOrd="0" parTransId="{AE91D481-48E8-45CD-91F2-2BB746C1B42E}" sibTransId="{6A5CE0C1-1023-4A8D-8037-D14E4CB258C0}"/>
    <dgm:cxn modelId="{7A6E9492-4A88-49BA-90B6-0AD50D415960}" type="presOf" srcId="{94D00FBD-C2A6-481B-A1CF-2136D79C9C6F}" destId="{25F15664-D622-4F44-98F7-41F770DF7EBF}" srcOrd="0" destOrd="0" presId="urn:microsoft.com/office/officeart/2005/8/layout/radial6"/>
    <dgm:cxn modelId="{F6006799-21D8-4F6A-8B20-43D0C7BA2BFC}" type="presOf" srcId="{B7CBD6F9-9A2A-44CC-A0F2-6B3314D15B41}" destId="{5AD4E923-3DFB-40AD-B498-140C58A47A52}" srcOrd="0" destOrd="0" presId="urn:microsoft.com/office/officeart/2005/8/layout/radial6"/>
    <dgm:cxn modelId="{7C4D5EB8-9538-4093-9A8F-0C5C3F75DCB4}" type="presOf" srcId="{35C2D466-94AC-4DC9-9579-4EFFA76776C7}" destId="{3B37CBBF-42F8-4520-A658-67FD3616D363}" srcOrd="0" destOrd="0" presId="urn:microsoft.com/office/officeart/2005/8/layout/radial6"/>
    <dgm:cxn modelId="{BB78C8C4-150D-4387-BF41-13656D6B6D35}" type="presOf" srcId="{30CDF0FC-6F35-4632-A24A-7D8BCB28B381}" destId="{C13CB4E5-76D8-4B4D-AE8F-142F86198A42}" srcOrd="0" destOrd="0" presId="urn:microsoft.com/office/officeart/2005/8/layout/radial6"/>
    <dgm:cxn modelId="{5BEFCCCE-DEB1-488D-A789-3B0EFCF21810}" srcId="{B7CBD6F9-9A2A-44CC-A0F2-6B3314D15B41}" destId="{BF5769CB-3E99-47CE-B831-7505794FFE0A}" srcOrd="1" destOrd="0" parTransId="{1BBCEF1E-3B5A-4F4E-90A7-F850E7C8A208}" sibTransId="{377B8B83-385E-4719-8355-5FA2DE0B210C}"/>
    <dgm:cxn modelId="{F2BE9BD4-31AE-4788-9F0F-90B5DCF7A141}" srcId="{B7CBD6F9-9A2A-44CC-A0F2-6B3314D15B41}" destId="{94D00FBD-C2A6-481B-A1CF-2136D79C9C6F}" srcOrd="5" destOrd="0" parTransId="{CFC9EEFE-A4CE-4022-BD7B-C9A5E4C1A433}" sibTransId="{958991F5-5C73-46AF-81AB-6B341034893C}"/>
    <dgm:cxn modelId="{ECC899D9-02D9-4B55-A088-4115EF586D9B}" type="presOf" srcId="{D17C91F0-8706-4F00-9C4A-B6150C4CF06A}" destId="{4C310C4D-2D87-4607-8C7E-59C56FDE12B4}" srcOrd="0" destOrd="0" presId="urn:microsoft.com/office/officeart/2005/8/layout/radial6"/>
    <dgm:cxn modelId="{AB0116F6-A7F6-4A12-8CB4-4F2568A9A99E}" type="presOf" srcId="{14AC0DB6-735F-4C00-9233-2E55B671DA59}" destId="{4B2AEF3B-EADA-4EFF-9CD5-730040573607}" srcOrd="0" destOrd="0" presId="urn:microsoft.com/office/officeart/2005/8/layout/radial6"/>
    <dgm:cxn modelId="{A43C9CF9-8AC4-4DFB-AFB7-12F5DA7E7689}" srcId="{B7CBD6F9-9A2A-44CC-A0F2-6B3314D15B41}" destId="{D17C91F0-8706-4F00-9C4A-B6150C4CF06A}" srcOrd="0" destOrd="0" parTransId="{7611497B-A7C3-4E60-BAAB-5D865F61ED83}" sibTransId="{3E62C2F1-39CC-4DC3-A99B-0D5C554AAE07}"/>
    <dgm:cxn modelId="{04E19F26-0540-4ED1-84EF-5399FCAE9C00}" type="presParOf" srcId="{E70F4E91-71EE-40C4-8877-C5B96344C090}" destId="{5AD4E923-3DFB-40AD-B498-140C58A47A52}" srcOrd="0" destOrd="0" presId="urn:microsoft.com/office/officeart/2005/8/layout/radial6"/>
    <dgm:cxn modelId="{722BA659-D4D8-470A-B696-4F36234E3BCD}" type="presParOf" srcId="{E70F4E91-71EE-40C4-8877-C5B96344C090}" destId="{4C310C4D-2D87-4607-8C7E-59C56FDE12B4}" srcOrd="1" destOrd="0" presId="urn:microsoft.com/office/officeart/2005/8/layout/radial6"/>
    <dgm:cxn modelId="{9DE85DD6-A67C-41F0-BD54-3EB4AE96C931}" type="presParOf" srcId="{E70F4E91-71EE-40C4-8877-C5B96344C090}" destId="{E335A7D1-860E-4E98-81F5-4689C0B60DF4}" srcOrd="2" destOrd="0" presId="urn:microsoft.com/office/officeart/2005/8/layout/radial6"/>
    <dgm:cxn modelId="{36A30523-4354-41F7-BC07-670C1B2BC0DD}" type="presParOf" srcId="{E70F4E91-71EE-40C4-8877-C5B96344C090}" destId="{25188FB9-0667-427A-8B50-29A2EEDA6497}" srcOrd="3" destOrd="0" presId="urn:microsoft.com/office/officeart/2005/8/layout/radial6"/>
    <dgm:cxn modelId="{94FC14E8-000E-4053-A887-994C41525BE3}" type="presParOf" srcId="{E70F4E91-71EE-40C4-8877-C5B96344C090}" destId="{C8126E07-9A96-4B6C-B739-17386A6FF62E}" srcOrd="4" destOrd="0" presId="urn:microsoft.com/office/officeart/2005/8/layout/radial6"/>
    <dgm:cxn modelId="{F0776595-4F61-4884-BA15-954717BDE1EF}" type="presParOf" srcId="{E70F4E91-71EE-40C4-8877-C5B96344C090}" destId="{BE6EB5D1-E8F1-42E6-933E-BABC2FE2A919}" srcOrd="5" destOrd="0" presId="urn:microsoft.com/office/officeart/2005/8/layout/radial6"/>
    <dgm:cxn modelId="{A7C23B62-AC3B-484E-B130-322C5FC33163}" type="presParOf" srcId="{E70F4E91-71EE-40C4-8877-C5B96344C090}" destId="{4D45F813-80A1-403D-81AE-335645B4F8F6}" srcOrd="6" destOrd="0" presId="urn:microsoft.com/office/officeart/2005/8/layout/radial6"/>
    <dgm:cxn modelId="{F01C23C6-59ED-48CA-958F-6551AC4370F1}" type="presParOf" srcId="{E70F4E91-71EE-40C4-8877-C5B96344C090}" destId="{4B2AEF3B-EADA-4EFF-9CD5-730040573607}" srcOrd="7" destOrd="0" presId="urn:microsoft.com/office/officeart/2005/8/layout/radial6"/>
    <dgm:cxn modelId="{BAE24963-7C13-4713-831B-4663C596994F}" type="presParOf" srcId="{E70F4E91-71EE-40C4-8877-C5B96344C090}" destId="{CB338026-9A00-4A7F-B858-6513492A6B41}" srcOrd="8" destOrd="0" presId="urn:microsoft.com/office/officeart/2005/8/layout/radial6"/>
    <dgm:cxn modelId="{713E83B3-1F90-43F6-BC67-6D70E8E7FF1C}" type="presParOf" srcId="{E70F4E91-71EE-40C4-8877-C5B96344C090}" destId="{8B8826D8-2B96-4745-849C-93630FE18E2B}" srcOrd="9" destOrd="0" presId="urn:microsoft.com/office/officeart/2005/8/layout/radial6"/>
    <dgm:cxn modelId="{53EB0E25-FA60-4604-BD40-D4F30FDA565C}" type="presParOf" srcId="{E70F4E91-71EE-40C4-8877-C5B96344C090}" destId="{3B37CBBF-42F8-4520-A658-67FD3616D363}" srcOrd="10" destOrd="0" presId="urn:microsoft.com/office/officeart/2005/8/layout/radial6"/>
    <dgm:cxn modelId="{DF43D416-2275-4586-8C2E-142F16FB82E8}" type="presParOf" srcId="{E70F4E91-71EE-40C4-8877-C5B96344C090}" destId="{C947BE32-F0F1-4E13-8ACF-F841464C78D5}" srcOrd="11" destOrd="0" presId="urn:microsoft.com/office/officeart/2005/8/layout/radial6"/>
    <dgm:cxn modelId="{6B910288-EC41-413E-97A0-4C5B88855596}" type="presParOf" srcId="{E70F4E91-71EE-40C4-8877-C5B96344C090}" destId="{C13CB4E5-76D8-4B4D-AE8F-142F86198A42}" srcOrd="12" destOrd="0" presId="urn:microsoft.com/office/officeart/2005/8/layout/radial6"/>
    <dgm:cxn modelId="{234F2D53-C08F-48BC-BB8C-5A307E390497}" type="presParOf" srcId="{E70F4E91-71EE-40C4-8877-C5B96344C090}" destId="{62318AD4-54AA-4F5A-A10E-CFB3A7829F7F}" srcOrd="13" destOrd="0" presId="urn:microsoft.com/office/officeart/2005/8/layout/radial6"/>
    <dgm:cxn modelId="{587388A5-D469-41F9-ADC9-6F1A9D1265C9}" type="presParOf" srcId="{E70F4E91-71EE-40C4-8877-C5B96344C090}" destId="{6F7BE4BA-3DE9-4CCA-B031-6CFB88AADD0A}" srcOrd="14" destOrd="0" presId="urn:microsoft.com/office/officeart/2005/8/layout/radial6"/>
    <dgm:cxn modelId="{7D427CD7-E95C-468B-9129-E31CB109D789}" type="presParOf" srcId="{E70F4E91-71EE-40C4-8877-C5B96344C090}" destId="{FAFEB4FD-E622-4F32-B01B-1DFEBCF8341C}" srcOrd="15" destOrd="0" presId="urn:microsoft.com/office/officeart/2005/8/layout/radial6"/>
    <dgm:cxn modelId="{1392B5C4-5727-4F5C-B552-AF35B19D77A0}" type="presParOf" srcId="{E70F4E91-71EE-40C4-8877-C5B96344C090}" destId="{25F15664-D622-4F44-98F7-41F770DF7EBF}" srcOrd="16" destOrd="0" presId="urn:microsoft.com/office/officeart/2005/8/layout/radial6"/>
    <dgm:cxn modelId="{667C4275-065C-47A8-AEFE-777FEBE3BA9D}" type="presParOf" srcId="{E70F4E91-71EE-40C4-8877-C5B96344C090}" destId="{63721595-D5B7-4E56-92D0-3BCE12D4D980}" srcOrd="17" destOrd="0" presId="urn:microsoft.com/office/officeart/2005/8/layout/radial6"/>
    <dgm:cxn modelId="{50726CA0-0702-46A7-9529-2ED3BEC43FEF}" type="presParOf" srcId="{E70F4E91-71EE-40C4-8877-C5B96344C090}" destId="{6D65E000-9169-4D4D-B051-35E536953FB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E000-9169-4D4D-B051-35E536953FBE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12600000"/>
            <a:gd name="adj2" fmla="val 16200000"/>
            <a:gd name="adj3" fmla="val 4512"/>
          </a:avLst>
        </a:prstGeom>
        <a:solidFill>
          <a:schemeClr val="accent3">
            <a:hueOff val="-15551926"/>
            <a:satOff val="-29632"/>
            <a:lumOff val="4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EB4FD-E622-4F32-B01B-1DFEBCF8341C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9000000"/>
            <a:gd name="adj2" fmla="val 12600000"/>
            <a:gd name="adj3" fmla="val 4512"/>
          </a:avLst>
        </a:prstGeom>
        <a:solidFill>
          <a:schemeClr val="accent3">
            <a:hueOff val="-12441541"/>
            <a:satOff val="-23706"/>
            <a:lumOff val="3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CB4E5-76D8-4B4D-AE8F-142F86198A42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5400000"/>
            <a:gd name="adj2" fmla="val 9000000"/>
            <a:gd name="adj3" fmla="val 4512"/>
          </a:avLst>
        </a:prstGeom>
        <a:solidFill>
          <a:schemeClr val="accent3">
            <a:hueOff val="-9331155"/>
            <a:satOff val="-17779"/>
            <a:lumOff val="2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826D8-2B96-4745-849C-93630FE18E2B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1800000"/>
            <a:gd name="adj2" fmla="val 5400000"/>
            <a:gd name="adj3" fmla="val 4512"/>
          </a:avLst>
        </a:prstGeom>
        <a:solidFill>
          <a:schemeClr val="accent3">
            <a:hueOff val="-6220770"/>
            <a:satOff val="-11853"/>
            <a:lumOff val="1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5F813-80A1-403D-81AE-335645B4F8F6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19800000"/>
            <a:gd name="adj2" fmla="val 1800000"/>
            <a:gd name="adj3" fmla="val 4512"/>
          </a:avLst>
        </a:prstGeom>
        <a:solidFill>
          <a:schemeClr val="accent3">
            <a:hueOff val="-3110385"/>
            <a:satOff val="-5926"/>
            <a:lumOff val="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88FB9-0667-427A-8B50-29A2EEDA6497}">
      <dsp:nvSpPr>
        <dsp:cNvPr id="0" name=""/>
        <dsp:cNvSpPr/>
      </dsp:nvSpPr>
      <dsp:spPr>
        <a:xfrm>
          <a:off x="1401796" y="453157"/>
          <a:ext cx="3108599" cy="3108599"/>
        </a:xfrm>
        <a:prstGeom prst="blockArc">
          <a:avLst>
            <a:gd name="adj1" fmla="val 16200000"/>
            <a:gd name="adj2" fmla="val 19800000"/>
            <a:gd name="adj3" fmla="val 45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4E923-3DFB-40AD-B498-140C58A47A52}">
      <dsp:nvSpPr>
        <dsp:cNvPr id="0" name=""/>
        <dsp:cNvSpPr/>
      </dsp:nvSpPr>
      <dsp:spPr>
        <a:xfrm>
          <a:off x="2260374" y="1311735"/>
          <a:ext cx="1391443" cy="1391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Evidencije u visokom obrazovanju</a:t>
          </a:r>
        </a:p>
      </dsp:txBody>
      <dsp:txXfrm>
        <a:off x="2464146" y="1515507"/>
        <a:ext cx="983899" cy="983899"/>
      </dsp:txXfrm>
    </dsp:sp>
    <dsp:sp modelId="{4C310C4D-2D87-4607-8C7E-59C56FDE12B4}">
      <dsp:nvSpPr>
        <dsp:cNvPr id="0" name=""/>
        <dsp:cNvSpPr/>
      </dsp:nvSpPr>
      <dsp:spPr>
        <a:xfrm>
          <a:off x="2469091" y="1216"/>
          <a:ext cx="974010" cy="9740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Upisnik visokih učilišta</a:t>
          </a:r>
        </a:p>
      </dsp:txBody>
      <dsp:txXfrm>
        <a:off x="2611731" y="143856"/>
        <a:ext cx="688730" cy="688730"/>
      </dsp:txXfrm>
    </dsp:sp>
    <dsp:sp modelId="{C8126E07-9A96-4B6C-B739-17386A6FF62E}">
      <dsp:nvSpPr>
        <dsp:cNvPr id="0" name=""/>
        <dsp:cNvSpPr/>
      </dsp:nvSpPr>
      <dsp:spPr>
        <a:xfrm>
          <a:off x="3784787" y="760834"/>
          <a:ext cx="974010" cy="974010"/>
        </a:xfrm>
        <a:prstGeom prst="ellipse">
          <a:avLst/>
        </a:prstGeom>
        <a:solidFill>
          <a:schemeClr val="accent3">
            <a:hueOff val="-3110385"/>
            <a:satOff val="-5926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Upisnik studijskih programa</a:t>
          </a:r>
        </a:p>
      </dsp:txBody>
      <dsp:txXfrm>
        <a:off x="3927427" y="903474"/>
        <a:ext cx="688730" cy="688730"/>
      </dsp:txXfrm>
    </dsp:sp>
    <dsp:sp modelId="{4B2AEF3B-EADA-4EFF-9CD5-730040573607}">
      <dsp:nvSpPr>
        <dsp:cNvPr id="0" name=""/>
        <dsp:cNvSpPr/>
      </dsp:nvSpPr>
      <dsp:spPr>
        <a:xfrm>
          <a:off x="3784787" y="2280069"/>
          <a:ext cx="974010" cy="974010"/>
        </a:xfrm>
        <a:prstGeom prst="ellipse">
          <a:avLst/>
        </a:prstGeom>
        <a:solidFill>
          <a:schemeClr val="accent3">
            <a:hueOff val="-6220770"/>
            <a:satOff val="-11853"/>
            <a:lumOff val="1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Evidencija upisnih postupaka</a:t>
          </a:r>
        </a:p>
      </dsp:txBody>
      <dsp:txXfrm>
        <a:off x="3927427" y="2422709"/>
        <a:ext cx="688730" cy="688730"/>
      </dsp:txXfrm>
    </dsp:sp>
    <dsp:sp modelId="{3B37CBBF-42F8-4520-A658-67FD3616D363}">
      <dsp:nvSpPr>
        <dsp:cNvPr id="0" name=""/>
        <dsp:cNvSpPr/>
      </dsp:nvSpPr>
      <dsp:spPr>
        <a:xfrm>
          <a:off x="2469091" y="3039687"/>
          <a:ext cx="974010" cy="974010"/>
        </a:xfrm>
        <a:prstGeom prst="ellipse">
          <a:avLst/>
        </a:prstGeom>
        <a:solidFill>
          <a:schemeClr val="accent3">
            <a:hueOff val="-9331155"/>
            <a:satOff val="-17779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1" kern="1200"/>
            <a:t>Evidencija studenata</a:t>
          </a:r>
        </a:p>
      </dsp:txBody>
      <dsp:txXfrm>
        <a:off x="2611731" y="3182327"/>
        <a:ext cx="688730" cy="688730"/>
      </dsp:txXfrm>
    </dsp:sp>
    <dsp:sp modelId="{62318AD4-54AA-4F5A-A10E-CFB3A7829F7F}">
      <dsp:nvSpPr>
        <dsp:cNvPr id="0" name=""/>
        <dsp:cNvSpPr/>
      </dsp:nvSpPr>
      <dsp:spPr>
        <a:xfrm>
          <a:off x="1153394" y="2280069"/>
          <a:ext cx="974010" cy="974010"/>
        </a:xfrm>
        <a:prstGeom prst="ellipse">
          <a:avLst/>
        </a:prstGeom>
        <a:solidFill>
          <a:schemeClr val="accent3">
            <a:hueOff val="-12441541"/>
            <a:satOff val="-23706"/>
            <a:lumOff val="3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Evidencija diploma</a:t>
          </a:r>
        </a:p>
      </dsp:txBody>
      <dsp:txXfrm>
        <a:off x="1296034" y="2422709"/>
        <a:ext cx="688730" cy="688730"/>
      </dsp:txXfrm>
    </dsp:sp>
    <dsp:sp modelId="{25F15664-D622-4F44-98F7-41F770DF7EBF}">
      <dsp:nvSpPr>
        <dsp:cNvPr id="0" name=""/>
        <dsp:cNvSpPr/>
      </dsp:nvSpPr>
      <dsp:spPr>
        <a:xfrm>
          <a:off x="1153394" y="760834"/>
          <a:ext cx="974010" cy="974010"/>
        </a:xfrm>
        <a:prstGeom prst="ellipse">
          <a:avLst/>
        </a:prstGeom>
        <a:solidFill>
          <a:schemeClr val="accent3">
            <a:hueOff val="-15551926"/>
            <a:satOff val="-29632"/>
            <a:lumOff val="47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Evidencije zaposlenika visokih učilišta</a:t>
          </a:r>
        </a:p>
      </dsp:txBody>
      <dsp:txXfrm>
        <a:off x="1296034" y="903474"/>
        <a:ext cx="688730" cy="68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Simplified view of the future:</a:t>
            </a:r>
          </a:p>
          <a:p>
            <a:pPr marL="170181" indent="-170181">
              <a:buFontTx/>
              <a:buChar char="-"/>
            </a:pPr>
            <a:r>
              <a:rPr lang="hr-HR"/>
              <a:t>The idea is to have 2 main information systems</a:t>
            </a:r>
          </a:p>
          <a:p>
            <a:pPr marL="623976" lvl="1" indent="-170181">
              <a:buFontTx/>
              <a:buChar char="-"/>
            </a:pPr>
            <a:r>
              <a:rPr lang="hr-HR"/>
              <a:t>CroRIS for science</a:t>
            </a:r>
          </a:p>
          <a:p>
            <a:pPr marL="623976" lvl="1" indent="-170181">
              <a:buFontTx/>
              <a:buChar char="-"/>
            </a:pPr>
            <a:r>
              <a:rPr lang="hr-HR"/>
              <a:t>ISeVO for higher education</a:t>
            </a:r>
          </a:p>
          <a:p>
            <a:pPr marL="170181" indent="-170181">
              <a:buFontTx/>
              <a:buChar char="-"/>
            </a:pPr>
            <a:r>
              <a:rPr lang="hr-HR"/>
              <a:t>The systems should be interconnected and data sources for various reports, analyses, business processes, decision making etc.</a:t>
            </a:r>
          </a:p>
          <a:p>
            <a:r>
              <a:rPr lang="hr-HR"/>
              <a:t>For example. </a:t>
            </a:r>
          </a:p>
          <a:p>
            <a:pPr marL="170181" indent="-170181">
              <a:buFontTx/>
              <a:buChar char="-"/>
            </a:pPr>
            <a:r>
              <a:rPr lang="hr-HR"/>
              <a:t>Reacreditation process should be able to collect necessary data from CroRIS and from ISeVO</a:t>
            </a:r>
          </a:p>
          <a:p>
            <a:pPr marL="623976" lvl="1" indent="-170181">
              <a:buFontTx/>
              <a:buChar char="-"/>
            </a:pPr>
            <a:r>
              <a:rPr lang="hr-HR"/>
              <a:t>Reports that are now prepared after HE submits (uploads) all relevant data will be prepared with the data from those two systems</a:t>
            </a:r>
          </a:p>
          <a:p>
            <a:pPr marL="170181" indent="-170181">
              <a:buFontTx/>
              <a:buChar char="-"/>
            </a:pPr>
            <a:endParaRPr lang="hr-HR"/>
          </a:p>
          <a:p>
            <a:pPr marL="170181" indent="-170181">
              <a:buFontTx/>
              <a:buChar char="-"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59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86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10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94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5B1D-EC5B-426D-9BEA-45F6C2B62C2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38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797374"/>
            <a:ext cx="9144000" cy="38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63017"/>
            <a:ext cx="3886200" cy="3816107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016"/>
            <a:ext cx="3886200" cy="3816107"/>
          </a:xfrm>
        </p:spPr>
        <p:txBody>
          <a:bodyPr/>
          <a:lstStyle>
            <a:lvl1pPr>
              <a:spcBef>
                <a:spcPts val="45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Rezultati, tekuće aktivnosti i planovi na izgradnji ISeVO-a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17991"/>
            <a:ext cx="7886700" cy="656885"/>
          </a:xfrm>
        </p:spPr>
        <p:txBody>
          <a:bodyPr>
            <a:normAutofit/>
          </a:bodyPr>
          <a:lstStyle>
            <a:lvl1pPr>
              <a:defRPr lang="hr-HR"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6457950" y="4679124"/>
            <a:ext cx="209588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83" y="4788705"/>
            <a:ext cx="629960" cy="2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  <p:sldLayoutId id="2147483738" r:id="rId9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display/ISEVO/" TargetMode="External"/><Relationship Id="rId2" Type="http://schemas.openxmlformats.org/officeDocument/2006/relationships/hyperlink" Target="https://visokoobrazovanje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hyperlink" Target="mailto:isevo-helpdesk@srce.h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hko.srce.hr/usp/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www.croris.hr/upisnic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nextmove.org/vets/profile/summary/15-1211.00?redir=15-1121.00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s://www.rawpixel.com/search/computer%20syste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sevo-helpdesk@srce.hr" TargetMode="External"/><Relationship Id="rId2" Type="http://schemas.openxmlformats.org/officeDocument/2006/relationships/hyperlink" Target="https://visokoobrazovanje.hr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6431516" cy="1179100"/>
          </a:xfrm>
        </p:spPr>
        <p:txBody>
          <a:bodyPr>
            <a:normAutofit/>
          </a:bodyPr>
          <a:lstStyle/>
          <a:p>
            <a:r>
              <a:rPr lang="hr-HR"/>
              <a:t>Rezultati, tekuće aktivnosti i planovi na izgradnji Informacijskog sustava evidencija u visokom obrazovanju (ISeVO)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3053" y="2887379"/>
            <a:ext cx="5143500" cy="1241822"/>
          </a:xfrm>
        </p:spPr>
        <p:txBody>
          <a:bodyPr/>
          <a:lstStyle/>
          <a:p>
            <a:r>
              <a:rPr lang="hr-HR" dirty="0"/>
              <a:t>mr. sc. </a:t>
            </a:r>
            <a:r>
              <a:rPr lang="hr-HR" dirty="0" err="1"/>
              <a:t>Nadža</a:t>
            </a:r>
            <a:r>
              <a:rPr lang="hr-HR" dirty="0"/>
              <a:t> Milanović</a:t>
            </a:r>
          </a:p>
          <a:p>
            <a:endParaRPr lang="hr-HR" dirty="0"/>
          </a:p>
          <a:p>
            <a:r>
              <a:rPr lang="hr-HR" dirty="0"/>
              <a:t>Sveučilište u Zagrebu</a:t>
            </a:r>
          </a:p>
          <a:p>
            <a:r>
              <a:rPr lang="hr-HR" dirty="0"/>
              <a:t>Sveučilišni računski centar - Srce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0113-5E3A-43AD-81A9-CD208AB2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Pokazatelji (1)</a:t>
            </a:r>
            <a:endParaRPr lang="en-GB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AB98D-9367-4355-8FA1-4D3B5002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43398-B214-4661-9DF4-9E6DE2D6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68019"/>
            <a:ext cx="6218459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A457-78CB-4266-BD62-20F5232D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Pokazatelji (2)</a:t>
            </a:r>
            <a:endParaRPr lang="en-GB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FECEE-DE9E-4126-9106-7AAAB893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83F23-9ADB-453E-8BF8-B381835E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68019"/>
            <a:ext cx="7007826" cy="3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C289-227D-42F8-8694-FFB751CF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Broj završnih isprava po visokom učilištu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9831E-D492-4360-9DDB-5DCFD606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2B7B0-4C39-455E-81BC-9667BFF39204}"/>
              </a:ext>
            </a:extLst>
          </p:cNvPr>
          <p:cNvGrpSpPr/>
          <p:nvPr/>
        </p:nvGrpSpPr>
        <p:grpSpPr>
          <a:xfrm>
            <a:off x="700216" y="1111499"/>
            <a:ext cx="7133969" cy="3328087"/>
            <a:chOff x="700216" y="1111499"/>
            <a:chExt cx="7133969" cy="3328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2F5010-0C9D-435F-AABA-9CA09A59BC9A}"/>
                </a:ext>
              </a:extLst>
            </p:cNvPr>
            <p:cNvGrpSpPr/>
            <p:nvPr/>
          </p:nvGrpSpPr>
          <p:grpSpPr>
            <a:xfrm>
              <a:off x="700216" y="1111499"/>
              <a:ext cx="7133968" cy="3328087"/>
              <a:chOff x="700216" y="1111499"/>
              <a:chExt cx="7133968" cy="332808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A0D8BE-5774-4E1D-9E95-C3A57FB64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216" y="1111499"/>
                <a:ext cx="7133968" cy="332808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68DABE-C48D-405B-A24C-5A53561F0A25}"/>
                  </a:ext>
                </a:extLst>
              </p:cNvPr>
              <p:cNvSpPr/>
              <p:nvPr/>
            </p:nvSpPr>
            <p:spPr>
              <a:xfrm>
                <a:off x="3723503" y="1111499"/>
                <a:ext cx="1194486" cy="74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DFF04-083C-48B0-82B5-B8E80D3005F6}"/>
                </a:ext>
              </a:extLst>
            </p:cNvPr>
            <p:cNvSpPr/>
            <p:nvPr/>
          </p:nvSpPr>
          <p:spPr>
            <a:xfrm>
              <a:off x="7323953" y="3745230"/>
              <a:ext cx="510232" cy="575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358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138-EAD5-4D2D-9805-837CA335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092" y="1762897"/>
            <a:ext cx="4210908" cy="1005017"/>
          </a:xfrm>
        </p:spPr>
        <p:txBody>
          <a:bodyPr anchor="ctr">
            <a:noAutofit/>
          </a:bodyPr>
          <a:lstStyle/>
          <a:p>
            <a:r>
              <a:rPr lang="en-GB" sz="3200"/>
              <a:t>Pregled važnijih dijelova sustava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4FAE-D713-4FE2-AB83-55995CA2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5092" y="2890767"/>
            <a:ext cx="4210907" cy="1125140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1475"/>
              <a:t>Preglednik visokih učilišta </a:t>
            </a:r>
          </a:p>
          <a:p>
            <a:pPr algn="l"/>
            <a:r>
              <a:rPr lang="hr-HR" sz="1475"/>
              <a:t>Preglednik studijskih programa</a:t>
            </a:r>
          </a:p>
          <a:p>
            <a:pPr algn="l"/>
            <a:r>
              <a:rPr lang="hr-HR" sz="1475"/>
              <a:t>Digitalni registar diploma</a:t>
            </a:r>
          </a:p>
          <a:p>
            <a:pPr algn="l"/>
            <a:r>
              <a:rPr lang="hr-HR" sz="1475"/>
              <a:t>Administracija korisnika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CC93-41A0-4862-97B9-23D7FFF1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95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2C92-C115-4076-A735-59E5C6F6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18305"/>
          </a:xfrm>
        </p:spPr>
        <p:txBody>
          <a:bodyPr>
            <a:normAutofit/>
          </a:bodyPr>
          <a:lstStyle/>
          <a:p>
            <a:r>
              <a:rPr lang="hr-HR" sz="2400"/>
              <a:t>Uvod u ISeVO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4535-5AEA-493B-8C0C-DC00224A5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192151"/>
            <a:ext cx="3489536" cy="3220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1200" b="0"/>
              <a:t>Na poveznici </a:t>
            </a:r>
            <a:r>
              <a:rPr lang="hr-HR" sz="1200">
                <a:hlinkClick r:id="rId2"/>
              </a:rPr>
              <a:t>visokoobrazovanje.hr</a:t>
            </a:r>
            <a:endParaRPr lang="hr-HR" sz="1200"/>
          </a:p>
          <a:p>
            <a:pPr>
              <a:lnSpc>
                <a:spcPct val="100000"/>
              </a:lnSpc>
            </a:pPr>
            <a:r>
              <a:rPr lang="hr-HR" sz="1200" b="0"/>
              <a:t>Dostupni moduli:</a:t>
            </a:r>
          </a:p>
          <a:p>
            <a:pPr lvl="1">
              <a:lnSpc>
                <a:spcPct val="100000"/>
              </a:lnSpc>
            </a:pPr>
            <a:r>
              <a:rPr lang="hr-HR" sz="1200"/>
              <a:t>Digitalni registar diploma</a:t>
            </a:r>
          </a:p>
          <a:p>
            <a:pPr lvl="1">
              <a:lnSpc>
                <a:spcPct val="100000"/>
              </a:lnSpc>
            </a:pPr>
            <a:r>
              <a:rPr lang="hr-HR" sz="1200"/>
              <a:t>Preglednik visokih učilišta</a:t>
            </a:r>
          </a:p>
          <a:p>
            <a:pPr lvl="1">
              <a:lnSpc>
                <a:spcPct val="100000"/>
              </a:lnSpc>
            </a:pPr>
            <a:r>
              <a:rPr lang="hr-HR" sz="1200"/>
              <a:t>Preglednik studijskih programa</a:t>
            </a:r>
          </a:p>
          <a:p>
            <a:pPr lvl="1">
              <a:lnSpc>
                <a:spcPct val="100000"/>
              </a:lnSpc>
            </a:pPr>
            <a:r>
              <a:rPr lang="hr-HR" sz="1200"/>
              <a:t>Administracija korisnika</a:t>
            </a:r>
          </a:p>
          <a:p>
            <a:pPr lvl="1">
              <a:lnSpc>
                <a:spcPct val="100000"/>
              </a:lnSpc>
            </a:pPr>
            <a:r>
              <a:rPr lang="hr-HR" sz="1200"/>
              <a:t>Upravljanje resursima</a:t>
            </a:r>
          </a:p>
          <a:p>
            <a:pPr>
              <a:lnSpc>
                <a:spcPct val="100000"/>
              </a:lnSpc>
            </a:pPr>
            <a:r>
              <a:rPr lang="hr-HR" sz="1200" b="0"/>
              <a:t>Prijava u sustav: AAI identitetom</a:t>
            </a:r>
          </a:p>
          <a:p>
            <a:pPr>
              <a:lnSpc>
                <a:spcPct val="100000"/>
              </a:lnSpc>
            </a:pPr>
            <a:r>
              <a:rPr lang="hr-HR" sz="1200" b="0"/>
              <a:t>Pristup funkcionalnostima ovisi o dodijeljenoj korisničkoj ulozi </a:t>
            </a:r>
          </a:p>
          <a:p>
            <a:pPr>
              <a:lnSpc>
                <a:spcPct val="100000"/>
              </a:lnSpc>
            </a:pPr>
            <a:r>
              <a:rPr lang="hr-HR" sz="1200" b="0"/>
              <a:t>Korisničke upute na </a:t>
            </a:r>
            <a:r>
              <a:rPr lang="hr-HR" sz="1200" b="0">
                <a:hlinkClick r:id="rId3"/>
              </a:rPr>
              <a:t>wiki.srce.hr</a:t>
            </a:r>
            <a:endParaRPr lang="hr-HR" sz="1200" b="0"/>
          </a:p>
          <a:p>
            <a:pPr>
              <a:lnSpc>
                <a:spcPct val="100000"/>
              </a:lnSpc>
            </a:pPr>
            <a:r>
              <a:rPr lang="hr-HR" sz="1200" b="0"/>
              <a:t>Korisnička podrška na </a:t>
            </a:r>
          </a:p>
          <a:p>
            <a:pPr marL="257168" lvl="1" indent="0">
              <a:lnSpc>
                <a:spcPct val="100000"/>
              </a:lnSpc>
              <a:buNone/>
            </a:pPr>
            <a:r>
              <a:rPr lang="hr-HR" sz="1200" b="0">
                <a:hlinkClick r:id="rId4"/>
              </a:rPr>
              <a:t>isevo-helpdesk@srce.hr</a:t>
            </a:r>
            <a:endParaRPr lang="hr-HR" sz="1200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06F57-C9A0-46DF-9222-B18E4553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92207-8B5D-41AD-9F67-D0F9DF554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647" y="943628"/>
            <a:ext cx="4872035" cy="36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8447-0A4D-4FE5-AF7F-8E810BD9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Visoka učilišta i studijski programi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2880-4FDD-4C8F-88C7-B19E8A5F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4420"/>
            <a:ext cx="7886700" cy="3558303"/>
          </a:xfrm>
        </p:spPr>
        <p:txBody>
          <a:bodyPr/>
          <a:lstStyle/>
          <a:p>
            <a:r>
              <a:rPr lang="hr-HR"/>
              <a:t>Podaci iz </a:t>
            </a:r>
            <a:r>
              <a:rPr lang="hr-HR">
                <a:hlinkClick r:id="rId2"/>
              </a:rPr>
              <a:t>Upisnika visokih učilišta </a:t>
            </a:r>
            <a:r>
              <a:rPr lang="hr-HR"/>
              <a:t>(CroRIS) i </a:t>
            </a:r>
            <a:r>
              <a:rPr lang="hr-HR">
                <a:hlinkClick r:id="rId3"/>
              </a:rPr>
              <a:t>Upisnika studijskih programa </a:t>
            </a:r>
            <a:r>
              <a:rPr lang="hr-HR"/>
              <a:t>(HKO) s poveznicama na detalje u Upisniku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B406-DA97-4334-8600-ED25791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B2B38-1CC4-4463-97C8-757DF2F8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19" y="1636259"/>
            <a:ext cx="4680000" cy="3024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99AAB-5135-4C01-AFA1-FA7625970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8" y="1636259"/>
            <a:ext cx="4680000" cy="3024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9A500-A368-41B9-AC29-734171A3A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51" y="1636259"/>
            <a:ext cx="4716175" cy="3047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D7099-8D85-4B25-A07A-861C144EE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494" y="1636259"/>
            <a:ext cx="4716175" cy="3047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A3BE8-2286-4074-A6DA-C7128CFD5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672" y="1636259"/>
            <a:ext cx="4710416" cy="3044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87579-7F5F-4444-96C0-8AB340192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5553" y="1636259"/>
            <a:ext cx="4710416" cy="3044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2684E-4990-428F-8BD9-00ED71B947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149" y="1636258"/>
            <a:ext cx="4753197" cy="3044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750B55-0BCE-4060-9250-4060D53A0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9267" y="1636259"/>
            <a:ext cx="4680000" cy="30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05E-1E42-41E3-A26B-3F61392B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756161"/>
          </a:xfrm>
        </p:spPr>
        <p:txBody>
          <a:bodyPr>
            <a:normAutofit/>
          </a:bodyPr>
          <a:lstStyle/>
          <a:p>
            <a:r>
              <a:rPr lang="hr-HR" sz="2400"/>
              <a:t>Digitalni registar diploma</a:t>
            </a:r>
            <a:endParaRPr lang="en-GB" sz="2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7EB3B-0314-41CC-80E0-D0D69DD1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359" y="1064643"/>
            <a:ext cx="7671120" cy="891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1400"/>
              <a:t>Javni dio Registra – </a:t>
            </a:r>
            <a:r>
              <a:rPr lang="hr-HR" sz="1400" b="0"/>
              <a:t>prikaz broja završnih isprava u Registru po raznim kriterijima</a:t>
            </a:r>
          </a:p>
          <a:p>
            <a:pPr>
              <a:lnSpc>
                <a:spcPct val="100000"/>
              </a:lnSpc>
            </a:pPr>
            <a:r>
              <a:rPr lang="hr-HR" sz="1400"/>
              <a:t>Prijavljeni korisnici – </a:t>
            </a:r>
            <a:r>
              <a:rPr lang="hr-HR" sz="1400" b="0"/>
              <a:t>funkcionalnosti ovisno o ulogama</a:t>
            </a:r>
          </a:p>
          <a:p>
            <a:pPr lvl="1">
              <a:lnSpc>
                <a:spcPct val="100000"/>
              </a:lnSpc>
            </a:pPr>
            <a:r>
              <a:rPr lang="hr-HR" sz="1400"/>
              <a:t>Pregled, Unos i autorizacija, Provjera, Moje završne isprave, Grafički prikaz</a:t>
            </a:r>
          </a:p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67B940-C244-46FC-990E-D98200CE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83133-4D78-454F-BDC1-83D839BB1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969143"/>
            <a:ext cx="4908992" cy="2144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4888E8-7EFB-41CB-9013-18CA6F180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7" y="2056587"/>
            <a:ext cx="6061364" cy="25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805E-1E42-41E3-A26B-3F61392B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Digitalni registar diploma – Pregled</a:t>
            </a:r>
            <a:endParaRPr lang="en-GB" sz="2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7EB3B-0314-41CC-80E0-D0D69DD1C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5658" y="1268019"/>
            <a:ext cx="2412042" cy="2981817"/>
          </a:xfrm>
        </p:spPr>
        <p:txBody>
          <a:bodyPr/>
          <a:lstStyle/>
          <a:p>
            <a:r>
              <a:rPr lang="hr-HR" b="0"/>
              <a:t>Pregled završnih isprava u Registru</a:t>
            </a:r>
          </a:p>
          <a:p>
            <a:r>
              <a:rPr lang="hr-HR" b="0"/>
              <a:t>Tražilica: filtriranje po određenim uvjetima</a:t>
            </a:r>
          </a:p>
          <a:p>
            <a:r>
              <a:rPr lang="hr-HR" b="0"/>
              <a:t>Pregled detalja isprave</a:t>
            </a:r>
          </a:p>
          <a:p>
            <a:r>
              <a:rPr lang="hr-HR" b="0"/>
              <a:t>Pregled digitalne isprave</a:t>
            </a:r>
            <a:endParaRPr lang="en-GB" b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67B940-C244-46FC-990E-D98200CE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3D5ECF-999B-4B2F-A84B-950352914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1" y="1268050"/>
            <a:ext cx="5271937" cy="32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383BB0E-C09E-47AC-B9CF-66F27C361CFE}"/>
              </a:ext>
            </a:extLst>
          </p:cNvPr>
          <p:cNvGrpSpPr/>
          <p:nvPr/>
        </p:nvGrpSpPr>
        <p:grpSpPr>
          <a:xfrm>
            <a:off x="1398377" y="1638999"/>
            <a:ext cx="4218481" cy="2778024"/>
            <a:chOff x="770685" y="549004"/>
            <a:chExt cx="4218481" cy="27780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ACD3B1-0465-4C4A-8C84-39C0DA06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85" y="549004"/>
              <a:ext cx="4218481" cy="2778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A170D2-9B4D-4C33-8760-F8CECBB29B38}"/>
                </a:ext>
              </a:extLst>
            </p:cNvPr>
            <p:cNvSpPr/>
            <p:nvPr/>
          </p:nvSpPr>
          <p:spPr>
            <a:xfrm>
              <a:off x="960120" y="1390650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86AE5D-7196-4657-995C-A2B209F9A014}"/>
                </a:ext>
              </a:extLst>
            </p:cNvPr>
            <p:cNvSpPr/>
            <p:nvPr/>
          </p:nvSpPr>
          <p:spPr>
            <a:xfrm>
              <a:off x="960120" y="1920359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6A6A55-748E-4681-989A-98D472EA3E22}"/>
                </a:ext>
              </a:extLst>
            </p:cNvPr>
            <p:cNvSpPr/>
            <p:nvPr/>
          </p:nvSpPr>
          <p:spPr>
            <a:xfrm>
              <a:off x="960120" y="241650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D4B799-9834-4E3D-9E1D-66AB1409D1EE}"/>
                </a:ext>
              </a:extLst>
            </p:cNvPr>
            <p:cNvSpPr/>
            <p:nvPr/>
          </p:nvSpPr>
          <p:spPr>
            <a:xfrm>
              <a:off x="960120" y="2955155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278DB8-A05C-4C02-9CC9-E8C95828F7C0}"/>
                </a:ext>
              </a:extLst>
            </p:cNvPr>
            <p:cNvSpPr/>
            <p:nvPr/>
          </p:nvSpPr>
          <p:spPr>
            <a:xfrm>
              <a:off x="1605280" y="1393611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9E3D77-493C-4C4C-8A72-E22E9EC8B4C8}"/>
                </a:ext>
              </a:extLst>
            </p:cNvPr>
            <p:cNvSpPr/>
            <p:nvPr/>
          </p:nvSpPr>
          <p:spPr>
            <a:xfrm>
              <a:off x="1600591" y="2419462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DBDB5E-E8D1-4268-ADCC-2AC8C048C2E8}"/>
                </a:ext>
              </a:extLst>
            </p:cNvPr>
            <p:cNvSpPr/>
            <p:nvPr/>
          </p:nvSpPr>
          <p:spPr>
            <a:xfrm>
              <a:off x="1600591" y="1920359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17AC39-CA6D-4A46-99A3-5E759FB5ACBE}"/>
                </a:ext>
              </a:extLst>
            </p:cNvPr>
            <p:cNvSpPr/>
            <p:nvPr/>
          </p:nvSpPr>
          <p:spPr>
            <a:xfrm>
              <a:off x="1605280" y="2958116"/>
              <a:ext cx="468143" cy="130389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7BA275-D255-4215-96A8-EFAB5DD26462}"/>
              </a:ext>
            </a:extLst>
          </p:cNvPr>
          <p:cNvGrpSpPr/>
          <p:nvPr/>
        </p:nvGrpSpPr>
        <p:grpSpPr>
          <a:xfrm>
            <a:off x="883109" y="1297885"/>
            <a:ext cx="4244159" cy="3175957"/>
            <a:chOff x="1477100" y="1071916"/>
            <a:chExt cx="4244159" cy="31759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7BE6F0-26CF-4BC2-BEE2-8433604FA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00" y="1071916"/>
              <a:ext cx="4244159" cy="3175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D900B4-B7DD-4690-9412-8B6F11911100}"/>
                </a:ext>
              </a:extLst>
            </p:cNvPr>
            <p:cNvSpPr/>
            <p:nvPr/>
          </p:nvSpPr>
          <p:spPr>
            <a:xfrm>
              <a:off x="2223720" y="1134668"/>
              <a:ext cx="952295" cy="177455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2911CC-C65B-4643-8253-FB7256BB5CFE}"/>
                </a:ext>
              </a:extLst>
            </p:cNvPr>
            <p:cNvSpPr/>
            <p:nvPr/>
          </p:nvSpPr>
          <p:spPr>
            <a:xfrm>
              <a:off x="1721140" y="2068213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A191-8BAD-474D-A475-68D8469FDF6E}"/>
                </a:ext>
              </a:extLst>
            </p:cNvPr>
            <p:cNvSpPr/>
            <p:nvPr/>
          </p:nvSpPr>
          <p:spPr>
            <a:xfrm>
              <a:off x="1736255" y="2379108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2C8098-E372-49FD-A8A7-5C9758317AC3}"/>
                </a:ext>
              </a:extLst>
            </p:cNvPr>
            <p:cNvSpPr/>
            <p:nvPr/>
          </p:nvSpPr>
          <p:spPr>
            <a:xfrm>
              <a:off x="2980313" y="207467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D413A3-A4B3-4CD3-A4F6-884B2E1F1AC1}"/>
                </a:ext>
              </a:extLst>
            </p:cNvPr>
            <p:cNvSpPr/>
            <p:nvPr/>
          </p:nvSpPr>
          <p:spPr>
            <a:xfrm>
              <a:off x="4235258" y="2086154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8694B8-4EF4-4A1B-A295-0D9BA77CD264}"/>
                </a:ext>
              </a:extLst>
            </p:cNvPr>
            <p:cNvSpPr/>
            <p:nvPr/>
          </p:nvSpPr>
          <p:spPr>
            <a:xfrm>
              <a:off x="2980313" y="2676131"/>
              <a:ext cx="617220" cy="133350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146959-129A-4A49-AF30-4074362AE821}"/>
              </a:ext>
            </a:extLst>
          </p:cNvPr>
          <p:cNvGrpSpPr/>
          <p:nvPr/>
        </p:nvGrpSpPr>
        <p:grpSpPr>
          <a:xfrm>
            <a:off x="411492" y="1492522"/>
            <a:ext cx="6040026" cy="2778025"/>
            <a:chOff x="515632" y="1863853"/>
            <a:chExt cx="6040026" cy="277802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46BA227-0EF8-4B86-97E8-F55B1995A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2" y="1863853"/>
              <a:ext cx="6040026" cy="277802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02B7C7-F420-4D49-B9A2-315196A042A2}"/>
                </a:ext>
              </a:extLst>
            </p:cNvPr>
            <p:cNvSpPr/>
            <p:nvPr/>
          </p:nvSpPr>
          <p:spPr>
            <a:xfrm>
              <a:off x="3131819" y="2727960"/>
              <a:ext cx="767081" cy="10414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B32323-9228-42C4-908A-4192BF91ABB7}"/>
                </a:ext>
              </a:extLst>
            </p:cNvPr>
            <p:cNvSpPr/>
            <p:nvPr/>
          </p:nvSpPr>
          <p:spPr>
            <a:xfrm>
              <a:off x="3401059" y="2821215"/>
              <a:ext cx="289561" cy="6676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7DC7CC-2C98-4CAA-94D3-87FB7701257D}"/>
                </a:ext>
              </a:extLst>
            </p:cNvPr>
            <p:cNvSpPr/>
            <p:nvPr/>
          </p:nvSpPr>
          <p:spPr>
            <a:xfrm>
              <a:off x="3177539" y="2932085"/>
              <a:ext cx="558801" cy="6676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87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5184-9A8D-4291-9EB6-1ED2580F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Digitalni registar diploma – Unos i autorizacija</a:t>
            </a:r>
            <a:endParaRPr lang="en-GB" sz="240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12F3F4B-F33C-40F9-A683-3CDDA93F7E6D}"/>
              </a:ext>
            </a:extLst>
          </p:cNvPr>
          <p:cNvSpPr txBox="1">
            <a:spLocks/>
          </p:cNvSpPr>
          <p:nvPr/>
        </p:nvSpPr>
        <p:spPr>
          <a:xfrm>
            <a:off x="6637020" y="1268019"/>
            <a:ext cx="2338054" cy="34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latin typeface="Arial"/>
                <a:cs typeface="Arial"/>
              </a:rPr>
              <a:t>Unos i autorizacija: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Unos jedne završne isprave i unos više isprava u arhiv iz CSV datoteke (Excel)</a:t>
            </a:r>
            <a:endParaRPr lang="hr-HR" dirty="0">
              <a:latin typeface="Arial"/>
              <a:cs typeface="Arial"/>
            </a:endParaRPr>
          </a:p>
          <a:p>
            <a:pPr marL="128270" indent="-128270"/>
            <a:r>
              <a:rPr lang="hr-HR" dirty="0">
                <a:latin typeface="Arial"/>
                <a:cs typeface="Arial"/>
              </a:rPr>
              <a:t>Pregled unesenih neautoriziranih isprava – lista i detaljno</a:t>
            </a:r>
          </a:p>
          <a:p>
            <a:pPr marL="128270" indent="-128270"/>
            <a:r>
              <a:rPr lang="hr-HR" dirty="0">
                <a:latin typeface="Arial"/>
                <a:cs typeface="Arial"/>
              </a:rPr>
              <a:t>Tražilica: filtriranje po određenim uvjetima</a:t>
            </a:r>
          </a:p>
          <a:p>
            <a:pPr marL="128270" indent="-128270"/>
            <a:r>
              <a:rPr lang="hr-HR">
                <a:latin typeface="Arial"/>
                <a:cs typeface="Arial"/>
              </a:rPr>
              <a:t>Samo </a:t>
            </a:r>
            <a:r>
              <a:rPr lang="hr-HR" dirty="0">
                <a:latin typeface="Arial"/>
                <a:cs typeface="Arial"/>
              </a:rPr>
              <a:t>korisnici s određenim ulogama VU_UREDNIK i VU_ODOBRAVATELJ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967B940-C244-46FC-990E-D98200CE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7749F-5311-4720-8D38-482470FD3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1268019"/>
            <a:ext cx="6316635" cy="288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0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52D5-6B33-4848-923E-CB2FB31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Digitalni registar diploma – Moje završne isprave</a:t>
            </a:r>
            <a:endParaRPr lang="en-GB" sz="24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DD6941-4B96-426C-834F-BA2190D4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9219"/>
            <a:ext cx="2301239" cy="3263504"/>
          </a:xfrm>
        </p:spPr>
        <p:txBody>
          <a:bodyPr>
            <a:normAutofit/>
          </a:bodyPr>
          <a:lstStyle/>
          <a:p>
            <a:r>
              <a:rPr lang="hr-HR" sz="1400"/>
              <a:t>Povezivanje s korisnikovim završnim ispravama preko OIB-a</a:t>
            </a:r>
          </a:p>
          <a:p>
            <a:endParaRPr lang="hr-HR" sz="1400"/>
          </a:p>
          <a:p>
            <a:r>
              <a:rPr lang="hr-HR" sz="1400"/>
              <a:t>Pregled starih i novih završnih isprava koje postoje u Registru </a:t>
            </a:r>
            <a:endParaRPr lang="en-GB" sz="14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E1955-BF76-48DA-B720-2F52121C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C8C64B-78B5-4BFE-A550-1F7C5B0875F0}"/>
              </a:ext>
            </a:extLst>
          </p:cNvPr>
          <p:cNvGrpSpPr/>
          <p:nvPr/>
        </p:nvGrpSpPr>
        <p:grpSpPr>
          <a:xfrm>
            <a:off x="2514600" y="1357789"/>
            <a:ext cx="6164580" cy="3274933"/>
            <a:chOff x="2514600" y="1357789"/>
            <a:chExt cx="6164580" cy="3274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432C6A-36EE-4DFC-B222-CEA3266C1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1357789"/>
              <a:ext cx="6164580" cy="3274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DE902F-5278-4B71-947B-0299EEFFB139}"/>
                </a:ext>
              </a:extLst>
            </p:cNvPr>
            <p:cNvSpPr/>
            <p:nvPr/>
          </p:nvSpPr>
          <p:spPr>
            <a:xfrm>
              <a:off x="3832860" y="3296236"/>
              <a:ext cx="1295399" cy="132764"/>
            </a:xfrm>
            <a:prstGeom prst="rect">
              <a:avLst/>
            </a:prstGeom>
            <a:solidFill>
              <a:srgbClr val="0E1827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139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Sadržaj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CF768-E663-48F1-A4AC-4BCEDE8B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8019"/>
            <a:ext cx="4300151" cy="2842671"/>
          </a:xfrm>
          <a:solidFill>
            <a:srgbClr val="F2F2F2">
              <a:alpha val="7490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b="1"/>
              <a:t>Uvod</a:t>
            </a:r>
          </a:p>
          <a:p>
            <a:pPr marL="0" indent="0">
              <a:buNone/>
            </a:pPr>
            <a:r>
              <a:rPr lang="hr-HR" sz="1600" b="1"/>
              <a:t>Pregled provedbe aktivnosti</a:t>
            </a:r>
          </a:p>
          <a:p>
            <a:pPr marL="0" indent="0">
              <a:buNone/>
            </a:pPr>
            <a:r>
              <a:rPr lang="hr-HR" sz="1600" b="1"/>
              <a:t>Važniji trenutci i pokazatelji</a:t>
            </a:r>
          </a:p>
          <a:p>
            <a:pPr marL="0" indent="0">
              <a:buNone/>
            </a:pPr>
            <a:r>
              <a:rPr lang="hr-HR" sz="1600" b="1"/>
              <a:t>Pregled važnijih dijelova sustava</a:t>
            </a:r>
          </a:p>
          <a:p>
            <a:r>
              <a:rPr lang="hr-HR" sz="1600"/>
              <a:t>Preglednik visokih učilišta i studijskih programa</a:t>
            </a:r>
          </a:p>
          <a:p>
            <a:r>
              <a:rPr lang="hr-HR" sz="1600"/>
              <a:t>Digitalni registar diploma</a:t>
            </a:r>
          </a:p>
          <a:p>
            <a:r>
              <a:rPr lang="hr-HR" sz="1600"/>
              <a:t>Administracija korisnika</a:t>
            </a:r>
          </a:p>
          <a:p>
            <a:pPr marL="0" indent="0">
              <a:buNone/>
            </a:pPr>
            <a:r>
              <a:rPr lang="hr-HR" sz="1600" b="1"/>
              <a:t>Daljnji planovi</a:t>
            </a:r>
          </a:p>
        </p:txBody>
      </p:sp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2123-023E-4A84-9A28-9AC4768D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Digitalni registar diploma – Provjera</a:t>
            </a:r>
            <a:endParaRPr lang="en-GB" sz="2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BC9C0B-FBFC-4BA0-8232-C9FD4B0C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89" y="1268018"/>
            <a:ext cx="1626871" cy="344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/>
              <a:t>Načini provjere: </a:t>
            </a:r>
          </a:p>
          <a:p>
            <a:r>
              <a:rPr lang="hr-HR" sz="1400"/>
              <a:t>Očitanjem QR koda s dokumenta</a:t>
            </a:r>
          </a:p>
          <a:p>
            <a:r>
              <a:rPr lang="hr-HR" sz="1400"/>
              <a:t>Uploadom dokumenta</a:t>
            </a:r>
          </a:p>
          <a:p>
            <a:r>
              <a:rPr lang="hr-HR" sz="1400"/>
              <a:t>Upisom GUID-a </a:t>
            </a:r>
            <a:endParaRPr lang="en-GB" sz="14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7586-DC26-4B32-8968-061F35DF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ACB15-D016-43EB-9E5A-36E6FC82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1198288"/>
            <a:ext cx="4264932" cy="3294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E57ED-E3D9-4311-9279-3CC19E93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72" y="1341198"/>
            <a:ext cx="4264932" cy="329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5935-AEDE-4F7C-A399-77B2F668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Druge „nevidljive” tehničke karakteristike sustava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EB7C-53E8-4209-9D6B-B2D628A2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369219"/>
            <a:ext cx="5171264" cy="29912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400"/>
              <a:t>Izgradnja sustava provodi se sukladno dobrim praksama Srca:</a:t>
            </a:r>
          </a:p>
          <a:p>
            <a:pPr>
              <a:lnSpc>
                <a:spcPct val="100000"/>
              </a:lnSpc>
            </a:pPr>
            <a:r>
              <a:rPr lang="hr-HR" sz="1400"/>
              <a:t>Integracija s AAI@EduHr sustavom</a:t>
            </a:r>
          </a:p>
          <a:p>
            <a:pPr>
              <a:lnSpc>
                <a:spcPct val="100000"/>
              </a:lnSpc>
            </a:pPr>
            <a:r>
              <a:rPr lang="hr-HR" sz="1400"/>
              <a:t>Sigurnosni mehanizmi na razini baze podataka</a:t>
            </a:r>
          </a:p>
          <a:p>
            <a:pPr>
              <a:lnSpc>
                <a:spcPct val="100000"/>
              </a:lnSpc>
            </a:pPr>
            <a:r>
              <a:rPr lang="hr-HR" sz="1400"/>
              <a:t>Audit proces izmjene podataka u sustavu</a:t>
            </a:r>
          </a:p>
          <a:p>
            <a:pPr>
              <a:lnSpc>
                <a:spcPct val="100000"/>
              </a:lnSpc>
            </a:pPr>
            <a:r>
              <a:rPr lang="hr-HR" sz="1400"/>
              <a:t>Sustav logiranja događaja</a:t>
            </a:r>
          </a:p>
          <a:p>
            <a:pPr>
              <a:lnSpc>
                <a:spcPct val="100000"/>
              </a:lnSpc>
            </a:pPr>
            <a:r>
              <a:rPr lang="hr-HR" sz="1400"/>
              <a:t>Automatiziran CI/CD pipeline</a:t>
            </a:r>
          </a:p>
          <a:p>
            <a:pPr>
              <a:lnSpc>
                <a:spcPct val="100000"/>
              </a:lnSpc>
            </a:pPr>
            <a:r>
              <a:rPr lang="hr-HR" sz="1400"/>
              <a:t>Provedena provjera ranjivosti produkcijskog okruženja</a:t>
            </a:r>
          </a:p>
          <a:p>
            <a:pPr>
              <a:lnSpc>
                <a:spcPct val="100000"/>
              </a:lnSpc>
            </a:pPr>
            <a:r>
              <a:rPr lang="hr-HR" sz="1400"/>
              <a:t>Arhiviranje i backupiranje sustava</a:t>
            </a:r>
          </a:p>
          <a:p>
            <a:pPr>
              <a:lnSpc>
                <a:spcPct val="100000"/>
              </a:lnSpc>
            </a:pPr>
            <a:r>
              <a:rPr lang="hr-HR" sz="1400"/>
              <a:t>Nadzor i praćenje rada sustava</a:t>
            </a:r>
            <a:endParaRPr lang="en-GB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DCD3-AC69-4B60-ADE1-379C8792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Rezultati, tekuće aktivnosti i planovi na izgradnji ISeVO-a</a:t>
            </a: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E8DDB-B8B1-4AB3-A7C3-F10C8526B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46799" y="1116035"/>
            <a:ext cx="2537869" cy="1692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6EE00-B9A5-4E37-A07B-16056122A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28783" y="2564217"/>
            <a:ext cx="3009002" cy="16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0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2A0160-506C-4465-8590-2E55957A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05" y="1874519"/>
            <a:ext cx="4186195" cy="868681"/>
          </a:xfrm>
        </p:spPr>
        <p:txBody>
          <a:bodyPr anchor="b">
            <a:noAutofit/>
          </a:bodyPr>
          <a:lstStyle/>
          <a:p>
            <a:r>
              <a:rPr lang="hr-HR" sz="3200"/>
              <a:t>Planovi</a:t>
            </a:r>
            <a:endParaRPr lang="hr-HR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3D45C9-420A-42D6-93F0-1A6DD8D8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804" y="2890767"/>
            <a:ext cx="4186195" cy="1125140"/>
          </a:xfrm>
        </p:spPr>
        <p:txBody>
          <a:bodyPr>
            <a:normAutofit/>
          </a:bodyPr>
          <a:lstStyle/>
          <a:p>
            <a:pPr algn="l"/>
            <a:r>
              <a:rPr lang="hr-HR" sz="1400"/>
              <a:t>Evidencija studenata</a:t>
            </a:r>
          </a:p>
          <a:p>
            <a:pPr algn="l"/>
            <a:r>
              <a:rPr lang="hr-HR" sz="1400"/>
              <a:t>Evidencija upisa</a:t>
            </a:r>
          </a:p>
          <a:p>
            <a:pPr algn="l"/>
            <a:r>
              <a:rPr lang="hr-HR" sz="1400"/>
              <a:t>Podrška reakreditaciji visokih učilišta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4DFB72-1055-4391-A803-6D8147C2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5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C1E8-1F31-4360-8038-4A0EED0D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/>
              <a:t>Ključne točke u izgradnji ISeVO + ISpPU</a:t>
            </a:r>
            <a:endParaRPr lang="en-GB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3EF7A-0968-48F1-B147-D14C6EDF00CF}"/>
              </a:ext>
            </a:extLst>
          </p:cNvPr>
          <p:cNvSpPr txBox="1"/>
          <p:nvPr/>
        </p:nvSpPr>
        <p:spPr>
          <a:xfrm>
            <a:off x="-877261" y="1522789"/>
            <a:ext cx="93101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hr-HR" sz="1575" b="1">
                <a:solidFill>
                  <a:srgbClr val="F8D7D4"/>
                </a:solidFill>
                <a:latin typeface="Arial"/>
              </a:rPr>
              <a:t>2022.</a:t>
            </a:r>
            <a:endParaRPr lang="en-GB" sz="1575" b="1">
              <a:solidFill>
                <a:srgbClr val="F8D7D4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1CDD2-37C8-41DB-83BB-D5145D317299}"/>
              </a:ext>
            </a:extLst>
          </p:cNvPr>
          <p:cNvSpPr txBox="1"/>
          <p:nvPr/>
        </p:nvSpPr>
        <p:spPr>
          <a:xfrm>
            <a:off x="1226891" y="1515502"/>
            <a:ext cx="6364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hr-HR" sz="1575" b="1">
                <a:solidFill>
                  <a:srgbClr val="E8827A"/>
                </a:solidFill>
                <a:latin typeface="Arial"/>
              </a:rPr>
              <a:t>2023.</a:t>
            </a:r>
            <a:endParaRPr lang="en-GB" sz="1575" b="1">
              <a:solidFill>
                <a:srgbClr val="E8827A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F7377-3517-4C5B-A56B-E62D10F65A4B}"/>
              </a:ext>
            </a:extLst>
          </p:cNvPr>
          <p:cNvSpPr txBox="1"/>
          <p:nvPr/>
        </p:nvSpPr>
        <p:spPr>
          <a:xfrm>
            <a:off x="3562231" y="1508505"/>
            <a:ext cx="6364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hr-HR" sz="1575" b="1">
                <a:solidFill>
                  <a:srgbClr val="EF3942"/>
                </a:solidFill>
                <a:latin typeface="Arial"/>
              </a:rPr>
              <a:t>2024.</a:t>
            </a:r>
            <a:endParaRPr lang="en-GB" sz="1575" b="1">
              <a:solidFill>
                <a:srgbClr val="EF3942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1514-C39B-470D-9022-E35176BC6ED7}"/>
              </a:ext>
            </a:extLst>
          </p:cNvPr>
          <p:cNvSpPr txBox="1"/>
          <p:nvPr/>
        </p:nvSpPr>
        <p:spPr>
          <a:xfrm>
            <a:off x="5925657" y="1497115"/>
            <a:ext cx="636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hr-HR" sz="1575" b="1">
                <a:solidFill>
                  <a:srgbClr val="C00000"/>
                </a:solidFill>
                <a:latin typeface="Arial"/>
              </a:rPr>
              <a:t>2025.</a:t>
            </a:r>
            <a:endParaRPr lang="en-GB" sz="1575" b="1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68121F-A2FB-48C4-8D75-61155A3E152E}"/>
              </a:ext>
            </a:extLst>
          </p:cNvPr>
          <p:cNvCxnSpPr>
            <a:cxnSpLocks/>
          </p:cNvCxnSpPr>
          <p:nvPr/>
        </p:nvCxnSpPr>
        <p:spPr>
          <a:xfrm>
            <a:off x="224202" y="2092583"/>
            <a:ext cx="0" cy="720437"/>
          </a:xfrm>
          <a:prstGeom prst="straightConnector1">
            <a:avLst/>
          </a:prstGeom>
          <a:ln w="38100">
            <a:solidFill>
              <a:srgbClr val="F8D7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1A8B3D-9147-404B-95CF-44EA7DA9CBAB}"/>
              </a:ext>
            </a:extLst>
          </p:cNvPr>
          <p:cNvCxnSpPr>
            <a:cxnSpLocks/>
          </p:cNvCxnSpPr>
          <p:nvPr/>
        </p:nvCxnSpPr>
        <p:spPr>
          <a:xfrm flipH="1">
            <a:off x="3830476" y="2118473"/>
            <a:ext cx="1" cy="1931962"/>
          </a:xfrm>
          <a:prstGeom prst="straightConnector1">
            <a:avLst/>
          </a:prstGeom>
          <a:ln w="38100">
            <a:solidFill>
              <a:srgbClr val="E0584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554033-4133-4A0C-9949-D288F154794E}"/>
              </a:ext>
            </a:extLst>
          </p:cNvPr>
          <p:cNvCxnSpPr>
            <a:cxnSpLocks/>
          </p:cNvCxnSpPr>
          <p:nvPr/>
        </p:nvCxnSpPr>
        <p:spPr>
          <a:xfrm>
            <a:off x="2263636" y="2113775"/>
            <a:ext cx="0" cy="1377000"/>
          </a:xfrm>
          <a:prstGeom prst="straightConnector1">
            <a:avLst/>
          </a:prstGeom>
          <a:ln w="38100">
            <a:solidFill>
              <a:srgbClr val="F0ABA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E51FB5-940C-4081-82D9-77EED74AE036}"/>
              </a:ext>
            </a:extLst>
          </p:cNvPr>
          <p:cNvCxnSpPr>
            <a:cxnSpLocks/>
          </p:cNvCxnSpPr>
          <p:nvPr/>
        </p:nvCxnSpPr>
        <p:spPr>
          <a:xfrm>
            <a:off x="3188778" y="2085586"/>
            <a:ext cx="0" cy="720437"/>
          </a:xfrm>
          <a:prstGeom prst="straightConnector1">
            <a:avLst/>
          </a:prstGeom>
          <a:ln w="38100">
            <a:solidFill>
              <a:srgbClr val="E8827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6928DE-4117-4804-9C85-23F03F2B372D}"/>
              </a:ext>
            </a:extLst>
          </p:cNvPr>
          <p:cNvCxnSpPr>
            <a:cxnSpLocks/>
          </p:cNvCxnSpPr>
          <p:nvPr/>
        </p:nvCxnSpPr>
        <p:spPr>
          <a:xfrm>
            <a:off x="5340816" y="2114789"/>
            <a:ext cx="0" cy="720437"/>
          </a:xfrm>
          <a:prstGeom prst="straightConnector1">
            <a:avLst/>
          </a:prstGeom>
          <a:ln w="38100">
            <a:solidFill>
              <a:srgbClr val="E397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B0CE64-1DB1-42C8-AD76-C98B01ABEA0F}"/>
              </a:ext>
            </a:extLst>
          </p:cNvPr>
          <p:cNvCxnSpPr>
            <a:cxnSpLocks/>
          </p:cNvCxnSpPr>
          <p:nvPr/>
        </p:nvCxnSpPr>
        <p:spPr>
          <a:xfrm>
            <a:off x="8135060" y="2114789"/>
            <a:ext cx="0" cy="720437"/>
          </a:xfrm>
          <a:prstGeom prst="straightConnector1">
            <a:avLst/>
          </a:prstGeom>
          <a:ln w="381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7AFF5-4701-4A75-9515-9EEAE1952B04}"/>
              </a:ext>
            </a:extLst>
          </p:cNvPr>
          <p:cNvCxnSpPr>
            <a:cxnSpLocks/>
          </p:cNvCxnSpPr>
          <p:nvPr/>
        </p:nvCxnSpPr>
        <p:spPr>
          <a:xfrm>
            <a:off x="5782929" y="2101411"/>
            <a:ext cx="0" cy="1377000"/>
          </a:xfrm>
          <a:prstGeom prst="straightConnector1">
            <a:avLst/>
          </a:prstGeom>
          <a:ln w="38100">
            <a:solidFill>
              <a:srgbClr val="E2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1CE3AF-5A28-4C5B-90EE-13C4609F07E5}"/>
              </a:ext>
            </a:extLst>
          </p:cNvPr>
          <p:cNvSpPr txBox="1"/>
          <p:nvPr/>
        </p:nvSpPr>
        <p:spPr>
          <a:xfrm flipH="1">
            <a:off x="168171" y="2911958"/>
            <a:ext cx="78154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F8D7D4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Idejno i izvedbeno rješenje ISeVO-a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5B20E6-B9F7-41F6-ADD5-F6AA1F48FD7F}"/>
              </a:ext>
            </a:extLst>
          </p:cNvPr>
          <p:cNvSpPr txBox="1"/>
          <p:nvPr/>
        </p:nvSpPr>
        <p:spPr>
          <a:xfrm flipH="1">
            <a:off x="1268164" y="3602341"/>
            <a:ext cx="103013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E8827A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Javna nabava vanjskih programskih usluga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953C1E-0FD3-44D0-882B-781C3DCF4A4E}"/>
              </a:ext>
            </a:extLst>
          </p:cNvPr>
          <p:cNvSpPr txBox="1"/>
          <p:nvPr/>
        </p:nvSpPr>
        <p:spPr>
          <a:xfrm flipH="1">
            <a:off x="2391174" y="2924856"/>
            <a:ext cx="1221454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E0584E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ISeVO </a:t>
            </a:r>
          </a:p>
          <a:p>
            <a:pPr algn="ctr" defTabSz="685783">
              <a:buClr>
                <a:srgbClr val="E0584E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programski okvir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2AE81-239E-407A-9E8D-10FFF23CDE3D}"/>
              </a:ext>
            </a:extLst>
          </p:cNvPr>
          <p:cNvSpPr txBox="1"/>
          <p:nvPr/>
        </p:nvSpPr>
        <p:spPr>
          <a:xfrm flipH="1">
            <a:off x="5272557" y="4050435"/>
            <a:ext cx="1195946" cy="400110"/>
          </a:xfrm>
          <a:prstGeom prst="rect">
            <a:avLst/>
          </a:prstGeom>
          <a:noFill/>
          <a:ln w="19050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buClr>
                <a:srgbClr val="F8D7D4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Evidencija upisnih postupaka</a:t>
            </a:r>
            <a:endParaRPr lang="en-GB" sz="1000">
              <a:solidFill>
                <a:srgbClr val="0C0C0C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A7AF-63A6-4A06-887E-530691121BBE}"/>
              </a:ext>
            </a:extLst>
          </p:cNvPr>
          <p:cNvSpPr txBox="1"/>
          <p:nvPr/>
        </p:nvSpPr>
        <p:spPr>
          <a:xfrm flipH="1">
            <a:off x="3227245" y="4171267"/>
            <a:ext cx="1195957" cy="4001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EF3942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Digitalni registar </a:t>
            </a:r>
          </a:p>
          <a:p>
            <a:pPr algn="ctr" defTabSz="685783">
              <a:buClr>
                <a:srgbClr val="EF3942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diploma</a:t>
            </a:r>
            <a:endParaRPr lang="en-GB" sz="1000">
              <a:solidFill>
                <a:srgbClr val="0C0C0C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1CF08-4531-4CFD-9A62-B2B432E0D4BA}"/>
              </a:ext>
            </a:extLst>
          </p:cNvPr>
          <p:cNvSpPr txBox="1"/>
          <p:nvPr/>
        </p:nvSpPr>
        <p:spPr>
          <a:xfrm flipH="1">
            <a:off x="5272564" y="3585695"/>
            <a:ext cx="1195939" cy="400110"/>
          </a:xfrm>
          <a:prstGeom prst="rect">
            <a:avLst/>
          </a:prstGeom>
          <a:noFill/>
          <a:ln w="19050">
            <a:solidFill>
              <a:srgbClr val="E20000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buClr>
                <a:srgbClr val="E20000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Evidencija studenata</a:t>
            </a:r>
            <a:endParaRPr lang="en-GB" sz="1000">
              <a:solidFill>
                <a:srgbClr val="0C0C0C"/>
              </a:solidFill>
              <a:latin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2C8AC8-5730-4170-A93A-271C519C127D}"/>
              </a:ext>
            </a:extLst>
          </p:cNvPr>
          <p:cNvSpPr txBox="1"/>
          <p:nvPr/>
        </p:nvSpPr>
        <p:spPr>
          <a:xfrm flipH="1">
            <a:off x="7592548" y="2948850"/>
            <a:ext cx="1053505" cy="40011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buClr>
                <a:srgbClr val="C00000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Evidencija zaposlenih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4699C4-F8A8-466E-8B02-01A04C61B4B7}"/>
              </a:ext>
            </a:extLst>
          </p:cNvPr>
          <p:cNvSpPr txBox="1"/>
          <p:nvPr/>
        </p:nvSpPr>
        <p:spPr>
          <a:xfrm>
            <a:off x="8353103" y="1515502"/>
            <a:ext cx="636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hr-HR" sz="1575" b="1">
                <a:solidFill>
                  <a:srgbClr val="9A0000"/>
                </a:solidFill>
                <a:latin typeface="Arial"/>
              </a:rPr>
              <a:t>2026.</a:t>
            </a:r>
            <a:endParaRPr lang="en-GB" sz="1575" b="1">
              <a:solidFill>
                <a:srgbClr val="9A0000"/>
              </a:solidFill>
              <a:latin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86BC2E-BD0E-4A23-A3CB-A638427AE0BF}"/>
              </a:ext>
            </a:extLst>
          </p:cNvPr>
          <p:cNvGrpSpPr/>
          <p:nvPr/>
        </p:nvGrpSpPr>
        <p:grpSpPr>
          <a:xfrm>
            <a:off x="-1131012" y="1849745"/>
            <a:ext cx="10770269" cy="264030"/>
            <a:chOff x="-1101587" y="2843435"/>
            <a:chExt cx="13101112" cy="3520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4EEFDC-35CB-469A-A124-0D6889BA666F}"/>
                </a:ext>
              </a:extLst>
            </p:cNvPr>
            <p:cNvSpPr/>
            <p:nvPr/>
          </p:nvSpPr>
          <p:spPr>
            <a:xfrm>
              <a:off x="10343526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EB13BBF-C753-43C0-91B6-C8EF8369DC44}"/>
                </a:ext>
              </a:extLst>
            </p:cNvPr>
            <p:cNvSpPr/>
            <p:nvPr/>
          </p:nvSpPr>
          <p:spPr>
            <a:xfrm>
              <a:off x="8912886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F76CCB-425E-4854-A7FE-FB157479D042}"/>
                </a:ext>
              </a:extLst>
            </p:cNvPr>
            <p:cNvSpPr/>
            <p:nvPr/>
          </p:nvSpPr>
          <p:spPr>
            <a:xfrm>
              <a:off x="7482247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F2F46F-CB27-4603-85C3-259F2A8D9500}"/>
                </a:ext>
              </a:extLst>
            </p:cNvPr>
            <p:cNvSpPr/>
            <p:nvPr/>
          </p:nvSpPr>
          <p:spPr>
            <a:xfrm>
              <a:off x="3190330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2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F03FF84-4C2A-42A2-96B6-05738DBFAB05}"/>
                </a:ext>
              </a:extLst>
            </p:cNvPr>
            <p:cNvSpPr/>
            <p:nvPr/>
          </p:nvSpPr>
          <p:spPr>
            <a:xfrm>
              <a:off x="4620969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8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51D5AC-CA03-40BF-B3C3-09ADEAE93169}"/>
                </a:ext>
              </a:extLst>
            </p:cNvPr>
            <p:cNvSpPr/>
            <p:nvPr/>
          </p:nvSpPr>
          <p:spPr>
            <a:xfrm>
              <a:off x="6051608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94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2C00C0B-7C35-4F6A-8C33-5E57CEFDDE8E}"/>
                </a:ext>
              </a:extLst>
            </p:cNvPr>
            <p:cNvSpPr/>
            <p:nvPr/>
          </p:nvSpPr>
          <p:spPr>
            <a:xfrm>
              <a:off x="329052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7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613101-4FD1-4330-824F-02FE7AA3992D}"/>
                </a:ext>
              </a:extLst>
            </p:cNvPr>
            <p:cNvSpPr/>
            <p:nvPr/>
          </p:nvSpPr>
          <p:spPr>
            <a:xfrm>
              <a:off x="1759691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B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E6DC61-B269-4E45-8674-5AEC8BA4616E}"/>
                </a:ext>
              </a:extLst>
            </p:cNvPr>
            <p:cNvSpPr/>
            <p:nvPr/>
          </p:nvSpPr>
          <p:spPr>
            <a:xfrm>
              <a:off x="-1101587" y="2843435"/>
              <a:ext cx="1655999" cy="352040"/>
            </a:xfrm>
            <a:custGeom>
              <a:avLst/>
              <a:gdLst>
                <a:gd name="connsiteX0" fmla="*/ 0 w 3697744"/>
                <a:gd name="connsiteY0" fmla="*/ 0 h 1479097"/>
                <a:gd name="connsiteX1" fmla="*/ 2958196 w 3697744"/>
                <a:gd name="connsiteY1" fmla="*/ 0 h 1479097"/>
                <a:gd name="connsiteX2" fmla="*/ 3697744 w 3697744"/>
                <a:gd name="connsiteY2" fmla="*/ 739549 h 1479097"/>
                <a:gd name="connsiteX3" fmla="*/ 2958196 w 3697744"/>
                <a:gd name="connsiteY3" fmla="*/ 1479097 h 1479097"/>
                <a:gd name="connsiteX4" fmla="*/ 0 w 3697744"/>
                <a:gd name="connsiteY4" fmla="*/ 1479097 h 1479097"/>
                <a:gd name="connsiteX5" fmla="*/ 739549 w 3697744"/>
                <a:gd name="connsiteY5" fmla="*/ 739549 h 1479097"/>
                <a:gd name="connsiteX6" fmla="*/ 0 w 3697744"/>
                <a:gd name="connsiteY6" fmla="*/ 0 h 147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744" h="1479097">
                  <a:moveTo>
                    <a:pt x="0" y="0"/>
                  </a:moveTo>
                  <a:lnTo>
                    <a:pt x="2958196" y="0"/>
                  </a:lnTo>
                  <a:lnTo>
                    <a:pt x="3697744" y="739549"/>
                  </a:lnTo>
                  <a:lnTo>
                    <a:pt x="2958196" y="1479097"/>
                  </a:lnTo>
                  <a:lnTo>
                    <a:pt x="0" y="1479097"/>
                  </a:lnTo>
                  <a:lnTo>
                    <a:pt x="739549" y="739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7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85" tIns="62008" rIns="616669" bIns="62008" numCol="1" spcCol="1270" anchor="ctr" anchorCtr="0">
              <a:noAutofit/>
            </a:bodyPr>
            <a:lstStyle/>
            <a:p>
              <a:pPr algn="ctr" defTabSz="20668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650">
                <a:solidFill>
                  <a:srgbClr val="9A0000"/>
                </a:solidFill>
                <a:latin typeface="Arial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B46987D-21F8-430C-9463-C607AEEABB48}"/>
              </a:ext>
            </a:extLst>
          </p:cNvPr>
          <p:cNvSpPr txBox="1"/>
          <p:nvPr/>
        </p:nvSpPr>
        <p:spPr>
          <a:xfrm flipH="1">
            <a:off x="2400056" y="3411401"/>
            <a:ext cx="122146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E0584E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Visoka učilišta</a:t>
            </a:r>
          </a:p>
          <a:p>
            <a:pPr algn="ctr" defTabSz="685783">
              <a:buClr>
                <a:srgbClr val="E0584E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Studijski programi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3EC5C1-1C0F-493A-A560-953D82CD1C5A}"/>
              </a:ext>
            </a:extLst>
          </p:cNvPr>
          <p:cNvSpPr txBox="1"/>
          <p:nvPr/>
        </p:nvSpPr>
        <p:spPr>
          <a:xfrm flipH="1">
            <a:off x="7592556" y="3447576"/>
            <a:ext cx="1053497" cy="553998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685783">
              <a:buClr>
                <a:srgbClr val="C00000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Praćenje programskih ugovora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B5D61-4C32-4153-92F6-10906B79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r>
              <a:rPr lang="it-IT">
                <a:solidFill>
                  <a:srgbClr val="0C0C0C"/>
                </a:solidFill>
                <a:latin typeface="Arial"/>
              </a:rPr>
              <a:t>Rezultati, tekuće aktivnosti i planovi na izgradnji ISeVO-a</a:t>
            </a:r>
            <a:endParaRPr lang="hr-HR" dirty="0">
              <a:solidFill>
                <a:srgbClr val="0C0C0C"/>
              </a:solidFill>
              <a:latin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44927D-93A7-4393-B734-5E7297442802}"/>
              </a:ext>
            </a:extLst>
          </p:cNvPr>
          <p:cNvSpPr txBox="1"/>
          <p:nvPr/>
        </p:nvSpPr>
        <p:spPr>
          <a:xfrm flipH="1">
            <a:off x="4678593" y="2924856"/>
            <a:ext cx="925917" cy="40011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 defTabSz="685783">
              <a:buClr>
                <a:srgbClr val="E20000"/>
              </a:buClr>
            </a:pPr>
            <a:r>
              <a:rPr lang="hr-HR" sz="1000">
                <a:solidFill>
                  <a:srgbClr val="0C0C0C"/>
                </a:solidFill>
                <a:latin typeface="Arial"/>
              </a:rPr>
              <a:t>Podrška reakreditaciji</a:t>
            </a:r>
            <a:endParaRPr lang="en-GB" sz="1000">
              <a:solidFill>
                <a:srgbClr val="0C0C0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03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/>
              <a:t>Hvala na pažnji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>
                <a:hlinkClick r:id="rId2"/>
              </a:rPr>
              <a:t>visokoobrazovanje.hr</a:t>
            </a:r>
            <a:endParaRPr lang="hr-HR"/>
          </a:p>
          <a:p>
            <a:pPr marL="0" indent="0" algn="ctr">
              <a:spcBef>
                <a:spcPts val="750"/>
              </a:spcBef>
              <a:buNone/>
            </a:pPr>
            <a:r>
              <a:rPr lang="hr-HR">
                <a:hlinkClick r:id="rId3"/>
              </a:rPr>
              <a:t>isevo-helpdesk@srce.hr</a:t>
            </a:r>
            <a:r>
              <a:rPr lang="hr-HR"/>
              <a:t> 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E4DFA-8028-D7FF-49D8-DA586146E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63017"/>
            <a:ext cx="7846176" cy="3816107"/>
          </a:xfrm>
          <a:noFill/>
        </p:spPr>
        <p:txBody>
          <a:bodyPr vert="horz" lIns="68580" tIns="34290" rIns="68580" bIns="34290" rtlCol="0" anchor="t">
            <a:normAutofit/>
          </a:bodyPr>
          <a:lstStyle/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Investicija</a:t>
            </a:r>
            <a:r>
              <a:rPr lang="en-US" sz="1800">
                <a:latin typeface="Arial"/>
                <a:cs typeface="Arial"/>
              </a:rPr>
              <a:t>:</a:t>
            </a:r>
            <a:r>
              <a:rPr lang="en-US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Arial"/>
                <a:cs typeface="Arial"/>
              </a:rPr>
              <a:t>Digitalna</a:t>
            </a:r>
            <a:r>
              <a:rPr lang="en-US" sz="1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Arial"/>
                <a:cs typeface="Arial"/>
              </a:rPr>
              <a:t>preobrazba</a:t>
            </a:r>
            <a:r>
              <a:rPr lang="en-US" sz="1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Arial"/>
                <a:cs typeface="Arial"/>
              </a:rPr>
              <a:t>visokog</a:t>
            </a:r>
            <a:r>
              <a:rPr lang="en-US" sz="1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800" b="1" err="1">
                <a:solidFill>
                  <a:srgbClr val="C00000"/>
                </a:solidFill>
                <a:latin typeface="Arial"/>
                <a:cs typeface="Arial"/>
              </a:rPr>
              <a:t>obrazovanja</a:t>
            </a:r>
            <a:endParaRPr lang="en-US" sz="1800" b="1">
              <a:solidFill>
                <a:srgbClr val="C00000"/>
              </a:solidFill>
              <a:latin typeface="Arial"/>
              <a:cs typeface="Arial"/>
            </a:endParaRPr>
          </a:p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Nositelj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investicije</a:t>
            </a:r>
            <a:r>
              <a:rPr lang="en-US" sz="1800">
                <a:latin typeface="Arial"/>
                <a:cs typeface="Arial"/>
              </a:rPr>
              <a:t>: </a:t>
            </a:r>
            <a:r>
              <a:rPr lang="en-US" sz="1800" err="1">
                <a:latin typeface="Arial"/>
                <a:cs typeface="Arial"/>
              </a:rPr>
              <a:t>Ministarstvo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znanosti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obrazovanja</a:t>
            </a:r>
            <a:endParaRPr lang="en-US" sz="1800" b="1" err="1">
              <a:solidFill>
                <a:srgbClr val="C00000"/>
              </a:solidFill>
              <a:latin typeface="Arial"/>
              <a:cs typeface="Arial"/>
            </a:endParaRPr>
          </a:p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Nositelj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projekta</a:t>
            </a:r>
            <a:r>
              <a:rPr lang="en-US" sz="1800">
                <a:latin typeface="Arial"/>
                <a:cs typeface="Arial"/>
              </a:rPr>
              <a:t>: Hrvatska </a:t>
            </a:r>
            <a:r>
              <a:rPr lang="en-US" sz="1800" err="1">
                <a:latin typeface="Arial"/>
                <a:cs typeface="Arial"/>
              </a:rPr>
              <a:t>akademska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istraživačka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mreža</a:t>
            </a:r>
            <a:r>
              <a:rPr lang="en-US" sz="1800">
                <a:latin typeface="Arial"/>
                <a:cs typeface="Arial"/>
              </a:rPr>
              <a:t> - CARNET</a:t>
            </a:r>
          </a:p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Vrijednost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projekta</a:t>
            </a:r>
            <a:r>
              <a:rPr lang="en-US" sz="1800">
                <a:latin typeface="Arial"/>
                <a:cs typeface="Arial"/>
              </a:rPr>
              <a:t>: 84 </a:t>
            </a:r>
            <a:r>
              <a:rPr lang="en-US" sz="1800" err="1">
                <a:latin typeface="Arial"/>
                <a:cs typeface="Arial"/>
              </a:rPr>
              <a:t>milijuna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eura</a:t>
            </a:r>
            <a:endParaRPr lang="en-US" sz="1800">
              <a:latin typeface="Arial"/>
              <a:cs typeface="Arial"/>
            </a:endParaRPr>
          </a:p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Razdoblje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provedbe</a:t>
            </a:r>
            <a:r>
              <a:rPr lang="en-US" sz="1800">
                <a:latin typeface="Arial"/>
                <a:cs typeface="Arial"/>
              </a:rPr>
              <a:t>: 1.3.2022. - 31.12.2025.</a:t>
            </a:r>
            <a:endParaRPr lang="en-US">
              <a:latin typeface="Arial"/>
              <a:cs typeface="Arial"/>
            </a:endParaRPr>
          </a:p>
          <a:p>
            <a:pPr marL="170974" indent="-170974">
              <a:buFont typeface="Wingdings" panose="020B0604020202020204" pitchFamily="34" charset="0"/>
              <a:buChar char="§"/>
            </a:pPr>
            <a:r>
              <a:rPr lang="en-US" sz="1800" err="1">
                <a:latin typeface="Arial"/>
                <a:cs typeface="Arial"/>
              </a:rPr>
              <a:t>Partneri</a:t>
            </a:r>
            <a:r>
              <a:rPr lang="en-US" sz="1800">
                <a:latin typeface="Arial"/>
                <a:cs typeface="Arial"/>
              </a:rPr>
              <a:t>:</a:t>
            </a:r>
          </a:p>
          <a:p>
            <a:pPr marL="513874" lvl="1" indent="-170974">
              <a:buFont typeface="Wingdings" panose="020B0604020202020204" pitchFamily="34" charset="0"/>
              <a:buChar char="§"/>
            </a:pPr>
            <a:r>
              <a:rPr lang="en-US" sz="1500" err="1">
                <a:latin typeface="Arial"/>
                <a:cs typeface="Arial"/>
              </a:rPr>
              <a:t>Sveučilišni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računski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centar</a:t>
            </a:r>
            <a:r>
              <a:rPr lang="en-US" sz="1500">
                <a:latin typeface="Arial"/>
                <a:cs typeface="Arial"/>
              </a:rPr>
              <a:t> (</a:t>
            </a:r>
            <a:r>
              <a:rPr lang="en-US" sz="1500" err="1">
                <a:latin typeface="Arial"/>
                <a:cs typeface="Arial"/>
              </a:rPr>
              <a:t>Srce</a:t>
            </a:r>
            <a:r>
              <a:rPr lang="en-US" sz="1500">
                <a:latin typeface="Arial"/>
                <a:cs typeface="Arial"/>
              </a:rPr>
              <a:t>)</a:t>
            </a:r>
          </a:p>
          <a:p>
            <a:pPr marL="513874" lvl="1" indent="-170974">
              <a:buFont typeface="Wingdings" panose="020B0604020202020204" pitchFamily="34" charset="0"/>
              <a:buChar char="§"/>
            </a:pPr>
            <a:r>
              <a:rPr lang="en-US" sz="1500" err="1">
                <a:latin typeface="Arial"/>
                <a:cs typeface="Arial"/>
              </a:rPr>
              <a:t>Agencija</a:t>
            </a:r>
            <a:r>
              <a:rPr lang="en-US" sz="1500">
                <a:latin typeface="Arial"/>
                <a:cs typeface="Arial"/>
              </a:rPr>
              <a:t> za </a:t>
            </a:r>
            <a:r>
              <a:rPr lang="en-US" sz="1500" err="1">
                <a:latin typeface="Arial"/>
                <a:cs typeface="Arial"/>
              </a:rPr>
              <a:t>znanost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i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visoko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obrazovanje</a:t>
            </a:r>
            <a:r>
              <a:rPr lang="en-US" sz="1500">
                <a:latin typeface="Arial"/>
                <a:cs typeface="Arial"/>
              </a:rPr>
              <a:t> (AZVO)</a:t>
            </a:r>
          </a:p>
          <a:p>
            <a:pPr marL="513874" lvl="1" indent="-170974">
              <a:buFont typeface="Wingdings" panose="020B0604020202020204" pitchFamily="34" charset="0"/>
              <a:buChar char="§"/>
            </a:pPr>
            <a:r>
              <a:rPr lang="en-US" sz="1500" err="1">
                <a:latin typeface="Arial"/>
                <a:cs typeface="Arial"/>
              </a:rPr>
              <a:t>Nacionalna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sveučilišna</a:t>
            </a:r>
            <a:r>
              <a:rPr lang="en-US" sz="1500">
                <a:latin typeface="Arial"/>
                <a:cs typeface="Arial"/>
              </a:rPr>
              <a:t> </a:t>
            </a:r>
            <a:r>
              <a:rPr lang="en-US" sz="1500" err="1">
                <a:latin typeface="Arial"/>
                <a:cs typeface="Arial"/>
              </a:rPr>
              <a:t>knjižnica</a:t>
            </a:r>
            <a:r>
              <a:rPr lang="en-US" sz="1500">
                <a:latin typeface="Arial"/>
                <a:cs typeface="Arial"/>
              </a:rPr>
              <a:t> (NSK)</a:t>
            </a: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CE6BB4-A55A-7B32-B1EF-46290FE4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Projekt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e-Sveučilišta</a:t>
            </a:r>
            <a:endParaRPr lang="en-US" sz="3200" err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F16A39-1BB6-8A90-F280-ADACF09A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4" y="3703104"/>
            <a:ext cx="2899247" cy="690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CD006-C7A4-195C-15B4-D734217BFCE5}"/>
              </a:ext>
            </a:extLst>
          </p:cNvPr>
          <p:cNvSpPr txBox="1"/>
          <p:nvPr/>
        </p:nvSpPr>
        <p:spPr>
          <a:xfrm>
            <a:off x="2954246" y="3748393"/>
            <a:ext cx="255844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>
                <a:ea typeface="+mn-lt"/>
                <a:cs typeface="+mn-lt"/>
              </a:rPr>
              <a:t>Projekt e-</a:t>
            </a:r>
            <a:r>
              <a:rPr lang="en-US" sz="1050" err="1">
                <a:ea typeface="+mn-lt"/>
                <a:cs typeface="+mn-lt"/>
              </a:rPr>
              <a:t>Sveučilišta</a:t>
            </a:r>
            <a:r>
              <a:rPr lang="en-US" sz="1050">
                <a:ea typeface="+mn-lt"/>
                <a:cs typeface="+mn-lt"/>
              </a:rPr>
              <a:t> se </a:t>
            </a:r>
            <a:r>
              <a:rPr lang="en-US" sz="1050" err="1">
                <a:ea typeface="+mn-lt"/>
                <a:cs typeface="+mn-lt"/>
              </a:rPr>
              <a:t>financira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iz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Nacionalnog</a:t>
            </a:r>
            <a:r>
              <a:rPr lang="en-US" sz="1050">
                <a:ea typeface="+mn-lt"/>
                <a:cs typeface="+mn-lt"/>
              </a:rPr>
              <a:t> plana </a:t>
            </a:r>
            <a:r>
              <a:rPr lang="en-US" sz="1050" err="1">
                <a:ea typeface="+mn-lt"/>
                <a:cs typeface="+mn-lt"/>
              </a:rPr>
              <a:t>oporavka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i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otpornosti</a:t>
            </a:r>
            <a:r>
              <a:rPr lang="en-US" sz="1050">
                <a:ea typeface="+mn-lt"/>
                <a:cs typeface="+mn-lt"/>
              </a:rPr>
              <a:t> 2021. – 2026.</a:t>
            </a:r>
            <a:r>
              <a:rPr lang="en-US" sz="1050">
                <a:cs typeface="Arial"/>
              </a:rPr>
              <a:t> </a:t>
            </a:r>
            <a:endParaRPr lang="en-US" sz="1013"/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7F850CC5-AAE4-11B3-52A6-9793595B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934" y="3817207"/>
            <a:ext cx="2623067" cy="302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D079B-CA9D-1868-DD17-0185CEE72FD9}"/>
              </a:ext>
            </a:extLst>
          </p:cNvPr>
          <p:cNvSpPr txBox="1"/>
          <p:nvPr/>
        </p:nvSpPr>
        <p:spPr>
          <a:xfrm>
            <a:off x="1887116" y="4476363"/>
            <a:ext cx="4961552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88" i="1"/>
              <a:t>Sadržaj ove prezentacije isključiva je odgovornost Sveučilišnog računskog centra Sveučilišta u Zagrebu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45968-5B4A-4DBD-A46C-6B75D0C0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Rezultati, tekuće aktivnosti i planovi na izgradnji ISeVO-a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368-C314-49EA-89D2-B6FEC279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70" y="2042983"/>
            <a:ext cx="5915025" cy="675187"/>
          </a:xfrm>
        </p:spPr>
        <p:txBody>
          <a:bodyPr anchor="ctr">
            <a:noAutofit/>
          </a:bodyPr>
          <a:lstStyle/>
          <a:p>
            <a:r>
              <a:rPr lang="hr-HR" sz="3200"/>
              <a:t>Uvod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748E9-61C9-49B8-958E-E7F52A5C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70" y="2915480"/>
            <a:ext cx="5427619" cy="1125140"/>
          </a:xfrm>
        </p:spPr>
        <p:txBody>
          <a:bodyPr>
            <a:normAutofit/>
          </a:bodyPr>
          <a:lstStyle/>
          <a:p>
            <a:pPr algn="l"/>
            <a:r>
              <a:rPr lang="hr-HR" sz="1600"/>
              <a:t>Vizija budućeg stanja</a:t>
            </a:r>
          </a:p>
          <a:p>
            <a:pPr algn="l"/>
            <a:r>
              <a:rPr lang="hr-HR" sz="1600"/>
              <a:t>Evidencije u visokom obrazovanju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9450E-39F7-4E10-A937-E320AD3F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25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0B8C7-54D8-4122-B8FA-19F61585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>
                <a:solidFill>
                  <a:schemeClr val="tx1"/>
                </a:solidFill>
              </a:rPr>
              <a:t>Vizija budućeg stanja</a:t>
            </a:r>
            <a:endParaRPr lang="hr-HR" sz="1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98DF-A324-485D-AD52-19C4FE6F2D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91" y="3810029"/>
            <a:ext cx="3368675" cy="612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900"/>
              <a:t>CroRIS = Croatian Research Information System	</a:t>
            </a:r>
          </a:p>
          <a:p>
            <a:pPr marL="0" indent="0">
              <a:buNone/>
            </a:pPr>
            <a:r>
              <a:rPr lang="hr-HR" sz="900"/>
              <a:t>ISeVO = Informacijski sustav evidencija u visokom obrazovanju</a:t>
            </a:r>
          </a:p>
          <a:p>
            <a:pPr marL="0" indent="0">
              <a:buNone/>
            </a:pPr>
            <a:r>
              <a:rPr lang="hr-HR" sz="900"/>
              <a:t>ISpPU = Informacijski sustav praćenja programskih ugovora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F5ADC-FDB9-48B0-B80F-D22A0DCBDA44}"/>
              </a:ext>
            </a:extLst>
          </p:cNvPr>
          <p:cNvSpPr/>
          <p:nvPr/>
        </p:nvSpPr>
        <p:spPr>
          <a:xfrm>
            <a:off x="2202070" y="3090816"/>
            <a:ext cx="1864836" cy="544512"/>
          </a:xfrm>
          <a:prstGeom prst="rect">
            <a:avLst/>
          </a:prstGeom>
          <a:solidFill>
            <a:srgbClr val="DC59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CroRIS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505ED-B6FD-49C9-B1CA-3CDCC088C86D}"/>
              </a:ext>
            </a:extLst>
          </p:cNvPr>
          <p:cNvSpPr/>
          <p:nvPr/>
        </p:nvSpPr>
        <p:spPr>
          <a:xfrm>
            <a:off x="6144341" y="3087854"/>
            <a:ext cx="1864836" cy="544512"/>
          </a:xfrm>
          <a:prstGeom prst="rect">
            <a:avLst/>
          </a:prstGeom>
          <a:solidFill>
            <a:srgbClr val="ED1C2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9F23B-3893-42FD-AD10-9721FEEEEA47}"/>
              </a:ext>
            </a:extLst>
          </p:cNvPr>
          <p:cNvSpPr/>
          <p:nvPr/>
        </p:nvSpPr>
        <p:spPr>
          <a:xfrm>
            <a:off x="4477411" y="4054318"/>
            <a:ext cx="1301620" cy="463717"/>
          </a:xfrm>
          <a:prstGeom prst="rect">
            <a:avLst/>
          </a:prstGeom>
          <a:solidFill>
            <a:srgbClr val="ED1C24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ISpPU</a:t>
            </a:r>
            <a:endParaRPr lang="hr-H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833514D-46B5-448C-AB71-1E673DC60322}"/>
              </a:ext>
            </a:extLst>
          </p:cNvPr>
          <p:cNvSpPr/>
          <p:nvPr/>
        </p:nvSpPr>
        <p:spPr>
          <a:xfrm>
            <a:off x="1819482" y="1354523"/>
            <a:ext cx="2587626" cy="1079520"/>
          </a:xfrm>
          <a:prstGeom prst="cloud">
            <a:avLst/>
          </a:prstGeom>
          <a:solidFill>
            <a:srgbClr val="B04C46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CroRIS izvori podataka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8D57197D-E251-498D-8A47-8CAADEA6AC58}"/>
              </a:ext>
            </a:extLst>
          </p:cNvPr>
          <p:cNvSpPr/>
          <p:nvPr/>
        </p:nvSpPr>
        <p:spPr>
          <a:xfrm rot="5400000">
            <a:off x="2904795" y="2496756"/>
            <a:ext cx="459386" cy="489271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79E3CC9-2CEF-4C82-B76E-A8970D0EF80F}"/>
              </a:ext>
            </a:extLst>
          </p:cNvPr>
          <p:cNvSpPr/>
          <p:nvPr/>
        </p:nvSpPr>
        <p:spPr>
          <a:xfrm>
            <a:off x="5791075" y="1354523"/>
            <a:ext cx="2444211" cy="1079520"/>
          </a:xfrm>
          <a:prstGeom prst="cloud">
            <a:avLst/>
          </a:prstGeom>
          <a:solidFill>
            <a:srgbClr val="B04C46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ISeVO izvori podataka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21A41076-A578-4265-9CA7-46C32D4E0183}"/>
              </a:ext>
            </a:extLst>
          </p:cNvPr>
          <p:cNvSpPr/>
          <p:nvPr/>
        </p:nvSpPr>
        <p:spPr>
          <a:xfrm>
            <a:off x="4414937" y="3223800"/>
            <a:ext cx="1381372" cy="282070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846543F4-2629-4E0B-9A1D-3D2FF8F6A703}"/>
              </a:ext>
            </a:extLst>
          </p:cNvPr>
          <p:cNvSpPr/>
          <p:nvPr/>
        </p:nvSpPr>
        <p:spPr>
          <a:xfrm rot="5400000">
            <a:off x="6847066" y="2481512"/>
            <a:ext cx="459386" cy="489271"/>
          </a:xfrm>
          <a:prstGeom prst="leftRightArrow">
            <a:avLst>
              <a:gd name="adj1" fmla="val 50000"/>
              <a:gd name="adj2" fmla="val 260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1AD30BC7-881F-49C5-8E30-216850AD46DF}"/>
              </a:ext>
            </a:extLst>
          </p:cNvPr>
          <p:cNvSpPr/>
          <p:nvPr/>
        </p:nvSpPr>
        <p:spPr>
          <a:xfrm rot="5400000">
            <a:off x="3509257" y="3638790"/>
            <a:ext cx="802019" cy="936000"/>
          </a:xfrm>
          <a:prstGeom prst="leftUpArrow">
            <a:avLst>
              <a:gd name="adj1" fmla="val 25000"/>
              <a:gd name="adj2" fmla="val 25000"/>
              <a:gd name="adj3" fmla="val 163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7" name="Arrow: Left-Up 26">
            <a:extLst>
              <a:ext uri="{FF2B5EF4-FFF2-40B4-BE49-F238E27FC236}">
                <a16:creationId xmlns:a16="http://schemas.microsoft.com/office/drawing/2014/main" id="{3E7319DC-D88B-48FB-9C6C-5812874ED0CC}"/>
              </a:ext>
            </a:extLst>
          </p:cNvPr>
          <p:cNvSpPr/>
          <p:nvPr/>
        </p:nvSpPr>
        <p:spPr>
          <a:xfrm rot="16200000" flipH="1">
            <a:off x="5945163" y="3628627"/>
            <a:ext cx="802019" cy="936000"/>
          </a:xfrm>
          <a:prstGeom prst="leftUpArrow">
            <a:avLst>
              <a:gd name="adj1" fmla="val 25000"/>
              <a:gd name="adj2" fmla="val 25000"/>
              <a:gd name="adj3" fmla="val 16358"/>
            </a:avLst>
          </a:prstGeom>
          <a:solidFill>
            <a:srgbClr val="E8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6" name="Graphic 5" descr="Programmer">
            <a:extLst>
              <a:ext uri="{FF2B5EF4-FFF2-40B4-BE49-F238E27FC236}">
                <a16:creationId xmlns:a16="http://schemas.microsoft.com/office/drawing/2014/main" id="{6C7B0519-9418-4D24-82D1-B9017A30B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17667" y="2445612"/>
            <a:ext cx="301160" cy="301160"/>
          </a:xfrm>
          <a:prstGeom prst="rect">
            <a:avLst/>
          </a:prstGeom>
        </p:spPr>
      </p:pic>
      <p:pic>
        <p:nvPicPr>
          <p:cNvPr id="11" name="Graphic 10" descr="Scientist">
            <a:extLst>
              <a:ext uri="{FF2B5EF4-FFF2-40B4-BE49-F238E27FC236}">
                <a16:creationId xmlns:a16="http://schemas.microsoft.com/office/drawing/2014/main" id="{8FD12418-1C93-41EC-BD43-EB231C67E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26001" y="2237132"/>
            <a:ext cx="301160" cy="301160"/>
          </a:xfrm>
          <a:prstGeom prst="rect">
            <a:avLst/>
          </a:prstGeom>
        </p:spPr>
      </p:pic>
      <p:pic>
        <p:nvPicPr>
          <p:cNvPr id="13" name="Graphic 12" descr="Atom">
            <a:extLst>
              <a:ext uri="{FF2B5EF4-FFF2-40B4-BE49-F238E27FC236}">
                <a16:creationId xmlns:a16="http://schemas.microsoft.com/office/drawing/2014/main" id="{671CF09B-E0D8-409F-963B-64C4795AEB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176167" y="2403194"/>
            <a:ext cx="301160" cy="301160"/>
          </a:xfrm>
          <a:prstGeom prst="rect">
            <a:avLst/>
          </a:prstGeom>
        </p:spPr>
      </p:pic>
      <p:pic>
        <p:nvPicPr>
          <p:cNvPr id="15" name="Graphic 14" descr="Diploma roll">
            <a:extLst>
              <a:ext uri="{FF2B5EF4-FFF2-40B4-BE49-F238E27FC236}">
                <a16:creationId xmlns:a16="http://schemas.microsoft.com/office/drawing/2014/main" id="{0AEDEB1F-0129-409D-95B6-62798B2678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39460" y="2342620"/>
            <a:ext cx="302400" cy="302400"/>
          </a:xfrm>
          <a:prstGeom prst="rect">
            <a:avLst/>
          </a:prstGeom>
        </p:spPr>
      </p:pic>
      <p:pic>
        <p:nvPicPr>
          <p:cNvPr id="19" name="Graphic 18" descr="Classroom">
            <a:extLst>
              <a:ext uri="{FF2B5EF4-FFF2-40B4-BE49-F238E27FC236}">
                <a16:creationId xmlns:a16="http://schemas.microsoft.com/office/drawing/2014/main" id="{0D8F93CD-E861-4CD0-A2E4-8023B542D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88054" y="2464040"/>
            <a:ext cx="302400" cy="302400"/>
          </a:xfrm>
          <a:prstGeom prst="rect">
            <a:avLst/>
          </a:prstGeom>
        </p:spPr>
      </p:pic>
      <p:pic>
        <p:nvPicPr>
          <p:cNvPr id="21" name="Graphic 20" descr="Schoolhouse">
            <a:extLst>
              <a:ext uri="{FF2B5EF4-FFF2-40B4-BE49-F238E27FC236}">
                <a16:creationId xmlns:a16="http://schemas.microsoft.com/office/drawing/2014/main" id="{CB13FE60-6184-4E6F-92CD-8247F7BB8E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84086" y="2085932"/>
            <a:ext cx="302400" cy="3024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6AF3CA-DF3C-4010-9485-1EDCE989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006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2BE-1802-4BA7-B2A1-045A4715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772359"/>
          </a:xfrm>
        </p:spPr>
        <p:txBody>
          <a:bodyPr>
            <a:normAutofit/>
          </a:bodyPr>
          <a:lstStyle/>
          <a:p>
            <a:r>
              <a:rPr lang="hr-HR" sz="2400"/>
              <a:t>ISeVO = Evidencije u visokom obrazovanju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51AE9B-FBB8-4C4D-BBA0-3E7E5A9EF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375955"/>
              </p:ext>
            </p:extLst>
          </p:nvPr>
        </p:nvGraphicFramePr>
        <p:xfrm>
          <a:off x="628650" y="1046206"/>
          <a:ext cx="5912193" cy="401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28A6C1-2A48-4371-A88A-48EB2FDD159D}"/>
              </a:ext>
            </a:extLst>
          </p:cNvPr>
          <p:cNvSpPr txBox="1"/>
          <p:nvPr/>
        </p:nvSpPr>
        <p:spPr>
          <a:xfrm>
            <a:off x="5662869" y="3313156"/>
            <a:ext cx="30445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nadležnosti </a:t>
            </a:r>
            <a:r>
              <a:rPr lang="hr-HR" b="1" dirty="0"/>
              <a:t>Ministarstva znanosti i obrazovanja</a:t>
            </a:r>
          </a:p>
          <a:p>
            <a:endParaRPr lang="hr-HR" dirty="0"/>
          </a:p>
          <a:p>
            <a:r>
              <a:rPr lang="hr-HR" dirty="0"/>
              <a:t>Prema Pravilniku o sadržaju i korištenju informacijskih sustava u visokom obrazovanju, 26. 3. 2023.</a:t>
            </a:r>
          </a:p>
        </p:txBody>
      </p:sp>
    </p:spTree>
    <p:extLst>
      <p:ext uri="{BB962C8B-B14F-4D97-AF65-F5344CB8AC3E}">
        <p14:creationId xmlns:p14="http://schemas.microsoft.com/office/powerpoint/2010/main" val="140287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8368-C314-49EA-89D2-B6FEC279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70" y="2059459"/>
            <a:ext cx="5915025" cy="658711"/>
          </a:xfrm>
        </p:spPr>
        <p:txBody>
          <a:bodyPr anchor="ctr">
            <a:noAutofit/>
          </a:bodyPr>
          <a:lstStyle/>
          <a:p>
            <a:r>
              <a:rPr lang="hr-HR" sz="3200"/>
              <a:t>Provedba aktivnosti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748E9-61C9-49B8-958E-E7F52A5C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70" y="2915480"/>
            <a:ext cx="5427619" cy="1125140"/>
          </a:xfrm>
        </p:spPr>
        <p:txBody>
          <a:bodyPr>
            <a:normAutofit/>
          </a:bodyPr>
          <a:lstStyle/>
          <a:p>
            <a:pPr algn="l"/>
            <a:r>
              <a:rPr lang="hr-HR" sz="1600"/>
              <a:t>Pregled provedbe aktivnosti</a:t>
            </a:r>
          </a:p>
          <a:p>
            <a:pPr algn="l"/>
            <a:r>
              <a:rPr lang="hr-HR" sz="1600"/>
              <a:t>Važniji trenutci i pokazatelji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9450E-39F7-4E10-A937-E320AD3F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916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3AE7-D1A5-4733-9D0D-B4CF0158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80592"/>
          </a:xfrm>
        </p:spPr>
        <p:txBody>
          <a:bodyPr>
            <a:normAutofit/>
          </a:bodyPr>
          <a:lstStyle/>
          <a:p>
            <a:r>
              <a:rPr lang="hr-HR" sz="2400" dirty="0"/>
              <a:t>Pregled provedbe aktivnosti i plan do kraja godine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9F0E66-38F5-4E0C-87B6-D3215A94F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26564"/>
              </p:ext>
            </p:extLst>
          </p:nvPr>
        </p:nvGraphicFramePr>
        <p:xfrm>
          <a:off x="628651" y="872228"/>
          <a:ext cx="8310357" cy="36870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533">
                  <a:extLst>
                    <a:ext uri="{9D8B030D-6E8A-4147-A177-3AD203B41FA5}">
                      <a16:colId xmlns:a16="http://schemas.microsoft.com/office/drawing/2014/main" val="1369767423"/>
                    </a:ext>
                  </a:extLst>
                </a:gridCol>
                <a:gridCol w="1730456">
                  <a:extLst>
                    <a:ext uri="{9D8B030D-6E8A-4147-A177-3AD203B41FA5}">
                      <a16:colId xmlns:a16="http://schemas.microsoft.com/office/drawing/2014/main" val="19704393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860582168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1857747727"/>
                    </a:ext>
                  </a:extLst>
                </a:gridCol>
                <a:gridCol w="3215541">
                  <a:extLst>
                    <a:ext uri="{9D8B030D-6E8A-4147-A177-3AD203B41FA5}">
                      <a16:colId xmlns:a16="http://schemas.microsoft.com/office/drawing/2014/main" val="977450505"/>
                    </a:ext>
                  </a:extLst>
                </a:gridCol>
              </a:tblGrid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Modul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hr-HR" sz="1200"/>
                        <a:t>Aktualni status</a:t>
                      </a:r>
                      <a:endParaRPr lang="hr-H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Plan do kraja 2024. godine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909408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ISeVO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 produkciji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Nadogradnje po potrebi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161831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Visoka učilišta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U produkciji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Nadogradnje po potrebi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97792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Studijski programi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U produkciji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Nadogradnje po potrebi</a:t>
                      </a:r>
                      <a:endParaRPr lang="hr-H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020451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Studenti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U razvoju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Prva verzija u produkciji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711445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Studentski 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Na čekanju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159880"/>
                  </a:ext>
                </a:extLst>
              </a:tr>
              <a:tr h="437287">
                <a:tc>
                  <a:txBody>
                    <a:bodyPr/>
                    <a:lstStyle/>
                    <a:p>
                      <a:r>
                        <a:rPr lang="hr-HR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Diplome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U produkciji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Korisnička podrška i nadogradnje prema potrebi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327733"/>
                  </a:ext>
                </a:extLst>
              </a:tr>
              <a:tr h="396089">
                <a:tc>
                  <a:txBody>
                    <a:bodyPr/>
                    <a:lstStyle/>
                    <a:p>
                      <a:r>
                        <a:rPr lang="hr-HR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Upisi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Razvoj po rješavanju preduvjeta</a:t>
                      </a:r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Prva verzija u produkciji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574949"/>
                  </a:ext>
                </a:extLst>
              </a:tr>
              <a:tr h="437287">
                <a:tc>
                  <a:txBody>
                    <a:bodyPr/>
                    <a:lstStyle/>
                    <a:p>
                      <a:r>
                        <a:rPr lang="hr-HR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Zaposlenici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/>
                        <a:t>Na čekanju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Analiza potreba, rješavanje preduvjeta, dizajn modula i modela podataka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796627"/>
                  </a:ext>
                </a:extLst>
              </a:tr>
            </a:tbl>
          </a:graphicData>
        </a:graphic>
      </p:graphicFrame>
      <p:pic>
        <p:nvPicPr>
          <p:cNvPr id="20" name="Graphic 19" descr="Hourglass">
            <a:extLst>
              <a:ext uri="{FF2B5EF4-FFF2-40B4-BE49-F238E27FC236}">
                <a16:creationId xmlns:a16="http://schemas.microsoft.com/office/drawing/2014/main" id="{DD14AD03-987C-40BA-9393-0AD575073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752" y="2934045"/>
            <a:ext cx="252000" cy="244686"/>
          </a:xfrm>
          <a:prstGeom prst="rect">
            <a:avLst/>
          </a:prstGeom>
        </p:spPr>
      </p:pic>
      <p:pic>
        <p:nvPicPr>
          <p:cNvPr id="24" name="Graphic 23" descr="Hourglass">
            <a:extLst>
              <a:ext uri="{FF2B5EF4-FFF2-40B4-BE49-F238E27FC236}">
                <a16:creationId xmlns:a16="http://schemas.microsoft.com/office/drawing/2014/main" id="{6D7B2262-39FC-48DD-BC12-556D62978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6294" y="4227533"/>
            <a:ext cx="252000" cy="244686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080A18DE-4546-422B-81E2-B8111E6CA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246" y="2141479"/>
            <a:ext cx="252000" cy="244686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2FC41B6C-7418-4067-9CF2-75A6D6560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246" y="1762942"/>
            <a:ext cx="252000" cy="244686"/>
          </a:xfrm>
          <a:prstGeom prst="rect">
            <a:avLst/>
          </a:prstGeom>
        </p:spPr>
      </p:pic>
      <p:pic>
        <p:nvPicPr>
          <p:cNvPr id="18" name="Graphic 17" descr="Hourglass">
            <a:extLst>
              <a:ext uri="{FF2B5EF4-FFF2-40B4-BE49-F238E27FC236}">
                <a16:creationId xmlns:a16="http://schemas.microsoft.com/office/drawing/2014/main" id="{C68D0CF2-464B-4B69-B2FE-415C8A6D2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815" y="3780988"/>
            <a:ext cx="252000" cy="244686"/>
          </a:xfrm>
          <a:prstGeom prst="rect">
            <a:avLst/>
          </a:prstGeom>
        </p:spPr>
      </p:pic>
      <p:pic>
        <p:nvPicPr>
          <p:cNvPr id="15" name="Graphic 14" descr="Programmer">
            <a:extLst>
              <a:ext uri="{FF2B5EF4-FFF2-40B4-BE49-F238E27FC236}">
                <a16:creationId xmlns:a16="http://schemas.microsoft.com/office/drawing/2014/main" id="{F5113C94-C126-4563-B6AC-13C1B5621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4325" y="2534352"/>
            <a:ext cx="252000" cy="2446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493811-2F69-480F-BBCC-504FDB7624F2}"/>
              </a:ext>
            </a:extLst>
          </p:cNvPr>
          <p:cNvGrpSpPr/>
          <p:nvPr/>
        </p:nvGrpSpPr>
        <p:grpSpPr>
          <a:xfrm>
            <a:off x="2658263" y="3309968"/>
            <a:ext cx="308062" cy="315308"/>
            <a:chOff x="1668771" y="1472838"/>
            <a:chExt cx="308062" cy="315308"/>
          </a:xfrm>
        </p:grpSpPr>
        <p:pic>
          <p:nvPicPr>
            <p:cNvPr id="17" name="Graphic 16" descr="Checkmark">
              <a:extLst>
                <a:ext uri="{FF2B5EF4-FFF2-40B4-BE49-F238E27FC236}">
                  <a16:creationId xmlns:a16="http://schemas.microsoft.com/office/drawing/2014/main" id="{7D12ABEB-04E9-41CD-8D0D-7371EF2FF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68771" y="1472838"/>
              <a:ext cx="252000" cy="244686"/>
            </a:xfrm>
            <a:prstGeom prst="rect">
              <a:avLst/>
            </a:prstGeom>
          </p:spPr>
        </p:pic>
        <p:pic>
          <p:nvPicPr>
            <p:cNvPr id="19" name="Graphic 18" descr="Programmer">
              <a:extLst>
                <a:ext uri="{FF2B5EF4-FFF2-40B4-BE49-F238E27FC236}">
                  <a16:creationId xmlns:a16="http://schemas.microsoft.com/office/drawing/2014/main" id="{1FB021D2-8302-4885-9365-4EB6388D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4771" y="1611368"/>
              <a:ext cx="182062" cy="176778"/>
            </a:xfrm>
            <a:prstGeom prst="rect">
              <a:avLst/>
            </a:prstGeom>
          </p:spPr>
        </p:pic>
      </p:grp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92368E89-1931-428C-B8C6-ACA1355CC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6294" y="1381163"/>
            <a:ext cx="252000" cy="24468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FF48F-AEA0-47A7-884E-E887BB9A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78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2EB4-C732-4B84-A973-5DB6CBD9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Važniji trenutci u procesu izgradnji ISeVO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133F-6C70-47EC-81FE-3BC9BD7DC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hr-HR" sz="1600" b="1" dirty="0">
                <a:solidFill>
                  <a:srgbClr val="C00000"/>
                </a:solidFill>
              </a:rPr>
              <a:t>29. 12. 2023.</a:t>
            </a:r>
            <a:r>
              <a:rPr lang="hr-HR" sz="1600" dirty="0"/>
              <a:t> </a:t>
            </a:r>
            <a:r>
              <a:rPr lang="hr-HR" sz="1600" dirty="0" err="1"/>
              <a:t>ISeVO</a:t>
            </a:r>
            <a:r>
              <a:rPr lang="hr-HR" sz="1600" dirty="0"/>
              <a:t> stavljen u produkciju i uspostavljen Digitalni registar diploma</a:t>
            </a:r>
          </a:p>
          <a:p>
            <a:pPr>
              <a:lnSpc>
                <a:spcPct val="180000"/>
              </a:lnSpc>
            </a:pPr>
            <a:r>
              <a:rPr lang="hr-HR" sz="1600" dirty="0" err="1"/>
              <a:t>ISeVO</a:t>
            </a:r>
            <a:r>
              <a:rPr lang="hr-HR" sz="1600" dirty="0"/>
              <a:t> je povezan s Upisnikom visokih učilišta i Upisnikom studijskih programa</a:t>
            </a:r>
          </a:p>
          <a:p>
            <a:pPr>
              <a:lnSpc>
                <a:spcPct val="180000"/>
              </a:lnSpc>
            </a:pPr>
            <a:r>
              <a:rPr lang="hr-HR" sz="1600" dirty="0"/>
              <a:t>Tijekom siječnja i veljače 2024. održane su </a:t>
            </a:r>
            <a:r>
              <a:rPr lang="hr-HR" sz="1600" b="1" dirty="0">
                <a:solidFill>
                  <a:srgbClr val="C00000"/>
                </a:solidFill>
              </a:rPr>
              <a:t>4 radionice </a:t>
            </a:r>
            <a:r>
              <a:rPr lang="hr-HR" sz="1600" b="1" dirty="0"/>
              <a:t>za edukaciju korisnika </a:t>
            </a:r>
            <a:r>
              <a:rPr lang="hr-HR" sz="1600" dirty="0"/>
              <a:t>u Zagrebu, Rijeci, Osijeku i Splitu na kojem je sudjelovalo preko </a:t>
            </a:r>
            <a:r>
              <a:rPr lang="hr-HR" sz="1600" b="1" dirty="0">
                <a:solidFill>
                  <a:srgbClr val="C00000"/>
                </a:solidFill>
              </a:rPr>
              <a:t>400 osoba </a:t>
            </a:r>
            <a:r>
              <a:rPr lang="hr-HR" sz="1600" dirty="0"/>
              <a:t>sa preko </a:t>
            </a:r>
            <a:r>
              <a:rPr lang="hr-HR" sz="1600" b="1" dirty="0">
                <a:solidFill>
                  <a:srgbClr val="C00000"/>
                </a:solidFill>
              </a:rPr>
              <a:t>115 ustanova </a:t>
            </a:r>
          </a:p>
          <a:p>
            <a:pPr>
              <a:lnSpc>
                <a:spcPct val="180000"/>
              </a:lnSpc>
            </a:pPr>
            <a:r>
              <a:rPr lang="hr-HR" sz="1600" dirty="0"/>
              <a:t>Danas u Digitalnom registru diploma imamo </a:t>
            </a:r>
            <a:r>
              <a:rPr lang="hr-HR" sz="1600" b="1" dirty="0">
                <a:solidFill>
                  <a:srgbClr val="C00000"/>
                </a:solidFill>
              </a:rPr>
              <a:t>preko 70.000 završnih isprava</a:t>
            </a:r>
          </a:p>
          <a:p>
            <a:pPr>
              <a:lnSpc>
                <a:spcPct val="180000"/>
              </a:lnSpc>
            </a:pPr>
            <a:endParaRPr lang="en-GB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FEC0B-F073-4429-865D-D0714D03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728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6580-0177-454A-B3FA-4AA06CE1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/>
              <a:t>Promocija Digitalnog registra diploma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01DA-BC46-4184-86BC-8F73AC30F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837" y="1463072"/>
            <a:ext cx="3117384" cy="3294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400" b="0"/>
              <a:t>4 događanja, 4 grada: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6F3A39-EB30-44B8-BAAA-C2500AB90F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1962052"/>
              </p:ext>
            </p:extLst>
          </p:nvPr>
        </p:nvGraphicFramePr>
        <p:xfrm>
          <a:off x="457837" y="1792475"/>
          <a:ext cx="3117384" cy="2322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346">
                  <a:extLst>
                    <a:ext uri="{9D8B030D-6E8A-4147-A177-3AD203B41FA5}">
                      <a16:colId xmlns:a16="http://schemas.microsoft.com/office/drawing/2014/main" val="987874665"/>
                    </a:ext>
                  </a:extLst>
                </a:gridCol>
                <a:gridCol w="855228">
                  <a:extLst>
                    <a:ext uri="{9D8B030D-6E8A-4147-A177-3AD203B41FA5}">
                      <a16:colId xmlns:a16="http://schemas.microsoft.com/office/drawing/2014/main" val="3373681972"/>
                    </a:ext>
                  </a:extLst>
                </a:gridCol>
                <a:gridCol w="703464">
                  <a:extLst>
                    <a:ext uri="{9D8B030D-6E8A-4147-A177-3AD203B41FA5}">
                      <a16:colId xmlns:a16="http://schemas.microsoft.com/office/drawing/2014/main" val="1136531085"/>
                    </a:ext>
                  </a:extLst>
                </a:gridCol>
                <a:gridCol w="779346">
                  <a:extLst>
                    <a:ext uri="{9D8B030D-6E8A-4147-A177-3AD203B41FA5}">
                      <a16:colId xmlns:a16="http://schemas.microsoft.com/office/drawing/2014/main" val="1632330383"/>
                    </a:ext>
                  </a:extLst>
                </a:gridCol>
              </a:tblGrid>
              <a:tr h="4480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/>
                        <a:t>Datum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/>
                        <a:t>Sudionici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/>
                        <a:t>Visoka učilišta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913315"/>
                  </a:ext>
                </a:extLst>
              </a:tr>
              <a:tr h="374832">
                <a:tc>
                  <a:txBody>
                    <a:bodyPr/>
                    <a:lstStyle/>
                    <a:p>
                      <a:r>
                        <a:rPr lang="hr-HR"/>
                        <a:t>Zagreb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17.1.2024.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112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60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123631"/>
                  </a:ext>
                </a:extLst>
              </a:tr>
              <a:tr h="374832">
                <a:tc>
                  <a:txBody>
                    <a:bodyPr/>
                    <a:lstStyle/>
                    <a:p>
                      <a:r>
                        <a:rPr lang="hr-HR"/>
                        <a:t>Rijeka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31.1.2024.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94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27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794572"/>
                  </a:ext>
                </a:extLst>
              </a:tr>
              <a:tr h="374832">
                <a:tc>
                  <a:txBody>
                    <a:bodyPr/>
                    <a:lstStyle/>
                    <a:p>
                      <a:r>
                        <a:rPr lang="hr-HR"/>
                        <a:t>Osijek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7.2.2024.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95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22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510455"/>
                  </a:ext>
                </a:extLst>
              </a:tr>
              <a:tr h="374832">
                <a:tc>
                  <a:txBody>
                    <a:bodyPr/>
                    <a:lstStyle/>
                    <a:p>
                      <a:r>
                        <a:rPr lang="hr-HR"/>
                        <a:t>Split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14.2.2024.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100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25</a:t>
                      </a:r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331716"/>
                  </a:ext>
                </a:extLst>
              </a:tr>
              <a:tr h="374832">
                <a:tc gridSpan="2">
                  <a:txBody>
                    <a:bodyPr/>
                    <a:lstStyle/>
                    <a:p>
                      <a:r>
                        <a:rPr lang="hr-HR"/>
                        <a:t>Ukupno</a:t>
                      </a:r>
                      <a:endParaRPr lang="en-GB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402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134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85525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C9E9BDF-224E-4954-8363-85C940F9E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1" y="2953592"/>
            <a:ext cx="2520000" cy="1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851A32-18E6-46F3-AEF4-E5DD1DF0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1" y="1277092"/>
            <a:ext cx="2520000" cy="16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6F95E-E19C-4DD7-A68F-D72B4B5E12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61" y="1277092"/>
            <a:ext cx="2520102" cy="168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F7344-799F-4E49-987A-07F9FAB6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Rezultati, tekuće aktivnosti i planovi na izgradnji ISeVO-a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393A4-286C-4D55-A468-E9D9E3B8E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61" y="2944519"/>
            <a:ext cx="2520000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25725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2159</TotalTime>
  <Words>1134</Words>
  <Application>Microsoft Office PowerPoint</Application>
  <PresentationFormat>On-screen Show (16:9)</PresentationFormat>
  <Paragraphs>239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Srce DEI 2024_16x9</vt:lpstr>
      <vt:lpstr>Rezultati, tekuće aktivnosti i planovi na izgradnji Informacijskog sustava evidencija u visokom obrazovanju (ISeVO)</vt:lpstr>
      <vt:lpstr>Sadržaj</vt:lpstr>
      <vt:lpstr>Uvod</vt:lpstr>
      <vt:lpstr>Vizija budućeg stanja</vt:lpstr>
      <vt:lpstr>ISeVO = Evidencije u visokom obrazovanju</vt:lpstr>
      <vt:lpstr>Provedba aktivnosti</vt:lpstr>
      <vt:lpstr>Pregled provedbe aktivnosti i plan do kraja godine</vt:lpstr>
      <vt:lpstr>Važniji trenutci u procesu izgradnji ISeVO</vt:lpstr>
      <vt:lpstr>Promocija Digitalnog registra diploma</vt:lpstr>
      <vt:lpstr>Pokazatelji (1)</vt:lpstr>
      <vt:lpstr>Pokazatelji (2)</vt:lpstr>
      <vt:lpstr>Broj završnih isprava po visokom učilištu</vt:lpstr>
      <vt:lpstr>Pregled važnijih dijelova sustava</vt:lpstr>
      <vt:lpstr>Uvod u ISeVO</vt:lpstr>
      <vt:lpstr>Visoka učilišta i studijski programi</vt:lpstr>
      <vt:lpstr>Digitalni registar diploma</vt:lpstr>
      <vt:lpstr>Digitalni registar diploma – Pregled</vt:lpstr>
      <vt:lpstr>Digitalni registar diploma – Unos i autorizacija</vt:lpstr>
      <vt:lpstr>Digitalni registar diploma – Moje završne isprave</vt:lpstr>
      <vt:lpstr>Digitalni registar diploma – Provjera</vt:lpstr>
      <vt:lpstr>Druge „nevidljive” tehničke karakteristike sustava</vt:lpstr>
      <vt:lpstr>Planovi</vt:lpstr>
      <vt:lpstr>Ključne točke u izgradnji ISeVO + ISpPU</vt:lpstr>
      <vt:lpstr>Hvala na pažnji</vt:lpstr>
      <vt:lpstr>Projekt e-Sveučilišta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98</cp:revision>
  <cp:lastPrinted>2014-06-24T07:01:20Z</cp:lastPrinted>
  <dcterms:created xsi:type="dcterms:W3CDTF">2014-09-19T07:16:42Z</dcterms:created>
  <dcterms:modified xsi:type="dcterms:W3CDTF">2024-04-17T12:25:49Z</dcterms:modified>
</cp:coreProperties>
</file>