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16"/>
  </p:notesMasterIdLst>
  <p:handoutMasterIdLst>
    <p:handoutMasterId r:id="rId17"/>
  </p:handoutMasterIdLst>
  <p:sldIdLst>
    <p:sldId id="388" r:id="rId2"/>
    <p:sldId id="1289" r:id="rId3"/>
    <p:sldId id="1301" r:id="rId4"/>
    <p:sldId id="1229" r:id="rId5"/>
    <p:sldId id="1302" r:id="rId6"/>
    <p:sldId id="1304" r:id="rId7"/>
    <p:sldId id="1292" r:id="rId8"/>
    <p:sldId id="1234" r:id="rId9"/>
    <p:sldId id="1286" r:id="rId10"/>
    <p:sldId id="1231" r:id="rId11"/>
    <p:sldId id="1243" r:id="rId12"/>
    <p:sldId id="1225" r:id="rId13"/>
    <p:sldId id="1284" r:id="rId14"/>
    <p:sldId id="1283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ris Tomas" initials="" lastIdx="1" clrIdx="2"/>
  <p:cmAuthor id="1" name="AbuSina" initials="A" lastIdx="2" clrIdx="0"/>
  <p:cmAuthor id="2" name="Nina" initials="N" lastIdx="16" clrIdx="1"/>
  <p:cmAuthor id="3" name="Neven Vrček" initials="NV" lastIdx="31" clrIdx="3"/>
  <p:cmAuthor id="4" name="Irina Rinkovec" initials="IR" lastIdx="26" clrIdx="4"/>
  <p:cmAuthor id="5" name="Windows User" initials="WU" lastIdx="1" clrIdx="5"/>
  <p:cmAuthor id="6" name="Petra" initials="P" lastIdx="2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C90001"/>
    <a:srgbClr val="FF2600"/>
    <a:srgbClr val="C35754"/>
    <a:srgbClr val="F8B323"/>
    <a:srgbClr val="A7A7A7"/>
    <a:srgbClr val="BD88BB"/>
    <a:srgbClr val="CE003D"/>
    <a:srgbClr val="CF003D"/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33" autoAdjust="0"/>
  </p:normalViewPr>
  <p:slideViewPr>
    <p:cSldViewPr snapToGrid="0">
      <p:cViewPr>
        <p:scale>
          <a:sx n="88" d="100"/>
          <a:sy n="88" d="100"/>
        </p:scale>
        <p:origin x="392" y="3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 varScale="1">
      <p:scale>
        <a:sx n="1" d="1"/>
        <a:sy n="1" d="1"/>
      </p:scale>
      <p:origin x="0" y="-8388"/>
    </p:cViewPr>
  </p:sorterViewPr>
  <p:notesViewPr>
    <p:cSldViewPr snapToGrid="0">
      <p:cViewPr varScale="1">
        <p:scale>
          <a:sx n="100" d="100"/>
          <a:sy n="100" d="100"/>
        </p:scale>
        <p:origin x="307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B796E-EB54-4D28-913E-4AF97EB74B4E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31FC60-EB7E-4ECB-85F6-17AF42A652E7}">
      <dgm:prSet custT="1"/>
      <dgm:spPr/>
      <dgm:t>
        <a:bodyPr/>
        <a:lstStyle/>
        <a:p>
          <a:r>
            <a:rPr lang="hr-HR" sz="1000" b="1" dirty="0"/>
            <a:t>STRUKTURIRANJE PROBLEMA – RAZVOJ AHP MODELA</a:t>
          </a:r>
        </a:p>
      </dgm:t>
    </dgm:pt>
    <dgm:pt modelId="{85D69865-E0F6-4A2C-9650-026A87E46EC2}" type="parTrans" cxnId="{AAA1F104-D06A-4DEA-A35E-76C31BD36ED6}">
      <dgm:prSet/>
      <dgm:spPr/>
      <dgm:t>
        <a:bodyPr/>
        <a:lstStyle/>
        <a:p>
          <a:endParaRPr lang="en-US" sz="1100"/>
        </a:p>
      </dgm:t>
    </dgm:pt>
    <dgm:pt modelId="{CDF32616-477A-4B93-9DAB-D52610062C25}" type="sibTrans" cxnId="{AAA1F104-D06A-4DEA-A35E-76C31BD36ED6}">
      <dgm:prSet/>
      <dgm:spPr/>
      <dgm:t>
        <a:bodyPr/>
        <a:lstStyle/>
        <a:p>
          <a:endParaRPr lang="en-US" sz="1100"/>
        </a:p>
      </dgm:t>
    </dgm:pt>
    <dgm:pt modelId="{3C36D62D-52B4-453C-B2FF-910332C60C05}">
      <dgm:prSet custT="1"/>
      <dgm:spPr/>
      <dgm:t>
        <a:bodyPr/>
        <a:lstStyle/>
        <a:p>
          <a:r>
            <a:rPr lang="hr-HR" sz="1200" b="1" dirty="0"/>
            <a:t>KVALITATIVNA ANALIZA LITERATURE, EKSPERTI </a:t>
          </a:r>
        </a:p>
        <a:p>
          <a:r>
            <a:rPr lang="hr-HR" sz="1200" b="1" dirty="0"/>
            <a:t>KRITERIJI I ALTERNATIVE</a:t>
          </a:r>
          <a:endParaRPr lang="en-US" sz="1200" b="1" dirty="0"/>
        </a:p>
      </dgm:t>
    </dgm:pt>
    <dgm:pt modelId="{DAC0AAD1-4A22-47F2-8F18-D1AA7E7A10A2}" type="parTrans" cxnId="{BB7F7B73-E79A-4B79-9144-D7A40216673D}">
      <dgm:prSet/>
      <dgm:spPr/>
      <dgm:t>
        <a:bodyPr/>
        <a:lstStyle/>
        <a:p>
          <a:endParaRPr lang="en-US" sz="1100"/>
        </a:p>
      </dgm:t>
    </dgm:pt>
    <dgm:pt modelId="{E97227A6-5D74-4FAF-959B-7C082467D5D0}" type="sibTrans" cxnId="{BB7F7B73-E79A-4B79-9144-D7A40216673D}">
      <dgm:prSet/>
      <dgm:spPr/>
      <dgm:t>
        <a:bodyPr/>
        <a:lstStyle/>
        <a:p>
          <a:endParaRPr lang="en-US" sz="1100"/>
        </a:p>
      </dgm:t>
    </dgm:pt>
    <dgm:pt modelId="{03DA2624-7E9D-43F9-B94A-3A19FC035A32}">
      <dgm:prSet custT="1"/>
      <dgm:spPr/>
      <dgm:t>
        <a:bodyPr/>
        <a:lstStyle/>
        <a:p>
          <a:endParaRPr lang="en-US" sz="1200" dirty="0"/>
        </a:p>
      </dgm:t>
    </dgm:pt>
    <dgm:pt modelId="{C639BDE5-8DF4-4AD4-84B6-62FC2043BE19}" type="parTrans" cxnId="{5AFAFBF8-F015-403C-B997-5DEF0DE38124}">
      <dgm:prSet/>
      <dgm:spPr/>
      <dgm:t>
        <a:bodyPr/>
        <a:lstStyle/>
        <a:p>
          <a:endParaRPr lang="en-US" sz="1100"/>
        </a:p>
      </dgm:t>
    </dgm:pt>
    <dgm:pt modelId="{11DEF014-DE14-4A20-A009-16BC9007CF50}" type="sibTrans" cxnId="{5AFAFBF8-F015-403C-B997-5DEF0DE38124}">
      <dgm:prSet/>
      <dgm:spPr/>
      <dgm:t>
        <a:bodyPr/>
        <a:lstStyle/>
        <a:p>
          <a:endParaRPr lang="en-US" sz="1100"/>
        </a:p>
      </dgm:t>
    </dgm:pt>
    <dgm:pt modelId="{A142B6A8-1001-41AD-9F17-43752E2F4493}">
      <dgm:prSet custT="1"/>
      <dgm:spPr/>
      <dgm:t>
        <a:bodyPr/>
        <a:lstStyle/>
        <a:p>
          <a:r>
            <a:rPr lang="hr-HR" sz="1800" b="1" dirty="0"/>
            <a:t>AHP PROCJENE</a:t>
          </a:r>
          <a:endParaRPr lang="en-US" sz="1800" dirty="0"/>
        </a:p>
      </dgm:t>
    </dgm:pt>
    <dgm:pt modelId="{BA662C1D-C505-4C96-95FA-F8CC2979FA9F}" type="parTrans" cxnId="{3EF62A45-CD2A-45F2-B336-9A41313EF180}">
      <dgm:prSet/>
      <dgm:spPr/>
      <dgm:t>
        <a:bodyPr/>
        <a:lstStyle/>
        <a:p>
          <a:endParaRPr lang="en-US" sz="1100"/>
        </a:p>
      </dgm:t>
    </dgm:pt>
    <dgm:pt modelId="{276CB2EF-12AD-4FA8-9D6D-4D2490074BE3}" type="sibTrans" cxnId="{3EF62A45-CD2A-45F2-B336-9A41313EF180}">
      <dgm:prSet/>
      <dgm:spPr/>
      <dgm:t>
        <a:bodyPr/>
        <a:lstStyle/>
        <a:p>
          <a:endParaRPr lang="en-US" sz="1100"/>
        </a:p>
      </dgm:t>
    </dgm:pt>
    <dgm:pt modelId="{70FD3876-4252-FC49-8900-9769096EB76B}" type="pres">
      <dgm:prSet presAssocID="{102B796E-EB54-4D28-913E-4AF97EB74B4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593EF50-6C44-8446-B008-FE52B79C8E84}" type="pres">
      <dgm:prSet presAssocID="{D131FC60-EB7E-4ECB-85F6-17AF42A652E7}" presName="Accent1" presStyleCnt="0"/>
      <dgm:spPr/>
    </dgm:pt>
    <dgm:pt modelId="{A60C8E47-7F50-0D45-9379-ECFFCC9C3305}" type="pres">
      <dgm:prSet presAssocID="{D131FC60-EB7E-4ECB-85F6-17AF42A652E7}" presName="Accent" presStyleLbl="node1" presStyleIdx="0" presStyleCnt="3"/>
      <dgm:spPr>
        <a:solidFill>
          <a:srgbClr val="CE003D"/>
        </a:solidFill>
      </dgm:spPr>
    </dgm:pt>
    <dgm:pt modelId="{FE9C25A3-1457-714D-AB93-2F2E05D190A8}" type="pres">
      <dgm:prSet presAssocID="{D131FC60-EB7E-4ECB-85F6-17AF42A652E7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01041EEA-7AC3-6C47-A7FF-B78FA293C659}" type="pres">
      <dgm:prSet presAssocID="{3C36D62D-52B4-453C-B2FF-910332C60C05}" presName="Accent2" presStyleCnt="0"/>
      <dgm:spPr/>
    </dgm:pt>
    <dgm:pt modelId="{EC37261F-55F6-344C-98A6-5ACF04EAB661}" type="pres">
      <dgm:prSet presAssocID="{3C36D62D-52B4-453C-B2FF-910332C60C05}" presName="Accent" presStyleLbl="node1" presStyleIdx="1" presStyleCnt="3"/>
      <dgm:spPr/>
    </dgm:pt>
    <dgm:pt modelId="{5C24AA3A-ED6D-EC48-8635-F1AF78886BA6}" type="pres">
      <dgm:prSet presAssocID="{3C36D62D-52B4-453C-B2FF-910332C60C05}" presName="Child2" presStyleLbl="revTx" presStyleIdx="1" presStyleCnt="4" custLinFactNeighborX="27722" custLinFactNeighborY="-344">
        <dgm:presLayoutVars>
          <dgm:chMax val="0"/>
          <dgm:chPref val="0"/>
          <dgm:bulletEnabled val="1"/>
        </dgm:presLayoutVars>
      </dgm:prSet>
      <dgm:spPr/>
    </dgm:pt>
    <dgm:pt modelId="{766AB35A-EC6E-FF4F-97EF-2C8A0FAD85D8}" type="pres">
      <dgm:prSet presAssocID="{3C36D62D-52B4-453C-B2FF-910332C60C05}" presName="Parent2" presStyleLbl="revTx" presStyleIdx="2" presStyleCnt="4" custScaleY="147995">
        <dgm:presLayoutVars>
          <dgm:chMax val="1"/>
          <dgm:chPref val="1"/>
          <dgm:bulletEnabled val="1"/>
        </dgm:presLayoutVars>
      </dgm:prSet>
      <dgm:spPr/>
    </dgm:pt>
    <dgm:pt modelId="{D6791D5C-5750-EC42-BE7E-C83343547C19}" type="pres">
      <dgm:prSet presAssocID="{A142B6A8-1001-41AD-9F17-43752E2F4493}" presName="Accent3" presStyleCnt="0"/>
      <dgm:spPr/>
    </dgm:pt>
    <dgm:pt modelId="{AF239A26-BE37-664C-8B73-A115B53AE1F7}" type="pres">
      <dgm:prSet presAssocID="{A142B6A8-1001-41AD-9F17-43752E2F4493}" presName="Accent" presStyleLbl="node1" presStyleIdx="2" presStyleCnt="3"/>
      <dgm:spPr/>
    </dgm:pt>
    <dgm:pt modelId="{40D9CFF1-F956-3E45-858B-D72615790AA5}" type="pres">
      <dgm:prSet presAssocID="{A142B6A8-1001-41AD-9F17-43752E2F4493}" presName="Parent3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AAA1F104-D06A-4DEA-A35E-76C31BD36ED6}" srcId="{102B796E-EB54-4D28-913E-4AF97EB74B4E}" destId="{D131FC60-EB7E-4ECB-85F6-17AF42A652E7}" srcOrd="0" destOrd="0" parTransId="{85D69865-E0F6-4A2C-9650-026A87E46EC2}" sibTransId="{CDF32616-477A-4B93-9DAB-D52610062C25}"/>
    <dgm:cxn modelId="{3EF62A45-CD2A-45F2-B336-9A41313EF180}" srcId="{102B796E-EB54-4D28-913E-4AF97EB74B4E}" destId="{A142B6A8-1001-41AD-9F17-43752E2F4493}" srcOrd="2" destOrd="0" parTransId="{BA662C1D-C505-4C96-95FA-F8CC2979FA9F}" sibTransId="{276CB2EF-12AD-4FA8-9D6D-4D2490074BE3}"/>
    <dgm:cxn modelId="{6B0BDA55-1B30-AF4A-AC75-A16FE2E758CC}" type="presOf" srcId="{3C36D62D-52B4-453C-B2FF-910332C60C05}" destId="{766AB35A-EC6E-FF4F-97EF-2C8A0FAD85D8}" srcOrd="0" destOrd="0" presId="urn:microsoft.com/office/officeart/2009/layout/CircleArrowProcess"/>
    <dgm:cxn modelId="{BB7F7B73-E79A-4B79-9144-D7A40216673D}" srcId="{102B796E-EB54-4D28-913E-4AF97EB74B4E}" destId="{3C36D62D-52B4-453C-B2FF-910332C60C05}" srcOrd="1" destOrd="0" parTransId="{DAC0AAD1-4A22-47F2-8F18-D1AA7E7A10A2}" sibTransId="{E97227A6-5D74-4FAF-959B-7C082467D5D0}"/>
    <dgm:cxn modelId="{D9CB839B-9D9A-C844-8FD2-7C95ACAF763D}" type="presOf" srcId="{03DA2624-7E9D-43F9-B94A-3A19FC035A32}" destId="{5C24AA3A-ED6D-EC48-8635-F1AF78886BA6}" srcOrd="0" destOrd="0" presId="urn:microsoft.com/office/officeart/2009/layout/CircleArrowProcess"/>
    <dgm:cxn modelId="{05DAA8A8-786A-244A-8C5E-3270160B39C3}" type="presOf" srcId="{D131FC60-EB7E-4ECB-85F6-17AF42A652E7}" destId="{FE9C25A3-1457-714D-AB93-2F2E05D190A8}" srcOrd="0" destOrd="0" presId="urn:microsoft.com/office/officeart/2009/layout/CircleArrowProcess"/>
    <dgm:cxn modelId="{638080CB-B090-6040-B89A-F8B202BB3370}" type="presOf" srcId="{102B796E-EB54-4D28-913E-4AF97EB74B4E}" destId="{70FD3876-4252-FC49-8900-9769096EB76B}" srcOrd="0" destOrd="0" presId="urn:microsoft.com/office/officeart/2009/layout/CircleArrowProcess"/>
    <dgm:cxn modelId="{EEAD45D8-D58C-A743-89AB-3BBC4F48398E}" type="presOf" srcId="{A142B6A8-1001-41AD-9F17-43752E2F4493}" destId="{40D9CFF1-F956-3E45-858B-D72615790AA5}" srcOrd="0" destOrd="0" presId="urn:microsoft.com/office/officeart/2009/layout/CircleArrowProcess"/>
    <dgm:cxn modelId="{5AFAFBF8-F015-403C-B997-5DEF0DE38124}" srcId="{3C36D62D-52B4-453C-B2FF-910332C60C05}" destId="{03DA2624-7E9D-43F9-B94A-3A19FC035A32}" srcOrd="0" destOrd="0" parTransId="{C639BDE5-8DF4-4AD4-84B6-62FC2043BE19}" sibTransId="{11DEF014-DE14-4A20-A009-16BC9007CF50}"/>
    <dgm:cxn modelId="{069D9C6E-1927-C64C-9FE2-927246C0D0DD}" type="presParOf" srcId="{70FD3876-4252-FC49-8900-9769096EB76B}" destId="{C593EF50-6C44-8446-B008-FE52B79C8E84}" srcOrd="0" destOrd="0" presId="urn:microsoft.com/office/officeart/2009/layout/CircleArrowProcess"/>
    <dgm:cxn modelId="{6D3617B3-6D2F-1C4E-8004-E53EC820564F}" type="presParOf" srcId="{C593EF50-6C44-8446-B008-FE52B79C8E84}" destId="{A60C8E47-7F50-0D45-9379-ECFFCC9C3305}" srcOrd="0" destOrd="0" presId="urn:microsoft.com/office/officeart/2009/layout/CircleArrowProcess"/>
    <dgm:cxn modelId="{BF714051-ADBD-F54D-BF63-C29F88E06C4F}" type="presParOf" srcId="{70FD3876-4252-FC49-8900-9769096EB76B}" destId="{FE9C25A3-1457-714D-AB93-2F2E05D190A8}" srcOrd="1" destOrd="0" presId="urn:microsoft.com/office/officeart/2009/layout/CircleArrowProcess"/>
    <dgm:cxn modelId="{6CBFD0E4-3984-504F-9602-964EFE045227}" type="presParOf" srcId="{70FD3876-4252-FC49-8900-9769096EB76B}" destId="{01041EEA-7AC3-6C47-A7FF-B78FA293C659}" srcOrd="2" destOrd="0" presId="urn:microsoft.com/office/officeart/2009/layout/CircleArrowProcess"/>
    <dgm:cxn modelId="{8035C91B-9FD7-DB45-A690-E787DD03B244}" type="presParOf" srcId="{01041EEA-7AC3-6C47-A7FF-B78FA293C659}" destId="{EC37261F-55F6-344C-98A6-5ACF04EAB661}" srcOrd="0" destOrd="0" presId="urn:microsoft.com/office/officeart/2009/layout/CircleArrowProcess"/>
    <dgm:cxn modelId="{72E412D2-F3A7-9947-95AE-267DACA28411}" type="presParOf" srcId="{70FD3876-4252-FC49-8900-9769096EB76B}" destId="{5C24AA3A-ED6D-EC48-8635-F1AF78886BA6}" srcOrd="3" destOrd="0" presId="urn:microsoft.com/office/officeart/2009/layout/CircleArrowProcess"/>
    <dgm:cxn modelId="{3EA67275-36A9-B642-A114-1FAA5EFDA277}" type="presParOf" srcId="{70FD3876-4252-FC49-8900-9769096EB76B}" destId="{766AB35A-EC6E-FF4F-97EF-2C8A0FAD85D8}" srcOrd="4" destOrd="0" presId="urn:microsoft.com/office/officeart/2009/layout/CircleArrowProcess"/>
    <dgm:cxn modelId="{43F126A2-21E4-984A-9F66-9F575E1A9B35}" type="presParOf" srcId="{70FD3876-4252-FC49-8900-9769096EB76B}" destId="{D6791D5C-5750-EC42-BE7E-C83343547C19}" srcOrd="5" destOrd="0" presId="urn:microsoft.com/office/officeart/2009/layout/CircleArrowProcess"/>
    <dgm:cxn modelId="{2108984C-828F-7B4B-B71D-23ABAD176A59}" type="presParOf" srcId="{D6791D5C-5750-EC42-BE7E-C83343547C19}" destId="{AF239A26-BE37-664C-8B73-A115B53AE1F7}" srcOrd="0" destOrd="0" presId="urn:microsoft.com/office/officeart/2009/layout/CircleArrowProcess"/>
    <dgm:cxn modelId="{39B9AA6B-B35B-C743-8015-D6BC6600C69C}" type="presParOf" srcId="{70FD3876-4252-FC49-8900-9769096EB76B}" destId="{40D9CFF1-F956-3E45-858B-D72615790AA5}" srcOrd="6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B796E-EB54-4D28-913E-4AF97EB74B4E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36D62D-52B4-453C-B2FF-910332C60C05}">
      <dgm:prSet custT="1"/>
      <dgm:spPr/>
      <dgm:t>
        <a:bodyPr/>
        <a:lstStyle/>
        <a:p>
          <a:endParaRPr lang="en-US" sz="1800" b="1" dirty="0"/>
        </a:p>
      </dgm:t>
    </dgm:pt>
    <dgm:pt modelId="{DAC0AAD1-4A22-47F2-8F18-D1AA7E7A10A2}" type="parTrans" cxnId="{BB7F7B73-E79A-4B79-9144-D7A40216673D}">
      <dgm:prSet/>
      <dgm:spPr/>
      <dgm:t>
        <a:bodyPr/>
        <a:lstStyle/>
        <a:p>
          <a:endParaRPr lang="en-US" sz="1100"/>
        </a:p>
      </dgm:t>
    </dgm:pt>
    <dgm:pt modelId="{E97227A6-5D74-4FAF-959B-7C082467D5D0}" type="sibTrans" cxnId="{BB7F7B73-E79A-4B79-9144-D7A40216673D}">
      <dgm:prSet/>
      <dgm:spPr/>
      <dgm:t>
        <a:bodyPr/>
        <a:lstStyle/>
        <a:p>
          <a:endParaRPr lang="en-US" sz="1100"/>
        </a:p>
      </dgm:t>
    </dgm:pt>
    <dgm:pt modelId="{03DA2624-7E9D-43F9-B94A-3A19FC035A32}">
      <dgm:prSet custT="1"/>
      <dgm:spPr/>
      <dgm:t>
        <a:bodyPr/>
        <a:lstStyle/>
        <a:p>
          <a:endParaRPr lang="en-US" sz="1200" dirty="0"/>
        </a:p>
      </dgm:t>
    </dgm:pt>
    <dgm:pt modelId="{C639BDE5-8DF4-4AD4-84B6-62FC2043BE19}" type="parTrans" cxnId="{5AFAFBF8-F015-403C-B997-5DEF0DE38124}">
      <dgm:prSet/>
      <dgm:spPr/>
      <dgm:t>
        <a:bodyPr/>
        <a:lstStyle/>
        <a:p>
          <a:endParaRPr lang="en-US" sz="1100"/>
        </a:p>
      </dgm:t>
    </dgm:pt>
    <dgm:pt modelId="{11DEF014-DE14-4A20-A009-16BC9007CF50}" type="sibTrans" cxnId="{5AFAFBF8-F015-403C-B997-5DEF0DE38124}">
      <dgm:prSet/>
      <dgm:spPr/>
      <dgm:t>
        <a:bodyPr/>
        <a:lstStyle/>
        <a:p>
          <a:endParaRPr lang="en-US" sz="1100"/>
        </a:p>
      </dgm:t>
    </dgm:pt>
    <dgm:pt modelId="{A142B6A8-1001-41AD-9F17-43752E2F4493}">
      <dgm:prSet custT="1"/>
      <dgm:spPr/>
      <dgm:t>
        <a:bodyPr/>
        <a:lstStyle/>
        <a:p>
          <a:r>
            <a:rPr lang="hr-HR" sz="1200" b="1" dirty="0"/>
            <a:t>KRITERIJI I ALTERNATIVE – kritički pogled i revizija</a:t>
          </a:r>
        </a:p>
        <a:p>
          <a:r>
            <a:rPr lang="hr-HR" sz="1200" b="1" dirty="0"/>
            <a:t>AHP PROCJENE</a:t>
          </a:r>
          <a:endParaRPr lang="en-US" sz="1200" dirty="0"/>
        </a:p>
      </dgm:t>
    </dgm:pt>
    <dgm:pt modelId="{BA662C1D-C505-4C96-95FA-F8CC2979FA9F}" type="parTrans" cxnId="{3EF62A45-CD2A-45F2-B336-9A41313EF180}">
      <dgm:prSet/>
      <dgm:spPr/>
      <dgm:t>
        <a:bodyPr/>
        <a:lstStyle/>
        <a:p>
          <a:endParaRPr lang="en-US" sz="1100"/>
        </a:p>
      </dgm:t>
    </dgm:pt>
    <dgm:pt modelId="{276CB2EF-12AD-4FA8-9D6D-4D2490074BE3}" type="sibTrans" cxnId="{3EF62A45-CD2A-45F2-B336-9A41313EF180}">
      <dgm:prSet/>
      <dgm:spPr/>
      <dgm:t>
        <a:bodyPr/>
        <a:lstStyle/>
        <a:p>
          <a:endParaRPr lang="en-US" sz="1100"/>
        </a:p>
      </dgm:t>
    </dgm:pt>
    <dgm:pt modelId="{D131FC60-EB7E-4ECB-85F6-17AF42A652E7}">
      <dgm:prSet custT="1"/>
      <dgm:spPr/>
      <dgm:t>
        <a:bodyPr/>
        <a:lstStyle/>
        <a:p>
          <a:r>
            <a:rPr lang="hr-HR" sz="1200" b="1" dirty="0"/>
            <a:t>STRUKTURIRANJE PROBLEMA – RAZVOJ AHP MODELA</a:t>
          </a:r>
        </a:p>
      </dgm:t>
    </dgm:pt>
    <dgm:pt modelId="{CDF32616-477A-4B93-9DAB-D52610062C25}" type="sibTrans" cxnId="{AAA1F104-D06A-4DEA-A35E-76C31BD36ED6}">
      <dgm:prSet/>
      <dgm:spPr/>
      <dgm:t>
        <a:bodyPr/>
        <a:lstStyle/>
        <a:p>
          <a:endParaRPr lang="en-US" sz="1100"/>
        </a:p>
      </dgm:t>
    </dgm:pt>
    <dgm:pt modelId="{85D69865-E0F6-4A2C-9650-026A87E46EC2}" type="parTrans" cxnId="{AAA1F104-D06A-4DEA-A35E-76C31BD36ED6}">
      <dgm:prSet/>
      <dgm:spPr/>
      <dgm:t>
        <a:bodyPr/>
        <a:lstStyle/>
        <a:p>
          <a:endParaRPr lang="en-US" sz="1100"/>
        </a:p>
      </dgm:t>
    </dgm:pt>
    <dgm:pt modelId="{70FD3876-4252-FC49-8900-9769096EB76B}" type="pres">
      <dgm:prSet presAssocID="{102B796E-EB54-4D28-913E-4AF97EB74B4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593EF50-6C44-8446-B008-FE52B79C8E84}" type="pres">
      <dgm:prSet presAssocID="{D131FC60-EB7E-4ECB-85F6-17AF42A652E7}" presName="Accent1" presStyleCnt="0"/>
      <dgm:spPr/>
    </dgm:pt>
    <dgm:pt modelId="{A60C8E47-7F50-0D45-9379-ECFFCC9C3305}" type="pres">
      <dgm:prSet presAssocID="{D131FC60-EB7E-4ECB-85F6-17AF42A652E7}" presName="Accent" presStyleLbl="node1" presStyleIdx="0" presStyleCnt="3"/>
      <dgm:spPr>
        <a:solidFill>
          <a:srgbClr val="CE003D"/>
        </a:solidFill>
      </dgm:spPr>
    </dgm:pt>
    <dgm:pt modelId="{FE9C25A3-1457-714D-AB93-2F2E05D190A8}" type="pres">
      <dgm:prSet presAssocID="{D131FC60-EB7E-4ECB-85F6-17AF42A652E7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01041EEA-7AC3-6C47-A7FF-B78FA293C659}" type="pres">
      <dgm:prSet presAssocID="{3C36D62D-52B4-453C-B2FF-910332C60C05}" presName="Accent2" presStyleCnt="0"/>
      <dgm:spPr/>
    </dgm:pt>
    <dgm:pt modelId="{EC37261F-55F6-344C-98A6-5ACF04EAB661}" type="pres">
      <dgm:prSet presAssocID="{3C36D62D-52B4-453C-B2FF-910332C60C05}" presName="Accent" presStyleLbl="node1" presStyleIdx="1" presStyleCnt="3"/>
      <dgm:spPr/>
    </dgm:pt>
    <dgm:pt modelId="{5C24AA3A-ED6D-EC48-8635-F1AF78886BA6}" type="pres">
      <dgm:prSet presAssocID="{3C36D62D-52B4-453C-B2FF-910332C60C05}" presName="Child2" presStyleLbl="revTx" presStyleIdx="1" presStyleCnt="4" custLinFactNeighborX="27722" custLinFactNeighborY="-344">
        <dgm:presLayoutVars>
          <dgm:chMax val="0"/>
          <dgm:chPref val="0"/>
          <dgm:bulletEnabled val="1"/>
        </dgm:presLayoutVars>
      </dgm:prSet>
      <dgm:spPr/>
    </dgm:pt>
    <dgm:pt modelId="{766AB35A-EC6E-FF4F-97EF-2C8A0FAD85D8}" type="pres">
      <dgm:prSet presAssocID="{3C36D62D-52B4-453C-B2FF-910332C60C05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D6791D5C-5750-EC42-BE7E-C83343547C19}" type="pres">
      <dgm:prSet presAssocID="{A142B6A8-1001-41AD-9F17-43752E2F4493}" presName="Accent3" presStyleCnt="0"/>
      <dgm:spPr/>
    </dgm:pt>
    <dgm:pt modelId="{AF239A26-BE37-664C-8B73-A115B53AE1F7}" type="pres">
      <dgm:prSet presAssocID="{A142B6A8-1001-41AD-9F17-43752E2F4493}" presName="Accent" presStyleLbl="node1" presStyleIdx="2" presStyleCnt="3"/>
      <dgm:spPr/>
    </dgm:pt>
    <dgm:pt modelId="{40D9CFF1-F956-3E45-858B-D72615790AA5}" type="pres">
      <dgm:prSet presAssocID="{A142B6A8-1001-41AD-9F17-43752E2F4493}" presName="Parent3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AAA1F104-D06A-4DEA-A35E-76C31BD36ED6}" srcId="{102B796E-EB54-4D28-913E-4AF97EB74B4E}" destId="{D131FC60-EB7E-4ECB-85F6-17AF42A652E7}" srcOrd="0" destOrd="0" parTransId="{85D69865-E0F6-4A2C-9650-026A87E46EC2}" sibTransId="{CDF32616-477A-4B93-9DAB-D52610062C25}"/>
    <dgm:cxn modelId="{3EF62A45-CD2A-45F2-B336-9A41313EF180}" srcId="{102B796E-EB54-4D28-913E-4AF97EB74B4E}" destId="{A142B6A8-1001-41AD-9F17-43752E2F4493}" srcOrd="2" destOrd="0" parTransId="{BA662C1D-C505-4C96-95FA-F8CC2979FA9F}" sibTransId="{276CB2EF-12AD-4FA8-9D6D-4D2490074BE3}"/>
    <dgm:cxn modelId="{6B0BDA55-1B30-AF4A-AC75-A16FE2E758CC}" type="presOf" srcId="{3C36D62D-52B4-453C-B2FF-910332C60C05}" destId="{766AB35A-EC6E-FF4F-97EF-2C8A0FAD85D8}" srcOrd="0" destOrd="0" presId="urn:microsoft.com/office/officeart/2009/layout/CircleArrowProcess"/>
    <dgm:cxn modelId="{BB7F7B73-E79A-4B79-9144-D7A40216673D}" srcId="{102B796E-EB54-4D28-913E-4AF97EB74B4E}" destId="{3C36D62D-52B4-453C-B2FF-910332C60C05}" srcOrd="1" destOrd="0" parTransId="{DAC0AAD1-4A22-47F2-8F18-D1AA7E7A10A2}" sibTransId="{E97227A6-5D74-4FAF-959B-7C082467D5D0}"/>
    <dgm:cxn modelId="{D9CB839B-9D9A-C844-8FD2-7C95ACAF763D}" type="presOf" srcId="{03DA2624-7E9D-43F9-B94A-3A19FC035A32}" destId="{5C24AA3A-ED6D-EC48-8635-F1AF78886BA6}" srcOrd="0" destOrd="0" presId="urn:microsoft.com/office/officeart/2009/layout/CircleArrowProcess"/>
    <dgm:cxn modelId="{05DAA8A8-786A-244A-8C5E-3270160B39C3}" type="presOf" srcId="{D131FC60-EB7E-4ECB-85F6-17AF42A652E7}" destId="{FE9C25A3-1457-714D-AB93-2F2E05D190A8}" srcOrd="0" destOrd="0" presId="urn:microsoft.com/office/officeart/2009/layout/CircleArrowProcess"/>
    <dgm:cxn modelId="{638080CB-B090-6040-B89A-F8B202BB3370}" type="presOf" srcId="{102B796E-EB54-4D28-913E-4AF97EB74B4E}" destId="{70FD3876-4252-FC49-8900-9769096EB76B}" srcOrd="0" destOrd="0" presId="urn:microsoft.com/office/officeart/2009/layout/CircleArrowProcess"/>
    <dgm:cxn modelId="{EEAD45D8-D58C-A743-89AB-3BBC4F48398E}" type="presOf" srcId="{A142B6A8-1001-41AD-9F17-43752E2F4493}" destId="{40D9CFF1-F956-3E45-858B-D72615790AA5}" srcOrd="0" destOrd="0" presId="urn:microsoft.com/office/officeart/2009/layout/CircleArrowProcess"/>
    <dgm:cxn modelId="{5AFAFBF8-F015-403C-B997-5DEF0DE38124}" srcId="{3C36D62D-52B4-453C-B2FF-910332C60C05}" destId="{03DA2624-7E9D-43F9-B94A-3A19FC035A32}" srcOrd="0" destOrd="0" parTransId="{C639BDE5-8DF4-4AD4-84B6-62FC2043BE19}" sibTransId="{11DEF014-DE14-4A20-A009-16BC9007CF50}"/>
    <dgm:cxn modelId="{069D9C6E-1927-C64C-9FE2-927246C0D0DD}" type="presParOf" srcId="{70FD3876-4252-FC49-8900-9769096EB76B}" destId="{C593EF50-6C44-8446-B008-FE52B79C8E84}" srcOrd="0" destOrd="0" presId="urn:microsoft.com/office/officeart/2009/layout/CircleArrowProcess"/>
    <dgm:cxn modelId="{6D3617B3-6D2F-1C4E-8004-E53EC820564F}" type="presParOf" srcId="{C593EF50-6C44-8446-B008-FE52B79C8E84}" destId="{A60C8E47-7F50-0D45-9379-ECFFCC9C3305}" srcOrd="0" destOrd="0" presId="urn:microsoft.com/office/officeart/2009/layout/CircleArrowProcess"/>
    <dgm:cxn modelId="{BF714051-ADBD-F54D-BF63-C29F88E06C4F}" type="presParOf" srcId="{70FD3876-4252-FC49-8900-9769096EB76B}" destId="{FE9C25A3-1457-714D-AB93-2F2E05D190A8}" srcOrd="1" destOrd="0" presId="urn:microsoft.com/office/officeart/2009/layout/CircleArrowProcess"/>
    <dgm:cxn modelId="{6CBFD0E4-3984-504F-9602-964EFE045227}" type="presParOf" srcId="{70FD3876-4252-FC49-8900-9769096EB76B}" destId="{01041EEA-7AC3-6C47-A7FF-B78FA293C659}" srcOrd="2" destOrd="0" presId="urn:microsoft.com/office/officeart/2009/layout/CircleArrowProcess"/>
    <dgm:cxn modelId="{8035C91B-9FD7-DB45-A690-E787DD03B244}" type="presParOf" srcId="{01041EEA-7AC3-6C47-A7FF-B78FA293C659}" destId="{EC37261F-55F6-344C-98A6-5ACF04EAB661}" srcOrd="0" destOrd="0" presId="urn:microsoft.com/office/officeart/2009/layout/CircleArrowProcess"/>
    <dgm:cxn modelId="{72E412D2-F3A7-9947-95AE-267DACA28411}" type="presParOf" srcId="{70FD3876-4252-FC49-8900-9769096EB76B}" destId="{5C24AA3A-ED6D-EC48-8635-F1AF78886BA6}" srcOrd="3" destOrd="0" presId="urn:microsoft.com/office/officeart/2009/layout/CircleArrowProcess"/>
    <dgm:cxn modelId="{3EA67275-36A9-B642-A114-1FAA5EFDA277}" type="presParOf" srcId="{70FD3876-4252-FC49-8900-9769096EB76B}" destId="{766AB35A-EC6E-FF4F-97EF-2C8A0FAD85D8}" srcOrd="4" destOrd="0" presId="urn:microsoft.com/office/officeart/2009/layout/CircleArrowProcess"/>
    <dgm:cxn modelId="{43F126A2-21E4-984A-9F66-9F575E1A9B35}" type="presParOf" srcId="{70FD3876-4252-FC49-8900-9769096EB76B}" destId="{D6791D5C-5750-EC42-BE7E-C83343547C19}" srcOrd="5" destOrd="0" presId="urn:microsoft.com/office/officeart/2009/layout/CircleArrowProcess"/>
    <dgm:cxn modelId="{2108984C-828F-7B4B-B71D-23ABAD176A59}" type="presParOf" srcId="{D6791D5C-5750-EC42-BE7E-C83343547C19}" destId="{AF239A26-BE37-664C-8B73-A115B53AE1F7}" srcOrd="0" destOrd="0" presId="urn:microsoft.com/office/officeart/2009/layout/CircleArrowProcess"/>
    <dgm:cxn modelId="{39B9AA6B-B35B-C743-8015-D6BC6600C69C}" type="presParOf" srcId="{70FD3876-4252-FC49-8900-9769096EB76B}" destId="{40D9CFF1-F956-3E45-858B-D72615790AA5}" srcOrd="6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C8E47-7F50-0D45-9379-ECFFCC9C3305}">
      <dsp:nvSpPr>
        <dsp:cNvPr id="0" name=""/>
        <dsp:cNvSpPr/>
      </dsp:nvSpPr>
      <dsp:spPr>
        <a:xfrm>
          <a:off x="1051914" y="577595"/>
          <a:ext cx="2524309" cy="252469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E0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C25A3-1457-714D-AB93-2F2E05D190A8}">
      <dsp:nvSpPr>
        <dsp:cNvPr id="0" name=""/>
        <dsp:cNvSpPr/>
      </dsp:nvSpPr>
      <dsp:spPr>
        <a:xfrm>
          <a:off x="1609869" y="1489086"/>
          <a:ext cx="1402710" cy="7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 dirty="0"/>
            <a:t>STRUKTURIRANJE PROBLEMA – RAZVOJ AHP MODELA</a:t>
          </a:r>
        </a:p>
      </dsp:txBody>
      <dsp:txXfrm>
        <a:off x="1609869" y="1489086"/>
        <a:ext cx="1402710" cy="701187"/>
      </dsp:txXfrm>
    </dsp:sp>
    <dsp:sp modelId="{EC37261F-55F6-344C-98A6-5ACF04EAB661}">
      <dsp:nvSpPr>
        <dsp:cNvPr id="0" name=""/>
        <dsp:cNvSpPr/>
      </dsp:nvSpPr>
      <dsp:spPr>
        <a:xfrm>
          <a:off x="350796" y="2028219"/>
          <a:ext cx="2524309" cy="252469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4AA3A-ED6D-EC48-8635-F1AF78886BA6}">
      <dsp:nvSpPr>
        <dsp:cNvPr id="0" name=""/>
        <dsp:cNvSpPr/>
      </dsp:nvSpPr>
      <dsp:spPr>
        <a:xfrm>
          <a:off x="3225902" y="2785719"/>
          <a:ext cx="1514585" cy="1010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3225902" y="2785719"/>
        <a:ext cx="1514585" cy="1010087"/>
      </dsp:txXfrm>
    </dsp:sp>
    <dsp:sp modelId="{766AB35A-EC6E-FF4F-97EF-2C8A0FAD85D8}">
      <dsp:nvSpPr>
        <dsp:cNvPr id="0" name=""/>
        <dsp:cNvSpPr/>
      </dsp:nvSpPr>
      <dsp:spPr>
        <a:xfrm>
          <a:off x="911595" y="2779834"/>
          <a:ext cx="1402710" cy="1037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KVALITATIVNA ANALIZA LITERATURE, EKSPERTI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KRITERIJI I ALTERNATIVE</a:t>
          </a:r>
          <a:endParaRPr lang="en-US" sz="1200" b="1" kern="1200" dirty="0"/>
        </a:p>
      </dsp:txBody>
      <dsp:txXfrm>
        <a:off x="911595" y="2779834"/>
        <a:ext cx="1402710" cy="1037722"/>
      </dsp:txXfrm>
    </dsp:sp>
    <dsp:sp modelId="{AF239A26-BE37-664C-8B73-A115B53AE1F7}">
      <dsp:nvSpPr>
        <dsp:cNvPr id="0" name=""/>
        <dsp:cNvSpPr/>
      </dsp:nvSpPr>
      <dsp:spPr>
        <a:xfrm>
          <a:off x="1231578" y="3652435"/>
          <a:ext cx="2168773" cy="216964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9CFF1-F956-3E45-858B-D72615790AA5}">
      <dsp:nvSpPr>
        <dsp:cNvPr id="0" name=""/>
        <dsp:cNvSpPr/>
      </dsp:nvSpPr>
      <dsp:spPr>
        <a:xfrm>
          <a:off x="1613188" y="4409214"/>
          <a:ext cx="1402710" cy="7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/>
            <a:t>AHP PROCJENE</a:t>
          </a:r>
          <a:endParaRPr lang="en-US" sz="1800" kern="1200" dirty="0"/>
        </a:p>
      </dsp:txBody>
      <dsp:txXfrm>
        <a:off x="1613188" y="4409214"/>
        <a:ext cx="1402710" cy="701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C8E47-7F50-0D45-9379-ECFFCC9C3305}">
      <dsp:nvSpPr>
        <dsp:cNvPr id="0" name=""/>
        <dsp:cNvSpPr/>
      </dsp:nvSpPr>
      <dsp:spPr>
        <a:xfrm>
          <a:off x="1051914" y="577595"/>
          <a:ext cx="2524309" cy="252469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CE0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C25A3-1457-714D-AB93-2F2E05D190A8}">
      <dsp:nvSpPr>
        <dsp:cNvPr id="0" name=""/>
        <dsp:cNvSpPr/>
      </dsp:nvSpPr>
      <dsp:spPr>
        <a:xfrm>
          <a:off x="1609869" y="1489086"/>
          <a:ext cx="1402710" cy="7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STRUKTURIRANJE PROBLEMA – RAZVOJ AHP MODELA</a:t>
          </a:r>
        </a:p>
      </dsp:txBody>
      <dsp:txXfrm>
        <a:off x="1609869" y="1489086"/>
        <a:ext cx="1402710" cy="701187"/>
      </dsp:txXfrm>
    </dsp:sp>
    <dsp:sp modelId="{EC37261F-55F6-344C-98A6-5ACF04EAB661}">
      <dsp:nvSpPr>
        <dsp:cNvPr id="0" name=""/>
        <dsp:cNvSpPr/>
      </dsp:nvSpPr>
      <dsp:spPr>
        <a:xfrm>
          <a:off x="350796" y="2028219"/>
          <a:ext cx="2524309" cy="252469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4AA3A-ED6D-EC48-8635-F1AF78886BA6}">
      <dsp:nvSpPr>
        <dsp:cNvPr id="0" name=""/>
        <dsp:cNvSpPr/>
      </dsp:nvSpPr>
      <dsp:spPr>
        <a:xfrm>
          <a:off x="3225902" y="2785719"/>
          <a:ext cx="1514585" cy="1010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3225902" y="2785719"/>
        <a:ext cx="1514585" cy="1010087"/>
      </dsp:txXfrm>
    </dsp:sp>
    <dsp:sp modelId="{766AB35A-EC6E-FF4F-97EF-2C8A0FAD85D8}">
      <dsp:nvSpPr>
        <dsp:cNvPr id="0" name=""/>
        <dsp:cNvSpPr/>
      </dsp:nvSpPr>
      <dsp:spPr>
        <a:xfrm>
          <a:off x="911595" y="2948101"/>
          <a:ext cx="1402710" cy="7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</dsp:txBody>
      <dsp:txXfrm>
        <a:off x="911595" y="2948101"/>
        <a:ext cx="1402710" cy="701187"/>
      </dsp:txXfrm>
    </dsp:sp>
    <dsp:sp modelId="{AF239A26-BE37-664C-8B73-A115B53AE1F7}">
      <dsp:nvSpPr>
        <dsp:cNvPr id="0" name=""/>
        <dsp:cNvSpPr/>
      </dsp:nvSpPr>
      <dsp:spPr>
        <a:xfrm>
          <a:off x="1231578" y="3652435"/>
          <a:ext cx="2168773" cy="216964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9CFF1-F956-3E45-858B-D72615790AA5}">
      <dsp:nvSpPr>
        <dsp:cNvPr id="0" name=""/>
        <dsp:cNvSpPr/>
      </dsp:nvSpPr>
      <dsp:spPr>
        <a:xfrm>
          <a:off x="1613188" y="4409214"/>
          <a:ext cx="1402710" cy="7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KRITERIJI I ALTERNATIVE – kritički pogled i revizija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200" b="1" kern="1200" dirty="0"/>
            <a:t>AHP PROCJENE</a:t>
          </a:r>
          <a:endParaRPr lang="en-US" sz="1200" kern="1200" dirty="0"/>
        </a:p>
      </dsp:txBody>
      <dsp:txXfrm>
        <a:off x="1613188" y="4409214"/>
        <a:ext cx="1402710" cy="701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C3701-699D-4B2D-880D-288325CA0A5E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BBBB5-A8AD-4EFA-B87E-DF16A42B1AE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203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7FE39-E206-4B27-9658-957DE19B1AAD}" type="datetimeFigureOut">
              <a:rPr lang="id-ID" smtClean="0"/>
              <a:pPr/>
              <a:t>18/04/24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6A3E7-7B0A-43E6-AF50-B970C3A8BCF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181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96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711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001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H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emlje kao što su Australija, Novi Zeland</a:t>
            </a:r>
          </a:p>
          <a:p>
            <a:r>
              <a:rPr lang="en-H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Ujedinjeno Kraljevstvo nastoje visoko obrazovanje pretvoriti</a:t>
            </a:r>
          </a:p>
          <a:p>
            <a:r>
              <a:rPr lang="en-H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izvoznu industriju s fokusom na studentskoj mobilnosti koja</a:t>
            </a:r>
          </a:p>
          <a:p>
            <a:r>
              <a:rPr lang="en-H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donosi značajne prihode</a:t>
            </a:r>
          </a:p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194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327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917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828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6A3E7-7B0A-43E6-AF50-B970C3A8BCF7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555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1374582"/>
              <a:gd name="connsiteY0" fmla="*/ 0 h 6096000"/>
              <a:gd name="connsiteX1" fmla="*/ 11374582 w 11374582"/>
              <a:gd name="connsiteY1" fmla="*/ 0 h 6096000"/>
              <a:gd name="connsiteX2" fmla="*/ 11374582 w 11374582"/>
              <a:gd name="connsiteY2" fmla="*/ 6096000 h 6096000"/>
              <a:gd name="connsiteX3" fmla="*/ 0 w 11374582"/>
              <a:gd name="connsiteY3" fmla="*/ 609600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4582" h="6096000">
                <a:moveTo>
                  <a:pt x="0" y="0"/>
                </a:moveTo>
                <a:lnTo>
                  <a:pt x="11374582" y="0"/>
                </a:lnTo>
                <a:lnTo>
                  <a:pt x="11374582" y="6096000"/>
                </a:lnTo>
                <a:lnTo>
                  <a:pt x="0" y="609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071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505C78D-E0C4-4B3B-B9F6-E688B180EDA3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8B40AC-73D9-412A-B37C-F43489147A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361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505C78D-E0C4-4B3B-B9F6-E688B180EDA3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8B40AC-73D9-412A-B37C-F43489147A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2579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89FBFF-723C-4A0B-BBEC-40C99834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47C691-962E-4AE9-A26F-8E41BACE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92225F-7DF1-4043-A6BE-3883B10B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4/18/24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E19D5F-C4C1-415B-9369-83ABE5D8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E4F564-4B4C-4E84-8853-3F6265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B32A3D90-3F81-4A88-8548-586FD428819E}"/>
              </a:ext>
            </a:extLst>
          </p:cNvPr>
          <p:cNvGrpSpPr/>
          <p:nvPr userDrawn="1"/>
        </p:nvGrpSpPr>
        <p:grpSpPr>
          <a:xfrm>
            <a:off x="11722661" y="6559228"/>
            <a:ext cx="285751" cy="220663"/>
            <a:chOff x="7015550" y="2614882"/>
            <a:chExt cx="214313" cy="220663"/>
          </a:xfrm>
          <a:solidFill>
            <a:srgbClr val="CE003D"/>
          </a:solidFill>
        </p:grpSpPr>
        <p:sp>
          <p:nvSpPr>
            <p:cNvPr id="8" name="Freeform 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E628C0D-33F5-467F-8E34-B08FF08932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id-ID" sz="1800">
                <a:solidFill>
                  <a:srgbClr val="595959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9" name="Freeform 6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2F28DBC-4F54-4778-82B5-2EE60945C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id-ID" sz="1800">
                <a:solidFill>
                  <a:srgbClr val="595959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979622D-E957-400A-8561-857481E39632}"/>
              </a:ext>
            </a:extLst>
          </p:cNvPr>
          <p:cNvGrpSpPr/>
          <p:nvPr userDrawn="1"/>
        </p:nvGrpSpPr>
        <p:grpSpPr>
          <a:xfrm>
            <a:off x="11140418" y="6559228"/>
            <a:ext cx="285751" cy="220663"/>
            <a:chOff x="7395183" y="3832633"/>
            <a:chExt cx="214313" cy="220663"/>
          </a:xfrm>
          <a:solidFill>
            <a:srgbClr val="CE003D"/>
          </a:solidFill>
        </p:grpSpPr>
        <p:sp>
          <p:nvSpPr>
            <p:cNvPr id="11" name="Freeform 7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F795B14-3586-412E-8CC0-6B96DAFC5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id-ID" sz="1800">
                <a:solidFill>
                  <a:srgbClr val="595959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12" name="Freeform 8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7B004CAB-3429-4892-9435-4B7056FA6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id-ID" sz="1800">
                <a:solidFill>
                  <a:srgbClr val="595959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13" name="Rectangle 13">
            <a:extLst>
              <a:ext uri="{FF2B5EF4-FFF2-40B4-BE49-F238E27FC236}">
                <a16:creationId xmlns:a16="http://schemas.microsoft.com/office/drawing/2014/main" id="{1C21DD1F-027C-497C-82C2-A666E264BCBF}"/>
              </a:ext>
            </a:extLst>
          </p:cNvPr>
          <p:cNvSpPr/>
          <p:nvPr userDrawn="1"/>
        </p:nvSpPr>
        <p:spPr>
          <a:xfrm>
            <a:off x="1" y="6219826"/>
            <a:ext cx="1581151" cy="638175"/>
          </a:xfrm>
          <a:prstGeom prst="rect">
            <a:avLst/>
          </a:prstGeom>
          <a:solidFill>
            <a:srgbClr val="CE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hr-BA" sz="1800">
              <a:solidFill>
                <a:srgbClr val="FFFFFF"/>
              </a:solidFill>
              <a:latin typeface="Raleway" panose="020B0003030101060003" pitchFamily="34" charset="0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1ED387A2-6215-4FEB-8E25-19B9F4BDAF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8" y="6376988"/>
            <a:ext cx="5969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5">
            <a:extLst>
              <a:ext uri="{FF2B5EF4-FFF2-40B4-BE49-F238E27FC236}">
                <a16:creationId xmlns:a16="http://schemas.microsoft.com/office/drawing/2014/main" id="{1681B64D-C1A2-4EE5-ABBB-1E099F6EAF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3033" y="6561139"/>
            <a:ext cx="6096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8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r-HR" altLang="x-none" sz="1100">
                <a:solidFill>
                  <a:srgbClr val="ACACAC"/>
                </a:solidFill>
                <a:latin typeface="Raleway" panose="020B0003030101060003" pitchFamily="34" charset="0"/>
              </a:rPr>
              <a:t>www.FOI.unizg.hr</a:t>
            </a:r>
            <a:endParaRPr lang="id-ID" altLang="x-none" sz="1100">
              <a:solidFill>
                <a:srgbClr val="ACACAC"/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90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bez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 userDrawn="1"/>
        </p:nvGrpSpPr>
        <p:grpSpPr>
          <a:xfrm>
            <a:off x="11722661" y="6559228"/>
            <a:ext cx="285751" cy="220663"/>
            <a:chOff x="7015550" y="2614882"/>
            <a:chExt cx="214313" cy="220663"/>
          </a:xfrm>
          <a:solidFill>
            <a:srgbClr val="CE003D"/>
          </a:solidFill>
        </p:grpSpPr>
        <p:sp>
          <p:nvSpPr>
            <p:cNvPr id="4" name="Freeform 5">
              <a:hlinkClick r:id="" action="ppaction://hlinkshowjump?jump=nextslide"/>
            </p:cNvPr>
            <p:cNvSpPr>
              <a:spLocks noEditPoints="1"/>
            </p:cNvSpPr>
            <p:nvPr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id-ID" sz="1800">
                <a:solidFill>
                  <a:srgbClr val="595959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5" name="Freeform 6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>
                <a:defRPr/>
              </a:pPr>
              <a:endParaRPr lang="id-ID" sz="1800">
                <a:solidFill>
                  <a:srgbClr val="595959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6" name="Group 9"/>
          <p:cNvGrpSpPr/>
          <p:nvPr userDrawn="1"/>
        </p:nvGrpSpPr>
        <p:grpSpPr>
          <a:xfrm>
            <a:off x="11140418" y="6559228"/>
            <a:ext cx="285751" cy="220663"/>
            <a:chOff x="7395183" y="3832633"/>
            <a:chExt cx="214313" cy="220663"/>
          </a:xfrm>
          <a:solidFill>
            <a:srgbClr val="CE003D"/>
          </a:solidFill>
        </p:grpSpPr>
        <p:sp>
          <p:nvSpPr>
            <p:cNvPr id="7" name="Freeform 7">
              <a:hlinkClick r:id="" action="ppaction://hlinkshowjump?jump=previousslide"/>
            </p:cNvPr>
            <p:cNvSpPr>
              <a:spLocks noEditPoints="1"/>
            </p:cNvSpPr>
            <p:nvPr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id-ID" sz="1800">
                <a:solidFill>
                  <a:srgbClr val="595959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8" name="Freeform 8">
              <a:hlinkClick r:id="" action="ppaction://hlinkshowjump?jump=previousslide"/>
            </p:cNvPr>
            <p:cNvSpPr>
              <a:spLocks/>
            </p:cNvSpPr>
            <p:nvPr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id-ID" sz="1800">
                <a:solidFill>
                  <a:srgbClr val="595959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9" name="Rectangle 12"/>
          <p:cNvSpPr/>
          <p:nvPr userDrawn="1"/>
        </p:nvSpPr>
        <p:spPr>
          <a:xfrm>
            <a:off x="1" y="6219826"/>
            <a:ext cx="1581151" cy="638175"/>
          </a:xfrm>
          <a:prstGeom prst="rect">
            <a:avLst/>
          </a:prstGeom>
          <a:solidFill>
            <a:srgbClr val="CE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hr-BA" sz="1800">
              <a:solidFill>
                <a:srgbClr val="FFFFFF"/>
              </a:solidFill>
              <a:latin typeface="Raleway" panose="020B0003030101060003" pitchFamily="34" charset="0"/>
            </a:endParaRPr>
          </a:p>
        </p:txBody>
      </p:sp>
      <p:pic>
        <p:nvPicPr>
          <p:cNvPr id="10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8" y="6376988"/>
            <a:ext cx="5969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3103033" y="6561139"/>
            <a:ext cx="6096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8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lnSpc>
                <a:spcPct val="8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lnSpc>
                <a:spcPct val="8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lnSpc>
                <a:spcPct val="8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lnSpc>
                <a:spcPct val="800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hr-HR" altLang="x-none" sz="1100">
                <a:solidFill>
                  <a:srgbClr val="ACACAC"/>
                </a:solidFill>
                <a:latin typeface="Raleway" panose="020B0003030101060003" pitchFamily="34" charset="0"/>
              </a:rPr>
              <a:t>www.FOI.unizg.hr</a:t>
            </a:r>
            <a:endParaRPr lang="id-ID" altLang="x-none" sz="1100">
              <a:solidFill>
                <a:srgbClr val="ACACAC"/>
              </a:solidFill>
              <a:latin typeface="Raleway" panose="020B0003030101060003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9788" y="628737"/>
            <a:ext cx="10515600" cy="829360"/>
          </a:xfrm>
        </p:spPr>
        <p:txBody>
          <a:bodyPr>
            <a:normAutofit/>
          </a:bodyPr>
          <a:lstStyle>
            <a:lvl1pPr>
              <a:defRPr sz="2600" b="1">
                <a:solidFill>
                  <a:srgbClr val="CE003D"/>
                </a:solidFill>
                <a:latin typeface="Raleway" panose="020B00030301010600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0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 userDrawn="1"/>
        </p:nvGrpSpPr>
        <p:grpSpPr>
          <a:xfrm>
            <a:off x="11722661" y="6559228"/>
            <a:ext cx="285751" cy="220663"/>
            <a:chOff x="7015550" y="2614882"/>
            <a:chExt cx="214313" cy="220663"/>
          </a:xfrm>
          <a:solidFill>
            <a:srgbClr val="CE003D"/>
          </a:solidFill>
        </p:grpSpPr>
        <p:sp>
          <p:nvSpPr>
            <p:cNvPr id="46" name="Freeform 5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7015550" y="2614882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>
                <a:latin typeface="Raleway" panose="020B0003030101060003" pitchFamily="34" charset="0"/>
              </a:endParaRPr>
            </a:p>
          </p:txBody>
        </p:sp>
        <p:sp>
          <p:nvSpPr>
            <p:cNvPr id="47" name="Freeform 6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7091750" y="2657745"/>
              <a:ext cx="76200" cy="131763"/>
            </a:xfrm>
            <a:custGeom>
              <a:avLst/>
              <a:gdLst>
                <a:gd name="T0" fmla="*/ 0 w 48"/>
                <a:gd name="T1" fmla="*/ 70 h 83"/>
                <a:gd name="T2" fmla="*/ 34 w 48"/>
                <a:gd name="T3" fmla="*/ 40 h 83"/>
                <a:gd name="T4" fmla="*/ 0 w 48"/>
                <a:gd name="T5" fmla="*/ 13 h 83"/>
                <a:gd name="T6" fmla="*/ 0 w 48"/>
                <a:gd name="T7" fmla="*/ 0 h 83"/>
                <a:gd name="T8" fmla="*/ 48 w 48"/>
                <a:gd name="T9" fmla="*/ 40 h 83"/>
                <a:gd name="T10" fmla="*/ 0 w 48"/>
                <a:gd name="T11" fmla="*/ 83 h 83"/>
                <a:gd name="T12" fmla="*/ 0 w 48"/>
                <a:gd name="T13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0" y="70"/>
                  </a:moveTo>
                  <a:lnTo>
                    <a:pt x="34" y="40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40"/>
                  </a:lnTo>
                  <a:lnTo>
                    <a:pt x="0" y="83"/>
                  </a:ln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>
                <a:latin typeface="Raleway" panose="020B0003030101060003" pitchFamily="34" charset="0"/>
              </a:endParaRPr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11140418" y="6559228"/>
            <a:ext cx="285751" cy="220663"/>
            <a:chOff x="7395183" y="3832633"/>
            <a:chExt cx="214313" cy="220663"/>
          </a:xfrm>
          <a:solidFill>
            <a:srgbClr val="CE003D"/>
          </a:solidFill>
        </p:grpSpPr>
        <p:sp>
          <p:nvSpPr>
            <p:cNvPr id="49" name="Freeform 7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7395183" y="3832633"/>
              <a:ext cx="214313" cy="220663"/>
            </a:xfrm>
            <a:custGeom>
              <a:avLst/>
              <a:gdLst>
                <a:gd name="T0" fmla="*/ 28 w 56"/>
                <a:gd name="T1" fmla="*/ 4 h 56"/>
                <a:gd name="T2" fmla="*/ 52 w 56"/>
                <a:gd name="T3" fmla="*/ 28 h 56"/>
                <a:gd name="T4" fmla="*/ 28 w 56"/>
                <a:gd name="T5" fmla="*/ 52 h 56"/>
                <a:gd name="T6" fmla="*/ 4 w 56"/>
                <a:gd name="T7" fmla="*/ 28 h 56"/>
                <a:gd name="T8" fmla="*/ 28 w 56"/>
                <a:gd name="T9" fmla="*/ 4 h 56"/>
                <a:gd name="T10" fmla="*/ 28 w 56"/>
                <a:gd name="T11" fmla="*/ 0 h 56"/>
                <a:gd name="T12" fmla="*/ 0 w 56"/>
                <a:gd name="T13" fmla="*/ 28 h 56"/>
                <a:gd name="T14" fmla="*/ 28 w 56"/>
                <a:gd name="T15" fmla="*/ 56 h 56"/>
                <a:gd name="T16" fmla="*/ 56 w 56"/>
                <a:gd name="T17" fmla="*/ 28 h 56"/>
                <a:gd name="T18" fmla="*/ 28 w 56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4"/>
                  </a:move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>
                <a:latin typeface="Raleway" panose="020B0003030101060003" pitchFamily="34" charset="0"/>
              </a:endParaRPr>
            </a:p>
          </p:txBody>
        </p:sp>
        <p:sp>
          <p:nvSpPr>
            <p:cNvPr id="50" name="Freeform 8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7457096" y="3880258"/>
              <a:ext cx="76200" cy="130175"/>
            </a:xfrm>
            <a:custGeom>
              <a:avLst/>
              <a:gdLst>
                <a:gd name="T0" fmla="*/ 48 w 48"/>
                <a:gd name="T1" fmla="*/ 12 h 82"/>
                <a:gd name="T2" fmla="*/ 14 w 48"/>
                <a:gd name="T3" fmla="*/ 42 h 82"/>
                <a:gd name="T4" fmla="*/ 48 w 48"/>
                <a:gd name="T5" fmla="*/ 70 h 82"/>
                <a:gd name="T6" fmla="*/ 48 w 48"/>
                <a:gd name="T7" fmla="*/ 82 h 82"/>
                <a:gd name="T8" fmla="*/ 0 w 48"/>
                <a:gd name="T9" fmla="*/ 42 h 82"/>
                <a:gd name="T10" fmla="*/ 48 w 48"/>
                <a:gd name="T11" fmla="*/ 0 h 82"/>
                <a:gd name="T12" fmla="*/ 48 w 48"/>
                <a:gd name="T13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12"/>
                  </a:moveTo>
                  <a:lnTo>
                    <a:pt x="14" y="42"/>
                  </a:lnTo>
                  <a:lnTo>
                    <a:pt x="48" y="70"/>
                  </a:lnTo>
                  <a:lnTo>
                    <a:pt x="48" y="82"/>
                  </a:lnTo>
                  <a:lnTo>
                    <a:pt x="0" y="42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800">
                <a:latin typeface="Raleway" panose="020B0003030101060003" pitchFamily="34" charset="0"/>
              </a:endParaRPr>
            </a:p>
          </p:txBody>
        </p:sp>
      </p:grpSp>
      <p:sp>
        <p:nvSpPr>
          <p:cNvPr id="51" name="Rectangle 50"/>
          <p:cNvSpPr/>
          <p:nvPr userDrawn="1"/>
        </p:nvSpPr>
        <p:spPr>
          <a:xfrm>
            <a:off x="1" y="6219568"/>
            <a:ext cx="1581665" cy="638432"/>
          </a:xfrm>
          <a:prstGeom prst="rect">
            <a:avLst/>
          </a:prstGeom>
          <a:solidFill>
            <a:srgbClr val="CE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BA" sz="1800">
              <a:latin typeface="Raleway" panose="020B0003030101060003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5" y="6377543"/>
            <a:ext cx="597727" cy="315701"/>
          </a:xfrm>
          <a:prstGeom prst="rect">
            <a:avLst/>
          </a:prstGeom>
        </p:spPr>
      </p:pic>
      <p:sp>
        <p:nvSpPr>
          <p:cNvPr id="84" name="Rectangle 83"/>
          <p:cNvSpPr/>
          <p:nvPr userDrawn="1"/>
        </p:nvSpPr>
        <p:spPr>
          <a:xfrm>
            <a:off x="3102781" y="656114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003030101060003" pitchFamily="34" charset="0"/>
              </a:rPr>
              <a:t>www.FOI.unizg.hr</a:t>
            </a:r>
            <a:endParaRPr lang="id-ID" sz="11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56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5019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1886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" y="0"/>
            <a:ext cx="12192001" cy="6858000"/>
            <a:chOff x="-1" y="-1"/>
            <a:chExt cx="12192001" cy="7467601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-1" y="-1"/>
              <a:ext cx="12192001" cy="2486026"/>
              <a:chOff x="0" y="0"/>
              <a:chExt cx="10782300" cy="2152650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0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2152650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4305300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6467475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8629650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</p:grpSp>
        <p:grpSp>
          <p:nvGrpSpPr>
            <p:cNvPr id="13" name="Group 12"/>
            <p:cNvGrpSpPr/>
            <p:nvPr userDrawn="1"/>
          </p:nvGrpSpPr>
          <p:grpSpPr>
            <a:xfrm>
              <a:off x="-1" y="2486024"/>
              <a:ext cx="12192001" cy="2486026"/>
              <a:chOff x="0" y="0"/>
              <a:chExt cx="10782300" cy="2152650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0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2152650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4305300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6467475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8629650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</p:grpSp>
        <p:grpSp>
          <p:nvGrpSpPr>
            <p:cNvPr id="19" name="Group 18"/>
            <p:cNvGrpSpPr/>
            <p:nvPr userDrawn="1"/>
          </p:nvGrpSpPr>
          <p:grpSpPr>
            <a:xfrm>
              <a:off x="-1" y="4981574"/>
              <a:ext cx="12192001" cy="2486026"/>
              <a:chOff x="0" y="0"/>
              <a:chExt cx="10782300" cy="2152650"/>
            </a:xfrm>
          </p:grpSpPr>
          <p:sp>
            <p:nvSpPr>
              <p:cNvPr id="20" name="Rectangle 19"/>
              <p:cNvSpPr/>
              <p:nvPr userDrawn="1"/>
            </p:nvSpPr>
            <p:spPr>
              <a:xfrm>
                <a:off x="0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2152650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4305300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6467475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8629650" y="0"/>
                <a:ext cx="2152650" cy="215265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8850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145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3" pos="3523" userDrawn="1">
          <p15:clr>
            <a:srgbClr val="FBAE40"/>
          </p15:clr>
        </p15:guide>
        <p15:guide id="4" pos="5609" userDrawn="1">
          <p15:clr>
            <a:srgbClr val="FBAE40"/>
          </p15:clr>
        </p15:guide>
        <p15:guide id="6" orient="horz" pos="286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505C78D-E0C4-4B3B-B9F6-E688B180EDA3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8B40AC-73D9-412A-B37C-F43489147A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075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505C78D-E0C4-4B3B-B9F6-E688B180EDA3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8B40AC-73D9-412A-B37C-F43489147A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369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505C78D-E0C4-4B3B-B9F6-E688B180EDA3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8B40AC-73D9-412A-B37C-F43489147A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36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505C78D-E0C4-4B3B-B9F6-E688B180EDA3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8B40AC-73D9-412A-B37C-F43489147A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992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505C78D-E0C4-4B3B-B9F6-E688B180EDA3}" type="datetimeFigureOut">
              <a:rPr lang="hr-HR" smtClean="0"/>
              <a:t>18.04.2024.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98B40AC-73D9-412A-B37C-F43489147A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86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91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847" r:id="rId12"/>
    <p:sldLayoutId id="2147483848" r:id="rId13"/>
    <p:sldLayoutId id="2147483851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limewire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118" y="819157"/>
            <a:ext cx="2685927" cy="268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701" y="3770623"/>
            <a:ext cx="2680859" cy="267833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969127" y="1298086"/>
            <a:ext cx="6059962" cy="1383136"/>
          </a:xfrm>
          <a:prstGeom prst="rect">
            <a:avLst/>
          </a:prstGeom>
          <a:solidFill>
            <a:srgbClr val="CE003D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3600" b="1" i="0" u="none" strike="noStrike" dirty="0" err="1">
                <a:solidFill>
                  <a:schemeClr val="bg1"/>
                </a:solidFill>
                <a:effectLst/>
                <a:latin typeface="Helvetica" pitchFamily="2" charset="0"/>
              </a:rPr>
              <a:t>Inovativnost</a:t>
            </a:r>
            <a:r>
              <a:rPr lang="en-GB" sz="3600" b="1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en-GB" sz="3600" b="1" i="0" u="none" strike="noStrike" dirty="0" err="1">
                <a:solidFill>
                  <a:schemeClr val="bg1"/>
                </a:solidFill>
                <a:effectLst/>
                <a:latin typeface="Helvetica" pitchFamily="2" charset="0"/>
              </a:rPr>
              <a:t>obrazovnog</a:t>
            </a:r>
            <a:r>
              <a:rPr lang="en-GB" sz="3600" b="1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en-GB" sz="3600" b="1" i="0" u="none" strike="noStrike" dirty="0" err="1">
                <a:solidFill>
                  <a:schemeClr val="bg1"/>
                </a:solidFill>
                <a:effectLst/>
                <a:latin typeface="Helvetica" pitchFamily="2" charset="0"/>
              </a:rPr>
              <a:t>procesa</a:t>
            </a:r>
            <a:r>
              <a:rPr lang="en-GB" sz="3600" b="1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 </a:t>
            </a:r>
            <a:r>
              <a:rPr lang="en-GB" sz="3600" b="1" i="0" u="none" strike="noStrike" dirty="0" err="1">
                <a:solidFill>
                  <a:schemeClr val="bg1"/>
                </a:solidFill>
                <a:effectLst/>
                <a:latin typeface="Helvetica" pitchFamily="2" charset="0"/>
              </a:rPr>
              <a:t>uz</a:t>
            </a:r>
            <a:r>
              <a:rPr lang="en-GB" sz="3600" b="1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  </a:t>
            </a:r>
            <a:r>
              <a:rPr lang="en-GB" sz="3600" b="1" i="0" u="none" strike="noStrike" dirty="0" err="1">
                <a:solidFill>
                  <a:schemeClr val="bg1"/>
                </a:solidFill>
                <a:effectLst/>
                <a:latin typeface="Helvetica" pitchFamily="2" charset="0"/>
              </a:rPr>
              <a:t>tehnologije</a:t>
            </a:r>
            <a:r>
              <a:rPr lang="en-GB" sz="3600" b="1" i="0" u="none" strike="noStrike" dirty="0">
                <a:solidFill>
                  <a:schemeClr val="bg1"/>
                </a:solidFill>
                <a:effectLst/>
                <a:latin typeface="Helvetica" pitchFamily="2" charset="0"/>
              </a:rPr>
              <a:t> AI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878554" y="1731696"/>
            <a:ext cx="313447" cy="1899053"/>
          </a:xfrm>
          <a:prstGeom prst="rect">
            <a:avLst/>
          </a:prstGeom>
          <a:solidFill>
            <a:srgbClr val="CE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/>
          <p:cNvSpPr/>
          <p:nvPr/>
        </p:nvSpPr>
        <p:spPr>
          <a:xfrm>
            <a:off x="969127" y="3012800"/>
            <a:ext cx="6059962" cy="3477875"/>
          </a:xfrm>
          <a:prstGeom prst="rect">
            <a:avLst/>
          </a:prstGeom>
          <a:solidFill>
            <a:srgbClr val="333F50"/>
          </a:solidFill>
        </p:spPr>
        <p:txBody>
          <a:bodyPr wrap="square">
            <a:spAutoFit/>
          </a:bodyPr>
          <a:lstStyle/>
          <a:p>
            <a:endParaRPr lang="en-US" sz="2200" noProof="1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r>
              <a:rPr lang="en-US" sz="2200" noProof="1">
                <a:solidFill>
                  <a:schemeClr val="bg1"/>
                </a:solidFill>
                <a:latin typeface="Raleway" panose="020B0003030101060003" pitchFamily="34" charset="0"/>
              </a:rPr>
              <a:t>P</a:t>
            </a:r>
            <a:r>
              <a:rPr lang="hr-HR" sz="2200" noProof="1">
                <a:solidFill>
                  <a:schemeClr val="bg1"/>
                </a:solidFill>
                <a:latin typeface="Raleway" panose="020B0003030101060003" pitchFamily="34" charset="0"/>
              </a:rPr>
              <a:t>rof. dr. sc. </a:t>
            </a:r>
            <a:r>
              <a:rPr lang="hr-HR" sz="2200" dirty="0">
                <a:solidFill>
                  <a:schemeClr val="bg1"/>
                </a:solidFill>
                <a:latin typeface="Raleway" panose="020B0003030101060003" pitchFamily="34" charset="0"/>
              </a:rPr>
              <a:t>NINA BEGIČEVIĆ REĐEP</a:t>
            </a:r>
          </a:p>
          <a:p>
            <a:endParaRPr lang="hr-HR" sz="22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r>
              <a:rPr lang="hr-HR" sz="2200" dirty="0">
                <a:solidFill>
                  <a:schemeClr val="bg1"/>
                </a:solidFill>
                <a:latin typeface="Raleway" panose="020B0003030101060003" pitchFamily="34" charset="0"/>
              </a:rPr>
              <a:t>Sveučilište u Zagrebu</a:t>
            </a:r>
          </a:p>
          <a:p>
            <a:r>
              <a:rPr lang="hr-HR" sz="2200" dirty="0">
                <a:solidFill>
                  <a:schemeClr val="bg1"/>
                </a:solidFill>
                <a:latin typeface="Raleway" panose="020B0003030101060003" pitchFamily="34" charset="0"/>
              </a:rPr>
              <a:t>Fakultet organizacije i informatike</a:t>
            </a:r>
          </a:p>
          <a:p>
            <a:endParaRPr lang="hr-HR" sz="22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r>
              <a:rPr lang="en-US" sz="2200" noProof="1">
                <a:solidFill>
                  <a:schemeClr val="bg1"/>
                </a:solidFill>
                <a:latin typeface="Raleway" panose="020B0003030101060003" pitchFamily="34" charset="0"/>
              </a:rPr>
              <a:t>e-mail: </a:t>
            </a:r>
          </a:p>
          <a:p>
            <a:r>
              <a:rPr lang="en-US" sz="2200" noProof="1">
                <a:solidFill>
                  <a:schemeClr val="bg1"/>
                </a:solidFill>
                <a:latin typeface="Raleway" panose="020B0003030101060003" pitchFamily="34" charset="0"/>
              </a:rPr>
              <a:t>n</a:t>
            </a:r>
            <a:r>
              <a:rPr lang="hr-HR" sz="2200" noProof="1">
                <a:solidFill>
                  <a:schemeClr val="bg1"/>
                </a:solidFill>
                <a:latin typeface="Raleway" panose="020B0003030101060003" pitchFamily="34" charset="0"/>
              </a:rPr>
              <a:t>ina.begicevic@foi.unizg.hr</a:t>
            </a:r>
          </a:p>
          <a:p>
            <a:endParaRPr lang="hr-HR" sz="22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endParaRPr lang="hr-HR" sz="22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8" name="Rectangle 26"/>
          <p:cNvSpPr/>
          <p:nvPr/>
        </p:nvSpPr>
        <p:spPr>
          <a:xfrm>
            <a:off x="11878553" y="3630749"/>
            <a:ext cx="313447" cy="1899053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056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29"/>
            <a:ext cx="12192000" cy="685800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0" y="321338"/>
            <a:ext cx="12393706" cy="831518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r-HR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4927" y="3301409"/>
            <a:ext cx="4090781" cy="1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9" rIns="51435" bIns="2571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9pPr>
          </a:lstStyle>
          <a:p>
            <a:r>
              <a:rPr lang="hr-HR" sz="2500" kern="0" dirty="0">
                <a:latin typeface="Raleway Black" panose="020B0A03030101060003" pitchFamily="34" charset="-18"/>
              </a:rPr>
              <a:t>AI</a:t>
            </a:r>
          </a:p>
          <a:p>
            <a:endParaRPr lang="hr-HR" sz="2500" kern="0" dirty="0">
              <a:latin typeface="Raleway Black" panose="020B0A03030101060003" pitchFamily="34" charset="-18"/>
            </a:endParaRPr>
          </a:p>
          <a:p>
            <a:r>
              <a:rPr lang="hr-HR" sz="2500" kern="0" dirty="0">
                <a:latin typeface="Raleway Black" panose="020B0A03030101060003" pitchFamily="34" charset="-18"/>
              </a:rPr>
              <a:t>NASTAVA</a:t>
            </a:r>
          </a:p>
          <a:p>
            <a:endParaRPr lang="hr-HR" sz="2500" kern="0" dirty="0">
              <a:latin typeface="Raleway Black" panose="020B0A03030101060003" pitchFamily="34" charset="-18"/>
            </a:endParaRPr>
          </a:p>
          <a:p>
            <a:r>
              <a:rPr lang="hr-HR" sz="2500" kern="0" dirty="0">
                <a:latin typeface="Raleway Black" panose="020B0A03030101060003" pitchFamily="34" charset="-18"/>
              </a:rPr>
              <a:t>UČENJE</a:t>
            </a:r>
          </a:p>
          <a:p>
            <a:endParaRPr lang="hr-HR" sz="2500" kern="0" dirty="0">
              <a:latin typeface="Raleway Black" panose="020B0A03030101060003" pitchFamily="34" charset="-18"/>
            </a:endParaRPr>
          </a:p>
          <a:p>
            <a:r>
              <a:rPr lang="hr-HR" sz="2500" kern="0" dirty="0">
                <a:latin typeface="Raleway Black" panose="020B0A03030101060003" pitchFamily="34" charset="-18"/>
              </a:rPr>
              <a:t>STUDENTI</a:t>
            </a:r>
          </a:p>
        </p:txBody>
      </p:sp>
      <p:cxnSp>
        <p:nvCxnSpPr>
          <p:cNvPr id="5" name="Straight Connector 50"/>
          <p:cNvCxnSpPr/>
          <p:nvPr/>
        </p:nvCxnSpPr>
        <p:spPr>
          <a:xfrm>
            <a:off x="1886516" y="204666"/>
            <a:ext cx="0" cy="15897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693" y="2102546"/>
            <a:ext cx="396019" cy="97147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13737" y="141950"/>
            <a:ext cx="1422949" cy="1422949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4" name="Group 13"/>
          <p:cNvGrpSpPr/>
          <p:nvPr/>
        </p:nvGrpSpPr>
        <p:grpSpPr>
          <a:xfrm>
            <a:off x="328076" y="525048"/>
            <a:ext cx="1243509" cy="748923"/>
            <a:chOff x="1132881" y="3224157"/>
            <a:chExt cx="1658011" cy="998562"/>
          </a:xfrm>
        </p:grpSpPr>
        <p:sp>
          <p:nvSpPr>
            <p:cNvPr id="15" name="Freeform 102"/>
            <p:cNvSpPr>
              <a:spLocks/>
            </p:cNvSpPr>
            <p:nvPr/>
          </p:nvSpPr>
          <p:spPr bwMode="auto">
            <a:xfrm>
              <a:off x="1132881" y="3353306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6" name="Freeform 102"/>
            <p:cNvSpPr>
              <a:spLocks/>
            </p:cNvSpPr>
            <p:nvPr/>
          </p:nvSpPr>
          <p:spPr bwMode="auto">
            <a:xfrm>
              <a:off x="1724207" y="3224157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7" name="Freeform 102"/>
            <p:cNvSpPr>
              <a:spLocks/>
            </p:cNvSpPr>
            <p:nvPr/>
          </p:nvSpPr>
          <p:spPr bwMode="auto">
            <a:xfrm>
              <a:off x="1442192" y="3482455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rgbClr val="CE003D"/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8" name="Freeform 102"/>
            <p:cNvSpPr>
              <a:spLocks/>
            </p:cNvSpPr>
            <p:nvPr/>
          </p:nvSpPr>
          <p:spPr bwMode="auto">
            <a:xfrm>
              <a:off x="2101758" y="3353306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349513" y="2029967"/>
            <a:ext cx="7156687" cy="46966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533400" indent="-5334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endParaRPr lang="hr-HR" sz="2200" dirty="0"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hr-HR" sz="2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ne smije predati sadržaj koji je generiran pomoću alata </a:t>
            </a:r>
            <a:r>
              <a:rPr lang="hr-HR" sz="22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hr-HR" sz="2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bez navođenja načina korištenja alata </a:t>
            </a:r>
            <a:r>
              <a:rPr lang="hr-HR" sz="22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hr-HR" sz="2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hr-HR" sz="2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treba kritički vrednovati i provjeriti rezultate i izvore generirane pomoću alata AI te poduzeti sve potrebne korake da se isprave potencijalne pristranosti i netočnosti u generiranim rezultatima.</a:t>
            </a:r>
            <a:endParaRPr lang="en-H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  <a:tabLst>
                <a:tab pos="457200" algn="l"/>
              </a:tabLst>
            </a:pPr>
            <a:r>
              <a:rPr lang="hr-HR" sz="2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 ne smije osjetljive i privatne podatke koristiti prilikom postavljanja upita alatima </a:t>
            </a:r>
            <a:r>
              <a:rPr lang="hr-HR" sz="22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AI.</a:t>
            </a:r>
          </a:p>
          <a:p>
            <a:pPr marL="0" lvl="0" indent="0" algn="just" fontAlgn="base">
              <a:buNone/>
              <a:tabLst>
                <a:tab pos="457200" algn="l"/>
              </a:tabLst>
            </a:pPr>
            <a:endParaRPr lang="hr-HR" sz="22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buNone/>
              <a:tabLst>
                <a:tab pos="457200" algn="l"/>
              </a:tabLst>
            </a:pPr>
            <a:r>
              <a:rPr lang="hr-HR" sz="2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hr-HR" sz="2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većina alata </a:t>
            </a:r>
            <a:r>
              <a:rPr lang="hr-HR" sz="2200" dirty="0">
                <a:latin typeface="Calibri Light" panose="020F0302020204030204" pitchFamily="34" charset="0"/>
                <a:ea typeface="Times New Roman" panose="02020603050405020304" pitchFamily="18" charset="0"/>
              </a:rPr>
              <a:t>AI</a:t>
            </a:r>
            <a:r>
              <a:rPr lang="hr-HR" sz="2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ima opciju izvoza ili dijeljenja određene konverzacije </a:t>
            </a:r>
            <a:endParaRPr lang="en-H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HR" sz="1100" dirty="0">
                <a:effectLst/>
              </a:rPr>
              <a:t> </a:t>
            </a:r>
            <a:endParaRPr lang="hr-HR" altLang="en-US" sz="18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BADE7C2-0DAD-0092-CE18-0D2677242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894" y="317835"/>
            <a:ext cx="5027066" cy="17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9" rIns="51435" bIns="2571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9pPr>
          </a:lstStyle>
          <a:p>
            <a:r>
              <a:rPr lang="hr-HR" sz="3000" kern="0" dirty="0">
                <a:latin typeface="Raleway Black" panose="020B0A03030101060003" pitchFamily="34" charset="-18"/>
              </a:rPr>
              <a:t>KORIŠTENJE AI PRILIKOM IZRADE STUDENTSKIH RADOVA</a:t>
            </a:r>
          </a:p>
        </p:txBody>
      </p:sp>
      <p:pic>
        <p:nvPicPr>
          <p:cNvPr id="3" name="Slika 11">
            <a:extLst>
              <a:ext uri="{FF2B5EF4-FFF2-40B4-BE49-F238E27FC236}">
                <a16:creationId xmlns:a16="http://schemas.microsoft.com/office/drawing/2014/main" id="{46B935A6-6974-3A52-E42E-06E8FDC6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702" y="3608793"/>
            <a:ext cx="396019" cy="1078737"/>
          </a:xfrm>
          <a:prstGeom prst="rect">
            <a:avLst/>
          </a:prstGeom>
        </p:spPr>
      </p:pic>
      <p:pic>
        <p:nvPicPr>
          <p:cNvPr id="8" name="Slika 11">
            <a:extLst>
              <a:ext uri="{FF2B5EF4-FFF2-40B4-BE49-F238E27FC236}">
                <a16:creationId xmlns:a16="http://schemas.microsoft.com/office/drawing/2014/main" id="{FDE80678-CCF3-0066-DCAA-3C826AD0F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77019" y="2556430"/>
            <a:ext cx="396019" cy="971474"/>
          </a:xfrm>
          <a:prstGeom prst="rect">
            <a:avLst/>
          </a:prstGeom>
        </p:spPr>
      </p:pic>
      <p:pic>
        <p:nvPicPr>
          <p:cNvPr id="9" name="Slika 11">
            <a:extLst>
              <a:ext uri="{FF2B5EF4-FFF2-40B4-BE49-F238E27FC236}">
                <a16:creationId xmlns:a16="http://schemas.microsoft.com/office/drawing/2014/main" id="{25916271-037D-E919-D9AC-C97AA4448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183141" y="4395744"/>
            <a:ext cx="396019" cy="971474"/>
          </a:xfrm>
          <a:prstGeom prst="rect">
            <a:avLst/>
          </a:prstGeom>
        </p:spPr>
      </p:pic>
      <p:pic>
        <p:nvPicPr>
          <p:cNvPr id="10" name="Slika 11">
            <a:extLst>
              <a:ext uri="{FF2B5EF4-FFF2-40B4-BE49-F238E27FC236}">
                <a16:creationId xmlns:a16="http://schemas.microsoft.com/office/drawing/2014/main" id="{ECE641C4-DF20-8A5B-0433-B863FA60E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128" y="4911892"/>
            <a:ext cx="396019" cy="107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43826" y="-114832"/>
            <a:ext cx="7745445" cy="17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9" rIns="51435" bIns="2571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9pPr>
          </a:lstStyle>
          <a:p>
            <a:endParaRPr lang="hr-HR" sz="3000" kern="0" dirty="0">
              <a:latin typeface="Raleway Black" panose="020B0A03030101060003" pitchFamily="34" charset="-18"/>
            </a:endParaRPr>
          </a:p>
          <a:p>
            <a:r>
              <a:rPr lang="hr-HR" sz="2500" kern="0" dirty="0">
                <a:latin typeface="Raleway Black" panose="020B0A03030101060003" pitchFamily="34" charset="-18"/>
              </a:rPr>
              <a:t>SMJERNICE ZA KORIŠTENJE AI U </a:t>
            </a:r>
          </a:p>
          <a:p>
            <a:r>
              <a:rPr lang="hr-HR" sz="2500" kern="0" dirty="0">
                <a:latin typeface="Raleway Black" panose="020B0A03030101060003" pitchFamily="34" charset="-18"/>
              </a:rPr>
              <a:t>ZNANSTVENO-ISTRAŽIVAČKOM RADU</a:t>
            </a:r>
          </a:p>
        </p:txBody>
      </p:sp>
      <p:cxnSp>
        <p:nvCxnSpPr>
          <p:cNvPr id="4" name="Straight Connector 50"/>
          <p:cNvCxnSpPr/>
          <p:nvPr/>
        </p:nvCxnSpPr>
        <p:spPr>
          <a:xfrm>
            <a:off x="1886516" y="204666"/>
            <a:ext cx="0" cy="15897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utnik 6"/>
          <p:cNvSpPr/>
          <p:nvPr/>
        </p:nvSpPr>
        <p:spPr>
          <a:xfrm>
            <a:off x="6754007" y="9595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hr-HR" b="1" dirty="0">
              <a:latin typeface="Raleway" panose="020B0503030101060003" pitchFamily="34" charset="-18"/>
            </a:endParaRPr>
          </a:p>
          <a:p>
            <a:pPr lvl="0"/>
            <a:endParaRPr lang="hr-HR" dirty="0">
              <a:latin typeface="Raleway" panose="020B0503030101060003" pitchFamily="34" charset="-18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278" y="3189182"/>
            <a:ext cx="717188" cy="175933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88894" y="345062"/>
            <a:ext cx="1422949" cy="1422949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5" name="Group 14"/>
          <p:cNvGrpSpPr/>
          <p:nvPr/>
        </p:nvGrpSpPr>
        <p:grpSpPr>
          <a:xfrm>
            <a:off x="288894" y="625053"/>
            <a:ext cx="1243509" cy="748923"/>
            <a:chOff x="1132881" y="3224157"/>
            <a:chExt cx="1658011" cy="998562"/>
          </a:xfrm>
        </p:grpSpPr>
        <p:sp>
          <p:nvSpPr>
            <p:cNvPr id="16" name="Freeform 102"/>
            <p:cNvSpPr>
              <a:spLocks/>
            </p:cNvSpPr>
            <p:nvPr/>
          </p:nvSpPr>
          <p:spPr bwMode="auto">
            <a:xfrm>
              <a:off x="1132881" y="3353306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7" name="Freeform 102"/>
            <p:cNvSpPr>
              <a:spLocks/>
            </p:cNvSpPr>
            <p:nvPr/>
          </p:nvSpPr>
          <p:spPr bwMode="auto">
            <a:xfrm>
              <a:off x="1724207" y="3224157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8" name="Freeform 102"/>
            <p:cNvSpPr>
              <a:spLocks/>
            </p:cNvSpPr>
            <p:nvPr/>
          </p:nvSpPr>
          <p:spPr bwMode="auto">
            <a:xfrm>
              <a:off x="1442192" y="3482455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rgbClr val="CE003D"/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9" name="Freeform 102"/>
            <p:cNvSpPr>
              <a:spLocks/>
            </p:cNvSpPr>
            <p:nvPr/>
          </p:nvSpPr>
          <p:spPr bwMode="auto">
            <a:xfrm>
              <a:off x="2101758" y="3353306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sp>
        <p:nvSpPr>
          <p:cNvPr id="166" name="Freeform 204"/>
          <p:cNvSpPr>
            <a:spLocks noEditPoints="1"/>
          </p:cNvSpPr>
          <p:nvPr/>
        </p:nvSpPr>
        <p:spPr bwMode="auto">
          <a:xfrm>
            <a:off x="848494" y="2288062"/>
            <a:ext cx="683118" cy="2744459"/>
          </a:xfrm>
          <a:custGeom>
            <a:avLst/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" panose="020B0003030101060003" pitchFamily="34" charset="0"/>
            </a:endParaRPr>
          </a:p>
        </p:txBody>
      </p:sp>
      <p:sp>
        <p:nvSpPr>
          <p:cNvPr id="167" name="Freeform 196"/>
          <p:cNvSpPr>
            <a:spLocks noEditPoints="1"/>
          </p:cNvSpPr>
          <p:nvPr/>
        </p:nvSpPr>
        <p:spPr bwMode="auto">
          <a:xfrm>
            <a:off x="1990144" y="2449745"/>
            <a:ext cx="932864" cy="2908221"/>
          </a:xfrm>
          <a:custGeom>
            <a:avLst/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Raleway" panose="020B0003030101060003" pitchFamily="34" charset="0"/>
            </a:endParaRPr>
          </a:p>
        </p:txBody>
      </p:sp>
      <p:sp>
        <p:nvSpPr>
          <p:cNvPr id="170" name="Freeform 192"/>
          <p:cNvSpPr>
            <a:spLocks noEditPoints="1"/>
          </p:cNvSpPr>
          <p:nvPr/>
        </p:nvSpPr>
        <p:spPr bwMode="auto">
          <a:xfrm>
            <a:off x="1261093" y="3486480"/>
            <a:ext cx="1308700" cy="3092081"/>
          </a:xfrm>
          <a:custGeom>
            <a:avLst/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F6AC1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rgbClr val="F6AC19"/>
              </a:solidFill>
              <a:latin typeface="Raleway" panose="020B0003030101060003" pitchFamily="34" charset="0"/>
            </a:endParaRPr>
          </a:p>
        </p:txBody>
      </p:sp>
      <p:sp>
        <p:nvSpPr>
          <p:cNvPr id="22" name="Rezervirano mjesto teksta 2">
            <a:extLst>
              <a:ext uri="{FF2B5EF4-FFF2-40B4-BE49-F238E27FC236}">
                <a16:creationId xmlns:a16="http://schemas.microsoft.com/office/drawing/2014/main" id="{B593200B-AE73-124E-A795-5AAE5E0584FE}"/>
              </a:ext>
            </a:extLst>
          </p:cNvPr>
          <p:cNvSpPr txBox="1">
            <a:spLocks/>
          </p:cNvSpPr>
          <p:nvPr/>
        </p:nvSpPr>
        <p:spPr>
          <a:xfrm>
            <a:off x="5107939" y="1634010"/>
            <a:ext cx="5683193" cy="2088084"/>
          </a:xfr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300" dirty="0"/>
              <a:t> </a:t>
            </a:r>
            <a:br>
              <a:rPr lang="en-GB" sz="2300" dirty="0"/>
            </a:br>
            <a:r>
              <a:rPr lang="hr-HR" sz="1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straživači trebaju: </a:t>
            </a:r>
          </a:p>
          <a:p>
            <a:pPr marL="342900" indent="-342900">
              <a:buAutoNum type="arabicParenBoth"/>
            </a:pP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pronaći načine za učinkovitu upotrebu alata </a:t>
            </a:r>
            <a:r>
              <a:rPr lang="hr-HR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istraživanju, </a:t>
            </a:r>
          </a:p>
          <a:p>
            <a:pPr marL="342900" indent="-342900">
              <a:buAutoNum type="arabicParenBoth"/>
            </a:pP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biti svjesni da upotreba alata </a:t>
            </a:r>
            <a:r>
              <a:rPr lang="hr-HR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 predstavlja </a:t>
            </a:r>
            <a:r>
              <a:rPr lang="hr-HR" sz="19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plagijarizam</a:t>
            </a: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(iako alati UI mogu proizvesti plagirani tekst), </a:t>
            </a:r>
          </a:p>
          <a:p>
            <a:pPr marL="342900" indent="-342900">
              <a:buAutoNum type="arabicParenBoth"/>
            </a:pP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identificirati potencijalnu pristranost (engl. </a:t>
            </a:r>
            <a:r>
              <a:rPr lang="hr-HR" sz="19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bias</a:t>
            </a: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sadržaja kreiranog alatima </a:t>
            </a:r>
            <a:r>
              <a:rPr lang="hr-HR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</a:p>
          <a:p>
            <a:pPr marL="342900" indent="-342900">
              <a:buAutoNum type="arabicParenBoth"/>
            </a:pP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biti oprezni pri primjeni alata </a:t>
            </a:r>
            <a:r>
              <a:rPr lang="hr-HR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zbog potencijalnog generiranja pogrešnih podataka (tzv. </a:t>
            </a:r>
            <a:r>
              <a:rPr lang="hr-HR" sz="19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halucinacije</a:t>
            </a: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i </a:t>
            </a:r>
          </a:p>
          <a:p>
            <a:pPr marL="342900" indent="-342900">
              <a:buAutoNum type="arabicParenBoth"/>
            </a:pP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Poticati primjenu alata </a:t>
            </a:r>
            <a:r>
              <a:rPr lang="hr-HR" sz="1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hr-HR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 istraživanju kao akademski alat na etički i legalno prihvatljiv te odgovoran način.</a:t>
            </a:r>
            <a:endParaRPr lang="en-HR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30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FC8E55-6917-EF08-89B4-71B1A9D90C16}"/>
              </a:ext>
            </a:extLst>
          </p:cNvPr>
          <p:cNvSpPr txBox="1"/>
          <p:nvPr/>
        </p:nvSpPr>
        <p:spPr>
          <a:xfrm>
            <a:off x="4844736" y="6311900"/>
            <a:ext cx="6674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Izvor</a:t>
            </a:r>
            <a:r>
              <a:rPr lang="en-US" sz="1200" i="1" dirty="0"/>
              <a:t>: </a:t>
            </a:r>
            <a:r>
              <a:rPr lang="hr-HR" sz="1200" b="1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Okvir korištenja alata umjetne inteligencije u nastavi, studentskim radovima i istraživanju na Sveučilištu u Zagrebu Fakultetu organizacije i informatike</a:t>
            </a:r>
            <a:endParaRPr lang="en-HR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74035A-DB7C-E3EA-4DF2-821C877C0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86"/>
          <a:stretch/>
        </p:blipFill>
        <p:spPr>
          <a:xfrm>
            <a:off x="9901302" y="345062"/>
            <a:ext cx="1972900" cy="17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2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/>
          <p:nvPr/>
        </p:nvSpPr>
        <p:spPr>
          <a:xfrm>
            <a:off x="-1" y="-100207"/>
            <a:ext cx="12192001" cy="2062288"/>
          </a:xfrm>
          <a:prstGeom prst="rect">
            <a:avLst/>
          </a:prstGeom>
          <a:solidFill>
            <a:srgbClr val="CE003D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1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36346" y="91066"/>
            <a:ext cx="7183011" cy="17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9" rIns="51435" bIns="2571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9pPr>
          </a:lstStyle>
          <a:p>
            <a:r>
              <a:rPr lang="hr-HR" sz="3000" kern="0" dirty="0">
                <a:solidFill>
                  <a:schemeClr val="bg1"/>
                </a:solidFill>
                <a:latin typeface="Raleway Black" panose="020B0A03030101060003" pitchFamily="34" charset="-18"/>
              </a:rPr>
              <a:t>UMJESTO ZAKLJUČKA…</a:t>
            </a:r>
            <a:endParaRPr lang="hr-HR" sz="3000" kern="0" dirty="0">
              <a:solidFill>
                <a:srgbClr val="A7A7A7"/>
              </a:solidFill>
              <a:latin typeface="Raleway" panose="020B0503030101060003" pitchFamily="34" charset="-18"/>
            </a:endParaRPr>
          </a:p>
        </p:txBody>
      </p:sp>
      <p:cxnSp>
        <p:nvCxnSpPr>
          <p:cNvPr id="4" name="Straight Connector 50"/>
          <p:cNvCxnSpPr/>
          <p:nvPr/>
        </p:nvCxnSpPr>
        <p:spPr>
          <a:xfrm>
            <a:off x="1886516" y="204666"/>
            <a:ext cx="0" cy="15897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88894" y="345062"/>
            <a:ext cx="1422949" cy="1422949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3" name="Group 12"/>
          <p:cNvGrpSpPr/>
          <p:nvPr/>
        </p:nvGrpSpPr>
        <p:grpSpPr>
          <a:xfrm>
            <a:off x="378613" y="665585"/>
            <a:ext cx="1243509" cy="748923"/>
            <a:chOff x="1132881" y="3224157"/>
            <a:chExt cx="1658011" cy="998562"/>
          </a:xfrm>
        </p:grpSpPr>
        <p:sp>
          <p:nvSpPr>
            <p:cNvPr id="14" name="Freeform 102"/>
            <p:cNvSpPr>
              <a:spLocks/>
            </p:cNvSpPr>
            <p:nvPr/>
          </p:nvSpPr>
          <p:spPr bwMode="auto">
            <a:xfrm>
              <a:off x="1132881" y="3353306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6" name="Freeform 102"/>
            <p:cNvSpPr>
              <a:spLocks/>
            </p:cNvSpPr>
            <p:nvPr/>
          </p:nvSpPr>
          <p:spPr bwMode="auto">
            <a:xfrm>
              <a:off x="1724207" y="3224157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7" name="Freeform 102"/>
            <p:cNvSpPr>
              <a:spLocks/>
            </p:cNvSpPr>
            <p:nvPr/>
          </p:nvSpPr>
          <p:spPr bwMode="auto">
            <a:xfrm>
              <a:off x="1442192" y="3482455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rgbClr val="CE003D"/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8" name="Freeform 102"/>
            <p:cNvSpPr>
              <a:spLocks/>
            </p:cNvSpPr>
            <p:nvPr/>
          </p:nvSpPr>
          <p:spPr bwMode="auto">
            <a:xfrm>
              <a:off x="2101758" y="3353306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pic>
        <p:nvPicPr>
          <p:cNvPr id="21" name="Picture 2" descr="Slikovni rezultat za be creative">
            <a:extLst>
              <a:ext uri="{FF2B5EF4-FFF2-40B4-BE49-F238E27FC236}">
                <a16:creationId xmlns:a16="http://schemas.microsoft.com/office/drawing/2014/main" id="{FC058FFE-42AD-4F61-8843-59E7006B9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6"/>
          <a:stretch/>
        </p:blipFill>
        <p:spPr bwMode="auto">
          <a:xfrm>
            <a:off x="0" y="1962080"/>
            <a:ext cx="4537276" cy="486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2D8F0C-19C1-2D52-5A79-6CDE461DEDCE}"/>
              </a:ext>
            </a:extLst>
          </p:cNvPr>
          <p:cNvSpPr txBox="1"/>
          <p:nvPr/>
        </p:nvSpPr>
        <p:spPr>
          <a:xfrm>
            <a:off x="5024314" y="2265813"/>
            <a:ext cx="61184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Visokoobrazovne institucije trebaju:</a:t>
            </a:r>
          </a:p>
          <a:p>
            <a:endParaRPr lang="hr-HR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poticati </a:t>
            </a:r>
            <a:r>
              <a:rPr lang="hr-HR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odgovornu uporabu tehnologija </a:t>
            </a:r>
            <a:r>
              <a:rPr lang="hr-HR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AI</a:t>
            </a:r>
            <a:r>
              <a:rPr lang="hr-HR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u istraživanju, s naglaskom na transparentnost, etičnost i poštivanje intelektualnog vlasništva</a:t>
            </a:r>
          </a:p>
          <a:p>
            <a:endParaRPr lang="hr-HR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rimjena AI u nastavnom procesu treba biti usmjerena na unapređenje kvalitete obrazovanja, razvoj digitalnih kompetencija kod nastavnika i studenata, te poticanje inovativnog i kritičkog pristupa učenju i poučavanju.</a:t>
            </a:r>
          </a:p>
          <a:p>
            <a:endParaRPr lang="hr-HR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C00000"/>
                </a:solidFill>
              </a:rPr>
              <a:t>KOLIKO SMO SPREMNI AGILNO PLANIRATI I ODLUČIVATI U VISOKOM OBRAZOVANJU I  DA LI TO ŽELIMO I ZNAMO?</a:t>
            </a:r>
          </a:p>
          <a:p>
            <a:r>
              <a:rPr lang="hr-HR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 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47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2AC0-3EAA-7C8E-258D-5A3BE59E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5" y="-414680"/>
            <a:ext cx="10515600" cy="829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22D21-4FF0-99C9-3E9C-DFF5A9164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613" y="-414679"/>
            <a:ext cx="6857999" cy="727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2914B32-323C-BB89-5EBF-15D99AEA5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65" y="-414681"/>
            <a:ext cx="6443382" cy="7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2386DC-6A87-E568-D504-8BCAFED48381}"/>
              </a:ext>
            </a:extLst>
          </p:cNvPr>
          <p:cNvSpPr txBox="1"/>
          <p:nvPr/>
        </p:nvSpPr>
        <p:spPr>
          <a:xfrm>
            <a:off x="6888817" y="4693024"/>
            <a:ext cx="403411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sz="2200" b="1" dirty="0">
                <a:solidFill>
                  <a:schemeClr val="bg1"/>
                </a:solidFill>
              </a:rPr>
              <a:t>DISCLAIMER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err="1">
                <a:solidFill>
                  <a:schemeClr val="bg1"/>
                </a:solidFill>
              </a:rPr>
              <a:t>Većina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slikovnih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prikaza</a:t>
            </a:r>
            <a:r>
              <a:rPr lang="en-GB" b="1" dirty="0">
                <a:solidFill>
                  <a:schemeClr val="bg1"/>
                </a:solidFill>
              </a:rPr>
              <a:t> u </a:t>
            </a:r>
            <a:r>
              <a:rPr lang="en-GB" b="1" dirty="0" err="1">
                <a:solidFill>
                  <a:schemeClr val="bg1"/>
                </a:solidFill>
              </a:rPr>
              <a:t>ovoj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prezentaciji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rezultat</a:t>
            </a:r>
            <a:r>
              <a:rPr lang="en-GB" b="1" dirty="0">
                <a:solidFill>
                  <a:schemeClr val="bg1"/>
                </a:solidFill>
              </a:rPr>
              <a:t> je </a:t>
            </a:r>
            <a:r>
              <a:rPr lang="en-GB" b="1" dirty="0" err="1">
                <a:solidFill>
                  <a:schemeClr val="bg1"/>
                </a:solidFill>
              </a:rPr>
              <a:t>generativne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umjetne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inteligencije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alata</a:t>
            </a:r>
            <a:r>
              <a:rPr lang="en-GB" b="1" dirty="0">
                <a:solidFill>
                  <a:schemeClr val="bg1"/>
                </a:solidFill>
              </a:rPr>
              <a:t> LIME WIRE - </a:t>
            </a:r>
            <a:r>
              <a:rPr lang="en-GB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https://limewire.com/</a:t>
            </a:r>
            <a:endParaRPr lang="en-GB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7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118" y="819157"/>
            <a:ext cx="2685927" cy="268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7701" y="3770623"/>
            <a:ext cx="2680859" cy="267833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969127" y="1897161"/>
            <a:ext cx="6059962" cy="1015663"/>
          </a:xfrm>
          <a:prstGeom prst="rect">
            <a:avLst/>
          </a:prstGeom>
          <a:solidFill>
            <a:srgbClr val="CE003D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r-HR" sz="5000" noProof="1">
                <a:solidFill>
                  <a:schemeClr val="bg1"/>
                </a:solidFill>
                <a:latin typeface="Raleway" panose="020B0003030101060003" pitchFamily="34" charset="0"/>
                <a:ea typeface="Montserrat-Bold" charset="0"/>
                <a:cs typeface="Montserrat-Bold" charset="0"/>
                <a:sym typeface="Source Sans Pro Light" charset="0"/>
              </a:rPr>
              <a:t>Hvala</a:t>
            </a:r>
            <a:endParaRPr lang="en-US" sz="5000" dirty="0">
              <a:solidFill>
                <a:schemeClr val="bg1"/>
              </a:solidFill>
              <a:latin typeface="Raleway" panose="020B0003030101060003" pitchFamily="34" charset="0"/>
              <a:ea typeface="Montserrat-Bold" charset="0"/>
              <a:cs typeface="Montserrat-Bold" charset="0"/>
              <a:sym typeface="Source Sans Pro Light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878554" y="1731696"/>
            <a:ext cx="313447" cy="1899053"/>
          </a:xfrm>
          <a:prstGeom prst="rect">
            <a:avLst/>
          </a:prstGeom>
          <a:solidFill>
            <a:srgbClr val="CE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Rectangle 27"/>
          <p:cNvSpPr/>
          <p:nvPr/>
        </p:nvSpPr>
        <p:spPr>
          <a:xfrm>
            <a:off x="969127" y="3179891"/>
            <a:ext cx="6059962" cy="1785104"/>
          </a:xfrm>
          <a:prstGeom prst="rect">
            <a:avLst/>
          </a:prstGeom>
          <a:solidFill>
            <a:srgbClr val="333F50"/>
          </a:solidFill>
        </p:spPr>
        <p:txBody>
          <a:bodyPr wrap="square">
            <a:spAutoFit/>
          </a:bodyPr>
          <a:lstStyle/>
          <a:p>
            <a:r>
              <a:rPr lang="en-US" sz="2200" noProof="1">
                <a:solidFill>
                  <a:schemeClr val="bg1"/>
                </a:solidFill>
                <a:latin typeface="Raleway" panose="020B0003030101060003" pitchFamily="34" charset="0"/>
              </a:rPr>
              <a:t>P</a:t>
            </a:r>
            <a:r>
              <a:rPr lang="hr-HR" sz="2200" noProof="1">
                <a:solidFill>
                  <a:schemeClr val="bg1"/>
                </a:solidFill>
                <a:latin typeface="Raleway" panose="020B0003030101060003" pitchFamily="34" charset="0"/>
              </a:rPr>
              <a:t>rof. dr. sc. </a:t>
            </a:r>
            <a:r>
              <a:rPr lang="hr-HR" sz="2200" dirty="0">
                <a:solidFill>
                  <a:schemeClr val="bg1"/>
                </a:solidFill>
                <a:latin typeface="Raleway" panose="020B0003030101060003" pitchFamily="34" charset="0"/>
              </a:rPr>
              <a:t>NINA BEGIČEVIĆ REĐEP</a:t>
            </a:r>
          </a:p>
          <a:p>
            <a:endParaRPr lang="hr-HR" sz="2200" dirty="0">
              <a:solidFill>
                <a:schemeClr val="bg1"/>
              </a:solidFill>
              <a:latin typeface="Raleway" panose="020B0003030101060003" pitchFamily="34" charset="0"/>
            </a:endParaRPr>
          </a:p>
          <a:p>
            <a:r>
              <a:rPr lang="hr-HR" sz="2200" dirty="0">
                <a:solidFill>
                  <a:schemeClr val="bg1"/>
                </a:solidFill>
                <a:latin typeface="Raleway" panose="020B0003030101060003" pitchFamily="34" charset="0"/>
              </a:rPr>
              <a:t>Fakultet organizacije i informatike</a:t>
            </a:r>
          </a:p>
          <a:p>
            <a:r>
              <a:rPr lang="hr-HR" sz="2200" dirty="0">
                <a:solidFill>
                  <a:schemeClr val="bg1"/>
                </a:solidFill>
                <a:latin typeface="Raleway" panose="020B0003030101060003" pitchFamily="34" charset="0"/>
              </a:rPr>
              <a:t>Sveučilište u Zagrebu</a:t>
            </a:r>
          </a:p>
          <a:p>
            <a:endParaRPr lang="hr-HR" sz="22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8" name="Rectangle 26"/>
          <p:cNvSpPr/>
          <p:nvPr/>
        </p:nvSpPr>
        <p:spPr>
          <a:xfrm>
            <a:off x="11878553" y="3630749"/>
            <a:ext cx="313447" cy="1899053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004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17D7BEA-E221-F302-4C0F-6631CE29868B}"/>
              </a:ext>
            </a:extLst>
          </p:cNvPr>
          <p:cNvGrpSpPr/>
          <p:nvPr/>
        </p:nvGrpSpPr>
        <p:grpSpPr>
          <a:xfrm>
            <a:off x="6931977" y="1484196"/>
            <a:ext cx="762000" cy="769620"/>
            <a:chOff x="5773606" y="3639311"/>
            <a:chExt cx="762000" cy="769620"/>
          </a:xfrm>
          <a:solidFill>
            <a:schemeClr val="bg1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E46A82-D744-352B-6AE8-E5A1549D201F}"/>
                </a:ext>
              </a:extLst>
            </p:cNvPr>
            <p:cNvSpPr/>
            <p:nvPr/>
          </p:nvSpPr>
          <p:spPr>
            <a:xfrm>
              <a:off x="5773606" y="3639311"/>
              <a:ext cx="762000" cy="7696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Graphic 8" descr="Arrow Right with solid fill">
              <a:extLst>
                <a:ext uri="{FF2B5EF4-FFF2-40B4-BE49-F238E27FC236}">
                  <a16:creationId xmlns:a16="http://schemas.microsoft.com/office/drawing/2014/main" id="{16C077E4-5A85-AF62-043B-8B67D9821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99451" y="3745912"/>
              <a:ext cx="556418" cy="556418"/>
            </a:xfrm>
            <a:prstGeom prst="rect">
              <a:avLst/>
            </a:prstGeom>
          </p:spPr>
        </p:pic>
      </p:grpSp>
      <p:sp>
        <p:nvSpPr>
          <p:cNvPr id="32" name="Google Shape;244;p26">
            <a:extLst>
              <a:ext uri="{FF2B5EF4-FFF2-40B4-BE49-F238E27FC236}">
                <a16:creationId xmlns:a16="http://schemas.microsoft.com/office/drawing/2014/main" id="{4626B440-BC35-6FD4-04E5-492937EE87B8}"/>
              </a:ext>
            </a:extLst>
          </p:cNvPr>
          <p:cNvSpPr/>
          <p:nvPr/>
        </p:nvSpPr>
        <p:spPr>
          <a:xfrm>
            <a:off x="-189570" y="3958568"/>
            <a:ext cx="7315200" cy="2901275"/>
          </a:xfrm>
          <a:prstGeom prst="rect">
            <a:avLst/>
          </a:prstGeom>
          <a:solidFill>
            <a:srgbClr val="CE003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sz="2400" b="1" dirty="0">
              <a:latin typeface="Raleway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l-PL" sz="3600" b="1" dirty="0">
              <a:solidFill>
                <a:schemeClr val="bg1"/>
              </a:solidFill>
              <a:latin typeface="Raleway" pitchFamily="2" charset="0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chemeClr val="bg1"/>
                </a:solidFill>
                <a:latin typeface="Raleway" pitchFamily="2" charset="0"/>
                <a:ea typeface="Century Gothic"/>
                <a:cs typeface="Century Gothic"/>
                <a:sym typeface="Century Gothic"/>
              </a:rPr>
              <a:t>ŠTO SE PROMIJENILO?</a:t>
            </a:r>
            <a:endParaRPr lang="pl-PL" sz="2400" b="1" dirty="0">
              <a:solidFill>
                <a:schemeClr val="bg1"/>
              </a:solidFill>
              <a:latin typeface="Raleway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81B6A3-7EB7-A1E6-F643-C7FA7848D1E5}"/>
              </a:ext>
            </a:extLst>
          </p:cNvPr>
          <p:cNvSpPr txBox="1"/>
          <p:nvPr/>
        </p:nvSpPr>
        <p:spPr>
          <a:xfrm>
            <a:off x="8780929" y="302178"/>
            <a:ext cx="3228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>
                <a:latin typeface="Raleway" pitchFamily="2" charset="0"/>
              </a:rPr>
              <a:t>AGILNOST</a:t>
            </a:r>
            <a:endParaRPr lang="en-GB" sz="4400" b="1" dirty="0">
              <a:latin typeface="Raleway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6D9A12-4F8D-4377-93B5-6EAC363B3F5A}"/>
              </a:ext>
            </a:extLst>
          </p:cNvPr>
          <p:cNvGrpSpPr/>
          <p:nvPr/>
        </p:nvGrpSpPr>
        <p:grpSpPr>
          <a:xfrm>
            <a:off x="6924022" y="5072121"/>
            <a:ext cx="762000" cy="769620"/>
            <a:chOff x="5773606" y="3639311"/>
            <a:chExt cx="762000" cy="769620"/>
          </a:xfrm>
          <a:solidFill>
            <a:schemeClr val="bg1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ACA7F6-2FB4-7D40-15A3-28F35BC399F9}"/>
                </a:ext>
              </a:extLst>
            </p:cNvPr>
            <p:cNvSpPr/>
            <p:nvPr/>
          </p:nvSpPr>
          <p:spPr>
            <a:xfrm>
              <a:off x="5773606" y="3639311"/>
              <a:ext cx="762000" cy="7696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1" name="Graphic 20" descr="Arrow Right with solid fill">
              <a:extLst>
                <a:ext uri="{FF2B5EF4-FFF2-40B4-BE49-F238E27FC236}">
                  <a16:creationId xmlns:a16="http://schemas.microsoft.com/office/drawing/2014/main" id="{804504F9-5D72-7F78-F4F3-986A1F98D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99451" y="3745912"/>
              <a:ext cx="556418" cy="55641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4E6588-B679-E188-CEBF-3C2A2DE879B7}"/>
              </a:ext>
            </a:extLst>
          </p:cNvPr>
          <p:cNvGrpSpPr/>
          <p:nvPr/>
        </p:nvGrpSpPr>
        <p:grpSpPr>
          <a:xfrm>
            <a:off x="6924022" y="6037330"/>
            <a:ext cx="762000" cy="769620"/>
            <a:chOff x="5773606" y="3639311"/>
            <a:chExt cx="762000" cy="769620"/>
          </a:xfrm>
          <a:solidFill>
            <a:schemeClr val="bg1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EA21FB-8E35-8D9B-E340-E52C24590AA1}"/>
                </a:ext>
              </a:extLst>
            </p:cNvPr>
            <p:cNvSpPr/>
            <p:nvPr/>
          </p:nvSpPr>
          <p:spPr>
            <a:xfrm>
              <a:off x="5773606" y="3639311"/>
              <a:ext cx="762000" cy="7696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6" name="Graphic 25" descr="Arrow Right with solid fill">
              <a:extLst>
                <a:ext uri="{FF2B5EF4-FFF2-40B4-BE49-F238E27FC236}">
                  <a16:creationId xmlns:a16="http://schemas.microsoft.com/office/drawing/2014/main" id="{20780FBF-C27C-5428-E1BA-E00159A06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99451" y="3745912"/>
              <a:ext cx="556418" cy="55641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8FCE83-8A92-2238-513C-29649CE4E772}"/>
              </a:ext>
            </a:extLst>
          </p:cNvPr>
          <p:cNvGrpSpPr/>
          <p:nvPr/>
        </p:nvGrpSpPr>
        <p:grpSpPr>
          <a:xfrm>
            <a:off x="6908923" y="2601669"/>
            <a:ext cx="762000" cy="769620"/>
            <a:chOff x="5773606" y="3639311"/>
            <a:chExt cx="762000" cy="769620"/>
          </a:xfrm>
          <a:solidFill>
            <a:schemeClr val="bg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0FF4A9-075D-C750-1427-9E2FEA85C6F5}"/>
                </a:ext>
              </a:extLst>
            </p:cNvPr>
            <p:cNvSpPr/>
            <p:nvPr/>
          </p:nvSpPr>
          <p:spPr>
            <a:xfrm>
              <a:off x="5773606" y="3639311"/>
              <a:ext cx="762000" cy="7696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Graphic 12" descr="Arrow Right with solid fill">
              <a:extLst>
                <a:ext uri="{FF2B5EF4-FFF2-40B4-BE49-F238E27FC236}">
                  <a16:creationId xmlns:a16="http://schemas.microsoft.com/office/drawing/2014/main" id="{7E918D9F-656D-4526-EED1-4640BEC29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99451" y="3745912"/>
              <a:ext cx="556418" cy="55641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D81F42-DA52-9F00-673F-B5FD9774B6C0}"/>
              </a:ext>
            </a:extLst>
          </p:cNvPr>
          <p:cNvGrpSpPr/>
          <p:nvPr/>
        </p:nvGrpSpPr>
        <p:grpSpPr>
          <a:xfrm>
            <a:off x="6908923" y="3944799"/>
            <a:ext cx="762000" cy="769620"/>
            <a:chOff x="5773606" y="3639311"/>
            <a:chExt cx="762000" cy="769620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B19FC99-4EBF-205D-2881-F14BD6889476}"/>
                </a:ext>
              </a:extLst>
            </p:cNvPr>
            <p:cNvSpPr/>
            <p:nvPr/>
          </p:nvSpPr>
          <p:spPr>
            <a:xfrm>
              <a:off x="5773606" y="3639311"/>
              <a:ext cx="762000" cy="7696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7" name="Graphic 16" descr="Arrow Right with solid fill">
              <a:extLst>
                <a:ext uri="{FF2B5EF4-FFF2-40B4-BE49-F238E27FC236}">
                  <a16:creationId xmlns:a16="http://schemas.microsoft.com/office/drawing/2014/main" id="{02A87961-ED75-4771-7EA2-42A797AA8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99451" y="3745912"/>
              <a:ext cx="556418" cy="55641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674840E-ACC1-8A1C-74EE-085D1A3D77C9}"/>
              </a:ext>
            </a:extLst>
          </p:cNvPr>
          <p:cNvSpPr txBox="1"/>
          <p:nvPr/>
        </p:nvSpPr>
        <p:spPr>
          <a:xfrm>
            <a:off x="7777400" y="1071619"/>
            <a:ext cx="4481635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71755"/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" marR="71755"/>
            <a:endParaRPr lang="en-GB" sz="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1755" marR="71755"/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uspješno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vođenje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visokoobrazovne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institucije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strateško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planiranje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odlučivanje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mora </a:t>
            </a:r>
            <a:r>
              <a:rPr lang="en-GB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biti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agilno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!</a:t>
            </a:r>
            <a:endParaRPr lang="en-H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1755" marR="71755"/>
            <a:endParaRPr lang="en-GB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1755" marR="71755"/>
            <a:r>
              <a:rPr lang="en-GB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Uprava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obrazovnih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institucija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mora </a:t>
            </a:r>
            <a:r>
              <a:rPr lang="en-GB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igrati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raznovrsne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uloge</a:t>
            </a:r>
            <a:r>
              <a:rPr lang="en-GB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SITUACIJSKI STIL ODLUČIVANJA. </a:t>
            </a:r>
          </a:p>
          <a:p>
            <a:pPr marL="71755" marR="71755"/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1800" b="1" dirty="0" err="1">
                <a:solidFill>
                  <a:srgbClr val="C00000"/>
                </a:solidFill>
              </a:rPr>
              <a:t>Agilno</a:t>
            </a:r>
            <a:r>
              <a:rPr lang="en-GB" sz="1800" b="1" dirty="0">
                <a:solidFill>
                  <a:srgbClr val="C00000"/>
                </a:solidFill>
              </a:rPr>
              <a:t> </a:t>
            </a:r>
            <a:r>
              <a:rPr lang="en-GB" sz="1800" b="1" dirty="0" err="1">
                <a:solidFill>
                  <a:srgbClr val="C00000"/>
                </a:solidFill>
              </a:rPr>
              <a:t>planiranje</a:t>
            </a:r>
            <a:r>
              <a:rPr lang="en-GB" sz="1800" b="1" dirty="0">
                <a:solidFill>
                  <a:srgbClr val="C00000"/>
                </a:solidFill>
              </a:rPr>
              <a:t> </a:t>
            </a:r>
            <a:r>
              <a:rPr lang="en-GB" sz="1800" b="1" dirty="0" err="1">
                <a:solidFill>
                  <a:srgbClr val="C00000"/>
                </a:solidFill>
              </a:rPr>
              <a:t>i</a:t>
            </a:r>
            <a:r>
              <a:rPr lang="en-GB" sz="1800" b="1" dirty="0">
                <a:solidFill>
                  <a:srgbClr val="C00000"/>
                </a:solidFill>
              </a:rPr>
              <a:t> </a:t>
            </a:r>
            <a:r>
              <a:rPr lang="en-GB" sz="1800" b="1" dirty="0" err="1">
                <a:solidFill>
                  <a:srgbClr val="C00000"/>
                </a:solidFill>
              </a:rPr>
              <a:t>odlučivanje</a:t>
            </a:r>
            <a:r>
              <a:rPr lang="en-GB" sz="1800" b="1" dirty="0">
                <a:solidFill>
                  <a:srgbClr val="C00000"/>
                </a:solidFill>
              </a:rPr>
              <a:t> </a:t>
            </a:r>
            <a:r>
              <a:rPr lang="en-GB" sz="1800" b="1" dirty="0" err="1">
                <a:solidFill>
                  <a:srgbClr val="C00000"/>
                </a:solidFill>
              </a:rPr>
              <a:t>ima</a:t>
            </a:r>
            <a:r>
              <a:rPr lang="en-GB" sz="1800" b="1" dirty="0">
                <a:solidFill>
                  <a:srgbClr val="C00000"/>
                </a:solidFill>
              </a:rPr>
              <a:t> </a:t>
            </a:r>
            <a:r>
              <a:rPr lang="en-GB" sz="1800" b="1" dirty="0" err="1">
                <a:solidFill>
                  <a:srgbClr val="C00000"/>
                </a:solidFill>
              </a:rPr>
              <a:t>niz</a:t>
            </a:r>
            <a:r>
              <a:rPr lang="en-GB" sz="1800" b="1" dirty="0">
                <a:solidFill>
                  <a:srgbClr val="C00000"/>
                </a:solidFill>
              </a:rPr>
              <a:t> </a:t>
            </a:r>
            <a:r>
              <a:rPr lang="en-GB" sz="1800" b="1" dirty="0" err="1">
                <a:solidFill>
                  <a:srgbClr val="C00000"/>
                </a:solidFill>
              </a:rPr>
              <a:t>karakteristika</a:t>
            </a:r>
            <a:r>
              <a:rPr lang="en-GB" sz="1800" b="1" dirty="0">
                <a:solidFill>
                  <a:srgbClr val="C00000"/>
                </a:solidFill>
              </a:rPr>
              <a:t>:</a:t>
            </a:r>
          </a:p>
          <a:p>
            <a:r>
              <a:rPr lang="en-GB" dirty="0" err="1"/>
              <a:t>m</a:t>
            </a:r>
            <a:r>
              <a:rPr lang="en-GB" sz="1800" dirty="0" err="1"/>
              <a:t>etode</a:t>
            </a:r>
            <a:r>
              <a:rPr lang="en-GB" sz="1800" dirty="0"/>
              <a:t>, </a:t>
            </a:r>
            <a:r>
              <a:rPr lang="en-GB" sz="1800" dirty="0" err="1"/>
              <a:t>koncepti</a:t>
            </a:r>
            <a:r>
              <a:rPr lang="en-GB" sz="1800" dirty="0"/>
              <a:t>, </a:t>
            </a:r>
            <a:r>
              <a:rPr lang="en-GB" sz="1800" dirty="0" err="1"/>
              <a:t>okviri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alati</a:t>
            </a:r>
            <a:r>
              <a:rPr lang="en-GB" sz="1800" dirty="0"/>
              <a:t> koji se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nositi</a:t>
            </a:r>
            <a:r>
              <a:rPr lang="en-GB" sz="1800" dirty="0"/>
              <a:t> s </a:t>
            </a:r>
            <a:r>
              <a:rPr lang="en-GB" sz="1800" dirty="0" err="1"/>
              <a:t>budućnošću</a:t>
            </a:r>
            <a:r>
              <a:rPr lang="en-GB" sz="1800" dirty="0"/>
              <a:t> – </a:t>
            </a:r>
            <a:r>
              <a:rPr lang="en-GB" sz="1800" dirty="0" err="1"/>
              <a:t>kritičko</a:t>
            </a:r>
            <a:r>
              <a:rPr lang="en-GB" sz="1800" dirty="0"/>
              <a:t> </a:t>
            </a:r>
            <a:r>
              <a:rPr lang="en-GB" sz="1800" dirty="0" err="1"/>
              <a:t>mišljenje</a:t>
            </a:r>
            <a:r>
              <a:rPr lang="en-GB" sz="1800" dirty="0"/>
              <a:t>, </a:t>
            </a:r>
            <a:r>
              <a:rPr lang="en-GB" sz="1800" dirty="0" err="1"/>
              <a:t>rješavanje</a:t>
            </a:r>
            <a:r>
              <a:rPr lang="en-GB" sz="1800" dirty="0"/>
              <a:t> </a:t>
            </a:r>
            <a:r>
              <a:rPr lang="en-GB" sz="1800" dirty="0" err="1"/>
              <a:t>problema</a:t>
            </a:r>
            <a:endParaRPr lang="en-GB" sz="1800" dirty="0"/>
          </a:p>
          <a:p>
            <a:endParaRPr lang="en-GB" sz="1800" dirty="0"/>
          </a:p>
          <a:p>
            <a:r>
              <a:rPr lang="en-GB" sz="1800" dirty="0" err="1"/>
              <a:t>sposobnost</a:t>
            </a:r>
            <a:r>
              <a:rPr lang="en-GB" sz="1800" dirty="0"/>
              <a:t> </a:t>
            </a:r>
            <a:r>
              <a:rPr lang="en-GB" sz="1800" dirty="0" err="1"/>
              <a:t>suočavanja</a:t>
            </a:r>
            <a:r>
              <a:rPr lang="en-GB" sz="1800" dirty="0"/>
              <a:t> s </a:t>
            </a:r>
            <a:r>
              <a:rPr lang="en-GB" sz="1800" dirty="0" err="1"/>
              <a:t>češćim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dinamičnijim</a:t>
            </a:r>
            <a:r>
              <a:rPr lang="en-GB" sz="1800" dirty="0"/>
              <a:t> </a:t>
            </a:r>
            <a:r>
              <a:rPr lang="en-GB" sz="1800" dirty="0" err="1"/>
              <a:t>promjenama</a:t>
            </a:r>
            <a:endParaRPr lang="en-GB" sz="1800" dirty="0"/>
          </a:p>
          <a:p>
            <a:endParaRPr lang="en-GB" sz="1800" dirty="0"/>
          </a:p>
          <a:p>
            <a:r>
              <a:rPr lang="en-GB" sz="1800" dirty="0" err="1"/>
              <a:t>potreba</a:t>
            </a:r>
            <a:r>
              <a:rPr lang="en-GB" sz="1800" dirty="0"/>
              <a:t> za </a:t>
            </a:r>
            <a:r>
              <a:rPr lang="en-GB" sz="1800" dirty="0" err="1"/>
              <a:t>kvalitetnim</a:t>
            </a:r>
            <a:r>
              <a:rPr lang="en-GB" sz="1800" dirty="0"/>
              <a:t> </a:t>
            </a:r>
            <a:r>
              <a:rPr lang="en-GB" sz="1800" dirty="0" err="1"/>
              <a:t>vremenom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</a:t>
            </a:r>
            <a:r>
              <a:rPr lang="en-GB" sz="1800" dirty="0" err="1"/>
              <a:t>treba</a:t>
            </a:r>
            <a:r>
              <a:rPr lang="en-GB" sz="1800" dirty="0"/>
              <a:t> </a:t>
            </a:r>
            <a:r>
              <a:rPr lang="en-GB" sz="1800" dirty="0" err="1"/>
              <a:t>uložiti</a:t>
            </a:r>
            <a:r>
              <a:rPr lang="en-GB" sz="1800" dirty="0"/>
              <a:t> u </a:t>
            </a:r>
            <a:r>
              <a:rPr lang="en-GB" sz="1800" dirty="0" err="1"/>
              <a:t>strateška</a:t>
            </a:r>
            <a:r>
              <a:rPr lang="en-GB" sz="1800" dirty="0"/>
              <a:t> </a:t>
            </a:r>
            <a:r>
              <a:rPr lang="en-GB" sz="1800" dirty="0" err="1"/>
              <a:t>promišljanja</a:t>
            </a:r>
            <a:endParaRPr lang="en-GB" sz="1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3ADA60-4BC4-6F0E-691E-64D19B1CE6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9"/>
          <a:stretch/>
        </p:blipFill>
        <p:spPr>
          <a:xfrm>
            <a:off x="0" y="-14306"/>
            <a:ext cx="6473860" cy="48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E9DBE7-CCE2-492A-1C39-9EA2BA603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0" y="1971356"/>
            <a:ext cx="6942519" cy="48897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D11C79F-E269-7E14-4177-7AF647926766}"/>
              </a:ext>
            </a:extLst>
          </p:cNvPr>
          <p:cNvSpPr/>
          <p:nvPr/>
        </p:nvSpPr>
        <p:spPr>
          <a:xfrm>
            <a:off x="5919988" y="838933"/>
            <a:ext cx="762000" cy="769620"/>
          </a:xfrm>
          <a:prstGeom prst="ellipse">
            <a:avLst/>
          </a:prstGeom>
          <a:solidFill>
            <a:srgbClr val="CE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97CABB-39CE-24D9-692F-C4334D2DF886}"/>
              </a:ext>
            </a:extLst>
          </p:cNvPr>
          <p:cNvSpPr/>
          <p:nvPr/>
        </p:nvSpPr>
        <p:spPr>
          <a:xfrm>
            <a:off x="5919988" y="1695771"/>
            <a:ext cx="762000" cy="769620"/>
          </a:xfrm>
          <a:prstGeom prst="ellipse">
            <a:avLst/>
          </a:prstGeom>
          <a:solidFill>
            <a:srgbClr val="CE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5AC1FFA0-C879-E0EB-2A68-9F2AAA29134C}"/>
              </a:ext>
            </a:extLst>
          </p:cNvPr>
          <p:cNvSpPr>
            <a:spLocks noEditPoints="1"/>
          </p:cNvSpPr>
          <p:nvPr/>
        </p:nvSpPr>
        <p:spPr bwMode="auto">
          <a:xfrm>
            <a:off x="1239762" y="-521919"/>
            <a:ext cx="11088683" cy="7379919"/>
          </a:xfrm>
          <a:custGeom>
            <a:avLst/>
            <a:gdLst>
              <a:gd name="T0" fmla="*/ 324 w 1134"/>
              <a:gd name="T1" fmla="*/ 1 h 796"/>
              <a:gd name="T2" fmla="*/ 409 w 1134"/>
              <a:gd name="T3" fmla="*/ 15 h 796"/>
              <a:gd name="T4" fmla="*/ 400 w 1134"/>
              <a:gd name="T5" fmla="*/ 129 h 796"/>
              <a:gd name="T6" fmla="*/ 326 w 1134"/>
              <a:gd name="T7" fmla="*/ 122 h 796"/>
              <a:gd name="T8" fmla="*/ 271 w 1134"/>
              <a:gd name="T9" fmla="*/ 140 h 796"/>
              <a:gd name="T10" fmla="*/ 244 w 1134"/>
              <a:gd name="T11" fmla="*/ 185 h 796"/>
              <a:gd name="T12" fmla="*/ 239 w 1134"/>
              <a:gd name="T13" fmla="*/ 255 h 796"/>
              <a:gd name="T14" fmla="*/ 371 w 1134"/>
              <a:gd name="T15" fmla="*/ 255 h 796"/>
              <a:gd name="T16" fmla="*/ 371 w 1134"/>
              <a:gd name="T17" fmla="*/ 374 h 796"/>
              <a:gd name="T18" fmla="*/ 239 w 1134"/>
              <a:gd name="T19" fmla="*/ 374 h 796"/>
              <a:gd name="T20" fmla="*/ 239 w 1134"/>
              <a:gd name="T21" fmla="*/ 796 h 796"/>
              <a:gd name="T22" fmla="*/ 88 w 1134"/>
              <a:gd name="T23" fmla="*/ 796 h 796"/>
              <a:gd name="T24" fmla="*/ 88 w 1134"/>
              <a:gd name="T25" fmla="*/ 374 h 796"/>
              <a:gd name="T26" fmla="*/ 0 w 1134"/>
              <a:gd name="T27" fmla="*/ 374 h 796"/>
              <a:gd name="T28" fmla="*/ 0 w 1134"/>
              <a:gd name="T29" fmla="*/ 255 h 796"/>
              <a:gd name="T30" fmla="*/ 88 w 1134"/>
              <a:gd name="T31" fmla="*/ 255 h 796"/>
              <a:gd name="T32" fmla="*/ 89 w 1134"/>
              <a:gd name="T33" fmla="*/ 205 h 796"/>
              <a:gd name="T34" fmla="*/ 120 w 1134"/>
              <a:gd name="T35" fmla="*/ 94 h 796"/>
              <a:gd name="T36" fmla="*/ 182 w 1134"/>
              <a:gd name="T37" fmla="*/ 31 h 796"/>
              <a:gd name="T38" fmla="*/ 281 w 1134"/>
              <a:gd name="T39" fmla="*/ 1 h 796"/>
              <a:gd name="T40" fmla="*/ 324 w 1134"/>
              <a:gd name="T41" fmla="*/ 1 h 796"/>
              <a:gd name="T42" fmla="*/ 849 w 1134"/>
              <a:gd name="T43" fmla="*/ 528 h 796"/>
              <a:gd name="T44" fmla="*/ 637 w 1134"/>
              <a:gd name="T45" fmla="*/ 740 h 796"/>
              <a:gd name="T46" fmla="*/ 425 w 1134"/>
              <a:gd name="T47" fmla="*/ 528 h 796"/>
              <a:gd name="T48" fmla="*/ 637 w 1134"/>
              <a:gd name="T49" fmla="*/ 316 h 796"/>
              <a:gd name="T50" fmla="*/ 849 w 1134"/>
              <a:gd name="T51" fmla="*/ 528 h 796"/>
              <a:gd name="T52" fmla="*/ 725 w 1134"/>
              <a:gd name="T53" fmla="*/ 528 h 796"/>
              <a:gd name="T54" fmla="*/ 637 w 1134"/>
              <a:gd name="T55" fmla="*/ 441 h 796"/>
              <a:gd name="T56" fmla="*/ 550 w 1134"/>
              <a:gd name="T57" fmla="*/ 528 h 796"/>
              <a:gd name="T58" fmla="*/ 637 w 1134"/>
              <a:gd name="T59" fmla="*/ 616 h 796"/>
              <a:gd name="T60" fmla="*/ 725 w 1134"/>
              <a:gd name="T61" fmla="*/ 528 h 796"/>
              <a:gd name="T62" fmla="*/ 969 w 1134"/>
              <a:gd name="T63" fmla="*/ 796 h 796"/>
              <a:gd name="T64" fmla="*/ 1121 w 1134"/>
              <a:gd name="T65" fmla="*/ 796 h 796"/>
              <a:gd name="T66" fmla="*/ 1121 w 1134"/>
              <a:gd name="T67" fmla="*/ 259 h 796"/>
              <a:gd name="T68" fmla="*/ 969 w 1134"/>
              <a:gd name="T69" fmla="*/ 259 h 796"/>
              <a:gd name="T70" fmla="*/ 969 w 1134"/>
              <a:gd name="T71" fmla="*/ 796 h 796"/>
              <a:gd name="T72" fmla="*/ 1046 w 1134"/>
              <a:gd name="T73" fmla="*/ 188 h 796"/>
              <a:gd name="T74" fmla="*/ 1134 w 1134"/>
              <a:gd name="T75" fmla="*/ 100 h 796"/>
              <a:gd name="T76" fmla="*/ 1046 w 1134"/>
              <a:gd name="T77" fmla="*/ 13 h 796"/>
              <a:gd name="T78" fmla="*/ 959 w 1134"/>
              <a:gd name="T79" fmla="*/ 100 h 796"/>
              <a:gd name="T80" fmla="*/ 1046 w 1134"/>
              <a:gd name="T81" fmla="*/ 18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34" h="796">
                <a:moveTo>
                  <a:pt x="324" y="1"/>
                </a:moveTo>
                <a:cubicBezTo>
                  <a:pt x="353" y="1"/>
                  <a:pt x="382" y="5"/>
                  <a:pt x="409" y="15"/>
                </a:cubicBezTo>
                <a:cubicBezTo>
                  <a:pt x="400" y="129"/>
                  <a:pt x="400" y="129"/>
                  <a:pt x="400" y="129"/>
                </a:cubicBezTo>
                <a:cubicBezTo>
                  <a:pt x="376" y="122"/>
                  <a:pt x="351" y="121"/>
                  <a:pt x="326" y="122"/>
                </a:cubicBezTo>
                <a:cubicBezTo>
                  <a:pt x="307" y="123"/>
                  <a:pt x="287" y="128"/>
                  <a:pt x="271" y="140"/>
                </a:cubicBezTo>
                <a:cubicBezTo>
                  <a:pt x="257" y="151"/>
                  <a:pt x="248" y="168"/>
                  <a:pt x="244" y="185"/>
                </a:cubicBezTo>
                <a:cubicBezTo>
                  <a:pt x="238" y="208"/>
                  <a:pt x="239" y="232"/>
                  <a:pt x="239" y="255"/>
                </a:cubicBezTo>
                <a:cubicBezTo>
                  <a:pt x="371" y="255"/>
                  <a:pt x="371" y="255"/>
                  <a:pt x="371" y="255"/>
                </a:cubicBezTo>
                <a:cubicBezTo>
                  <a:pt x="371" y="374"/>
                  <a:pt x="371" y="374"/>
                  <a:pt x="371" y="374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796"/>
                  <a:pt x="239" y="796"/>
                  <a:pt x="239" y="796"/>
                </a:cubicBezTo>
                <a:cubicBezTo>
                  <a:pt x="88" y="796"/>
                  <a:pt x="88" y="796"/>
                  <a:pt x="88" y="796"/>
                </a:cubicBezTo>
                <a:cubicBezTo>
                  <a:pt x="88" y="374"/>
                  <a:pt x="88" y="374"/>
                  <a:pt x="88" y="374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255"/>
                  <a:pt x="0" y="255"/>
                  <a:pt x="0" y="255"/>
                </a:cubicBezTo>
                <a:cubicBezTo>
                  <a:pt x="88" y="255"/>
                  <a:pt x="88" y="255"/>
                  <a:pt x="88" y="255"/>
                </a:cubicBezTo>
                <a:cubicBezTo>
                  <a:pt x="88" y="238"/>
                  <a:pt x="87" y="221"/>
                  <a:pt x="89" y="205"/>
                </a:cubicBezTo>
                <a:cubicBezTo>
                  <a:pt x="92" y="166"/>
                  <a:pt x="101" y="127"/>
                  <a:pt x="120" y="94"/>
                </a:cubicBezTo>
                <a:cubicBezTo>
                  <a:pt x="135" y="68"/>
                  <a:pt x="157" y="46"/>
                  <a:pt x="182" y="31"/>
                </a:cubicBezTo>
                <a:cubicBezTo>
                  <a:pt x="212" y="13"/>
                  <a:pt x="247" y="4"/>
                  <a:pt x="281" y="1"/>
                </a:cubicBezTo>
                <a:cubicBezTo>
                  <a:pt x="296" y="0"/>
                  <a:pt x="310" y="0"/>
                  <a:pt x="324" y="1"/>
                </a:cubicBezTo>
                <a:close/>
                <a:moveTo>
                  <a:pt x="849" y="528"/>
                </a:moveTo>
                <a:cubicBezTo>
                  <a:pt x="849" y="645"/>
                  <a:pt x="754" y="740"/>
                  <a:pt x="637" y="740"/>
                </a:cubicBezTo>
                <a:cubicBezTo>
                  <a:pt x="520" y="740"/>
                  <a:pt x="425" y="645"/>
                  <a:pt x="425" y="528"/>
                </a:cubicBezTo>
                <a:cubicBezTo>
                  <a:pt x="425" y="411"/>
                  <a:pt x="520" y="316"/>
                  <a:pt x="637" y="316"/>
                </a:cubicBezTo>
                <a:cubicBezTo>
                  <a:pt x="754" y="316"/>
                  <a:pt x="849" y="411"/>
                  <a:pt x="849" y="528"/>
                </a:cubicBezTo>
                <a:close/>
                <a:moveTo>
                  <a:pt x="725" y="528"/>
                </a:moveTo>
                <a:cubicBezTo>
                  <a:pt x="725" y="480"/>
                  <a:pt x="686" y="441"/>
                  <a:pt x="637" y="441"/>
                </a:cubicBezTo>
                <a:cubicBezTo>
                  <a:pt x="589" y="441"/>
                  <a:pt x="550" y="480"/>
                  <a:pt x="550" y="528"/>
                </a:cubicBezTo>
                <a:cubicBezTo>
                  <a:pt x="550" y="576"/>
                  <a:pt x="589" y="616"/>
                  <a:pt x="637" y="616"/>
                </a:cubicBezTo>
                <a:cubicBezTo>
                  <a:pt x="686" y="616"/>
                  <a:pt x="725" y="576"/>
                  <a:pt x="725" y="528"/>
                </a:cubicBezTo>
                <a:close/>
                <a:moveTo>
                  <a:pt x="969" y="796"/>
                </a:moveTo>
                <a:cubicBezTo>
                  <a:pt x="1121" y="796"/>
                  <a:pt x="1121" y="796"/>
                  <a:pt x="1121" y="796"/>
                </a:cubicBezTo>
                <a:cubicBezTo>
                  <a:pt x="1121" y="259"/>
                  <a:pt x="1121" y="259"/>
                  <a:pt x="1121" y="259"/>
                </a:cubicBezTo>
                <a:cubicBezTo>
                  <a:pt x="969" y="259"/>
                  <a:pt x="969" y="259"/>
                  <a:pt x="969" y="259"/>
                </a:cubicBezTo>
                <a:lnTo>
                  <a:pt x="969" y="796"/>
                </a:lnTo>
                <a:close/>
                <a:moveTo>
                  <a:pt x="1046" y="188"/>
                </a:moveTo>
                <a:cubicBezTo>
                  <a:pt x="1095" y="188"/>
                  <a:pt x="1134" y="148"/>
                  <a:pt x="1134" y="100"/>
                </a:cubicBezTo>
                <a:cubicBezTo>
                  <a:pt x="1134" y="52"/>
                  <a:pt x="1095" y="13"/>
                  <a:pt x="1046" y="13"/>
                </a:cubicBezTo>
                <a:cubicBezTo>
                  <a:pt x="998" y="13"/>
                  <a:pt x="959" y="52"/>
                  <a:pt x="959" y="100"/>
                </a:cubicBezTo>
                <a:cubicBezTo>
                  <a:pt x="959" y="148"/>
                  <a:pt x="998" y="188"/>
                  <a:pt x="1046" y="188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94B599-3C28-782F-1051-195E7017AA3C}"/>
              </a:ext>
            </a:extLst>
          </p:cNvPr>
          <p:cNvSpPr/>
          <p:nvPr/>
        </p:nvSpPr>
        <p:spPr>
          <a:xfrm>
            <a:off x="5943515" y="3397801"/>
            <a:ext cx="762000" cy="769620"/>
          </a:xfrm>
          <a:prstGeom prst="ellipse">
            <a:avLst/>
          </a:prstGeom>
          <a:solidFill>
            <a:srgbClr val="CE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905D06-4308-FE4E-916D-A999C8853155}"/>
              </a:ext>
            </a:extLst>
          </p:cNvPr>
          <p:cNvSpPr/>
          <p:nvPr/>
        </p:nvSpPr>
        <p:spPr>
          <a:xfrm>
            <a:off x="5939790" y="2542060"/>
            <a:ext cx="762000" cy="769620"/>
          </a:xfrm>
          <a:prstGeom prst="ellipse">
            <a:avLst/>
          </a:prstGeom>
          <a:solidFill>
            <a:srgbClr val="CE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538702B-CCB1-7BB6-70FA-EAEA0C3A7A94}"/>
              </a:ext>
            </a:extLst>
          </p:cNvPr>
          <p:cNvSpPr/>
          <p:nvPr/>
        </p:nvSpPr>
        <p:spPr>
          <a:xfrm>
            <a:off x="5991378" y="4982029"/>
            <a:ext cx="762000" cy="769620"/>
          </a:xfrm>
          <a:prstGeom prst="ellipse">
            <a:avLst/>
          </a:prstGeom>
          <a:solidFill>
            <a:srgbClr val="E0C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6AA550-591A-9515-8F3C-7C03C107F927}"/>
              </a:ext>
            </a:extLst>
          </p:cNvPr>
          <p:cNvSpPr/>
          <p:nvPr/>
        </p:nvSpPr>
        <p:spPr>
          <a:xfrm>
            <a:off x="6022104" y="6009165"/>
            <a:ext cx="762000" cy="769620"/>
          </a:xfrm>
          <a:prstGeom prst="ellipse">
            <a:avLst/>
          </a:prstGeom>
          <a:solidFill>
            <a:srgbClr val="E0C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8C9EC7-8912-21FC-50E9-F5971D48E6A9}"/>
              </a:ext>
            </a:extLst>
          </p:cNvPr>
          <p:cNvSpPr txBox="1"/>
          <p:nvPr/>
        </p:nvSpPr>
        <p:spPr>
          <a:xfrm rot="10800000">
            <a:off x="6005233" y="4468620"/>
            <a:ext cx="5875020" cy="107722"/>
          </a:xfrm>
          <a:prstGeom prst="rect">
            <a:avLst/>
          </a:prstGeom>
          <a:solidFill>
            <a:srgbClr val="E0C387"/>
          </a:solidFill>
          <a:ln>
            <a:solidFill>
              <a:srgbClr val="E0C387"/>
            </a:solidFill>
          </a:ln>
        </p:spPr>
        <p:txBody>
          <a:bodyPr wrap="square">
            <a:spAutoFit/>
          </a:bodyPr>
          <a:lstStyle/>
          <a:p>
            <a:endParaRPr lang="hr-HR" sz="100" b="1" dirty="0">
              <a:latin typeface="Raleway" panose="020B0503030101060003" pitchFamily="34" charset="-18"/>
            </a:endParaRPr>
          </a:p>
        </p:txBody>
      </p:sp>
      <p:pic>
        <p:nvPicPr>
          <p:cNvPr id="49" name="Graphic 48" descr="Arrow Right with solid fill">
            <a:extLst>
              <a:ext uri="{FF2B5EF4-FFF2-40B4-BE49-F238E27FC236}">
                <a16:creationId xmlns:a16="http://schemas.microsoft.com/office/drawing/2014/main" id="{6BD5E6F8-E7DE-4F5A-7295-7883D6335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779" y="1782130"/>
            <a:ext cx="556418" cy="556418"/>
          </a:xfrm>
          <a:prstGeom prst="rect">
            <a:avLst/>
          </a:prstGeom>
        </p:spPr>
      </p:pic>
      <p:pic>
        <p:nvPicPr>
          <p:cNvPr id="50" name="Graphic 49" descr="Arrow Right with solid fill">
            <a:extLst>
              <a:ext uri="{FF2B5EF4-FFF2-40B4-BE49-F238E27FC236}">
                <a16:creationId xmlns:a16="http://schemas.microsoft.com/office/drawing/2014/main" id="{3B47C668-2802-F345-0B29-9726713D9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104" y="921786"/>
            <a:ext cx="556418" cy="556418"/>
          </a:xfrm>
          <a:prstGeom prst="rect">
            <a:avLst/>
          </a:prstGeom>
        </p:spPr>
      </p:pic>
      <p:pic>
        <p:nvPicPr>
          <p:cNvPr id="51" name="Graphic 50" descr="Arrow Right with solid fill">
            <a:extLst>
              <a:ext uri="{FF2B5EF4-FFF2-40B4-BE49-F238E27FC236}">
                <a16:creationId xmlns:a16="http://schemas.microsoft.com/office/drawing/2014/main" id="{C11F1864-9A37-04EE-29AF-59CADCFF6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08294" y="2638570"/>
            <a:ext cx="556418" cy="556418"/>
          </a:xfrm>
          <a:prstGeom prst="rect">
            <a:avLst/>
          </a:prstGeom>
        </p:spPr>
      </p:pic>
      <p:pic>
        <p:nvPicPr>
          <p:cNvPr id="52" name="Graphic 51" descr="Arrow Right with solid fill">
            <a:extLst>
              <a:ext uri="{FF2B5EF4-FFF2-40B4-BE49-F238E27FC236}">
                <a16:creationId xmlns:a16="http://schemas.microsoft.com/office/drawing/2014/main" id="{8D98006D-E169-D383-2529-37942DED4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4408" y="3502451"/>
            <a:ext cx="556418" cy="556418"/>
          </a:xfrm>
          <a:prstGeom prst="rect">
            <a:avLst/>
          </a:prstGeom>
        </p:spPr>
      </p:pic>
      <p:pic>
        <p:nvPicPr>
          <p:cNvPr id="53" name="Graphic 52" descr="Arrow Right with solid fill">
            <a:extLst>
              <a:ext uri="{FF2B5EF4-FFF2-40B4-BE49-F238E27FC236}">
                <a16:creationId xmlns:a16="http://schemas.microsoft.com/office/drawing/2014/main" id="{E13BAC2A-B9F7-0C49-51D7-7A4840BBC1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79250" y="5123804"/>
            <a:ext cx="556418" cy="556418"/>
          </a:xfrm>
          <a:prstGeom prst="rect">
            <a:avLst/>
          </a:prstGeom>
        </p:spPr>
      </p:pic>
      <p:pic>
        <p:nvPicPr>
          <p:cNvPr id="54" name="Graphic 53" descr="Arrow Right with solid fill">
            <a:extLst>
              <a:ext uri="{FF2B5EF4-FFF2-40B4-BE49-F238E27FC236}">
                <a16:creationId xmlns:a16="http://schemas.microsoft.com/office/drawing/2014/main" id="{030A68E6-F49E-ECBF-3A4D-ADB6305068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79250" y="6125987"/>
            <a:ext cx="556418" cy="5564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2F1935E-8008-0C91-ED3C-F556BD7C0055}"/>
              </a:ext>
            </a:extLst>
          </p:cNvPr>
          <p:cNvGrpSpPr/>
          <p:nvPr/>
        </p:nvGrpSpPr>
        <p:grpSpPr>
          <a:xfrm>
            <a:off x="-3" y="-1700"/>
            <a:ext cx="12063968" cy="764660"/>
            <a:chOff x="-3" y="-9701"/>
            <a:chExt cx="8968787" cy="7646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C9135B-E2BC-1A8B-FE42-8971D381D5D1}"/>
                </a:ext>
              </a:extLst>
            </p:cNvPr>
            <p:cNvGrpSpPr/>
            <p:nvPr/>
          </p:nvGrpSpPr>
          <p:grpSpPr>
            <a:xfrm rot="10800000">
              <a:off x="-3" y="-9701"/>
              <a:ext cx="8968787" cy="764660"/>
              <a:chOff x="3223216" y="4244654"/>
              <a:chExt cx="8968787" cy="36933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43879CB-03B4-04DB-023E-4D3941C50CCE}"/>
                  </a:ext>
                </a:extLst>
              </p:cNvPr>
              <p:cNvSpPr/>
              <p:nvPr/>
            </p:nvSpPr>
            <p:spPr>
              <a:xfrm>
                <a:off x="3223216" y="4244654"/>
                <a:ext cx="722395" cy="364493"/>
              </a:xfrm>
              <a:prstGeom prst="ellipse">
                <a:avLst/>
              </a:prstGeom>
              <a:solidFill>
                <a:srgbClr val="CE003D"/>
              </a:solidFill>
              <a:ln w="6350">
                <a:solidFill>
                  <a:srgbClr val="CE00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16DCFC-F3DA-7442-7FEF-40894C21556E}"/>
                  </a:ext>
                </a:extLst>
              </p:cNvPr>
              <p:cNvSpPr txBox="1"/>
              <p:nvPr/>
            </p:nvSpPr>
            <p:spPr>
              <a:xfrm>
                <a:off x="3559342" y="4244654"/>
                <a:ext cx="8632661" cy="369332"/>
              </a:xfrm>
              <a:prstGeom prst="rect">
                <a:avLst/>
              </a:prstGeom>
              <a:solidFill>
                <a:srgbClr val="CE003D"/>
              </a:solidFill>
              <a:ln>
                <a:solidFill>
                  <a:srgbClr val="CE003D"/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hr-HR" b="1" dirty="0">
                  <a:latin typeface="Raleway" panose="020B0503030101060003" pitchFamily="34" charset="-18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7BBC8B-396E-5613-A487-048D605C36FC}"/>
                </a:ext>
              </a:extLst>
            </p:cNvPr>
            <p:cNvSpPr txBox="1"/>
            <p:nvPr/>
          </p:nvSpPr>
          <p:spPr>
            <a:xfrm>
              <a:off x="180339" y="158576"/>
              <a:ext cx="863265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dirty="0">
                  <a:solidFill>
                    <a:schemeClr val="bg1"/>
                  </a:solidFill>
                </a:rPr>
                <a:t>AGILNA PARADIGMA U OBRAZOVANJU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E3919E-32B3-E3D4-A718-E9CF0EA8B42B}"/>
              </a:ext>
            </a:extLst>
          </p:cNvPr>
          <p:cNvSpPr txBox="1"/>
          <p:nvPr/>
        </p:nvSpPr>
        <p:spPr>
          <a:xfrm>
            <a:off x="6900913" y="848513"/>
            <a:ext cx="52086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Reagiranje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promjene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prije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nego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samo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praćenje</a:t>
            </a:r>
            <a:r>
              <a:rPr lang="en-US" b="1" dirty="0">
                <a:solidFill>
                  <a:srgbClr val="C00000"/>
                </a:solidFill>
              </a:rPr>
              <a:t> plana</a:t>
            </a:r>
          </a:p>
          <a:p>
            <a:endParaRPr lang="en-US" dirty="0"/>
          </a:p>
          <a:p>
            <a:r>
              <a:rPr lang="en-GB" dirty="0" err="1"/>
              <a:t>P</a:t>
            </a:r>
            <a:r>
              <a:rPr lang="en-GB" b="0" dirty="0" err="1">
                <a:effectLst/>
              </a:rPr>
              <a:t>rimjena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novih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metoda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planiranja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i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resursa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koje</a:t>
            </a:r>
            <a:r>
              <a:rPr lang="en-GB" b="0" dirty="0">
                <a:effectLst/>
              </a:rPr>
              <a:t> je </a:t>
            </a:r>
            <a:r>
              <a:rPr lang="en-GB" b="0" dirty="0" err="1">
                <a:effectLst/>
              </a:rPr>
              <a:t>donijelo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digitalno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doba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Istraživački</a:t>
            </a:r>
            <a:r>
              <a:rPr lang="en-GB" dirty="0"/>
              <a:t> </a:t>
            </a:r>
            <a:r>
              <a:rPr lang="en-GB" dirty="0" err="1"/>
              <a:t>projekti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komunikacija</a:t>
            </a:r>
            <a:r>
              <a:rPr lang="en-GB" dirty="0"/>
              <a:t> – </a:t>
            </a:r>
            <a:r>
              <a:rPr lang="en-GB" dirty="0" err="1"/>
              <a:t>profesor</a:t>
            </a:r>
            <a:r>
              <a:rPr lang="en-GB" dirty="0"/>
              <a:t> i student – </a:t>
            </a:r>
            <a:r>
              <a:rPr lang="en-GB" dirty="0" err="1"/>
              <a:t>zajedno</a:t>
            </a:r>
            <a:r>
              <a:rPr lang="en-GB" dirty="0"/>
              <a:t> do </a:t>
            </a:r>
            <a:r>
              <a:rPr lang="en-GB" dirty="0" err="1"/>
              <a:t>novih</a:t>
            </a:r>
            <a:r>
              <a:rPr lang="en-GB" dirty="0"/>
              <a:t> </a:t>
            </a:r>
            <a:r>
              <a:rPr lang="en-GB" dirty="0" err="1"/>
              <a:t>oblika</a:t>
            </a:r>
            <a:r>
              <a:rPr lang="en-GB" dirty="0"/>
              <a:t> </a:t>
            </a:r>
            <a:r>
              <a:rPr lang="en-GB" dirty="0" err="1"/>
              <a:t>učenja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poučavanja</a:t>
            </a:r>
            <a:r>
              <a:rPr lang="en-GB" dirty="0"/>
              <a:t>!</a:t>
            </a:r>
          </a:p>
          <a:p>
            <a:endParaRPr lang="en-GB" dirty="0"/>
          </a:p>
          <a:p>
            <a:r>
              <a:rPr lang="en-GB" dirty="0"/>
              <a:t>WBL, PBL, </a:t>
            </a:r>
            <a:r>
              <a:rPr lang="en-GB" dirty="0" err="1"/>
              <a:t>PrBL</a:t>
            </a:r>
            <a:r>
              <a:rPr lang="en-GB" dirty="0"/>
              <a:t>, </a:t>
            </a:r>
            <a:r>
              <a:rPr lang="en-GB" dirty="0" err="1"/>
              <a:t>obrnuta</a:t>
            </a:r>
            <a:r>
              <a:rPr lang="en-GB" dirty="0"/>
              <a:t> </a:t>
            </a:r>
            <a:r>
              <a:rPr lang="en-GB" dirty="0" err="1"/>
              <a:t>učionica</a:t>
            </a:r>
            <a:r>
              <a:rPr lang="en-GB" dirty="0"/>
              <a:t>, guidelines AI – </a:t>
            </a:r>
            <a:r>
              <a:rPr lang="en-GB" dirty="0" err="1"/>
              <a:t>sveučilišna</a:t>
            </a:r>
            <a:r>
              <a:rPr lang="en-GB" dirty="0"/>
              <a:t>, </a:t>
            </a:r>
            <a:r>
              <a:rPr lang="en-GB" dirty="0" err="1"/>
              <a:t>fakultetska</a:t>
            </a:r>
            <a:r>
              <a:rPr lang="en-GB" dirty="0"/>
              <a:t> </a:t>
            </a:r>
            <a:r>
              <a:rPr lang="en-GB" dirty="0" err="1"/>
              <a:t>razina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00BF87-D553-FB1F-CF08-C81724FBC8CD}"/>
              </a:ext>
            </a:extLst>
          </p:cNvPr>
          <p:cNvSpPr txBox="1"/>
          <p:nvPr/>
        </p:nvSpPr>
        <p:spPr>
          <a:xfrm>
            <a:off x="6869480" y="4877542"/>
            <a:ext cx="52028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 err="1">
                <a:effectLst/>
              </a:rPr>
              <a:t>Agilna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metodologija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podrazumijeva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i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neprestano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vraćanje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na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postignute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rezultate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i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ispitivanje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efikasnosti</a:t>
            </a:r>
            <a:r>
              <a:rPr lang="en-GB" b="0" dirty="0">
                <a:effectLst/>
              </a:rPr>
              <a:t>. </a:t>
            </a:r>
          </a:p>
          <a:p>
            <a:endParaRPr lang="en-GB" b="0" dirty="0">
              <a:effectLst/>
            </a:endParaRPr>
          </a:p>
          <a:p>
            <a:r>
              <a:rPr lang="en-GB" b="0" dirty="0" err="1">
                <a:effectLst/>
              </a:rPr>
              <a:t>Ovakvo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postupanje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doprinosi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unapređenju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procesa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učenja</a:t>
            </a:r>
            <a:r>
              <a:rPr lang="en-GB" b="0" dirty="0">
                <a:effectLst/>
              </a:rPr>
              <a:t> </a:t>
            </a:r>
            <a:r>
              <a:rPr lang="en-GB" dirty="0" err="1"/>
              <a:t>i</a:t>
            </a:r>
            <a:r>
              <a:rPr lang="en-GB" b="0" dirty="0">
                <a:effectLst/>
              </a:rPr>
              <a:t> </a:t>
            </a:r>
            <a:r>
              <a:rPr lang="en-GB" b="0" dirty="0" err="1">
                <a:effectLst/>
              </a:rPr>
              <a:t>poučavanja</a:t>
            </a:r>
            <a:r>
              <a:rPr lang="en-GB" dirty="0"/>
              <a:t>, </a:t>
            </a:r>
            <a:r>
              <a:rPr lang="en-GB" dirty="0" err="1"/>
              <a:t>istraživanja</a:t>
            </a:r>
            <a:r>
              <a:rPr lang="en-GB" dirty="0"/>
              <a:t> i </a:t>
            </a:r>
            <a:r>
              <a:rPr lang="en-GB" dirty="0" err="1"/>
              <a:t>poslovanja</a:t>
            </a:r>
            <a:r>
              <a:rPr lang="en-GB" dirty="0"/>
              <a:t> VU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0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92168" y="-40779"/>
            <a:ext cx="11088683" cy="7379919"/>
          </a:xfrm>
          <a:custGeom>
            <a:avLst/>
            <a:gdLst>
              <a:gd name="T0" fmla="*/ 324 w 1134"/>
              <a:gd name="T1" fmla="*/ 1 h 796"/>
              <a:gd name="T2" fmla="*/ 409 w 1134"/>
              <a:gd name="T3" fmla="*/ 15 h 796"/>
              <a:gd name="T4" fmla="*/ 400 w 1134"/>
              <a:gd name="T5" fmla="*/ 129 h 796"/>
              <a:gd name="T6" fmla="*/ 326 w 1134"/>
              <a:gd name="T7" fmla="*/ 122 h 796"/>
              <a:gd name="T8" fmla="*/ 271 w 1134"/>
              <a:gd name="T9" fmla="*/ 140 h 796"/>
              <a:gd name="T10" fmla="*/ 244 w 1134"/>
              <a:gd name="T11" fmla="*/ 185 h 796"/>
              <a:gd name="T12" fmla="*/ 239 w 1134"/>
              <a:gd name="T13" fmla="*/ 255 h 796"/>
              <a:gd name="T14" fmla="*/ 371 w 1134"/>
              <a:gd name="T15" fmla="*/ 255 h 796"/>
              <a:gd name="T16" fmla="*/ 371 w 1134"/>
              <a:gd name="T17" fmla="*/ 374 h 796"/>
              <a:gd name="T18" fmla="*/ 239 w 1134"/>
              <a:gd name="T19" fmla="*/ 374 h 796"/>
              <a:gd name="T20" fmla="*/ 239 w 1134"/>
              <a:gd name="T21" fmla="*/ 796 h 796"/>
              <a:gd name="T22" fmla="*/ 88 w 1134"/>
              <a:gd name="T23" fmla="*/ 796 h 796"/>
              <a:gd name="T24" fmla="*/ 88 w 1134"/>
              <a:gd name="T25" fmla="*/ 374 h 796"/>
              <a:gd name="T26" fmla="*/ 0 w 1134"/>
              <a:gd name="T27" fmla="*/ 374 h 796"/>
              <a:gd name="T28" fmla="*/ 0 w 1134"/>
              <a:gd name="T29" fmla="*/ 255 h 796"/>
              <a:gd name="T30" fmla="*/ 88 w 1134"/>
              <a:gd name="T31" fmla="*/ 255 h 796"/>
              <a:gd name="T32" fmla="*/ 89 w 1134"/>
              <a:gd name="T33" fmla="*/ 205 h 796"/>
              <a:gd name="T34" fmla="*/ 120 w 1134"/>
              <a:gd name="T35" fmla="*/ 94 h 796"/>
              <a:gd name="T36" fmla="*/ 182 w 1134"/>
              <a:gd name="T37" fmla="*/ 31 h 796"/>
              <a:gd name="T38" fmla="*/ 281 w 1134"/>
              <a:gd name="T39" fmla="*/ 1 h 796"/>
              <a:gd name="T40" fmla="*/ 324 w 1134"/>
              <a:gd name="T41" fmla="*/ 1 h 796"/>
              <a:gd name="T42" fmla="*/ 849 w 1134"/>
              <a:gd name="T43" fmla="*/ 528 h 796"/>
              <a:gd name="T44" fmla="*/ 637 w 1134"/>
              <a:gd name="T45" fmla="*/ 740 h 796"/>
              <a:gd name="T46" fmla="*/ 425 w 1134"/>
              <a:gd name="T47" fmla="*/ 528 h 796"/>
              <a:gd name="T48" fmla="*/ 637 w 1134"/>
              <a:gd name="T49" fmla="*/ 316 h 796"/>
              <a:gd name="T50" fmla="*/ 849 w 1134"/>
              <a:gd name="T51" fmla="*/ 528 h 796"/>
              <a:gd name="T52" fmla="*/ 725 w 1134"/>
              <a:gd name="T53" fmla="*/ 528 h 796"/>
              <a:gd name="T54" fmla="*/ 637 w 1134"/>
              <a:gd name="T55" fmla="*/ 441 h 796"/>
              <a:gd name="T56" fmla="*/ 550 w 1134"/>
              <a:gd name="T57" fmla="*/ 528 h 796"/>
              <a:gd name="T58" fmla="*/ 637 w 1134"/>
              <a:gd name="T59" fmla="*/ 616 h 796"/>
              <a:gd name="T60" fmla="*/ 725 w 1134"/>
              <a:gd name="T61" fmla="*/ 528 h 796"/>
              <a:gd name="T62" fmla="*/ 969 w 1134"/>
              <a:gd name="T63" fmla="*/ 796 h 796"/>
              <a:gd name="T64" fmla="*/ 1121 w 1134"/>
              <a:gd name="T65" fmla="*/ 796 h 796"/>
              <a:gd name="T66" fmla="*/ 1121 w 1134"/>
              <a:gd name="T67" fmla="*/ 259 h 796"/>
              <a:gd name="T68" fmla="*/ 969 w 1134"/>
              <a:gd name="T69" fmla="*/ 259 h 796"/>
              <a:gd name="T70" fmla="*/ 969 w 1134"/>
              <a:gd name="T71" fmla="*/ 796 h 796"/>
              <a:gd name="T72" fmla="*/ 1046 w 1134"/>
              <a:gd name="T73" fmla="*/ 188 h 796"/>
              <a:gd name="T74" fmla="*/ 1134 w 1134"/>
              <a:gd name="T75" fmla="*/ 100 h 796"/>
              <a:gd name="T76" fmla="*/ 1046 w 1134"/>
              <a:gd name="T77" fmla="*/ 13 h 796"/>
              <a:gd name="T78" fmla="*/ 959 w 1134"/>
              <a:gd name="T79" fmla="*/ 100 h 796"/>
              <a:gd name="T80" fmla="*/ 1046 w 1134"/>
              <a:gd name="T81" fmla="*/ 18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34" h="796">
                <a:moveTo>
                  <a:pt x="324" y="1"/>
                </a:moveTo>
                <a:cubicBezTo>
                  <a:pt x="353" y="1"/>
                  <a:pt x="382" y="5"/>
                  <a:pt x="409" y="15"/>
                </a:cubicBezTo>
                <a:cubicBezTo>
                  <a:pt x="400" y="129"/>
                  <a:pt x="400" y="129"/>
                  <a:pt x="400" y="129"/>
                </a:cubicBezTo>
                <a:cubicBezTo>
                  <a:pt x="376" y="122"/>
                  <a:pt x="351" y="121"/>
                  <a:pt x="326" y="122"/>
                </a:cubicBezTo>
                <a:cubicBezTo>
                  <a:pt x="307" y="123"/>
                  <a:pt x="287" y="128"/>
                  <a:pt x="271" y="140"/>
                </a:cubicBezTo>
                <a:cubicBezTo>
                  <a:pt x="257" y="151"/>
                  <a:pt x="248" y="168"/>
                  <a:pt x="244" y="185"/>
                </a:cubicBezTo>
                <a:cubicBezTo>
                  <a:pt x="238" y="208"/>
                  <a:pt x="239" y="232"/>
                  <a:pt x="239" y="255"/>
                </a:cubicBezTo>
                <a:cubicBezTo>
                  <a:pt x="371" y="255"/>
                  <a:pt x="371" y="255"/>
                  <a:pt x="371" y="255"/>
                </a:cubicBezTo>
                <a:cubicBezTo>
                  <a:pt x="371" y="374"/>
                  <a:pt x="371" y="374"/>
                  <a:pt x="371" y="374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796"/>
                  <a:pt x="239" y="796"/>
                  <a:pt x="239" y="796"/>
                </a:cubicBezTo>
                <a:cubicBezTo>
                  <a:pt x="88" y="796"/>
                  <a:pt x="88" y="796"/>
                  <a:pt x="88" y="796"/>
                </a:cubicBezTo>
                <a:cubicBezTo>
                  <a:pt x="88" y="374"/>
                  <a:pt x="88" y="374"/>
                  <a:pt x="88" y="374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255"/>
                  <a:pt x="0" y="255"/>
                  <a:pt x="0" y="255"/>
                </a:cubicBezTo>
                <a:cubicBezTo>
                  <a:pt x="88" y="255"/>
                  <a:pt x="88" y="255"/>
                  <a:pt x="88" y="255"/>
                </a:cubicBezTo>
                <a:cubicBezTo>
                  <a:pt x="88" y="238"/>
                  <a:pt x="87" y="221"/>
                  <a:pt x="89" y="205"/>
                </a:cubicBezTo>
                <a:cubicBezTo>
                  <a:pt x="92" y="166"/>
                  <a:pt x="101" y="127"/>
                  <a:pt x="120" y="94"/>
                </a:cubicBezTo>
                <a:cubicBezTo>
                  <a:pt x="135" y="68"/>
                  <a:pt x="157" y="46"/>
                  <a:pt x="182" y="31"/>
                </a:cubicBezTo>
                <a:cubicBezTo>
                  <a:pt x="212" y="13"/>
                  <a:pt x="247" y="4"/>
                  <a:pt x="281" y="1"/>
                </a:cubicBezTo>
                <a:cubicBezTo>
                  <a:pt x="296" y="0"/>
                  <a:pt x="310" y="0"/>
                  <a:pt x="324" y="1"/>
                </a:cubicBezTo>
                <a:close/>
                <a:moveTo>
                  <a:pt x="849" y="528"/>
                </a:moveTo>
                <a:cubicBezTo>
                  <a:pt x="849" y="645"/>
                  <a:pt x="754" y="740"/>
                  <a:pt x="637" y="740"/>
                </a:cubicBezTo>
                <a:cubicBezTo>
                  <a:pt x="520" y="740"/>
                  <a:pt x="425" y="645"/>
                  <a:pt x="425" y="528"/>
                </a:cubicBezTo>
                <a:cubicBezTo>
                  <a:pt x="425" y="411"/>
                  <a:pt x="520" y="316"/>
                  <a:pt x="637" y="316"/>
                </a:cubicBezTo>
                <a:cubicBezTo>
                  <a:pt x="754" y="316"/>
                  <a:pt x="849" y="411"/>
                  <a:pt x="849" y="528"/>
                </a:cubicBezTo>
                <a:close/>
                <a:moveTo>
                  <a:pt x="725" y="528"/>
                </a:moveTo>
                <a:cubicBezTo>
                  <a:pt x="725" y="480"/>
                  <a:pt x="686" y="441"/>
                  <a:pt x="637" y="441"/>
                </a:cubicBezTo>
                <a:cubicBezTo>
                  <a:pt x="589" y="441"/>
                  <a:pt x="550" y="480"/>
                  <a:pt x="550" y="528"/>
                </a:cubicBezTo>
                <a:cubicBezTo>
                  <a:pt x="550" y="576"/>
                  <a:pt x="589" y="616"/>
                  <a:pt x="637" y="616"/>
                </a:cubicBezTo>
                <a:cubicBezTo>
                  <a:pt x="686" y="616"/>
                  <a:pt x="725" y="576"/>
                  <a:pt x="725" y="528"/>
                </a:cubicBezTo>
                <a:close/>
                <a:moveTo>
                  <a:pt x="969" y="796"/>
                </a:moveTo>
                <a:cubicBezTo>
                  <a:pt x="1121" y="796"/>
                  <a:pt x="1121" y="796"/>
                  <a:pt x="1121" y="796"/>
                </a:cubicBezTo>
                <a:cubicBezTo>
                  <a:pt x="1121" y="259"/>
                  <a:pt x="1121" y="259"/>
                  <a:pt x="1121" y="259"/>
                </a:cubicBezTo>
                <a:cubicBezTo>
                  <a:pt x="969" y="259"/>
                  <a:pt x="969" y="259"/>
                  <a:pt x="969" y="259"/>
                </a:cubicBezTo>
                <a:lnTo>
                  <a:pt x="969" y="796"/>
                </a:lnTo>
                <a:close/>
                <a:moveTo>
                  <a:pt x="1046" y="188"/>
                </a:moveTo>
                <a:cubicBezTo>
                  <a:pt x="1095" y="188"/>
                  <a:pt x="1134" y="148"/>
                  <a:pt x="1134" y="100"/>
                </a:cubicBezTo>
                <a:cubicBezTo>
                  <a:pt x="1134" y="52"/>
                  <a:pt x="1095" y="13"/>
                  <a:pt x="1046" y="13"/>
                </a:cubicBezTo>
                <a:cubicBezTo>
                  <a:pt x="998" y="13"/>
                  <a:pt x="959" y="52"/>
                  <a:pt x="959" y="100"/>
                </a:cubicBezTo>
                <a:cubicBezTo>
                  <a:pt x="959" y="148"/>
                  <a:pt x="998" y="188"/>
                  <a:pt x="1046" y="188"/>
                </a:cubicBezTo>
                <a:close/>
              </a:path>
            </a:pathLst>
          </a:cu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  <a:p>
            <a:pPr marL="285750" indent="-285750">
              <a:buFont typeface="Arial" charset="0"/>
              <a:buChar char="•"/>
            </a:pPr>
            <a:endParaRPr lang="hr-HR" b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41965" y="42072"/>
            <a:ext cx="4141386" cy="255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9" rIns="51435" bIns="2571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9pPr>
          </a:lstStyle>
          <a:p>
            <a:r>
              <a:rPr lang="hr-HR" sz="2800" kern="0" dirty="0">
                <a:latin typeface="Raleway Black" panose="020B0A03030101060003" pitchFamily="34" charset="-18"/>
              </a:rPr>
              <a:t>Kako inovirati učenje i poučavanje?</a:t>
            </a:r>
          </a:p>
          <a:p>
            <a:r>
              <a:rPr lang="hr-HR" sz="2800" kern="0" dirty="0" err="1">
                <a:latin typeface="Raleway Black" panose="020B0A03030101060003" pitchFamily="34" charset="-18"/>
              </a:rPr>
              <a:t>PrBL</a:t>
            </a:r>
            <a:r>
              <a:rPr lang="hr-HR" sz="2800" kern="0" dirty="0">
                <a:latin typeface="Raleway Black" panose="020B0A03030101060003" pitchFamily="34" charset="-18"/>
              </a:rPr>
              <a:t>, WBL, PBL, FC</a:t>
            </a:r>
          </a:p>
          <a:p>
            <a:endParaRPr lang="hr-HR" sz="2800" kern="0" dirty="0">
              <a:latin typeface="Raleway Black" panose="020B0A03030101060003" pitchFamily="34" charset="-18"/>
            </a:endParaRPr>
          </a:p>
        </p:txBody>
      </p:sp>
      <p:cxnSp>
        <p:nvCxnSpPr>
          <p:cNvPr id="4" name="Straight Connector 50"/>
          <p:cNvCxnSpPr/>
          <p:nvPr/>
        </p:nvCxnSpPr>
        <p:spPr>
          <a:xfrm>
            <a:off x="1886516" y="204666"/>
            <a:ext cx="0" cy="15897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550" y="4101037"/>
            <a:ext cx="319484" cy="78372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31512" y="302913"/>
            <a:ext cx="1652051" cy="2283126"/>
            <a:chOff x="6037274" y="1894987"/>
            <a:chExt cx="2426494" cy="3803270"/>
          </a:xfrm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 flipH="1">
              <a:off x="6924578" y="5397791"/>
              <a:ext cx="670400" cy="144227"/>
            </a:xfrm>
            <a:custGeom>
              <a:avLst/>
              <a:gdLst>
                <a:gd name="T0" fmla="*/ 20 w 23"/>
                <a:gd name="T1" fmla="*/ 0 h 5"/>
                <a:gd name="T2" fmla="*/ 3 w 23"/>
                <a:gd name="T3" fmla="*/ 0 h 5"/>
                <a:gd name="T4" fmla="*/ 0 w 23"/>
                <a:gd name="T5" fmla="*/ 2 h 5"/>
                <a:gd name="T6" fmla="*/ 3 w 23"/>
                <a:gd name="T7" fmla="*/ 5 h 5"/>
                <a:gd name="T8" fmla="*/ 20 w 23"/>
                <a:gd name="T9" fmla="*/ 5 h 5"/>
                <a:gd name="T10" fmla="*/ 23 w 23"/>
                <a:gd name="T11" fmla="*/ 2 h 5"/>
                <a:gd name="T12" fmla="*/ 20 w 2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5"/>
                    <a:pt x="23" y="4"/>
                    <a:pt x="23" y="2"/>
                  </a:cubicBezTo>
                  <a:cubicBezTo>
                    <a:pt x="23" y="1"/>
                    <a:pt x="22" y="0"/>
                    <a:pt x="2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>
                <a:latin typeface="Raleway" panose="020B0003030101060003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6748864" y="5098717"/>
              <a:ext cx="1021829" cy="240140"/>
            </a:xfrm>
            <a:custGeom>
              <a:avLst/>
              <a:gdLst>
                <a:gd name="connsiteX0" fmla="*/ 0 w 2645228"/>
                <a:gd name="connsiteY0" fmla="*/ 0 h 496975"/>
                <a:gd name="connsiteX1" fmla="*/ 2645228 w 2645228"/>
                <a:gd name="connsiteY1" fmla="*/ 0 h 496975"/>
                <a:gd name="connsiteX2" fmla="*/ 2645228 w 2645228"/>
                <a:gd name="connsiteY2" fmla="*/ 56095 h 496975"/>
                <a:gd name="connsiteX3" fmla="*/ 2204348 w 2645228"/>
                <a:gd name="connsiteY3" fmla="*/ 496975 h 496975"/>
                <a:gd name="connsiteX4" fmla="*/ 440880 w 2645228"/>
                <a:gd name="connsiteY4" fmla="*/ 496975 h 496975"/>
                <a:gd name="connsiteX5" fmla="*/ 0 w 2645228"/>
                <a:gd name="connsiteY5" fmla="*/ 56095 h 496975"/>
                <a:gd name="connsiteX6" fmla="*/ 0 w 2645228"/>
                <a:gd name="connsiteY6" fmla="*/ 0 h 49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228" h="496975">
                  <a:moveTo>
                    <a:pt x="0" y="0"/>
                  </a:moveTo>
                  <a:lnTo>
                    <a:pt x="2645228" y="0"/>
                  </a:lnTo>
                  <a:lnTo>
                    <a:pt x="2645228" y="56095"/>
                  </a:lnTo>
                  <a:cubicBezTo>
                    <a:pt x="2645228" y="299586"/>
                    <a:pt x="2447839" y="496975"/>
                    <a:pt x="2204348" y="496975"/>
                  </a:cubicBezTo>
                  <a:lnTo>
                    <a:pt x="440880" y="496975"/>
                  </a:lnTo>
                  <a:cubicBezTo>
                    <a:pt x="197389" y="496975"/>
                    <a:pt x="0" y="299586"/>
                    <a:pt x="0" y="560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7031866" y="5600950"/>
              <a:ext cx="455825" cy="97307"/>
            </a:xfrm>
            <a:custGeom>
              <a:avLst/>
              <a:gdLst>
                <a:gd name="connsiteX0" fmla="*/ 0 w 694404"/>
                <a:gd name="connsiteY0" fmla="*/ 0 h 288475"/>
                <a:gd name="connsiteX1" fmla="*/ 694404 w 694404"/>
                <a:gd name="connsiteY1" fmla="*/ 0 h 288475"/>
                <a:gd name="connsiteX2" fmla="*/ 693800 w 694404"/>
                <a:gd name="connsiteY2" fmla="*/ 5989 h 288475"/>
                <a:gd name="connsiteX3" fmla="*/ 347202 w 694404"/>
                <a:gd name="connsiteY3" fmla="*/ 288475 h 288475"/>
                <a:gd name="connsiteX4" fmla="*/ 604 w 694404"/>
                <a:gd name="connsiteY4" fmla="*/ 5989 h 288475"/>
                <a:gd name="connsiteX5" fmla="*/ 0 w 694404"/>
                <a:gd name="connsiteY5" fmla="*/ 0 h 28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404" h="288475">
                  <a:moveTo>
                    <a:pt x="0" y="0"/>
                  </a:moveTo>
                  <a:lnTo>
                    <a:pt x="694404" y="0"/>
                  </a:lnTo>
                  <a:lnTo>
                    <a:pt x="693800" y="5989"/>
                  </a:lnTo>
                  <a:cubicBezTo>
                    <a:pt x="660811" y="167204"/>
                    <a:pt x="518169" y="288475"/>
                    <a:pt x="347202" y="288475"/>
                  </a:cubicBezTo>
                  <a:cubicBezTo>
                    <a:pt x="176235" y="288475"/>
                    <a:pt x="33593" y="167204"/>
                    <a:pt x="604" y="59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363630" y="2108417"/>
              <a:ext cx="124059" cy="417956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377031" y="2072385"/>
              <a:ext cx="676679" cy="308777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819514" y="2860584"/>
              <a:ext cx="440264" cy="0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916166" y="3217120"/>
              <a:ext cx="266784" cy="284768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7594978" y="3679735"/>
              <a:ext cx="175715" cy="575396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7255101" y="3632109"/>
              <a:ext cx="380483" cy="128588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7152717" y="2972341"/>
              <a:ext cx="318484" cy="636551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193614" y="2955905"/>
              <a:ext cx="359249" cy="154139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741510" y="3044186"/>
              <a:ext cx="232786" cy="559916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6606000" y="2317395"/>
              <a:ext cx="81889" cy="484256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379039" y="3786891"/>
              <a:ext cx="395069" cy="5713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7594978" y="4429472"/>
              <a:ext cx="262761" cy="297716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7063778" y="4338520"/>
              <a:ext cx="460634" cy="199595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57" idx="0"/>
            </p:cNvCxnSpPr>
            <p:nvPr/>
          </p:nvCxnSpPr>
          <p:spPr>
            <a:xfrm flipV="1">
              <a:off x="6958816" y="4028809"/>
              <a:ext cx="15479" cy="330773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552862" y="3967432"/>
              <a:ext cx="196001" cy="388565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73" idx="7"/>
            </p:cNvCxnSpPr>
            <p:nvPr/>
          </p:nvCxnSpPr>
          <p:spPr>
            <a:xfrm flipH="1">
              <a:off x="6724032" y="4695419"/>
              <a:ext cx="146549" cy="162665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7331483" y="4429472"/>
              <a:ext cx="162727" cy="561045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043062" y="4639528"/>
              <a:ext cx="235406" cy="68312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7627559" y="4749511"/>
              <a:ext cx="237777" cy="154736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635584" y="4342317"/>
              <a:ext cx="357150" cy="61392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7594978" y="3283256"/>
              <a:ext cx="100416" cy="209047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8257790" y="3193616"/>
              <a:ext cx="29891" cy="589405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853053" y="3696403"/>
              <a:ext cx="221747" cy="420677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6167876" y="3517808"/>
              <a:ext cx="126980" cy="164006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231674" y="2226773"/>
              <a:ext cx="309648" cy="299600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84" idx="6"/>
            </p:cNvCxnSpPr>
            <p:nvPr/>
          </p:nvCxnSpPr>
          <p:spPr>
            <a:xfrm flipH="1" flipV="1">
              <a:off x="6227190" y="2783563"/>
              <a:ext cx="410159" cy="2933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762171" y="2265532"/>
              <a:ext cx="322999" cy="591613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3" idx="7"/>
            </p:cNvCxnSpPr>
            <p:nvPr/>
          </p:nvCxnSpPr>
          <p:spPr>
            <a:xfrm flipH="1" flipV="1">
              <a:off x="7220401" y="2434340"/>
              <a:ext cx="80980" cy="97295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7102884" y="1991003"/>
              <a:ext cx="260746" cy="28240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7969658" y="2429022"/>
              <a:ext cx="105142" cy="199333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726358" y="2801651"/>
              <a:ext cx="348441" cy="0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369601" y="3832342"/>
              <a:ext cx="3692" cy="193604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9"/>
            <p:cNvSpPr>
              <a:spLocks noChangeArrowheads="1"/>
            </p:cNvSpPr>
            <p:nvPr/>
          </p:nvSpPr>
          <p:spPr bwMode="auto">
            <a:xfrm flipH="1">
              <a:off x="6719502" y="4359581"/>
              <a:ext cx="478631" cy="47744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57" name="Oval 10"/>
            <p:cNvSpPr>
              <a:spLocks noChangeArrowheads="1"/>
            </p:cNvSpPr>
            <p:nvPr/>
          </p:nvSpPr>
          <p:spPr bwMode="auto">
            <a:xfrm flipH="1">
              <a:off x="7363630" y="4159557"/>
              <a:ext cx="366713" cy="36552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58" name="Oval 11"/>
            <p:cNvSpPr>
              <a:spLocks noChangeArrowheads="1"/>
            </p:cNvSpPr>
            <p:nvPr/>
          </p:nvSpPr>
          <p:spPr bwMode="auto">
            <a:xfrm flipH="1">
              <a:off x="6676640" y="3501140"/>
              <a:ext cx="665559" cy="6667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 flipH="1">
              <a:off x="7548177" y="3370172"/>
              <a:ext cx="479822" cy="47744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0" name="Oval 13"/>
            <p:cNvSpPr>
              <a:spLocks noChangeArrowheads="1"/>
            </p:cNvSpPr>
            <p:nvPr/>
          </p:nvSpPr>
          <p:spPr bwMode="auto">
            <a:xfrm flipH="1">
              <a:off x="8098246" y="2930831"/>
              <a:ext cx="365522" cy="3667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 flipH="1">
              <a:off x="7969658" y="2293847"/>
              <a:ext cx="254794" cy="25479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auto">
            <a:xfrm flipH="1">
              <a:off x="7204086" y="2434341"/>
              <a:ext cx="664369" cy="664369"/>
            </a:xfrm>
            <a:prstGeom prst="ellipse">
              <a:avLst/>
            </a:prstGeom>
            <a:solidFill>
              <a:srgbClr val="F8B3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3" name="Oval 16"/>
            <p:cNvSpPr>
              <a:spLocks noChangeArrowheads="1"/>
            </p:cNvSpPr>
            <p:nvPr/>
          </p:nvSpPr>
          <p:spPr bwMode="auto">
            <a:xfrm flipH="1">
              <a:off x="6463517" y="2666513"/>
              <a:ext cx="479822" cy="47982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 flipH="1">
              <a:off x="6455183" y="2085487"/>
              <a:ext cx="364331" cy="366713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5" name="Oval 18"/>
            <p:cNvSpPr>
              <a:spLocks noChangeArrowheads="1"/>
            </p:cNvSpPr>
            <p:nvPr/>
          </p:nvSpPr>
          <p:spPr bwMode="auto">
            <a:xfrm flipH="1">
              <a:off x="6214677" y="3632109"/>
              <a:ext cx="254794" cy="257175"/>
            </a:xfrm>
            <a:prstGeom prst="ellipse">
              <a:avLst/>
            </a:prstGeom>
            <a:solidFill>
              <a:srgbClr val="F8B3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6" name="Oval 19"/>
            <p:cNvSpPr>
              <a:spLocks noChangeArrowheads="1"/>
            </p:cNvSpPr>
            <p:nvPr/>
          </p:nvSpPr>
          <p:spPr bwMode="auto">
            <a:xfrm flipH="1">
              <a:off x="7204086" y="1894987"/>
              <a:ext cx="254794" cy="254794"/>
            </a:xfrm>
            <a:prstGeom prst="ellipse">
              <a:avLst/>
            </a:prstGeom>
            <a:solidFill>
              <a:srgbClr val="F8B3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7" name="Oval 20"/>
            <p:cNvSpPr>
              <a:spLocks noChangeArrowheads="1"/>
            </p:cNvSpPr>
            <p:nvPr/>
          </p:nvSpPr>
          <p:spPr bwMode="auto">
            <a:xfrm flipH="1">
              <a:off x="6037274" y="2995125"/>
              <a:ext cx="254794" cy="25479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8" name="Oval 21"/>
            <p:cNvSpPr>
              <a:spLocks noChangeArrowheads="1"/>
            </p:cNvSpPr>
            <p:nvPr/>
          </p:nvSpPr>
          <p:spPr bwMode="auto">
            <a:xfrm flipH="1">
              <a:off x="7730343" y="4607232"/>
              <a:ext cx="254794" cy="254794"/>
            </a:xfrm>
            <a:prstGeom prst="ellipse">
              <a:avLst/>
            </a:prstGeom>
            <a:solidFill>
              <a:srgbClr val="F8B32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8010270" y="2716993"/>
              <a:ext cx="391215" cy="96688"/>
            </a:xfrm>
            <a:prstGeom prst="line">
              <a:avLst/>
            </a:prstGeom>
            <a:ln w="539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7018290" y="2217962"/>
              <a:ext cx="95140" cy="951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7954025" y="2735723"/>
              <a:ext cx="136406" cy="13640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6622166" y="4840607"/>
              <a:ext cx="119344" cy="119344"/>
            </a:xfrm>
            <a:prstGeom prst="ellipse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7524412" y="4882554"/>
              <a:ext cx="120774" cy="120774"/>
            </a:xfrm>
            <a:prstGeom prst="ellipse">
              <a:avLst/>
            </a:prstGeom>
            <a:noFill/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7288780" y="4949333"/>
              <a:ext cx="82367" cy="823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7256458" y="4679088"/>
              <a:ext cx="82367" cy="823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7871227" y="4306021"/>
              <a:ext cx="161489" cy="16148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7505531" y="3171715"/>
              <a:ext cx="120774" cy="120774"/>
            </a:xfrm>
            <a:prstGeom prst="ellipse">
              <a:avLst/>
            </a:prstGeom>
            <a:noFill/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7172794" y="2383007"/>
              <a:ext cx="82367" cy="823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7013917" y="1939623"/>
              <a:ext cx="99723" cy="99723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916355" y="2580777"/>
              <a:ext cx="95140" cy="951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8314184" y="2675916"/>
              <a:ext cx="95140" cy="951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497451" y="4350154"/>
              <a:ext cx="83848" cy="83848"/>
            </a:xfrm>
            <a:prstGeom prst="ellipse">
              <a:avLst/>
            </a:prstGeom>
            <a:noFill/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093938" y="2716939"/>
              <a:ext cx="133251" cy="133248"/>
            </a:xfrm>
            <a:prstGeom prst="ellips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8210220" y="3752473"/>
              <a:ext cx="95140" cy="951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038433" y="4099924"/>
              <a:ext cx="87928" cy="87928"/>
            </a:xfrm>
            <a:prstGeom prst="ellipse">
              <a:avLst/>
            </a:prstGeom>
            <a:noFill/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6328418" y="3995024"/>
              <a:ext cx="82367" cy="8236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6092372" y="3438456"/>
              <a:ext cx="99723" cy="99723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6165036" y="2502288"/>
              <a:ext cx="95140" cy="951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>
                <a:latin typeface="Raleway" panose="020B0003030101060003" pitchFamily="34" charset="0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6617871" y="2771144"/>
              <a:ext cx="144947" cy="244820"/>
              <a:chOff x="14288" y="17463"/>
              <a:chExt cx="520700" cy="879475"/>
            </a:xfrm>
          </p:grpSpPr>
          <p:sp>
            <p:nvSpPr>
              <p:cNvPr id="195" name="Freeform 5"/>
              <p:cNvSpPr>
                <a:spLocks/>
              </p:cNvSpPr>
              <p:nvPr/>
            </p:nvSpPr>
            <p:spPr bwMode="auto">
              <a:xfrm>
                <a:off x="14288" y="138113"/>
                <a:ext cx="184150" cy="758825"/>
              </a:xfrm>
              <a:custGeom>
                <a:avLst/>
                <a:gdLst>
                  <a:gd name="T0" fmla="*/ 48 w 48"/>
                  <a:gd name="T1" fmla="*/ 180 h 200"/>
                  <a:gd name="T2" fmla="*/ 25 w 48"/>
                  <a:gd name="T3" fmla="*/ 200 h 200"/>
                  <a:gd name="T4" fmla="*/ 0 w 48"/>
                  <a:gd name="T5" fmla="*/ 180 h 200"/>
                  <a:gd name="T6" fmla="*/ 0 w 48"/>
                  <a:gd name="T7" fmla="*/ 48 h 200"/>
                  <a:gd name="T8" fmla="*/ 24 w 48"/>
                  <a:gd name="T9" fmla="*/ 0 h 200"/>
                  <a:gd name="T10" fmla="*/ 48 w 48"/>
                  <a:gd name="T11" fmla="*/ 48 h 200"/>
                  <a:gd name="T12" fmla="*/ 48 w 48"/>
                  <a:gd name="T13" fmla="*/ 18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00">
                    <a:moveTo>
                      <a:pt x="48" y="180"/>
                    </a:moveTo>
                    <a:cubicBezTo>
                      <a:pt x="48" y="191"/>
                      <a:pt x="36" y="200"/>
                      <a:pt x="25" y="200"/>
                    </a:cubicBezTo>
                    <a:cubicBezTo>
                      <a:pt x="14" y="200"/>
                      <a:pt x="0" y="191"/>
                      <a:pt x="0" y="18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48" y="48"/>
                      <a:pt x="48" y="48"/>
                      <a:pt x="48" y="48"/>
                    </a:cubicBezTo>
                    <a:lnTo>
                      <a:pt x="48" y="18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96" name="Line 6"/>
              <p:cNvSpPr>
                <a:spLocks noChangeShapeType="1"/>
              </p:cNvSpPr>
              <p:nvPr/>
            </p:nvSpPr>
            <p:spPr bwMode="auto">
              <a:xfrm>
                <a:off x="14288" y="776288"/>
                <a:ext cx="184150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97" name="Line 7"/>
              <p:cNvSpPr>
                <a:spLocks noChangeShapeType="1"/>
              </p:cNvSpPr>
              <p:nvPr/>
            </p:nvSpPr>
            <p:spPr bwMode="auto">
              <a:xfrm>
                <a:off x="14288" y="715963"/>
                <a:ext cx="184150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98" name="Rectangle 8"/>
              <p:cNvSpPr>
                <a:spLocks noChangeArrowheads="1"/>
              </p:cNvSpPr>
              <p:nvPr/>
            </p:nvSpPr>
            <p:spPr bwMode="auto">
              <a:xfrm>
                <a:off x="290513" y="17463"/>
                <a:ext cx="244475" cy="879475"/>
              </a:xfrm>
              <a:prstGeom prst="rect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99" name="Line 9"/>
              <p:cNvSpPr>
                <a:spLocks noChangeShapeType="1"/>
              </p:cNvSpPr>
              <p:nvPr/>
            </p:nvSpPr>
            <p:spPr bwMode="auto">
              <a:xfrm>
                <a:off x="290513" y="138113"/>
                <a:ext cx="92075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200" name="Line 10"/>
              <p:cNvSpPr>
                <a:spLocks noChangeShapeType="1"/>
              </p:cNvSpPr>
              <p:nvPr/>
            </p:nvSpPr>
            <p:spPr bwMode="auto">
              <a:xfrm>
                <a:off x="290513" y="290513"/>
                <a:ext cx="92075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201" name="Line 11"/>
              <p:cNvSpPr>
                <a:spLocks noChangeShapeType="1"/>
              </p:cNvSpPr>
              <p:nvPr/>
            </p:nvSpPr>
            <p:spPr bwMode="auto">
              <a:xfrm>
                <a:off x="290513" y="441326"/>
                <a:ext cx="92075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202" name="Line 12"/>
              <p:cNvSpPr>
                <a:spLocks noChangeShapeType="1"/>
              </p:cNvSpPr>
              <p:nvPr/>
            </p:nvSpPr>
            <p:spPr bwMode="auto">
              <a:xfrm>
                <a:off x="290513" y="593726"/>
                <a:ext cx="92075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203" name="Line 13"/>
              <p:cNvSpPr>
                <a:spLocks noChangeShapeType="1"/>
              </p:cNvSpPr>
              <p:nvPr/>
            </p:nvSpPr>
            <p:spPr bwMode="auto">
              <a:xfrm>
                <a:off x="290513" y="746126"/>
                <a:ext cx="92075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204" name="Line 14"/>
              <p:cNvSpPr>
                <a:spLocks noChangeShapeType="1"/>
              </p:cNvSpPr>
              <p:nvPr/>
            </p:nvSpPr>
            <p:spPr bwMode="auto">
              <a:xfrm>
                <a:off x="14288" y="320676"/>
                <a:ext cx="184150" cy="0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205" name="Line 15"/>
              <p:cNvSpPr>
                <a:spLocks noChangeShapeType="1"/>
              </p:cNvSpPr>
              <p:nvPr/>
            </p:nvSpPr>
            <p:spPr bwMode="auto">
              <a:xfrm>
                <a:off x="106363" y="320676"/>
                <a:ext cx="0" cy="395288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</p:grpSp>
        <p:sp>
          <p:nvSpPr>
            <p:cNvPr id="90" name="Freeform 5"/>
            <p:cNvSpPr>
              <a:spLocks noEditPoints="1"/>
            </p:cNvSpPr>
            <p:nvPr/>
          </p:nvSpPr>
          <p:spPr bwMode="auto">
            <a:xfrm>
              <a:off x="6870581" y="3704383"/>
              <a:ext cx="262537" cy="257276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5 h 204"/>
                <a:gd name="T34" fmla="*/ 34 w 208"/>
                <a:gd name="T35" fmla="*/ 138 h 204"/>
                <a:gd name="T36" fmla="*/ 22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0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5"/>
                    <a:pt x="28" y="125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2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3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5" y="135"/>
                    <a:pt x="70" y="120"/>
                    <a:pt x="70" y="102"/>
                  </a:cubicBezTo>
                  <a:cubicBezTo>
                    <a:pt x="70" y="84"/>
                    <a:pt x="85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" panose="020B0003030101060003" pitchFamily="34" charset="0"/>
              </a:endParaRPr>
            </a:p>
          </p:txBody>
        </p:sp>
        <p:sp>
          <p:nvSpPr>
            <p:cNvPr id="91" name="Freeform 9"/>
            <p:cNvSpPr>
              <a:spLocks/>
            </p:cNvSpPr>
            <p:nvPr/>
          </p:nvSpPr>
          <p:spPr bwMode="auto">
            <a:xfrm>
              <a:off x="8008515" y="2334093"/>
              <a:ext cx="174435" cy="165800"/>
            </a:xfrm>
            <a:custGeom>
              <a:avLst/>
              <a:gdLst>
                <a:gd name="T0" fmla="*/ 207 w 211"/>
                <a:gd name="T1" fmla="*/ 85 h 200"/>
                <a:gd name="T2" fmla="*/ 153 w 211"/>
                <a:gd name="T3" fmla="*/ 124 h 200"/>
                <a:gd name="T4" fmla="*/ 173 w 211"/>
                <a:gd name="T5" fmla="*/ 189 h 200"/>
                <a:gd name="T6" fmla="*/ 170 w 211"/>
                <a:gd name="T7" fmla="*/ 198 h 200"/>
                <a:gd name="T8" fmla="*/ 165 w 211"/>
                <a:gd name="T9" fmla="*/ 200 h 200"/>
                <a:gd name="T10" fmla="*/ 160 w 211"/>
                <a:gd name="T11" fmla="*/ 198 h 200"/>
                <a:gd name="T12" fmla="*/ 106 w 211"/>
                <a:gd name="T13" fmla="*/ 158 h 200"/>
                <a:gd name="T14" fmla="*/ 51 w 211"/>
                <a:gd name="T15" fmla="*/ 198 h 200"/>
                <a:gd name="T16" fmla="*/ 41 w 211"/>
                <a:gd name="T17" fmla="*/ 198 h 200"/>
                <a:gd name="T18" fmla="*/ 38 w 211"/>
                <a:gd name="T19" fmla="*/ 189 h 200"/>
                <a:gd name="T20" fmla="*/ 59 w 211"/>
                <a:gd name="T21" fmla="*/ 124 h 200"/>
                <a:gd name="T22" fmla="*/ 5 w 211"/>
                <a:gd name="T23" fmla="*/ 85 h 200"/>
                <a:gd name="T24" fmla="*/ 2 w 211"/>
                <a:gd name="T25" fmla="*/ 75 h 200"/>
                <a:gd name="T26" fmla="*/ 10 w 211"/>
                <a:gd name="T27" fmla="*/ 70 h 200"/>
                <a:gd name="T28" fmla="*/ 77 w 211"/>
                <a:gd name="T29" fmla="*/ 70 h 200"/>
                <a:gd name="T30" fmla="*/ 98 w 211"/>
                <a:gd name="T31" fmla="*/ 5 h 200"/>
                <a:gd name="T32" fmla="*/ 106 w 211"/>
                <a:gd name="T33" fmla="*/ 0 h 200"/>
                <a:gd name="T34" fmla="*/ 114 w 211"/>
                <a:gd name="T35" fmla="*/ 5 h 200"/>
                <a:gd name="T36" fmla="*/ 135 w 211"/>
                <a:gd name="T37" fmla="*/ 70 h 200"/>
                <a:gd name="T38" fmla="*/ 202 w 211"/>
                <a:gd name="T39" fmla="*/ 70 h 200"/>
                <a:gd name="T40" fmla="*/ 210 w 211"/>
                <a:gd name="T41" fmla="*/ 75 h 200"/>
                <a:gd name="T42" fmla="*/ 207 w 211"/>
                <a:gd name="T43" fmla="*/ 8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1" h="200">
                  <a:moveTo>
                    <a:pt x="207" y="85"/>
                  </a:moveTo>
                  <a:cubicBezTo>
                    <a:pt x="153" y="124"/>
                    <a:pt x="153" y="124"/>
                    <a:pt x="153" y="124"/>
                  </a:cubicBezTo>
                  <a:cubicBezTo>
                    <a:pt x="173" y="189"/>
                    <a:pt x="173" y="189"/>
                    <a:pt x="173" y="189"/>
                  </a:cubicBezTo>
                  <a:cubicBezTo>
                    <a:pt x="175" y="192"/>
                    <a:pt x="173" y="196"/>
                    <a:pt x="170" y="198"/>
                  </a:cubicBezTo>
                  <a:cubicBezTo>
                    <a:pt x="169" y="199"/>
                    <a:pt x="167" y="200"/>
                    <a:pt x="165" y="200"/>
                  </a:cubicBezTo>
                  <a:cubicBezTo>
                    <a:pt x="164" y="200"/>
                    <a:pt x="162" y="199"/>
                    <a:pt x="160" y="198"/>
                  </a:cubicBezTo>
                  <a:cubicBezTo>
                    <a:pt x="106" y="158"/>
                    <a:pt x="106" y="158"/>
                    <a:pt x="106" y="15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48" y="200"/>
                    <a:pt x="44" y="200"/>
                    <a:pt x="41" y="198"/>
                  </a:cubicBezTo>
                  <a:cubicBezTo>
                    <a:pt x="38" y="196"/>
                    <a:pt x="37" y="192"/>
                    <a:pt x="38" y="189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3"/>
                    <a:pt x="0" y="79"/>
                    <a:pt x="2" y="75"/>
                  </a:cubicBezTo>
                  <a:cubicBezTo>
                    <a:pt x="3" y="72"/>
                    <a:pt x="6" y="70"/>
                    <a:pt x="10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9" y="2"/>
                    <a:pt x="102" y="0"/>
                    <a:pt x="106" y="0"/>
                  </a:cubicBezTo>
                  <a:cubicBezTo>
                    <a:pt x="110" y="0"/>
                    <a:pt x="113" y="2"/>
                    <a:pt x="114" y="5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202" y="70"/>
                    <a:pt x="202" y="70"/>
                    <a:pt x="202" y="70"/>
                  </a:cubicBezTo>
                  <a:cubicBezTo>
                    <a:pt x="206" y="70"/>
                    <a:pt x="209" y="72"/>
                    <a:pt x="210" y="75"/>
                  </a:cubicBezTo>
                  <a:cubicBezTo>
                    <a:pt x="211" y="79"/>
                    <a:pt x="210" y="83"/>
                    <a:pt x="207" y="8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" panose="020B0003030101060003" pitchFamily="34" charset="0"/>
              </a:endParaRPr>
            </a:p>
          </p:txBody>
        </p:sp>
        <p:sp>
          <p:nvSpPr>
            <p:cNvPr id="92" name="Freeform 13"/>
            <p:cNvSpPr>
              <a:spLocks noEditPoints="1"/>
            </p:cNvSpPr>
            <p:nvPr/>
          </p:nvSpPr>
          <p:spPr bwMode="auto">
            <a:xfrm>
              <a:off x="6274025" y="3710248"/>
              <a:ext cx="127670" cy="111373"/>
            </a:xfrm>
            <a:custGeom>
              <a:avLst/>
              <a:gdLst>
                <a:gd name="T0" fmla="*/ 36 w 216"/>
                <a:gd name="T1" fmla="*/ 19 h 188"/>
                <a:gd name="T2" fmla="*/ 10 w 216"/>
                <a:gd name="T3" fmla="*/ 3 h 188"/>
                <a:gd name="T4" fmla="*/ 0 w 216"/>
                <a:gd name="T5" fmla="*/ 8 h 188"/>
                <a:gd name="T6" fmla="*/ 0 w 216"/>
                <a:gd name="T7" fmla="*/ 42 h 188"/>
                <a:gd name="T8" fmla="*/ 10 w 216"/>
                <a:gd name="T9" fmla="*/ 48 h 188"/>
                <a:gd name="T10" fmla="*/ 36 w 216"/>
                <a:gd name="T11" fmla="*/ 31 h 188"/>
                <a:gd name="T12" fmla="*/ 36 w 216"/>
                <a:gd name="T13" fmla="*/ 19 h 188"/>
                <a:gd name="T14" fmla="*/ 205 w 216"/>
                <a:gd name="T15" fmla="*/ 8 h 188"/>
                <a:gd name="T16" fmla="*/ 68 w 216"/>
                <a:gd name="T17" fmla="*/ 8 h 188"/>
                <a:gd name="T18" fmla="*/ 57 w 216"/>
                <a:gd name="T19" fmla="*/ 20 h 188"/>
                <a:gd name="T20" fmla="*/ 57 w 216"/>
                <a:gd name="T21" fmla="*/ 31 h 188"/>
                <a:gd name="T22" fmla="*/ 68 w 216"/>
                <a:gd name="T23" fmla="*/ 42 h 188"/>
                <a:gd name="T24" fmla="*/ 205 w 216"/>
                <a:gd name="T25" fmla="*/ 42 h 188"/>
                <a:gd name="T26" fmla="*/ 216 w 216"/>
                <a:gd name="T27" fmla="*/ 31 h 188"/>
                <a:gd name="T28" fmla="*/ 216 w 216"/>
                <a:gd name="T29" fmla="*/ 20 h 188"/>
                <a:gd name="T30" fmla="*/ 205 w 216"/>
                <a:gd name="T31" fmla="*/ 8 h 188"/>
                <a:gd name="T32" fmla="*/ 10 w 216"/>
                <a:gd name="T33" fmla="*/ 116 h 188"/>
                <a:gd name="T34" fmla="*/ 36 w 216"/>
                <a:gd name="T35" fmla="*/ 100 h 188"/>
                <a:gd name="T36" fmla="*/ 35 w 216"/>
                <a:gd name="T37" fmla="*/ 89 h 188"/>
                <a:gd name="T38" fmla="*/ 10 w 216"/>
                <a:gd name="T39" fmla="*/ 76 h 188"/>
                <a:gd name="T40" fmla="*/ 0 w 216"/>
                <a:gd name="T41" fmla="*/ 82 h 188"/>
                <a:gd name="T42" fmla="*/ 0 w 216"/>
                <a:gd name="T43" fmla="*/ 111 h 188"/>
                <a:gd name="T44" fmla="*/ 10 w 216"/>
                <a:gd name="T45" fmla="*/ 116 h 188"/>
                <a:gd name="T46" fmla="*/ 205 w 216"/>
                <a:gd name="T47" fmla="*/ 77 h 188"/>
                <a:gd name="T48" fmla="*/ 68 w 216"/>
                <a:gd name="T49" fmla="*/ 77 h 188"/>
                <a:gd name="T50" fmla="*/ 57 w 216"/>
                <a:gd name="T51" fmla="*/ 88 h 188"/>
                <a:gd name="T52" fmla="*/ 57 w 216"/>
                <a:gd name="T53" fmla="*/ 99 h 188"/>
                <a:gd name="T54" fmla="*/ 68 w 216"/>
                <a:gd name="T55" fmla="*/ 111 h 188"/>
                <a:gd name="T56" fmla="*/ 205 w 216"/>
                <a:gd name="T57" fmla="*/ 111 h 188"/>
                <a:gd name="T58" fmla="*/ 216 w 216"/>
                <a:gd name="T59" fmla="*/ 99 h 188"/>
                <a:gd name="T60" fmla="*/ 216 w 216"/>
                <a:gd name="T61" fmla="*/ 88 h 188"/>
                <a:gd name="T62" fmla="*/ 205 w 216"/>
                <a:gd name="T63" fmla="*/ 77 h 188"/>
                <a:gd name="T64" fmla="*/ 36 w 216"/>
                <a:gd name="T65" fmla="*/ 156 h 188"/>
                <a:gd name="T66" fmla="*/ 10 w 216"/>
                <a:gd name="T67" fmla="*/ 139 h 188"/>
                <a:gd name="T68" fmla="*/ 0 w 216"/>
                <a:gd name="T69" fmla="*/ 145 h 188"/>
                <a:gd name="T70" fmla="*/ 0 w 216"/>
                <a:gd name="T71" fmla="*/ 179 h 188"/>
                <a:gd name="T72" fmla="*/ 10 w 216"/>
                <a:gd name="T73" fmla="*/ 184 h 188"/>
                <a:gd name="T74" fmla="*/ 36 w 216"/>
                <a:gd name="T75" fmla="*/ 168 h 188"/>
                <a:gd name="T76" fmla="*/ 36 w 216"/>
                <a:gd name="T77" fmla="*/ 156 h 188"/>
                <a:gd name="T78" fmla="*/ 205 w 216"/>
                <a:gd name="T79" fmla="*/ 145 h 188"/>
                <a:gd name="T80" fmla="*/ 68 w 216"/>
                <a:gd name="T81" fmla="*/ 145 h 188"/>
                <a:gd name="T82" fmla="*/ 57 w 216"/>
                <a:gd name="T83" fmla="*/ 156 h 188"/>
                <a:gd name="T84" fmla="*/ 57 w 216"/>
                <a:gd name="T85" fmla="*/ 167 h 188"/>
                <a:gd name="T86" fmla="*/ 68 w 216"/>
                <a:gd name="T87" fmla="*/ 179 h 188"/>
                <a:gd name="T88" fmla="*/ 205 w 216"/>
                <a:gd name="T89" fmla="*/ 179 h 188"/>
                <a:gd name="T90" fmla="*/ 216 w 216"/>
                <a:gd name="T91" fmla="*/ 167 h 188"/>
                <a:gd name="T92" fmla="*/ 216 w 216"/>
                <a:gd name="T93" fmla="*/ 156 h 188"/>
                <a:gd name="T94" fmla="*/ 205 w 216"/>
                <a:gd name="T95" fmla="*/ 14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188">
                  <a:moveTo>
                    <a:pt x="36" y="19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0"/>
                    <a:pt x="0" y="2"/>
                    <a:pt x="0" y="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9"/>
                    <a:pt x="4" y="51"/>
                    <a:pt x="10" y="48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1" y="28"/>
                    <a:pt x="41" y="23"/>
                    <a:pt x="36" y="19"/>
                  </a:cubicBezTo>
                  <a:moveTo>
                    <a:pt x="205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2" y="8"/>
                    <a:pt x="57" y="13"/>
                    <a:pt x="57" y="20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7"/>
                    <a:pt x="62" y="42"/>
                    <a:pt x="68" y="42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11" y="42"/>
                    <a:pt x="216" y="37"/>
                    <a:pt x="216" y="31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6" y="13"/>
                    <a:pt x="211" y="8"/>
                    <a:pt x="205" y="8"/>
                  </a:cubicBezTo>
                  <a:moveTo>
                    <a:pt x="10" y="116"/>
                  </a:moveTo>
                  <a:cubicBezTo>
                    <a:pt x="36" y="100"/>
                    <a:pt x="36" y="100"/>
                    <a:pt x="36" y="100"/>
                  </a:cubicBezTo>
                  <a:cubicBezTo>
                    <a:pt x="41" y="96"/>
                    <a:pt x="41" y="91"/>
                    <a:pt x="35" y="89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5" y="73"/>
                    <a:pt x="0" y="76"/>
                    <a:pt x="0" y="82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7"/>
                    <a:pt x="4" y="119"/>
                    <a:pt x="10" y="116"/>
                  </a:cubicBezTo>
                  <a:moveTo>
                    <a:pt x="205" y="77"/>
                  </a:moveTo>
                  <a:cubicBezTo>
                    <a:pt x="68" y="77"/>
                    <a:pt x="68" y="77"/>
                    <a:pt x="68" y="77"/>
                  </a:cubicBezTo>
                  <a:cubicBezTo>
                    <a:pt x="62" y="77"/>
                    <a:pt x="57" y="82"/>
                    <a:pt x="57" y="88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106"/>
                    <a:pt x="62" y="111"/>
                    <a:pt x="68" y="111"/>
                  </a:cubicBezTo>
                  <a:cubicBezTo>
                    <a:pt x="205" y="111"/>
                    <a:pt x="205" y="111"/>
                    <a:pt x="205" y="111"/>
                  </a:cubicBezTo>
                  <a:cubicBezTo>
                    <a:pt x="211" y="111"/>
                    <a:pt x="216" y="106"/>
                    <a:pt x="216" y="99"/>
                  </a:cubicBezTo>
                  <a:cubicBezTo>
                    <a:pt x="216" y="88"/>
                    <a:pt x="216" y="88"/>
                    <a:pt x="216" y="88"/>
                  </a:cubicBezTo>
                  <a:cubicBezTo>
                    <a:pt x="216" y="82"/>
                    <a:pt x="211" y="77"/>
                    <a:pt x="205" y="77"/>
                  </a:cubicBezTo>
                  <a:moveTo>
                    <a:pt x="36" y="156"/>
                  </a:moveTo>
                  <a:cubicBezTo>
                    <a:pt x="10" y="139"/>
                    <a:pt x="10" y="139"/>
                    <a:pt x="10" y="139"/>
                  </a:cubicBezTo>
                  <a:cubicBezTo>
                    <a:pt x="4" y="136"/>
                    <a:pt x="0" y="138"/>
                    <a:pt x="0" y="14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5"/>
                    <a:pt x="4" y="188"/>
                    <a:pt x="10" y="184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41" y="165"/>
                    <a:pt x="41" y="159"/>
                    <a:pt x="36" y="156"/>
                  </a:cubicBezTo>
                  <a:moveTo>
                    <a:pt x="205" y="145"/>
                  </a:moveTo>
                  <a:cubicBezTo>
                    <a:pt x="68" y="145"/>
                    <a:pt x="68" y="145"/>
                    <a:pt x="68" y="145"/>
                  </a:cubicBezTo>
                  <a:cubicBezTo>
                    <a:pt x="62" y="145"/>
                    <a:pt x="57" y="150"/>
                    <a:pt x="57" y="156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7" y="174"/>
                    <a:pt x="62" y="179"/>
                    <a:pt x="68" y="179"/>
                  </a:cubicBezTo>
                  <a:cubicBezTo>
                    <a:pt x="205" y="179"/>
                    <a:pt x="205" y="179"/>
                    <a:pt x="205" y="179"/>
                  </a:cubicBezTo>
                  <a:cubicBezTo>
                    <a:pt x="211" y="179"/>
                    <a:pt x="216" y="174"/>
                    <a:pt x="216" y="167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50"/>
                    <a:pt x="211" y="145"/>
                    <a:pt x="205" y="1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" panose="020B0003030101060003" pitchFamily="34" charset="0"/>
              </a:endParaRPr>
            </a:p>
          </p:txBody>
        </p:sp>
        <p:sp>
          <p:nvSpPr>
            <p:cNvPr id="93" name="Freeform 26"/>
            <p:cNvSpPr>
              <a:spLocks/>
            </p:cNvSpPr>
            <p:nvPr/>
          </p:nvSpPr>
          <p:spPr bwMode="auto">
            <a:xfrm>
              <a:off x="7789284" y="4661884"/>
              <a:ext cx="127537" cy="142987"/>
            </a:xfrm>
            <a:custGeom>
              <a:avLst/>
              <a:gdLst>
                <a:gd name="T0" fmla="*/ 157 w 175"/>
                <a:gd name="T1" fmla="*/ 3 h 197"/>
                <a:gd name="T2" fmla="*/ 74 w 175"/>
                <a:gd name="T3" fmla="*/ 28 h 197"/>
                <a:gd name="T4" fmla="*/ 55 w 175"/>
                <a:gd name="T5" fmla="*/ 52 h 197"/>
                <a:gd name="T6" fmla="*/ 55 w 175"/>
                <a:gd name="T7" fmla="*/ 138 h 197"/>
                <a:gd name="T8" fmla="*/ 55 w 175"/>
                <a:gd name="T9" fmla="*/ 140 h 197"/>
                <a:gd name="T10" fmla="*/ 36 w 175"/>
                <a:gd name="T11" fmla="*/ 137 h 197"/>
                <a:gd name="T12" fmla="*/ 0 w 175"/>
                <a:gd name="T13" fmla="*/ 171 h 197"/>
                <a:gd name="T14" fmla="*/ 36 w 175"/>
                <a:gd name="T15" fmla="*/ 194 h 197"/>
                <a:gd name="T16" fmla="*/ 70 w 175"/>
                <a:gd name="T17" fmla="*/ 161 h 197"/>
                <a:gd name="T18" fmla="*/ 70 w 175"/>
                <a:gd name="T19" fmla="*/ 86 h 197"/>
                <a:gd name="T20" fmla="*/ 79 w 175"/>
                <a:gd name="T21" fmla="*/ 76 h 197"/>
                <a:gd name="T22" fmla="*/ 152 w 175"/>
                <a:gd name="T23" fmla="*/ 52 h 197"/>
                <a:gd name="T24" fmla="*/ 160 w 175"/>
                <a:gd name="T25" fmla="*/ 57 h 197"/>
                <a:gd name="T26" fmla="*/ 160 w 175"/>
                <a:gd name="T27" fmla="*/ 117 h 197"/>
                <a:gd name="T28" fmla="*/ 160 w 175"/>
                <a:gd name="T29" fmla="*/ 118 h 197"/>
                <a:gd name="T30" fmla="*/ 139 w 175"/>
                <a:gd name="T31" fmla="*/ 115 h 197"/>
                <a:gd name="T32" fmla="*/ 104 w 175"/>
                <a:gd name="T33" fmla="*/ 148 h 197"/>
                <a:gd name="T34" fmla="*/ 139 w 175"/>
                <a:gd name="T35" fmla="*/ 172 h 197"/>
                <a:gd name="T36" fmla="*/ 175 w 175"/>
                <a:gd name="T37" fmla="*/ 138 h 197"/>
                <a:gd name="T38" fmla="*/ 175 w 175"/>
                <a:gd name="T39" fmla="*/ 16 h 197"/>
                <a:gd name="T40" fmla="*/ 157 w 175"/>
                <a:gd name="T41" fmla="*/ 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" h="197">
                  <a:moveTo>
                    <a:pt x="157" y="3"/>
                  </a:moveTo>
                  <a:cubicBezTo>
                    <a:pt x="74" y="28"/>
                    <a:pt x="74" y="28"/>
                    <a:pt x="74" y="28"/>
                  </a:cubicBezTo>
                  <a:cubicBezTo>
                    <a:pt x="63" y="31"/>
                    <a:pt x="55" y="42"/>
                    <a:pt x="55" y="52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0"/>
                    <a:pt x="49" y="135"/>
                    <a:pt x="36" y="137"/>
                  </a:cubicBezTo>
                  <a:cubicBezTo>
                    <a:pt x="16" y="140"/>
                    <a:pt x="0" y="155"/>
                    <a:pt x="0" y="171"/>
                  </a:cubicBezTo>
                  <a:cubicBezTo>
                    <a:pt x="0" y="187"/>
                    <a:pt x="16" y="197"/>
                    <a:pt x="36" y="194"/>
                  </a:cubicBezTo>
                  <a:cubicBezTo>
                    <a:pt x="56" y="191"/>
                    <a:pt x="70" y="177"/>
                    <a:pt x="70" y="161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0" y="79"/>
                    <a:pt x="79" y="76"/>
                    <a:pt x="79" y="76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2" y="52"/>
                    <a:pt x="160" y="50"/>
                    <a:pt x="160" y="5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160" y="118"/>
                    <a:pt x="153" y="113"/>
                    <a:pt x="139" y="115"/>
                  </a:cubicBezTo>
                  <a:cubicBezTo>
                    <a:pt x="120" y="117"/>
                    <a:pt x="104" y="132"/>
                    <a:pt x="104" y="148"/>
                  </a:cubicBezTo>
                  <a:cubicBezTo>
                    <a:pt x="104" y="164"/>
                    <a:pt x="120" y="174"/>
                    <a:pt x="139" y="172"/>
                  </a:cubicBezTo>
                  <a:cubicBezTo>
                    <a:pt x="159" y="169"/>
                    <a:pt x="175" y="154"/>
                    <a:pt x="175" y="138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6"/>
                    <a:pt x="167" y="0"/>
                    <a:pt x="157" y="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" panose="020B0003030101060003" pitchFamily="34" charset="0"/>
              </a:endParaRPr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6826165" y="4505313"/>
              <a:ext cx="268298" cy="202527"/>
            </a:xfrm>
            <a:custGeom>
              <a:avLst/>
              <a:gdLst>
                <a:gd name="T0" fmla="*/ 192 w 389"/>
                <a:gd name="T1" fmla="*/ 293 h 293"/>
                <a:gd name="T2" fmla="*/ 183 w 389"/>
                <a:gd name="T3" fmla="*/ 285 h 293"/>
                <a:gd name="T4" fmla="*/ 235 w 389"/>
                <a:gd name="T5" fmla="*/ 233 h 293"/>
                <a:gd name="T6" fmla="*/ 145 w 389"/>
                <a:gd name="T7" fmla="*/ 238 h 293"/>
                <a:gd name="T8" fmla="*/ 141 w 389"/>
                <a:gd name="T9" fmla="*/ 241 h 293"/>
                <a:gd name="T10" fmla="*/ 88 w 389"/>
                <a:gd name="T11" fmla="*/ 188 h 293"/>
                <a:gd name="T12" fmla="*/ 93 w 389"/>
                <a:gd name="T13" fmla="*/ 184 h 293"/>
                <a:gd name="T14" fmla="*/ 288 w 389"/>
                <a:gd name="T15" fmla="*/ 180 h 293"/>
                <a:gd name="T16" fmla="*/ 325 w 389"/>
                <a:gd name="T17" fmla="*/ 144 h 293"/>
                <a:gd name="T18" fmla="*/ 254 w 389"/>
                <a:gd name="T19" fmla="*/ 102 h 293"/>
                <a:gd name="T20" fmla="*/ 56 w 389"/>
                <a:gd name="T21" fmla="*/ 149 h 293"/>
                <a:gd name="T22" fmla="*/ 52 w 389"/>
                <a:gd name="T23" fmla="*/ 152 h 293"/>
                <a:gd name="T24" fmla="*/ 0 w 389"/>
                <a:gd name="T25" fmla="*/ 101 h 293"/>
                <a:gd name="T26" fmla="*/ 4 w 389"/>
                <a:gd name="T27" fmla="*/ 96 h 293"/>
                <a:gd name="T28" fmla="*/ 120 w 389"/>
                <a:gd name="T29" fmla="*/ 26 h 293"/>
                <a:gd name="T30" fmla="*/ 389 w 389"/>
                <a:gd name="T31" fmla="*/ 96 h 293"/>
                <a:gd name="T32" fmla="*/ 381 w 389"/>
                <a:gd name="T33" fmla="*/ 105 h 293"/>
                <a:gd name="T34" fmla="*/ 124 w 389"/>
                <a:gd name="T35" fmla="*/ 38 h 293"/>
                <a:gd name="T36" fmla="*/ 17 w 389"/>
                <a:gd name="T37" fmla="*/ 101 h 293"/>
                <a:gd name="T38" fmla="*/ 53 w 389"/>
                <a:gd name="T39" fmla="*/ 136 h 293"/>
                <a:gd name="T40" fmla="*/ 258 w 389"/>
                <a:gd name="T41" fmla="*/ 91 h 293"/>
                <a:gd name="T42" fmla="*/ 338 w 389"/>
                <a:gd name="T43" fmla="*/ 140 h 293"/>
                <a:gd name="T44" fmla="*/ 342 w 389"/>
                <a:gd name="T45" fmla="*/ 144 h 293"/>
                <a:gd name="T46" fmla="*/ 288 w 389"/>
                <a:gd name="T47" fmla="*/ 197 h 293"/>
                <a:gd name="T48" fmla="*/ 284 w 389"/>
                <a:gd name="T49" fmla="*/ 193 h 293"/>
                <a:gd name="T50" fmla="*/ 106 w 389"/>
                <a:gd name="T51" fmla="*/ 189 h 293"/>
                <a:gd name="T52" fmla="*/ 142 w 389"/>
                <a:gd name="T53" fmla="*/ 225 h 293"/>
                <a:gd name="T54" fmla="*/ 248 w 389"/>
                <a:gd name="T55" fmla="*/ 229 h 293"/>
                <a:gd name="T56" fmla="*/ 252 w 389"/>
                <a:gd name="T57" fmla="*/ 233 h 293"/>
                <a:gd name="T58" fmla="*/ 192 w 389"/>
                <a:gd name="T5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9" h="293">
                  <a:moveTo>
                    <a:pt x="192" y="293"/>
                  </a:moveTo>
                  <a:cubicBezTo>
                    <a:pt x="183" y="285"/>
                    <a:pt x="183" y="285"/>
                    <a:pt x="183" y="285"/>
                  </a:cubicBezTo>
                  <a:cubicBezTo>
                    <a:pt x="235" y="233"/>
                    <a:pt x="235" y="233"/>
                    <a:pt x="235" y="233"/>
                  </a:cubicBezTo>
                  <a:cubicBezTo>
                    <a:pt x="224" y="223"/>
                    <a:pt x="191" y="201"/>
                    <a:pt x="145" y="238"/>
                  </a:cubicBezTo>
                  <a:cubicBezTo>
                    <a:pt x="141" y="241"/>
                    <a:pt x="141" y="241"/>
                    <a:pt x="141" y="241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4" y="183"/>
                    <a:pt x="202" y="101"/>
                    <a:pt x="288" y="180"/>
                  </a:cubicBezTo>
                  <a:cubicBezTo>
                    <a:pt x="325" y="144"/>
                    <a:pt x="325" y="144"/>
                    <a:pt x="325" y="144"/>
                  </a:cubicBezTo>
                  <a:cubicBezTo>
                    <a:pt x="316" y="135"/>
                    <a:pt x="291" y="114"/>
                    <a:pt x="254" y="102"/>
                  </a:cubicBezTo>
                  <a:cubicBezTo>
                    <a:pt x="191" y="82"/>
                    <a:pt x="124" y="97"/>
                    <a:pt x="56" y="149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6" y="94"/>
                    <a:pt x="50" y="49"/>
                    <a:pt x="120" y="26"/>
                  </a:cubicBezTo>
                  <a:cubicBezTo>
                    <a:pt x="185" y="5"/>
                    <a:pt x="284" y="0"/>
                    <a:pt x="389" y="96"/>
                  </a:cubicBezTo>
                  <a:cubicBezTo>
                    <a:pt x="381" y="105"/>
                    <a:pt x="381" y="105"/>
                    <a:pt x="381" y="105"/>
                  </a:cubicBezTo>
                  <a:cubicBezTo>
                    <a:pt x="300" y="31"/>
                    <a:pt x="213" y="8"/>
                    <a:pt x="124" y="38"/>
                  </a:cubicBezTo>
                  <a:cubicBezTo>
                    <a:pt x="69" y="56"/>
                    <a:pt x="29" y="89"/>
                    <a:pt x="17" y="101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102" y="100"/>
                    <a:pt x="177" y="64"/>
                    <a:pt x="258" y="91"/>
                  </a:cubicBezTo>
                  <a:cubicBezTo>
                    <a:pt x="308" y="107"/>
                    <a:pt x="337" y="139"/>
                    <a:pt x="338" y="140"/>
                  </a:cubicBezTo>
                  <a:cubicBezTo>
                    <a:pt x="342" y="144"/>
                    <a:pt x="342" y="144"/>
                    <a:pt x="342" y="144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4" y="193"/>
                    <a:pt x="284" y="193"/>
                    <a:pt x="284" y="193"/>
                  </a:cubicBezTo>
                  <a:cubicBezTo>
                    <a:pt x="215" y="125"/>
                    <a:pt x="129" y="174"/>
                    <a:pt x="106" y="189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204" y="179"/>
                    <a:pt x="247" y="229"/>
                    <a:pt x="248" y="229"/>
                  </a:cubicBezTo>
                  <a:cubicBezTo>
                    <a:pt x="252" y="233"/>
                    <a:pt x="252" y="233"/>
                    <a:pt x="252" y="233"/>
                  </a:cubicBezTo>
                  <a:lnTo>
                    <a:pt x="192" y="293"/>
                  </a:lnTo>
                  <a:close/>
                </a:path>
              </a:pathLst>
            </a:custGeom>
            <a:solidFill>
              <a:srgbClr val="B4DE2C"/>
            </a:solidFill>
            <a:ln w="127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" panose="020B0003030101060003" pitchFamily="34" charset="0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7414994" y="2583648"/>
              <a:ext cx="242553" cy="292645"/>
              <a:chOff x="134906" y="3220464"/>
              <a:chExt cx="730251" cy="881063"/>
            </a:xfrm>
            <a:noFill/>
          </p:grpSpPr>
          <p:sp>
            <p:nvSpPr>
              <p:cNvPr id="189" name="Freeform 34"/>
              <p:cNvSpPr>
                <a:spLocks/>
              </p:cNvSpPr>
              <p:nvPr/>
            </p:nvSpPr>
            <p:spPr bwMode="auto">
              <a:xfrm>
                <a:off x="134906" y="3220464"/>
                <a:ext cx="730251" cy="577851"/>
              </a:xfrm>
              <a:custGeom>
                <a:avLst/>
                <a:gdLst>
                  <a:gd name="T0" fmla="*/ 124 w 192"/>
                  <a:gd name="T1" fmla="*/ 96 h 152"/>
                  <a:gd name="T2" fmla="*/ 116 w 192"/>
                  <a:gd name="T3" fmla="*/ 92 h 152"/>
                  <a:gd name="T4" fmla="*/ 116 w 192"/>
                  <a:gd name="T5" fmla="*/ 80 h 152"/>
                  <a:gd name="T6" fmla="*/ 120 w 192"/>
                  <a:gd name="T7" fmla="*/ 60 h 152"/>
                  <a:gd name="T8" fmla="*/ 121 w 192"/>
                  <a:gd name="T9" fmla="*/ 25 h 152"/>
                  <a:gd name="T10" fmla="*/ 96 w 192"/>
                  <a:gd name="T11" fmla="*/ 0 h 152"/>
                  <a:gd name="T12" fmla="*/ 72 w 192"/>
                  <a:gd name="T13" fmla="*/ 24 h 152"/>
                  <a:gd name="T14" fmla="*/ 72 w 192"/>
                  <a:gd name="T15" fmla="*/ 60 h 152"/>
                  <a:gd name="T16" fmla="*/ 76 w 192"/>
                  <a:gd name="T17" fmla="*/ 80 h 152"/>
                  <a:gd name="T18" fmla="*/ 76 w 192"/>
                  <a:gd name="T19" fmla="*/ 92 h 152"/>
                  <a:gd name="T20" fmla="*/ 68 w 192"/>
                  <a:gd name="T21" fmla="*/ 96 h 152"/>
                  <a:gd name="T22" fmla="*/ 16 w 192"/>
                  <a:gd name="T23" fmla="*/ 96 h 152"/>
                  <a:gd name="T24" fmla="*/ 0 w 192"/>
                  <a:gd name="T25" fmla="*/ 116 h 152"/>
                  <a:gd name="T26" fmla="*/ 0 w 192"/>
                  <a:gd name="T27" fmla="*/ 152 h 152"/>
                  <a:gd name="T28" fmla="*/ 192 w 192"/>
                  <a:gd name="T29" fmla="*/ 152 h 152"/>
                  <a:gd name="T30" fmla="*/ 192 w 192"/>
                  <a:gd name="T31" fmla="*/ 116 h 152"/>
                  <a:gd name="T32" fmla="*/ 176 w 192"/>
                  <a:gd name="T33" fmla="*/ 96 h 152"/>
                  <a:gd name="T34" fmla="*/ 124 w 192"/>
                  <a:gd name="T35" fmla="*/ 9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2" h="152">
                    <a:moveTo>
                      <a:pt x="124" y="96"/>
                    </a:moveTo>
                    <a:cubicBezTo>
                      <a:pt x="121" y="96"/>
                      <a:pt x="118" y="95"/>
                      <a:pt x="116" y="92"/>
                    </a:cubicBezTo>
                    <a:cubicBezTo>
                      <a:pt x="114" y="89"/>
                      <a:pt x="115" y="83"/>
                      <a:pt x="116" y="80"/>
                    </a:cubicBezTo>
                    <a:cubicBezTo>
                      <a:pt x="119" y="72"/>
                      <a:pt x="120" y="68"/>
                      <a:pt x="120" y="60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1" y="11"/>
                      <a:pt x="110" y="0"/>
                      <a:pt x="96" y="0"/>
                    </a:cubicBezTo>
                    <a:cubicBezTo>
                      <a:pt x="82" y="0"/>
                      <a:pt x="72" y="10"/>
                      <a:pt x="72" y="24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72" y="68"/>
                      <a:pt x="73" y="72"/>
                      <a:pt x="76" y="80"/>
                    </a:cubicBezTo>
                    <a:cubicBezTo>
                      <a:pt x="77" y="83"/>
                      <a:pt x="78" y="89"/>
                      <a:pt x="76" y="92"/>
                    </a:cubicBezTo>
                    <a:cubicBezTo>
                      <a:pt x="74" y="95"/>
                      <a:pt x="71" y="96"/>
                      <a:pt x="68" y="96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8" y="96"/>
                      <a:pt x="0" y="108"/>
                      <a:pt x="0" y="116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192" y="152"/>
                      <a:pt x="192" y="152"/>
                      <a:pt x="192" y="152"/>
                    </a:cubicBezTo>
                    <a:cubicBezTo>
                      <a:pt x="192" y="116"/>
                      <a:pt x="192" y="116"/>
                      <a:pt x="192" y="116"/>
                    </a:cubicBezTo>
                    <a:cubicBezTo>
                      <a:pt x="192" y="108"/>
                      <a:pt x="184" y="96"/>
                      <a:pt x="176" y="96"/>
                    </a:cubicBezTo>
                    <a:lnTo>
                      <a:pt x="124" y="96"/>
                    </a:lnTo>
                    <a:close/>
                  </a:path>
                </a:pathLst>
              </a:cu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  <p:sp>
            <p:nvSpPr>
              <p:cNvPr id="190" name="Freeform 35"/>
              <p:cNvSpPr>
                <a:spLocks/>
              </p:cNvSpPr>
              <p:nvPr/>
            </p:nvSpPr>
            <p:spPr bwMode="auto">
              <a:xfrm>
                <a:off x="165069" y="3798314"/>
                <a:ext cx="669926" cy="303213"/>
              </a:xfrm>
              <a:custGeom>
                <a:avLst/>
                <a:gdLst>
                  <a:gd name="T0" fmla="*/ 422 w 422"/>
                  <a:gd name="T1" fmla="*/ 191 h 191"/>
                  <a:gd name="T2" fmla="*/ 115 w 422"/>
                  <a:gd name="T3" fmla="*/ 191 h 191"/>
                  <a:gd name="T4" fmla="*/ 115 w 422"/>
                  <a:gd name="T5" fmla="*/ 95 h 191"/>
                  <a:gd name="T6" fmla="*/ 67 w 422"/>
                  <a:gd name="T7" fmla="*/ 191 h 191"/>
                  <a:gd name="T8" fmla="*/ 0 w 422"/>
                  <a:gd name="T9" fmla="*/ 191 h 191"/>
                  <a:gd name="T10" fmla="*/ 0 w 422"/>
                  <a:gd name="T11" fmla="*/ 0 h 191"/>
                  <a:gd name="T12" fmla="*/ 422 w 422"/>
                  <a:gd name="T13" fmla="*/ 0 h 191"/>
                  <a:gd name="T14" fmla="*/ 422 w 422"/>
                  <a:gd name="T15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2" h="191">
                    <a:moveTo>
                      <a:pt x="422" y="191"/>
                    </a:moveTo>
                    <a:lnTo>
                      <a:pt x="115" y="191"/>
                    </a:lnTo>
                    <a:lnTo>
                      <a:pt x="115" y="95"/>
                    </a:lnTo>
                    <a:lnTo>
                      <a:pt x="67" y="191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422" y="0"/>
                    </a:lnTo>
                    <a:lnTo>
                      <a:pt x="422" y="191"/>
                    </a:lnTo>
                    <a:close/>
                  </a:path>
                </a:pathLst>
              </a:cu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  <p:sp>
            <p:nvSpPr>
              <p:cNvPr id="191" name="Line 36"/>
              <p:cNvSpPr>
                <a:spLocks noChangeShapeType="1"/>
              </p:cNvSpPr>
              <p:nvPr/>
            </p:nvSpPr>
            <p:spPr bwMode="auto">
              <a:xfrm>
                <a:off x="742919" y="3904677"/>
                <a:ext cx="0" cy="19685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  <p:sp>
            <p:nvSpPr>
              <p:cNvPr id="192" name="Line 37"/>
              <p:cNvSpPr>
                <a:spLocks noChangeShapeType="1"/>
              </p:cNvSpPr>
              <p:nvPr/>
            </p:nvSpPr>
            <p:spPr bwMode="auto">
              <a:xfrm>
                <a:off x="652432" y="3949127"/>
                <a:ext cx="0" cy="152400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  <p:sp>
            <p:nvSpPr>
              <p:cNvPr id="193" name="Line 38"/>
              <p:cNvSpPr>
                <a:spLocks noChangeShapeType="1"/>
              </p:cNvSpPr>
              <p:nvPr/>
            </p:nvSpPr>
            <p:spPr bwMode="auto">
              <a:xfrm>
                <a:off x="560357" y="4011039"/>
                <a:ext cx="0" cy="90488"/>
              </a:xfrm>
              <a:prstGeom prst="lin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  <p:sp>
            <p:nvSpPr>
              <p:cNvPr id="194" name="Oval 39"/>
              <p:cNvSpPr>
                <a:spLocks noChangeArrowheads="1"/>
              </p:cNvSpPr>
              <p:nvPr/>
            </p:nvSpPr>
            <p:spPr bwMode="auto">
              <a:xfrm>
                <a:off x="480981" y="3296664"/>
                <a:ext cx="38100" cy="38100"/>
              </a:xfrm>
              <a:prstGeom prst="ellipse">
                <a:avLst/>
              </a:prstGeom>
              <a:grp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561466" y="2178844"/>
              <a:ext cx="137112" cy="180000"/>
              <a:chOff x="139667" y="3898841"/>
              <a:chExt cx="669925" cy="879475"/>
            </a:xfrm>
          </p:grpSpPr>
          <p:sp>
            <p:nvSpPr>
              <p:cNvPr id="186" name="Freeform 43"/>
              <p:cNvSpPr>
                <a:spLocks/>
              </p:cNvSpPr>
              <p:nvPr/>
            </p:nvSpPr>
            <p:spPr bwMode="auto">
              <a:xfrm>
                <a:off x="139667" y="3898841"/>
                <a:ext cx="669925" cy="879475"/>
              </a:xfrm>
              <a:custGeom>
                <a:avLst/>
                <a:gdLst>
                  <a:gd name="T0" fmla="*/ 176 w 176"/>
                  <a:gd name="T1" fmla="*/ 212 h 232"/>
                  <a:gd name="T2" fmla="*/ 156 w 176"/>
                  <a:gd name="T3" fmla="*/ 232 h 232"/>
                  <a:gd name="T4" fmla="*/ 20 w 176"/>
                  <a:gd name="T5" fmla="*/ 232 h 232"/>
                  <a:gd name="T6" fmla="*/ 0 w 176"/>
                  <a:gd name="T7" fmla="*/ 212 h 232"/>
                  <a:gd name="T8" fmla="*/ 0 w 176"/>
                  <a:gd name="T9" fmla="*/ 20 h 232"/>
                  <a:gd name="T10" fmla="*/ 20 w 176"/>
                  <a:gd name="T11" fmla="*/ 0 h 232"/>
                  <a:gd name="T12" fmla="*/ 156 w 176"/>
                  <a:gd name="T13" fmla="*/ 0 h 232"/>
                  <a:gd name="T14" fmla="*/ 176 w 176"/>
                  <a:gd name="T15" fmla="*/ 20 h 232"/>
                  <a:gd name="T16" fmla="*/ 176 w 176"/>
                  <a:gd name="T17" fmla="*/ 21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232">
                    <a:moveTo>
                      <a:pt x="176" y="212"/>
                    </a:moveTo>
                    <a:cubicBezTo>
                      <a:pt x="176" y="223"/>
                      <a:pt x="167" y="232"/>
                      <a:pt x="156" y="232"/>
                    </a:cubicBezTo>
                    <a:cubicBezTo>
                      <a:pt x="20" y="232"/>
                      <a:pt x="20" y="232"/>
                      <a:pt x="20" y="232"/>
                    </a:cubicBezTo>
                    <a:cubicBezTo>
                      <a:pt x="9" y="232"/>
                      <a:pt x="0" y="223"/>
                      <a:pt x="0" y="21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67" y="0"/>
                      <a:pt x="176" y="9"/>
                      <a:pt x="176" y="20"/>
                    </a:cubicBezTo>
                    <a:lnTo>
                      <a:pt x="176" y="212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  <p:sp>
            <p:nvSpPr>
              <p:cNvPr id="187" name="Rectangle 44"/>
              <p:cNvSpPr>
                <a:spLocks noChangeArrowheads="1"/>
              </p:cNvSpPr>
              <p:nvPr/>
            </p:nvSpPr>
            <p:spPr bwMode="auto">
              <a:xfrm>
                <a:off x="230154" y="4019491"/>
                <a:ext cx="487362" cy="577850"/>
              </a:xfrm>
              <a:prstGeom prst="rect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  <p:sp>
            <p:nvSpPr>
              <p:cNvPr id="188" name="Oval 46"/>
              <p:cNvSpPr>
                <a:spLocks noChangeArrowheads="1"/>
              </p:cNvSpPr>
              <p:nvPr/>
            </p:nvSpPr>
            <p:spPr bwMode="auto">
              <a:xfrm>
                <a:off x="444467" y="4657666"/>
                <a:ext cx="60325" cy="60325"/>
              </a:xfrm>
              <a:prstGeom prst="ellips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7715370" y="3499967"/>
              <a:ext cx="149764" cy="228566"/>
              <a:chOff x="6553" y="1835403"/>
              <a:chExt cx="576263" cy="879476"/>
            </a:xfrm>
          </p:grpSpPr>
          <p:sp>
            <p:nvSpPr>
              <p:cNvPr id="182" name="Freeform 50"/>
              <p:cNvSpPr>
                <a:spLocks/>
              </p:cNvSpPr>
              <p:nvPr/>
            </p:nvSpPr>
            <p:spPr bwMode="auto">
              <a:xfrm>
                <a:off x="63703" y="1835403"/>
                <a:ext cx="442913" cy="150813"/>
              </a:xfrm>
              <a:custGeom>
                <a:avLst/>
                <a:gdLst>
                  <a:gd name="T0" fmla="*/ 231 w 279"/>
                  <a:gd name="T1" fmla="*/ 95 h 95"/>
                  <a:gd name="T2" fmla="*/ 58 w 279"/>
                  <a:gd name="T3" fmla="*/ 95 h 95"/>
                  <a:gd name="T4" fmla="*/ 0 w 279"/>
                  <a:gd name="T5" fmla="*/ 0 h 95"/>
                  <a:gd name="T6" fmla="*/ 279 w 279"/>
                  <a:gd name="T7" fmla="*/ 0 h 95"/>
                  <a:gd name="T8" fmla="*/ 231 w 279"/>
                  <a:gd name="T9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95">
                    <a:moveTo>
                      <a:pt x="231" y="95"/>
                    </a:moveTo>
                    <a:lnTo>
                      <a:pt x="58" y="95"/>
                    </a:lnTo>
                    <a:lnTo>
                      <a:pt x="0" y="0"/>
                    </a:lnTo>
                    <a:lnTo>
                      <a:pt x="279" y="0"/>
                    </a:lnTo>
                    <a:lnTo>
                      <a:pt x="231" y="9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  <p:sp>
            <p:nvSpPr>
              <p:cNvPr id="183" name="Freeform 51"/>
              <p:cNvSpPr>
                <a:spLocks/>
              </p:cNvSpPr>
              <p:nvPr/>
            </p:nvSpPr>
            <p:spPr bwMode="auto">
              <a:xfrm>
                <a:off x="6553" y="1986216"/>
                <a:ext cx="576263" cy="728663"/>
              </a:xfrm>
              <a:custGeom>
                <a:avLst/>
                <a:gdLst>
                  <a:gd name="T0" fmla="*/ 219 w 363"/>
                  <a:gd name="T1" fmla="*/ 459 h 459"/>
                  <a:gd name="T2" fmla="*/ 142 w 363"/>
                  <a:gd name="T3" fmla="*/ 459 h 459"/>
                  <a:gd name="T4" fmla="*/ 0 w 363"/>
                  <a:gd name="T5" fmla="*/ 158 h 459"/>
                  <a:gd name="T6" fmla="*/ 94 w 363"/>
                  <a:gd name="T7" fmla="*/ 0 h 459"/>
                  <a:gd name="T8" fmla="*/ 267 w 363"/>
                  <a:gd name="T9" fmla="*/ 0 h 459"/>
                  <a:gd name="T10" fmla="*/ 363 w 363"/>
                  <a:gd name="T11" fmla="*/ 158 h 459"/>
                  <a:gd name="T12" fmla="*/ 219 w 363"/>
                  <a:gd name="T13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459">
                    <a:moveTo>
                      <a:pt x="219" y="459"/>
                    </a:moveTo>
                    <a:lnTo>
                      <a:pt x="142" y="459"/>
                    </a:lnTo>
                    <a:lnTo>
                      <a:pt x="0" y="158"/>
                    </a:lnTo>
                    <a:lnTo>
                      <a:pt x="94" y="0"/>
                    </a:lnTo>
                    <a:lnTo>
                      <a:pt x="267" y="0"/>
                    </a:lnTo>
                    <a:lnTo>
                      <a:pt x="363" y="158"/>
                    </a:lnTo>
                    <a:lnTo>
                      <a:pt x="219" y="45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  <p:sp>
            <p:nvSpPr>
              <p:cNvPr id="184" name="Line 52"/>
              <p:cNvSpPr>
                <a:spLocks noChangeShapeType="1"/>
              </p:cNvSpPr>
              <p:nvPr/>
            </p:nvSpPr>
            <p:spPr bwMode="auto">
              <a:xfrm>
                <a:off x="292303" y="2291016"/>
                <a:ext cx="0" cy="423863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  <p:sp>
            <p:nvSpPr>
              <p:cNvPr id="185" name="Oval 53"/>
              <p:cNvSpPr>
                <a:spLocks noChangeArrowheads="1"/>
              </p:cNvSpPr>
              <p:nvPr/>
            </p:nvSpPr>
            <p:spPr bwMode="auto">
              <a:xfrm>
                <a:off x="216103" y="2138616"/>
                <a:ext cx="152400" cy="152400"/>
              </a:xfrm>
              <a:prstGeom prst="ellips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8188708" y="3047792"/>
              <a:ext cx="184598" cy="121954"/>
              <a:chOff x="17463" y="11113"/>
              <a:chExt cx="879475" cy="581025"/>
            </a:xfrm>
          </p:grpSpPr>
          <p:sp>
            <p:nvSpPr>
              <p:cNvPr id="178" name="Freeform 5"/>
              <p:cNvSpPr>
                <a:spLocks/>
              </p:cNvSpPr>
              <p:nvPr/>
            </p:nvSpPr>
            <p:spPr bwMode="auto">
              <a:xfrm>
                <a:off x="17463" y="11113"/>
                <a:ext cx="879475" cy="581025"/>
              </a:xfrm>
              <a:custGeom>
                <a:avLst/>
                <a:gdLst>
                  <a:gd name="T0" fmla="*/ 232 w 232"/>
                  <a:gd name="T1" fmla="*/ 136 h 152"/>
                  <a:gd name="T2" fmla="*/ 216 w 232"/>
                  <a:gd name="T3" fmla="*/ 152 h 152"/>
                  <a:gd name="T4" fmla="*/ 16 w 232"/>
                  <a:gd name="T5" fmla="*/ 152 h 152"/>
                  <a:gd name="T6" fmla="*/ 0 w 232"/>
                  <a:gd name="T7" fmla="*/ 136 h 152"/>
                  <a:gd name="T8" fmla="*/ 0 w 232"/>
                  <a:gd name="T9" fmla="*/ 16 h 152"/>
                  <a:gd name="T10" fmla="*/ 16 w 232"/>
                  <a:gd name="T11" fmla="*/ 0 h 152"/>
                  <a:gd name="T12" fmla="*/ 216 w 232"/>
                  <a:gd name="T13" fmla="*/ 0 h 152"/>
                  <a:gd name="T14" fmla="*/ 232 w 232"/>
                  <a:gd name="T15" fmla="*/ 16 h 152"/>
                  <a:gd name="T16" fmla="*/ 232 w 232"/>
                  <a:gd name="T17" fmla="*/ 13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152">
                    <a:moveTo>
                      <a:pt x="232" y="136"/>
                    </a:moveTo>
                    <a:cubicBezTo>
                      <a:pt x="232" y="145"/>
                      <a:pt x="224" y="152"/>
                      <a:pt x="216" y="152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8" y="152"/>
                      <a:pt x="0" y="145"/>
                      <a:pt x="0" y="13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8"/>
                      <a:pt x="8" y="0"/>
                      <a:pt x="16" y="0"/>
                    </a:cubicBezTo>
                    <a:cubicBezTo>
                      <a:pt x="216" y="0"/>
                      <a:pt x="216" y="0"/>
                      <a:pt x="216" y="0"/>
                    </a:cubicBezTo>
                    <a:cubicBezTo>
                      <a:pt x="224" y="0"/>
                      <a:pt x="232" y="8"/>
                      <a:pt x="232" y="16"/>
                    </a:cubicBezTo>
                    <a:lnTo>
                      <a:pt x="232" y="13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  <p:sp>
            <p:nvSpPr>
              <p:cNvPr id="179" name="Freeform 6"/>
              <p:cNvSpPr>
                <a:spLocks/>
              </p:cNvSpPr>
              <p:nvPr/>
            </p:nvSpPr>
            <p:spPr bwMode="auto">
              <a:xfrm>
                <a:off x="138113" y="165100"/>
                <a:ext cx="638175" cy="212725"/>
              </a:xfrm>
              <a:custGeom>
                <a:avLst/>
                <a:gdLst>
                  <a:gd name="T0" fmla="*/ 402 w 402"/>
                  <a:gd name="T1" fmla="*/ 0 h 134"/>
                  <a:gd name="T2" fmla="*/ 201 w 402"/>
                  <a:gd name="T3" fmla="*/ 134 h 134"/>
                  <a:gd name="T4" fmla="*/ 0 w 402"/>
                  <a:gd name="T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2" h="134">
                    <a:moveTo>
                      <a:pt x="402" y="0"/>
                    </a:moveTo>
                    <a:lnTo>
                      <a:pt x="201" y="13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  <p:sp>
            <p:nvSpPr>
              <p:cNvPr id="180" name="Line 7"/>
              <p:cNvSpPr>
                <a:spLocks noChangeShapeType="1"/>
              </p:cNvSpPr>
              <p:nvPr/>
            </p:nvSpPr>
            <p:spPr bwMode="auto">
              <a:xfrm flipV="1">
                <a:off x="138113" y="363538"/>
                <a:ext cx="136525" cy="92075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  <p:sp>
            <p:nvSpPr>
              <p:cNvPr id="181" name="Line 8"/>
              <p:cNvSpPr>
                <a:spLocks noChangeShapeType="1"/>
              </p:cNvSpPr>
              <p:nvPr/>
            </p:nvSpPr>
            <p:spPr bwMode="auto">
              <a:xfrm flipH="1" flipV="1">
                <a:off x="639763" y="363538"/>
                <a:ext cx="136525" cy="92075"/>
              </a:xfrm>
              <a:prstGeom prst="line">
                <a:avLst/>
              </a:prstGeom>
              <a:no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aleway" panose="020B0003030101060003" pitchFamily="34" charset="0"/>
                </a:endParaRPr>
              </a:p>
            </p:txBody>
          </p:sp>
        </p:grpSp>
        <p:sp>
          <p:nvSpPr>
            <p:cNvPr id="99" name="Freeform 12"/>
            <p:cNvSpPr>
              <a:spLocks noEditPoints="1"/>
            </p:cNvSpPr>
            <p:nvPr/>
          </p:nvSpPr>
          <p:spPr bwMode="auto">
            <a:xfrm>
              <a:off x="7455477" y="4251534"/>
              <a:ext cx="190185" cy="157667"/>
            </a:xfrm>
            <a:custGeom>
              <a:avLst/>
              <a:gdLst>
                <a:gd name="T0" fmla="*/ 221 w 242"/>
                <a:gd name="T1" fmla="*/ 0 h 200"/>
                <a:gd name="T2" fmla="*/ 171 w 242"/>
                <a:gd name="T3" fmla="*/ 0 h 200"/>
                <a:gd name="T4" fmla="*/ 135 w 242"/>
                <a:gd name="T5" fmla="*/ 15 h 200"/>
                <a:gd name="T6" fmla="*/ 51 w 242"/>
                <a:gd name="T7" fmla="*/ 99 h 200"/>
                <a:gd name="T8" fmla="*/ 51 w 242"/>
                <a:gd name="T9" fmla="*/ 129 h 200"/>
                <a:gd name="T10" fmla="*/ 113 w 242"/>
                <a:gd name="T11" fmla="*/ 192 h 200"/>
                <a:gd name="T12" fmla="*/ 143 w 242"/>
                <a:gd name="T13" fmla="*/ 192 h 200"/>
                <a:gd name="T14" fmla="*/ 227 w 242"/>
                <a:gd name="T15" fmla="*/ 108 h 200"/>
                <a:gd name="T16" fmla="*/ 242 w 242"/>
                <a:gd name="T17" fmla="*/ 71 h 200"/>
                <a:gd name="T18" fmla="*/ 242 w 242"/>
                <a:gd name="T19" fmla="*/ 22 h 200"/>
                <a:gd name="T20" fmla="*/ 221 w 242"/>
                <a:gd name="T21" fmla="*/ 0 h 200"/>
                <a:gd name="T22" fmla="*/ 192 w 242"/>
                <a:gd name="T23" fmla="*/ 71 h 200"/>
                <a:gd name="T24" fmla="*/ 171 w 242"/>
                <a:gd name="T25" fmla="*/ 50 h 200"/>
                <a:gd name="T26" fmla="*/ 192 w 242"/>
                <a:gd name="T27" fmla="*/ 29 h 200"/>
                <a:gd name="T28" fmla="*/ 214 w 242"/>
                <a:gd name="T29" fmla="*/ 50 h 200"/>
                <a:gd name="T30" fmla="*/ 192 w 242"/>
                <a:gd name="T31" fmla="*/ 71 h 200"/>
                <a:gd name="T32" fmla="*/ 19 w 242"/>
                <a:gd name="T33" fmla="*/ 119 h 200"/>
                <a:gd name="T34" fmla="*/ 95 w 242"/>
                <a:gd name="T35" fmla="*/ 196 h 200"/>
                <a:gd name="T36" fmla="*/ 70 w 242"/>
                <a:gd name="T37" fmla="*/ 192 h 200"/>
                <a:gd name="T38" fmla="*/ 8 w 242"/>
                <a:gd name="T39" fmla="*/ 129 h 200"/>
                <a:gd name="T40" fmla="*/ 8 w 242"/>
                <a:gd name="T41" fmla="*/ 99 h 200"/>
                <a:gd name="T42" fmla="*/ 92 w 242"/>
                <a:gd name="T43" fmla="*/ 15 h 200"/>
                <a:gd name="T44" fmla="*/ 128 w 242"/>
                <a:gd name="T45" fmla="*/ 0 h 200"/>
                <a:gd name="T46" fmla="*/ 19 w 242"/>
                <a:gd name="T47" fmla="*/ 109 h 200"/>
                <a:gd name="T48" fmla="*/ 19 w 242"/>
                <a:gd name="T49" fmla="*/ 11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200">
                  <a:moveTo>
                    <a:pt x="22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59" y="0"/>
                    <a:pt x="143" y="7"/>
                    <a:pt x="135" y="15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42" y="107"/>
                    <a:pt x="42" y="121"/>
                    <a:pt x="51" y="129"/>
                  </a:cubicBezTo>
                  <a:cubicBezTo>
                    <a:pt x="113" y="192"/>
                    <a:pt x="113" y="192"/>
                    <a:pt x="113" y="192"/>
                  </a:cubicBezTo>
                  <a:cubicBezTo>
                    <a:pt x="121" y="200"/>
                    <a:pt x="135" y="200"/>
                    <a:pt x="143" y="192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36" y="100"/>
                    <a:pt x="242" y="83"/>
                    <a:pt x="242" y="71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2" y="10"/>
                    <a:pt x="233" y="0"/>
                    <a:pt x="221" y="0"/>
                  </a:cubicBezTo>
                  <a:moveTo>
                    <a:pt x="192" y="71"/>
                  </a:moveTo>
                  <a:cubicBezTo>
                    <a:pt x="181" y="71"/>
                    <a:pt x="171" y="62"/>
                    <a:pt x="171" y="50"/>
                  </a:cubicBezTo>
                  <a:cubicBezTo>
                    <a:pt x="171" y="38"/>
                    <a:pt x="181" y="29"/>
                    <a:pt x="192" y="29"/>
                  </a:cubicBezTo>
                  <a:cubicBezTo>
                    <a:pt x="204" y="29"/>
                    <a:pt x="214" y="38"/>
                    <a:pt x="214" y="50"/>
                  </a:cubicBezTo>
                  <a:cubicBezTo>
                    <a:pt x="214" y="62"/>
                    <a:pt x="204" y="71"/>
                    <a:pt x="192" y="71"/>
                  </a:cubicBezTo>
                  <a:moveTo>
                    <a:pt x="19" y="119"/>
                  </a:moveTo>
                  <a:cubicBezTo>
                    <a:pt x="95" y="196"/>
                    <a:pt x="95" y="196"/>
                    <a:pt x="95" y="196"/>
                  </a:cubicBezTo>
                  <a:cubicBezTo>
                    <a:pt x="87" y="200"/>
                    <a:pt x="77" y="199"/>
                    <a:pt x="70" y="192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0" y="121"/>
                    <a:pt x="0" y="107"/>
                    <a:pt x="8" y="99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100" y="7"/>
                    <a:pt x="116" y="0"/>
                    <a:pt x="128" y="0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16" y="112"/>
                    <a:pt x="16" y="117"/>
                    <a:pt x="19" y="1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Raleway" panose="020B0003030101060003" pitchFamily="34" charset="0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7758706" y="3026694"/>
              <a:ext cx="219019" cy="219019"/>
              <a:chOff x="2501147" y="287196"/>
              <a:chExt cx="879475" cy="879475"/>
            </a:xfrm>
          </p:grpSpPr>
          <p:sp>
            <p:nvSpPr>
              <p:cNvPr id="165" name="Rectangle 19"/>
              <p:cNvSpPr>
                <a:spLocks noChangeArrowheads="1"/>
              </p:cNvSpPr>
              <p:nvPr/>
            </p:nvSpPr>
            <p:spPr bwMode="auto">
              <a:xfrm>
                <a:off x="2501147" y="287196"/>
                <a:ext cx="879475" cy="879475"/>
              </a:xfrm>
              <a:prstGeom prst="rect">
                <a:avLst/>
              </a:prstGeom>
              <a:no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66" name="Line 20"/>
              <p:cNvSpPr>
                <a:spLocks noChangeShapeType="1"/>
              </p:cNvSpPr>
              <p:nvPr/>
            </p:nvSpPr>
            <p:spPr bwMode="auto">
              <a:xfrm flipV="1">
                <a:off x="2956760" y="560246"/>
                <a:ext cx="0" cy="261938"/>
              </a:xfrm>
              <a:prstGeom prst="line">
                <a:avLst/>
              </a:prstGeom>
              <a:no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67" name="Line 21"/>
              <p:cNvSpPr>
                <a:spLocks noChangeShapeType="1"/>
              </p:cNvSpPr>
              <p:nvPr/>
            </p:nvSpPr>
            <p:spPr bwMode="auto">
              <a:xfrm flipV="1">
                <a:off x="3137735" y="742809"/>
                <a:ext cx="0" cy="79375"/>
              </a:xfrm>
              <a:prstGeom prst="line">
                <a:avLst/>
              </a:prstGeom>
              <a:no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68" name="Line 22"/>
              <p:cNvSpPr>
                <a:spLocks noChangeShapeType="1"/>
              </p:cNvSpPr>
              <p:nvPr/>
            </p:nvSpPr>
            <p:spPr bwMode="auto">
              <a:xfrm flipV="1">
                <a:off x="2744035" y="399909"/>
                <a:ext cx="0" cy="220663"/>
              </a:xfrm>
              <a:prstGeom prst="line">
                <a:avLst/>
              </a:prstGeom>
              <a:no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69" name="Line 23"/>
              <p:cNvSpPr>
                <a:spLocks noChangeShapeType="1"/>
              </p:cNvSpPr>
              <p:nvPr/>
            </p:nvSpPr>
            <p:spPr bwMode="auto">
              <a:xfrm flipV="1">
                <a:off x="2744035" y="680896"/>
                <a:ext cx="0" cy="141288"/>
              </a:xfrm>
              <a:prstGeom prst="line">
                <a:avLst/>
              </a:prstGeom>
              <a:no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70" name="Line 24"/>
              <p:cNvSpPr>
                <a:spLocks noChangeShapeType="1"/>
              </p:cNvSpPr>
              <p:nvPr/>
            </p:nvSpPr>
            <p:spPr bwMode="auto">
              <a:xfrm flipV="1">
                <a:off x="3137735" y="399909"/>
                <a:ext cx="0" cy="280988"/>
              </a:xfrm>
              <a:prstGeom prst="line">
                <a:avLst/>
              </a:prstGeom>
              <a:no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71" name="Line 25"/>
              <p:cNvSpPr>
                <a:spLocks noChangeShapeType="1"/>
              </p:cNvSpPr>
              <p:nvPr/>
            </p:nvSpPr>
            <p:spPr bwMode="auto">
              <a:xfrm flipV="1">
                <a:off x="2956760" y="399909"/>
                <a:ext cx="0" cy="98425"/>
              </a:xfrm>
              <a:prstGeom prst="line">
                <a:avLst/>
              </a:prstGeom>
              <a:no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72" name="Rectangle 26"/>
              <p:cNvSpPr>
                <a:spLocks noChangeArrowheads="1"/>
              </p:cNvSpPr>
              <p:nvPr/>
            </p:nvSpPr>
            <p:spPr bwMode="auto">
              <a:xfrm>
                <a:off x="3077410" y="680896"/>
                <a:ext cx="122238" cy="61913"/>
              </a:xfrm>
              <a:prstGeom prst="rect">
                <a:avLst/>
              </a:prstGeom>
              <a:no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73" name="Rectangle 27"/>
              <p:cNvSpPr>
                <a:spLocks noChangeArrowheads="1"/>
              </p:cNvSpPr>
              <p:nvPr/>
            </p:nvSpPr>
            <p:spPr bwMode="auto">
              <a:xfrm>
                <a:off x="2894847" y="498334"/>
                <a:ext cx="122238" cy="61913"/>
              </a:xfrm>
              <a:prstGeom prst="rect">
                <a:avLst/>
              </a:prstGeom>
              <a:no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74" name="Rectangle 28"/>
              <p:cNvSpPr>
                <a:spLocks noChangeArrowheads="1"/>
              </p:cNvSpPr>
              <p:nvPr/>
            </p:nvSpPr>
            <p:spPr bwMode="auto">
              <a:xfrm>
                <a:off x="2682122" y="620571"/>
                <a:ext cx="122238" cy="60325"/>
              </a:xfrm>
              <a:prstGeom prst="rect">
                <a:avLst/>
              </a:prstGeom>
              <a:no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75" name="Oval 29"/>
              <p:cNvSpPr>
                <a:spLocks noChangeArrowheads="1"/>
              </p:cNvSpPr>
              <p:nvPr/>
            </p:nvSpPr>
            <p:spPr bwMode="auto">
              <a:xfrm>
                <a:off x="3077410" y="923784"/>
                <a:ext cx="122238" cy="122238"/>
              </a:xfrm>
              <a:prstGeom prst="ellipse">
                <a:avLst/>
              </a:prstGeom>
              <a:no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76" name="Oval 30"/>
              <p:cNvSpPr>
                <a:spLocks noChangeArrowheads="1"/>
              </p:cNvSpPr>
              <p:nvPr/>
            </p:nvSpPr>
            <p:spPr bwMode="auto">
              <a:xfrm>
                <a:off x="2894847" y="923784"/>
                <a:ext cx="122238" cy="122238"/>
              </a:xfrm>
              <a:prstGeom prst="ellipse">
                <a:avLst/>
              </a:prstGeom>
              <a:no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77" name="Oval 31"/>
              <p:cNvSpPr>
                <a:spLocks noChangeArrowheads="1"/>
              </p:cNvSpPr>
              <p:nvPr/>
            </p:nvSpPr>
            <p:spPr bwMode="auto">
              <a:xfrm>
                <a:off x="2682122" y="923784"/>
                <a:ext cx="122238" cy="122238"/>
              </a:xfrm>
              <a:prstGeom prst="ellipse">
                <a:avLst/>
              </a:prstGeom>
              <a:noFill/>
              <a:ln w="12700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6979229" y="3036839"/>
              <a:ext cx="227966" cy="220296"/>
              <a:chOff x="20638" y="19050"/>
              <a:chExt cx="849312" cy="820738"/>
            </a:xfrm>
          </p:grpSpPr>
          <p:sp>
            <p:nvSpPr>
              <p:cNvPr id="159" name="Freeform 35"/>
              <p:cNvSpPr>
                <a:spLocks/>
              </p:cNvSpPr>
              <p:nvPr/>
            </p:nvSpPr>
            <p:spPr bwMode="auto">
              <a:xfrm>
                <a:off x="36513" y="719138"/>
                <a:ext cx="817562" cy="120650"/>
              </a:xfrm>
              <a:custGeom>
                <a:avLst/>
                <a:gdLst>
                  <a:gd name="T0" fmla="*/ 196 w 216"/>
                  <a:gd name="T1" fmla="*/ 32 h 32"/>
                  <a:gd name="T2" fmla="*/ 20 w 216"/>
                  <a:gd name="T3" fmla="*/ 32 h 32"/>
                  <a:gd name="T4" fmla="*/ 20 w 216"/>
                  <a:gd name="T5" fmla="*/ 0 h 32"/>
                  <a:gd name="T6" fmla="*/ 196 w 216"/>
                  <a:gd name="T7" fmla="*/ 0 h 32"/>
                  <a:gd name="T8" fmla="*/ 196 w 216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" h="32">
                    <a:moveTo>
                      <a:pt x="196" y="32"/>
                    </a:moveTo>
                    <a:cubicBezTo>
                      <a:pt x="20" y="32"/>
                      <a:pt x="20" y="32"/>
                      <a:pt x="20" y="32"/>
                    </a:cubicBezTo>
                    <a:cubicBezTo>
                      <a:pt x="0" y="32"/>
                      <a:pt x="0" y="0"/>
                      <a:pt x="20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216" y="0"/>
                      <a:pt x="216" y="32"/>
                      <a:pt x="196" y="32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60" name="Freeform 36"/>
              <p:cNvSpPr>
                <a:spLocks/>
              </p:cNvSpPr>
              <p:nvPr/>
            </p:nvSpPr>
            <p:spPr bwMode="auto">
              <a:xfrm>
                <a:off x="214313" y="307975"/>
                <a:ext cx="461962" cy="304800"/>
              </a:xfrm>
              <a:custGeom>
                <a:avLst/>
                <a:gdLst>
                  <a:gd name="T0" fmla="*/ 118 w 122"/>
                  <a:gd name="T1" fmla="*/ 80 h 80"/>
                  <a:gd name="T2" fmla="*/ 122 w 122"/>
                  <a:gd name="T3" fmla="*/ 59 h 80"/>
                  <a:gd name="T4" fmla="*/ 61 w 122"/>
                  <a:gd name="T5" fmla="*/ 0 h 80"/>
                  <a:gd name="T6" fmla="*/ 0 w 122"/>
                  <a:gd name="T7" fmla="*/ 59 h 80"/>
                  <a:gd name="T8" fmla="*/ 4 w 122"/>
                  <a:gd name="T9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80">
                    <a:moveTo>
                      <a:pt x="118" y="80"/>
                    </a:moveTo>
                    <a:cubicBezTo>
                      <a:pt x="120" y="73"/>
                      <a:pt x="122" y="66"/>
                      <a:pt x="122" y="59"/>
                    </a:cubicBezTo>
                    <a:cubicBezTo>
                      <a:pt x="122" y="26"/>
                      <a:pt x="94" y="0"/>
                      <a:pt x="61" y="0"/>
                    </a:cubicBezTo>
                    <a:cubicBezTo>
                      <a:pt x="28" y="0"/>
                      <a:pt x="0" y="26"/>
                      <a:pt x="0" y="59"/>
                    </a:cubicBezTo>
                    <a:cubicBezTo>
                      <a:pt x="0" y="66"/>
                      <a:pt x="2" y="73"/>
                      <a:pt x="4" y="79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61" name="Oval 37"/>
              <p:cNvSpPr>
                <a:spLocks noChangeArrowheads="1"/>
              </p:cNvSpPr>
              <p:nvPr/>
            </p:nvSpPr>
            <p:spPr bwMode="auto">
              <a:xfrm>
                <a:off x="354013" y="19050"/>
                <a:ext cx="182562" cy="182563"/>
              </a:xfrm>
              <a:prstGeom prst="ellips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62" name="Line 38"/>
              <p:cNvSpPr>
                <a:spLocks noChangeShapeType="1"/>
              </p:cNvSpPr>
              <p:nvPr/>
            </p:nvSpPr>
            <p:spPr bwMode="auto">
              <a:xfrm>
                <a:off x="354013" y="111125"/>
                <a:ext cx="182562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63" name="Line 39"/>
              <p:cNvSpPr>
                <a:spLocks noChangeShapeType="1"/>
              </p:cNvSpPr>
              <p:nvPr/>
            </p:nvSpPr>
            <p:spPr bwMode="auto">
              <a:xfrm>
                <a:off x="446088" y="201613"/>
                <a:ext cx="0" cy="10636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64" name="Freeform 40"/>
              <p:cNvSpPr>
                <a:spLocks/>
              </p:cNvSpPr>
              <p:nvPr/>
            </p:nvSpPr>
            <p:spPr bwMode="auto">
              <a:xfrm>
                <a:off x="20638" y="307975"/>
                <a:ext cx="849312" cy="411163"/>
              </a:xfrm>
              <a:custGeom>
                <a:avLst/>
                <a:gdLst>
                  <a:gd name="T0" fmla="*/ 83 w 224"/>
                  <a:gd name="T1" fmla="*/ 7 h 108"/>
                  <a:gd name="T2" fmla="*/ 56 w 224"/>
                  <a:gd name="T3" fmla="*/ 0 h 108"/>
                  <a:gd name="T4" fmla="*/ 0 w 224"/>
                  <a:gd name="T5" fmla="*/ 60 h 108"/>
                  <a:gd name="T6" fmla="*/ 28 w 224"/>
                  <a:gd name="T7" fmla="*/ 108 h 108"/>
                  <a:gd name="T8" fmla="*/ 196 w 224"/>
                  <a:gd name="T9" fmla="*/ 108 h 108"/>
                  <a:gd name="T10" fmla="*/ 224 w 224"/>
                  <a:gd name="T11" fmla="*/ 60 h 108"/>
                  <a:gd name="T12" fmla="*/ 168 w 224"/>
                  <a:gd name="T13" fmla="*/ 0 h 108"/>
                  <a:gd name="T14" fmla="*/ 141 w 224"/>
                  <a:gd name="T15" fmla="*/ 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108">
                    <a:moveTo>
                      <a:pt x="83" y="7"/>
                    </a:moveTo>
                    <a:cubicBezTo>
                      <a:pt x="74" y="3"/>
                      <a:pt x="66" y="0"/>
                      <a:pt x="56" y="0"/>
                    </a:cubicBezTo>
                    <a:cubicBezTo>
                      <a:pt x="23" y="0"/>
                      <a:pt x="0" y="27"/>
                      <a:pt x="0" y="60"/>
                    </a:cubicBezTo>
                    <a:cubicBezTo>
                      <a:pt x="0" y="81"/>
                      <a:pt x="12" y="97"/>
                      <a:pt x="28" y="108"/>
                    </a:cubicBezTo>
                    <a:cubicBezTo>
                      <a:pt x="196" y="108"/>
                      <a:pt x="196" y="108"/>
                      <a:pt x="196" y="108"/>
                    </a:cubicBezTo>
                    <a:cubicBezTo>
                      <a:pt x="213" y="97"/>
                      <a:pt x="224" y="81"/>
                      <a:pt x="224" y="60"/>
                    </a:cubicBezTo>
                    <a:cubicBezTo>
                      <a:pt x="224" y="27"/>
                      <a:pt x="201" y="0"/>
                      <a:pt x="168" y="0"/>
                    </a:cubicBezTo>
                    <a:cubicBezTo>
                      <a:pt x="158" y="0"/>
                      <a:pt x="150" y="3"/>
                      <a:pt x="141" y="7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7022407" y="4815471"/>
              <a:ext cx="175726" cy="224313"/>
              <a:chOff x="12701" y="15875"/>
              <a:chExt cx="688975" cy="879475"/>
            </a:xfrm>
          </p:grpSpPr>
          <p:sp>
            <p:nvSpPr>
              <p:cNvPr id="147" name="Freeform 44"/>
              <p:cNvSpPr>
                <a:spLocks/>
              </p:cNvSpPr>
              <p:nvPr/>
            </p:nvSpPr>
            <p:spPr bwMode="auto">
              <a:xfrm>
                <a:off x="546101" y="471488"/>
                <a:ext cx="152400" cy="211138"/>
              </a:xfrm>
              <a:custGeom>
                <a:avLst/>
                <a:gdLst>
                  <a:gd name="T0" fmla="*/ 0 w 40"/>
                  <a:gd name="T1" fmla="*/ 0 h 56"/>
                  <a:gd name="T2" fmla="*/ 12 w 40"/>
                  <a:gd name="T3" fmla="*/ 0 h 56"/>
                  <a:gd name="T4" fmla="*/ 40 w 40"/>
                  <a:gd name="T5" fmla="*/ 28 h 56"/>
                  <a:gd name="T6" fmla="*/ 12 w 40"/>
                  <a:gd name="T7" fmla="*/ 56 h 56"/>
                  <a:gd name="T8" fmla="*/ 0 w 4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6">
                    <a:moveTo>
                      <a:pt x="0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29" y="0"/>
                      <a:pt x="40" y="12"/>
                      <a:pt x="40" y="28"/>
                    </a:cubicBezTo>
                    <a:cubicBezTo>
                      <a:pt x="40" y="44"/>
                      <a:pt x="29" y="56"/>
                      <a:pt x="12" y="56"/>
                    </a:cubicBezTo>
                    <a:cubicBezTo>
                      <a:pt x="0" y="56"/>
                      <a:pt x="0" y="56"/>
                      <a:pt x="0" y="56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48" name="Freeform 45"/>
              <p:cNvSpPr>
                <a:spLocks/>
              </p:cNvSpPr>
              <p:nvPr/>
            </p:nvSpPr>
            <p:spPr bwMode="auto">
              <a:xfrm>
                <a:off x="58738" y="409575"/>
                <a:ext cx="487363" cy="485775"/>
              </a:xfrm>
              <a:custGeom>
                <a:avLst/>
                <a:gdLst>
                  <a:gd name="T0" fmla="*/ 128 w 128"/>
                  <a:gd name="T1" fmla="*/ 108 h 128"/>
                  <a:gd name="T2" fmla="*/ 108 w 128"/>
                  <a:gd name="T3" fmla="*/ 128 h 128"/>
                  <a:gd name="T4" fmla="*/ 20 w 128"/>
                  <a:gd name="T5" fmla="*/ 128 h 128"/>
                  <a:gd name="T6" fmla="*/ 0 w 128"/>
                  <a:gd name="T7" fmla="*/ 108 h 128"/>
                  <a:gd name="T8" fmla="*/ 0 w 128"/>
                  <a:gd name="T9" fmla="*/ 0 h 128"/>
                  <a:gd name="T10" fmla="*/ 128 w 128"/>
                  <a:gd name="T11" fmla="*/ 0 h 128"/>
                  <a:gd name="T12" fmla="*/ 128 w 128"/>
                  <a:gd name="T13" fmla="*/ 10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" h="128">
                    <a:moveTo>
                      <a:pt x="128" y="108"/>
                    </a:moveTo>
                    <a:cubicBezTo>
                      <a:pt x="128" y="120"/>
                      <a:pt x="119" y="128"/>
                      <a:pt x="108" y="12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9" y="128"/>
                      <a:pt x="0" y="119"/>
                      <a:pt x="0" y="10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8" y="0"/>
                      <a:pt x="128" y="0"/>
                      <a:pt x="128" y="0"/>
                    </a:cubicBezTo>
                    <a:lnTo>
                      <a:pt x="128" y="108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49" name="Freeform 46"/>
              <p:cNvSpPr>
                <a:spLocks/>
              </p:cNvSpPr>
              <p:nvPr/>
            </p:nvSpPr>
            <p:spPr bwMode="auto">
              <a:xfrm>
                <a:off x="508001" y="19050"/>
                <a:ext cx="193675" cy="254000"/>
              </a:xfrm>
              <a:custGeom>
                <a:avLst/>
                <a:gdLst>
                  <a:gd name="T0" fmla="*/ 12 w 51"/>
                  <a:gd name="T1" fmla="*/ 0 h 67"/>
                  <a:gd name="T2" fmla="*/ 4 w 51"/>
                  <a:gd name="T3" fmla="*/ 33 h 67"/>
                  <a:gd name="T4" fmla="*/ 13 w 51"/>
                  <a:gd name="T5" fmla="*/ 54 h 67"/>
                  <a:gd name="T6" fmla="*/ 12 w 51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7">
                    <a:moveTo>
                      <a:pt x="12" y="0"/>
                    </a:moveTo>
                    <a:cubicBezTo>
                      <a:pt x="23" y="16"/>
                      <a:pt x="7" y="24"/>
                      <a:pt x="4" y="33"/>
                    </a:cubicBezTo>
                    <a:cubicBezTo>
                      <a:pt x="0" y="42"/>
                      <a:pt x="4" y="50"/>
                      <a:pt x="13" y="54"/>
                    </a:cubicBezTo>
                    <a:cubicBezTo>
                      <a:pt x="42" y="67"/>
                      <a:pt x="51" y="9"/>
                      <a:pt x="12" y="0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50" name="Line 47"/>
              <p:cNvSpPr>
                <a:spLocks noChangeShapeType="1"/>
              </p:cNvSpPr>
              <p:nvPr/>
            </p:nvSpPr>
            <p:spPr bwMode="auto">
              <a:xfrm flipV="1">
                <a:off x="439738" y="215900"/>
                <a:ext cx="103188" cy="193675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51" name="Line 48"/>
              <p:cNvSpPr>
                <a:spLocks noChangeShapeType="1"/>
              </p:cNvSpPr>
              <p:nvPr/>
            </p:nvSpPr>
            <p:spPr bwMode="auto">
              <a:xfrm flipH="1">
                <a:off x="515938" y="231775"/>
                <a:ext cx="68263" cy="17780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52" name="Freeform 49"/>
              <p:cNvSpPr>
                <a:spLocks/>
              </p:cNvSpPr>
              <p:nvPr/>
            </p:nvSpPr>
            <p:spPr bwMode="auto">
              <a:xfrm>
                <a:off x="12701" y="166688"/>
                <a:ext cx="198438" cy="242888"/>
              </a:xfrm>
              <a:custGeom>
                <a:avLst/>
                <a:gdLst>
                  <a:gd name="T0" fmla="*/ 125 w 125"/>
                  <a:gd name="T1" fmla="*/ 153 h 153"/>
                  <a:gd name="T2" fmla="*/ 48 w 125"/>
                  <a:gd name="T3" fmla="*/ 153 h 153"/>
                  <a:gd name="T4" fmla="*/ 10 w 125"/>
                  <a:gd name="T5" fmla="*/ 77 h 153"/>
                  <a:gd name="T6" fmla="*/ 0 w 125"/>
                  <a:gd name="T7" fmla="*/ 0 h 153"/>
                  <a:gd name="T8" fmla="*/ 67 w 125"/>
                  <a:gd name="T9" fmla="*/ 38 h 153"/>
                  <a:gd name="T10" fmla="*/ 125 w 125"/>
                  <a:gd name="T11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153">
                    <a:moveTo>
                      <a:pt x="125" y="153"/>
                    </a:moveTo>
                    <a:lnTo>
                      <a:pt x="48" y="153"/>
                    </a:lnTo>
                    <a:lnTo>
                      <a:pt x="10" y="77"/>
                    </a:lnTo>
                    <a:lnTo>
                      <a:pt x="0" y="0"/>
                    </a:lnTo>
                    <a:lnTo>
                      <a:pt x="67" y="38"/>
                    </a:lnTo>
                    <a:lnTo>
                      <a:pt x="125" y="15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53" name="Line 50"/>
              <p:cNvSpPr>
                <a:spLocks noChangeShapeType="1"/>
              </p:cNvSpPr>
              <p:nvPr/>
            </p:nvSpPr>
            <p:spPr bwMode="auto">
              <a:xfrm flipV="1">
                <a:off x="28576" y="227013"/>
                <a:ext cx="90488" cy="61913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54" name="Rectangle 51"/>
              <p:cNvSpPr>
                <a:spLocks noChangeArrowheads="1"/>
              </p:cNvSpPr>
              <p:nvPr/>
            </p:nvSpPr>
            <p:spPr bwMode="auto">
              <a:xfrm>
                <a:off x="241301" y="15875"/>
                <a:ext cx="182563" cy="393700"/>
              </a:xfrm>
              <a:prstGeom prst="rect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55" name="Line 52"/>
              <p:cNvSpPr>
                <a:spLocks noChangeShapeType="1"/>
              </p:cNvSpPr>
              <p:nvPr/>
            </p:nvSpPr>
            <p:spPr bwMode="auto">
              <a:xfrm flipH="1">
                <a:off x="333376" y="106363"/>
                <a:ext cx="90488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56" name="Line 53"/>
              <p:cNvSpPr>
                <a:spLocks noChangeShapeType="1"/>
              </p:cNvSpPr>
              <p:nvPr/>
            </p:nvSpPr>
            <p:spPr bwMode="auto">
              <a:xfrm flipH="1">
                <a:off x="363538" y="166688"/>
                <a:ext cx="6032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57" name="Line 54"/>
              <p:cNvSpPr>
                <a:spLocks noChangeShapeType="1"/>
              </p:cNvSpPr>
              <p:nvPr/>
            </p:nvSpPr>
            <p:spPr bwMode="auto">
              <a:xfrm flipH="1">
                <a:off x="333376" y="227013"/>
                <a:ext cx="90488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58" name="Line 55"/>
              <p:cNvSpPr>
                <a:spLocks noChangeShapeType="1"/>
              </p:cNvSpPr>
              <p:nvPr/>
            </p:nvSpPr>
            <p:spPr bwMode="auto">
              <a:xfrm flipH="1">
                <a:off x="363538" y="319088"/>
                <a:ext cx="6032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6909631" y="2099480"/>
              <a:ext cx="319409" cy="236963"/>
              <a:chOff x="17463" y="19050"/>
              <a:chExt cx="879476" cy="652463"/>
            </a:xfrm>
          </p:grpSpPr>
          <p:sp>
            <p:nvSpPr>
              <p:cNvPr id="142" name="Freeform 59"/>
              <p:cNvSpPr>
                <a:spLocks/>
              </p:cNvSpPr>
              <p:nvPr/>
            </p:nvSpPr>
            <p:spPr bwMode="auto">
              <a:xfrm>
                <a:off x="17463" y="396875"/>
                <a:ext cx="90488" cy="168275"/>
              </a:xfrm>
              <a:custGeom>
                <a:avLst/>
                <a:gdLst>
                  <a:gd name="T0" fmla="*/ 24 w 24"/>
                  <a:gd name="T1" fmla="*/ 44 h 44"/>
                  <a:gd name="T2" fmla="*/ 0 w 24"/>
                  <a:gd name="T3" fmla="*/ 22 h 44"/>
                  <a:gd name="T4" fmla="*/ 24 w 24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4">
                    <a:moveTo>
                      <a:pt x="24" y="44"/>
                    </a:moveTo>
                    <a:cubicBezTo>
                      <a:pt x="13" y="44"/>
                      <a:pt x="0" y="40"/>
                      <a:pt x="0" y="22"/>
                    </a:cubicBezTo>
                    <a:cubicBezTo>
                      <a:pt x="0" y="4"/>
                      <a:pt x="13" y="0"/>
                      <a:pt x="24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43" name="Freeform 60"/>
              <p:cNvSpPr>
                <a:spLocks/>
              </p:cNvSpPr>
              <p:nvPr/>
            </p:nvSpPr>
            <p:spPr bwMode="auto">
              <a:xfrm>
                <a:off x="107951" y="274638"/>
                <a:ext cx="120650" cy="396875"/>
              </a:xfrm>
              <a:custGeom>
                <a:avLst/>
                <a:gdLst>
                  <a:gd name="T0" fmla="*/ 32 w 32"/>
                  <a:gd name="T1" fmla="*/ 104 h 104"/>
                  <a:gd name="T2" fmla="*/ 16 w 32"/>
                  <a:gd name="T3" fmla="*/ 104 h 104"/>
                  <a:gd name="T4" fmla="*/ 0 w 32"/>
                  <a:gd name="T5" fmla="*/ 84 h 104"/>
                  <a:gd name="T6" fmla="*/ 0 w 32"/>
                  <a:gd name="T7" fmla="*/ 23 h 104"/>
                  <a:gd name="T8" fmla="*/ 16 w 32"/>
                  <a:gd name="T9" fmla="*/ 0 h 104"/>
                  <a:gd name="T10" fmla="*/ 32 w 32"/>
                  <a:gd name="T11" fmla="*/ 0 h 104"/>
                  <a:gd name="T12" fmla="*/ 32 w 32"/>
                  <a:gd name="T1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4">
                    <a:moveTo>
                      <a:pt x="32" y="104"/>
                    </a:moveTo>
                    <a:cubicBezTo>
                      <a:pt x="16" y="104"/>
                      <a:pt x="16" y="104"/>
                      <a:pt x="16" y="104"/>
                    </a:cubicBezTo>
                    <a:cubicBezTo>
                      <a:pt x="4" y="104"/>
                      <a:pt x="0" y="96"/>
                      <a:pt x="0" y="8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2"/>
                      <a:pt x="5" y="0"/>
                      <a:pt x="16" y="0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2" y="104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44" name="Freeform 61"/>
              <p:cNvSpPr>
                <a:spLocks/>
              </p:cNvSpPr>
              <p:nvPr/>
            </p:nvSpPr>
            <p:spPr bwMode="auto">
              <a:xfrm>
                <a:off x="806451" y="396875"/>
                <a:ext cx="90488" cy="152400"/>
              </a:xfrm>
              <a:custGeom>
                <a:avLst/>
                <a:gdLst>
                  <a:gd name="T0" fmla="*/ 0 w 24"/>
                  <a:gd name="T1" fmla="*/ 40 h 40"/>
                  <a:gd name="T2" fmla="*/ 24 w 24"/>
                  <a:gd name="T3" fmla="*/ 20 h 40"/>
                  <a:gd name="T4" fmla="*/ 0 w 24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40">
                    <a:moveTo>
                      <a:pt x="0" y="40"/>
                    </a:moveTo>
                    <a:cubicBezTo>
                      <a:pt x="11" y="40"/>
                      <a:pt x="24" y="36"/>
                      <a:pt x="24" y="20"/>
                    </a:cubicBezTo>
                    <a:cubicBezTo>
                      <a:pt x="24" y="4"/>
                      <a:pt x="11" y="0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45" name="Freeform 62"/>
              <p:cNvSpPr>
                <a:spLocks/>
              </p:cNvSpPr>
              <p:nvPr/>
            </p:nvSpPr>
            <p:spPr bwMode="auto">
              <a:xfrm>
                <a:off x="684213" y="274638"/>
                <a:ext cx="122238" cy="396875"/>
              </a:xfrm>
              <a:custGeom>
                <a:avLst/>
                <a:gdLst>
                  <a:gd name="T0" fmla="*/ 0 w 32"/>
                  <a:gd name="T1" fmla="*/ 104 h 104"/>
                  <a:gd name="T2" fmla="*/ 16 w 32"/>
                  <a:gd name="T3" fmla="*/ 104 h 104"/>
                  <a:gd name="T4" fmla="*/ 32 w 32"/>
                  <a:gd name="T5" fmla="*/ 84 h 104"/>
                  <a:gd name="T6" fmla="*/ 32 w 32"/>
                  <a:gd name="T7" fmla="*/ 23 h 104"/>
                  <a:gd name="T8" fmla="*/ 12 w 32"/>
                  <a:gd name="T9" fmla="*/ 0 h 104"/>
                  <a:gd name="T10" fmla="*/ 0 w 32"/>
                  <a:gd name="T11" fmla="*/ 0 h 104"/>
                  <a:gd name="T12" fmla="*/ 0 w 32"/>
                  <a:gd name="T1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4">
                    <a:moveTo>
                      <a:pt x="0" y="104"/>
                    </a:moveTo>
                    <a:cubicBezTo>
                      <a:pt x="16" y="104"/>
                      <a:pt x="16" y="104"/>
                      <a:pt x="16" y="104"/>
                    </a:cubicBezTo>
                    <a:cubicBezTo>
                      <a:pt x="28" y="104"/>
                      <a:pt x="32" y="96"/>
                      <a:pt x="32" y="84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12"/>
                      <a:pt x="24" y="0"/>
                      <a:pt x="1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4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46" name="Freeform 63"/>
              <p:cNvSpPr>
                <a:spLocks/>
              </p:cNvSpPr>
              <p:nvPr/>
            </p:nvSpPr>
            <p:spPr bwMode="auto">
              <a:xfrm>
                <a:off x="187326" y="19050"/>
                <a:ext cx="539750" cy="255588"/>
              </a:xfrm>
              <a:custGeom>
                <a:avLst/>
                <a:gdLst>
                  <a:gd name="T0" fmla="*/ 0 w 142"/>
                  <a:gd name="T1" fmla="*/ 67 h 67"/>
                  <a:gd name="T2" fmla="*/ 71 w 142"/>
                  <a:gd name="T3" fmla="*/ 0 h 67"/>
                  <a:gd name="T4" fmla="*/ 142 w 142"/>
                  <a:gd name="T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2" h="67">
                    <a:moveTo>
                      <a:pt x="0" y="67"/>
                    </a:moveTo>
                    <a:cubicBezTo>
                      <a:pt x="0" y="28"/>
                      <a:pt x="32" y="0"/>
                      <a:pt x="71" y="0"/>
                    </a:cubicBezTo>
                    <a:cubicBezTo>
                      <a:pt x="110" y="0"/>
                      <a:pt x="142" y="28"/>
                      <a:pt x="142" y="67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6087274" y="3050683"/>
              <a:ext cx="146453" cy="146453"/>
              <a:chOff x="15875" y="15875"/>
              <a:chExt cx="850901" cy="850901"/>
            </a:xfrm>
          </p:grpSpPr>
          <p:sp>
            <p:nvSpPr>
              <p:cNvPr id="136" name="Freeform 67"/>
              <p:cNvSpPr>
                <a:spLocks/>
              </p:cNvSpPr>
              <p:nvPr/>
            </p:nvSpPr>
            <p:spPr bwMode="auto">
              <a:xfrm>
                <a:off x="182563" y="182563"/>
                <a:ext cx="684213" cy="684213"/>
              </a:xfrm>
              <a:custGeom>
                <a:avLst/>
                <a:gdLst>
                  <a:gd name="T0" fmla="*/ 431 w 431"/>
                  <a:gd name="T1" fmla="*/ 0 h 431"/>
                  <a:gd name="T2" fmla="*/ 431 w 431"/>
                  <a:gd name="T3" fmla="*/ 431 h 431"/>
                  <a:gd name="T4" fmla="*/ 0 w 431"/>
                  <a:gd name="T5" fmla="*/ 43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" h="431">
                    <a:moveTo>
                      <a:pt x="431" y="0"/>
                    </a:moveTo>
                    <a:lnTo>
                      <a:pt x="431" y="431"/>
                    </a:lnTo>
                    <a:lnTo>
                      <a:pt x="0" y="431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37" name="Freeform 68"/>
              <p:cNvSpPr>
                <a:spLocks/>
              </p:cNvSpPr>
              <p:nvPr/>
            </p:nvSpPr>
            <p:spPr bwMode="auto">
              <a:xfrm>
                <a:off x="90488" y="90488"/>
                <a:ext cx="715963" cy="715963"/>
              </a:xfrm>
              <a:custGeom>
                <a:avLst/>
                <a:gdLst>
                  <a:gd name="T0" fmla="*/ 451 w 451"/>
                  <a:gd name="T1" fmla="*/ 0 h 451"/>
                  <a:gd name="T2" fmla="*/ 451 w 451"/>
                  <a:gd name="T3" fmla="*/ 451 h 451"/>
                  <a:gd name="T4" fmla="*/ 0 w 451"/>
                  <a:gd name="T5" fmla="*/ 45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1" h="451">
                    <a:moveTo>
                      <a:pt x="451" y="0"/>
                    </a:moveTo>
                    <a:lnTo>
                      <a:pt x="451" y="451"/>
                    </a:lnTo>
                    <a:lnTo>
                      <a:pt x="0" y="451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38" name="Rectangle 69"/>
              <p:cNvSpPr>
                <a:spLocks noChangeArrowheads="1"/>
              </p:cNvSpPr>
              <p:nvPr/>
            </p:nvSpPr>
            <p:spPr bwMode="auto">
              <a:xfrm>
                <a:off x="15875" y="15875"/>
                <a:ext cx="728663" cy="728663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39" name="Freeform 70"/>
              <p:cNvSpPr>
                <a:spLocks/>
              </p:cNvSpPr>
              <p:nvPr/>
            </p:nvSpPr>
            <p:spPr bwMode="auto">
              <a:xfrm>
                <a:off x="166688" y="285750"/>
                <a:ext cx="482600" cy="307975"/>
              </a:xfrm>
              <a:custGeom>
                <a:avLst/>
                <a:gdLst>
                  <a:gd name="T0" fmla="*/ 304 w 304"/>
                  <a:gd name="T1" fmla="*/ 194 h 194"/>
                  <a:gd name="T2" fmla="*/ 230 w 304"/>
                  <a:gd name="T3" fmla="*/ 0 h 194"/>
                  <a:gd name="T4" fmla="*/ 134 w 304"/>
                  <a:gd name="T5" fmla="*/ 143 h 194"/>
                  <a:gd name="T6" fmla="*/ 75 w 304"/>
                  <a:gd name="T7" fmla="*/ 71 h 194"/>
                  <a:gd name="T8" fmla="*/ 0 w 304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194">
                    <a:moveTo>
                      <a:pt x="304" y="194"/>
                    </a:moveTo>
                    <a:lnTo>
                      <a:pt x="230" y="0"/>
                    </a:lnTo>
                    <a:lnTo>
                      <a:pt x="134" y="143"/>
                    </a:lnTo>
                    <a:lnTo>
                      <a:pt x="75" y="71"/>
                    </a:lnTo>
                    <a:lnTo>
                      <a:pt x="0" y="194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40" name="Oval 71"/>
              <p:cNvSpPr>
                <a:spLocks noChangeArrowheads="1"/>
              </p:cNvSpPr>
              <p:nvPr/>
            </p:nvSpPr>
            <p:spPr bwMode="auto">
              <a:xfrm>
                <a:off x="166688" y="128588"/>
                <a:ext cx="119063" cy="119063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41" name="Line 72"/>
              <p:cNvSpPr>
                <a:spLocks noChangeShapeType="1"/>
              </p:cNvSpPr>
              <p:nvPr/>
            </p:nvSpPr>
            <p:spPr bwMode="auto">
              <a:xfrm flipH="1">
                <a:off x="15875" y="593725"/>
                <a:ext cx="728663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6360962" y="3233314"/>
              <a:ext cx="295742" cy="295742"/>
              <a:chOff x="15875" y="15875"/>
              <a:chExt cx="879475" cy="879475"/>
            </a:xfrm>
          </p:grpSpPr>
          <p:sp>
            <p:nvSpPr>
              <p:cNvPr id="130" name="Rectangle 76"/>
              <p:cNvSpPr>
                <a:spLocks noChangeArrowheads="1"/>
              </p:cNvSpPr>
              <p:nvPr/>
            </p:nvSpPr>
            <p:spPr bwMode="auto">
              <a:xfrm>
                <a:off x="136525" y="106363"/>
                <a:ext cx="638175" cy="365125"/>
              </a:xfrm>
              <a:prstGeom prst="rect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31" name="Line 77"/>
              <p:cNvSpPr>
                <a:spLocks noChangeShapeType="1"/>
              </p:cNvSpPr>
              <p:nvPr/>
            </p:nvSpPr>
            <p:spPr bwMode="auto">
              <a:xfrm>
                <a:off x="106363" y="714375"/>
                <a:ext cx="212725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32" name="Line 78"/>
              <p:cNvSpPr>
                <a:spLocks noChangeShapeType="1"/>
              </p:cNvSpPr>
              <p:nvPr/>
            </p:nvSpPr>
            <p:spPr bwMode="auto">
              <a:xfrm>
                <a:off x="106363" y="774700"/>
                <a:ext cx="90488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33" name="Rectangle 79"/>
              <p:cNvSpPr>
                <a:spLocks noChangeArrowheads="1"/>
              </p:cNvSpPr>
              <p:nvPr/>
            </p:nvSpPr>
            <p:spPr bwMode="auto">
              <a:xfrm>
                <a:off x="471488" y="682625"/>
                <a:ext cx="333375" cy="61913"/>
              </a:xfrm>
              <a:prstGeom prst="rect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34" name="Freeform 80"/>
              <p:cNvSpPr>
                <a:spLocks/>
              </p:cNvSpPr>
              <p:nvPr/>
            </p:nvSpPr>
            <p:spPr bwMode="auto">
              <a:xfrm>
                <a:off x="15875" y="622300"/>
                <a:ext cx="879475" cy="273050"/>
              </a:xfrm>
              <a:custGeom>
                <a:avLst/>
                <a:gdLst>
                  <a:gd name="T0" fmla="*/ 232 w 232"/>
                  <a:gd name="T1" fmla="*/ 16 h 72"/>
                  <a:gd name="T2" fmla="*/ 216 w 232"/>
                  <a:gd name="T3" fmla="*/ 0 h 72"/>
                  <a:gd name="T4" fmla="*/ 16 w 232"/>
                  <a:gd name="T5" fmla="*/ 0 h 72"/>
                  <a:gd name="T6" fmla="*/ 0 w 232"/>
                  <a:gd name="T7" fmla="*/ 16 h 72"/>
                  <a:gd name="T8" fmla="*/ 0 w 232"/>
                  <a:gd name="T9" fmla="*/ 72 h 72"/>
                  <a:gd name="T10" fmla="*/ 232 w 232"/>
                  <a:gd name="T11" fmla="*/ 72 h 72"/>
                  <a:gd name="T12" fmla="*/ 232 w 232"/>
                  <a:gd name="T13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72">
                    <a:moveTo>
                      <a:pt x="232" y="16"/>
                    </a:moveTo>
                    <a:cubicBezTo>
                      <a:pt x="232" y="7"/>
                      <a:pt x="225" y="0"/>
                      <a:pt x="2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232" y="72"/>
                      <a:pt x="232" y="72"/>
                      <a:pt x="232" y="72"/>
                    </a:cubicBezTo>
                    <a:lnTo>
                      <a:pt x="232" y="1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35" name="Freeform 81"/>
              <p:cNvSpPr>
                <a:spLocks/>
              </p:cNvSpPr>
              <p:nvPr/>
            </p:nvSpPr>
            <p:spPr bwMode="auto">
              <a:xfrm>
                <a:off x="46038" y="15875"/>
                <a:ext cx="819150" cy="546100"/>
              </a:xfrm>
              <a:custGeom>
                <a:avLst/>
                <a:gdLst>
                  <a:gd name="T0" fmla="*/ 216 w 216"/>
                  <a:gd name="T1" fmla="*/ 128 h 144"/>
                  <a:gd name="T2" fmla="*/ 200 w 216"/>
                  <a:gd name="T3" fmla="*/ 144 h 144"/>
                  <a:gd name="T4" fmla="*/ 16 w 216"/>
                  <a:gd name="T5" fmla="*/ 144 h 144"/>
                  <a:gd name="T6" fmla="*/ 0 w 216"/>
                  <a:gd name="T7" fmla="*/ 128 h 144"/>
                  <a:gd name="T8" fmla="*/ 0 w 216"/>
                  <a:gd name="T9" fmla="*/ 16 h 144"/>
                  <a:gd name="T10" fmla="*/ 16 w 216"/>
                  <a:gd name="T11" fmla="*/ 0 h 144"/>
                  <a:gd name="T12" fmla="*/ 200 w 216"/>
                  <a:gd name="T13" fmla="*/ 0 h 144"/>
                  <a:gd name="T14" fmla="*/ 216 w 216"/>
                  <a:gd name="T15" fmla="*/ 16 h 144"/>
                  <a:gd name="T16" fmla="*/ 216 w 216"/>
                  <a:gd name="T17" fmla="*/ 12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" h="144">
                    <a:moveTo>
                      <a:pt x="216" y="128"/>
                    </a:moveTo>
                    <a:cubicBezTo>
                      <a:pt x="216" y="137"/>
                      <a:pt x="209" y="144"/>
                      <a:pt x="200" y="144"/>
                    </a:cubicBezTo>
                    <a:cubicBezTo>
                      <a:pt x="16" y="144"/>
                      <a:pt x="16" y="144"/>
                      <a:pt x="16" y="144"/>
                    </a:cubicBezTo>
                    <a:cubicBezTo>
                      <a:pt x="7" y="144"/>
                      <a:pt x="0" y="137"/>
                      <a:pt x="0" y="12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209" y="0"/>
                      <a:pt x="216" y="7"/>
                      <a:pt x="216" y="16"/>
                    </a:cubicBezTo>
                    <a:lnTo>
                      <a:pt x="216" y="128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7364222" y="3821621"/>
              <a:ext cx="247917" cy="247917"/>
              <a:chOff x="15875" y="15875"/>
              <a:chExt cx="879476" cy="879475"/>
            </a:xfrm>
          </p:grpSpPr>
          <p:sp>
            <p:nvSpPr>
              <p:cNvPr id="111" name="Freeform 85"/>
              <p:cNvSpPr>
                <a:spLocks/>
              </p:cNvSpPr>
              <p:nvPr/>
            </p:nvSpPr>
            <p:spPr bwMode="auto">
              <a:xfrm>
                <a:off x="15875" y="15875"/>
                <a:ext cx="515938" cy="879475"/>
              </a:xfrm>
              <a:custGeom>
                <a:avLst/>
                <a:gdLst>
                  <a:gd name="T0" fmla="*/ 136 w 136"/>
                  <a:gd name="T1" fmla="*/ 16 h 232"/>
                  <a:gd name="T2" fmla="*/ 120 w 136"/>
                  <a:gd name="T3" fmla="*/ 0 h 232"/>
                  <a:gd name="T4" fmla="*/ 16 w 136"/>
                  <a:gd name="T5" fmla="*/ 0 h 232"/>
                  <a:gd name="T6" fmla="*/ 0 w 136"/>
                  <a:gd name="T7" fmla="*/ 16 h 232"/>
                  <a:gd name="T8" fmla="*/ 0 w 136"/>
                  <a:gd name="T9" fmla="*/ 216 h 232"/>
                  <a:gd name="T10" fmla="*/ 16 w 136"/>
                  <a:gd name="T11" fmla="*/ 232 h 232"/>
                  <a:gd name="T12" fmla="*/ 120 w 136"/>
                  <a:gd name="T13" fmla="*/ 232 h 232"/>
                  <a:gd name="T14" fmla="*/ 136 w 136"/>
                  <a:gd name="T15" fmla="*/ 216 h 232"/>
                  <a:gd name="T16" fmla="*/ 136 w 136"/>
                  <a:gd name="T17" fmla="*/ 1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6" h="232">
                    <a:moveTo>
                      <a:pt x="136" y="16"/>
                    </a:moveTo>
                    <a:cubicBezTo>
                      <a:pt x="136" y="7"/>
                      <a:pt x="129" y="0"/>
                      <a:pt x="12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0" y="225"/>
                      <a:pt x="7" y="232"/>
                      <a:pt x="16" y="232"/>
                    </a:cubicBezTo>
                    <a:cubicBezTo>
                      <a:pt x="120" y="232"/>
                      <a:pt x="120" y="232"/>
                      <a:pt x="120" y="232"/>
                    </a:cubicBezTo>
                    <a:cubicBezTo>
                      <a:pt x="129" y="232"/>
                      <a:pt x="136" y="225"/>
                      <a:pt x="136" y="216"/>
                    </a:cubicBezTo>
                    <a:lnTo>
                      <a:pt x="136" y="16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12" name="Line 86"/>
              <p:cNvSpPr>
                <a:spLocks noChangeShapeType="1"/>
              </p:cNvSpPr>
              <p:nvPr/>
            </p:nvSpPr>
            <p:spPr bwMode="auto">
              <a:xfrm>
                <a:off x="15875" y="531813"/>
                <a:ext cx="515938" cy="0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13" name="Oval 87"/>
              <p:cNvSpPr>
                <a:spLocks noChangeArrowheads="1"/>
              </p:cNvSpPr>
              <p:nvPr/>
            </p:nvSpPr>
            <p:spPr bwMode="auto">
              <a:xfrm>
                <a:off x="182563" y="622300"/>
                <a:ext cx="182563" cy="182563"/>
              </a:xfrm>
              <a:prstGeom prst="ellipse">
                <a:avLst/>
              </a:prstGeom>
              <a:noFill/>
              <a:ln w="12700" cap="rnd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14" name="Freeform 88"/>
              <p:cNvSpPr>
                <a:spLocks/>
              </p:cNvSpPr>
              <p:nvPr/>
            </p:nvSpPr>
            <p:spPr bwMode="auto">
              <a:xfrm>
                <a:off x="242888" y="668338"/>
                <a:ext cx="76200" cy="90488"/>
              </a:xfrm>
              <a:custGeom>
                <a:avLst/>
                <a:gdLst>
                  <a:gd name="T0" fmla="*/ 0 w 48"/>
                  <a:gd name="T1" fmla="*/ 0 h 57"/>
                  <a:gd name="T2" fmla="*/ 0 w 48"/>
                  <a:gd name="T3" fmla="*/ 57 h 57"/>
                  <a:gd name="T4" fmla="*/ 48 w 48"/>
                  <a:gd name="T5" fmla="*/ 29 h 57"/>
                  <a:gd name="T6" fmla="*/ 0 w 48"/>
                  <a:gd name="T7" fmla="*/ 0 h 57"/>
                  <a:gd name="T8" fmla="*/ 0 w 48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7">
                    <a:moveTo>
                      <a:pt x="0" y="0"/>
                    </a:moveTo>
                    <a:lnTo>
                      <a:pt x="0" y="57"/>
                    </a:lnTo>
                    <a:lnTo>
                      <a:pt x="48" y="2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1"/>
              </a:solidFill>
              <a:ln w="12700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15" name="Line 89"/>
              <p:cNvSpPr>
                <a:spLocks noChangeShapeType="1"/>
              </p:cNvSpPr>
              <p:nvPr/>
            </p:nvSpPr>
            <p:spPr bwMode="auto">
              <a:xfrm>
                <a:off x="106363" y="439738"/>
                <a:ext cx="90488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16" name="Line 90"/>
              <p:cNvSpPr>
                <a:spLocks noChangeShapeType="1"/>
              </p:cNvSpPr>
              <p:nvPr/>
            </p:nvSpPr>
            <p:spPr bwMode="auto">
              <a:xfrm>
                <a:off x="106363" y="379413"/>
                <a:ext cx="90488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17" name="Line 91"/>
              <p:cNvSpPr>
                <a:spLocks noChangeShapeType="1"/>
              </p:cNvSpPr>
              <p:nvPr/>
            </p:nvSpPr>
            <p:spPr bwMode="auto">
              <a:xfrm>
                <a:off x="106363" y="319088"/>
                <a:ext cx="90488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18" name="Line 92"/>
              <p:cNvSpPr>
                <a:spLocks noChangeShapeType="1"/>
              </p:cNvSpPr>
              <p:nvPr/>
            </p:nvSpPr>
            <p:spPr bwMode="auto">
              <a:xfrm>
                <a:off x="227013" y="439738"/>
                <a:ext cx="92075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19" name="Line 93"/>
              <p:cNvSpPr>
                <a:spLocks noChangeShapeType="1"/>
              </p:cNvSpPr>
              <p:nvPr/>
            </p:nvSpPr>
            <p:spPr bwMode="auto">
              <a:xfrm>
                <a:off x="227013" y="379413"/>
                <a:ext cx="92075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20" name="Line 94"/>
              <p:cNvSpPr>
                <a:spLocks noChangeShapeType="1"/>
              </p:cNvSpPr>
              <p:nvPr/>
            </p:nvSpPr>
            <p:spPr bwMode="auto">
              <a:xfrm>
                <a:off x="227013" y="319088"/>
                <a:ext cx="92075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21" name="Line 95"/>
              <p:cNvSpPr>
                <a:spLocks noChangeShapeType="1"/>
              </p:cNvSpPr>
              <p:nvPr/>
            </p:nvSpPr>
            <p:spPr bwMode="auto">
              <a:xfrm>
                <a:off x="349250" y="439738"/>
                <a:ext cx="90488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22" name="Line 96"/>
              <p:cNvSpPr>
                <a:spLocks noChangeShapeType="1"/>
              </p:cNvSpPr>
              <p:nvPr/>
            </p:nvSpPr>
            <p:spPr bwMode="auto">
              <a:xfrm>
                <a:off x="349250" y="379413"/>
                <a:ext cx="90488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23" name="Line 97"/>
              <p:cNvSpPr>
                <a:spLocks noChangeShapeType="1"/>
              </p:cNvSpPr>
              <p:nvPr/>
            </p:nvSpPr>
            <p:spPr bwMode="auto">
              <a:xfrm>
                <a:off x="349250" y="319088"/>
                <a:ext cx="90488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24" name="Line 98"/>
              <p:cNvSpPr>
                <a:spLocks noChangeShapeType="1"/>
              </p:cNvSpPr>
              <p:nvPr/>
            </p:nvSpPr>
            <p:spPr bwMode="auto">
              <a:xfrm>
                <a:off x="106363" y="258763"/>
                <a:ext cx="90488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25" name="Line 99"/>
              <p:cNvSpPr>
                <a:spLocks noChangeShapeType="1"/>
              </p:cNvSpPr>
              <p:nvPr/>
            </p:nvSpPr>
            <p:spPr bwMode="auto">
              <a:xfrm>
                <a:off x="349250" y="258763"/>
                <a:ext cx="90488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26" name="Line 100"/>
              <p:cNvSpPr>
                <a:spLocks noChangeShapeType="1"/>
              </p:cNvSpPr>
              <p:nvPr/>
            </p:nvSpPr>
            <p:spPr bwMode="auto">
              <a:xfrm>
                <a:off x="106363" y="196850"/>
                <a:ext cx="90488" cy="0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27" name="Freeform 101"/>
              <p:cNvSpPr>
                <a:spLocks/>
              </p:cNvSpPr>
              <p:nvPr/>
            </p:nvSpPr>
            <p:spPr bwMode="auto">
              <a:xfrm>
                <a:off x="804863" y="227013"/>
                <a:ext cx="90488" cy="212725"/>
              </a:xfrm>
              <a:custGeom>
                <a:avLst/>
                <a:gdLst>
                  <a:gd name="T0" fmla="*/ 24 w 24"/>
                  <a:gd name="T1" fmla="*/ 44 h 56"/>
                  <a:gd name="T2" fmla="*/ 12 w 24"/>
                  <a:gd name="T3" fmla="*/ 56 h 56"/>
                  <a:gd name="T4" fmla="*/ 12 w 24"/>
                  <a:gd name="T5" fmla="*/ 56 h 56"/>
                  <a:gd name="T6" fmla="*/ 0 w 24"/>
                  <a:gd name="T7" fmla="*/ 44 h 56"/>
                  <a:gd name="T8" fmla="*/ 0 w 24"/>
                  <a:gd name="T9" fmla="*/ 12 h 56"/>
                  <a:gd name="T10" fmla="*/ 12 w 24"/>
                  <a:gd name="T11" fmla="*/ 0 h 56"/>
                  <a:gd name="T12" fmla="*/ 12 w 24"/>
                  <a:gd name="T13" fmla="*/ 0 h 56"/>
                  <a:gd name="T14" fmla="*/ 24 w 24"/>
                  <a:gd name="T15" fmla="*/ 12 h 56"/>
                  <a:gd name="T16" fmla="*/ 24 w 24"/>
                  <a:gd name="T17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6">
                    <a:moveTo>
                      <a:pt x="24" y="44"/>
                    </a:moveTo>
                    <a:cubicBezTo>
                      <a:pt x="24" y="51"/>
                      <a:pt x="19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5" y="56"/>
                      <a:pt x="0" y="51"/>
                      <a:pt x="0" y="4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lnTo>
                      <a:pt x="24" y="44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28" name="Freeform 102"/>
              <p:cNvSpPr>
                <a:spLocks/>
              </p:cNvSpPr>
              <p:nvPr/>
            </p:nvSpPr>
            <p:spPr bwMode="auto">
              <a:xfrm>
                <a:off x="744538" y="273050"/>
                <a:ext cx="60325" cy="122238"/>
              </a:xfrm>
              <a:custGeom>
                <a:avLst/>
                <a:gdLst>
                  <a:gd name="T0" fmla="*/ 16 w 16"/>
                  <a:gd name="T1" fmla="*/ 32 h 32"/>
                  <a:gd name="T2" fmla="*/ 0 w 16"/>
                  <a:gd name="T3" fmla="*/ 16 h 32"/>
                  <a:gd name="T4" fmla="*/ 16 w 16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32">
                    <a:moveTo>
                      <a:pt x="16" y="32"/>
                    </a:moveTo>
                    <a:cubicBezTo>
                      <a:pt x="7" y="32"/>
                      <a:pt x="0" y="25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29" name="Freeform 103"/>
              <p:cNvSpPr>
                <a:spLocks/>
              </p:cNvSpPr>
              <p:nvPr/>
            </p:nvSpPr>
            <p:spPr bwMode="auto">
              <a:xfrm>
                <a:off x="531813" y="133350"/>
                <a:ext cx="333375" cy="682625"/>
              </a:xfrm>
              <a:custGeom>
                <a:avLst/>
                <a:gdLst>
                  <a:gd name="T0" fmla="*/ 88 w 88"/>
                  <a:gd name="T1" fmla="*/ 80 h 180"/>
                  <a:gd name="T2" fmla="*/ 88 w 88"/>
                  <a:gd name="T3" fmla="*/ 152 h 180"/>
                  <a:gd name="T4" fmla="*/ 60 w 88"/>
                  <a:gd name="T5" fmla="*/ 180 h 180"/>
                  <a:gd name="T6" fmla="*/ 32 w 88"/>
                  <a:gd name="T7" fmla="*/ 152 h 180"/>
                  <a:gd name="T8" fmla="*/ 32 w 88"/>
                  <a:gd name="T9" fmla="*/ 16 h 180"/>
                  <a:gd name="T10" fmla="*/ 16 w 88"/>
                  <a:gd name="T11" fmla="*/ 0 h 180"/>
                  <a:gd name="T12" fmla="*/ 0 w 88"/>
                  <a:gd name="T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88" y="80"/>
                    </a:moveTo>
                    <a:cubicBezTo>
                      <a:pt x="88" y="152"/>
                      <a:pt x="88" y="152"/>
                      <a:pt x="88" y="152"/>
                    </a:cubicBezTo>
                    <a:cubicBezTo>
                      <a:pt x="88" y="168"/>
                      <a:pt x="75" y="180"/>
                      <a:pt x="60" y="180"/>
                    </a:cubicBezTo>
                    <a:cubicBezTo>
                      <a:pt x="45" y="180"/>
                      <a:pt x="32" y="168"/>
                      <a:pt x="32" y="152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7270473" y="1947576"/>
              <a:ext cx="136756" cy="115466"/>
              <a:chOff x="-1587" y="0"/>
              <a:chExt cx="866775" cy="731838"/>
            </a:xfrm>
            <a:solidFill>
              <a:schemeClr val="bg1"/>
            </a:solidFill>
          </p:grpSpPr>
          <p:sp>
            <p:nvSpPr>
              <p:cNvPr id="108" name="Freeform 107"/>
              <p:cNvSpPr>
                <a:spLocks/>
              </p:cNvSpPr>
              <p:nvPr/>
            </p:nvSpPr>
            <p:spPr bwMode="auto">
              <a:xfrm>
                <a:off x="-1587" y="503238"/>
                <a:ext cx="866775" cy="228600"/>
              </a:xfrm>
              <a:custGeom>
                <a:avLst/>
                <a:gdLst>
                  <a:gd name="T0" fmla="*/ 354 w 546"/>
                  <a:gd name="T1" fmla="*/ 74 h 144"/>
                  <a:gd name="T2" fmla="*/ 189 w 546"/>
                  <a:gd name="T3" fmla="*/ 74 h 144"/>
                  <a:gd name="T4" fmla="*/ 189 w 546"/>
                  <a:gd name="T5" fmla="*/ 0 h 144"/>
                  <a:gd name="T6" fmla="*/ 0 w 546"/>
                  <a:gd name="T7" fmla="*/ 0 h 144"/>
                  <a:gd name="T8" fmla="*/ 0 w 546"/>
                  <a:gd name="T9" fmla="*/ 144 h 144"/>
                  <a:gd name="T10" fmla="*/ 546 w 546"/>
                  <a:gd name="T11" fmla="*/ 144 h 144"/>
                  <a:gd name="T12" fmla="*/ 546 w 546"/>
                  <a:gd name="T13" fmla="*/ 0 h 144"/>
                  <a:gd name="T14" fmla="*/ 354 w 546"/>
                  <a:gd name="T15" fmla="*/ 0 h 144"/>
                  <a:gd name="T16" fmla="*/ 354 w 546"/>
                  <a:gd name="T17" fmla="*/ 7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6" h="144">
                    <a:moveTo>
                      <a:pt x="354" y="74"/>
                    </a:moveTo>
                    <a:lnTo>
                      <a:pt x="189" y="74"/>
                    </a:lnTo>
                    <a:lnTo>
                      <a:pt x="189" y="0"/>
                    </a:lnTo>
                    <a:lnTo>
                      <a:pt x="0" y="0"/>
                    </a:lnTo>
                    <a:lnTo>
                      <a:pt x="0" y="144"/>
                    </a:lnTo>
                    <a:lnTo>
                      <a:pt x="546" y="144"/>
                    </a:lnTo>
                    <a:lnTo>
                      <a:pt x="546" y="0"/>
                    </a:lnTo>
                    <a:lnTo>
                      <a:pt x="354" y="0"/>
                    </a:lnTo>
                    <a:lnTo>
                      <a:pt x="354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09" name="Rectangle 108"/>
              <p:cNvSpPr>
                <a:spLocks noChangeArrowheads="1"/>
              </p:cNvSpPr>
              <p:nvPr/>
            </p:nvSpPr>
            <p:spPr bwMode="auto">
              <a:xfrm>
                <a:off x="347663" y="503238"/>
                <a:ext cx="16351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  <p:sp>
            <p:nvSpPr>
              <p:cNvPr id="110" name="Freeform 109"/>
              <p:cNvSpPr>
                <a:spLocks noEditPoints="1"/>
              </p:cNvSpPr>
              <p:nvPr/>
            </p:nvSpPr>
            <p:spPr bwMode="auto">
              <a:xfrm>
                <a:off x="-1587" y="0"/>
                <a:ext cx="866775" cy="454025"/>
              </a:xfrm>
              <a:custGeom>
                <a:avLst/>
                <a:gdLst>
                  <a:gd name="T0" fmla="*/ 404 w 546"/>
                  <a:gd name="T1" fmla="*/ 106 h 286"/>
                  <a:gd name="T2" fmla="*/ 404 w 546"/>
                  <a:gd name="T3" fmla="*/ 0 h 286"/>
                  <a:gd name="T4" fmla="*/ 273 w 546"/>
                  <a:gd name="T5" fmla="*/ 0 h 286"/>
                  <a:gd name="T6" fmla="*/ 138 w 546"/>
                  <a:gd name="T7" fmla="*/ 0 h 286"/>
                  <a:gd name="T8" fmla="*/ 138 w 546"/>
                  <a:gd name="T9" fmla="*/ 106 h 286"/>
                  <a:gd name="T10" fmla="*/ 0 w 546"/>
                  <a:gd name="T11" fmla="*/ 106 h 286"/>
                  <a:gd name="T12" fmla="*/ 0 w 546"/>
                  <a:gd name="T13" fmla="*/ 286 h 286"/>
                  <a:gd name="T14" fmla="*/ 189 w 546"/>
                  <a:gd name="T15" fmla="*/ 286 h 286"/>
                  <a:gd name="T16" fmla="*/ 273 w 546"/>
                  <a:gd name="T17" fmla="*/ 286 h 286"/>
                  <a:gd name="T18" fmla="*/ 354 w 546"/>
                  <a:gd name="T19" fmla="*/ 286 h 286"/>
                  <a:gd name="T20" fmla="*/ 546 w 546"/>
                  <a:gd name="T21" fmla="*/ 286 h 286"/>
                  <a:gd name="T22" fmla="*/ 546 w 546"/>
                  <a:gd name="T23" fmla="*/ 106 h 286"/>
                  <a:gd name="T24" fmla="*/ 404 w 546"/>
                  <a:gd name="T25" fmla="*/ 106 h 286"/>
                  <a:gd name="T26" fmla="*/ 359 w 546"/>
                  <a:gd name="T27" fmla="*/ 106 h 286"/>
                  <a:gd name="T28" fmla="*/ 273 w 546"/>
                  <a:gd name="T29" fmla="*/ 106 h 286"/>
                  <a:gd name="T30" fmla="*/ 186 w 546"/>
                  <a:gd name="T31" fmla="*/ 106 h 286"/>
                  <a:gd name="T32" fmla="*/ 186 w 546"/>
                  <a:gd name="T33" fmla="*/ 48 h 286"/>
                  <a:gd name="T34" fmla="*/ 273 w 546"/>
                  <a:gd name="T35" fmla="*/ 48 h 286"/>
                  <a:gd name="T36" fmla="*/ 359 w 546"/>
                  <a:gd name="T37" fmla="*/ 48 h 286"/>
                  <a:gd name="T38" fmla="*/ 359 w 546"/>
                  <a:gd name="T39" fmla="*/ 10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46" h="286">
                    <a:moveTo>
                      <a:pt x="404" y="106"/>
                    </a:moveTo>
                    <a:lnTo>
                      <a:pt x="404" y="0"/>
                    </a:lnTo>
                    <a:lnTo>
                      <a:pt x="273" y="0"/>
                    </a:lnTo>
                    <a:lnTo>
                      <a:pt x="138" y="0"/>
                    </a:lnTo>
                    <a:lnTo>
                      <a:pt x="138" y="106"/>
                    </a:lnTo>
                    <a:lnTo>
                      <a:pt x="0" y="106"/>
                    </a:lnTo>
                    <a:lnTo>
                      <a:pt x="0" y="286"/>
                    </a:lnTo>
                    <a:lnTo>
                      <a:pt x="189" y="286"/>
                    </a:lnTo>
                    <a:lnTo>
                      <a:pt x="273" y="286"/>
                    </a:lnTo>
                    <a:lnTo>
                      <a:pt x="354" y="286"/>
                    </a:lnTo>
                    <a:lnTo>
                      <a:pt x="546" y="286"/>
                    </a:lnTo>
                    <a:lnTo>
                      <a:pt x="546" y="106"/>
                    </a:lnTo>
                    <a:lnTo>
                      <a:pt x="404" y="106"/>
                    </a:lnTo>
                    <a:close/>
                    <a:moveTo>
                      <a:pt x="359" y="106"/>
                    </a:moveTo>
                    <a:lnTo>
                      <a:pt x="273" y="106"/>
                    </a:lnTo>
                    <a:lnTo>
                      <a:pt x="186" y="106"/>
                    </a:lnTo>
                    <a:lnTo>
                      <a:pt x="186" y="48"/>
                    </a:lnTo>
                    <a:lnTo>
                      <a:pt x="273" y="48"/>
                    </a:lnTo>
                    <a:lnTo>
                      <a:pt x="359" y="48"/>
                    </a:lnTo>
                    <a:lnTo>
                      <a:pt x="359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Raleway" panose="020B0003030101060003" pitchFamily="34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8854104-07EF-411B-970D-A3C9D82C407F}"/>
              </a:ext>
            </a:extLst>
          </p:cNvPr>
          <p:cNvSpPr txBox="1"/>
          <p:nvPr/>
        </p:nvSpPr>
        <p:spPr>
          <a:xfrm>
            <a:off x="6412671" y="542722"/>
            <a:ext cx="549130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 err="1">
                <a:solidFill>
                  <a:srgbClr val="C00000"/>
                </a:solidFill>
              </a:rPr>
              <a:t>Projektno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i="1" dirty="0" err="1">
                <a:solidFill>
                  <a:srgbClr val="C00000"/>
                </a:solidFill>
              </a:rPr>
              <a:t>učenje</a:t>
            </a:r>
            <a:r>
              <a:rPr lang="en-GB" i="1" dirty="0">
                <a:solidFill>
                  <a:srgbClr val="C00000"/>
                </a:solidFill>
              </a:rPr>
              <a:t> (Project Based Learning);</a:t>
            </a:r>
          </a:p>
          <a:p>
            <a:r>
              <a:rPr lang="en-GB" i="1" dirty="0" err="1">
                <a:solidFill>
                  <a:srgbClr val="C00000"/>
                </a:solidFill>
              </a:rPr>
              <a:t>Rješavanje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i="1" dirty="0" err="1">
                <a:solidFill>
                  <a:srgbClr val="C00000"/>
                </a:solidFill>
              </a:rPr>
              <a:t>problema</a:t>
            </a:r>
            <a:r>
              <a:rPr lang="en-GB" i="1" dirty="0">
                <a:solidFill>
                  <a:srgbClr val="C00000"/>
                </a:solidFill>
              </a:rPr>
              <a:t> (Problem Based Learning);</a:t>
            </a:r>
          </a:p>
          <a:p>
            <a:r>
              <a:rPr lang="en-GB" i="1" dirty="0" err="1">
                <a:solidFill>
                  <a:srgbClr val="C00000"/>
                </a:solidFill>
              </a:rPr>
              <a:t>Učenje</a:t>
            </a:r>
            <a:r>
              <a:rPr lang="en-GB" i="1" dirty="0">
                <a:solidFill>
                  <a:srgbClr val="C00000"/>
                </a:solidFill>
              </a:rPr>
              <a:t> </a:t>
            </a:r>
            <a:r>
              <a:rPr lang="en-GB" i="1" dirty="0" err="1">
                <a:solidFill>
                  <a:srgbClr val="C00000"/>
                </a:solidFill>
              </a:rPr>
              <a:t>kroz</a:t>
            </a:r>
            <a:r>
              <a:rPr lang="en-GB" i="1" dirty="0">
                <a:solidFill>
                  <a:srgbClr val="C00000"/>
                </a:solidFill>
              </a:rPr>
              <a:t> rad (Work Based Learning) u </a:t>
            </a:r>
            <a:r>
              <a:rPr lang="en-GB" i="1" dirty="0" err="1">
                <a:solidFill>
                  <a:srgbClr val="C00000"/>
                </a:solidFill>
              </a:rPr>
              <a:t>suradnji</a:t>
            </a:r>
            <a:r>
              <a:rPr lang="en-GB" i="1" dirty="0">
                <a:solidFill>
                  <a:srgbClr val="C00000"/>
                </a:solidFill>
              </a:rPr>
              <a:t> s </a:t>
            </a:r>
            <a:r>
              <a:rPr lang="en-GB" i="1" dirty="0" err="1">
                <a:solidFill>
                  <a:srgbClr val="C00000"/>
                </a:solidFill>
              </a:rPr>
              <a:t>poslodavcima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HR" sz="1800" i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Obrnuta učionica (Flipped classroom) </a:t>
            </a:r>
          </a:p>
          <a:p>
            <a:endParaRPr lang="en-HR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C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1600" b="1" dirty="0">
                <a:effectLst/>
                <a:latin typeface="Calibri" panose="020F0502020204030204" pitchFamily="34" charset="0"/>
              </a:rPr>
              <a:t>Problem based learning</a:t>
            </a:r>
            <a:r>
              <a:rPr lang="en-GB" sz="1600" dirty="0">
                <a:latin typeface="Calibri" panose="020F0502020204030204" pitchFamily="34" charset="0"/>
              </a:rPr>
              <a:t> je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pristup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učenju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poučavanju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usmjeren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studentu</a:t>
            </a:r>
            <a:r>
              <a:rPr lang="en-GB" sz="1600" dirty="0">
                <a:latin typeface="Calibri" panose="020F0502020204030204" pitchFamily="34" charset="0"/>
              </a:rPr>
              <a:t>, </a:t>
            </a:r>
            <a:r>
              <a:rPr lang="en-GB" sz="1600" dirty="0">
                <a:effectLst/>
                <a:latin typeface="Calibri" panose="020F0502020204030204" pitchFamily="34" charset="0"/>
              </a:rPr>
              <a:t>koji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potiče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istraživanje</a:t>
            </a:r>
            <a:r>
              <a:rPr lang="en-GB" sz="1600" dirty="0">
                <a:effectLst/>
                <a:latin typeface="Calibri" panose="020F0502020204030204" pitchFamily="34" charset="0"/>
              </a:rPr>
              <a:t>,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povezivanje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teorije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prakse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te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primjenu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znanja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vještina</a:t>
            </a:r>
            <a:r>
              <a:rPr lang="en-GB" sz="1600" dirty="0">
                <a:effectLst/>
                <a:latin typeface="Calibri" panose="020F0502020204030204" pitchFamily="34" charset="0"/>
              </a:rPr>
              <a:t> da bi se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došlo</a:t>
            </a:r>
            <a:r>
              <a:rPr lang="en-GB" sz="1600" dirty="0">
                <a:effectLst/>
                <a:latin typeface="Calibri" panose="020F0502020204030204" pitchFamily="34" charset="0"/>
              </a:rPr>
              <a:t> do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praktičnog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rješenja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definiranog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problema</a:t>
            </a:r>
            <a:r>
              <a:rPr lang="en-GB" sz="1600" dirty="0">
                <a:effectLst/>
                <a:latin typeface="Calibri" panose="020F0502020204030204" pitchFamily="34" charset="0"/>
              </a:rPr>
              <a:t>. 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dirty="0" err="1">
                <a:effectLst/>
                <a:latin typeface="Calibri" panose="020F0502020204030204" pitchFamily="34" charset="0"/>
              </a:rPr>
              <a:t>Pritom</a:t>
            </a:r>
            <a:r>
              <a:rPr lang="en-GB" sz="1600" dirty="0">
                <a:effectLst/>
                <a:latin typeface="Calibri" panose="020F0502020204030204" pitchFamily="34" charset="0"/>
              </a:rPr>
              <a:t> problem ne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smije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biti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akademski</a:t>
            </a:r>
            <a:r>
              <a:rPr lang="en-GB" sz="1600" dirty="0">
                <a:effectLst/>
                <a:latin typeface="Calibri" panose="020F0502020204030204" pitchFamily="34" charset="0"/>
              </a:rPr>
              <a:t>,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vec</a:t>
            </a:r>
            <a:r>
              <a:rPr lang="en-GB" sz="1600" dirty="0">
                <a:effectLst/>
                <a:latin typeface="Calibri" panose="020F0502020204030204" pitchFamily="34" charset="0"/>
              </a:rPr>
              <a:t>́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kompleksan</a:t>
            </a:r>
            <a:r>
              <a:rPr lang="en-GB" sz="1600" dirty="0">
                <a:effectLst/>
                <a:latin typeface="Calibri" panose="020F0502020204030204" pitchFamily="34" charset="0"/>
              </a:rPr>
              <a:t> (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realni</a:t>
            </a:r>
            <a:r>
              <a:rPr lang="en-GB" sz="1600" dirty="0">
                <a:effectLst/>
                <a:latin typeface="Calibri" panose="020F0502020204030204" pitchFamily="34" charset="0"/>
              </a:rPr>
              <a:t>)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nestrukturiran</a:t>
            </a:r>
            <a:r>
              <a:rPr lang="en-GB" sz="1600" dirty="0">
                <a:effectLst/>
                <a:latin typeface="Calibri" panose="020F0502020204030204" pitchFamily="34" charset="0"/>
              </a:rPr>
              <a:t>. 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r>
              <a:rPr lang="en-GB" sz="1600" dirty="0" err="1">
                <a:effectLst/>
                <a:latin typeface="Calibri" panose="020F0502020204030204" pitchFamily="34" charset="0"/>
              </a:rPr>
              <a:t>Kroz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proces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rješavanja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problema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studenti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samostalno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uče</a:t>
            </a:r>
            <a:r>
              <a:rPr lang="en-GB" sz="1600" dirty="0">
                <a:effectLst/>
                <a:latin typeface="Calibri" panose="020F0502020204030204" pitchFamily="34" charset="0"/>
              </a:rPr>
              <a:t>,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usvajaju</a:t>
            </a:r>
            <a:r>
              <a:rPr lang="en-GB" sz="1600" dirty="0">
                <a:effectLst/>
                <a:latin typeface="Calibri" panose="020F0502020204030204" pitchFamily="34" charset="0"/>
              </a:rPr>
              <a:t> nova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znanja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vještine</a:t>
            </a:r>
            <a:r>
              <a:rPr lang="en-GB" sz="1600" dirty="0">
                <a:effectLst/>
                <a:latin typeface="Calibri" panose="020F0502020204030204" pitchFamily="34" charset="0"/>
              </a:rPr>
              <a:t>. </a:t>
            </a:r>
            <a:endParaRPr lang="en-GB" sz="1600" dirty="0"/>
          </a:p>
          <a:p>
            <a:endParaRPr lang="en-GB" sz="1600" dirty="0">
              <a:effectLst/>
              <a:latin typeface="Calibri" panose="020F0502020204030204" pitchFamily="34" charset="0"/>
            </a:endParaRPr>
          </a:p>
          <a:p>
            <a:r>
              <a:rPr lang="en-GB" sz="1600" dirty="0">
                <a:effectLst/>
                <a:latin typeface="Calibri" panose="020F0502020204030204" pitchFamily="34" charset="0"/>
              </a:rPr>
              <a:t>Problem koji se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rješava</a:t>
            </a:r>
            <a:r>
              <a:rPr lang="en-GB" sz="1600" dirty="0">
                <a:effectLst/>
                <a:latin typeface="Calibri" panose="020F0502020204030204" pitchFamily="34" charset="0"/>
              </a:rPr>
              <a:t> ne mora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nužno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postaviti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nastavnik</a:t>
            </a:r>
            <a:r>
              <a:rPr lang="en-GB" sz="1600" dirty="0">
                <a:effectLst/>
                <a:latin typeface="Calibri" panose="020F0502020204030204" pitchFamily="34" charset="0"/>
              </a:rPr>
              <a:t>,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vec</a:t>
            </a:r>
            <a:r>
              <a:rPr lang="en-GB" sz="1600" dirty="0">
                <a:effectLst/>
                <a:latin typeface="Calibri" panose="020F0502020204030204" pitchFamily="34" charset="0"/>
              </a:rPr>
              <a:t>́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mogu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sudjelovati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i</a:t>
            </a:r>
            <a:r>
              <a:rPr lang="en-GB" sz="1600" dirty="0">
                <a:effectLst/>
                <a:latin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latin typeface="Calibri" panose="020F0502020204030204" pitchFamily="34" charset="0"/>
              </a:rPr>
              <a:t>studenti</a:t>
            </a:r>
            <a:r>
              <a:rPr lang="en-GB" sz="1600" dirty="0">
                <a:effectLst/>
                <a:latin typeface="Calibri" panose="020F0502020204030204" pitchFamily="34" charset="0"/>
              </a:rPr>
              <a:t>. </a:t>
            </a:r>
          </a:p>
          <a:p>
            <a:endParaRPr lang="en-GB" sz="1600" dirty="0">
              <a:latin typeface="Calibri" panose="020F0502020204030204" pitchFamily="34" charset="0"/>
            </a:endParaRPr>
          </a:p>
          <a:p>
            <a:endParaRPr lang="en-GB" sz="1600" dirty="0"/>
          </a:p>
          <a:p>
            <a:r>
              <a:rPr lang="en-US" sz="1600" i="1" dirty="0" err="1"/>
              <a:t>Izvor</a:t>
            </a:r>
            <a:r>
              <a:rPr lang="en-US" sz="1600" i="1" dirty="0"/>
              <a:t>: RAPIDE </a:t>
            </a:r>
            <a:r>
              <a:rPr lang="en-US" sz="1600" i="1" dirty="0" err="1"/>
              <a:t>projekt</a:t>
            </a:r>
            <a:endParaRPr lang="en-US" sz="1600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CA24F8-7913-9F45-B18C-D45B162E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2" y="2617795"/>
            <a:ext cx="5231726" cy="40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5761" y="281568"/>
            <a:ext cx="7488417" cy="57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9pPr>
          </a:lstStyle>
          <a:p>
            <a:r>
              <a:rPr lang="hr-HR" sz="2600" b="1" dirty="0">
                <a:solidFill>
                  <a:srgbClr val="C00000"/>
                </a:solidFill>
                <a:latin typeface="Raleway" panose="020B0003030101060003" pitchFamily="34" charset="0"/>
              </a:rPr>
              <a:t>WBL – modeli učenja kroz rad</a:t>
            </a:r>
            <a:endParaRPr lang="hr-HR" sz="2600" b="1" kern="0" dirty="0">
              <a:solidFill>
                <a:srgbClr val="C00000"/>
              </a:solidFill>
              <a:latin typeface="Raleway" panose="020B0003030101060003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136073" y="1535210"/>
            <a:ext cx="5351177" cy="4332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E003D"/>
              </a:buClr>
            </a:pPr>
            <a:endParaRPr lang="hr-HR" sz="1800" dirty="0">
              <a:solidFill>
                <a:srgbClr val="595959"/>
              </a:solidFill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flipH="1">
            <a:off x="8186055" y="-362857"/>
            <a:ext cx="4506547" cy="7040833"/>
            <a:chOff x="-77776" y="1939633"/>
            <a:chExt cx="3126052" cy="4918367"/>
          </a:xfrm>
        </p:grpSpPr>
        <p:sp>
          <p:nvSpPr>
            <p:cNvPr id="13" name="Freeform 55"/>
            <p:cNvSpPr>
              <a:spLocks noEditPoints="1"/>
            </p:cNvSpPr>
            <p:nvPr/>
          </p:nvSpPr>
          <p:spPr bwMode="auto">
            <a:xfrm>
              <a:off x="2745918" y="4509682"/>
              <a:ext cx="293960" cy="273802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8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8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3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7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2542666" y="4659181"/>
              <a:ext cx="184775" cy="184775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5 h 67"/>
                <a:gd name="T6" fmla="*/ 58 w 67"/>
                <a:gd name="T7" fmla="*/ 5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5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30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5 h 67"/>
                <a:gd name="T60" fmla="*/ 16 w 67"/>
                <a:gd name="T61" fmla="*/ 5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9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3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5" name="Freeform 57"/>
            <p:cNvSpPr>
              <a:spLocks noEditPoints="1"/>
            </p:cNvSpPr>
            <p:nvPr/>
          </p:nvSpPr>
          <p:spPr bwMode="auto">
            <a:xfrm>
              <a:off x="2858462" y="4155250"/>
              <a:ext cx="159579" cy="156218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6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6"/>
                    <a:pt x="29" y="6"/>
                  </a:cubicBezTo>
                  <a:cubicBezTo>
                    <a:pt x="16" y="6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30" y="11"/>
                    <a:pt x="32" y="12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6" name="Freeform 58"/>
            <p:cNvSpPr>
              <a:spLocks noEditPoints="1"/>
            </p:cNvSpPr>
            <p:nvPr/>
          </p:nvSpPr>
          <p:spPr bwMode="auto">
            <a:xfrm>
              <a:off x="2831586" y="4350104"/>
              <a:ext cx="125983" cy="125982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8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8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2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2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5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5"/>
                    <a:pt x="46" y="43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3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3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2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3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3"/>
                    <a:pt x="43" y="43"/>
                    <a:pt x="42" y="43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7" name="Freeform 59"/>
            <p:cNvSpPr>
              <a:spLocks/>
            </p:cNvSpPr>
            <p:nvPr/>
          </p:nvSpPr>
          <p:spPr bwMode="auto">
            <a:xfrm>
              <a:off x="2603138" y="4375299"/>
              <a:ext cx="203252" cy="204932"/>
            </a:xfrm>
            <a:custGeom>
              <a:avLst/>
              <a:gdLst>
                <a:gd name="T0" fmla="*/ 61 w 121"/>
                <a:gd name="T1" fmla="*/ 122 h 122"/>
                <a:gd name="T2" fmla="*/ 121 w 121"/>
                <a:gd name="T3" fmla="*/ 62 h 122"/>
                <a:gd name="T4" fmla="*/ 84 w 121"/>
                <a:gd name="T5" fmla="*/ 62 h 122"/>
                <a:gd name="T6" fmla="*/ 84 w 121"/>
                <a:gd name="T7" fmla="*/ 0 h 122"/>
                <a:gd name="T8" fmla="*/ 38 w 121"/>
                <a:gd name="T9" fmla="*/ 0 h 122"/>
                <a:gd name="T10" fmla="*/ 38 w 121"/>
                <a:gd name="T11" fmla="*/ 62 h 122"/>
                <a:gd name="T12" fmla="*/ 0 w 121"/>
                <a:gd name="T13" fmla="*/ 62 h 122"/>
                <a:gd name="T14" fmla="*/ 61 w 12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2">
                  <a:moveTo>
                    <a:pt x="61" y="122"/>
                  </a:moveTo>
                  <a:lnTo>
                    <a:pt x="121" y="62"/>
                  </a:lnTo>
                  <a:lnTo>
                    <a:pt x="84" y="62"/>
                  </a:lnTo>
                  <a:lnTo>
                    <a:pt x="84" y="0"/>
                  </a:lnTo>
                  <a:lnTo>
                    <a:pt x="38" y="0"/>
                  </a:lnTo>
                  <a:lnTo>
                    <a:pt x="38" y="62"/>
                  </a:lnTo>
                  <a:lnTo>
                    <a:pt x="0" y="62"/>
                  </a:lnTo>
                  <a:lnTo>
                    <a:pt x="61" y="122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8" name="Freeform 60"/>
            <p:cNvSpPr>
              <a:spLocks noEditPoints="1"/>
            </p:cNvSpPr>
            <p:nvPr/>
          </p:nvSpPr>
          <p:spPr bwMode="auto">
            <a:xfrm>
              <a:off x="2839984" y="3921762"/>
              <a:ext cx="169657" cy="169657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57 w 62"/>
                <a:gd name="T11" fmla="*/ 35 h 62"/>
                <a:gd name="T12" fmla="*/ 41 w 62"/>
                <a:gd name="T13" fmla="*/ 34 h 62"/>
                <a:gd name="T14" fmla="*/ 46 w 62"/>
                <a:gd name="T15" fmla="*/ 53 h 62"/>
                <a:gd name="T16" fmla="*/ 57 w 62"/>
                <a:gd name="T17" fmla="*/ 35 h 62"/>
                <a:gd name="T18" fmla="*/ 41 w 62"/>
                <a:gd name="T19" fmla="*/ 55 h 62"/>
                <a:gd name="T20" fmla="*/ 36 w 62"/>
                <a:gd name="T21" fmla="*/ 35 h 62"/>
                <a:gd name="T22" fmla="*/ 35 w 62"/>
                <a:gd name="T23" fmla="*/ 35 h 62"/>
                <a:gd name="T24" fmla="*/ 15 w 62"/>
                <a:gd name="T25" fmla="*/ 52 h 62"/>
                <a:gd name="T26" fmla="*/ 31 w 62"/>
                <a:gd name="T27" fmla="*/ 57 h 62"/>
                <a:gd name="T28" fmla="*/ 41 w 62"/>
                <a:gd name="T29" fmla="*/ 55 h 62"/>
                <a:gd name="T30" fmla="*/ 11 w 62"/>
                <a:gd name="T31" fmla="*/ 48 h 62"/>
                <a:gd name="T32" fmla="*/ 33 w 62"/>
                <a:gd name="T33" fmla="*/ 31 h 62"/>
                <a:gd name="T34" fmla="*/ 34 w 62"/>
                <a:gd name="T35" fmla="*/ 31 h 62"/>
                <a:gd name="T36" fmla="*/ 32 w 62"/>
                <a:gd name="T37" fmla="*/ 26 h 62"/>
                <a:gd name="T38" fmla="*/ 4 w 62"/>
                <a:gd name="T39" fmla="*/ 30 h 62"/>
                <a:gd name="T40" fmla="*/ 4 w 62"/>
                <a:gd name="T41" fmla="*/ 31 h 62"/>
                <a:gd name="T42" fmla="*/ 11 w 62"/>
                <a:gd name="T43" fmla="*/ 48 h 62"/>
                <a:gd name="T44" fmla="*/ 5 w 62"/>
                <a:gd name="T45" fmla="*/ 25 h 62"/>
                <a:gd name="T46" fmla="*/ 29 w 62"/>
                <a:gd name="T47" fmla="*/ 22 h 62"/>
                <a:gd name="T48" fmla="*/ 20 w 62"/>
                <a:gd name="T49" fmla="*/ 7 h 62"/>
                <a:gd name="T50" fmla="*/ 5 w 62"/>
                <a:gd name="T51" fmla="*/ 25 h 62"/>
                <a:gd name="T52" fmla="*/ 25 w 62"/>
                <a:gd name="T53" fmla="*/ 5 h 62"/>
                <a:gd name="T54" fmla="*/ 35 w 62"/>
                <a:gd name="T55" fmla="*/ 20 h 62"/>
                <a:gd name="T56" fmla="*/ 49 w 62"/>
                <a:gd name="T57" fmla="*/ 11 h 62"/>
                <a:gd name="T58" fmla="*/ 31 w 62"/>
                <a:gd name="T59" fmla="*/ 4 h 62"/>
                <a:gd name="T60" fmla="*/ 25 w 62"/>
                <a:gd name="T61" fmla="*/ 5 h 62"/>
                <a:gd name="T62" fmla="*/ 51 w 62"/>
                <a:gd name="T63" fmla="*/ 14 h 62"/>
                <a:gd name="T64" fmla="*/ 37 w 62"/>
                <a:gd name="T65" fmla="*/ 24 h 62"/>
                <a:gd name="T66" fmla="*/ 38 w 62"/>
                <a:gd name="T67" fmla="*/ 28 h 62"/>
                <a:gd name="T68" fmla="*/ 39 w 62"/>
                <a:gd name="T69" fmla="*/ 30 h 62"/>
                <a:gd name="T70" fmla="*/ 57 w 62"/>
                <a:gd name="T71" fmla="*/ 30 h 62"/>
                <a:gd name="T72" fmla="*/ 51 w 62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7" y="35"/>
                  </a:moveTo>
                  <a:cubicBezTo>
                    <a:pt x="56" y="35"/>
                    <a:pt x="49" y="32"/>
                    <a:pt x="41" y="34"/>
                  </a:cubicBezTo>
                  <a:cubicBezTo>
                    <a:pt x="44" y="43"/>
                    <a:pt x="45" y="51"/>
                    <a:pt x="46" y="53"/>
                  </a:cubicBezTo>
                  <a:cubicBezTo>
                    <a:pt x="52" y="49"/>
                    <a:pt x="56" y="42"/>
                    <a:pt x="57" y="35"/>
                  </a:cubicBezTo>
                  <a:close/>
                  <a:moveTo>
                    <a:pt x="41" y="55"/>
                  </a:moveTo>
                  <a:cubicBezTo>
                    <a:pt x="41" y="53"/>
                    <a:pt x="39" y="4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20" y="40"/>
                    <a:pt x="15" y="51"/>
                    <a:pt x="15" y="52"/>
                  </a:cubicBezTo>
                  <a:cubicBezTo>
                    <a:pt x="19" y="55"/>
                    <a:pt x="25" y="57"/>
                    <a:pt x="31" y="57"/>
                  </a:cubicBezTo>
                  <a:cubicBezTo>
                    <a:pt x="35" y="57"/>
                    <a:pt x="38" y="57"/>
                    <a:pt x="41" y="55"/>
                  </a:cubicBezTo>
                  <a:close/>
                  <a:moveTo>
                    <a:pt x="11" y="48"/>
                  </a:moveTo>
                  <a:cubicBezTo>
                    <a:pt x="12" y="47"/>
                    <a:pt x="19" y="35"/>
                    <a:pt x="33" y="31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3" y="29"/>
                    <a:pt x="32" y="28"/>
                    <a:pt x="32" y="26"/>
                  </a:cubicBezTo>
                  <a:cubicBezTo>
                    <a:pt x="18" y="30"/>
                    <a:pt x="6" y="30"/>
                    <a:pt x="4" y="30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8"/>
                    <a:pt x="7" y="44"/>
                    <a:pt x="11" y="48"/>
                  </a:cubicBezTo>
                  <a:close/>
                  <a:moveTo>
                    <a:pt x="5" y="25"/>
                  </a:moveTo>
                  <a:cubicBezTo>
                    <a:pt x="6" y="25"/>
                    <a:pt x="17" y="25"/>
                    <a:pt x="29" y="22"/>
                  </a:cubicBezTo>
                  <a:cubicBezTo>
                    <a:pt x="25" y="14"/>
                    <a:pt x="20" y="8"/>
                    <a:pt x="20" y="7"/>
                  </a:cubicBezTo>
                  <a:cubicBezTo>
                    <a:pt x="12" y="10"/>
                    <a:pt x="7" y="17"/>
                    <a:pt x="5" y="25"/>
                  </a:cubicBezTo>
                  <a:close/>
                  <a:moveTo>
                    <a:pt x="25" y="5"/>
                  </a:moveTo>
                  <a:cubicBezTo>
                    <a:pt x="25" y="6"/>
                    <a:pt x="30" y="12"/>
                    <a:pt x="35" y="20"/>
                  </a:cubicBezTo>
                  <a:cubicBezTo>
                    <a:pt x="44" y="17"/>
                    <a:pt x="48" y="12"/>
                    <a:pt x="49" y="11"/>
                  </a:cubicBezTo>
                  <a:cubicBezTo>
                    <a:pt x="44" y="7"/>
                    <a:pt x="38" y="4"/>
                    <a:pt x="31" y="4"/>
                  </a:cubicBezTo>
                  <a:cubicBezTo>
                    <a:pt x="29" y="4"/>
                    <a:pt x="27" y="4"/>
                    <a:pt x="25" y="5"/>
                  </a:cubicBezTo>
                  <a:close/>
                  <a:moveTo>
                    <a:pt x="51" y="14"/>
                  </a:moveTo>
                  <a:cubicBezTo>
                    <a:pt x="51" y="15"/>
                    <a:pt x="46" y="20"/>
                    <a:pt x="37" y="24"/>
                  </a:cubicBezTo>
                  <a:cubicBezTo>
                    <a:pt x="37" y="26"/>
                    <a:pt x="38" y="27"/>
                    <a:pt x="38" y="28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48" y="29"/>
                    <a:pt x="57" y="30"/>
                    <a:pt x="57" y="30"/>
                  </a:cubicBezTo>
                  <a:cubicBezTo>
                    <a:pt x="57" y="24"/>
                    <a:pt x="55" y="18"/>
                    <a:pt x="51" y="14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9" name="Freeform 61"/>
            <p:cNvSpPr>
              <a:spLocks noEditPoints="1"/>
            </p:cNvSpPr>
            <p:nvPr/>
          </p:nvSpPr>
          <p:spPr bwMode="auto">
            <a:xfrm>
              <a:off x="2670329" y="4177087"/>
              <a:ext cx="161258" cy="142780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2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2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2"/>
                    <a:pt x="59" y="5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20" name="Freeform 62"/>
            <p:cNvSpPr>
              <a:spLocks noEditPoints="1"/>
            </p:cNvSpPr>
            <p:nvPr/>
          </p:nvSpPr>
          <p:spPr bwMode="auto">
            <a:xfrm>
              <a:off x="2320936" y="4454249"/>
              <a:ext cx="260365" cy="228449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7 h 83"/>
                <a:gd name="T34" fmla="*/ 80 w 95"/>
                <a:gd name="T35" fmla="*/ 5 h 83"/>
                <a:gd name="T36" fmla="*/ 82 w 95"/>
                <a:gd name="T37" fmla="*/ 7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9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6"/>
                    <a:pt x="72" y="18"/>
                    <a:pt x="75" y="12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7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8"/>
                    <a:pt x="84" y="60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4" y="47"/>
                  </a:cubicBezTo>
                  <a:cubicBezTo>
                    <a:pt x="24" y="43"/>
                    <a:pt x="23" y="39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6" y="76"/>
                    <a:pt x="46" y="75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5"/>
                  </a:cubicBezTo>
                  <a:cubicBezTo>
                    <a:pt x="78" y="25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5"/>
                    <a:pt x="82" y="25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2771114" y="4099817"/>
              <a:ext cx="137741" cy="55432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5 h 20"/>
                <a:gd name="T22" fmla="*/ 40 w 50"/>
                <a:gd name="T23" fmla="*/ 5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9 h 20"/>
                <a:gd name="T42" fmla="*/ 27 w 50"/>
                <a:gd name="T43" fmla="*/ 9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5 h 20"/>
                <a:gd name="T58" fmla="*/ 16 w 50"/>
                <a:gd name="T59" fmla="*/ 5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5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5"/>
                    <a:pt x="28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3" y="5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2900456" y="3510219"/>
              <a:ext cx="147820" cy="144460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7 h 53"/>
                <a:gd name="T4" fmla="*/ 27 w 54"/>
                <a:gd name="T5" fmla="*/ 53 h 53"/>
                <a:gd name="T6" fmla="*/ 54 w 54"/>
                <a:gd name="T7" fmla="*/ 27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7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7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6"/>
                    <a:pt x="13" y="12"/>
                  </a:cubicBezTo>
                  <a:cubicBezTo>
                    <a:pt x="17" y="9"/>
                    <a:pt x="22" y="7"/>
                    <a:pt x="27" y="7"/>
                  </a:cubicBezTo>
                  <a:cubicBezTo>
                    <a:pt x="32" y="7"/>
                    <a:pt x="37" y="9"/>
                    <a:pt x="41" y="12"/>
                  </a:cubicBezTo>
                  <a:cubicBezTo>
                    <a:pt x="44" y="16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7"/>
                    <a:pt x="27" y="47"/>
                  </a:cubicBezTo>
                  <a:cubicBezTo>
                    <a:pt x="23" y="47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2880299" y="3671476"/>
              <a:ext cx="129343" cy="104145"/>
            </a:xfrm>
            <a:custGeom>
              <a:avLst/>
              <a:gdLst>
                <a:gd name="T0" fmla="*/ 30 w 77"/>
                <a:gd name="T1" fmla="*/ 62 h 62"/>
                <a:gd name="T2" fmla="*/ 0 w 77"/>
                <a:gd name="T3" fmla="*/ 31 h 62"/>
                <a:gd name="T4" fmla="*/ 15 w 77"/>
                <a:gd name="T5" fmla="*/ 17 h 62"/>
                <a:gd name="T6" fmla="*/ 30 w 77"/>
                <a:gd name="T7" fmla="*/ 33 h 62"/>
                <a:gd name="T8" fmla="*/ 62 w 77"/>
                <a:gd name="T9" fmla="*/ 0 h 62"/>
                <a:gd name="T10" fmla="*/ 77 w 77"/>
                <a:gd name="T11" fmla="*/ 15 h 62"/>
                <a:gd name="T12" fmla="*/ 30 w 77"/>
                <a:gd name="T13" fmla="*/ 62 h 62"/>
                <a:gd name="T14" fmla="*/ 9 w 77"/>
                <a:gd name="T15" fmla="*/ 31 h 62"/>
                <a:gd name="T16" fmla="*/ 30 w 77"/>
                <a:gd name="T17" fmla="*/ 54 h 62"/>
                <a:gd name="T18" fmla="*/ 69 w 77"/>
                <a:gd name="T19" fmla="*/ 15 h 62"/>
                <a:gd name="T20" fmla="*/ 62 w 77"/>
                <a:gd name="T21" fmla="*/ 8 h 62"/>
                <a:gd name="T22" fmla="*/ 30 w 77"/>
                <a:gd name="T23" fmla="*/ 41 h 62"/>
                <a:gd name="T24" fmla="*/ 15 w 77"/>
                <a:gd name="T25" fmla="*/ 25 h 62"/>
                <a:gd name="T26" fmla="*/ 9 w 77"/>
                <a:gd name="T2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62">
                  <a:moveTo>
                    <a:pt x="30" y="62"/>
                  </a:moveTo>
                  <a:lnTo>
                    <a:pt x="0" y="31"/>
                  </a:lnTo>
                  <a:lnTo>
                    <a:pt x="15" y="17"/>
                  </a:lnTo>
                  <a:lnTo>
                    <a:pt x="30" y="33"/>
                  </a:lnTo>
                  <a:lnTo>
                    <a:pt x="62" y="0"/>
                  </a:lnTo>
                  <a:lnTo>
                    <a:pt x="77" y="15"/>
                  </a:lnTo>
                  <a:lnTo>
                    <a:pt x="30" y="62"/>
                  </a:lnTo>
                  <a:close/>
                  <a:moveTo>
                    <a:pt x="9" y="31"/>
                  </a:moveTo>
                  <a:lnTo>
                    <a:pt x="30" y="54"/>
                  </a:lnTo>
                  <a:lnTo>
                    <a:pt x="69" y="15"/>
                  </a:lnTo>
                  <a:lnTo>
                    <a:pt x="62" y="8"/>
                  </a:lnTo>
                  <a:lnTo>
                    <a:pt x="30" y="41"/>
                  </a:lnTo>
                  <a:lnTo>
                    <a:pt x="15" y="25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2661929" y="3874728"/>
              <a:ext cx="152860" cy="203252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8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100886" y="4116615"/>
              <a:ext cx="522409" cy="293959"/>
            </a:xfrm>
            <a:custGeom>
              <a:avLst/>
              <a:gdLst>
                <a:gd name="T0" fmla="*/ 190 w 190"/>
                <a:gd name="T1" fmla="*/ 74 h 107"/>
                <a:gd name="T2" fmla="*/ 166 w 190"/>
                <a:gd name="T3" fmla="*/ 43 h 107"/>
                <a:gd name="T4" fmla="*/ 122 w 190"/>
                <a:gd name="T5" fmla="*/ 0 h 107"/>
                <a:gd name="T6" fmla="*/ 87 w 190"/>
                <a:gd name="T7" fmla="*/ 17 h 107"/>
                <a:gd name="T8" fmla="*/ 67 w 190"/>
                <a:gd name="T9" fmla="*/ 7 h 107"/>
                <a:gd name="T10" fmla="*/ 42 w 190"/>
                <a:gd name="T11" fmla="*/ 32 h 107"/>
                <a:gd name="T12" fmla="*/ 43 w 190"/>
                <a:gd name="T13" fmla="*/ 35 h 107"/>
                <a:gd name="T14" fmla="*/ 36 w 190"/>
                <a:gd name="T15" fmla="*/ 35 h 107"/>
                <a:gd name="T16" fmla="*/ 0 w 190"/>
                <a:gd name="T17" fmla="*/ 71 h 107"/>
                <a:gd name="T18" fmla="*/ 36 w 190"/>
                <a:gd name="T19" fmla="*/ 107 h 107"/>
                <a:gd name="T20" fmla="*/ 158 w 190"/>
                <a:gd name="T21" fmla="*/ 107 h 107"/>
                <a:gd name="T22" fmla="*/ 158 w 190"/>
                <a:gd name="T23" fmla="*/ 107 h 107"/>
                <a:gd name="T24" fmla="*/ 190 w 190"/>
                <a:gd name="T25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7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7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1"/>
                  </a:cubicBezTo>
                  <a:cubicBezTo>
                    <a:pt x="0" y="91"/>
                    <a:pt x="16" y="107"/>
                    <a:pt x="36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76" y="107"/>
                    <a:pt x="190" y="92"/>
                    <a:pt x="190" y="74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655210" y="3347280"/>
              <a:ext cx="250287" cy="272123"/>
            </a:xfrm>
            <a:custGeom>
              <a:avLst/>
              <a:gdLst>
                <a:gd name="T0" fmla="*/ 61 w 91"/>
                <a:gd name="T1" fmla="*/ 27 h 99"/>
                <a:gd name="T2" fmla="*/ 51 w 91"/>
                <a:gd name="T3" fmla="*/ 38 h 99"/>
                <a:gd name="T4" fmla="*/ 46 w 91"/>
                <a:gd name="T5" fmla="*/ 46 h 99"/>
                <a:gd name="T6" fmla="*/ 48 w 91"/>
                <a:gd name="T7" fmla="*/ 29 h 99"/>
                <a:gd name="T8" fmla="*/ 48 w 91"/>
                <a:gd name="T9" fmla="*/ 14 h 99"/>
                <a:gd name="T10" fmla="*/ 23 w 91"/>
                <a:gd name="T11" fmla="*/ 4 h 99"/>
                <a:gd name="T12" fmla="*/ 13 w 91"/>
                <a:gd name="T13" fmla="*/ 29 h 99"/>
                <a:gd name="T14" fmla="*/ 24 w 91"/>
                <a:gd name="T15" fmla="*/ 40 h 99"/>
                <a:gd name="T16" fmla="*/ 38 w 91"/>
                <a:gd name="T17" fmla="*/ 50 h 99"/>
                <a:gd name="T18" fmla="*/ 29 w 91"/>
                <a:gd name="T19" fmla="*/ 48 h 99"/>
                <a:gd name="T20" fmla="*/ 14 w 91"/>
                <a:gd name="T21" fmla="*/ 48 h 99"/>
                <a:gd name="T22" fmla="*/ 4 w 91"/>
                <a:gd name="T23" fmla="*/ 74 h 99"/>
                <a:gd name="T24" fmla="*/ 30 w 91"/>
                <a:gd name="T25" fmla="*/ 84 h 99"/>
                <a:gd name="T26" fmla="*/ 40 w 91"/>
                <a:gd name="T27" fmla="*/ 73 h 99"/>
                <a:gd name="T28" fmla="*/ 45 w 91"/>
                <a:gd name="T29" fmla="*/ 65 h 99"/>
                <a:gd name="T30" fmla="*/ 43 w 91"/>
                <a:gd name="T31" fmla="*/ 96 h 99"/>
                <a:gd name="T32" fmla="*/ 45 w 91"/>
                <a:gd name="T33" fmla="*/ 99 h 99"/>
                <a:gd name="T34" fmla="*/ 61 w 91"/>
                <a:gd name="T35" fmla="*/ 92 h 99"/>
                <a:gd name="T36" fmla="*/ 78 w 91"/>
                <a:gd name="T37" fmla="*/ 84 h 99"/>
                <a:gd name="T38" fmla="*/ 76 w 91"/>
                <a:gd name="T39" fmla="*/ 81 h 99"/>
                <a:gd name="T40" fmla="*/ 53 w 91"/>
                <a:gd name="T41" fmla="*/ 61 h 99"/>
                <a:gd name="T42" fmla="*/ 61 w 91"/>
                <a:gd name="T43" fmla="*/ 63 h 99"/>
                <a:gd name="T44" fmla="*/ 77 w 91"/>
                <a:gd name="T45" fmla="*/ 63 h 99"/>
                <a:gd name="T46" fmla="*/ 87 w 91"/>
                <a:gd name="T47" fmla="*/ 37 h 99"/>
                <a:gd name="T48" fmla="*/ 61 w 91"/>
                <a:gd name="T4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9">
                  <a:moveTo>
                    <a:pt x="61" y="27"/>
                  </a:moveTo>
                  <a:cubicBezTo>
                    <a:pt x="56" y="29"/>
                    <a:pt x="52" y="33"/>
                    <a:pt x="51" y="38"/>
                  </a:cubicBezTo>
                  <a:cubicBezTo>
                    <a:pt x="50" y="40"/>
                    <a:pt x="48" y="43"/>
                    <a:pt x="46" y="46"/>
                  </a:cubicBezTo>
                  <a:cubicBezTo>
                    <a:pt x="46" y="41"/>
                    <a:pt x="47" y="33"/>
                    <a:pt x="48" y="29"/>
                  </a:cubicBezTo>
                  <a:cubicBezTo>
                    <a:pt x="50" y="25"/>
                    <a:pt x="50" y="19"/>
                    <a:pt x="48" y="14"/>
                  </a:cubicBezTo>
                  <a:cubicBezTo>
                    <a:pt x="44" y="4"/>
                    <a:pt x="32" y="0"/>
                    <a:pt x="23" y="4"/>
                  </a:cubicBezTo>
                  <a:cubicBezTo>
                    <a:pt x="13" y="8"/>
                    <a:pt x="9" y="20"/>
                    <a:pt x="13" y="29"/>
                  </a:cubicBezTo>
                  <a:cubicBezTo>
                    <a:pt x="15" y="35"/>
                    <a:pt x="19" y="38"/>
                    <a:pt x="24" y="40"/>
                  </a:cubicBezTo>
                  <a:cubicBezTo>
                    <a:pt x="28" y="41"/>
                    <a:pt x="34" y="46"/>
                    <a:pt x="38" y="50"/>
                  </a:cubicBezTo>
                  <a:cubicBezTo>
                    <a:pt x="34" y="49"/>
                    <a:pt x="31" y="49"/>
                    <a:pt x="29" y="48"/>
                  </a:cubicBezTo>
                  <a:cubicBezTo>
                    <a:pt x="24" y="46"/>
                    <a:pt x="19" y="46"/>
                    <a:pt x="14" y="48"/>
                  </a:cubicBezTo>
                  <a:cubicBezTo>
                    <a:pt x="4" y="52"/>
                    <a:pt x="0" y="64"/>
                    <a:pt x="4" y="74"/>
                  </a:cubicBezTo>
                  <a:cubicBezTo>
                    <a:pt x="8" y="84"/>
                    <a:pt x="20" y="88"/>
                    <a:pt x="30" y="84"/>
                  </a:cubicBezTo>
                  <a:cubicBezTo>
                    <a:pt x="35" y="82"/>
                    <a:pt x="38" y="77"/>
                    <a:pt x="40" y="73"/>
                  </a:cubicBezTo>
                  <a:cubicBezTo>
                    <a:pt x="41" y="70"/>
                    <a:pt x="42" y="67"/>
                    <a:pt x="45" y="65"/>
                  </a:cubicBezTo>
                  <a:cubicBezTo>
                    <a:pt x="50" y="77"/>
                    <a:pt x="48" y="89"/>
                    <a:pt x="43" y="96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8" y="80"/>
                    <a:pt x="58" y="74"/>
                    <a:pt x="53" y="61"/>
                  </a:cubicBezTo>
                  <a:cubicBezTo>
                    <a:pt x="56" y="61"/>
                    <a:pt x="59" y="62"/>
                    <a:pt x="61" y="63"/>
                  </a:cubicBezTo>
                  <a:cubicBezTo>
                    <a:pt x="66" y="65"/>
                    <a:pt x="72" y="65"/>
                    <a:pt x="77" y="63"/>
                  </a:cubicBezTo>
                  <a:cubicBezTo>
                    <a:pt x="87" y="59"/>
                    <a:pt x="91" y="47"/>
                    <a:pt x="87" y="37"/>
                  </a:cubicBezTo>
                  <a:cubicBezTo>
                    <a:pt x="82" y="27"/>
                    <a:pt x="71" y="23"/>
                    <a:pt x="61" y="27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507390" y="4000712"/>
              <a:ext cx="125983" cy="132701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9"/>
                    <a:pt x="17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614895" y="3652998"/>
              <a:ext cx="191493" cy="194853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5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2850063" y="3778982"/>
              <a:ext cx="67191" cy="122622"/>
            </a:xfrm>
            <a:custGeom>
              <a:avLst/>
              <a:gdLst>
                <a:gd name="T0" fmla="*/ 16 w 24"/>
                <a:gd name="T1" fmla="*/ 44 h 45"/>
                <a:gd name="T2" fmla="*/ 16 w 24"/>
                <a:gd name="T3" fmla="*/ 44 h 45"/>
                <a:gd name="T4" fmla="*/ 23 w 24"/>
                <a:gd name="T5" fmla="*/ 34 h 45"/>
                <a:gd name="T6" fmla="*/ 21 w 24"/>
                <a:gd name="T7" fmla="*/ 23 h 45"/>
                <a:gd name="T8" fmla="*/ 11 w 24"/>
                <a:gd name="T9" fmla="*/ 16 h 45"/>
                <a:gd name="T10" fmla="*/ 11 w 24"/>
                <a:gd name="T11" fmla="*/ 16 h 45"/>
                <a:gd name="T12" fmla="*/ 10 w 24"/>
                <a:gd name="T13" fmla="*/ 17 h 45"/>
                <a:gd name="T14" fmla="*/ 11 w 24"/>
                <a:gd name="T15" fmla="*/ 20 h 45"/>
                <a:gd name="T16" fmla="*/ 12 w 24"/>
                <a:gd name="T17" fmla="*/ 20 h 45"/>
                <a:gd name="T18" fmla="*/ 12 w 24"/>
                <a:gd name="T19" fmla="*/ 20 h 45"/>
                <a:gd name="T20" fmla="*/ 17 w 24"/>
                <a:gd name="T21" fmla="*/ 24 h 45"/>
                <a:gd name="T22" fmla="*/ 19 w 24"/>
                <a:gd name="T23" fmla="*/ 35 h 45"/>
                <a:gd name="T24" fmla="*/ 16 w 24"/>
                <a:gd name="T25" fmla="*/ 40 h 45"/>
                <a:gd name="T26" fmla="*/ 16 w 24"/>
                <a:gd name="T27" fmla="*/ 40 h 45"/>
                <a:gd name="T28" fmla="*/ 10 w 24"/>
                <a:gd name="T29" fmla="*/ 36 h 45"/>
                <a:gd name="T30" fmla="*/ 9 w 24"/>
                <a:gd name="T31" fmla="*/ 31 h 45"/>
                <a:gd name="T32" fmla="*/ 5 w 24"/>
                <a:gd name="T33" fmla="*/ 30 h 45"/>
                <a:gd name="T34" fmla="*/ 6 w 24"/>
                <a:gd name="T35" fmla="*/ 37 h 45"/>
                <a:gd name="T36" fmla="*/ 16 w 24"/>
                <a:gd name="T37" fmla="*/ 44 h 45"/>
                <a:gd name="T38" fmla="*/ 13 w 24"/>
                <a:gd name="T39" fmla="*/ 28 h 45"/>
                <a:gd name="T40" fmla="*/ 15 w 24"/>
                <a:gd name="T41" fmla="*/ 28 h 45"/>
                <a:gd name="T42" fmla="*/ 14 w 24"/>
                <a:gd name="T43" fmla="*/ 24 h 45"/>
                <a:gd name="T44" fmla="*/ 13 w 24"/>
                <a:gd name="T45" fmla="*/ 24 h 45"/>
                <a:gd name="T46" fmla="*/ 12 w 24"/>
                <a:gd name="T47" fmla="*/ 24 h 45"/>
                <a:gd name="T48" fmla="*/ 7 w 24"/>
                <a:gd name="T49" fmla="*/ 21 h 45"/>
                <a:gd name="T50" fmla="*/ 5 w 24"/>
                <a:gd name="T51" fmla="*/ 10 h 45"/>
                <a:gd name="T52" fmla="*/ 9 w 24"/>
                <a:gd name="T53" fmla="*/ 4 h 45"/>
                <a:gd name="T54" fmla="*/ 9 w 24"/>
                <a:gd name="T55" fmla="*/ 4 h 45"/>
                <a:gd name="T56" fmla="*/ 14 w 24"/>
                <a:gd name="T57" fmla="*/ 8 h 45"/>
                <a:gd name="T58" fmla="*/ 15 w 24"/>
                <a:gd name="T59" fmla="*/ 13 h 45"/>
                <a:gd name="T60" fmla="*/ 20 w 24"/>
                <a:gd name="T61" fmla="*/ 15 h 45"/>
                <a:gd name="T62" fmla="*/ 18 w 24"/>
                <a:gd name="T63" fmla="*/ 7 h 45"/>
                <a:gd name="T64" fmla="*/ 8 w 24"/>
                <a:gd name="T65" fmla="*/ 0 h 45"/>
                <a:gd name="T66" fmla="*/ 8 w 24"/>
                <a:gd name="T67" fmla="*/ 1 h 45"/>
                <a:gd name="T68" fmla="*/ 1 w 24"/>
                <a:gd name="T69" fmla="*/ 11 h 45"/>
                <a:gd name="T70" fmla="*/ 3 w 24"/>
                <a:gd name="T71" fmla="*/ 21 h 45"/>
                <a:gd name="T72" fmla="*/ 13 w 24"/>
                <a:gd name="T7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5">
                  <a:moveTo>
                    <a:pt x="16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21" y="43"/>
                    <a:pt x="24" y="38"/>
                    <a:pt x="23" y="3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18"/>
                    <a:pt x="16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20"/>
                    <a:pt x="17" y="21"/>
                    <a:pt x="17" y="2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7"/>
                    <a:pt x="18" y="39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3" y="41"/>
                    <a:pt x="11" y="39"/>
                    <a:pt x="10" y="3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6" y="30"/>
                    <a:pt x="5" y="3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42"/>
                    <a:pt x="12" y="45"/>
                    <a:pt x="16" y="44"/>
                  </a:cubicBezTo>
                  <a:close/>
                  <a:moveTo>
                    <a:pt x="13" y="28"/>
                  </a:moveTo>
                  <a:cubicBezTo>
                    <a:pt x="14" y="28"/>
                    <a:pt x="14" y="28"/>
                    <a:pt x="15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5"/>
                    <a:pt x="8" y="23"/>
                    <a:pt x="7" y="2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6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4" y="6"/>
                    <a:pt x="14" y="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3"/>
                    <a:pt x="18" y="14"/>
                    <a:pt x="20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6"/>
                    <a:pt x="1" y="1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6"/>
                    <a:pt x="9" y="29"/>
                    <a:pt x="13" y="28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329334" y="3745387"/>
              <a:ext cx="251965" cy="253645"/>
            </a:xfrm>
            <a:custGeom>
              <a:avLst/>
              <a:gdLst>
                <a:gd name="T0" fmla="*/ 29 w 92"/>
                <a:gd name="T1" fmla="*/ 18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8 h 92"/>
                <a:gd name="T8" fmla="*/ 92 w 92"/>
                <a:gd name="T9" fmla="*/ 67 h 92"/>
                <a:gd name="T10" fmla="*/ 72 w 92"/>
                <a:gd name="T11" fmla="*/ 81 h 92"/>
                <a:gd name="T12" fmla="*/ 52 w 92"/>
                <a:gd name="T13" fmla="*/ 67 h 92"/>
                <a:gd name="T14" fmla="*/ 72 w 92"/>
                <a:gd name="T15" fmla="*/ 52 h 92"/>
                <a:gd name="T16" fmla="*/ 80 w 92"/>
                <a:gd name="T17" fmla="*/ 54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4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8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7"/>
                  </a:cubicBezTo>
                  <a:cubicBezTo>
                    <a:pt x="52" y="59"/>
                    <a:pt x="61" y="52"/>
                    <a:pt x="72" y="52"/>
                  </a:cubicBezTo>
                  <a:cubicBezTo>
                    <a:pt x="75" y="52"/>
                    <a:pt x="78" y="53"/>
                    <a:pt x="80" y="5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4"/>
                    <a:pt x="20" y="64"/>
                  </a:cubicBezTo>
                  <a:cubicBezTo>
                    <a:pt x="23" y="64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8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2532587" y="3191062"/>
              <a:ext cx="178056" cy="250285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6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6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1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6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6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7"/>
                    <a:pt x="28" y="36"/>
                    <a:pt x="28" y="46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3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1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7"/>
                    <a:pt x="3" y="28"/>
                    <a:pt x="6" y="20"/>
                  </a:cubicBezTo>
                  <a:close/>
                  <a:moveTo>
                    <a:pt x="61" y="51"/>
                  </a:moveTo>
                  <a:cubicBezTo>
                    <a:pt x="63" y="51"/>
                    <a:pt x="65" y="49"/>
                    <a:pt x="65" y="46"/>
                  </a:cubicBezTo>
                  <a:cubicBezTo>
                    <a:pt x="65" y="44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9"/>
                    <a:pt x="58" y="51"/>
                    <a:pt x="61" y="51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2467075" y="3459826"/>
              <a:ext cx="173016" cy="173016"/>
            </a:xfrm>
            <a:custGeom>
              <a:avLst/>
              <a:gdLst>
                <a:gd name="T0" fmla="*/ 63 w 103"/>
                <a:gd name="T1" fmla="*/ 27 h 103"/>
                <a:gd name="T2" fmla="*/ 65 w 103"/>
                <a:gd name="T3" fmla="*/ 2 h 103"/>
                <a:gd name="T4" fmla="*/ 19 w 103"/>
                <a:gd name="T5" fmla="*/ 0 h 103"/>
                <a:gd name="T6" fmla="*/ 1 w 103"/>
                <a:gd name="T7" fmla="*/ 20 h 103"/>
                <a:gd name="T8" fmla="*/ 0 w 103"/>
                <a:gd name="T9" fmla="*/ 77 h 103"/>
                <a:gd name="T10" fmla="*/ 39 w 103"/>
                <a:gd name="T11" fmla="*/ 77 h 103"/>
                <a:gd name="T12" fmla="*/ 37 w 103"/>
                <a:gd name="T13" fmla="*/ 102 h 103"/>
                <a:gd name="T14" fmla="*/ 101 w 103"/>
                <a:gd name="T15" fmla="*/ 103 h 103"/>
                <a:gd name="T16" fmla="*/ 103 w 103"/>
                <a:gd name="T17" fmla="*/ 27 h 103"/>
                <a:gd name="T18" fmla="*/ 63 w 103"/>
                <a:gd name="T19" fmla="*/ 27 h 103"/>
                <a:gd name="T20" fmla="*/ 19 w 103"/>
                <a:gd name="T21" fmla="*/ 10 h 103"/>
                <a:gd name="T22" fmla="*/ 19 w 103"/>
                <a:gd name="T23" fmla="*/ 20 h 103"/>
                <a:gd name="T24" fmla="*/ 9 w 103"/>
                <a:gd name="T25" fmla="*/ 20 h 103"/>
                <a:gd name="T26" fmla="*/ 19 w 103"/>
                <a:gd name="T27" fmla="*/ 10 h 103"/>
                <a:gd name="T28" fmla="*/ 6 w 103"/>
                <a:gd name="T29" fmla="*/ 71 h 103"/>
                <a:gd name="T30" fmla="*/ 6 w 103"/>
                <a:gd name="T31" fmla="*/ 27 h 103"/>
                <a:gd name="T32" fmla="*/ 26 w 103"/>
                <a:gd name="T33" fmla="*/ 27 h 103"/>
                <a:gd name="T34" fmla="*/ 26 w 103"/>
                <a:gd name="T35" fmla="*/ 7 h 103"/>
                <a:gd name="T36" fmla="*/ 58 w 103"/>
                <a:gd name="T37" fmla="*/ 7 h 103"/>
                <a:gd name="T38" fmla="*/ 58 w 103"/>
                <a:gd name="T39" fmla="*/ 27 h 103"/>
                <a:gd name="T40" fmla="*/ 39 w 103"/>
                <a:gd name="T41" fmla="*/ 46 h 103"/>
                <a:gd name="T42" fmla="*/ 39 w 103"/>
                <a:gd name="T43" fmla="*/ 71 h 103"/>
                <a:gd name="T44" fmla="*/ 6 w 103"/>
                <a:gd name="T45" fmla="*/ 71 h 103"/>
                <a:gd name="T46" fmla="*/ 57 w 103"/>
                <a:gd name="T47" fmla="*/ 36 h 103"/>
                <a:gd name="T48" fmla="*/ 57 w 103"/>
                <a:gd name="T49" fmla="*/ 46 h 103"/>
                <a:gd name="T50" fmla="*/ 47 w 103"/>
                <a:gd name="T51" fmla="*/ 46 h 103"/>
                <a:gd name="T52" fmla="*/ 57 w 103"/>
                <a:gd name="T53" fmla="*/ 36 h 103"/>
                <a:gd name="T54" fmla="*/ 94 w 103"/>
                <a:gd name="T55" fmla="*/ 97 h 103"/>
                <a:gd name="T56" fmla="*/ 44 w 103"/>
                <a:gd name="T57" fmla="*/ 97 h 103"/>
                <a:gd name="T58" fmla="*/ 45 w 103"/>
                <a:gd name="T59" fmla="*/ 51 h 103"/>
                <a:gd name="T60" fmla="*/ 63 w 103"/>
                <a:gd name="T61" fmla="*/ 53 h 103"/>
                <a:gd name="T62" fmla="*/ 63 w 103"/>
                <a:gd name="T63" fmla="*/ 33 h 103"/>
                <a:gd name="T64" fmla="*/ 96 w 103"/>
                <a:gd name="T65" fmla="*/ 33 h 103"/>
                <a:gd name="T66" fmla="*/ 94 w 103"/>
                <a:gd name="T67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03">
                  <a:moveTo>
                    <a:pt x="63" y="27"/>
                  </a:moveTo>
                  <a:lnTo>
                    <a:pt x="65" y="2"/>
                  </a:lnTo>
                  <a:lnTo>
                    <a:pt x="19" y="0"/>
                  </a:lnTo>
                  <a:lnTo>
                    <a:pt x="1" y="20"/>
                  </a:lnTo>
                  <a:lnTo>
                    <a:pt x="0" y="77"/>
                  </a:lnTo>
                  <a:lnTo>
                    <a:pt x="39" y="77"/>
                  </a:lnTo>
                  <a:lnTo>
                    <a:pt x="37" y="102"/>
                  </a:lnTo>
                  <a:lnTo>
                    <a:pt x="101" y="103"/>
                  </a:lnTo>
                  <a:lnTo>
                    <a:pt x="103" y="27"/>
                  </a:lnTo>
                  <a:lnTo>
                    <a:pt x="63" y="27"/>
                  </a:lnTo>
                  <a:close/>
                  <a:moveTo>
                    <a:pt x="19" y="10"/>
                  </a:moveTo>
                  <a:lnTo>
                    <a:pt x="19" y="20"/>
                  </a:lnTo>
                  <a:lnTo>
                    <a:pt x="9" y="20"/>
                  </a:lnTo>
                  <a:lnTo>
                    <a:pt x="19" y="10"/>
                  </a:lnTo>
                  <a:close/>
                  <a:moveTo>
                    <a:pt x="6" y="71"/>
                  </a:moveTo>
                  <a:lnTo>
                    <a:pt x="6" y="27"/>
                  </a:lnTo>
                  <a:lnTo>
                    <a:pt x="26" y="27"/>
                  </a:lnTo>
                  <a:lnTo>
                    <a:pt x="26" y="7"/>
                  </a:lnTo>
                  <a:lnTo>
                    <a:pt x="58" y="7"/>
                  </a:lnTo>
                  <a:lnTo>
                    <a:pt x="58" y="27"/>
                  </a:lnTo>
                  <a:lnTo>
                    <a:pt x="39" y="46"/>
                  </a:lnTo>
                  <a:lnTo>
                    <a:pt x="39" y="71"/>
                  </a:lnTo>
                  <a:lnTo>
                    <a:pt x="6" y="71"/>
                  </a:lnTo>
                  <a:close/>
                  <a:moveTo>
                    <a:pt x="57" y="36"/>
                  </a:moveTo>
                  <a:lnTo>
                    <a:pt x="57" y="46"/>
                  </a:lnTo>
                  <a:lnTo>
                    <a:pt x="47" y="46"/>
                  </a:lnTo>
                  <a:lnTo>
                    <a:pt x="57" y="36"/>
                  </a:lnTo>
                  <a:close/>
                  <a:moveTo>
                    <a:pt x="94" y="97"/>
                  </a:moveTo>
                  <a:lnTo>
                    <a:pt x="44" y="97"/>
                  </a:lnTo>
                  <a:lnTo>
                    <a:pt x="45" y="51"/>
                  </a:lnTo>
                  <a:lnTo>
                    <a:pt x="63" y="53"/>
                  </a:lnTo>
                  <a:lnTo>
                    <a:pt x="63" y="33"/>
                  </a:lnTo>
                  <a:lnTo>
                    <a:pt x="96" y="33"/>
                  </a:lnTo>
                  <a:lnTo>
                    <a:pt x="94" y="97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2243666" y="4701175"/>
              <a:ext cx="280522" cy="238528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2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7 h 87"/>
                <a:gd name="T22" fmla="*/ 81 w 102"/>
                <a:gd name="T23" fmla="*/ 8 h 87"/>
                <a:gd name="T24" fmla="*/ 84 w 102"/>
                <a:gd name="T25" fmla="*/ 17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3 h 87"/>
                <a:gd name="T42" fmla="*/ 95 w 102"/>
                <a:gd name="T43" fmla="*/ 57 h 87"/>
                <a:gd name="T44" fmla="*/ 94 w 102"/>
                <a:gd name="T45" fmla="*/ 60 h 87"/>
                <a:gd name="T46" fmla="*/ 22 w 102"/>
                <a:gd name="T47" fmla="*/ 64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4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70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" y="23"/>
                    <a:pt x="0" y="28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3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7"/>
                    <a:pt x="78" y="7"/>
                    <a:pt x="78" y="7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8"/>
                    <a:pt x="95" y="60"/>
                    <a:pt x="94" y="60"/>
                  </a:cubicBezTo>
                  <a:close/>
                  <a:moveTo>
                    <a:pt x="22" y="64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4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347813" y="2964292"/>
              <a:ext cx="253646" cy="262044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273902" y="3164186"/>
              <a:ext cx="236848" cy="167977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2 h 61"/>
                <a:gd name="T8" fmla="*/ 83 w 86"/>
                <a:gd name="T9" fmla="*/ 25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1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7"/>
                    <a:pt x="79" y="43"/>
                    <a:pt x="80" y="4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29"/>
                    <a:pt x="85" y="26"/>
                    <a:pt x="83" y="25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8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8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2109285" y="4555036"/>
              <a:ext cx="189815" cy="164617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9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9 h 60"/>
                <a:gd name="T42" fmla="*/ 10 w 69"/>
                <a:gd name="T43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9"/>
                    <a:pt x="58" y="9"/>
                    <a:pt x="58" y="9"/>
                  </a:cubicBezTo>
                  <a:lnTo>
                    <a:pt x="10" y="9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2373008" y="2730805"/>
              <a:ext cx="156219" cy="213330"/>
            </a:xfrm>
            <a:custGeom>
              <a:avLst/>
              <a:gdLst>
                <a:gd name="T0" fmla="*/ 57 w 57"/>
                <a:gd name="T1" fmla="*/ 48 h 78"/>
                <a:gd name="T2" fmla="*/ 57 w 57"/>
                <a:gd name="T3" fmla="*/ 48 h 78"/>
                <a:gd name="T4" fmla="*/ 57 w 57"/>
                <a:gd name="T5" fmla="*/ 48 h 78"/>
                <a:gd name="T6" fmla="*/ 28 w 57"/>
                <a:gd name="T7" fmla="*/ 0 h 78"/>
                <a:gd name="T8" fmla="*/ 0 w 57"/>
                <a:gd name="T9" fmla="*/ 48 h 78"/>
                <a:gd name="T10" fmla="*/ 0 w 57"/>
                <a:gd name="T11" fmla="*/ 48 h 78"/>
                <a:gd name="T12" fmla="*/ 0 w 57"/>
                <a:gd name="T13" fmla="*/ 48 h 78"/>
                <a:gd name="T14" fmla="*/ 0 w 57"/>
                <a:gd name="T15" fmla="*/ 49 h 78"/>
                <a:gd name="T16" fmla="*/ 0 w 57"/>
                <a:gd name="T17" fmla="*/ 49 h 78"/>
                <a:gd name="T18" fmla="*/ 0 w 57"/>
                <a:gd name="T19" fmla="*/ 49 h 78"/>
                <a:gd name="T20" fmla="*/ 28 w 57"/>
                <a:gd name="T21" fmla="*/ 78 h 78"/>
                <a:gd name="T22" fmla="*/ 57 w 57"/>
                <a:gd name="T23" fmla="*/ 49 h 78"/>
                <a:gd name="T24" fmla="*/ 57 w 57"/>
                <a:gd name="T25" fmla="*/ 49 h 78"/>
                <a:gd name="T26" fmla="*/ 57 w 57"/>
                <a:gd name="T27" fmla="*/ 49 h 78"/>
                <a:gd name="T28" fmla="*/ 57 w 57"/>
                <a:gd name="T29" fmla="*/ 48 h 78"/>
                <a:gd name="T30" fmla="*/ 48 w 57"/>
                <a:gd name="T31" fmla="*/ 49 h 78"/>
                <a:gd name="T32" fmla="*/ 48 w 57"/>
                <a:gd name="T33" fmla="*/ 49 h 78"/>
                <a:gd name="T34" fmla="*/ 42 w 57"/>
                <a:gd name="T35" fmla="*/ 62 h 78"/>
                <a:gd name="T36" fmla="*/ 28 w 57"/>
                <a:gd name="T37" fmla="*/ 68 h 78"/>
                <a:gd name="T38" fmla="*/ 26 w 57"/>
                <a:gd name="T39" fmla="*/ 68 h 78"/>
                <a:gd name="T40" fmla="*/ 43 w 57"/>
                <a:gd name="T41" fmla="*/ 37 h 78"/>
                <a:gd name="T42" fmla="*/ 43 w 57"/>
                <a:gd name="T43" fmla="*/ 33 h 78"/>
                <a:gd name="T44" fmla="*/ 48 w 57"/>
                <a:gd name="T45" fmla="*/ 48 h 78"/>
                <a:gd name="T46" fmla="*/ 48 w 57"/>
                <a:gd name="T47" fmla="*/ 48 h 78"/>
                <a:gd name="T48" fmla="*/ 48 w 57"/>
                <a:gd name="T49" fmla="*/ 48 h 78"/>
                <a:gd name="T50" fmla="*/ 48 w 57"/>
                <a:gd name="T51" fmla="*/ 48 h 78"/>
                <a:gd name="T52" fmla="*/ 48 w 57"/>
                <a:gd name="T53" fmla="*/ 49 h 78"/>
                <a:gd name="T54" fmla="*/ 48 w 57"/>
                <a:gd name="T5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8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2205031" y="2576266"/>
              <a:ext cx="245246" cy="233487"/>
            </a:xfrm>
            <a:custGeom>
              <a:avLst/>
              <a:gdLst>
                <a:gd name="T0" fmla="*/ 52 w 89"/>
                <a:gd name="T1" fmla="*/ 3 h 85"/>
                <a:gd name="T2" fmla="*/ 4 w 89"/>
                <a:gd name="T3" fmla="*/ 36 h 85"/>
                <a:gd name="T4" fmla="*/ 3 w 89"/>
                <a:gd name="T5" fmla="*/ 45 h 85"/>
                <a:gd name="T6" fmla="*/ 28 w 89"/>
                <a:gd name="T7" fmla="*/ 82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3 h 85"/>
                <a:gd name="T18" fmla="*/ 38 w 89"/>
                <a:gd name="T19" fmla="*/ 48 h 85"/>
                <a:gd name="T20" fmla="*/ 31 w 89"/>
                <a:gd name="T21" fmla="*/ 71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3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5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3"/>
                  </a:cubicBezTo>
                  <a:close/>
                  <a:moveTo>
                    <a:pt x="38" y="48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2109285" y="2441885"/>
              <a:ext cx="186455" cy="189814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5 h 69"/>
                <a:gd name="T4" fmla="*/ 34 w 68"/>
                <a:gd name="T5" fmla="*/ 69 h 69"/>
                <a:gd name="T6" fmla="*/ 68 w 68"/>
                <a:gd name="T7" fmla="*/ 35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5 h 69"/>
                <a:gd name="T14" fmla="*/ 34 w 68"/>
                <a:gd name="T15" fmla="*/ 7 h 69"/>
                <a:gd name="T16" fmla="*/ 62 w 68"/>
                <a:gd name="T17" fmla="*/ 35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5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5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5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2194953" y="2843350"/>
              <a:ext cx="147820" cy="169657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5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9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20 h 62"/>
                <a:gd name="T34" fmla="*/ 35 w 54"/>
                <a:gd name="T35" fmla="*/ 20 h 62"/>
                <a:gd name="T36" fmla="*/ 35 w 54"/>
                <a:gd name="T37" fmla="*/ 9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9"/>
                  </a:move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20"/>
                  </a:cubicBezTo>
                  <a:cubicBezTo>
                    <a:pt x="35" y="20"/>
                    <a:pt x="35" y="20"/>
                    <a:pt x="35" y="20"/>
                  </a:cubicBezTo>
                  <a:lnTo>
                    <a:pt x="35" y="9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2183195" y="3354000"/>
              <a:ext cx="240208" cy="255325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2 h 93"/>
                <a:gd name="T24" fmla="*/ 75 w 87"/>
                <a:gd name="T25" fmla="*/ 12 h 93"/>
                <a:gd name="T26" fmla="*/ 75 w 87"/>
                <a:gd name="T27" fmla="*/ 81 h 93"/>
                <a:gd name="T28" fmla="*/ 23 w 87"/>
                <a:gd name="T29" fmla="*/ 41 h 93"/>
                <a:gd name="T30" fmla="*/ 64 w 87"/>
                <a:gd name="T31" fmla="*/ 41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1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81"/>
                  </a:lnTo>
                  <a:close/>
                  <a:moveTo>
                    <a:pt x="23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1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2139521" y="3658039"/>
              <a:ext cx="225089" cy="169657"/>
            </a:xfrm>
            <a:custGeom>
              <a:avLst/>
              <a:gdLst>
                <a:gd name="T0" fmla="*/ 0 w 134"/>
                <a:gd name="T1" fmla="*/ 0 h 101"/>
                <a:gd name="T2" fmla="*/ 0 w 134"/>
                <a:gd name="T3" fmla="*/ 101 h 101"/>
                <a:gd name="T4" fmla="*/ 134 w 134"/>
                <a:gd name="T5" fmla="*/ 101 h 101"/>
                <a:gd name="T6" fmla="*/ 134 w 134"/>
                <a:gd name="T7" fmla="*/ 0 h 101"/>
                <a:gd name="T8" fmla="*/ 0 w 134"/>
                <a:gd name="T9" fmla="*/ 0 h 101"/>
                <a:gd name="T10" fmla="*/ 25 w 134"/>
                <a:gd name="T11" fmla="*/ 93 h 101"/>
                <a:gd name="T12" fmla="*/ 8 w 134"/>
                <a:gd name="T13" fmla="*/ 93 h 101"/>
                <a:gd name="T14" fmla="*/ 8 w 134"/>
                <a:gd name="T15" fmla="*/ 77 h 101"/>
                <a:gd name="T16" fmla="*/ 25 w 134"/>
                <a:gd name="T17" fmla="*/ 77 h 101"/>
                <a:gd name="T18" fmla="*/ 25 w 134"/>
                <a:gd name="T19" fmla="*/ 93 h 101"/>
                <a:gd name="T20" fmla="*/ 25 w 134"/>
                <a:gd name="T21" fmla="*/ 59 h 101"/>
                <a:gd name="T22" fmla="*/ 8 w 134"/>
                <a:gd name="T23" fmla="*/ 59 h 101"/>
                <a:gd name="T24" fmla="*/ 8 w 134"/>
                <a:gd name="T25" fmla="*/ 43 h 101"/>
                <a:gd name="T26" fmla="*/ 25 w 134"/>
                <a:gd name="T27" fmla="*/ 43 h 101"/>
                <a:gd name="T28" fmla="*/ 25 w 134"/>
                <a:gd name="T29" fmla="*/ 59 h 101"/>
                <a:gd name="T30" fmla="*/ 25 w 134"/>
                <a:gd name="T31" fmla="*/ 26 h 101"/>
                <a:gd name="T32" fmla="*/ 8 w 134"/>
                <a:gd name="T33" fmla="*/ 26 h 101"/>
                <a:gd name="T34" fmla="*/ 8 w 134"/>
                <a:gd name="T35" fmla="*/ 8 h 101"/>
                <a:gd name="T36" fmla="*/ 25 w 134"/>
                <a:gd name="T37" fmla="*/ 8 h 101"/>
                <a:gd name="T38" fmla="*/ 25 w 134"/>
                <a:gd name="T39" fmla="*/ 26 h 101"/>
                <a:gd name="T40" fmla="*/ 102 w 134"/>
                <a:gd name="T41" fmla="*/ 93 h 101"/>
                <a:gd name="T42" fmla="*/ 35 w 134"/>
                <a:gd name="T43" fmla="*/ 93 h 101"/>
                <a:gd name="T44" fmla="*/ 35 w 134"/>
                <a:gd name="T45" fmla="*/ 8 h 101"/>
                <a:gd name="T46" fmla="*/ 102 w 134"/>
                <a:gd name="T47" fmla="*/ 8 h 101"/>
                <a:gd name="T48" fmla="*/ 102 w 134"/>
                <a:gd name="T49" fmla="*/ 93 h 101"/>
                <a:gd name="T50" fmla="*/ 126 w 134"/>
                <a:gd name="T51" fmla="*/ 93 h 101"/>
                <a:gd name="T52" fmla="*/ 110 w 134"/>
                <a:gd name="T53" fmla="*/ 93 h 101"/>
                <a:gd name="T54" fmla="*/ 110 w 134"/>
                <a:gd name="T55" fmla="*/ 77 h 101"/>
                <a:gd name="T56" fmla="*/ 126 w 134"/>
                <a:gd name="T57" fmla="*/ 77 h 101"/>
                <a:gd name="T58" fmla="*/ 126 w 134"/>
                <a:gd name="T59" fmla="*/ 93 h 101"/>
                <a:gd name="T60" fmla="*/ 126 w 134"/>
                <a:gd name="T61" fmla="*/ 59 h 101"/>
                <a:gd name="T62" fmla="*/ 110 w 134"/>
                <a:gd name="T63" fmla="*/ 59 h 101"/>
                <a:gd name="T64" fmla="*/ 110 w 134"/>
                <a:gd name="T65" fmla="*/ 43 h 101"/>
                <a:gd name="T66" fmla="*/ 126 w 134"/>
                <a:gd name="T67" fmla="*/ 43 h 101"/>
                <a:gd name="T68" fmla="*/ 126 w 134"/>
                <a:gd name="T69" fmla="*/ 59 h 101"/>
                <a:gd name="T70" fmla="*/ 126 w 134"/>
                <a:gd name="T71" fmla="*/ 26 h 101"/>
                <a:gd name="T72" fmla="*/ 110 w 134"/>
                <a:gd name="T73" fmla="*/ 26 h 101"/>
                <a:gd name="T74" fmla="*/ 110 w 134"/>
                <a:gd name="T75" fmla="*/ 8 h 101"/>
                <a:gd name="T76" fmla="*/ 126 w 134"/>
                <a:gd name="T77" fmla="*/ 8 h 101"/>
                <a:gd name="T78" fmla="*/ 126 w 134"/>
                <a:gd name="T79" fmla="*/ 26 h 101"/>
                <a:gd name="T80" fmla="*/ 51 w 134"/>
                <a:gd name="T81" fmla="*/ 26 h 101"/>
                <a:gd name="T82" fmla="*/ 51 w 134"/>
                <a:gd name="T83" fmla="*/ 77 h 101"/>
                <a:gd name="T84" fmla="*/ 84 w 134"/>
                <a:gd name="T85" fmla="*/ 51 h 101"/>
                <a:gd name="T86" fmla="*/ 51 w 134"/>
                <a:gd name="T87" fmla="*/ 2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" h="101">
                  <a:moveTo>
                    <a:pt x="0" y="0"/>
                  </a:moveTo>
                  <a:lnTo>
                    <a:pt x="0" y="101"/>
                  </a:lnTo>
                  <a:lnTo>
                    <a:pt x="134" y="10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25" y="93"/>
                  </a:moveTo>
                  <a:lnTo>
                    <a:pt x="8" y="93"/>
                  </a:lnTo>
                  <a:lnTo>
                    <a:pt x="8" y="77"/>
                  </a:lnTo>
                  <a:lnTo>
                    <a:pt x="25" y="77"/>
                  </a:lnTo>
                  <a:lnTo>
                    <a:pt x="25" y="93"/>
                  </a:lnTo>
                  <a:close/>
                  <a:moveTo>
                    <a:pt x="25" y="59"/>
                  </a:moveTo>
                  <a:lnTo>
                    <a:pt x="8" y="59"/>
                  </a:lnTo>
                  <a:lnTo>
                    <a:pt x="8" y="43"/>
                  </a:lnTo>
                  <a:lnTo>
                    <a:pt x="25" y="43"/>
                  </a:lnTo>
                  <a:lnTo>
                    <a:pt x="25" y="59"/>
                  </a:lnTo>
                  <a:close/>
                  <a:moveTo>
                    <a:pt x="25" y="26"/>
                  </a:moveTo>
                  <a:lnTo>
                    <a:pt x="8" y="26"/>
                  </a:lnTo>
                  <a:lnTo>
                    <a:pt x="8" y="8"/>
                  </a:lnTo>
                  <a:lnTo>
                    <a:pt x="25" y="8"/>
                  </a:lnTo>
                  <a:lnTo>
                    <a:pt x="25" y="26"/>
                  </a:lnTo>
                  <a:close/>
                  <a:moveTo>
                    <a:pt x="102" y="93"/>
                  </a:moveTo>
                  <a:lnTo>
                    <a:pt x="35" y="93"/>
                  </a:lnTo>
                  <a:lnTo>
                    <a:pt x="35" y="8"/>
                  </a:lnTo>
                  <a:lnTo>
                    <a:pt x="102" y="8"/>
                  </a:lnTo>
                  <a:lnTo>
                    <a:pt x="102" y="93"/>
                  </a:lnTo>
                  <a:close/>
                  <a:moveTo>
                    <a:pt x="126" y="93"/>
                  </a:moveTo>
                  <a:lnTo>
                    <a:pt x="110" y="93"/>
                  </a:lnTo>
                  <a:lnTo>
                    <a:pt x="110" y="77"/>
                  </a:lnTo>
                  <a:lnTo>
                    <a:pt x="126" y="77"/>
                  </a:lnTo>
                  <a:lnTo>
                    <a:pt x="126" y="93"/>
                  </a:lnTo>
                  <a:close/>
                  <a:moveTo>
                    <a:pt x="126" y="59"/>
                  </a:moveTo>
                  <a:lnTo>
                    <a:pt x="110" y="59"/>
                  </a:lnTo>
                  <a:lnTo>
                    <a:pt x="110" y="43"/>
                  </a:lnTo>
                  <a:lnTo>
                    <a:pt x="126" y="43"/>
                  </a:lnTo>
                  <a:lnTo>
                    <a:pt x="126" y="59"/>
                  </a:lnTo>
                  <a:close/>
                  <a:moveTo>
                    <a:pt x="126" y="26"/>
                  </a:moveTo>
                  <a:lnTo>
                    <a:pt x="110" y="26"/>
                  </a:lnTo>
                  <a:lnTo>
                    <a:pt x="110" y="8"/>
                  </a:lnTo>
                  <a:lnTo>
                    <a:pt x="126" y="8"/>
                  </a:lnTo>
                  <a:lnTo>
                    <a:pt x="126" y="26"/>
                  </a:lnTo>
                  <a:close/>
                  <a:moveTo>
                    <a:pt x="51" y="26"/>
                  </a:moveTo>
                  <a:lnTo>
                    <a:pt x="51" y="77"/>
                  </a:lnTo>
                  <a:lnTo>
                    <a:pt x="84" y="51"/>
                  </a:lnTo>
                  <a:lnTo>
                    <a:pt x="51" y="26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98205" y="3609324"/>
              <a:ext cx="134381" cy="125982"/>
            </a:xfrm>
            <a:custGeom>
              <a:avLst/>
              <a:gdLst>
                <a:gd name="T0" fmla="*/ 80 w 80"/>
                <a:gd name="T1" fmla="*/ 29 h 75"/>
                <a:gd name="T2" fmla="*/ 52 w 80"/>
                <a:gd name="T3" fmla="*/ 24 h 75"/>
                <a:gd name="T4" fmla="*/ 41 w 80"/>
                <a:gd name="T5" fmla="*/ 0 h 75"/>
                <a:gd name="T6" fmla="*/ 28 w 80"/>
                <a:gd name="T7" fmla="*/ 24 h 75"/>
                <a:gd name="T8" fmla="*/ 0 w 80"/>
                <a:gd name="T9" fmla="*/ 29 h 75"/>
                <a:gd name="T10" fmla="*/ 19 w 80"/>
                <a:gd name="T11" fmla="*/ 49 h 75"/>
                <a:gd name="T12" fmla="*/ 15 w 80"/>
                <a:gd name="T13" fmla="*/ 75 h 75"/>
                <a:gd name="T14" fmla="*/ 41 w 80"/>
                <a:gd name="T15" fmla="*/ 62 h 75"/>
                <a:gd name="T16" fmla="*/ 65 w 80"/>
                <a:gd name="T17" fmla="*/ 75 h 75"/>
                <a:gd name="T18" fmla="*/ 60 w 80"/>
                <a:gd name="T19" fmla="*/ 49 h 75"/>
                <a:gd name="T20" fmla="*/ 80 w 80"/>
                <a:gd name="T21" fmla="*/ 29 h 75"/>
                <a:gd name="T22" fmla="*/ 41 w 80"/>
                <a:gd name="T23" fmla="*/ 57 h 75"/>
                <a:gd name="T24" fmla="*/ 23 w 80"/>
                <a:gd name="T25" fmla="*/ 65 h 75"/>
                <a:gd name="T26" fmla="*/ 26 w 80"/>
                <a:gd name="T27" fmla="*/ 45 h 75"/>
                <a:gd name="T28" fmla="*/ 11 w 80"/>
                <a:gd name="T29" fmla="*/ 32 h 75"/>
                <a:gd name="T30" fmla="*/ 31 w 80"/>
                <a:gd name="T31" fmla="*/ 29 h 75"/>
                <a:gd name="T32" fmla="*/ 41 w 80"/>
                <a:gd name="T33" fmla="*/ 11 h 75"/>
                <a:gd name="T34" fmla="*/ 49 w 80"/>
                <a:gd name="T35" fmla="*/ 29 h 75"/>
                <a:gd name="T36" fmla="*/ 68 w 80"/>
                <a:gd name="T37" fmla="*/ 32 h 75"/>
                <a:gd name="T38" fmla="*/ 54 w 80"/>
                <a:gd name="T39" fmla="*/ 45 h 75"/>
                <a:gd name="T40" fmla="*/ 57 w 80"/>
                <a:gd name="T41" fmla="*/ 65 h 75"/>
                <a:gd name="T42" fmla="*/ 41 w 80"/>
                <a:gd name="T43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2" y="24"/>
                  </a:lnTo>
                  <a:lnTo>
                    <a:pt x="41" y="0"/>
                  </a:lnTo>
                  <a:lnTo>
                    <a:pt x="28" y="24"/>
                  </a:lnTo>
                  <a:lnTo>
                    <a:pt x="0" y="29"/>
                  </a:lnTo>
                  <a:lnTo>
                    <a:pt x="19" y="49"/>
                  </a:lnTo>
                  <a:lnTo>
                    <a:pt x="15" y="75"/>
                  </a:lnTo>
                  <a:lnTo>
                    <a:pt x="41" y="62"/>
                  </a:lnTo>
                  <a:lnTo>
                    <a:pt x="65" y="75"/>
                  </a:lnTo>
                  <a:lnTo>
                    <a:pt x="60" y="49"/>
                  </a:lnTo>
                  <a:lnTo>
                    <a:pt x="80" y="29"/>
                  </a:lnTo>
                  <a:close/>
                  <a:moveTo>
                    <a:pt x="41" y="57"/>
                  </a:moveTo>
                  <a:lnTo>
                    <a:pt x="23" y="65"/>
                  </a:lnTo>
                  <a:lnTo>
                    <a:pt x="26" y="45"/>
                  </a:lnTo>
                  <a:lnTo>
                    <a:pt x="11" y="32"/>
                  </a:lnTo>
                  <a:lnTo>
                    <a:pt x="31" y="29"/>
                  </a:lnTo>
                  <a:lnTo>
                    <a:pt x="41" y="11"/>
                  </a:lnTo>
                  <a:lnTo>
                    <a:pt x="49" y="29"/>
                  </a:lnTo>
                  <a:lnTo>
                    <a:pt x="68" y="32"/>
                  </a:lnTo>
                  <a:lnTo>
                    <a:pt x="54" y="45"/>
                  </a:lnTo>
                  <a:lnTo>
                    <a:pt x="57" y="65"/>
                  </a:lnTo>
                  <a:lnTo>
                    <a:pt x="41" y="57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1956425" y="2320941"/>
              <a:ext cx="164617" cy="178056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6 h 65"/>
                <a:gd name="T4" fmla="*/ 60 w 60"/>
                <a:gd name="T5" fmla="*/ 44 h 65"/>
                <a:gd name="T6" fmla="*/ 48 w 60"/>
                <a:gd name="T7" fmla="*/ 48 h 65"/>
                <a:gd name="T8" fmla="*/ 36 w 60"/>
                <a:gd name="T9" fmla="*/ 45 h 65"/>
                <a:gd name="T10" fmla="*/ 24 w 60"/>
                <a:gd name="T11" fmla="*/ 41 h 65"/>
                <a:gd name="T12" fmla="*/ 12 w 60"/>
                <a:gd name="T13" fmla="*/ 46 h 65"/>
                <a:gd name="T14" fmla="*/ 12 w 60"/>
                <a:gd name="T15" fmla="*/ 8 h 65"/>
                <a:gd name="T16" fmla="*/ 24 w 60"/>
                <a:gd name="T17" fmla="*/ 4 h 65"/>
                <a:gd name="T18" fmla="*/ 36 w 60"/>
                <a:gd name="T19" fmla="*/ 7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4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4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8"/>
                    <a:pt x="60" y="6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8" y="46"/>
                    <a:pt x="53" y="48"/>
                    <a:pt x="48" y="48"/>
                  </a:cubicBezTo>
                  <a:cubicBezTo>
                    <a:pt x="43" y="48"/>
                    <a:pt x="39" y="47"/>
                    <a:pt x="36" y="45"/>
                  </a:cubicBezTo>
                  <a:cubicBezTo>
                    <a:pt x="33" y="43"/>
                    <a:pt x="29" y="41"/>
                    <a:pt x="24" y="41"/>
                  </a:cubicBezTo>
                  <a:cubicBezTo>
                    <a:pt x="19" y="41"/>
                    <a:pt x="15" y="44"/>
                    <a:pt x="12" y="4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6"/>
                    <a:pt x="19" y="4"/>
                    <a:pt x="24" y="4"/>
                  </a:cubicBezTo>
                  <a:cubicBezTo>
                    <a:pt x="29" y="4"/>
                    <a:pt x="33" y="5"/>
                    <a:pt x="36" y="7"/>
                  </a:cubicBezTo>
                  <a:cubicBezTo>
                    <a:pt x="39" y="9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1748134" y="2233593"/>
              <a:ext cx="174696" cy="178056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1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1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7 h 65"/>
                <a:gd name="T22" fmla="*/ 22 w 64"/>
                <a:gd name="T23" fmla="*/ 18 h 65"/>
                <a:gd name="T24" fmla="*/ 20 w 64"/>
                <a:gd name="T25" fmla="*/ 17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7 h 65"/>
                <a:gd name="T34" fmla="*/ 14 w 64"/>
                <a:gd name="T35" fmla="*/ 18 h 65"/>
                <a:gd name="T36" fmla="*/ 12 w 64"/>
                <a:gd name="T37" fmla="*/ 17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7 h 65"/>
                <a:gd name="T46" fmla="*/ 6 w 64"/>
                <a:gd name="T47" fmla="*/ 18 h 65"/>
                <a:gd name="T48" fmla="*/ 4 w 64"/>
                <a:gd name="T49" fmla="*/ 17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7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7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2" y="18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2092488" y="3866330"/>
              <a:ext cx="203252" cy="228449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6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7 h 83"/>
                <a:gd name="T28" fmla="*/ 6 w 74"/>
                <a:gd name="T29" fmla="*/ 47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7 h 83"/>
                <a:gd name="T36" fmla="*/ 74 w 74"/>
                <a:gd name="T37" fmla="*/ 47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4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6"/>
                  </a:cubicBezTo>
                  <a:cubicBezTo>
                    <a:pt x="41" y="11"/>
                    <a:pt x="38" y="19"/>
                    <a:pt x="36" y="24"/>
                  </a:cubicBezTo>
                  <a:cubicBezTo>
                    <a:pt x="35" y="19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2032016" y="4896028"/>
              <a:ext cx="211651" cy="173016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3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1"/>
                    <a:pt x="21" y="61"/>
                  </a:cubicBezTo>
                  <a:cubicBezTo>
                    <a:pt x="23" y="62"/>
                    <a:pt x="26" y="62"/>
                    <a:pt x="29" y="63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3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1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3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10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1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7"/>
                  </a:cubicBezTo>
                  <a:cubicBezTo>
                    <a:pt x="50" y="6"/>
                    <a:pt x="45" y="5"/>
                    <a:pt x="38" y="5"/>
                  </a:cubicBezTo>
                  <a:cubicBezTo>
                    <a:pt x="32" y="5"/>
                    <a:pt x="27" y="6"/>
                    <a:pt x="23" y="7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10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3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30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30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30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30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6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6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815325" y="2641777"/>
              <a:ext cx="344353" cy="344353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9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9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4 h 125"/>
                <a:gd name="T26" fmla="*/ 53 w 125"/>
                <a:gd name="T27" fmla="*/ 12 h 125"/>
                <a:gd name="T28" fmla="*/ 59 w 125"/>
                <a:gd name="T29" fmla="*/ 34 h 125"/>
                <a:gd name="T30" fmla="*/ 43 w 125"/>
                <a:gd name="T31" fmla="*/ 23 h 125"/>
                <a:gd name="T32" fmla="*/ 59 w 125"/>
                <a:gd name="T33" fmla="*/ 59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9 h 125"/>
                <a:gd name="T68" fmla="*/ 108 w 125"/>
                <a:gd name="T69" fmla="*/ 34 h 125"/>
                <a:gd name="T70" fmla="*/ 86 w 125"/>
                <a:gd name="T71" fmla="*/ 14 h 125"/>
                <a:gd name="T72" fmla="*/ 108 w 125"/>
                <a:gd name="T73" fmla="*/ 34 h 125"/>
                <a:gd name="T74" fmla="*/ 39 w 125"/>
                <a:gd name="T75" fmla="*/ 14 h 125"/>
                <a:gd name="T76" fmla="*/ 17 w 125"/>
                <a:gd name="T77" fmla="*/ 34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3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3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4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4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9"/>
                    <a:pt x="59" y="59"/>
                    <a:pt x="59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3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3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3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6"/>
                    <a:pt x="55" y="115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5"/>
                    <a:pt x="69" y="116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3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9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9"/>
                  </a:cubicBezTo>
                  <a:lnTo>
                    <a:pt x="100" y="59"/>
                  </a:lnTo>
                  <a:close/>
                  <a:moveTo>
                    <a:pt x="108" y="34"/>
                  </a:moveTo>
                  <a:cubicBezTo>
                    <a:pt x="96" y="34"/>
                    <a:pt x="96" y="34"/>
                    <a:pt x="96" y="34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7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4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7"/>
                    <a:pt x="39" y="14"/>
                  </a:cubicBezTo>
                  <a:cubicBezTo>
                    <a:pt x="35" y="19"/>
                    <a:pt x="32" y="26"/>
                    <a:pt x="3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1749815" y="2462042"/>
              <a:ext cx="162938" cy="161258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30 h 59"/>
                <a:gd name="T64" fmla="*/ 25 w 59"/>
                <a:gd name="T65" fmla="*/ 30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30 h 59"/>
                <a:gd name="T72" fmla="*/ 44 w 59"/>
                <a:gd name="T73" fmla="*/ 30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4" y="30"/>
                    <a:pt x="44" y="30"/>
                    <a:pt x="44" y="30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1934589" y="2497317"/>
              <a:ext cx="151180" cy="117584"/>
            </a:xfrm>
            <a:custGeom>
              <a:avLst/>
              <a:gdLst>
                <a:gd name="T0" fmla="*/ 34 w 90"/>
                <a:gd name="T1" fmla="*/ 70 h 70"/>
                <a:gd name="T2" fmla="*/ 0 w 90"/>
                <a:gd name="T3" fmla="*/ 36 h 70"/>
                <a:gd name="T4" fmla="*/ 18 w 90"/>
                <a:gd name="T5" fmla="*/ 19 h 70"/>
                <a:gd name="T6" fmla="*/ 34 w 90"/>
                <a:gd name="T7" fmla="*/ 36 h 70"/>
                <a:gd name="T8" fmla="*/ 72 w 90"/>
                <a:gd name="T9" fmla="*/ 0 h 70"/>
                <a:gd name="T10" fmla="*/ 90 w 90"/>
                <a:gd name="T11" fmla="*/ 16 h 70"/>
                <a:gd name="T12" fmla="*/ 34 w 90"/>
                <a:gd name="T13" fmla="*/ 70 h 70"/>
                <a:gd name="T14" fmla="*/ 9 w 90"/>
                <a:gd name="T15" fmla="*/ 36 h 70"/>
                <a:gd name="T16" fmla="*/ 34 w 90"/>
                <a:gd name="T17" fmla="*/ 60 h 70"/>
                <a:gd name="T18" fmla="*/ 80 w 90"/>
                <a:gd name="T19" fmla="*/ 16 h 70"/>
                <a:gd name="T20" fmla="*/ 72 w 90"/>
                <a:gd name="T21" fmla="*/ 8 h 70"/>
                <a:gd name="T22" fmla="*/ 34 w 90"/>
                <a:gd name="T23" fmla="*/ 46 h 70"/>
                <a:gd name="T24" fmla="*/ 18 w 90"/>
                <a:gd name="T25" fmla="*/ 28 h 70"/>
                <a:gd name="T26" fmla="*/ 9 w 90"/>
                <a:gd name="T27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0">
                  <a:moveTo>
                    <a:pt x="34" y="70"/>
                  </a:moveTo>
                  <a:lnTo>
                    <a:pt x="0" y="36"/>
                  </a:lnTo>
                  <a:lnTo>
                    <a:pt x="18" y="19"/>
                  </a:lnTo>
                  <a:lnTo>
                    <a:pt x="34" y="36"/>
                  </a:lnTo>
                  <a:lnTo>
                    <a:pt x="72" y="0"/>
                  </a:lnTo>
                  <a:lnTo>
                    <a:pt x="90" y="16"/>
                  </a:lnTo>
                  <a:lnTo>
                    <a:pt x="34" y="70"/>
                  </a:lnTo>
                  <a:close/>
                  <a:moveTo>
                    <a:pt x="9" y="36"/>
                  </a:moveTo>
                  <a:lnTo>
                    <a:pt x="34" y="60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34" y="46"/>
                  </a:lnTo>
                  <a:lnTo>
                    <a:pt x="18" y="28"/>
                  </a:lnTo>
                  <a:lnTo>
                    <a:pt x="9" y="36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51" name="Freeform 93"/>
            <p:cNvSpPr>
              <a:spLocks noEditPoints="1"/>
            </p:cNvSpPr>
            <p:nvPr/>
          </p:nvSpPr>
          <p:spPr bwMode="auto">
            <a:xfrm>
              <a:off x="1931229" y="5077444"/>
              <a:ext cx="216691" cy="221729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3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7 h 81"/>
                <a:gd name="T34" fmla="*/ 22 w 79"/>
                <a:gd name="T35" fmla="*/ 19 h 81"/>
                <a:gd name="T36" fmla="*/ 31 w 79"/>
                <a:gd name="T37" fmla="*/ 32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5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9"/>
                    <a:pt x="70" y="20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8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3"/>
                    <a:pt x="60" y="62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8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8"/>
                  </a:lnTo>
                  <a:close/>
                  <a:moveTo>
                    <a:pt x="22" y="19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2" y="19"/>
                  </a:lnTo>
                  <a:close/>
                  <a:moveTo>
                    <a:pt x="21" y="30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30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2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2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6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5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1"/>
                  </a:cubicBezTo>
                  <a:cubicBezTo>
                    <a:pt x="49" y="81"/>
                    <a:pt x="53" y="79"/>
                    <a:pt x="54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8"/>
                    <a:pt x="39" y="72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52" name="Freeform 94"/>
            <p:cNvSpPr>
              <a:spLocks noEditPoints="1"/>
            </p:cNvSpPr>
            <p:nvPr/>
          </p:nvSpPr>
          <p:spPr bwMode="auto">
            <a:xfrm>
              <a:off x="2090807" y="4748208"/>
              <a:ext cx="129343" cy="131022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53" name="Freeform 95"/>
            <p:cNvSpPr>
              <a:spLocks noEditPoints="1"/>
            </p:cNvSpPr>
            <p:nvPr/>
          </p:nvSpPr>
          <p:spPr bwMode="auto">
            <a:xfrm>
              <a:off x="1805246" y="4306429"/>
              <a:ext cx="325876" cy="317476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80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6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6 h 116"/>
                <a:gd name="T98" fmla="*/ 78 w 119"/>
                <a:gd name="T99" fmla="*/ 95 h 116"/>
                <a:gd name="T100" fmla="*/ 92 w 119"/>
                <a:gd name="T101" fmla="*/ 59 h 116"/>
                <a:gd name="T102" fmla="*/ 88 w 119"/>
                <a:gd name="T103" fmla="*/ 55 h 116"/>
                <a:gd name="T104" fmla="*/ 83 w 119"/>
                <a:gd name="T105" fmla="*/ 20 h 116"/>
                <a:gd name="T106" fmla="*/ 79 w 119"/>
                <a:gd name="T107" fmla="*/ 12 h 116"/>
                <a:gd name="T108" fmla="*/ 70 w 119"/>
                <a:gd name="T109" fmla="*/ 15 h 116"/>
                <a:gd name="T110" fmla="*/ 67 w 119"/>
                <a:gd name="T111" fmla="*/ 37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1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1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2"/>
                    <a:pt x="22" y="81"/>
                    <a:pt x="22" y="80"/>
                  </a:cubicBezTo>
                  <a:cubicBezTo>
                    <a:pt x="21" y="77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4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6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6"/>
                    <a:pt x="32" y="57"/>
                    <a:pt x="31" y="60"/>
                  </a:cubicBezTo>
                  <a:cubicBezTo>
                    <a:pt x="31" y="62"/>
                    <a:pt x="31" y="64"/>
                    <a:pt x="32" y="66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5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5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6"/>
                  </a:cubicBezTo>
                  <a:cubicBezTo>
                    <a:pt x="64" y="94"/>
                    <a:pt x="68" y="92"/>
                    <a:pt x="78" y="95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5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2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7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1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54" name="Freeform 96"/>
            <p:cNvSpPr>
              <a:spLocks noEditPoints="1"/>
            </p:cNvSpPr>
            <p:nvPr/>
          </p:nvSpPr>
          <p:spPr bwMode="auto">
            <a:xfrm>
              <a:off x="1679264" y="4640703"/>
              <a:ext cx="394747" cy="346033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4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9"/>
                    <a:pt x="125" y="0"/>
                    <a:pt x="102" y="0"/>
                  </a:cubicBezTo>
                  <a:cubicBezTo>
                    <a:pt x="90" y="0"/>
                    <a:pt x="79" y="5"/>
                    <a:pt x="72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54"/>
                    <a:pt x="5" y="65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5"/>
                    <a:pt x="144" y="54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9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9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55" name="Freeform 97"/>
            <p:cNvSpPr>
              <a:spLocks noEditPoints="1"/>
            </p:cNvSpPr>
            <p:nvPr/>
          </p:nvSpPr>
          <p:spPr bwMode="auto">
            <a:xfrm>
              <a:off x="1733016" y="5013612"/>
              <a:ext cx="167977" cy="167977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6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1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56" name="Freeform 98"/>
            <p:cNvSpPr>
              <a:spLocks noEditPoints="1"/>
            </p:cNvSpPr>
            <p:nvPr/>
          </p:nvSpPr>
          <p:spPr bwMode="auto">
            <a:xfrm>
              <a:off x="1775010" y="5294135"/>
              <a:ext cx="257005" cy="258685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10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1 h 94"/>
                <a:gd name="T34" fmla="*/ 66 w 94"/>
                <a:gd name="T35" fmla="*/ 80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3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10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1"/>
                    <a:pt x="61" y="52"/>
                  </a:cubicBezTo>
                  <a:cubicBezTo>
                    <a:pt x="58" y="60"/>
                    <a:pt x="49" y="64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1"/>
                    <a:pt x="69" y="71"/>
                    <a:pt x="69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1"/>
                    <a:pt x="28" y="63"/>
                    <a:pt x="39" y="67"/>
                  </a:cubicBezTo>
                  <a:cubicBezTo>
                    <a:pt x="51" y="72"/>
                    <a:pt x="63" y="66"/>
                    <a:pt x="67" y="55"/>
                  </a:cubicBezTo>
                  <a:cubicBezTo>
                    <a:pt x="68" y="53"/>
                    <a:pt x="68" y="52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3"/>
                  </a:cubicBezTo>
                  <a:lnTo>
                    <a:pt x="82" y="37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57" name="Freeform 99"/>
            <p:cNvSpPr>
              <a:spLocks noEditPoints="1"/>
            </p:cNvSpPr>
            <p:nvPr/>
          </p:nvSpPr>
          <p:spPr bwMode="auto">
            <a:xfrm>
              <a:off x="1934589" y="4125014"/>
              <a:ext cx="144460" cy="144460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58" name="Freeform 100"/>
            <p:cNvSpPr>
              <a:spLocks noEditPoints="1"/>
            </p:cNvSpPr>
            <p:nvPr/>
          </p:nvSpPr>
          <p:spPr bwMode="auto">
            <a:xfrm>
              <a:off x="1808606" y="3925121"/>
              <a:ext cx="265404" cy="166297"/>
            </a:xfrm>
            <a:custGeom>
              <a:avLst/>
              <a:gdLst>
                <a:gd name="T0" fmla="*/ 49 w 158"/>
                <a:gd name="T1" fmla="*/ 70 h 99"/>
                <a:gd name="T2" fmla="*/ 49 w 158"/>
                <a:gd name="T3" fmla="*/ 39 h 99"/>
                <a:gd name="T4" fmla="*/ 78 w 158"/>
                <a:gd name="T5" fmla="*/ 39 h 99"/>
                <a:gd name="T6" fmla="*/ 39 w 158"/>
                <a:gd name="T7" fmla="*/ 0 h 99"/>
                <a:gd name="T8" fmla="*/ 0 w 158"/>
                <a:gd name="T9" fmla="*/ 39 h 99"/>
                <a:gd name="T10" fmla="*/ 29 w 158"/>
                <a:gd name="T11" fmla="*/ 39 h 99"/>
                <a:gd name="T12" fmla="*/ 29 w 158"/>
                <a:gd name="T13" fmla="*/ 89 h 99"/>
                <a:gd name="T14" fmla="*/ 88 w 158"/>
                <a:gd name="T15" fmla="*/ 89 h 99"/>
                <a:gd name="T16" fmla="*/ 68 w 158"/>
                <a:gd name="T17" fmla="*/ 70 h 99"/>
                <a:gd name="T18" fmla="*/ 49 w 158"/>
                <a:gd name="T19" fmla="*/ 70 h 99"/>
                <a:gd name="T20" fmla="*/ 129 w 158"/>
                <a:gd name="T21" fmla="*/ 58 h 99"/>
                <a:gd name="T22" fmla="*/ 129 w 158"/>
                <a:gd name="T23" fmla="*/ 9 h 99"/>
                <a:gd name="T24" fmla="*/ 68 w 158"/>
                <a:gd name="T25" fmla="*/ 9 h 99"/>
                <a:gd name="T26" fmla="*/ 88 w 158"/>
                <a:gd name="T27" fmla="*/ 29 h 99"/>
                <a:gd name="T28" fmla="*/ 107 w 158"/>
                <a:gd name="T29" fmla="*/ 29 h 99"/>
                <a:gd name="T30" fmla="*/ 107 w 158"/>
                <a:gd name="T31" fmla="*/ 58 h 99"/>
                <a:gd name="T32" fmla="*/ 78 w 158"/>
                <a:gd name="T33" fmla="*/ 58 h 99"/>
                <a:gd name="T34" fmla="*/ 119 w 158"/>
                <a:gd name="T35" fmla="*/ 99 h 99"/>
                <a:gd name="T36" fmla="*/ 158 w 158"/>
                <a:gd name="T37" fmla="*/ 58 h 99"/>
                <a:gd name="T38" fmla="*/ 129 w 158"/>
                <a:gd name="T39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99">
                  <a:moveTo>
                    <a:pt x="49" y="70"/>
                  </a:moveTo>
                  <a:lnTo>
                    <a:pt x="49" y="39"/>
                  </a:lnTo>
                  <a:lnTo>
                    <a:pt x="78" y="39"/>
                  </a:lnTo>
                  <a:lnTo>
                    <a:pt x="39" y="0"/>
                  </a:lnTo>
                  <a:lnTo>
                    <a:pt x="0" y="39"/>
                  </a:lnTo>
                  <a:lnTo>
                    <a:pt x="29" y="39"/>
                  </a:lnTo>
                  <a:lnTo>
                    <a:pt x="29" y="89"/>
                  </a:lnTo>
                  <a:lnTo>
                    <a:pt x="88" y="89"/>
                  </a:lnTo>
                  <a:lnTo>
                    <a:pt x="68" y="70"/>
                  </a:lnTo>
                  <a:lnTo>
                    <a:pt x="49" y="70"/>
                  </a:lnTo>
                  <a:close/>
                  <a:moveTo>
                    <a:pt x="129" y="58"/>
                  </a:moveTo>
                  <a:lnTo>
                    <a:pt x="129" y="9"/>
                  </a:lnTo>
                  <a:lnTo>
                    <a:pt x="68" y="9"/>
                  </a:lnTo>
                  <a:lnTo>
                    <a:pt x="88" y="29"/>
                  </a:lnTo>
                  <a:lnTo>
                    <a:pt x="107" y="29"/>
                  </a:lnTo>
                  <a:lnTo>
                    <a:pt x="107" y="58"/>
                  </a:lnTo>
                  <a:lnTo>
                    <a:pt x="78" y="58"/>
                  </a:lnTo>
                  <a:lnTo>
                    <a:pt x="119" y="99"/>
                  </a:lnTo>
                  <a:lnTo>
                    <a:pt x="158" y="58"/>
                  </a:lnTo>
                  <a:lnTo>
                    <a:pt x="129" y="58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59" name="Freeform 101"/>
            <p:cNvSpPr>
              <a:spLocks noEditPoints="1"/>
            </p:cNvSpPr>
            <p:nvPr/>
          </p:nvSpPr>
          <p:spPr bwMode="auto">
            <a:xfrm>
              <a:off x="2035375" y="3043242"/>
              <a:ext cx="275482" cy="277162"/>
            </a:xfrm>
            <a:custGeom>
              <a:avLst/>
              <a:gdLst>
                <a:gd name="T0" fmla="*/ 96 w 100"/>
                <a:gd name="T1" fmla="*/ 85 h 101"/>
                <a:gd name="T2" fmla="*/ 73 w 100"/>
                <a:gd name="T3" fmla="*/ 65 h 101"/>
                <a:gd name="T4" fmla="*/ 66 w 100"/>
                <a:gd name="T5" fmla="*/ 62 h 101"/>
                <a:gd name="T6" fmla="*/ 74 w 100"/>
                <a:gd name="T7" fmla="*/ 37 h 101"/>
                <a:gd name="T8" fmla="*/ 37 w 100"/>
                <a:gd name="T9" fmla="*/ 0 h 101"/>
                <a:gd name="T10" fmla="*/ 0 w 100"/>
                <a:gd name="T11" fmla="*/ 37 h 101"/>
                <a:gd name="T12" fmla="*/ 37 w 100"/>
                <a:gd name="T13" fmla="*/ 75 h 101"/>
                <a:gd name="T14" fmla="*/ 61 w 100"/>
                <a:gd name="T15" fmla="*/ 66 h 101"/>
                <a:gd name="T16" fmla="*/ 64 w 100"/>
                <a:gd name="T17" fmla="*/ 73 h 101"/>
                <a:gd name="T18" fmla="*/ 84 w 100"/>
                <a:gd name="T19" fmla="*/ 96 h 101"/>
                <a:gd name="T20" fmla="*/ 97 w 100"/>
                <a:gd name="T21" fmla="*/ 97 h 101"/>
                <a:gd name="T22" fmla="*/ 96 w 100"/>
                <a:gd name="T23" fmla="*/ 85 h 101"/>
                <a:gd name="T24" fmla="*/ 37 w 100"/>
                <a:gd name="T25" fmla="*/ 62 h 101"/>
                <a:gd name="T26" fmla="*/ 12 w 100"/>
                <a:gd name="T27" fmla="*/ 37 h 101"/>
                <a:gd name="T28" fmla="*/ 37 w 100"/>
                <a:gd name="T29" fmla="*/ 12 h 101"/>
                <a:gd name="T30" fmla="*/ 62 w 100"/>
                <a:gd name="T31" fmla="*/ 37 h 101"/>
                <a:gd name="T32" fmla="*/ 37 w 100"/>
                <a:gd name="T33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1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2"/>
                  </a:cubicBezTo>
                  <a:cubicBezTo>
                    <a:pt x="71" y="55"/>
                    <a:pt x="74" y="4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1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4"/>
                    <a:pt x="23" y="12"/>
                    <a:pt x="37" y="12"/>
                  </a:cubicBezTo>
                  <a:cubicBezTo>
                    <a:pt x="51" y="12"/>
                    <a:pt x="62" y="24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0" name="Freeform 102"/>
            <p:cNvSpPr>
              <a:spLocks/>
            </p:cNvSpPr>
            <p:nvPr/>
          </p:nvSpPr>
          <p:spPr bwMode="auto">
            <a:xfrm>
              <a:off x="1753174" y="3009647"/>
              <a:ext cx="339313" cy="329235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1" name="Freeform 103"/>
            <p:cNvSpPr>
              <a:spLocks noEditPoints="1"/>
            </p:cNvSpPr>
            <p:nvPr/>
          </p:nvSpPr>
          <p:spPr bwMode="auto">
            <a:xfrm>
              <a:off x="1818684" y="5562897"/>
              <a:ext cx="112545" cy="178056"/>
            </a:xfrm>
            <a:custGeom>
              <a:avLst/>
              <a:gdLst>
                <a:gd name="T0" fmla="*/ 21 w 41"/>
                <a:gd name="T1" fmla="*/ 0 h 65"/>
                <a:gd name="T2" fmla="*/ 0 w 41"/>
                <a:gd name="T3" fmla="*/ 20 h 65"/>
                <a:gd name="T4" fmla="*/ 21 w 41"/>
                <a:gd name="T5" fmla="*/ 65 h 65"/>
                <a:gd name="T6" fmla="*/ 41 w 41"/>
                <a:gd name="T7" fmla="*/ 20 h 65"/>
                <a:gd name="T8" fmla="*/ 21 w 41"/>
                <a:gd name="T9" fmla="*/ 0 h 65"/>
                <a:gd name="T10" fmla="*/ 21 w 41"/>
                <a:gd name="T11" fmla="*/ 33 h 65"/>
                <a:gd name="T12" fmla="*/ 8 w 41"/>
                <a:gd name="T13" fmla="*/ 20 h 65"/>
                <a:gd name="T14" fmla="*/ 21 w 41"/>
                <a:gd name="T15" fmla="*/ 8 h 65"/>
                <a:gd name="T16" fmla="*/ 33 w 41"/>
                <a:gd name="T17" fmla="*/ 20 h 65"/>
                <a:gd name="T18" fmla="*/ 21 w 41"/>
                <a:gd name="T19" fmla="*/ 33 h 65"/>
                <a:gd name="T20" fmla="*/ 13 w 41"/>
                <a:gd name="T21" fmla="*/ 20 h 65"/>
                <a:gd name="T22" fmla="*/ 21 w 41"/>
                <a:gd name="T23" fmla="*/ 28 h 65"/>
                <a:gd name="T24" fmla="*/ 29 w 41"/>
                <a:gd name="T25" fmla="*/ 20 h 65"/>
                <a:gd name="T26" fmla="*/ 21 w 41"/>
                <a:gd name="T27" fmla="*/ 12 h 65"/>
                <a:gd name="T28" fmla="*/ 13 w 41"/>
                <a:gd name="T29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5">
                  <a:moveTo>
                    <a:pt x="21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41"/>
                    <a:pt x="21" y="65"/>
                    <a:pt x="21" y="65"/>
                  </a:cubicBezTo>
                  <a:cubicBezTo>
                    <a:pt x="21" y="65"/>
                    <a:pt x="41" y="41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8" y="27"/>
                    <a:pt x="8" y="20"/>
                  </a:cubicBezTo>
                  <a:cubicBezTo>
                    <a:pt x="8" y="13"/>
                    <a:pt x="14" y="8"/>
                    <a:pt x="21" y="8"/>
                  </a:cubicBezTo>
                  <a:cubicBezTo>
                    <a:pt x="28" y="8"/>
                    <a:pt x="33" y="13"/>
                    <a:pt x="33" y="20"/>
                  </a:cubicBezTo>
                  <a:cubicBezTo>
                    <a:pt x="33" y="27"/>
                    <a:pt x="28" y="33"/>
                    <a:pt x="21" y="33"/>
                  </a:cubicBezTo>
                  <a:close/>
                  <a:moveTo>
                    <a:pt x="13" y="20"/>
                  </a:moveTo>
                  <a:cubicBezTo>
                    <a:pt x="13" y="25"/>
                    <a:pt x="16" y="28"/>
                    <a:pt x="21" y="28"/>
                  </a:cubicBezTo>
                  <a:cubicBezTo>
                    <a:pt x="25" y="28"/>
                    <a:pt x="29" y="25"/>
                    <a:pt x="29" y="20"/>
                  </a:cubicBezTo>
                  <a:cubicBezTo>
                    <a:pt x="29" y="16"/>
                    <a:pt x="25" y="12"/>
                    <a:pt x="21" y="12"/>
                  </a:cubicBezTo>
                  <a:cubicBezTo>
                    <a:pt x="16" y="12"/>
                    <a:pt x="13" y="16"/>
                    <a:pt x="13" y="20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2" name="Freeform 104"/>
            <p:cNvSpPr>
              <a:spLocks noEditPoints="1"/>
            </p:cNvSpPr>
            <p:nvPr/>
          </p:nvSpPr>
          <p:spPr bwMode="auto">
            <a:xfrm>
              <a:off x="1696061" y="5754392"/>
              <a:ext cx="174696" cy="236847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4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1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8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1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8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3" name="Freeform 105"/>
            <p:cNvSpPr>
              <a:spLocks noEditPoints="1"/>
            </p:cNvSpPr>
            <p:nvPr/>
          </p:nvSpPr>
          <p:spPr bwMode="auto">
            <a:xfrm>
              <a:off x="1657426" y="4133413"/>
              <a:ext cx="235168" cy="178056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60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60 h 65"/>
                <a:gd name="T20" fmla="*/ 5 w 86"/>
                <a:gd name="T21" fmla="*/ 60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60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60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4" name="Freeform 106"/>
            <p:cNvSpPr>
              <a:spLocks noEditPoints="1"/>
            </p:cNvSpPr>
            <p:nvPr/>
          </p:nvSpPr>
          <p:spPr bwMode="auto">
            <a:xfrm>
              <a:off x="1909392" y="3385915"/>
              <a:ext cx="220051" cy="220049"/>
            </a:xfrm>
            <a:custGeom>
              <a:avLst/>
              <a:gdLst>
                <a:gd name="T0" fmla="*/ 0 w 131"/>
                <a:gd name="T1" fmla="*/ 131 h 131"/>
                <a:gd name="T2" fmla="*/ 65 w 131"/>
                <a:gd name="T3" fmla="*/ 131 h 131"/>
                <a:gd name="T4" fmla="*/ 65 w 131"/>
                <a:gd name="T5" fmla="*/ 0 h 131"/>
                <a:gd name="T6" fmla="*/ 0 w 131"/>
                <a:gd name="T7" fmla="*/ 0 h 131"/>
                <a:gd name="T8" fmla="*/ 0 w 131"/>
                <a:gd name="T9" fmla="*/ 131 h 131"/>
                <a:gd name="T10" fmla="*/ 41 w 131"/>
                <a:gd name="T11" fmla="*/ 17 h 131"/>
                <a:gd name="T12" fmla="*/ 57 w 131"/>
                <a:gd name="T13" fmla="*/ 17 h 131"/>
                <a:gd name="T14" fmla="*/ 57 w 131"/>
                <a:gd name="T15" fmla="*/ 33 h 131"/>
                <a:gd name="T16" fmla="*/ 41 w 131"/>
                <a:gd name="T17" fmla="*/ 33 h 131"/>
                <a:gd name="T18" fmla="*/ 41 w 131"/>
                <a:gd name="T19" fmla="*/ 17 h 131"/>
                <a:gd name="T20" fmla="*/ 41 w 131"/>
                <a:gd name="T21" fmla="*/ 49 h 131"/>
                <a:gd name="T22" fmla="*/ 57 w 131"/>
                <a:gd name="T23" fmla="*/ 49 h 131"/>
                <a:gd name="T24" fmla="*/ 57 w 131"/>
                <a:gd name="T25" fmla="*/ 66 h 131"/>
                <a:gd name="T26" fmla="*/ 41 w 131"/>
                <a:gd name="T27" fmla="*/ 66 h 131"/>
                <a:gd name="T28" fmla="*/ 41 w 131"/>
                <a:gd name="T29" fmla="*/ 49 h 131"/>
                <a:gd name="T30" fmla="*/ 41 w 131"/>
                <a:gd name="T31" fmla="*/ 82 h 131"/>
                <a:gd name="T32" fmla="*/ 57 w 131"/>
                <a:gd name="T33" fmla="*/ 82 h 131"/>
                <a:gd name="T34" fmla="*/ 57 w 131"/>
                <a:gd name="T35" fmla="*/ 98 h 131"/>
                <a:gd name="T36" fmla="*/ 41 w 131"/>
                <a:gd name="T37" fmla="*/ 98 h 131"/>
                <a:gd name="T38" fmla="*/ 41 w 131"/>
                <a:gd name="T39" fmla="*/ 82 h 131"/>
                <a:gd name="T40" fmla="*/ 8 w 131"/>
                <a:gd name="T41" fmla="*/ 17 h 131"/>
                <a:gd name="T42" fmla="*/ 24 w 131"/>
                <a:gd name="T43" fmla="*/ 17 h 131"/>
                <a:gd name="T44" fmla="*/ 24 w 131"/>
                <a:gd name="T45" fmla="*/ 33 h 131"/>
                <a:gd name="T46" fmla="*/ 8 w 131"/>
                <a:gd name="T47" fmla="*/ 33 h 131"/>
                <a:gd name="T48" fmla="*/ 8 w 131"/>
                <a:gd name="T49" fmla="*/ 17 h 131"/>
                <a:gd name="T50" fmla="*/ 8 w 131"/>
                <a:gd name="T51" fmla="*/ 49 h 131"/>
                <a:gd name="T52" fmla="*/ 24 w 131"/>
                <a:gd name="T53" fmla="*/ 49 h 131"/>
                <a:gd name="T54" fmla="*/ 24 w 131"/>
                <a:gd name="T55" fmla="*/ 66 h 131"/>
                <a:gd name="T56" fmla="*/ 8 w 131"/>
                <a:gd name="T57" fmla="*/ 66 h 131"/>
                <a:gd name="T58" fmla="*/ 8 w 131"/>
                <a:gd name="T59" fmla="*/ 49 h 131"/>
                <a:gd name="T60" fmla="*/ 8 w 131"/>
                <a:gd name="T61" fmla="*/ 82 h 131"/>
                <a:gd name="T62" fmla="*/ 24 w 131"/>
                <a:gd name="T63" fmla="*/ 82 h 131"/>
                <a:gd name="T64" fmla="*/ 24 w 131"/>
                <a:gd name="T65" fmla="*/ 98 h 131"/>
                <a:gd name="T66" fmla="*/ 8 w 131"/>
                <a:gd name="T67" fmla="*/ 98 h 131"/>
                <a:gd name="T68" fmla="*/ 8 w 131"/>
                <a:gd name="T69" fmla="*/ 82 h 131"/>
                <a:gd name="T70" fmla="*/ 73 w 131"/>
                <a:gd name="T71" fmla="*/ 41 h 131"/>
                <a:gd name="T72" fmla="*/ 131 w 131"/>
                <a:gd name="T73" fmla="*/ 41 h 131"/>
                <a:gd name="T74" fmla="*/ 131 w 131"/>
                <a:gd name="T75" fmla="*/ 49 h 131"/>
                <a:gd name="T76" fmla="*/ 73 w 131"/>
                <a:gd name="T77" fmla="*/ 49 h 131"/>
                <a:gd name="T78" fmla="*/ 73 w 131"/>
                <a:gd name="T79" fmla="*/ 41 h 131"/>
                <a:gd name="T80" fmla="*/ 73 w 131"/>
                <a:gd name="T81" fmla="*/ 131 h 131"/>
                <a:gd name="T82" fmla="*/ 90 w 131"/>
                <a:gd name="T83" fmla="*/ 131 h 131"/>
                <a:gd name="T84" fmla="*/ 90 w 131"/>
                <a:gd name="T85" fmla="*/ 98 h 131"/>
                <a:gd name="T86" fmla="*/ 114 w 131"/>
                <a:gd name="T87" fmla="*/ 98 h 131"/>
                <a:gd name="T88" fmla="*/ 114 w 131"/>
                <a:gd name="T89" fmla="*/ 131 h 131"/>
                <a:gd name="T90" fmla="*/ 131 w 131"/>
                <a:gd name="T91" fmla="*/ 131 h 131"/>
                <a:gd name="T92" fmla="*/ 131 w 131"/>
                <a:gd name="T93" fmla="*/ 57 h 131"/>
                <a:gd name="T94" fmla="*/ 73 w 131"/>
                <a:gd name="T95" fmla="*/ 57 h 131"/>
                <a:gd name="T96" fmla="*/ 73 w 131"/>
                <a:gd name="T9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1">
                  <a:moveTo>
                    <a:pt x="0" y="131"/>
                  </a:moveTo>
                  <a:lnTo>
                    <a:pt x="65" y="13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31"/>
                  </a:lnTo>
                  <a:close/>
                  <a:moveTo>
                    <a:pt x="41" y="17"/>
                  </a:moveTo>
                  <a:lnTo>
                    <a:pt x="57" y="17"/>
                  </a:lnTo>
                  <a:lnTo>
                    <a:pt x="57" y="33"/>
                  </a:lnTo>
                  <a:lnTo>
                    <a:pt x="41" y="33"/>
                  </a:lnTo>
                  <a:lnTo>
                    <a:pt x="41" y="17"/>
                  </a:lnTo>
                  <a:close/>
                  <a:moveTo>
                    <a:pt x="41" y="49"/>
                  </a:moveTo>
                  <a:lnTo>
                    <a:pt x="57" y="49"/>
                  </a:lnTo>
                  <a:lnTo>
                    <a:pt x="57" y="66"/>
                  </a:lnTo>
                  <a:lnTo>
                    <a:pt x="41" y="66"/>
                  </a:lnTo>
                  <a:lnTo>
                    <a:pt x="41" y="49"/>
                  </a:lnTo>
                  <a:close/>
                  <a:moveTo>
                    <a:pt x="41" y="82"/>
                  </a:moveTo>
                  <a:lnTo>
                    <a:pt x="57" y="82"/>
                  </a:lnTo>
                  <a:lnTo>
                    <a:pt x="57" y="98"/>
                  </a:lnTo>
                  <a:lnTo>
                    <a:pt x="41" y="98"/>
                  </a:lnTo>
                  <a:lnTo>
                    <a:pt x="41" y="82"/>
                  </a:lnTo>
                  <a:close/>
                  <a:moveTo>
                    <a:pt x="8" y="17"/>
                  </a:moveTo>
                  <a:lnTo>
                    <a:pt x="24" y="17"/>
                  </a:lnTo>
                  <a:lnTo>
                    <a:pt x="24" y="33"/>
                  </a:lnTo>
                  <a:lnTo>
                    <a:pt x="8" y="33"/>
                  </a:lnTo>
                  <a:lnTo>
                    <a:pt x="8" y="17"/>
                  </a:lnTo>
                  <a:close/>
                  <a:moveTo>
                    <a:pt x="8" y="49"/>
                  </a:moveTo>
                  <a:lnTo>
                    <a:pt x="24" y="49"/>
                  </a:lnTo>
                  <a:lnTo>
                    <a:pt x="24" y="66"/>
                  </a:lnTo>
                  <a:lnTo>
                    <a:pt x="8" y="66"/>
                  </a:lnTo>
                  <a:lnTo>
                    <a:pt x="8" y="49"/>
                  </a:lnTo>
                  <a:close/>
                  <a:moveTo>
                    <a:pt x="8" y="82"/>
                  </a:moveTo>
                  <a:lnTo>
                    <a:pt x="24" y="82"/>
                  </a:lnTo>
                  <a:lnTo>
                    <a:pt x="24" y="98"/>
                  </a:lnTo>
                  <a:lnTo>
                    <a:pt x="8" y="98"/>
                  </a:lnTo>
                  <a:lnTo>
                    <a:pt x="8" y="82"/>
                  </a:lnTo>
                  <a:close/>
                  <a:moveTo>
                    <a:pt x="73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3" y="49"/>
                  </a:lnTo>
                  <a:lnTo>
                    <a:pt x="73" y="41"/>
                  </a:lnTo>
                  <a:close/>
                  <a:moveTo>
                    <a:pt x="73" y="131"/>
                  </a:moveTo>
                  <a:lnTo>
                    <a:pt x="90" y="131"/>
                  </a:lnTo>
                  <a:lnTo>
                    <a:pt x="90" y="98"/>
                  </a:lnTo>
                  <a:lnTo>
                    <a:pt x="114" y="98"/>
                  </a:lnTo>
                  <a:lnTo>
                    <a:pt x="114" y="131"/>
                  </a:lnTo>
                  <a:lnTo>
                    <a:pt x="131" y="131"/>
                  </a:lnTo>
                  <a:lnTo>
                    <a:pt x="131" y="57"/>
                  </a:lnTo>
                  <a:lnTo>
                    <a:pt x="73" y="57"/>
                  </a:lnTo>
                  <a:lnTo>
                    <a:pt x="73" y="131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5" name="Freeform 107"/>
            <p:cNvSpPr>
              <a:spLocks noEditPoints="1"/>
            </p:cNvSpPr>
            <p:nvPr/>
          </p:nvSpPr>
          <p:spPr bwMode="auto">
            <a:xfrm>
              <a:off x="1865718" y="3654679"/>
              <a:ext cx="233488" cy="233487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6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30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4 h 85"/>
                <a:gd name="T36" fmla="*/ 55 w 85"/>
                <a:gd name="T37" fmla="*/ 11 h 85"/>
                <a:gd name="T38" fmla="*/ 74 w 85"/>
                <a:gd name="T39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30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9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4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30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6" name="Freeform 108"/>
            <p:cNvSpPr>
              <a:spLocks noEditPoints="1"/>
            </p:cNvSpPr>
            <p:nvPr/>
          </p:nvSpPr>
          <p:spPr bwMode="auto">
            <a:xfrm>
              <a:off x="1654067" y="3377516"/>
              <a:ext cx="211651" cy="211651"/>
            </a:xfrm>
            <a:custGeom>
              <a:avLst/>
              <a:gdLst>
                <a:gd name="T0" fmla="*/ 53 w 77"/>
                <a:gd name="T1" fmla="*/ 30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8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5"/>
                    <a:pt x="0" y="42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8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8"/>
                    <a:pt x="7" y="61"/>
                    <a:pt x="4" y="54"/>
                  </a:cubicBezTo>
                  <a:lnTo>
                    <a:pt x="20" y="38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7" name="Freeform 109"/>
            <p:cNvSpPr>
              <a:spLocks noEditPoints="1"/>
            </p:cNvSpPr>
            <p:nvPr/>
          </p:nvSpPr>
          <p:spPr bwMode="auto">
            <a:xfrm>
              <a:off x="1650708" y="3627803"/>
              <a:ext cx="198213" cy="15957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58 h 58"/>
                <a:gd name="T4" fmla="*/ 72 w 72"/>
                <a:gd name="T5" fmla="*/ 58 h 58"/>
                <a:gd name="T6" fmla="*/ 72 w 72"/>
                <a:gd name="T7" fmla="*/ 0 h 58"/>
                <a:gd name="T8" fmla="*/ 0 w 72"/>
                <a:gd name="T9" fmla="*/ 0 h 58"/>
                <a:gd name="T10" fmla="*/ 67 w 72"/>
                <a:gd name="T11" fmla="*/ 53 h 58"/>
                <a:gd name="T12" fmla="*/ 4 w 72"/>
                <a:gd name="T13" fmla="*/ 53 h 58"/>
                <a:gd name="T14" fmla="*/ 4 w 72"/>
                <a:gd name="T15" fmla="*/ 4 h 58"/>
                <a:gd name="T16" fmla="*/ 67 w 72"/>
                <a:gd name="T17" fmla="*/ 4 h 58"/>
                <a:gd name="T18" fmla="*/ 67 w 72"/>
                <a:gd name="T19" fmla="*/ 53 h 58"/>
                <a:gd name="T20" fmla="*/ 49 w 72"/>
                <a:gd name="T21" fmla="*/ 15 h 58"/>
                <a:gd name="T22" fmla="*/ 56 w 72"/>
                <a:gd name="T23" fmla="*/ 22 h 58"/>
                <a:gd name="T24" fmla="*/ 63 w 72"/>
                <a:gd name="T25" fmla="*/ 15 h 58"/>
                <a:gd name="T26" fmla="*/ 56 w 72"/>
                <a:gd name="T27" fmla="*/ 9 h 58"/>
                <a:gd name="T28" fmla="*/ 49 w 72"/>
                <a:gd name="T29" fmla="*/ 15 h 58"/>
                <a:gd name="T30" fmla="*/ 63 w 72"/>
                <a:gd name="T31" fmla="*/ 49 h 58"/>
                <a:gd name="T32" fmla="*/ 9 w 72"/>
                <a:gd name="T33" fmla="*/ 49 h 58"/>
                <a:gd name="T34" fmla="*/ 22 w 72"/>
                <a:gd name="T35" fmla="*/ 13 h 58"/>
                <a:gd name="T36" fmla="*/ 40 w 72"/>
                <a:gd name="T37" fmla="*/ 35 h 58"/>
                <a:gd name="T38" fmla="*/ 49 w 72"/>
                <a:gd name="T39" fmla="*/ 29 h 58"/>
                <a:gd name="T40" fmla="*/ 63 w 72"/>
                <a:gd name="T41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8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7" y="53"/>
                  </a:lnTo>
                  <a:close/>
                  <a:moveTo>
                    <a:pt x="49" y="15"/>
                  </a:moveTo>
                  <a:cubicBezTo>
                    <a:pt x="49" y="19"/>
                    <a:pt x="52" y="22"/>
                    <a:pt x="56" y="22"/>
                  </a:cubicBezTo>
                  <a:cubicBezTo>
                    <a:pt x="60" y="22"/>
                    <a:pt x="63" y="19"/>
                    <a:pt x="63" y="15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5"/>
                  </a:cubicBezTo>
                  <a:close/>
                  <a:moveTo>
                    <a:pt x="63" y="49"/>
                  </a:moveTo>
                  <a:cubicBezTo>
                    <a:pt x="9" y="49"/>
                    <a:pt x="9" y="49"/>
                    <a:pt x="9" y="4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9" y="29"/>
                    <a:pt x="49" y="29"/>
                    <a:pt x="49" y="29"/>
                  </a:cubicBezTo>
                  <a:lnTo>
                    <a:pt x="63" y="49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8" name="Freeform 110"/>
            <p:cNvSpPr>
              <a:spLocks noEditPoints="1"/>
            </p:cNvSpPr>
            <p:nvPr/>
          </p:nvSpPr>
          <p:spPr bwMode="auto">
            <a:xfrm>
              <a:off x="1571759" y="3847852"/>
              <a:ext cx="208292" cy="241887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60"/>
                    <a:pt x="16" y="65"/>
                  </a:cubicBezTo>
                  <a:cubicBezTo>
                    <a:pt x="28" y="60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1"/>
                    <a:pt x="6" y="78"/>
                    <a:pt x="4" y="78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69" name="Freeform 111"/>
            <p:cNvSpPr>
              <a:spLocks noEditPoints="1"/>
            </p:cNvSpPr>
            <p:nvPr/>
          </p:nvSpPr>
          <p:spPr bwMode="auto">
            <a:xfrm>
              <a:off x="1514647" y="3024764"/>
              <a:ext cx="282201" cy="209970"/>
            </a:xfrm>
            <a:custGeom>
              <a:avLst/>
              <a:gdLst>
                <a:gd name="T0" fmla="*/ 99 w 103"/>
                <a:gd name="T1" fmla="*/ 3 h 77"/>
                <a:gd name="T2" fmla="*/ 52 w 103"/>
                <a:gd name="T3" fmla="*/ 0 h 77"/>
                <a:gd name="T4" fmla="*/ 4 w 103"/>
                <a:gd name="T5" fmla="*/ 3 h 77"/>
                <a:gd name="T6" fmla="*/ 0 w 103"/>
                <a:gd name="T7" fmla="*/ 38 h 77"/>
                <a:gd name="T8" fmla="*/ 4 w 103"/>
                <a:gd name="T9" fmla="*/ 73 h 77"/>
                <a:gd name="T10" fmla="*/ 52 w 103"/>
                <a:gd name="T11" fmla="*/ 77 h 77"/>
                <a:gd name="T12" fmla="*/ 99 w 103"/>
                <a:gd name="T13" fmla="*/ 73 h 77"/>
                <a:gd name="T14" fmla="*/ 103 w 103"/>
                <a:gd name="T15" fmla="*/ 38 h 77"/>
                <a:gd name="T16" fmla="*/ 99 w 103"/>
                <a:gd name="T17" fmla="*/ 3 h 77"/>
                <a:gd name="T18" fmla="*/ 39 w 103"/>
                <a:gd name="T19" fmla="*/ 57 h 77"/>
                <a:gd name="T20" fmla="*/ 39 w 103"/>
                <a:gd name="T21" fmla="*/ 19 h 77"/>
                <a:gd name="T22" fmla="*/ 71 w 103"/>
                <a:gd name="T23" fmla="*/ 38 h 77"/>
                <a:gd name="T24" fmla="*/ 39 w 103"/>
                <a:gd name="T25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3"/>
                  </a:moveTo>
                  <a:cubicBezTo>
                    <a:pt x="84" y="1"/>
                    <a:pt x="68" y="0"/>
                    <a:pt x="52" y="0"/>
                  </a:cubicBezTo>
                  <a:cubicBezTo>
                    <a:pt x="35" y="0"/>
                    <a:pt x="19" y="1"/>
                    <a:pt x="4" y="3"/>
                  </a:cubicBezTo>
                  <a:cubicBezTo>
                    <a:pt x="2" y="14"/>
                    <a:pt x="0" y="26"/>
                    <a:pt x="0" y="38"/>
                  </a:cubicBezTo>
                  <a:cubicBezTo>
                    <a:pt x="0" y="51"/>
                    <a:pt x="2" y="63"/>
                    <a:pt x="4" y="73"/>
                  </a:cubicBezTo>
                  <a:cubicBezTo>
                    <a:pt x="19" y="75"/>
                    <a:pt x="35" y="77"/>
                    <a:pt x="52" y="77"/>
                  </a:cubicBezTo>
                  <a:cubicBezTo>
                    <a:pt x="68" y="77"/>
                    <a:pt x="84" y="75"/>
                    <a:pt x="99" y="73"/>
                  </a:cubicBezTo>
                  <a:cubicBezTo>
                    <a:pt x="101" y="63"/>
                    <a:pt x="103" y="51"/>
                    <a:pt x="103" y="38"/>
                  </a:cubicBezTo>
                  <a:cubicBezTo>
                    <a:pt x="103" y="26"/>
                    <a:pt x="101" y="14"/>
                    <a:pt x="99" y="3"/>
                  </a:cubicBezTo>
                  <a:close/>
                  <a:moveTo>
                    <a:pt x="39" y="57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39" y="57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0" name="Freeform 112"/>
            <p:cNvSpPr>
              <a:spLocks noEditPoints="1"/>
            </p:cNvSpPr>
            <p:nvPr/>
          </p:nvSpPr>
          <p:spPr bwMode="auto">
            <a:xfrm>
              <a:off x="1492809" y="4382019"/>
              <a:ext cx="315797" cy="315797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6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3"/>
                    <a:pt x="74" y="88"/>
                    <a:pt x="89" y="7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6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1" name="Freeform 113"/>
            <p:cNvSpPr>
              <a:spLocks noEditPoints="1"/>
            </p:cNvSpPr>
            <p:nvPr/>
          </p:nvSpPr>
          <p:spPr bwMode="auto">
            <a:xfrm>
              <a:off x="1440736" y="4766687"/>
              <a:ext cx="231808" cy="268764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6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9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6"/>
                    <a:pt x="43" y="86"/>
                  </a:cubicBezTo>
                  <a:cubicBezTo>
                    <a:pt x="34" y="86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9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2" name="Freeform 114"/>
            <p:cNvSpPr>
              <a:spLocks/>
            </p:cNvSpPr>
            <p:nvPr/>
          </p:nvSpPr>
          <p:spPr bwMode="auto">
            <a:xfrm>
              <a:off x="1467612" y="4135093"/>
              <a:ext cx="125983" cy="220049"/>
            </a:xfrm>
            <a:custGeom>
              <a:avLst/>
              <a:gdLst>
                <a:gd name="T0" fmla="*/ 0 w 75"/>
                <a:gd name="T1" fmla="*/ 131 h 131"/>
                <a:gd name="T2" fmla="*/ 0 w 75"/>
                <a:gd name="T3" fmla="*/ 0 h 131"/>
                <a:gd name="T4" fmla="*/ 21 w 75"/>
                <a:gd name="T5" fmla="*/ 0 h 131"/>
                <a:gd name="T6" fmla="*/ 21 w 75"/>
                <a:gd name="T7" fmla="*/ 59 h 131"/>
                <a:gd name="T8" fmla="*/ 75 w 75"/>
                <a:gd name="T9" fmla="*/ 5 h 131"/>
                <a:gd name="T10" fmla="*/ 75 w 75"/>
                <a:gd name="T11" fmla="*/ 125 h 131"/>
                <a:gd name="T12" fmla="*/ 21 w 75"/>
                <a:gd name="T13" fmla="*/ 71 h 131"/>
                <a:gd name="T14" fmla="*/ 21 w 75"/>
                <a:gd name="T15" fmla="*/ 131 h 131"/>
                <a:gd name="T16" fmla="*/ 0 w 75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1">
                  <a:moveTo>
                    <a:pt x="0" y="13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9"/>
                  </a:lnTo>
                  <a:lnTo>
                    <a:pt x="75" y="5"/>
                  </a:lnTo>
                  <a:lnTo>
                    <a:pt x="75" y="125"/>
                  </a:lnTo>
                  <a:lnTo>
                    <a:pt x="21" y="71"/>
                  </a:lnTo>
                  <a:lnTo>
                    <a:pt x="21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3" name="Freeform 115"/>
            <p:cNvSpPr>
              <a:spLocks noEditPoints="1"/>
            </p:cNvSpPr>
            <p:nvPr/>
          </p:nvSpPr>
          <p:spPr bwMode="auto">
            <a:xfrm>
              <a:off x="1388663" y="3286808"/>
              <a:ext cx="240208" cy="215011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6 h 78"/>
                <a:gd name="T20" fmla="*/ 22 w 88"/>
                <a:gd name="T21" fmla="*/ 56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6 h 78"/>
                <a:gd name="T28" fmla="*/ 83 w 88"/>
                <a:gd name="T29" fmla="*/ 56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5 h 78"/>
                <a:gd name="T42" fmla="*/ 60 w 88"/>
                <a:gd name="T43" fmla="*/ 45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6"/>
                    <a:pt x="5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6" y="56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4" name="Freeform 116"/>
            <p:cNvSpPr>
              <a:spLocks noEditPoints="1"/>
            </p:cNvSpPr>
            <p:nvPr/>
          </p:nvSpPr>
          <p:spPr bwMode="auto">
            <a:xfrm>
              <a:off x="1395382" y="3545493"/>
              <a:ext cx="209972" cy="221729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1 h 81"/>
                <a:gd name="T20" fmla="*/ 11 w 76"/>
                <a:gd name="T21" fmla="*/ 71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1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3 h 81"/>
                <a:gd name="T50" fmla="*/ 33 w 76"/>
                <a:gd name="T51" fmla="*/ 30 h 81"/>
                <a:gd name="T52" fmla="*/ 41 w 76"/>
                <a:gd name="T53" fmla="*/ 23 h 81"/>
                <a:gd name="T54" fmla="*/ 33 w 76"/>
                <a:gd name="T55" fmla="*/ 15 h 81"/>
                <a:gd name="T56" fmla="*/ 26 w 76"/>
                <a:gd name="T57" fmla="*/ 23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1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1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3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3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3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5" name="Freeform 117"/>
            <p:cNvSpPr>
              <a:spLocks noEditPoints="1"/>
            </p:cNvSpPr>
            <p:nvPr/>
          </p:nvSpPr>
          <p:spPr bwMode="auto">
            <a:xfrm>
              <a:off x="1583517" y="2774479"/>
              <a:ext cx="213331" cy="213330"/>
            </a:xfrm>
            <a:custGeom>
              <a:avLst/>
              <a:gdLst>
                <a:gd name="T0" fmla="*/ 67 w 127"/>
                <a:gd name="T1" fmla="*/ 0 h 127"/>
                <a:gd name="T2" fmla="*/ 55 w 127"/>
                <a:gd name="T3" fmla="*/ 11 h 127"/>
                <a:gd name="T4" fmla="*/ 67 w 127"/>
                <a:gd name="T5" fmla="*/ 24 h 127"/>
                <a:gd name="T6" fmla="*/ 39 w 127"/>
                <a:gd name="T7" fmla="*/ 55 h 127"/>
                <a:gd name="T8" fmla="*/ 11 w 127"/>
                <a:gd name="T9" fmla="*/ 55 h 127"/>
                <a:gd name="T10" fmla="*/ 34 w 127"/>
                <a:gd name="T11" fmla="*/ 77 h 127"/>
                <a:gd name="T12" fmla="*/ 0 w 127"/>
                <a:gd name="T13" fmla="*/ 122 h 127"/>
                <a:gd name="T14" fmla="*/ 0 w 127"/>
                <a:gd name="T15" fmla="*/ 127 h 127"/>
                <a:gd name="T16" fmla="*/ 4 w 127"/>
                <a:gd name="T17" fmla="*/ 127 h 127"/>
                <a:gd name="T18" fmla="*/ 49 w 127"/>
                <a:gd name="T19" fmla="*/ 93 h 127"/>
                <a:gd name="T20" fmla="*/ 71 w 127"/>
                <a:gd name="T21" fmla="*/ 114 h 127"/>
                <a:gd name="T22" fmla="*/ 71 w 127"/>
                <a:gd name="T23" fmla="*/ 86 h 127"/>
                <a:gd name="T24" fmla="*/ 102 w 127"/>
                <a:gd name="T25" fmla="*/ 59 h 127"/>
                <a:gd name="T26" fmla="*/ 114 w 127"/>
                <a:gd name="T27" fmla="*/ 72 h 127"/>
                <a:gd name="T28" fmla="*/ 127 w 127"/>
                <a:gd name="T29" fmla="*/ 59 h 127"/>
                <a:gd name="T30" fmla="*/ 67 w 127"/>
                <a:gd name="T31" fmla="*/ 0 h 127"/>
                <a:gd name="T32" fmla="*/ 55 w 127"/>
                <a:gd name="T33" fmla="*/ 67 h 127"/>
                <a:gd name="T34" fmla="*/ 47 w 127"/>
                <a:gd name="T35" fmla="*/ 59 h 127"/>
                <a:gd name="T36" fmla="*/ 75 w 127"/>
                <a:gd name="T37" fmla="*/ 31 h 127"/>
                <a:gd name="T38" fmla="*/ 83 w 127"/>
                <a:gd name="T39" fmla="*/ 39 h 127"/>
                <a:gd name="T40" fmla="*/ 55 w 127"/>
                <a:gd name="T41" fmla="*/ 6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7">
                  <a:moveTo>
                    <a:pt x="67" y="0"/>
                  </a:moveTo>
                  <a:lnTo>
                    <a:pt x="55" y="11"/>
                  </a:lnTo>
                  <a:lnTo>
                    <a:pt x="67" y="24"/>
                  </a:lnTo>
                  <a:lnTo>
                    <a:pt x="39" y="55"/>
                  </a:lnTo>
                  <a:lnTo>
                    <a:pt x="11" y="55"/>
                  </a:lnTo>
                  <a:lnTo>
                    <a:pt x="34" y="77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49" y="93"/>
                  </a:lnTo>
                  <a:lnTo>
                    <a:pt x="71" y="114"/>
                  </a:lnTo>
                  <a:lnTo>
                    <a:pt x="71" y="86"/>
                  </a:lnTo>
                  <a:lnTo>
                    <a:pt x="102" y="59"/>
                  </a:lnTo>
                  <a:lnTo>
                    <a:pt x="114" y="72"/>
                  </a:lnTo>
                  <a:lnTo>
                    <a:pt x="127" y="59"/>
                  </a:lnTo>
                  <a:lnTo>
                    <a:pt x="67" y="0"/>
                  </a:lnTo>
                  <a:close/>
                  <a:moveTo>
                    <a:pt x="55" y="67"/>
                  </a:moveTo>
                  <a:lnTo>
                    <a:pt x="47" y="59"/>
                  </a:lnTo>
                  <a:lnTo>
                    <a:pt x="75" y="31"/>
                  </a:lnTo>
                  <a:lnTo>
                    <a:pt x="83" y="39"/>
                  </a:lnTo>
                  <a:lnTo>
                    <a:pt x="55" y="67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6" name="Freeform 118"/>
            <p:cNvSpPr>
              <a:spLocks noEditPoints="1"/>
            </p:cNvSpPr>
            <p:nvPr/>
          </p:nvSpPr>
          <p:spPr bwMode="auto">
            <a:xfrm>
              <a:off x="1489449" y="2184880"/>
              <a:ext cx="211651" cy="142780"/>
            </a:xfrm>
            <a:custGeom>
              <a:avLst/>
              <a:gdLst>
                <a:gd name="T0" fmla="*/ 17 w 77"/>
                <a:gd name="T1" fmla="*/ 19 h 52"/>
                <a:gd name="T2" fmla="*/ 34 w 77"/>
                <a:gd name="T3" fmla="*/ 36 h 52"/>
                <a:gd name="T4" fmla="*/ 17 w 77"/>
                <a:gd name="T5" fmla="*/ 52 h 52"/>
                <a:gd name="T6" fmla="*/ 0 w 77"/>
                <a:gd name="T7" fmla="*/ 36 h 52"/>
                <a:gd name="T8" fmla="*/ 0 w 77"/>
                <a:gd name="T9" fmla="*/ 33 h 52"/>
                <a:gd name="T10" fmla="*/ 34 w 77"/>
                <a:gd name="T11" fmla="*/ 0 h 52"/>
                <a:gd name="T12" fmla="*/ 34 w 77"/>
                <a:gd name="T13" fmla="*/ 9 h 52"/>
                <a:gd name="T14" fmla="*/ 17 w 77"/>
                <a:gd name="T15" fmla="*/ 16 h 52"/>
                <a:gd name="T16" fmla="*/ 14 w 77"/>
                <a:gd name="T17" fmla="*/ 19 h 52"/>
                <a:gd name="T18" fmla="*/ 17 w 77"/>
                <a:gd name="T19" fmla="*/ 19 h 52"/>
                <a:gd name="T20" fmla="*/ 60 w 77"/>
                <a:gd name="T21" fmla="*/ 19 h 52"/>
                <a:gd name="T22" fmla="*/ 77 w 77"/>
                <a:gd name="T23" fmla="*/ 36 h 52"/>
                <a:gd name="T24" fmla="*/ 60 w 77"/>
                <a:gd name="T25" fmla="*/ 52 h 52"/>
                <a:gd name="T26" fmla="*/ 43 w 77"/>
                <a:gd name="T27" fmla="*/ 36 h 52"/>
                <a:gd name="T28" fmla="*/ 43 w 77"/>
                <a:gd name="T29" fmla="*/ 33 h 52"/>
                <a:gd name="T30" fmla="*/ 77 w 77"/>
                <a:gd name="T31" fmla="*/ 0 h 52"/>
                <a:gd name="T32" fmla="*/ 77 w 77"/>
                <a:gd name="T33" fmla="*/ 9 h 52"/>
                <a:gd name="T34" fmla="*/ 60 w 77"/>
                <a:gd name="T35" fmla="*/ 16 h 52"/>
                <a:gd name="T36" fmla="*/ 58 w 77"/>
                <a:gd name="T37" fmla="*/ 19 h 52"/>
                <a:gd name="T38" fmla="*/ 60 w 77"/>
                <a:gd name="T3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2">
                  <a:moveTo>
                    <a:pt x="17" y="19"/>
                  </a:moveTo>
                  <a:cubicBezTo>
                    <a:pt x="26" y="19"/>
                    <a:pt x="34" y="26"/>
                    <a:pt x="34" y="36"/>
                  </a:cubicBezTo>
                  <a:cubicBezTo>
                    <a:pt x="34" y="45"/>
                    <a:pt x="26" y="52"/>
                    <a:pt x="17" y="52"/>
                  </a:cubicBezTo>
                  <a:cubicBezTo>
                    <a:pt x="8" y="52"/>
                    <a:pt x="0" y="45"/>
                    <a:pt x="0" y="3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7" y="9"/>
                    <a:pt x="21" y="12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5" y="19"/>
                    <a:pt x="16" y="19"/>
                    <a:pt x="17" y="19"/>
                  </a:cubicBezTo>
                  <a:close/>
                  <a:moveTo>
                    <a:pt x="60" y="19"/>
                  </a:moveTo>
                  <a:cubicBezTo>
                    <a:pt x="70" y="19"/>
                    <a:pt x="77" y="26"/>
                    <a:pt x="77" y="36"/>
                  </a:cubicBezTo>
                  <a:cubicBezTo>
                    <a:pt x="77" y="45"/>
                    <a:pt x="70" y="52"/>
                    <a:pt x="60" y="52"/>
                  </a:cubicBezTo>
                  <a:cubicBezTo>
                    <a:pt x="51" y="52"/>
                    <a:pt x="43" y="45"/>
                    <a:pt x="43" y="3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15"/>
                    <a:pt x="58" y="0"/>
                    <a:pt x="77" y="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1" y="9"/>
                    <a:pt x="65" y="12"/>
                    <a:pt x="60" y="16"/>
                  </a:cubicBezTo>
                  <a:cubicBezTo>
                    <a:pt x="59" y="17"/>
                    <a:pt x="58" y="18"/>
                    <a:pt x="58" y="19"/>
                  </a:cubicBezTo>
                  <a:cubicBezTo>
                    <a:pt x="58" y="19"/>
                    <a:pt x="59" y="19"/>
                    <a:pt x="60" y="19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7" name="Freeform 119"/>
            <p:cNvSpPr>
              <a:spLocks/>
            </p:cNvSpPr>
            <p:nvPr/>
          </p:nvSpPr>
          <p:spPr bwMode="auto">
            <a:xfrm>
              <a:off x="1437377" y="2540991"/>
              <a:ext cx="329235" cy="312437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8" name="Freeform 120"/>
            <p:cNvSpPr>
              <a:spLocks/>
            </p:cNvSpPr>
            <p:nvPr/>
          </p:nvSpPr>
          <p:spPr bwMode="auto">
            <a:xfrm>
              <a:off x="1507927" y="2346137"/>
              <a:ext cx="206612" cy="216690"/>
            </a:xfrm>
            <a:custGeom>
              <a:avLst/>
              <a:gdLst>
                <a:gd name="T0" fmla="*/ 59 w 123"/>
                <a:gd name="T1" fmla="*/ 129 h 129"/>
                <a:gd name="T2" fmla="*/ 59 w 123"/>
                <a:gd name="T3" fmla="*/ 72 h 129"/>
                <a:gd name="T4" fmla="*/ 0 w 123"/>
                <a:gd name="T5" fmla="*/ 129 h 129"/>
                <a:gd name="T6" fmla="*/ 0 w 123"/>
                <a:gd name="T7" fmla="*/ 0 h 129"/>
                <a:gd name="T8" fmla="*/ 59 w 123"/>
                <a:gd name="T9" fmla="*/ 59 h 129"/>
                <a:gd name="T10" fmla="*/ 59 w 123"/>
                <a:gd name="T11" fmla="*/ 0 h 129"/>
                <a:gd name="T12" fmla="*/ 123 w 123"/>
                <a:gd name="T13" fmla="*/ 65 h 129"/>
                <a:gd name="T14" fmla="*/ 59 w 123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9">
                  <a:moveTo>
                    <a:pt x="59" y="129"/>
                  </a:moveTo>
                  <a:lnTo>
                    <a:pt x="59" y="72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9"/>
                  </a:lnTo>
                  <a:lnTo>
                    <a:pt x="59" y="0"/>
                  </a:lnTo>
                  <a:lnTo>
                    <a:pt x="123" y="65"/>
                  </a:lnTo>
                  <a:lnTo>
                    <a:pt x="59" y="129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79" name="Freeform 121"/>
            <p:cNvSpPr>
              <a:spLocks/>
            </p:cNvSpPr>
            <p:nvPr/>
          </p:nvSpPr>
          <p:spPr bwMode="auto">
            <a:xfrm>
              <a:off x="1297956" y="3826015"/>
              <a:ext cx="260365" cy="260364"/>
            </a:xfrm>
            <a:custGeom>
              <a:avLst/>
              <a:gdLst>
                <a:gd name="T0" fmla="*/ 95 w 95"/>
                <a:gd name="T1" fmla="*/ 35 h 95"/>
                <a:gd name="T2" fmla="*/ 60 w 95"/>
                <a:gd name="T3" fmla="*/ 35 h 95"/>
                <a:gd name="T4" fmla="*/ 73 w 95"/>
                <a:gd name="T5" fmla="*/ 22 h 95"/>
                <a:gd name="T6" fmla="*/ 48 w 95"/>
                <a:gd name="T7" fmla="*/ 12 h 95"/>
                <a:gd name="T8" fmla="*/ 23 w 95"/>
                <a:gd name="T9" fmla="*/ 22 h 95"/>
                <a:gd name="T10" fmla="*/ 12 w 95"/>
                <a:gd name="T11" fmla="*/ 47 h 95"/>
                <a:gd name="T12" fmla="*/ 23 w 95"/>
                <a:gd name="T13" fmla="*/ 72 h 95"/>
                <a:gd name="T14" fmla="*/ 48 w 95"/>
                <a:gd name="T15" fmla="*/ 83 h 95"/>
                <a:gd name="T16" fmla="*/ 73 w 95"/>
                <a:gd name="T17" fmla="*/ 72 h 95"/>
                <a:gd name="T18" fmla="*/ 74 w 95"/>
                <a:gd name="T19" fmla="*/ 71 h 95"/>
                <a:gd name="T20" fmla="*/ 83 w 95"/>
                <a:gd name="T21" fmla="*/ 78 h 95"/>
                <a:gd name="T22" fmla="*/ 48 w 95"/>
                <a:gd name="T23" fmla="*/ 95 h 95"/>
                <a:gd name="T24" fmla="*/ 0 w 95"/>
                <a:gd name="T25" fmla="*/ 47 h 95"/>
                <a:gd name="T26" fmla="*/ 48 w 95"/>
                <a:gd name="T27" fmla="*/ 0 h 95"/>
                <a:gd name="T28" fmla="*/ 81 w 95"/>
                <a:gd name="T29" fmla="*/ 14 h 95"/>
                <a:gd name="T30" fmla="*/ 95 w 95"/>
                <a:gd name="T31" fmla="*/ 0 h 95"/>
                <a:gd name="T32" fmla="*/ 95 w 95"/>
                <a:gd name="T33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6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5"/>
                    <a:pt x="48" y="95"/>
                  </a:cubicBezTo>
                  <a:cubicBezTo>
                    <a:pt x="22" y="95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0" name="Freeform 122"/>
            <p:cNvSpPr>
              <a:spLocks noEditPoints="1"/>
            </p:cNvSpPr>
            <p:nvPr/>
          </p:nvSpPr>
          <p:spPr bwMode="auto">
            <a:xfrm>
              <a:off x="1178692" y="2965973"/>
              <a:ext cx="285561" cy="288921"/>
            </a:xfrm>
            <a:custGeom>
              <a:avLst/>
              <a:gdLst>
                <a:gd name="T0" fmla="*/ 86 w 104"/>
                <a:gd name="T1" fmla="*/ 0 h 105"/>
                <a:gd name="T2" fmla="*/ 17 w 104"/>
                <a:gd name="T3" fmla="*/ 0 h 105"/>
                <a:gd name="T4" fmla="*/ 0 w 104"/>
                <a:gd name="T5" fmla="*/ 18 h 105"/>
                <a:gd name="T6" fmla="*/ 0 w 104"/>
                <a:gd name="T7" fmla="*/ 87 h 105"/>
                <a:gd name="T8" fmla="*/ 17 w 104"/>
                <a:gd name="T9" fmla="*/ 105 h 105"/>
                <a:gd name="T10" fmla="*/ 86 w 104"/>
                <a:gd name="T11" fmla="*/ 105 h 105"/>
                <a:gd name="T12" fmla="*/ 104 w 104"/>
                <a:gd name="T13" fmla="*/ 87 h 105"/>
                <a:gd name="T14" fmla="*/ 104 w 104"/>
                <a:gd name="T15" fmla="*/ 18 h 105"/>
                <a:gd name="T16" fmla="*/ 86 w 104"/>
                <a:gd name="T17" fmla="*/ 0 h 105"/>
                <a:gd name="T18" fmla="*/ 28 w 104"/>
                <a:gd name="T19" fmla="*/ 85 h 105"/>
                <a:gd name="T20" fmla="*/ 19 w 104"/>
                <a:gd name="T21" fmla="*/ 76 h 105"/>
                <a:gd name="T22" fmla="*/ 28 w 104"/>
                <a:gd name="T23" fmla="*/ 67 h 105"/>
                <a:gd name="T24" fmla="*/ 37 w 104"/>
                <a:gd name="T25" fmla="*/ 76 h 105"/>
                <a:gd name="T26" fmla="*/ 28 w 104"/>
                <a:gd name="T27" fmla="*/ 85 h 105"/>
                <a:gd name="T28" fmla="*/ 50 w 104"/>
                <a:gd name="T29" fmla="*/ 85 h 105"/>
                <a:gd name="T30" fmla="*/ 41 w 104"/>
                <a:gd name="T31" fmla="*/ 63 h 105"/>
                <a:gd name="T32" fmla="*/ 19 w 104"/>
                <a:gd name="T33" fmla="*/ 54 h 105"/>
                <a:gd name="T34" fmla="*/ 19 w 104"/>
                <a:gd name="T35" fmla="*/ 41 h 105"/>
                <a:gd name="T36" fmla="*/ 63 w 104"/>
                <a:gd name="T37" fmla="*/ 85 h 105"/>
                <a:gd name="T38" fmla="*/ 50 w 104"/>
                <a:gd name="T39" fmla="*/ 85 h 105"/>
                <a:gd name="T40" fmla="*/ 73 w 104"/>
                <a:gd name="T41" fmla="*/ 85 h 105"/>
                <a:gd name="T42" fmla="*/ 19 w 104"/>
                <a:gd name="T43" fmla="*/ 31 h 105"/>
                <a:gd name="T44" fmla="*/ 19 w 104"/>
                <a:gd name="T45" fmla="*/ 18 h 105"/>
                <a:gd name="T46" fmla="*/ 86 w 104"/>
                <a:gd name="T47" fmla="*/ 85 h 105"/>
                <a:gd name="T48" fmla="*/ 73 w 104"/>
                <a:gd name="T4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5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5"/>
                    <a:pt x="17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96" y="105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1" name="Freeform 123"/>
            <p:cNvSpPr>
              <a:spLocks noEditPoints="1"/>
            </p:cNvSpPr>
            <p:nvPr/>
          </p:nvSpPr>
          <p:spPr bwMode="auto">
            <a:xfrm>
              <a:off x="1155175" y="4083020"/>
              <a:ext cx="263724" cy="277162"/>
            </a:xfrm>
            <a:custGeom>
              <a:avLst/>
              <a:gdLst>
                <a:gd name="T0" fmla="*/ 41 w 96"/>
                <a:gd name="T1" fmla="*/ 6 h 101"/>
                <a:gd name="T2" fmla="*/ 42 w 96"/>
                <a:gd name="T3" fmla="*/ 2 h 101"/>
                <a:gd name="T4" fmla="*/ 36 w 96"/>
                <a:gd name="T5" fmla="*/ 0 h 101"/>
                <a:gd name="T6" fmla="*/ 35 w 96"/>
                <a:gd name="T7" fmla="*/ 7 h 101"/>
                <a:gd name="T8" fmla="*/ 0 w 96"/>
                <a:gd name="T9" fmla="*/ 54 h 101"/>
                <a:gd name="T10" fmla="*/ 96 w 96"/>
                <a:gd name="T11" fmla="*/ 54 h 101"/>
                <a:gd name="T12" fmla="*/ 33 w 96"/>
                <a:gd name="T13" fmla="*/ 4 h 101"/>
                <a:gd name="T14" fmla="*/ 38 w 96"/>
                <a:gd name="T15" fmla="*/ 1 h 101"/>
                <a:gd name="T16" fmla="*/ 40 w 96"/>
                <a:gd name="T17" fmla="*/ 5 h 101"/>
                <a:gd name="T18" fmla="*/ 35 w 96"/>
                <a:gd name="T19" fmla="*/ 6 h 101"/>
                <a:gd name="T20" fmla="*/ 73 w 96"/>
                <a:gd name="T21" fmla="*/ 79 h 101"/>
                <a:gd name="T22" fmla="*/ 54 w 96"/>
                <a:gd name="T23" fmla="*/ 81 h 101"/>
                <a:gd name="T24" fmla="*/ 48 w 96"/>
                <a:gd name="T25" fmla="*/ 90 h 101"/>
                <a:gd name="T26" fmla="*/ 13 w 96"/>
                <a:gd name="T27" fmla="*/ 64 h 101"/>
                <a:gd name="T28" fmla="*/ 12 w 96"/>
                <a:gd name="T29" fmla="*/ 58 h 101"/>
                <a:gd name="T30" fmla="*/ 22 w 96"/>
                <a:gd name="T31" fmla="*/ 28 h 101"/>
                <a:gd name="T32" fmla="*/ 42 w 96"/>
                <a:gd name="T33" fmla="*/ 26 h 101"/>
                <a:gd name="T34" fmla="*/ 48 w 96"/>
                <a:gd name="T35" fmla="*/ 17 h 101"/>
                <a:gd name="T36" fmla="*/ 83 w 96"/>
                <a:gd name="T37" fmla="*/ 43 h 101"/>
                <a:gd name="T38" fmla="*/ 84 w 96"/>
                <a:gd name="T39" fmla="*/ 49 h 101"/>
                <a:gd name="T40" fmla="*/ 73 w 96"/>
                <a:gd name="T41" fmla="*/ 79 h 101"/>
                <a:gd name="T42" fmla="*/ 53 w 96"/>
                <a:gd name="T43" fmla="*/ 44 h 101"/>
                <a:gd name="T44" fmla="*/ 43 w 96"/>
                <a:gd name="T45" fmla="*/ 32 h 101"/>
                <a:gd name="T46" fmla="*/ 40 w 96"/>
                <a:gd name="T47" fmla="*/ 46 h 101"/>
                <a:gd name="T48" fmla="*/ 38 w 96"/>
                <a:gd name="T49" fmla="*/ 49 h 101"/>
                <a:gd name="T50" fmla="*/ 26 w 96"/>
                <a:gd name="T51" fmla="*/ 58 h 101"/>
                <a:gd name="T52" fmla="*/ 38 w 96"/>
                <a:gd name="T53" fmla="*/ 59 h 101"/>
                <a:gd name="T54" fmla="*/ 43 w 96"/>
                <a:gd name="T55" fmla="*/ 63 h 101"/>
                <a:gd name="T56" fmla="*/ 53 w 96"/>
                <a:gd name="T57" fmla="*/ 75 h 101"/>
                <a:gd name="T58" fmla="*/ 56 w 96"/>
                <a:gd name="T59" fmla="*/ 61 h 101"/>
                <a:gd name="T60" fmla="*/ 58 w 96"/>
                <a:gd name="T61" fmla="*/ 58 h 101"/>
                <a:gd name="T62" fmla="*/ 70 w 96"/>
                <a:gd name="T63" fmla="*/ 49 h 101"/>
                <a:gd name="T64" fmla="*/ 58 w 96"/>
                <a:gd name="T65" fmla="*/ 48 h 101"/>
                <a:gd name="T66" fmla="*/ 48 w 96"/>
                <a:gd name="T67" fmla="*/ 44 h 101"/>
                <a:gd name="T68" fmla="*/ 48 w 96"/>
                <a:gd name="T69" fmla="*/ 44 h 101"/>
                <a:gd name="T70" fmla="*/ 48 w 96"/>
                <a:gd name="T71" fmla="*/ 44 h 101"/>
                <a:gd name="T72" fmla="*/ 49 w 96"/>
                <a:gd name="T73" fmla="*/ 44 h 101"/>
                <a:gd name="T74" fmla="*/ 52 w 96"/>
                <a:gd name="T75" fmla="*/ 45 h 101"/>
                <a:gd name="T76" fmla="*/ 39 w 96"/>
                <a:gd name="T77" fmla="*/ 57 h 101"/>
                <a:gd name="T78" fmla="*/ 46 w 96"/>
                <a:gd name="T79" fmla="*/ 44 h 101"/>
                <a:gd name="T80" fmla="*/ 53 w 96"/>
                <a:gd name="T81" fmla="*/ 62 h 101"/>
                <a:gd name="T82" fmla="*/ 50 w 96"/>
                <a:gd name="T83" fmla="*/ 63 h 101"/>
                <a:gd name="T84" fmla="*/ 47 w 96"/>
                <a:gd name="T85" fmla="*/ 63 h 101"/>
                <a:gd name="T86" fmla="*/ 47 w 96"/>
                <a:gd name="T87" fmla="*/ 63 h 101"/>
                <a:gd name="T88" fmla="*/ 51 w 96"/>
                <a:gd name="T89" fmla="*/ 57 h 101"/>
                <a:gd name="T90" fmla="*/ 57 w 96"/>
                <a:gd name="T91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1">
                  <a:moveTo>
                    <a:pt x="48" y="6"/>
                  </a:moveTo>
                  <a:cubicBezTo>
                    <a:pt x="46" y="6"/>
                    <a:pt x="43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5"/>
                    <a:pt x="43" y="4"/>
                    <a:pt x="42" y="2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3" y="0"/>
                    <a:pt x="31" y="3"/>
                    <a:pt x="32" y="5"/>
                  </a:cubicBezTo>
                  <a:cubicBezTo>
                    <a:pt x="32" y="6"/>
                    <a:pt x="33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15" y="13"/>
                    <a:pt x="0" y="32"/>
                    <a:pt x="0" y="54"/>
                  </a:cubicBezTo>
                  <a:cubicBezTo>
                    <a:pt x="0" y="80"/>
                    <a:pt x="22" y="101"/>
                    <a:pt x="48" y="101"/>
                  </a:cubicBezTo>
                  <a:cubicBezTo>
                    <a:pt x="74" y="101"/>
                    <a:pt x="96" y="80"/>
                    <a:pt x="96" y="54"/>
                  </a:cubicBezTo>
                  <a:cubicBezTo>
                    <a:pt x="96" y="27"/>
                    <a:pt x="74" y="6"/>
                    <a:pt x="48" y="6"/>
                  </a:cubicBezTo>
                  <a:close/>
                  <a:moveTo>
                    <a:pt x="33" y="4"/>
                  </a:moveTo>
                  <a:cubicBezTo>
                    <a:pt x="33" y="3"/>
                    <a:pt x="35" y="2"/>
                    <a:pt x="37" y="1"/>
                  </a:cubicBezTo>
                  <a:cubicBezTo>
                    <a:pt x="37" y="1"/>
                    <a:pt x="37" y="1"/>
                    <a:pt x="38" y="1"/>
                  </a:cubicBezTo>
                  <a:cubicBezTo>
                    <a:pt x="39" y="1"/>
                    <a:pt x="41" y="2"/>
                    <a:pt x="41" y="3"/>
                  </a:cubicBezTo>
                  <a:cubicBezTo>
                    <a:pt x="41" y="4"/>
                    <a:pt x="41" y="4"/>
                    <a:pt x="40" y="5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6" y="5"/>
                    <a:pt x="36" y="5"/>
                    <a:pt x="35" y="6"/>
                  </a:cubicBezTo>
                  <a:cubicBezTo>
                    <a:pt x="34" y="6"/>
                    <a:pt x="33" y="5"/>
                    <a:pt x="33" y="4"/>
                  </a:cubicBezTo>
                  <a:close/>
                  <a:moveTo>
                    <a:pt x="73" y="79"/>
                  </a:moveTo>
                  <a:cubicBezTo>
                    <a:pt x="69" y="84"/>
                    <a:pt x="64" y="87"/>
                    <a:pt x="58" y="88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90"/>
                    <a:pt x="50" y="90"/>
                    <a:pt x="48" y="90"/>
                  </a:cubicBezTo>
                  <a:cubicBezTo>
                    <a:pt x="38" y="90"/>
                    <a:pt x="29" y="86"/>
                    <a:pt x="22" y="79"/>
                  </a:cubicBezTo>
                  <a:cubicBezTo>
                    <a:pt x="18" y="75"/>
                    <a:pt x="15" y="70"/>
                    <a:pt x="13" y="64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5"/>
                    <a:pt x="12" y="54"/>
                  </a:cubicBezTo>
                  <a:cubicBezTo>
                    <a:pt x="12" y="44"/>
                    <a:pt x="15" y="35"/>
                    <a:pt x="22" y="28"/>
                  </a:cubicBezTo>
                  <a:cubicBezTo>
                    <a:pt x="27" y="24"/>
                    <a:pt x="32" y="21"/>
                    <a:pt x="38" y="19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6" y="17"/>
                    <a:pt x="48" y="17"/>
                  </a:cubicBezTo>
                  <a:cubicBezTo>
                    <a:pt x="58" y="17"/>
                    <a:pt x="67" y="21"/>
                    <a:pt x="73" y="28"/>
                  </a:cubicBezTo>
                  <a:cubicBezTo>
                    <a:pt x="78" y="32"/>
                    <a:pt x="81" y="38"/>
                    <a:pt x="83" y="43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50"/>
                    <a:pt x="84" y="52"/>
                    <a:pt x="84" y="54"/>
                  </a:cubicBezTo>
                  <a:cubicBezTo>
                    <a:pt x="84" y="63"/>
                    <a:pt x="80" y="72"/>
                    <a:pt x="73" y="79"/>
                  </a:cubicBezTo>
                  <a:close/>
                  <a:moveTo>
                    <a:pt x="73" y="29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2" y="43"/>
                    <a:pt x="50" y="43"/>
                    <a:pt x="48" y="4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4"/>
                    <a:pt x="40" y="45"/>
                    <a:pt x="40" y="46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0"/>
                    <a:pt x="37" y="52"/>
                    <a:pt x="37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4"/>
                    <a:pt x="46" y="65"/>
                    <a:pt x="47" y="6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3"/>
                    <a:pt x="55" y="62"/>
                    <a:pt x="56" y="6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6"/>
                    <a:pt x="59" y="54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8"/>
                  </a:cubicBezTo>
                  <a:lnTo>
                    <a:pt x="73" y="29"/>
                  </a:lnTo>
                  <a:close/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lose/>
                  <a:moveTo>
                    <a:pt x="46" y="44"/>
                  </a:moveTo>
                  <a:cubicBezTo>
                    <a:pt x="47" y="44"/>
                    <a:pt x="47" y="44"/>
                    <a:pt x="48" y="44"/>
                  </a:cubicBezTo>
                  <a:cubicBezTo>
                    <a:pt x="48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1" y="44"/>
                    <a:pt x="5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6"/>
                    <a:pt x="39" y="56"/>
                  </a:cubicBezTo>
                  <a:cubicBezTo>
                    <a:pt x="37" y="50"/>
                    <a:pt x="41" y="45"/>
                    <a:pt x="46" y="44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2"/>
                    <a:pt x="51" y="63"/>
                    <a:pt x="50" y="63"/>
                  </a:cubicBezTo>
                  <a:cubicBezTo>
                    <a:pt x="49" y="63"/>
                    <a:pt x="49" y="63"/>
                    <a:pt x="48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5" y="63"/>
                    <a:pt x="44" y="62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1"/>
                    <a:pt x="57" y="52"/>
                  </a:cubicBezTo>
                  <a:cubicBezTo>
                    <a:pt x="58" y="56"/>
                    <a:pt x="56" y="60"/>
                    <a:pt x="53" y="62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2" name="Freeform 124"/>
            <p:cNvSpPr>
              <a:spLocks/>
            </p:cNvSpPr>
            <p:nvPr/>
          </p:nvSpPr>
          <p:spPr bwMode="auto">
            <a:xfrm>
              <a:off x="1051030" y="3310325"/>
              <a:ext cx="292280" cy="292280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9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6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5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90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3" name="Freeform 125"/>
            <p:cNvSpPr>
              <a:spLocks noEditPoints="1"/>
            </p:cNvSpPr>
            <p:nvPr/>
          </p:nvSpPr>
          <p:spPr bwMode="auto">
            <a:xfrm>
              <a:off x="1146776" y="2619941"/>
              <a:ext cx="278842" cy="302359"/>
            </a:xfrm>
            <a:custGeom>
              <a:avLst/>
              <a:gdLst>
                <a:gd name="T0" fmla="*/ 13 w 102"/>
                <a:gd name="T1" fmla="*/ 100 h 110"/>
                <a:gd name="T2" fmla="*/ 24 w 102"/>
                <a:gd name="T3" fmla="*/ 110 h 110"/>
                <a:gd name="T4" fmla="*/ 34 w 102"/>
                <a:gd name="T5" fmla="*/ 100 h 110"/>
                <a:gd name="T6" fmla="*/ 34 w 102"/>
                <a:gd name="T7" fmla="*/ 100 h 110"/>
                <a:gd name="T8" fmla="*/ 24 w 102"/>
                <a:gd name="T9" fmla="*/ 89 h 110"/>
                <a:gd name="T10" fmla="*/ 13 w 102"/>
                <a:gd name="T11" fmla="*/ 100 h 110"/>
                <a:gd name="T12" fmla="*/ 82 w 102"/>
                <a:gd name="T13" fmla="*/ 100 h 110"/>
                <a:gd name="T14" fmla="*/ 92 w 102"/>
                <a:gd name="T15" fmla="*/ 110 h 110"/>
                <a:gd name="T16" fmla="*/ 102 w 102"/>
                <a:gd name="T17" fmla="*/ 100 h 110"/>
                <a:gd name="T18" fmla="*/ 102 w 102"/>
                <a:gd name="T19" fmla="*/ 100 h 110"/>
                <a:gd name="T20" fmla="*/ 92 w 102"/>
                <a:gd name="T21" fmla="*/ 89 h 110"/>
                <a:gd name="T22" fmla="*/ 82 w 102"/>
                <a:gd name="T23" fmla="*/ 100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6 h 110"/>
                <a:gd name="T46" fmla="*/ 20 w 102"/>
                <a:gd name="T47" fmla="*/ 76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100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100"/>
                  </a:cubicBezTo>
                  <a:close/>
                  <a:moveTo>
                    <a:pt x="82" y="100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100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1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6" y="76"/>
                    <a:pt x="13" y="73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4" name="Freeform 126"/>
            <p:cNvSpPr>
              <a:spLocks noEditPoints="1"/>
            </p:cNvSpPr>
            <p:nvPr/>
          </p:nvSpPr>
          <p:spPr bwMode="auto">
            <a:xfrm>
              <a:off x="1224046" y="2384773"/>
              <a:ext cx="235168" cy="230128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4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1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9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5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6"/>
                    <a:pt x="82" y="44"/>
                    <a:pt x="82" y="42"/>
                  </a:cubicBezTo>
                  <a:cubicBezTo>
                    <a:pt x="82" y="21"/>
                    <a:pt x="64" y="3"/>
                    <a:pt x="43" y="3"/>
                  </a:cubicBezTo>
                  <a:cubicBezTo>
                    <a:pt x="41" y="3"/>
                    <a:pt x="39" y="3"/>
                    <a:pt x="36" y="4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4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1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9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6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5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5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5" name="Freeform 127"/>
            <p:cNvSpPr>
              <a:spLocks noEditPoints="1"/>
            </p:cNvSpPr>
            <p:nvPr/>
          </p:nvSpPr>
          <p:spPr bwMode="auto">
            <a:xfrm>
              <a:off x="1324832" y="2184880"/>
              <a:ext cx="131022" cy="171337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1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1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2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2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6" name="Freeform 128"/>
            <p:cNvSpPr>
              <a:spLocks noEditPoints="1"/>
            </p:cNvSpPr>
            <p:nvPr/>
          </p:nvSpPr>
          <p:spPr bwMode="auto">
            <a:xfrm>
              <a:off x="940165" y="3587488"/>
              <a:ext cx="357792" cy="359471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5 h 131"/>
                <a:gd name="T4" fmla="*/ 65 w 130"/>
                <a:gd name="T5" fmla="*/ 131 h 131"/>
                <a:gd name="T6" fmla="*/ 130 w 130"/>
                <a:gd name="T7" fmla="*/ 65 h 131"/>
                <a:gd name="T8" fmla="*/ 65 w 130"/>
                <a:gd name="T9" fmla="*/ 0 h 131"/>
                <a:gd name="T10" fmla="*/ 65 w 130"/>
                <a:gd name="T11" fmla="*/ 114 h 131"/>
                <a:gd name="T12" fmla="*/ 16 w 130"/>
                <a:gd name="T13" fmla="*/ 65 h 131"/>
                <a:gd name="T14" fmla="*/ 65 w 130"/>
                <a:gd name="T15" fmla="*/ 17 h 131"/>
                <a:gd name="T16" fmla="*/ 114 w 130"/>
                <a:gd name="T17" fmla="*/ 65 h 131"/>
                <a:gd name="T18" fmla="*/ 65 w 130"/>
                <a:gd name="T19" fmla="*/ 114 h 131"/>
                <a:gd name="T20" fmla="*/ 40 w 130"/>
                <a:gd name="T21" fmla="*/ 65 h 131"/>
                <a:gd name="T22" fmla="*/ 65 w 130"/>
                <a:gd name="T23" fmla="*/ 90 h 131"/>
                <a:gd name="T24" fmla="*/ 89 w 130"/>
                <a:gd name="T25" fmla="*/ 65 h 131"/>
                <a:gd name="T26" fmla="*/ 65 w 130"/>
                <a:gd name="T27" fmla="*/ 41 h 131"/>
                <a:gd name="T28" fmla="*/ 40 w 130"/>
                <a:gd name="T2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7"/>
                    <a:pt x="65" y="17"/>
                  </a:cubicBezTo>
                  <a:cubicBezTo>
                    <a:pt x="92" y="17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7" name="Freeform 129"/>
            <p:cNvSpPr>
              <a:spLocks noEditPoints="1"/>
            </p:cNvSpPr>
            <p:nvPr/>
          </p:nvSpPr>
          <p:spPr bwMode="auto">
            <a:xfrm>
              <a:off x="679800" y="2085773"/>
              <a:ext cx="592960" cy="257005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8" name="Freeform 130"/>
            <p:cNvSpPr>
              <a:spLocks noEditPoints="1"/>
            </p:cNvSpPr>
            <p:nvPr/>
          </p:nvSpPr>
          <p:spPr bwMode="auto">
            <a:xfrm>
              <a:off x="792345" y="2393171"/>
              <a:ext cx="329235" cy="293959"/>
            </a:xfrm>
            <a:custGeom>
              <a:avLst/>
              <a:gdLst>
                <a:gd name="T0" fmla="*/ 50 w 120"/>
                <a:gd name="T1" fmla="*/ 0 h 107"/>
                <a:gd name="T2" fmla="*/ 50 w 120"/>
                <a:gd name="T3" fmla="*/ 0 h 107"/>
                <a:gd name="T4" fmla="*/ 100 w 120"/>
                <a:gd name="T5" fmla="*/ 41 h 107"/>
                <a:gd name="T6" fmla="*/ 50 w 120"/>
                <a:gd name="T7" fmla="*/ 81 h 107"/>
                <a:gd name="T8" fmla="*/ 42 w 120"/>
                <a:gd name="T9" fmla="*/ 81 h 107"/>
                <a:gd name="T10" fmla="*/ 7 w 120"/>
                <a:gd name="T11" fmla="*/ 93 h 107"/>
                <a:gd name="T12" fmla="*/ 7 w 120"/>
                <a:gd name="T13" fmla="*/ 91 h 107"/>
                <a:gd name="T14" fmla="*/ 19 w 120"/>
                <a:gd name="T15" fmla="*/ 75 h 107"/>
                <a:gd name="T16" fmla="*/ 19 w 120"/>
                <a:gd name="T17" fmla="*/ 72 h 107"/>
                <a:gd name="T18" fmla="*/ 0 w 120"/>
                <a:gd name="T19" fmla="*/ 41 h 107"/>
                <a:gd name="T20" fmla="*/ 50 w 120"/>
                <a:gd name="T21" fmla="*/ 0 h 107"/>
                <a:gd name="T22" fmla="*/ 104 w 120"/>
                <a:gd name="T23" fmla="*/ 91 h 107"/>
                <a:gd name="T24" fmla="*/ 113 w 120"/>
                <a:gd name="T25" fmla="*/ 104 h 107"/>
                <a:gd name="T26" fmla="*/ 113 w 120"/>
                <a:gd name="T27" fmla="*/ 107 h 107"/>
                <a:gd name="T28" fmla="*/ 83 w 120"/>
                <a:gd name="T29" fmla="*/ 96 h 107"/>
                <a:gd name="T30" fmla="*/ 77 w 120"/>
                <a:gd name="T31" fmla="*/ 96 h 107"/>
                <a:gd name="T32" fmla="*/ 50 w 120"/>
                <a:gd name="T33" fmla="*/ 89 h 107"/>
                <a:gd name="T34" fmla="*/ 90 w 120"/>
                <a:gd name="T35" fmla="*/ 75 h 107"/>
                <a:gd name="T36" fmla="*/ 103 w 120"/>
                <a:gd name="T37" fmla="*/ 60 h 107"/>
                <a:gd name="T38" fmla="*/ 108 w 120"/>
                <a:gd name="T39" fmla="*/ 41 h 107"/>
                <a:gd name="T40" fmla="*/ 108 w 120"/>
                <a:gd name="T41" fmla="*/ 37 h 107"/>
                <a:gd name="T42" fmla="*/ 120 w 120"/>
                <a:gd name="T43" fmla="*/ 62 h 107"/>
                <a:gd name="T44" fmla="*/ 104 w 120"/>
                <a:gd name="T45" fmla="*/ 88 h 107"/>
                <a:gd name="T46" fmla="*/ 104 w 120"/>
                <a:gd name="T47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1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2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7"/>
                    <a:pt x="107" y="102"/>
                    <a:pt x="113" y="104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02" y="106"/>
                    <a:pt x="93" y="105"/>
                    <a:pt x="83" y="96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9"/>
                    <a:pt x="108" y="37"/>
                  </a:cubicBezTo>
                  <a:cubicBezTo>
                    <a:pt x="115" y="44"/>
                    <a:pt x="120" y="52"/>
                    <a:pt x="120" y="62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89" name="Freeform 131"/>
            <p:cNvSpPr>
              <a:spLocks noEditPoints="1"/>
            </p:cNvSpPr>
            <p:nvPr/>
          </p:nvSpPr>
          <p:spPr bwMode="auto">
            <a:xfrm>
              <a:off x="825941" y="2719046"/>
              <a:ext cx="290600" cy="288921"/>
            </a:xfrm>
            <a:custGeom>
              <a:avLst/>
              <a:gdLst>
                <a:gd name="T0" fmla="*/ 20 w 106"/>
                <a:gd name="T1" fmla="*/ 53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3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3 h 105"/>
                <a:gd name="T14" fmla="*/ 86 w 106"/>
                <a:gd name="T15" fmla="*/ 53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3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3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3 h 105"/>
                <a:gd name="T50" fmla="*/ 53 w 106"/>
                <a:gd name="T51" fmla="*/ 85 h 105"/>
                <a:gd name="T52" fmla="*/ 39 w 106"/>
                <a:gd name="T53" fmla="*/ 83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3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3"/>
                  </a:cubicBezTo>
                  <a:close/>
                  <a:moveTo>
                    <a:pt x="86" y="53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3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3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3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3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90" name="Freeform 132"/>
            <p:cNvSpPr>
              <a:spLocks noEditPoints="1"/>
            </p:cNvSpPr>
            <p:nvPr/>
          </p:nvSpPr>
          <p:spPr bwMode="auto">
            <a:xfrm>
              <a:off x="844418" y="3068439"/>
              <a:ext cx="272123" cy="287241"/>
            </a:xfrm>
            <a:custGeom>
              <a:avLst/>
              <a:gdLst>
                <a:gd name="T0" fmla="*/ 75 w 162"/>
                <a:gd name="T1" fmla="*/ 65 h 171"/>
                <a:gd name="T2" fmla="*/ 54 w 162"/>
                <a:gd name="T3" fmla="*/ 86 h 171"/>
                <a:gd name="T4" fmla="*/ 87 w 162"/>
                <a:gd name="T5" fmla="*/ 65 h 171"/>
                <a:gd name="T6" fmla="*/ 108 w 162"/>
                <a:gd name="T7" fmla="*/ 86 h 171"/>
                <a:gd name="T8" fmla="*/ 87 w 162"/>
                <a:gd name="T9" fmla="*/ 65 h 171"/>
                <a:gd name="T10" fmla="*/ 139 w 162"/>
                <a:gd name="T11" fmla="*/ 65 h 171"/>
                <a:gd name="T12" fmla="*/ 118 w 162"/>
                <a:gd name="T13" fmla="*/ 86 h 171"/>
                <a:gd name="T14" fmla="*/ 21 w 162"/>
                <a:gd name="T15" fmla="*/ 129 h 171"/>
                <a:gd name="T16" fmla="*/ 43 w 162"/>
                <a:gd name="T17" fmla="*/ 150 h 171"/>
                <a:gd name="T18" fmla="*/ 21 w 162"/>
                <a:gd name="T19" fmla="*/ 129 h 171"/>
                <a:gd name="T20" fmla="*/ 75 w 162"/>
                <a:gd name="T21" fmla="*/ 129 h 171"/>
                <a:gd name="T22" fmla="*/ 54 w 162"/>
                <a:gd name="T23" fmla="*/ 150 h 171"/>
                <a:gd name="T24" fmla="*/ 87 w 162"/>
                <a:gd name="T25" fmla="*/ 129 h 171"/>
                <a:gd name="T26" fmla="*/ 108 w 162"/>
                <a:gd name="T27" fmla="*/ 150 h 171"/>
                <a:gd name="T28" fmla="*/ 87 w 162"/>
                <a:gd name="T29" fmla="*/ 129 h 171"/>
                <a:gd name="T30" fmla="*/ 75 w 162"/>
                <a:gd name="T31" fmla="*/ 96 h 171"/>
                <a:gd name="T32" fmla="*/ 54 w 162"/>
                <a:gd name="T33" fmla="*/ 117 h 171"/>
                <a:gd name="T34" fmla="*/ 87 w 162"/>
                <a:gd name="T35" fmla="*/ 96 h 171"/>
                <a:gd name="T36" fmla="*/ 108 w 162"/>
                <a:gd name="T37" fmla="*/ 117 h 171"/>
                <a:gd name="T38" fmla="*/ 87 w 162"/>
                <a:gd name="T39" fmla="*/ 96 h 171"/>
                <a:gd name="T40" fmla="*/ 139 w 162"/>
                <a:gd name="T41" fmla="*/ 96 h 171"/>
                <a:gd name="T42" fmla="*/ 118 w 162"/>
                <a:gd name="T43" fmla="*/ 117 h 171"/>
                <a:gd name="T44" fmla="*/ 21 w 162"/>
                <a:gd name="T45" fmla="*/ 96 h 171"/>
                <a:gd name="T46" fmla="*/ 43 w 162"/>
                <a:gd name="T47" fmla="*/ 117 h 171"/>
                <a:gd name="T48" fmla="*/ 21 w 162"/>
                <a:gd name="T49" fmla="*/ 96 h 171"/>
                <a:gd name="T50" fmla="*/ 139 w 162"/>
                <a:gd name="T51" fmla="*/ 11 h 171"/>
                <a:gd name="T52" fmla="*/ 118 w 162"/>
                <a:gd name="T53" fmla="*/ 0 h 171"/>
                <a:gd name="T54" fmla="*/ 43 w 162"/>
                <a:gd name="T55" fmla="*/ 11 h 171"/>
                <a:gd name="T56" fmla="*/ 21 w 162"/>
                <a:gd name="T57" fmla="*/ 0 h 171"/>
                <a:gd name="T58" fmla="*/ 0 w 162"/>
                <a:gd name="T59" fmla="*/ 171 h 171"/>
                <a:gd name="T60" fmla="*/ 162 w 162"/>
                <a:gd name="T61" fmla="*/ 0 h 171"/>
                <a:gd name="T62" fmla="*/ 150 w 162"/>
                <a:gd name="T63" fmla="*/ 161 h 171"/>
                <a:gd name="T64" fmla="*/ 11 w 162"/>
                <a:gd name="T65" fmla="*/ 44 h 171"/>
                <a:gd name="T66" fmla="*/ 150 w 162"/>
                <a:gd name="T67" fmla="*/ 1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171">
                  <a:moveTo>
                    <a:pt x="54" y="65"/>
                  </a:moveTo>
                  <a:lnTo>
                    <a:pt x="75" y="65"/>
                  </a:lnTo>
                  <a:lnTo>
                    <a:pt x="75" y="86"/>
                  </a:lnTo>
                  <a:lnTo>
                    <a:pt x="54" y="86"/>
                  </a:lnTo>
                  <a:lnTo>
                    <a:pt x="54" y="65"/>
                  </a:lnTo>
                  <a:close/>
                  <a:moveTo>
                    <a:pt x="87" y="65"/>
                  </a:moveTo>
                  <a:lnTo>
                    <a:pt x="108" y="65"/>
                  </a:lnTo>
                  <a:lnTo>
                    <a:pt x="108" y="86"/>
                  </a:lnTo>
                  <a:lnTo>
                    <a:pt x="87" y="86"/>
                  </a:lnTo>
                  <a:lnTo>
                    <a:pt x="87" y="65"/>
                  </a:lnTo>
                  <a:close/>
                  <a:moveTo>
                    <a:pt x="118" y="65"/>
                  </a:moveTo>
                  <a:lnTo>
                    <a:pt x="139" y="65"/>
                  </a:lnTo>
                  <a:lnTo>
                    <a:pt x="139" y="86"/>
                  </a:lnTo>
                  <a:lnTo>
                    <a:pt x="118" y="86"/>
                  </a:lnTo>
                  <a:lnTo>
                    <a:pt x="118" y="65"/>
                  </a:lnTo>
                  <a:close/>
                  <a:moveTo>
                    <a:pt x="21" y="129"/>
                  </a:moveTo>
                  <a:lnTo>
                    <a:pt x="43" y="129"/>
                  </a:lnTo>
                  <a:lnTo>
                    <a:pt x="43" y="150"/>
                  </a:lnTo>
                  <a:lnTo>
                    <a:pt x="21" y="150"/>
                  </a:lnTo>
                  <a:lnTo>
                    <a:pt x="21" y="129"/>
                  </a:lnTo>
                  <a:close/>
                  <a:moveTo>
                    <a:pt x="54" y="129"/>
                  </a:moveTo>
                  <a:lnTo>
                    <a:pt x="75" y="129"/>
                  </a:lnTo>
                  <a:lnTo>
                    <a:pt x="75" y="150"/>
                  </a:lnTo>
                  <a:lnTo>
                    <a:pt x="54" y="150"/>
                  </a:lnTo>
                  <a:lnTo>
                    <a:pt x="54" y="129"/>
                  </a:lnTo>
                  <a:close/>
                  <a:moveTo>
                    <a:pt x="87" y="129"/>
                  </a:moveTo>
                  <a:lnTo>
                    <a:pt x="108" y="129"/>
                  </a:lnTo>
                  <a:lnTo>
                    <a:pt x="108" y="150"/>
                  </a:lnTo>
                  <a:lnTo>
                    <a:pt x="87" y="150"/>
                  </a:lnTo>
                  <a:lnTo>
                    <a:pt x="87" y="129"/>
                  </a:lnTo>
                  <a:close/>
                  <a:moveTo>
                    <a:pt x="54" y="96"/>
                  </a:moveTo>
                  <a:lnTo>
                    <a:pt x="75" y="96"/>
                  </a:lnTo>
                  <a:lnTo>
                    <a:pt x="75" y="117"/>
                  </a:lnTo>
                  <a:lnTo>
                    <a:pt x="54" y="117"/>
                  </a:lnTo>
                  <a:lnTo>
                    <a:pt x="54" y="96"/>
                  </a:lnTo>
                  <a:close/>
                  <a:moveTo>
                    <a:pt x="87" y="96"/>
                  </a:moveTo>
                  <a:lnTo>
                    <a:pt x="108" y="96"/>
                  </a:lnTo>
                  <a:lnTo>
                    <a:pt x="108" y="117"/>
                  </a:lnTo>
                  <a:lnTo>
                    <a:pt x="87" y="117"/>
                  </a:lnTo>
                  <a:lnTo>
                    <a:pt x="87" y="96"/>
                  </a:lnTo>
                  <a:close/>
                  <a:moveTo>
                    <a:pt x="118" y="96"/>
                  </a:moveTo>
                  <a:lnTo>
                    <a:pt x="139" y="96"/>
                  </a:lnTo>
                  <a:lnTo>
                    <a:pt x="139" y="117"/>
                  </a:lnTo>
                  <a:lnTo>
                    <a:pt x="118" y="117"/>
                  </a:lnTo>
                  <a:lnTo>
                    <a:pt x="118" y="96"/>
                  </a:lnTo>
                  <a:close/>
                  <a:moveTo>
                    <a:pt x="21" y="96"/>
                  </a:moveTo>
                  <a:lnTo>
                    <a:pt x="43" y="96"/>
                  </a:lnTo>
                  <a:lnTo>
                    <a:pt x="43" y="117"/>
                  </a:lnTo>
                  <a:lnTo>
                    <a:pt x="21" y="117"/>
                  </a:lnTo>
                  <a:lnTo>
                    <a:pt x="21" y="96"/>
                  </a:lnTo>
                  <a:close/>
                  <a:moveTo>
                    <a:pt x="139" y="0"/>
                  </a:moveTo>
                  <a:lnTo>
                    <a:pt x="139" y="11"/>
                  </a:lnTo>
                  <a:lnTo>
                    <a:pt x="118" y="11"/>
                  </a:lnTo>
                  <a:lnTo>
                    <a:pt x="118" y="0"/>
                  </a:lnTo>
                  <a:lnTo>
                    <a:pt x="43" y="0"/>
                  </a:lnTo>
                  <a:lnTo>
                    <a:pt x="43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62" y="171"/>
                  </a:lnTo>
                  <a:lnTo>
                    <a:pt x="162" y="0"/>
                  </a:lnTo>
                  <a:lnTo>
                    <a:pt x="139" y="0"/>
                  </a:lnTo>
                  <a:close/>
                  <a:moveTo>
                    <a:pt x="150" y="161"/>
                  </a:moveTo>
                  <a:lnTo>
                    <a:pt x="11" y="161"/>
                  </a:lnTo>
                  <a:lnTo>
                    <a:pt x="11" y="44"/>
                  </a:lnTo>
                  <a:lnTo>
                    <a:pt x="150" y="44"/>
                  </a:lnTo>
                  <a:lnTo>
                    <a:pt x="150" y="161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91" name="Freeform 133"/>
            <p:cNvSpPr>
              <a:spLocks noEditPoints="1"/>
            </p:cNvSpPr>
            <p:nvPr/>
          </p:nvSpPr>
          <p:spPr bwMode="auto">
            <a:xfrm>
              <a:off x="1276119" y="4397137"/>
              <a:ext cx="230129" cy="230128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92" name="Freeform 134"/>
            <p:cNvSpPr>
              <a:spLocks noEditPoints="1"/>
            </p:cNvSpPr>
            <p:nvPr/>
          </p:nvSpPr>
          <p:spPr bwMode="auto">
            <a:xfrm>
              <a:off x="940165" y="4363542"/>
              <a:ext cx="401465" cy="401465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1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6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93" name="Freeform 135"/>
            <p:cNvSpPr>
              <a:spLocks noEditPoints="1"/>
            </p:cNvSpPr>
            <p:nvPr/>
          </p:nvSpPr>
          <p:spPr bwMode="auto">
            <a:xfrm>
              <a:off x="1467612" y="5082483"/>
              <a:ext cx="233488" cy="236847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1 h 86"/>
                <a:gd name="T42" fmla="*/ 6 w 85"/>
                <a:gd name="T43" fmla="*/ 54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4 h 86"/>
                <a:gd name="T52" fmla="*/ 75 w 85"/>
                <a:gd name="T53" fmla="*/ 51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20"/>
                    <a:pt x="66" y="0"/>
                    <a:pt x="42" y="0"/>
                  </a:cubicBezTo>
                  <a:cubicBezTo>
                    <a:pt x="19" y="0"/>
                    <a:pt x="0" y="20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7" y="52"/>
                    <a:pt x="6" y="54"/>
                  </a:cubicBezTo>
                  <a:cubicBezTo>
                    <a:pt x="5" y="51"/>
                    <a:pt x="5" y="49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9"/>
                    <a:pt x="80" y="51"/>
                    <a:pt x="79" y="54"/>
                  </a:cubicBezTo>
                  <a:cubicBezTo>
                    <a:pt x="78" y="52"/>
                    <a:pt x="76" y="51"/>
                    <a:pt x="75" y="5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94" name="Freeform 136"/>
            <p:cNvSpPr>
              <a:spLocks noEditPoints="1"/>
            </p:cNvSpPr>
            <p:nvPr/>
          </p:nvSpPr>
          <p:spPr bwMode="auto">
            <a:xfrm>
              <a:off x="1113181" y="4795242"/>
              <a:ext cx="285561" cy="283881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32 w 104"/>
                <a:gd name="T11" fmla="*/ 52 h 104"/>
                <a:gd name="T12" fmla="*/ 52 w 104"/>
                <a:gd name="T13" fmla="*/ 32 h 104"/>
                <a:gd name="T14" fmla="*/ 72 w 104"/>
                <a:gd name="T15" fmla="*/ 52 h 104"/>
                <a:gd name="T16" fmla="*/ 52 w 104"/>
                <a:gd name="T17" fmla="*/ 71 h 104"/>
                <a:gd name="T18" fmla="*/ 32 w 104"/>
                <a:gd name="T19" fmla="*/ 52 h 104"/>
                <a:gd name="T20" fmla="*/ 94 w 104"/>
                <a:gd name="T21" fmla="*/ 69 h 104"/>
                <a:gd name="T22" fmla="*/ 94 w 104"/>
                <a:gd name="T23" fmla="*/ 69 h 104"/>
                <a:gd name="T24" fmla="*/ 76 w 104"/>
                <a:gd name="T25" fmla="*/ 62 h 104"/>
                <a:gd name="T26" fmla="*/ 78 w 104"/>
                <a:gd name="T27" fmla="*/ 52 h 104"/>
                <a:gd name="T28" fmla="*/ 76 w 104"/>
                <a:gd name="T29" fmla="*/ 42 h 104"/>
                <a:gd name="T30" fmla="*/ 89 w 104"/>
                <a:gd name="T31" fmla="*/ 37 h 104"/>
                <a:gd name="T32" fmla="*/ 94 w 104"/>
                <a:gd name="T33" fmla="*/ 34 h 104"/>
                <a:gd name="T34" fmla="*/ 98 w 104"/>
                <a:gd name="T35" fmla="*/ 52 h 104"/>
                <a:gd name="T36" fmla="*/ 94 w 104"/>
                <a:gd name="T37" fmla="*/ 69 h 104"/>
                <a:gd name="T38" fmla="*/ 69 w 104"/>
                <a:gd name="T39" fmla="*/ 10 h 104"/>
                <a:gd name="T40" fmla="*/ 69 w 104"/>
                <a:gd name="T41" fmla="*/ 10 h 104"/>
                <a:gd name="T42" fmla="*/ 69 w 104"/>
                <a:gd name="T43" fmla="*/ 10 h 104"/>
                <a:gd name="T44" fmla="*/ 62 w 104"/>
                <a:gd name="T45" fmla="*/ 28 h 104"/>
                <a:gd name="T46" fmla="*/ 52 w 104"/>
                <a:gd name="T47" fmla="*/ 26 h 104"/>
                <a:gd name="T48" fmla="*/ 42 w 104"/>
                <a:gd name="T49" fmla="*/ 28 h 104"/>
                <a:gd name="T50" fmla="*/ 38 w 104"/>
                <a:gd name="T51" fmla="*/ 19 h 104"/>
                <a:gd name="T52" fmla="*/ 35 w 104"/>
                <a:gd name="T53" fmla="*/ 10 h 104"/>
                <a:gd name="T54" fmla="*/ 52 w 104"/>
                <a:gd name="T55" fmla="*/ 6 h 104"/>
                <a:gd name="T56" fmla="*/ 69 w 104"/>
                <a:gd name="T57" fmla="*/ 10 h 104"/>
                <a:gd name="T58" fmla="*/ 10 w 104"/>
                <a:gd name="T59" fmla="*/ 34 h 104"/>
                <a:gd name="T60" fmla="*/ 19 w 104"/>
                <a:gd name="T61" fmla="*/ 38 h 104"/>
                <a:gd name="T62" fmla="*/ 28 w 104"/>
                <a:gd name="T63" fmla="*/ 42 h 104"/>
                <a:gd name="T64" fmla="*/ 26 w 104"/>
                <a:gd name="T65" fmla="*/ 52 h 104"/>
                <a:gd name="T66" fmla="*/ 28 w 104"/>
                <a:gd name="T67" fmla="*/ 62 h 104"/>
                <a:gd name="T68" fmla="*/ 10 w 104"/>
                <a:gd name="T69" fmla="*/ 69 h 104"/>
                <a:gd name="T70" fmla="*/ 6 w 104"/>
                <a:gd name="T71" fmla="*/ 52 h 104"/>
                <a:gd name="T72" fmla="*/ 10 w 104"/>
                <a:gd name="T73" fmla="*/ 34 h 104"/>
                <a:gd name="T74" fmla="*/ 35 w 104"/>
                <a:gd name="T75" fmla="*/ 94 h 104"/>
                <a:gd name="T76" fmla="*/ 37 w 104"/>
                <a:gd name="T77" fmla="*/ 88 h 104"/>
                <a:gd name="T78" fmla="*/ 42 w 104"/>
                <a:gd name="T79" fmla="*/ 76 h 104"/>
                <a:gd name="T80" fmla="*/ 52 w 104"/>
                <a:gd name="T81" fmla="*/ 78 h 104"/>
                <a:gd name="T82" fmla="*/ 62 w 104"/>
                <a:gd name="T83" fmla="*/ 76 h 104"/>
                <a:gd name="T84" fmla="*/ 69 w 104"/>
                <a:gd name="T85" fmla="*/ 94 h 104"/>
                <a:gd name="T86" fmla="*/ 69 w 104"/>
                <a:gd name="T87" fmla="*/ 94 h 104"/>
                <a:gd name="T88" fmla="*/ 69 w 104"/>
                <a:gd name="T89" fmla="*/ 94 h 104"/>
                <a:gd name="T90" fmla="*/ 52 w 104"/>
                <a:gd name="T91" fmla="*/ 97 h 104"/>
                <a:gd name="T92" fmla="*/ 35 w 104"/>
                <a:gd name="T93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32" y="52"/>
                  </a:moveTo>
                  <a:cubicBezTo>
                    <a:pt x="32" y="41"/>
                    <a:pt x="41" y="32"/>
                    <a:pt x="52" y="32"/>
                  </a:cubicBezTo>
                  <a:cubicBezTo>
                    <a:pt x="63" y="32"/>
                    <a:pt x="72" y="41"/>
                    <a:pt x="72" y="52"/>
                  </a:cubicBezTo>
                  <a:cubicBezTo>
                    <a:pt x="72" y="63"/>
                    <a:pt x="63" y="71"/>
                    <a:pt x="52" y="71"/>
                  </a:cubicBezTo>
                  <a:cubicBezTo>
                    <a:pt x="41" y="71"/>
                    <a:pt x="32" y="63"/>
                    <a:pt x="32" y="52"/>
                  </a:cubicBezTo>
                  <a:close/>
                  <a:moveTo>
                    <a:pt x="94" y="69"/>
                  </a:moveTo>
                  <a:cubicBezTo>
                    <a:pt x="94" y="69"/>
                    <a:pt x="94" y="69"/>
                    <a:pt x="94" y="69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7" y="59"/>
                    <a:pt x="78" y="55"/>
                    <a:pt x="78" y="52"/>
                  </a:cubicBezTo>
                  <a:cubicBezTo>
                    <a:pt x="78" y="48"/>
                    <a:pt x="77" y="45"/>
                    <a:pt x="76" y="4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6" y="40"/>
                    <a:pt x="98" y="46"/>
                    <a:pt x="98" y="52"/>
                  </a:cubicBezTo>
                  <a:cubicBezTo>
                    <a:pt x="98" y="58"/>
                    <a:pt x="96" y="64"/>
                    <a:pt x="94" y="69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6"/>
                    <a:pt x="56" y="26"/>
                    <a:pt x="52" y="26"/>
                  </a:cubicBezTo>
                  <a:cubicBezTo>
                    <a:pt x="48" y="26"/>
                    <a:pt x="45" y="26"/>
                    <a:pt x="42" y="2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7"/>
                    <a:pt x="46" y="6"/>
                    <a:pt x="52" y="6"/>
                  </a:cubicBezTo>
                  <a:cubicBezTo>
                    <a:pt x="58" y="6"/>
                    <a:pt x="64" y="7"/>
                    <a:pt x="69" y="10"/>
                  </a:cubicBezTo>
                  <a:close/>
                  <a:moveTo>
                    <a:pt x="10" y="34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5"/>
                    <a:pt x="26" y="48"/>
                    <a:pt x="26" y="52"/>
                  </a:cubicBezTo>
                  <a:cubicBezTo>
                    <a:pt x="26" y="55"/>
                    <a:pt x="27" y="59"/>
                    <a:pt x="28" y="62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8" y="64"/>
                    <a:pt x="6" y="58"/>
                    <a:pt x="6" y="52"/>
                  </a:cubicBezTo>
                  <a:cubicBezTo>
                    <a:pt x="6" y="46"/>
                    <a:pt x="8" y="40"/>
                    <a:pt x="10" y="34"/>
                  </a:cubicBezTo>
                  <a:close/>
                  <a:moveTo>
                    <a:pt x="35" y="94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5" y="77"/>
                    <a:pt x="48" y="78"/>
                    <a:pt x="52" y="78"/>
                  </a:cubicBezTo>
                  <a:cubicBezTo>
                    <a:pt x="56" y="78"/>
                    <a:pt x="59" y="77"/>
                    <a:pt x="62" y="76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4" y="96"/>
                    <a:pt x="58" y="97"/>
                    <a:pt x="52" y="97"/>
                  </a:cubicBezTo>
                  <a:cubicBezTo>
                    <a:pt x="46" y="97"/>
                    <a:pt x="40" y="96"/>
                    <a:pt x="35" y="94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95" name="Freeform 137"/>
            <p:cNvSpPr>
              <a:spLocks/>
            </p:cNvSpPr>
            <p:nvPr/>
          </p:nvSpPr>
          <p:spPr bwMode="auto">
            <a:xfrm>
              <a:off x="1198850" y="5139595"/>
              <a:ext cx="329235" cy="332594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6"/>
                    <a:pt x="4" y="80"/>
                    <a:pt x="10" y="80"/>
                  </a:cubicBezTo>
                  <a:cubicBezTo>
                    <a:pt x="15" y="80"/>
                    <a:pt x="20" y="76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8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96" name="Freeform 138"/>
            <p:cNvSpPr>
              <a:spLocks noEditPoints="1"/>
            </p:cNvSpPr>
            <p:nvPr/>
          </p:nvSpPr>
          <p:spPr bwMode="auto">
            <a:xfrm>
              <a:off x="762109" y="4052784"/>
              <a:ext cx="342673" cy="283881"/>
            </a:xfrm>
            <a:custGeom>
              <a:avLst/>
              <a:gdLst>
                <a:gd name="T0" fmla="*/ 125 w 125"/>
                <a:gd name="T1" fmla="*/ 55 h 103"/>
                <a:gd name="T2" fmla="*/ 110 w 125"/>
                <a:gd name="T3" fmla="*/ 24 h 103"/>
                <a:gd name="T4" fmla="*/ 86 w 125"/>
                <a:gd name="T5" fmla="*/ 24 h 103"/>
                <a:gd name="T6" fmla="*/ 86 w 125"/>
                <a:gd name="T7" fmla="*/ 8 h 103"/>
                <a:gd name="T8" fmla="*/ 78 w 125"/>
                <a:gd name="T9" fmla="*/ 0 h 103"/>
                <a:gd name="T10" fmla="*/ 8 w 125"/>
                <a:gd name="T11" fmla="*/ 0 h 103"/>
                <a:gd name="T12" fmla="*/ 0 w 125"/>
                <a:gd name="T13" fmla="*/ 8 h 103"/>
                <a:gd name="T14" fmla="*/ 0 w 125"/>
                <a:gd name="T15" fmla="*/ 71 h 103"/>
                <a:gd name="T16" fmla="*/ 8 w 125"/>
                <a:gd name="T17" fmla="*/ 79 h 103"/>
                <a:gd name="T18" fmla="*/ 18 w 125"/>
                <a:gd name="T19" fmla="*/ 79 h 103"/>
                <a:gd name="T20" fmla="*/ 16 w 125"/>
                <a:gd name="T21" fmla="*/ 87 h 103"/>
                <a:gd name="T22" fmla="*/ 31 w 125"/>
                <a:gd name="T23" fmla="*/ 103 h 103"/>
                <a:gd name="T24" fmla="*/ 47 w 125"/>
                <a:gd name="T25" fmla="*/ 87 h 103"/>
                <a:gd name="T26" fmla="*/ 45 w 125"/>
                <a:gd name="T27" fmla="*/ 79 h 103"/>
                <a:gd name="T28" fmla="*/ 88 w 125"/>
                <a:gd name="T29" fmla="*/ 79 h 103"/>
                <a:gd name="T30" fmla="*/ 86 w 125"/>
                <a:gd name="T31" fmla="*/ 87 h 103"/>
                <a:gd name="T32" fmla="*/ 102 w 125"/>
                <a:gd name="T33" fmla="*/ 103 h 103"/>
                <a:gd name="T34" fmla="*/ 118 w 125"/>
                <a:gd name="T35" fmla="*/ 87 h 103"/>
                <a:gd name="T36" fmla="*/ 115 w 125"/>
                <a:gd name="T37" fmla="*/ 79 h 103"/>
                <a:gd name="T38" fmla="*/ 125 w 125"/>
                <a:gd name="T39" fmla="*/ 79 h 103"/>
                <a:gd name="T40" fmla="*/ 125 w 125"/>
                <a:gd name="T41" fmla="*/ 55 h 103"/>
                <a:gd name="T42" fmla="*/ 86 w 125"/>
                <a:gd name="T43" fmla="*/ 55 h 103"/>
                <a:gd name="T44" fmla="*/ 86 w 125"/>
                <a:gd name="T45" fmla="*/ 36 h 103"/>
                <a:gd name="T46" fmla="*/ 102 w 125"/>
                <a:gd name="T47" fmla="*/ 36 h 103"/>
                <a:gd name="T48" fmla="*/ 112 w 125"/>
                <a:gd name="T49" fmla="*/ 55 h 103"/>
                <a:gd name="T50" fmla="*/ 86 w 125"/>
                <a:gd name="T51" fmla="*/ 5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3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6"/>
                    <a:pt x="23" y="103"/>
                    <a:pt x="31" y="103"/>
                  </a:cubicBezTo>
                  <a:cubicBezTo>
                    <a:pt x="40" y="103"/>
                    <a:pt x="47" y="96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6"/>
                    <a:pt x="93" y="103"/>
                    <a:pt x="102" y="103"/>
                  </a:cubicBezTo>
                  <a:cubicBezTo>
                    <a:pt x="111" y="103"/>
                    <a:pt x="118" y="96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97" name="Freeform 139"/>
            <p:cNvSpPr>
              <a:spLocks noEditPoints="1"/>
            </p:cNvSpPr>
            <p:nvPr/>
          </p:nvSpPr>
          <p:spPr bwMode="auto">
            <a:xfrm>
              <a:off x="610930" y="3723549"/>
              <a:ext cx="288921" cy="288921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10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2 h 105"/>
                <a:gd name="T26" fmla="*/ 53 w 105"/>
                <a:gd name="T27" fmla="*/ 105 h 105"/>
                <a:gd name="T28" fmla="*/ 101 w 105"/>
                <a:gd name="T29" fmla="*/ 102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90 h 105"/>
                <a:gd name="T36" fmla="*/ 53 w 105"/>
                <a:gd name="T37" fmla="*/ 92 h 105"/>
                <a:gd name="T38" fmla="*/ 16 w 105"/>
                <a:gd name="T39" fmla="*/ 90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3"/>
                    <a:pt x="0" y="65"/>
                  </a:cubicBezTo>
                  <a:cubicBezTo>
                    <a:pt x="0" y="78"/>
                    <a:pt x="2" y="91"/>
                    <a:pt x="4" y="102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2"/>
                  </a:cubicBezTo>
                  <a:cubicBezTo>
                    <a:pt x="104" y="91"/>
                    <a:pt x="105" y="78"/>
                    <a:pt x="105" y="65"/>
                  </a:cubicBezTo>
                  <a:cubicBezTo>
                    <a:pt x="105" y="53"/>
                    <a:pt x="104" y="40"/>
                    <a:pt x="101" y="29"/>
                  </a:cubicBezTo>
                  <a:close/>
                  <a:moveTo>
                    <a:pt x="89" y="90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90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90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98" name="Freeform 140"/>
            <p:cNvSpPr>
              <a:spLocks/>
            </p:cNvSpPr>
            <p:nvPr/>
          </p:nvSpPr>
          <p:spPr bwMode="auto">
            <a:xfrm>
              <a:off x="631087" y="3392635"/>
              <a:ext cx="367871" cy="298999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8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6 h 109"/>
                <a:gd name="T26" fmla="*/ 20 w 134"/>
                <a:gd name="T27" fmla="*/ 67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9"/>
                    <a:pt x="130" y="2"/>
                  </a:cubicBezTo>
                  <a:cubicBezTo>
                    <a:pt x="125" y="5"/>
                    <a:pt x="119" y="8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8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2"/>
                    <a:pt x="9" y="40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52"/>
                    <a:pt x="15" y="63"/>
                    <a:pt x="28" y="66"/>
                  </a:cubicBezTo>
                  <a:cubicBezTo>
                    <a:pt x="25" y="66"/>
                    <a:pt x="23" y="67"/>
                    <a:pt x="20" y="67"/>
                  </a:cubicBezTo>
                  <a:cubicBezTo>
                    <a:pt x="19" y="67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30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99" name="Freeform 141"/>
            <p:cNvSpPr>
              <a:spLocks noEditPoints="1"/>
            </p:cNvSpPr>
            <p:nvPr/>
          </p:nvSpPr>
          <p:spPr bwMode="auto">
            <a:xfrm>
              <a:off x="795705" y="4922904"/>
              <a:ext cx="356112" cy="335954"/>
            </a:xfrm>
            <a:custGeom>
              <a:avLst/>
              <a:gdLst>
                <a:gd name="T0" fmla="*/ 93 w 212"/>
                <a:gd name="T1" fmla="*/ 107 h 200"/>
                <a:gd name="T2" fmla="*/ 119 w 212"/>
                <a:gd name="T3" fmla="*/ 107 h 200"/>
                <a:gd name="T4" fmla="*/ 119 w 212"/>
                <a:gd name="T5" fmla="*/ 54 h 200"/>
                <a:gd name="T6" fmla="*/ 158 w 212"/>
                <a:gd name="T7" fmla="*/ 54 h 200"/>
                <a:gd name="T8" fmla="*/ 106 w 212"/>
                <a:gd name="T9" fmla="*/ 0 h 200"/>
                <a:gd name="T10" fmla="*/ 52 w 212"/>
                <a:gd name="T11" fmla="*/ 54 h 200"/>
                <a:gd name="T12" fmla="*/ 93 w 212"/>
                <a:gd name="T13" fmla="*/ 54 h 200"/>
                <a:gd name="T14" fmla="*/ 93 w 212"/>
                <a:gd name="T15" fmla="*/ 107 h 200"/>
                <a:gd name="T16" fmla="*/ 132 w 212"/>
                <a:gd name="T17" fmla="*/ 77 h 200"/>
                <a:gd name="T18" fmla="*/ 132 w 212"/>
                <a:gd name="T19" fmla="*/ 97 h 200"/>
                <a:gd name="T20" fmla="*/ 192 w 212"/>
                <a:gd name="T21" fmla="*/ 120 h 200"/>
                <a:gd name="T22" fmla="*/ 106 w 212"/>
                <a:gd name="T23" fmla="*/ 152 h 200"/>
                <a:gd name="T24" fmla="*/ 18 w 212"/>
                <a:gd name="T25" fmla="*/ 120 h 200"/>
                <a:gd name="T26" fmla="*/ 78 w 212"/>
                <a:gd name="T27" fmla="*/ 97 h 200"/>
                <a:gd name="T28" fmla="*/ 78 w 212"/>
                <a:gd name="T29" fmla="*/ 77 h 200"/>
                <a:gd name="T30" fmla="*/ 0 w 212"/>
                <a:gd name="T31" fmla="*/ 107 h 200"/>
                <a:gd name="T32" fmla="*/ 0 w 212"/>
                <a:gd name="T33" fmla="*/ 160 h 200"/>
                <a:gd name="T34" fmla="*/ 106 w 212"/>
                <a:gd name="T35" fmla="*/ 200 h 200"/>
                <a:gd name="T36" fmla="*/ 212 w 212"/>
                <a:gd name="T37" fmla="*/ 160 h 200"/>
                <a:gd name="T38" fmla="*/ 212 w 212"/>
                <a:gd name="T39" fmla="*/ 107 h 200"/>
                <a:gd name="T40" fmla="*/ 132 w 212"/>
                <a:gd name="T41" fmla="*/ 7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00">
                  <a:moveTo>
                    <a:pt x="93" y="107"/>
                  </a:moveTo>
                  <a:lnTo>
                    <a:pt x="119" y="107"/>
                  </a:lnTo>
                  <a:lnTo>
                    <a:pt x="119" y="54"/>
                  </a:lnTo>
                  <a:lnTo>
                    <a:pt x="158" y="54"/>
                  </a:lnTo>
                  <a:lnTo>
                    <a:pt x="106" y="0"/>
                  </a:lnTo>
                  <a:lnTo>
                    <a:pt x="52" y="54"/>
                  </a:lnTo>
                  <a:lnTo>
                    <a:pt x="93" y="54"/>
                  </a:lnTo>
                  <a:lnTo>
                    <a:pt x="93" y="107"/>
                  </a:lnTo>
                  <a:close/>
                  <a:moveTo>
                    <a:pt x="132" y="77"/>
                  </a:moveTo>
                  <a:lnTo>
                    <a:pt x="132" y="97"/>
                  </a:lnTo>
                  <a:lnTo>
                    <a:pt x="192" y="120"/>
                  </a:lnTo>
                  <a:lnTo>
                    <a:pt x="106" y="152"/>
                  </a:lnTo>
                  <a:lnTo>
                    <a:pt x="18" y="120"/>
                  </a:lnTo>
                  <a:lnTo>
                    <a:pt x="78" y="97"/>
                  </a:lnTo>
                  <a:lnTo>
                    <a:pt x="78" y="77"/>
                  </a:lnTo>
                  <a:lnTo>
                    <a:pt x="0" y="107"/>
                  </a:lnTo>
                  <a:lnTo>
                    <a:pt x="0" y="160"/>
                  </a:lnTo>
                  <a:lnTo>
                    <a:pt x="106" y="200"/>
                  </a:lnTo>
                  <a:lnTo>
                    <a:pt x="212" y="160"/>
                  </a:lnTo>
                  <a:lnTo>
                    <a:pt x="212" y="107"/>
                  </a:lnTo>
                  <a:lnTo>
                    <a:pt x="132" y="77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00" name="Freeform 142"/>
            <p:cNvSpPr>
              <a:spLocks noEditPoints="1"/>
            </p:cNvSpPr>
            <p:nvPr/>
          </p:nvSpPr>
          <p:spPr bwMode="auto">
            <a:xfrm>
              <a:off x="778907" y="5285735"/>
              <a:ext cx="272123" cy="206611"/>
            </a:xfrm>
            <a:custGeom>
              <a:avLst/>
              <a:gdLst>
                <a:gd name="T0" fmla="*/ 37 w 99"/>
                <a:gd name="T1" fmla="*/ 16 h 75"/>
                <a:gd name="T2" fmla="*/ 53 w 99"/>
                <a:gd name="T3" fmla="*/ 31 h 75"/>
                <a:gd name="T4" fmla="*/ 68 w 99"/>
                <a:gd name="T5" fmla="*/ 16 h 75"/>
                <a:gd name="T6" fmla="*/ 53 w 99"/>
                <a:gd name="T7" fmla="*/ 0 h 75"/>
                <a:gd name="T8" fmla="*/ 37 w 99"/>
                <a:gd name="T9" fmla="*/ 16 h 75"/>
                <a:gd name="T10" fmla="*/ 0 w 99"/>
                <a:gd name="T11" fmla="*/ 16 h 75"/>
                <a:gd name="T12" fmla="*/ 16 w 99"/>
                <a:gd name="T13" fmla="*/ 31 h 75"/>
                <a:gd name="T14" fmla="*/ 31 w 99"/>
                <a:gd name="T15" fmla="*/ 16 h 75"/>
                <a:gd name="T16" fmla="*/ 16 w 99"/>
                <a:gd name="T17" fmla="*/ 0 h 75"/>
                <a:gd name="T18" fmla="*/ 0 w 99"/>
                <a:gd name="T19" fmla="*/ 16 h 75"/>
                <a:gd name="T20" fmla="*/ 74 w 99"/>
                <a:gd name="T21" fmla="*/ 47 h 75"/>
                <a:gd name="T22" fmla="*/ 74 w 99"/>
                <a:gd name="T23" fmla="*/ 37 h 75"/>
                <a:gd name="T24" fmla="*/ 68 w 99"/>
                <a:gd name="T25" fmla="*/ 31 h 75"/>
                <a:gd name="T26" fmla="*/ 53 w 99"/>
                <a:gd name="T27" fmla="*/ 31 h 75"/>
                <a:gd name="T28" fmla="*/ 16 w 99"/>
                <a:gd name="T29" fmla="*/ 31 h 75"/>
                <a:gd name="T30" fmla="*/ 6 w 99"/>
                <a:gd name="T31" fmla="*/ 31 h 75"/>
                <a:gd name="T32" fmla="*/ 0 w 99"/>
                <a:gd name="T33" fmla="*/ 37 h 75"/>
                <a:gd name="T34" fmla="*/ 0 w 99"/>
                <a:gd name="T35" fmla="*/ 68 h 75"/>
                <a:gd name="T36" fmla="*/ 6 w 99"/>
                <a:gd name="T37" fmla="*/ 75 h 75"/>
                <a:gd name="T38" fmla="*/ 68 w 99"/>
                <a:gd name="T39" fmla="*/ 75 h 75"/>
                <a:gd name="T40" fmla="*/ 74 w 99"/>
                <a:gd name="T41" fmla="*/ 68 h 75"/>
                <a:gd name="T42" fmla="*/ 74 w 99"/>
                <a:gd name="T43" fmla="*/ 59 h 75"/>
                <a:gd name="T44" fmla="*/ 99 w 99"/>
                <a:gd name="T45" fmla="*/ 75 h 75"/>
                <a:gd name="T46" fmla="*/ 99 w 99"/>
                <a:gd name="T47" fmla="*/ 31 h 75"/>
                <a:gd name="T48" fmla="*/ 74 w 99"/>
                <a:gd name="T49" fmla="*/ 47 h 75"/>
                <a:gd name="T50" fmla="*/ 62 w 99"/>
                <a:gd name="T51" fmla="*/ 62 h 75"/>
                <a:gd name="T52" fmla="*/ 13 w 99"/>
                <a:gd name="T53" fmla="*/ 62 h 75"/>
                <a:gd name="T54" fmla="*/ 13 w 99"/>
                <a:gd name="T55" fmla="*/ 44 h 75"/>
                <a:gd name="T56" fmla="*/ 62 w 99"/>
                <a:gd name="T57" fmla="*/ 44 h 75"/>
                <a:gd name="T58" fmla="*/ 62 w 99"/>
                <a:gd name="T5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5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5"/>
                    <a:pt x="6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72" y="75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2" y="44"/>
                    <a:pt x="62" y="44"/>
                    <a:pt x="62" y="44"/>
                  </a:cubicBezTo>
                  <a:lnTo>
                    <a:pt x="62" y="62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01" name="Freeform 143"/>
            <p:cNvSpPr>
              <a:spLocks noEditPoints="1"/>
            </p:cNvSpPr>
            <p:nvPr/>
          </p:nvSpPr>
          <p:spPr bwMode="auto">
            <a:xfrm>
              <a:off x="715076" y="4615507"/>
              <a:ext cx="288921" cy="292280"/>
            </a:xfrm>
            <a:custGeom>
              <a:avLst/>
              <a:gdLst>
                <a:gd name="T0" fmla="*/ 53 w 105"/>
                <a:gd name="T1" fmla="*/ 0 h 106"/>
                <a:gd name="T2" fmla="*/ 0 w 105"/>
                <a:gd name="T3" fmla="*/ 53 h 106"/>
                <a:gd name="T4" fmla="*/ 53 w 105"/>
                <a:gd name="T5" fmla="*/ 106 h 106"/>
                <a:gd name="T6" fmla="*/ 105 w 105"/>
                <a:gd name="T7" fmla="*/ 53 h 106"/>
                <a:gd name="T8" fmla="*/ 53 w 105"/>
                <a:gd name="T9" fmla="*/ 0 h 106"/>
                <a:gd name="T10" fmla="*/ 84 w 105"/>
                <a:gd name="T11" fmla="*/ 45 h 106"/>
                <a:gd name="T12" fmla="*/ 55 w 105"/>
                <a:gd name="T13" fmla="*/ 85 h 106"/>
                <a:gd name="T14" fmla="*/ 41 w 105"/>
                <a:gd name="T15" fmla="*/ 80 h 106"/>
                <a:gd name="T16" fmla="*/ 31 w 105"/>
                <a:gd name="T17" fmla="*/ 48 h 106"/>
                <a:gd name="T18" fmla="*/ 24 w 105"/>
                <a:gd name="T19" fmla="*/ 50 h 106"/>
                <a:gd name="T20" fmla="*/ 21 w 105"/>
                <a:gd name="T21" fmla="*/ 47 h 106"/>
                <a:gd name="T22" fmla="*/ 40 w 105"/>
                <a:gd name="T23" fmla="*/ 33 h 106"/>
                <a:gd name="T24" fmla="*/ 51 w 105"/>
                <a:gd name="T25" fmla="*/ 54 h 106"/>
                <a:gd name="T26" fmla="*/ 56 w 105"/>
                <a:gd name="T27" fmla="*/ 67 h 106"/>
                <a:gd name="T28" fmla="*/ 64 w 105"/>
                <a:gd name="T29" fmla="*/ 55 h 106"/>
                <a:gd name="T30" fmla="*/ 57 w 105"/>
                <a:gd name="T31" fmla="*/ 47 h 106"/>
                <a:gd name="T32" fmla="*/ 84 w 105"/>
                <a:gd name="T33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6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6"/>
                    <a:pt x="53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9"/>
                    <a:pt x="64" y="43"/>
                    <a:pt x="57" y="47"/>
                  </a:cubicBezTo>
                  <a:cubicBezTo>
                    <a:pt x="60" y="30"/>
                    <a:pt x="87" y="26"/>
                    <a:pt x="84" y="45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02" name="Freeform 144"/>
            <p:cNvSpPr>
              <a:spLocks noEditPoints="1"/>
            </p:cNvSpPr>
            <p:nvPr/>
          </p:nvSpPr>
          <p:spPr bwMode="auto">
            <a:xfrm>
              <a:off x="624369" y="4358502"/>
              <a:ext cx="280522" cy="238528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4 h 87"/>
                <a:gd name="T8" fmla="*/ 81 w 102"/>
                <a:gd name="T9" fmla="*/ 13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4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4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4 h 87"/>
                <a:gd name="T34" fmla="*/ 71 w 102"/>
                <a:gd name="T35" fmla="*/ 72 h 87"/>
                <a:gd name="T36" fmla="*/ 68 w 102"/>
                <a:gd name="T37" fmla="*/ 74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5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2 h 87"/>
                <a:gd name="T64" fmla="*/ 0 w 102"/>
                <a:gd name="T65" fmla="*/ 62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4"/>
                  </a:cubicBezTo>
                  <a:cubicBezTo>
                    <a:pt x="93" y="32"/>
                    <a:pt x="89" y="21"/>
                    <a:pt x="81" y="13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4"/>
                  </a:cubicBezTo>
                  <a:cubicBezTo>
                    <a:pt x="102" y="58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4"/>
                  </a:moveTo>
                  <a:cubicBezTo>
                    <a:pt x="67" y="74"/>
                    <a:pt x="65" y="73"/>
                    <a:pt x="65" y="72"/>
                  </a:cubicBezTo>
                  <a:cubicBezTo>
                    <a:pt x="63" y="70"/>
                    <a:pt x="63" y="68"/>
                    <a:pt x="65" y="66"/>
                  </a:cubicBezTo>
                  <a:cubicBezTo>
                    <a:pt x="77" y="54"/>
                    <a:pt x="77" y="33"/>
                    <a:pt x="65" y="21"/>
                  </a:cubicBezTo>
                  <a:cubicBezTo>
                    <a:pt x="63" y="19"/>
                    <a:pt x="63" y="17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4"/>
                  </a:cubicBezTo>
                  <a:cubicBezTo>
                    <a:pt x="83" y="54"/>
                    <a:pt x="79" y="65"/>
                    <a:pt x="71" y="72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5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2"/>
                    <a:pt x="53" y="22"/>
                    <a:pt x="55" y="23"/>
                  </a:cubicBezTo>
                  <a:cubicBezTo>
                    <a:pt x="66" y="34"/>
                    <a:pt x="66" y="53"/>
                    <a:pt x="55" y="64"/>
                  </a:cubicBezTo>
                  <a:cubicBezTo>
                    <a:pt x="54" y="65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5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03" name="Freeform 145"/>
            <p:cNvSpPr>
              <a:spLocks noEditPoints="1"/>
            </p:cNvSpPr>
            <p:nvPr/>
          </p:nvSpPr>
          <p:spPr bwMode="auto">
            <a:xfrm>
              <a:off x="384161" y="4052784"/>
              <a:ext cx="317477" cy="280521"/>
            </a:xfrm>
            <a:custGeom>
              <a:avLst/>
              <a:gdLst>
                <a:gd name="T0" fmla="*/ 124 w 189"/>
                <a:gd name="T1" fmla="*/ 23 h 167"/>
                <a:gd name="T2" fmla="*/ 65 w 189"/>
                <a:gd name="T3" fmla="*/ 0 h 167"/>
                <a:gd name="T4" fmla="*/ 0 w 189"/>
                <a:gd name="T5" fmla="*/ 23 h 167"/>
                <a:gd name="T6" fmla="*/ 0 w 189"/>
                <a:gd name="T7" fmla="*/ 167 h 167"/>
                <a:gd name="T8" fmla="*/ 65 w 189"/>
                <a:gd name="T9" fmla="*/ 142 h 167"/>
                <a:gd name="T10" fmla="*/ 124 w 189"/>
                <a:gd name="T11" fmla="*/ 167 h 167"/>
                <a:gd name="T12" fmla="*/ 189 w 189"/>
                <a:gd name="T13" fmla="*/ 142 h 167"/>
                <a:gd name="T14" fmla="*/ 189 w 189"/>
                <a:gd name="T15" fmla="*/ 0 h 167"/>
                <a:gd name="T16" fmla="*/ 124 w 189"/>
                <a:gd name="T17" fmla="*/ 23 h 167"/>
                <a:gd name="T18" fmla="*/ 70 w 189"/>
                <a:gd name="T19" fmla="*/ 15 h 167"/>
                <a:gd name="T20" fmla="*/ 119 w 189"/>
                <a:gd name="T21" fmla="*/ 35 h 167"/>
                <a:gd name="T22" fmla="*/ 119 w 189"/>
                <a:gd name="T23" fmla="*/ 152 h 167"/>
                <a:gd name="T24" fmla="*/ 70 w 189"/>
                <a:gd name="T25" fmla="*/ 133 h 167"/>
                <a:gd name="T26" fmla="*/ 70 w 189"/>
                <a:gd name="T27" fmla="*/ 15 h 167"/>
                <a:gd name="T28" fmla="*/ 11 w 189"/>
                <a:gd name="T29" fmla="*/ 31 h 167"/>
                <a:gd name="T30" fmla="*/ 58 w 189"/>
                <a:gd name="T31" fmla="*/ 15 h 167"/>
                <a:gd name="T32" fmla="*/ 58 w 189"/>
                <a:gd name="T33" fmla="*/ 133 h 167"/>
                <a:gd name="T34" fmla="*/ 11 w 189"/>
                <a:gd name="T35" fmla="*/ 151 h 167"/>
                <a:gd name="T36" fmla="*/ 11 w 189"/>
                <a:gd name="T37" fmla="*/ 31 h 167"/>
                <a:gd name="T38" fmla="*/ 178 w 189"/>
                <a:gd name="T39" fmla="*/ 134 h 167"/>
                <a:gd name="T40" fmla="*/ 130 w 189"/>
                <a:gd name="T41" fmla="*/ 152 h 167"/>
                <a:gd name="T42" fmla="*/ 130 w 189"/>
                <a:gd name="T43" fmla="*/ 35 h 167"/>
                <a:gd name="T44" fmla="*/ 178 w 189"/>
                <a:gd name="T45" fmla="*/ 17 h 167"/>
                <a:gd name="T46" fmla="*/ 178 w 189"/>
                <a:gd name="T47" fmla="*/ 13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167">
                  <a:moveTo>
                    <a:pt x="124" y="23"/>
                  </a:moveTo>
                  <a:lnTo>
                    <a:pt x="65" y="0"/>
                  </a:lnTo>
                  <a:lnTo>
                    <a:pt x="0" y="23"/>
                  </a:lnTo>
                  <a:lnTo>
                    <a:pt x="0" y="167"/>
                  </a:lnTo>
                  <a:lnTo>
                    <a:pt x="65" y="142"/>
                  </a:lnTo>
                  <a:lnTo>
                    <a:pt x="124" y="167"/>
                  </a:lnTo>
                  <a:lnTo>
                    <a:pt x="189" y="142"/>
                  </a:lnTo>
                  <a:lnTo>
                    <a:pt x="189" y="0"/>
                  </a:lnTo>
                  <a:lnTo>
                    <a:pt x="124" y="23"/>
                  </a:lnTo>
                  <a:close/>
                  <a:moveTo>
                    <a:pt x="70" y="15"/>
                  </a:moveTo>
                  <a:lnTo>
                    <a:pt x="119" y="35"/>
                  </a:lnTo>
                  <a:lnTo>
                    <a:pt x="119" y="152"/>
                  </a:lnTo>
                  <a:lnTo>
                    <a:pt x="70" y="133"/>
                  </a:lnTo>
                  <a:lnTo>
                    <a:pt x="70" y="15"/>
                  </a:lnTo>
                  <a:close/>
                  <a:moveTo>
                    <a:pt x="11" y="31"/>
                  </a:moveTo>
                  <a:lnTo>
                    <a:pt x="58" y="15"/>
                  </a:lnTo>
                  <a:lnTo>
                    <a:pt x="58" y="133"/>
                  </a:lnTo>
                  <a:lnTo>
                    <a:pt x="11" y="151"/>
                  </a:lnTo>
                  <a:lnTo>
                    <a:pt x="11" y="31"/>
                  </a:lnTo>
                  <a:close/>
                  <a:moveTo>
                    <a:pt x="178" y="134"/>
                  </a:moveTo>
                  <a:lnTo>
                    <a:pt x="130" y="152"/>
                  </a:lnTo>
                  <a:lnTo>
                    <a:pt x="130" y="35"/>
                  </a:lnTo>
                  <a:lnTo>
                    <a:pt x="178" y="17"/>
                  </a:lnTo>
                  <a:lnTo>
                    <a:pt x="178" y="134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04" name="Freeform 146"/>
            <p:cNvSpPr>
              <a:spLocks noEditPoints="1"/>
            </p:cNvSpPr>
            <p:nvPr/>
          </p:nvSpPr>
          <p:spPr bwMode="auto">
            <a:xfrm>
              <a:off x="463110" y="3004607"/>
              <a:ext cx="347713" cy="351071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05" name="Freeform 147"/>
            <p:cNvSpPr>
              <a:spLocks noEditPoints="1"/>
            </p:cNvSpPr>
            <p:nvPr/>
          </p:nvSpPr>
          <p:spPr bwMode="auto">
            <a:xfrm>
              <a:off x="1476011" y="5463791"/>
              <a:ext cx="263724" cy="263723"/>
            </a:xfrm>
            <a:custGeom>
              <a:avLst/>
              <a:gdLst>
                <a:gd name="T0" fmla="*/ 0 w 157"/>
                <a:gd name="T1" fmla="*/ 74 h 157"/>
                <a:gd name="T2" fmla="*/ 0 w 157"/>
                <a:gd name="T3" fmla="*/ 23 h 157"/>
                <a:gd name="T4" fmla="*/ 64 w 157"/>
                <a:gd name="T5" fmla="*/ 13 h 157"/>
                <a:gd name="T6" fmla="*/ 64 w 157"/>
                <a:gd name="T7" fmla="*/ 74 h 157"/>
                <a:gd name="T8" fmla="*/ 0 w 157"/>
                <a:gd name="T9" fmla="*/ 74 h 157"/>
                <a:gd name="T10" fmla="*/ 73 w 157"/>
                <a:gd name="T11" fmla="*/ 12 h 157"/>
                <a:gd name="T12" fmla="*/ 157 w 157"/>
                <a:gd name="T13" fmla="*/ 0 h 157"/>
                <a:gd name="T14" fmla="*/ 157 w 157"/>
                <a:gd name="T15" fmla="*/ 74 h 157"/>
                <a:gd name="T16" fmla="*/ 73 w 157"/>
                <a:gd name="T17" fmla="*/ 74 h 157"/>
                <a:gd name="T18" fmla="*/ 73 w 157"/>
                <a:gd name="T19" fmla="*/ 12 h 157"/>
                <a:gd name="T20" fmla="*/ 157 w 157"/>
                <a:gd name="T21" fmla="*/ 84 h 157"/>
                <a:gd name="T22" fmla="*/ 157 w 157"/>
                <a:gd name="T23" fmla="*/ 157 h 157"/>
                <a:gd name="T24" fmla="*/ 73 w 157"/>
                <a:gd name="T25" fmla="*/ 146 h 157"/>
                <a:gd name="T26" fmla="*/ 73 w 157"/>
                <a:gd name="T27" fmla="*/ 84 h 157"/>
                <a:gd name="T28" fmla="*/ 157 w 157"/>
                <a:gd name="T29" fmla="*/ 84 h 157"/>
                <a:gd name="T30" fmla="*/ 64 w 157"/>
                <a:gd name="T31" fmla="*/ 144 h 157"/>
                <a:gd name="T32" fmla="*/ 0 w 157"/>
                <a:gd name="T33" fmla="*/ 136 h 157"/>
                <a:gd name="T34" fmla="*/ 0 w 157"/>
                <a:gd name="T35" fmla="*/ 84 h 157"/>
                <a:gd name="T36" fmla="*/ 64 w 157"/>
                <a:gd name="T37" fmla="*/ 84 h 157"/>
                <a:gd name="T38" fmla="*/ 64 w 157"/>
                <a:gd name="T39" fmla="*/ 14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57">
                  <a:moveTo>
                    <a:pt x="0" y="74"/>
                  </a:moveTo>
                  <a:lnTo>
                    <a:pt x="0" y="23"/>
                  </a:lnTo>
                  <a:lnTo>
                    <a:pt x="64" y="13"/>
                  </a:lnTo>
                  <a:lnTo>
                    <a:pt x="64" y="74"/>
                  </a:lnTo>
                  <a:lnTo>
                    <a:pt x="0" y="74"/>
                  </a:lnTo>
                  <a:close/>
                  <a:moveTo>
                    <a:pt x="73" y="12"/>
                  </a:moveTo>
                  <a:lnTo>
                    <a:pt x="157" y="0"/>
                  </a:lnTo>
                  <a:lnTo>
                    <a:pt x="157" y="74"/>
                  </a:lnTo>
                  <a:lnTo>
                    <a:pt x="73" y="74"/>
                  </a:lnTo>
                  <a:lnTo>
                    <a:pt x="73" y="12"/>
                  </a:lnTo>
                  <a:close/>
                  <a:moveTo>
                    <a:pt x="157" y="84"/>
                  </a:moveTo>
                  <a:lnTo>
                    <a:pt x="157" y="157"/>
                  </a:lnTo>
                  <a:lnTo>
                    <a:pt x="73" y="146"/>
                  </a:lnTo>
                  <a:lnTo>
                    <a:pt x="73" y="84"/>
                  </a:lnTo>
                  <a:lnTo>
                    <a:pt x="157" y="84"/>
                  </a:lnTo>
                  <a:close/>
                  <a:moveTo>
                    <a:pt x="64" y="144"/>
                  </a:moveTo>
                  <a:lnTo>
                    <a:pt x="0" y="136"/>
                  </a:lnTo>
                  <a:lnTo>
                    <a:pt x="0" y="84"/>
                  </a:lnTo>
                  <a:lnTo>
                    <a:pt x="64" y="84"/>
                  </a:lnTo>
                  <a:lnTo>
                    <a:pt x="64" y="144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06" name="Freeform 148"/>
            <p:cNvSpPr>
              <a:spLocks noEditPoints="1"/>
            </p:cNvSpPr>
            <p:nvPr/>
          </p:nvSpPr>
          <p:spPr bwMode="auto">
            <a:xfrm>
              <a:off x="1187091" y="5406678"/>
              <a:ext cx="233488" cy="233487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20 h 85"/>
                <a:gd name="T16" fmla="*/ 64 w 85"/>
                <a:gd name="T17" fmla="*/ 20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8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8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8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2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8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8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5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4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8"/>
                    <a:pt x="59" y="25"/>
                  </a:cubicBezTo>
                  <a:cubicBezTo>
                    <a:pt x="59" y="22"/>
                    <a:pt x="61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9" y="15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8"/>
                  </a:cubicBezTo>
                  <a:cubicBezTo>
                    <a:pt x="27" y="28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8"/>
                  </a:cubicBezTo>
                  <a:cubicBezTo>
                    <a:pt x="51" y="28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7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8"/>
                  </a:moveTo>
                  <a:cubicBezTo>
                    <a:pt x="71" y="29"/>
                    <a:pt x="71" y="30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8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07" name="Freeform 149"/>
            <p:cNvSpPr>
              <a:spLocks/>
            </p:cNvSpPr>
            <p:nvPr/>
          </p:nvSpPr>
          <p:spPr bwMode="auto">
            <a:xfrm>
              <a:off x="1476011" y="5835021"/>
              <a:ext cx="312437" cy="309077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7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3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100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4"/>
                    <a:pt x="23" y="44"/>
                    <a:pt x="20" y="4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9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4" y="97"/>
                    <a:pt x="113" y="93"/>
                    <a:pt x="110" y="90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08" name="Freeform 150"/>
            <p:cNvSpPr>
              <a:spLocks noEditPoints="1"/>
            </p:cNvSpPr>
            <p:nvPr/>
          </p:nvSpPr>
          <p:spPr bwMode="auto">
            <a:xfrm>
              <a:off x="533661" y="5537701"/>
              <a:ext cx="307399" cy="472015"/>
            </a:xfrm>
            <a:custGeom>
              <a:avLst/>
              <a:gdLst>
                <a:gd name="T0" fmla="*/ 84 w 112"/>
                <a:gd name="T1" fmla="*/ 3 h 172"/>
                <a:gd name="T2" fmla="*/ 111 w 112"/>
                <a:gd name="T3" fmla="*/ 19 h 172"/>
                <a:gd name="T4" fmla="*/ 110 w 112"/>
                <a:gd name="T5" fmla="*/ 33 h 172"/>
                <a:gd name="T6" fmla="*/ 103 w 112"/>
                <a:gd name="T7" fmla="*/ 44 h 172"/>
                <a:gd name="T8" fmla="*/ 65 w 112"/>
                <a:gd name="T9" fmla="*/ 21 h 172"/>
                <a:gd name="T10" fmla="*/ 72 w 112"/>
                <a:gd name="T11" fmla="*/ 10 h 172"/>
                <a:gd name="T12" fmla="*/ 84 w 112"/>
                <a:gd name="T13" fmla="*/ 3 h 172"/>
                <a:gd name="T14" fmla="*/ 0 w 112"/>
                <a:gd name="T15" fmla="*/ 130 h 172"/>
                <a:gd name="T16" fmla="*/ 1 w 112"/>
                <a:gd name="T17" fmla="*/ 172 h 172"/>
                <a:gd name="T18" fmla="*/ 38 w 112"/>
                <a:gd name="T19" fmla="*/ 153 h 172"/>
                <a:gd name="T20" fmla="*/ 98 w 112"/>
                <a:gd name="T21" fmla="*/ 52 h 172"/>
                <a:gd name="T22" fmla="*/ 60 w 112"/>
                <a:gd name="T23" fmla="*/ 29 h 172"/>
                <a:gd name="T24" fmla="*/ 0 w 112"/>
                <a:gd name="T25" fmla="*/ 130 h 172"/>
                <a:gd name="T26" fmla="*/ 76 w 112"/>
                <a:gd name="T27" fmla="*/ 57 h 172"/>
                <a:gd name="T28" fmla="*/ 30 w 112"/>
                <a:gd name="T29" fmla="*/ 134 h 172"/>
                <a:gd name="T30" fmla="*/ 20 w 112"/>
                <a:gd name="T31" fmla="*/ 128 h 172"/>
                <a:gd name="T32" fmla="*/ 66 w 112"/>
                <a:gd name="T33" fmla="*/ 52 h 172"/>
                <a:gd name="T34" fmla="*/ 76 w 112"/>
                <a:gd name="T35" fmla="*/ 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2">
                  <a:moveTo>
                    <a:pt x="84" y="3"/>
                  </a:moveTo>
                  <a:cubicBezTo>
                    <a:pt x="96" y="0"/>
                    <a:pt x="108" y="7"/>
                    <a:pt x="111" y="19"/>
                  </a:cubicBezTo>
                  <a:cubicBezTo>
                    <a:pt x="112" y="24"/>
                    <a:pt x="112" y="29"/>
                    <a:pt x="110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5" y="7"/>
                    <a:pt x="79" y="4"/>
                    <a:pt x="84" y="3"/>
                  </a:cubicBezTo>
                  <a:close/>
                  <a:moveTo>
                    <a:pt x="0" y="130"/>
                  </a:moveTo>
                  <a:cubicBezTo>
                    <a:pt x="1" y="172"/>
                    <a:pt x="1" y="172"/>
                    <a:pt x="1" y="172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0" y="130"/>
                  </a:lnTo>
                  <a:close/>
                  <a:moveTo>
                    <a:pt x="76" y="57"/>
                  </a:moveTo>
                  <a:cubicBezTo>
                    <a:pt x="30" y="134"/>
                    <a:pt x="30" y="134"/>
                    <a:pt x="30" y="134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7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09" name="Freeform 151"/>
            <p:cNvSpPr>
              <a:spLocks noEditPoints="1"/>
            </p:cNvSpPr>
            <p:nvPr/>
          </p:nvSpPr>
          <p:spPr bwMode="auto">
            <a:xfrm>
              <a:off x="901530" y="5554498"/>
              <a:ext cx="262044" cy="298999"/>
            </a:xfrm>
            <a:custGeom>
              <a:avLst/>
              <a:gdLst>
                <a:gd name="T0" fmla="*/ 40 w 95"/>
                <a:gd name="T1" fmla="*/ 61 h 109"/>
                <a:gd name="T2" fmla="*/ 34 w 95"/>
                <a:gd name="T3" fmla="*/ 54 h 109"/>
                <a:gd name="T4" fmla="*/ 13 w 95"/>
                <a:gd name="T5" fmla="*/ 75 h 109"/>
                <a:gd name="T6" fmla="*/ 34 w 95"/>
                <a:gd name="T7" fmla="*/ 95 h 109"/>
                <a:gd name="T8" fmla="*/ 40 w 95"/>
                <a:gd name="T9" fmla="*/ 88 h 109"/>
                <a:gd name="T10" fmla="*/ 27 w 95"/>
                <a:gd name="T11" fmla="*/ 75 h 109"/>
                <a:gd name="T12" fmla="*/ 40 w 95"/>
                <a:gd name="T13" fmla="*/ 61 h 109"/>
                <a:gd name="T14" fmla="*/ 54 w 95"/>
                <a:gd name="T15" fmla="*/ 88 h 109"/>
                <a:gd name="T16" fmla="*/ 61 w 95"/>
                <a:gd name="T17" fmla="*/ 95 h 109"/>
                <a:gd name="T18" fmla="*/ 81 w 95"/>
                <a:gd name="T19" fmla="*/ 75 h 109"/>
                <a:gd name="T20" fmla="*/ 61 w 95"/>
                <a:gd name="T21" fmla="*/ 54 h 109"/>
                <a:gd name="T22" fmla="*/ 54 w 95"/>
                <a:gd name="T23" fmla="*/ 61 h 109"/>
                <a:gd name="T24" fmla="*/ 68 w 95"/>
                <a:gd name="T25" fmla="*/ 75 h 109"/>
                <a:gd name="T26" fmla="*/ 54 w 95"/>
                <a:gd name="T27" fmla="*/ 88 h 109"/>
                <a:gd name="T28" fmla="*/ 89 w 95"/>
                <a:gd name="T29" fmla="*/ 21 h 109"/>
                <a:gd name="T30" fmla="*/ 74 w 95"/>
                <a:gd name="T31" fmla="*/ 6 h 109"/>
                <a:gd name="T32" fmla="*/ 59 w 95"/>
                <a:gd name="T33" fmla="*/ 0 h 109"/>
                <a:gd name="T34" fmla="*/ 8 w 95"/>
                <a:gd name="T35" fmla="*/ 0 h 109"/>
                <a:gd name="T36" fmla="*/ 0 w 95"/>
                <a:gd name="T37" fmla="*/ 8 h 109"/>
                <a:gd name="T38" fmla="*/ 0 w 95"/>
                <a:gd name="T39" fmla="*/ 100 h 109"/>
                <a:gd name="T40" fmla="*/ 8 w 95"/>
                <a:gd name="T41" fmla="*/ 109 h 109"/>
                <a:gd name="T42" fmla="*/ 86 w 95"/>
                <a:gd name="T43" fmla="*/ 109 h 109"/>
                <a:gd name="T44" fmla="*/ 95 w 95"/>
                <a:gd name="T45" fmla="*/ 100 h 109"/>
                <a:gd name="T46" fmla="*/ 95 w 95"/>
                <a:gd name="T47" fmla="*/ 36 h 109"/>
                <a:gd name="T48" fmla="*/ 89 w 95"/>
                <a:gd name="T49" fmla="*/ 21 h 109"/>
                <a:gd name="T50" fmla="*/ 84 w 95"/>
                <a:gd name="T51" fmla="*/ 26 h 109"/>
                <a:gd name="T52" fmla="*/ 85 w 95"/>
                <a:gd name="T53" fmla="*/ 27 h 109"/>
                <a:gd name="T54" fmla="*/ 68 w 95"/>
                <a:gd name="T55" fmla="*/ 27 h 109"/>
                <a:gd name="T56" fmla="*/ 68 w 95"/>
                <a:gd name="T57" fmla="*/ 10 h 109"/>
                <a:gd name="T58" fmla="*/ 69 w 95"/>
                <a:gd name="T59" fmla="*/ 11 h 109"/>
                <a:gd name="T60" fmla="*/ 84 w 95"/>
                <a:gd name="T61" fmla="*/ 26 h 109"/>
                <a:gd name="T62" fmla="*/ 88 w 95"/>
                <a:gd name="T63" fmla="*/ 100 h 109"/>
                <a:gd name="T64" fmla="*/ 86 w 95"/>
                <a:gd name="T65" fmla="*/ 102 h 109"/>
                <a:gd name="T66" fmla="*/ 8 w 95"/>
                <a:gd name="T67" fmla="*/ 102 h 109"/>
                <a:gd name="T68" fmla="*/ 6 w 95"/>
                <a:gd name="T69" fmla="*/ 100 h 109"/>
                <a:gd name="T70" fmla="*/ 6 w 95"/>
                <a:gd name="T71" fmla="*/ 8 h 109"/>
                <a:gd name="T72" fmla="*/ 8 w 95"/>
                <a:gd name="T73" fmla="*/ 7 h 109"/>
                <a:gd name="T74" fmla="*/ 59 w 95"/>
                <a:gd name="T75" fmla="*/ 7 h 109"/>
                <a:gd name="T76" fmla="*/ 61 w 95"/>
                <a:gd name="T77" fmla="*/ 7 h 109"/>
                <a:gd name="T78" fmla="*/ 61 w 95"/>
                <a:gd name="T79" fmla="*/ 34 h 109"/>
                <a:gd name="T80" fmla="*/ 88 w 95"/>
                <a:gd name="T81" fmla="*/ 34 h 109"/>
                <a:gd name="T82" fmla="*/ 88 w 95"/>
                <a:gd name="T83" fmla="*/ 36 h 109"/>
                <a:gd name="T84" fmla="*/ 88 w 95"/>
                <a:gd name="T85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9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5"/>
                    <a:pt x="27" y="75"/>
                    <a:pt x="27" y="75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3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9"/>
                    <a:pt x="8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1" y="109"/>
                    <a:pt x="95" y="105"/>
                    <a:pt x="95" y="100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7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6"/>
                  </a:cubicBezTo>
                  <a:lnTo>
                    <a:pt x="88" y="100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10" name="Freeform 152"/>
            <p:cNvSpPr>
              <a:spLocks noEditPoints="1"/>
            </p:cNvSpPr>
            <p:nvPr/>
          </p:nvSpPr>
          <p:spPr bwMode="auto">
            <a:xfrm>
              <a:off x="421115" y="2680412"/>
              <a:ext cx="344353" cy="255325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8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3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3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8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8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11" name="Freeform 153"/>
            <p:cNvSpPr>
              <a:spLocks noEditPoints="1"/>
            </p:cNvSpPr>
            <p:nvPr/>
          </p:nvSpPr>
          <p:spPr bwMode="auto">
            <a:xfrm>
              <a:off x="-3865" y="4753249"/>
              <a:ext cx="178056" cy="181415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5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6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6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2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37" y="46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6"/>
                    <a:pt x="26" y="46"/>
                  </a:cubicBezTo>
                  <a:cubicBezTo>
                    <a:pt x="30" y="46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12" name="Freeform 154"/>
            <p:cNvSpPr>
              <a:spLocks/>
            </p:cNvSpPr>
            <p:nvPr/>
          </p:nvSpPr>
          <p:spPr bwMode="auto">
            <a:xfrm>
              <a:off x="301852" y="4541597"/>
              <a:ext cx="240208" cy="230128"/>
            </a:xfrm>
            <a:custGeom>
              <a:avLst/>
              <a:gdLst>
                <a:gd name="T0" fmla="*/ 55 w 88"/>
                <a:gd name="T1" fmla="*/ 59 h 84"/>
                <a:gd name="T2" fmla="*/ 53 w 88"/>
                <a:gd name="T3" fmla="*/ 53 h 84"/>
                <a:gd name="T4" fmla="*/ 61 w 88"/>
                <a:gd name="T5" fmla="*/ 38 h 84"/>
                <a:gd name="T6" fmla="*/ 63 w 88"/>
                <a:gd name="T7" fmla="*/ 26 h 84"/>
                <a:gd name="T8" fmla="*/ 44 w 88"/>
                <a:gd name="T9" fmla="*/ 0 h 84"/>
                <a:gd name="T10" fmla="*/ 25 w 88"/>
                <a:gd name="T11" fmla="*/ 26 h 84"/>
                <a:gd name="T12" fmla="*/ 28 w 88"/>
                <a:gd name="T13" fmla="*/ 38 h 84"/>
                <a:gd name="T14" fmla="*/ 36 w 88"/>
                <a:gd name="T15" fmla="*/ 53 h 84"/>
                <a:gd name="T16" fmla="*/ 33 w 88"/>
                <a:gd name="T17" fmla="*/ 59 h 84"/>
                <a:gd name="T18" fmla="*/ 0 w 88"/>
                <a:gd name="T19" fmla="*/ 84 h 84"/>
                <a:gd name="T20" fmla="*/ 44 w 88"/>
                <a:gd name="T21" fmla="*/ 84 h 84"/>
                <a:gd name="T22" fmla="*/ 88 w 88"/>
                <a:gd name="T23" fmla="*/ 84 h 84"/>
                <a:gd name="T24" fmla="*/ 55 w 88"/>
                <a:gd name="T2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4">
                  <a:moveTo>
                    <a:pt x="55" y="59"/>
                  </a:moveTo>
                  <a:cubicBezTo>
                    <a:pt x="53" y="59"/>
                    <a:pt x="53" y="53"/>
                    <a:pt x="53" y="53"/>
                  </a:cubicBezTo>
                  <a:cubicBezTo>
                    <a:pt x="53" y="53"/>
                    <a:pt x="59" y="46"/>
                    <a:pt x="61" y="38"/>
                  </a:cubicBezTo>
                  <a:cubicBezTo>
                    <a:pt x="64" y="38"/>
                    <a:pt x="67" y="29"/>
                    <a:pt x="63" y="26"/>
                  </a:cubicBezTo>
                  <a:cubicBezTo>
                    <a:pt x="63" y="22"/>
                    <a:pt x="68" y="0"/>
                    <a:pt x="44" y="0"/>
                  </a:cubicBezTo>
                  <a:cubicBezTo>
                    <a:pt x="21" y="0"/>
                    <a:pt x="25" y="22"/>
                    <a:pt x="25" y="26"/>
                  </a:cubicBezTo>
                  <a:cubicBezTo>
                    <a:pt x="22" y="29"/>
                    <a:pt x="24" y="38"/>
                    <a:pt x="28" y="38"/>
                  </a:cubicBezTo>
                  <a:cubicBezTo>
                    <a:pt x="29" y="46"/>
                    <a:pt x="36" y="53"/>
                    <a:pt x="36" y="53"/>
                  </a:cubicBezTo>
                  <a:cubicBezTo>
                    <a:pt x="36" y="53"/>
                    <a:pt x="35" y="59"/>
                    <a:pt x="33" y="59"/>
                  </a:cubicBezTo>
                  <a:cubicBezTo>
                    <a:pt x="26" y="60"/>
                    <a:pt x="0" y="72"/>
                    <a:pt x="0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72"/>
                    <a:pt x="62" y="60"/>
                    <a:pt x="55" y="59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/>
          </p:nvSpPr>
          <p:spPr bwMode="auto">
            <a:xfrm>
              <a:off x="241381" y="3527016"/>
              <a:ext cx="188134" cy="199892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7 h 73"/>
                <a:gd name="T34" fmla="*/ 19 w 69"/>
                <a:gd name="T35" fmla="*/ 37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/>
          </p:nvSpPr>
          <p:spPr bwMode="auto">
            <a:xfrm>
              <a:off x="394239" y="2329340"/>
              <a:ext cx="208292" cy="241887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3"/>
                    <a:pt x="30" y="12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/>
          </p:nvSpPr>
          <p:spPr bwMode="auto">
            <a:xfrm>
              <a:off x="125476" y="3899925"/>
              <a:ext cx="211651" cy="211651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9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2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2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16" name="Freeform 160"/>
            <p:cNvSpPr>
              <a:spLocks noEditPoints="1"/>
            </p:cNvSpPr>
            <p:nvPr/>
          </p:nvSpPr>
          <p:spPr bwMode="auto">
            <a:xfrm>
              <a:off x="61645" y="4308109"/>
              <a:ext cx="198213" cy="198213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6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6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17" name="Freeform 161"/>
            <p:cNvSpPr>
              <a:spLocks noEditPoints="1"/>
            </p:cNvSpPr>
            <p:nvPr/>
          </p:nvSpPr>
          <p:spPr bwMode="auto">
            <a:xfrm>
              <a:off x="463110" y="1939633"/>
              <a:ext cx="189815" cy="189814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5 h 69"/>
                <a:gd name="T14" fmla="*/ 35 w 69"/>
                <a:gd name="T15" fmla="*/ 7 h 69"/>
                <a:gd name="T16" fmla="*/ 62 w 69"/>
                <a:gd name="T17" fmla="*/ 35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5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5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5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18" name="Freeform 163"/>
            <p:cNvSpPr>
              <a:spLocks noEditPoints="1"/>
            </p:cNvSpPr>
            <p:nvPr/>
          </p:nvSpPr>
          <p:spPr bwMode="auto">
            <a:xfrm>
              <a:off x="31409" y="2903821"/>
              <a:ext cx="220051" cy="218370"/>
            </a:xfrm>
            <a:custGeom>
              <a:avLst/>
              <a:gdLst>
                <a:gd name="T0" fmla="*/ 0 w 131"/>
                <a:gd name="T1" fmla="*/ 130 h 130"/>
                <a:gd name="T2" fmla="*/ 66 w 131"/>
                <a:gd name="T3" fmla="*/ 130 h 130"/>
                <a:gd name="T4" fmla="*/ 66 w 131"/>
                <a:gd name="T5" fmla="*/ 0 h 130"/>
                <a:gd name="T6" fmla="*/ 0 w 131"/>
                <a:gd name="T7" fmla="*/ 0 h 130"/>
                <a:gd name="T8" fmla="*/ 0 w 131"/>
                <a:gd name="T9" fmla="*/ 130 h 130"/>
                <a:gd name="T10" fmla="*/ 41 w 131"/>
                <a:gd name="T11" fmla="*/ 16 h 130"/>
                <a:gd name="T12" fmla="*/ 58 w 131"/>
                <a:gd name="T13" fmla="*/ 16 h 130"/>
                <a:gd name="T14" fmla="*/ 58 w 131"/>
                <a:gd name="T15" fmla="*/ 32 h 130"/>
                <a:gd name="T16" fmla="*/ 41 w 131"/>
                <a:gd name="T17" fmla="*/ 32 h 130"/>
                <a:gd name="T18" fmla="*/ 41 w 131"/>
                <a:gd name="T19" fmla="*/ 16 h 130"/>
                <a:gd name="T20" fmla="*/ 41 w 131"/>
                <a:gd name="T21" fmla="*/ 49 h 130"/>
                <a:gd name="T22" fmla="*/ 58 w 131"/>
                <a:gd name="T23" fmla="*/ 49 h 130"/>
                <a:gd name="T24" fmla="*/ 58 w 131"/>
                <a:gd name="T25" fmla="*/ 65 h 130"/>
                <a:gd name="T26" fmla="*/ 41 w 131"/>
                <a:gd name="T27" fmla="*/ 65 h 130"/>
                <a:gd name="T28" fmla="*/ 41 w 131"/>
                <a:gd name="T29" fmla="*/ 49 h 130"/>
                <a:gd name="T30" fmla="*/ 41 w 131"/>
                <a:gd name="T31" fmla="*/ 81 h 130"/>
                <a:gd name="T32" fmla="*/ 58 w 131"/>
                <a:gd name="T33" fmla="*/ 81 h 130"/>
                <a:gd name="T34" fmla="*/ 58 w 131"/>
                <a:gd name="T35" fmla="*/ 98 h 130"/>
                <a:gd name="T36" fmla="*/ 41 w 131"/>
                <a:gd name="T37" fmla="*/ 98 h 130"/>
                <a:gd name="T38" fmla="*/ 41 w 131"/>
                <a:gd name="T39" fmla="*/ 81 h 130"/>
                <a:gd name="T40" fmla="*/ 9 w 131"/>
                <a:gd name="T41" fmla="*/ 16 h 130"/>
                <a:gd name="T42" fmla="*/ 25 w 131"/>
                <a:gd name="T43" fmla="*/ 16 h 130"/>
                <a:gd name="T44" fmla="*/ 25 w 131"/>
                <a:gd name="T45" fmla="*/ 32 h 130"/>
                <a:gd name="T46" fmla="*/ 9 w 131"/>
                <a:gd name="T47" fmla="*/ 32 h 130"/>
                <a:gd name="T48" fmla="*/ 9 w 131"/>
                <a:gd name="T49" fmla="*/ 16 h 130"/>
                <a:gd name="T50" fmla="*/ 9 w 131"/>
                <a:gd name="T51" fmla="*/ 49 h 130"/>
                <a:gd name="T52" fmla="*/ 25 w 131"/>
                <a:gd name="T53" fmla="*/ 49 h 130"/>
                <a:gd name="T54" fmla="*/ 25 w 131"/>
                <a:gd name="T55" fmla="*/ 65 h 130"/>
                <a:gd name="T56" fmla="*/ 9 w 131"/>
                <a:gd name="T57" fmla="*/ 65 h 130"/>
                <a:gd name="T58" fmla="*/ 9 w 131"/>
                <a:gd name="T59" fmla="*/ 49 h 130"/>
                <a:gd name="T60" fmla="*/ 9 w 131"/>
                <a:gd name="T61" fmla="*/ 81 h 130"/>
                <a:gd name="T62" fmla="*/ 25 w 131"/>
                <a:gd name="T63" fmla="*/ 81 h 130"/>
                <a:gd name="T64" fmla="*/ 25 w 131"/>
                <a:gd name="T65" fmla="*/ 98 h 130"/>
                <a:gd name="T66" fmla="*/ 9 w 131"/>
                <a:gd name="T67" fmla="*/ 98 h 130"/>
                <a:gd name="T68" fmla="*/ 9 w 131"/>
                <a:gd name="T69" fmla="*/ 81 h 130"/>
                <a:gd name="T70" fmla="*/ 74 w 131"/>
                <a:gd name="T71" fmla="*/ 41 h 130"/>
                <a:gd name="T72" fmla="*/ 131 w 131"/>
                <a:gd name="T73" fmla="*/ 41 h 130"/>
                <a:gd name="T74" fmla="*/ 131 w 131"/>
                <a:gd name="T75" fmla="*/ 49 h 130"/>
                <a:gd name="T76" fmla="*/ 74 w 131"/>
                <a:gd name="T77" fmla="*/ 49 h 130"/>
                <a:gd name="T78" fmla="*/ 74 w 131"/>
                <a:gd name="T79" fmla="*/ 41 h 130"/>
                <a:gd name="T80" fmla="*/ 74 w 131"/>
                <a:gd name="T81" fmla="*/ 130 h 130"/>
                <a:gd name="T82" fmla="*/ 90 w 131"/>
                <a:gd name="T83" fmla="*/ 130 h 130"/>
                <a:gd name="T84" fmla="*/ 90 w 131"/>
                <a:gd name="T85" fmla="*/ 98 h 130"/>
                <a:gd name="T86" fmla="*/ 115 w 131"/>
                <a:gd name="T87" fmla="*/ 98 h 130"/>
                <a:gd name="T88" fmla="*/ 115 w 131"/>
                <a:gd name="T89" fmla="*/ 130 h 130"/>
                <a:gd name="T90" fmla="*/ 131 w 131"/>
                <a:gd name="T91" fmla="*/ 130 h 130"/>
                <a:gd name="T92" fmla="*/ 131 w 131"/>
                <a:gd name="T93" fmla="*/ 57 h 130"/>
                <a:gd name="T94" fmla="*/ 74 w 131"/>
                <a:gd name="T95" fmla="*/ 57 h 130"/>
                <a:gd name="T96" fmla="*/ 74 w 131"/>
                <a:gd name="T9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0">
                  <a:moveTo>
                    <a:pt x="0" y="130"/>
                  </a:moveTo>
                  <a:lnTo>
                    <a:pt x="66" y="13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30"/>
                  </a:lnTo>
                  <a:close/>
                  <a:moveTo>
                    <a:pt x="41" y="16"/>
                  </a:moveTo>
                  <a:lnTo>
                    <a:pt x="58" y="16"/>
                  </a:lnTo>
                  <a:lnTo>
                    <a:pt x="58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1" y="49"/>
                  </a:moveTo>
                  <a:lnTo>
                    <a:pt x="58" y="49"/>
                  </a:lnTo>
                  <a:lnTo>
                    <a:pt x="58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41" y="81"/>
                  </a:moveTo>
                  <a:lnTo>
                    <a:pt x="58" y="81"/>
                  </a:lnTo>
                  <a:lnTo>
                    <a:pt x="58" y="98"/>
                  </a:lnTo>
                  <a:lnTo>
                    <a:pt x="41" y="98"/>
                  </a:lnTo>
                  <a:lnTo>
                    <a:pt x="41" y="81"/>
                  </a:lnTo>
                  <a:close/>
                  <a:moveTo>
                    <a:pt x="9" y="16"/>
                  </a:moveTo>
                  <a:lnTo>
                    <a:pt x="25" y="16"/>
                  </a:lnTo>
                  <a:lnTo>
                    <a:pt x="25" y="32"/>
                  </a:lnTo>
                  <a:lnTo>
                    <a:pt x="9" y="32"/>
                  </a:lnTo>
                  <a:lnTo>
                    <a:pt x="9" y="16"/>
                  </a:lnTo>
                  <a:close/>
                  <a:moveTo>
                    <a:pt x="9" y="49"/>
                  </a:moveTo>
                  <a:lnTo>
                    <a:pt x="25" y="49"/>
                  </a:lnTo>
                  <a:lnTo>
                    <a:pt x="25" y="65"/>
                  </a:lnTo>
                  <a:lnTo>
                    <a:pt x="9" y="65"/>
                  </a:lnTo>
                  <a:lnTo>
                    <a:pt x="9" y="49"/>
                  </a:lnTo>
                  <a:close/>
                  <a:moveTo>
                    <a:pt x="9" y="81"/>
                  </a:moveTo>
                  <a:lnTo>
                    <a:pt x="25" y="81"/>
                  </a:lnTo>
                  <a:lnTo>
                    <a:pt x="25" y="98"/>
                  </a:lnTo>
                  <a:lnTo>
                    <a:pt x="9" y="98"/>
                  </a:lnTo>
                  <a:lnTo>
                    <a:pt x="9" y="81"/>
                  </a:lnTo>
                  <a:close/>
                  <a:moveTo>
                    <a:pt x="74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4" y="49"/>
                  </a:lnTo>
                  <a:lnTo>
                    <a:pt x="74" y="41"/>
                  </a:lnTo>
                  <a:close/>
                  <a:moveTo>
                    <a:pt x="74" y="130"/>
                  </a:moveTo>
                  <a:lnTo>
                    <a:pt x="90" y="130"/>
                  </a:lnTo>
                  <a:lnTo>
                    <a:pt x="90" y="98"/>
                  </a:lnTo>
                  <a:lnTo>
                    <a:pt x="115" y="98"/>
                  </a:lnTo>
                  <a:lnTo>
                    <a:pt x="115" y="130"/>
                  </a:lnTo>
                  <a:lnTo>
                    <a:pt x="131" y="130"/>
                  </a:lnTo>
                  <a:lnTo>
                    <a:pt x="131" y="57"/>
                  </a:lnTo>
                  <a:lnTo>
                    <a:pt x="74" y="57"/>
                  </a:lnTo>
                  <a:lnTo>
                    <a:pt x="74" y="130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19" name="Freeform 164"/>
            <p:cNvSpPr>
              <a:spLocks noEditPoints="1"/>
            </p:cNvSpPr>
            <p:nvPr/>
          </p:nvSpPr>
          <p:spPr bwMode="auto">
            <a:xfrm>
              <a:off x="128836" y="3273371"/>
              <a:ext cx="125983" cy="132701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20" name="Freeform 167"/>
            <p:cNvSpPr>
              <a:spLocks/>
            </p:cNvSpPr>
            <p:nvPr/>
          </p:nvSpPr>
          <p:spPr bwMode="auto">
            <a:xfrm>
              <a:off x="-77776" y="2362935"/>
              <a:ext cx="251965" cy="251965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8 h 92"/>
                <a:gd name="T24" fmla="*/ 21 w 92"/>
                <a:gd name="T25" fmla="*/ 92 h 92"/>
                <a:gd name="T26" fmla="*/ 0 w 92"/>
                <a:gd name="T27" fmla="*/ 78 h 92"/>
                <a:gd name="T28" fmla="*/ 21 w 92"/>
                <a:gd name="T29" fmla="*/ 63 h 92"/>
                <a:gd name="T30" fmla="*/ 29 w 92"/>
                <a:gd name="T31" fmla="*/ 65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86"/>
                    <a:pt x="32" y="92"/>
                    <a:pt x="21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5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21" name="Freeform 171"/>
            <p:cNvSpPr>
              <a:spLocks noEditPoints="1"/>
            </p:cNvSpPr>
            <p:nvPr/>
          </p:nvSpPr>
          <p:spPr bwMode="auto">
            <a:xfrm>
              <a:off x="142274" y="2021943"/>
              <a:ext cx="147820" cy="146140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7" y="20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22" name="Freeform 206"/>
            <p:cNvSpPr>
              <a:spLocks noEditPoints="1"/>
            </p:cNvSpPr>
            <p:nvPr/>
          </p:nvSpPr>
          <p:spPr bwMode="auto">
            <a:xfrm>
              <a:off x="1425618" y="6147458"/>
              <a:ext cx="327556" cy="290600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1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2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6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60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3"/>
                    <a:pt x="77" y="81"/>
                    <a:pt x="50" y="81"/>
                  </a:cubicBezTo>
                  <a:cubicBezTo>
                    <a:pt x="47" y="81"/>
                    <a:pt x="44" y="80"/>
                    <a:pt x="42" y="80"/>
                  </a:cubicBezTo>
                  <a:cubicBezTo>
                    <a:pt x="31" y="91"/>
                    <a:pt x="19" y="93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2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6"/>
                    <a:pt x="76" y="96"/>
                  </a:cubicBezTo>
                  <a:cubicBezTo>
                    <a:pt x="66" y="96"/>
                    <a:pt x="57" y="93"/>
                    <a:pt x="50" y="88"/>
                  </a:cubicBezTo>
                  <a:cubicBezTo>
                    <a:pt x="65" y="88"/>
                    <a:pt x="79" y="84"/>
                    <a:pt x="90" y="75"/>
                  </a:cubicBezTo>
                  <a:cubicBezTo>
                    <a:pt x="95" y="71"/>
                    <a:pt x="100" y="65"/>
                    <a:pt x="103" y="60"/>
                  </a:cubicBezTo>
                  <a:cubicBezTo>
                    <a:pt x="106" y="54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2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23" name="Freeform 207"/>
            <p:cNvSpPr>
              <a:spLocks noEditPoints="1"/>
            </p:cNvSpPr>
            <p:nvPr/>
          </p:nvSpPr>
          <p:spPr bwMode="auto">
            <a:xfrm>
              <a:off x="1234124" y="5724156"/>
              <a:ext cx="191493" cy="193173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7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7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7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24" name="Freeform 208"/>
            <p:cNvSpPr>
              <a:spLocks noEditPoints="1"/>
            </p:cNvSpPr>
            <p:nvPr/>
          </p:nvSpPr>
          <p:spPr bwMode="auto">
            <a:xfrm>
              <a:off x="303532" y="6043312"/>
              <a:ext cx="236848" cy="268764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7 h 98"/>
                <a:gd name="T10" fmla="*/ 43 w 86"/>
                <a:gd name="T11" fmla="*/ 85 h 98"/>
                <a:gd name="T12" fmla="*/ 22 w 86"/>
                <a:gd name="T13" fmla="*/ 77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1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7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7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1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20" y="98"/>
                    <a:pt x="43" y="98"/>
                  </a:cubicBezTo>
                  <a:cubicBezTo>
                    <a:pt x="67" y="98"/>
                    <a:pt x="86" y="79"/>
                    <a:pt x="86" y="55"/>
                  </a:cubicBezTo>
                  <a:cubicBezTo>
                    <a:pt x="86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25" name="Freeform 209"/>
            <p:cNvSpPr>
              <a:spLocks/>
            </p:cNvSpPr>
            <p:nvPr/>
          </p:nvSpPr>
          <p:spPr bwMode="auto">
            <a:xfrm>
              <a:off x="9572" y="6320474"/>
              <a:ext cx="319156" cy="267083"/>
            </a:xfrm>
            <a:custGeom>
              <a:avLst/>
              <a:gdLst>
                <a:gd name="T0" fmla="*/ 57 w 116"/>
                <a:gd name="T1" fmla="*/ 1 h 97"/>
                <a:gd name="T2" fmla="*/ 48 w 116"/>
                <a:gd name="T3" fmla="*/ 8 h 97"/>
                <a:gd name="T4" fmla="*/ 55 w 116"/>
                <a:gd name="T5" fmla="*/ 18 h 97"/>
                <a:gd name="T6" fmla="*/ 85 w 116"/>
                <a:gd name="T7" fmla="*/ 22 h 97"/>
                <a:gd name="T8" fmla="*/ 5 w 116"/>
                <a:gd name="T9" fmla="*/ 81 h 97"/>
                <a:gd name="T10" fmla="*/ 3 w 116"/>
                <a:gd name="T11" fmla="*/ 93 h 97"/>
                <a:gd name="T12" fmla="*/ 8 w 116"/>
                <a:gd name="T13" fmla="*/ 96 h 97"/>
                <a:gd name="T14" fmla="*/ 15 w 116"/>
                <a:gd name="T15" fmla="*/ 95 h 97"/>
                <a:gd name="T16" fmla="*/ 95 w 116"/>
                <a:gd name="T17" fmla="*/ 36 h 97"/>
                <a:gd name="T18" fmla="*/ 90 w 116"/>
                <a:gd name="T19" fmla="*/ 66 h 97"/>
                <a:gd name="T20" fmla="*/ 97 w 116"/>
                <a:gd name="T21" fmla="*/ 76 h 97"/>
                <a:gd name="T22" fmla="*/ 107 w 116"/>
                <a:gd name="T23" fmla="*/ 69 h 97"/>
                <a:gd name="T24" fmla="*/ 116 w 116"/>
                <a:gd name="T25" fmla="*/ 10 h 97"/>
                <a:gd name="T26" fmla="*/ 57 w 116"/>
                <a:gd name="T27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7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3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7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26" name="Freeform 210"/>
            <p:cNvSpPr>
              <a:spLocks noEditPoints="1"/>
            </p:cNvSpPr>
            <p:nvPr/>
          </p:nvSpPr>
          <p:spPr bwMode="auto">
            <a:xfrm>
              <a:off x="721795" y="5927407"/>
              <a:ext cx="273803" cy="293959"/>
            </a:xfrm>
            <a:custGeom>
              <a:avLst/>
              <a:gdLst>
                <a:gd name="T0" fmla="*/ 90 w 100"/>
                <a:gd name="T1" fmla="*/ 0 h 107"/>
                <a:gd name="T2" fmla="*/ 10 w 100"/>
                <a:gd name="T3" fmla="*/ 0 h 107"/>
                <a:gd name="T4" fmla="*/ 0 w 100"/>
                <a:gd name="T5" fmla="*/ 10 h 107"/>
                <a:gd name="T6" fmla="*/ 0 w 100"/>
                <a:gd name="T7" fmla="*/ 97 h 107"/>
                <a:gd name="T8" fmla="*/ 10 w 100"/>
                <a:gd name="T9" fmla="*/ 107 h 107"/>
                <a:gd name="T10" fmla="*/ 90 w 100"/>
                <a:gd name="T11" fmla="*/ 107 h 107"/>
                <a:gd name="T12" fmla="*/ 100 w 100"/>
                <a:gd name="T13" fmla="*/ 97 h 107"/>
                <a:gd name="T14" fmla="*/ 100 w 100"/>
                <a:gd name="T15" fmla="*/ 10 h 107"/>
                <a:gd name="T16" fmla="*/ 90 w 100"/>
                <a:gd name="T17" fmla="*/ 0 h 107"/>
                <a:gd name="T18" fmla="*/ 86 w 100"/>
                <a:gd name="T19" fmla="*/ 93 h 107"/>
                <a:gd name="T20" fmla="*/ 13 w 100"/>
                <a:gd name="T21" fmla="*/ 93 h 107"/>
                <a:gd name="T22" fmla="*/ 13 w 100"/>
                <a:gd name="T23" fmla="*/ 13 h 107"/>
                <a:gd name="T24" fmla="*/ 86 w 100"/>
                <a:gd name="T25" fmla="*/ 13 h 107"/>
                <a:gd name="T26" fmla="*/ 86 w 100"/>
                <a:gd name="T27" fmla="*/ 93 h 107"/>
                <a:gd name="T28" fmla="*/ 26 w 100"/>
                <a:gd name="T29" fmla="*/ 47 h 107"/>
                <a:gd name="T30" fmla="*/ 73 w 100"/>
                <a:gd name="T31" fmla="*/ 47 h 107"/>
                <a:gd name="T32" fmla="*/ 73 w 100"/>
                <a:gd name="T33" fmla="*/ 53 h 107"/>
                <a:gd name="T34" fmla="*/ 26 w 100"/>
                <a:gd name="T35" fmla="*/ 53 h 107"/>
                <a:gd name="T36" fmla="*/ 26 w 100"/>
                <a:gd name="T37" fmla="*/ 47 h 107"/>
                <a:gd name="T38" fmla="*/ 26 w 100"/>
                <a:gd name="T39" fmla="*/ 60 h 107"/>
                <a:gd name="T40" fmla="*/ 73 w 100"/>
                <a:gd name="T41" fmla="*/ 60 h 107"/>
                <a:gd name="T42" fmla="*/ 73 w 100"/>
                <a:gd name="T43" fmla="*/ 67 h 107"/>
                <a:gd name="T44" fmla="*/ 26 w 100"/>
                <a:gd name="T45" fmla="*/ 67 h 107"/>
                <a:gd name="T46" fmla="*/ 26 w 100"/>
                <a:gd name="T47" fmla="*/ 60 h 107"/>
                <a:gd name="T48" fmla="*/ 26 w 100"/>
                <a:gd name="T49" fmla="*/ 73 h 107"/>
                <a:gd name="T50" fmla="*/ 73 w 100"/>
                <a:gd name="T51" fmla="*/ 73 h 107"/>
                <a:gd name="T52" fmla="*/ 73 w 100"/>
                <a:gd name="T53" fmla="*/ 80 h 107"/>
                <a:gd name="T54" fmla="*/ 26 w 100"/>
                <a:gd name="T55" fmla="*/ 80 h 107"/>
                <a:gd name="T56" fmla="*/ 26 w 100"/>
                <a:gd name="T57" fmla="*/ 73 h 107"/>
                <a:gd name="T58" fmla="*/ 26 w 100"/>
                <a:gd name="T59" fmla="*/ 33 h 107"/>
                <a:gd name="T60" fmla="*/ 73 w 100"/>
                <a:gd name="T61" fmla="*/ 33 h 107"/>
                <a:gd name="T62" fmla="*/ 73 w 100"/>
                <a:gd name="T63" fmla="*/ 40 h 107"/>
                <a:gd name="T64" fmla="*/ 26 w 100"/>
                <a:gd name="T65" fmla="*/ 40 h 107"/>
                <a:gd name="T66" fmla="*/ 26 w 100"/>
                <a:gd name="T6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7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5" y="107"/>
                    <a:pt x="100" y="102"/>
                    <a:pt x="100" y="9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5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27" name="Freeform 211"/>
            <p:cNvSpPr>
              <a:spLocks/>
            </p:cNvSpPr>
            <p:nvPr/>
          </p:nvSpPr>
          <p:spPr bwMode="auto">
            <a:xfrm>
              <a:off x="1066147" y="5964362"/>
              <a:ext cx="314117" cy="312437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28" name="Freeform 212"/>
            <p:cNvSpPr>
              <a:spLocks/>
            </p:cNvSpPr>
            <p:nvPr/>
          </p:nvSpPr>
          <p:spPr bwMode="auto">
            <a:xfrm>
              <a:off x="1086304" y="6350710"/>
              <a:ext cx="295640" cy="241887"/>
            </a:xfrm>
            <a:custGeom>
              <a:avLst/>
              <a:gdLst>
                <a:gd name="T0" fmla="*/ 108 w 108"/>
                <a:gd name="T1" fmla="*/ 11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1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8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4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4"/>
                    <a:pt x="13" y="53"/>
                  </a:cubicBezTo>
                  <a:cubicBezTo>
                    <a:pt x="15" y="62"/>
                    <a:pt x="23" y="69"/>
                    <a:pt x="33" y="69"/>
                  </a:cubicBezTo>
                  <a:cubicBezTo>
                    <a:pt x="26" y="75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1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29" name="Freeform 213"/>
            <p:cNvSpPr>
              <a:spLocks/>
            </p:cNvSpPr>
            <p:nvPr/>
          </p:nvSpPr>
          <p:spPr bwMode="auto">
            <a:xfrm>
              <a:off x="1524725" y="6501888"/>
              <a:ext cx="208292" cy="216690"/>
            </a:xfrm>
            <a:custGeom>
              <a:avLst/>
              <a:gdLst>
                <a:gd name="T0" fmla="*/ 66 w 124"/>
                <a:gd name="T1" fmla="*/ 0 h 129"/>
                <a:gd name="T2" fmla="*/ 66 w 124"/>
                <a:gd name="T3" fmla="*/ 59 h 129"/>
                <a:gd name="T4" fmla="*/ 124 w 124"/>
                <a:gd name="T5" fmla="*/ 0 h 129"/>
                <a:gd name="T6" fmla="*/ 124 w 124"/>
                <a:gd name="T7" fmla="*/ 129 h 129"/>
                <a:gd name="T8" fmla="*/ 66 w 124"/>
                <a:gd name="T9" fmla="*/ 70 h 129"/>
                <a:gd name="T10" fmla="*/ 66 w 124"/>
                <a:gd name="T11" fmla="*/ 129 h 129"/>
                <a:gd name="T12" fmla="*/ 0 w 124"/>
                <a:gd name="T13" fmla="*/ 64 h 129"/>
                <a:gd name="T14" fmla="*/ 66 w 124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66" y="0"/>
                  </a:moveTo>
                  <a:lnTo>
                    <a:pt x="66" y="59"/>
                  </a:lnTo>
                  <a:lnTo>
                    <a:pt x="124" y="0"/>
                  </a:lnTo>
                  <a:lnTo>
                    <a:pt x="124" y="129"/>
                  </a:lnTo>
                  <a:lnTo>
                    <a:pt x="66" y="70"/>
                  </a:lnTo>
                  <a:lnTo>
                    <a:pt x="66" y="129"/>
                  </a:lnTo>
                  <a:lnTo>
                    <a:pt x="0" y="6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30" name="Freeform 214"/>
            <p:cNvSpPr>
              <a:spLocks noEditPoints="1"/>
            </p:cNvSpPr>
            <p:nvPr/>
          </p:nvSpPr>
          <p:spPr bwMode="auto">
            <a:xfrm>
              <a:off x="1148457" y="6545563"/>
              <a:ext cx="314117" cy="312437"/>
            </a:xfrm>
            <a:custGeom>
              <a:avLst/>
              <a:gdLst>
                <a:gd name="T0" fmla="*/ 0 w 114"/>
                <a:gd name="T1" fmla="*/ 83 h 114"/>
                <a:gd name="T2" fmla="*/ 10 w 114"/>
                <a:gd name="T3" fmla="*/ 93 h 114"/>
                <a:gd name="T4" fmla="*/ 30 w 114"/>
                <a:gd name="T5" fmla="*/ 73 h 114"/>
                <a:gd name="T6" fmla="*/ 41 w 114"/>
                <a:gd name="T7" fmla="*/ 84 h 114"/>
                <a:gd name="T8" fmla="*/ 21 w 114"/>
                <a:gd name="T9" fmla="*/ 104 h 114"/>
                <a:gd name="T10" fmla="*/ 31 w 114"/>
                <a:gd name="T11" fmla="*/ 114 h 114"/>
                <a:gd name="T12" fmla="*/ 51 w 114"/>
                <a:gd name="T13" fmla="*/ 94 h 114"/>
                <a:gd name="T14" fmla="*/ 64 w 114"/>
                <a:gd name="T15" fmla="*/ 107 h 114"/>
                <a:gd name="T16" fmla="*/ 74 w 114"/>
                <a:gd name="T17" fmla="*/ 97 h 114"/>
                <a:gd name="T18" fmla="*/ 17 w 114"/>
                <a:gd name="T19" fmla="*/ 40 h 114"/>
                <a:gd name="T20" fmla="*/ 7 w 114"/>
                <a:gd name="T21" fmla="*/ 50 h 114"/>
                <a:gd name="T22" fmla="*/ 20 w 114"/>
                <a:gd name="T23" fmla="*/ 63 h 114"/>
                <a:gd name="T24" fmla="*/ 0 w 114"/>
                <a:gd name="T25" fmla="*/ 83 h 114"/>
                <a:gd name="T26" fmla="*/ 84 w 114"/>
                <a:gd name="T27" fmla="*/ 30 h 114"/>
                <a:gd name="T28" fmla="*/ 26 w 114"/>
                <a:gd name="T29" fmla="*/ 39 h 114"/>
                <a:gd name="T30" fmla="*/ 75 w 114"/>
                <a:gd name="T31" fmla="*/ 88 h 114"/>
                <a:gd name="T32" fmla="*/ 84 w 114"/>
                <a:gd name="T33" fmla="*/ 30 h 114"/>
                <a:gd name="T34" fmla="*/ 93 w 114"/>
                <a:gd name="T35" fmla="*/ 35 h 114"/>
                <a:gd name="T36" fmla="*/ 79 w 114"/>
                <a:gd name="T37" fmla="*/ 21 h 114"/>
                <a:gd name="T38" fmla="*/ 100 w 114"/>
                <a:gd name="T39" fmla="*/ 0 h 114"/>
                <a:gd name="T40" fmla="*/ 114 w 114"/>
                <a:gd name="T41" fmla="*/ 14 h 114"/>
                <a:gd name="T42" fmla="*/ 93 w 114"/>
                <a:gd name="T43" fmla="*/ 3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4">
                  <a:moveTo>
                    <a:pt x="0" y="8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0"/>
                  </a:moveTo>
                  <a:cubicBezTo>
                    <a:pt x="65" y="12"/>
                    <a:pt x="41" y="26"/>
                    <a:pt x="26" y="39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88" y="73"/>
                    <a:pt x="102" y="49"/>
                    <a:pt x="84" y="30"/>
                  </a:cubicBezTo>
                  <a:close/>
                  <a:moveTo>
                    <a:pt x="93" y="35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93" y="35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31" name="Freeform 215"/>
            <p:cNvSpPr>
              <a:spLocks noEditPoints="1"/>
            </p:cNvSpPr>
            <p:nvPr/>
          </p:nvSpPr>
          <p:spPr bwMode="auto">
            <a:xfrm>
              <a:off x="384161" y="6286878"/>
              <a:ext cx="314117" cy="307398"/>
            </a:xfrm>
            <a:custGeom>
              <a:avLst/>
              <a:gdLst>
                <a:gd name="T0" fmla="*/ 110 w 115"/>
                <a:gd name="T1" fmla="*/ 36 h 112"/>
                <a:gd name="T2" fmla="*/ 86 w 115"/>
                <a:gd name="T3" fmla="*/ 1 h 112"/>
                <a:gd name="T4" fmla="*/ 86 w 115"/>
                <a:gd name="T5" fmla="*/ 1 h 112"/>
                <a:gd name="T6" fmla="*/ 77 w 115"/>
                <a:gd name="T7" fmla="*/ 4 h 112"/>
                <a:gd name="T8" fmla="*/ 32 w 115"/>
                <a:gd name="T9" fmla="*/ 39 h 112"/>
                <a:gd name="T10" fmla="*/ 36 w 115"/>
                <a:gd name="T11" fmla="*/ 56 h 112"/>
                <a:gd name="T12" fmla="*/ 42 w 115"/>
                <a:gd name="T13" fmla="*/ 73 h 112"/>
                <a:gd name="T14" fmla="*/ 98 w 115"/>
                <a:gd name="T15" fmla="*/ 81 h 112"/>
                <a:gd name="T16" fmla="*/ 106 w 115"/>
                <a:gd name="T17" fmla="*/ 78 h 112"/>
                <a:gd name="T18" fmla="*/ 106 w 115"/>
                <a:gd name="T19" fmla="*/ 79 h 112"/>
                <a:gd name="T20" fmla="*/ 110 w 115"/>
                <a:gd name="T21" fmla="*/ 36 h 112"/>
                <a:gd name="T22" fmla="*/ 102 w 115"/>
                <a:gd name="T23" fmla="*/ 73 h 112"/>
                <a:gd name="T24" fmla="*/ 99 w 115"/>
                <a:gd name="T25" fmla="*/ 73 h 112"/>
                <a:gd name="T26" fmla="*/ 93 w 115"/>
                <a:gd name="T27" fmla="*/ 67 h 112"/>
                <a:gd name="T28" fmla="*/ 83 w 115"/>
                <a:gd name="T29" fmla="*/ 43 h 112"/>
                <a:gd name="T30" fmla="*/ 80 w 115"/>
                <a:gd name="T31" fmla="*/ 18 h 112"/>
                <a:gd name="T32" fmla="*/ 82 w 115"/>
                <a:gd name="T33" fmla="*/ 10 h 112"/>
                <a:gd name="T34" fmla="*/ 84 w 115"/>
                <a:gd name="T35" fmla="*/ 8 h 112"/>
                <a:gd name="T36" fmla="*/ 87 w 115"/>
                <a:gd name="T37" fmla="*/ 9 h 112"/>
                <a:gd name="T38" fmla="*/ 93 w 115"/>
                <a:gd name="T39" fmla="*/ 15 h 112"/>
                <a:gd name="T40" fmla="*/ 103 w 115"/>
                <a:gd name="T41" fmla="*/ 38 h 112"/>
                <a:gd name="T42" fmla="*/ 106 w 115"/>
                <a:gd name="T43" fmla="*/ 63 h 112"/>
                <a:gd name="T44" fmla="*/ 104 w 115"/>
                <a:gd name="T45" fmla="*/ 71 h 112"/>
                <a:gd name="T46" fmla="*/ 102 w 115"/>
                <a:gd name="T47" fmla="*/ 73 h 112"/>
                <a:gd name="T48" fmla="*/ 28 w 115"/>
                <a:gd name="T49" fmla="*/ 58 h 112"/>
                <a:gd name="T50" fmla="*/ 25 w 115"/>
                <a:gd name="T51" fmla="*/ 42 h 112"/>
                <a:gd name="T52" fmla="*/ 11 w 115"/>
                <a:gd name="T53" fmla="*/ 47 h 112"/>
                <a:gd name="T54" fmla="*/ 4 w 115"/>
                <a:gd name="T55" fmla="*/ 49 h 112"/>
                <a:gd name="T56" fmla="*/ 0 w 115"/>
                <a:gd name="T57" fmla="*/ 61 h 112"/>
                <a:gd name="T58" fmla="*/ 3 w 115"/>
                <a:gd name="T59" fmla="*/ 70 h 112"/>
                <a:gd name="T60" fmla="*/ 11 w 115"/>
                <a:gd name="T61" fmla="*/ 78 h 112"/>
                <a:gd name="T62" fmla="*/ 19 w 115"/>
                <a:gd name="T63" fmla="*/ 76 h 112"/>
                <a:gd name="T64" fmla="*/ 34 w 115"/>
                <a:gd name="T65" fmla="*/ 73 h 112"/>
                <a:gd name="T66" fmla="*/ 28 w 115"/>
                <a:gd name="T67" fmla="*/ 58 h 112"/>
                <a:gd name="T68" fmla="*/ 47 w 115"/>
                <a:gd name="T69" fmla="*/ 77 h 112"/>
                <a:gd name="T70" fmla="*/ 32 w 115"/>
                <a:gd name="T71" fmla="*/ 78 h 112"/>
                <a:gd name="T72" fmla="*/ 50 w 115"/>
                <a:gd name="T73" fmla="*/ 110 h 112"/>
                <a:gd name="T74" fmla="*/ 54 w 115"/>
                <a:gd name="T75" fmla="*/ 111 h 112"/>
                <a:gd name="T76" fmla="*/ 66 w 115"/>
                <a:gd name="T77" fmla="*/ 102 h 112"/>
                <a:gd name="T78" fmla="*/ 66 w 115"/>
                <a:gd name="T79" fmla="*/ 98 h 112"/>
                <a:gd name="T80" fmla="*/ 47 w 115"/>
                <a:gd name="T81" fmla="*/ 77 h 112"/>
                <a:gd name="T82" fmla="*/ 96 w 115"/>
                <a:gd name="T83" fmla="*/ 53 h 112"/>
                <a:gd name="T84" fmla="*/ 95 w 115"/>
                <a:gd name="T85" fmla="*/ 53 h 112"/>
                <a:gd name="T86" fmla="*/ 93 w 115"/>
                <a:gd name="T87" fmla="*/ 51 h 112"/>
                <a:gd name="T88" fmla="*/ 89 w 115"/>
                <a:gd name="T89" fmla="*/ 42 h 112"/>
                <a:gd name="T90" fmla="*/ 88 w 115"/>
                <a:gd name="T91" fmla="*/ 32 h 112"/>
                <a:gd name="T92" fmla="*/ 89 w 115"/>
                <a:gd name="T93" fmla="*/ 29 h 112"/>
                <a:gd name="T94" fmla="*/ 90 w 115"/>
                <a:gd name="T95" fmla="*/ 28 h 112"/>
                <a:gd name="T96" fmla="*/ 91 w 115"/>
                <a:gd name="T97" fmla="*/ 29 h 112"/>
                <a:gd name="T98" fmla="*/ 93 w 115"/>
                <a:gd name="T99" fmla="*/ 31 h 112"/>
                <a:gd name="T100" fmla="*/ 97 w 115"/>
                <a:gd name="T101" fmla="*/ 40 h 112"/>
                <a:gd name="T102" fmla="*/ 98 w 115"/>
                <a:gd name="T103" fmla="*/ 49 h 112"/>
                <a:gd name="T104" fmla="*/ 97 w 115"/>
                <a:gd name="T105" fmla="*/ 52 h 112"/>
                <a:gd name="T106" fmla="*/ 96 w 115"/>
                <a:gd name="T10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2">
                  <a:moveTo>
                    <a:pt x="110" y="36"/>
                  </a:moveTo>
                  <a:cubicBezTo>
                    <a:pt x="104" y="15"/>
                    <a:pt x="93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0" y="25"/>
                    <a:pt x="32" y="39"/>
                  </a:cubicBezTo>
                  <a:cubicBezTo>
                    <a:pt x="33" y="44"/>
                    <a:pt x="34" y="50"/>
                    <a:pt x="36" y="56"/>
                  </a:cubicBezTo>
                  <a:cubicBezTo>
                    <a:pt x="37" y="63"/>
                    <a:pt x="39" y="68"/>
                    <a:pt x="42" y="73"/>
                  </a:cubicBezTo>
                  <a:cubicBezTo>
                    <a:pt x="73" y="71"/>
                    <a:pt x="98" y="81"/>
                    <a:pt x="98" y="81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9"/>
                    <a:pt x="106" y="79"/>
                  </a:cubicBezTo>
                  <a:cubicBezTo>
                    <a:pt x="114" y="76"/>
                    <a:pt x="115" y="57"/>
                    <a:pt x="110" y="36"/>
                  </a:cubicBezTo>
                  <a:close/>
                  <a:moveTo>
                    <a:pt x="102" y="73"/>
                  </a:moveTo>
                  <a:cubicBezTo>
                    <a:pt x="101" y="74"/>
                    <a:pt x="99" y="73"/>
                    <a:pt x="99" y="73"/>
                  </a:cubicBezTo>
                  <a:cubicBezTo>
                    <a:pt x="97" y="71"/>
                    <a:pt x="95" y="69"/>
                    <a:pt x="93" y="67"/>
                  </a:cubicBezTo>
                  <a:cubicBezTo>
                    <a:pt x="89" y="61"/>
                    <a:pt x="85" y="53"/>
                    <a:pt x="83" y="43"/>
                  </a:cubicBezTo>
                  <a:cubicBezTo>
                    <a:pt x="80" y="34"/>
                    <a:pt x="79" y="25"/>
                    <a:pt x="80" y="18"/>
                  </a:cubicBezTo>
                  <a:cubicBezTo>
                    <a:pt x="80" y="15"/>
                    <a:pt x="81" y="12"/>
                    <a:pt x="82" y="10"/>
                  </a:cubicBezTo>
                  <a:cubicBezTo>
                    <a:pt x="82" y="10"/>
                    <a:pt x="83" y="8"/>
                    <a:pt x="84" y="8"/>
                  </a:cubicBezTo>
                  <a:cubicBezTo>
                    <a:pt x="85" y="8"/>
                    <a:pt x="87" y="9"/>
                    <a:pt x="87" y="9"/>
                  </a:cubicBezTo>
                  <a:cubicBezTo>
                    <a:pt x="89" y="10"/>
                    <a:pt x="91" y="12"/>
                    <a:pt x="93" y="15"/>
                  </a:cubicBezTo>
                  <a:cubicBezTo>
                    <a:pt x="97" y="20"/>
                    <a:pt x="101" y="29"/>
                    <a:pt x="103" y="38"/>
                  </a:cubicBezTo>
                  <a:cubicBezTo>
                    <a:pt x="106" y="47"/>
                    <a:pt x="107" y="56"/>
                    <a:pt x="106" y="63"/>
                  </a:cubicBezTo>
                  <a:cubicBezTo>
                    <a:pt x="105" y="67"/>
                    <a:pt x="105" y="69"/>
                    <a:pt x="104" y="71"/>
                  </a:cubicBezTo>
                  <a:cubicBezTo>
                    <a:pt x="103" y="72"/>
                    <a:pt x="103" y="73"/>
                    <a:pt x="102" y="73"/>
                  </a:cubicBezTo>
                  <a:close/>
                  <a:moveTo>
                    <a:pt x="28" y="58"/>
                  </a:moveTo>
                  <a:cubicBezTo>
                    <a:pt x="27" y="53"/>
                    <a:pt x="26" y="47"/>
                    <a:pt x="25" y="42"/>
                  </a:cubicBezTo>
                  <a:cubicBezTo>
                    <a:pt x="20" y="44"/>
                    <a:pt x="16" y="46"/>
                    <a:pt x="11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9" y="76"/>
                  </a:cubicBezTo>
                  <a:cubicBezTo>
                    <a:pt x="24" y="75"/>
                    <a:pt x="28" y="74"/>
                    <a:pt x="34" y="73"/>
                  </a:cubicBezTo>
                  <a:cubicBezTo>
                    <a:pt x="32" y="69"/>
                    <a:pt x="30" y="64"/>
                    <a:pt x="28" y="58"/>
                  </a:cubicBezTo>
                  <a:close/>
                  <a:moveTo>
                    <a:pt x="47" y="77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2"/>
                    <a:pt x="53" y="112"/>
                    <a:pt x="54" y="111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7" y="101"/>
                    <a:pt x="67" y="99"/>
                    <a:pt x="66" y="98"/>
                  </a:cubicBezTo>
                  <a:lnTo>
                    <a:pt x="47" y="77"/>
                  </a:lnTo>
                  <a:close/>
                  <a:moveTo>
                    <a:pt x="96" y="53"/>
                  </a:moveTo>
                  <a:cubicBezTo>
                    <a:pt x="96" y="53"/>
                    <a:pt x="95" y="53"/>
                    <a:pt x="95" y="53"/>
                  </a:cubicBezTo>
                  <a:cubicBezTo>
                    <a:pt x="94" y="53"/>
                    <a:pt x="94" y="52"/>
                    <a:pt x="93" y="51"/>
                  </a:cubicBezTo>
                  <a:cubicBezTo>
                    <a:pt x="91" y="49"/>
                    <a:pt x="90" y="45"/>
                    <a:pt x="89" y="42"/>
                  </a:cubicBezTo>
                  <a:cubicBezTo>
                    <a:pt x="88" y="38"/>
                    <a:pt x="88" y="35"/>
                    <a:pt x="88" y="32"/>
                  </a:cubicBezTo>
                  <a:cubicBezTo>
                    <a:pt x="88" y="31"/>
                    <a:pt x="88" y="30"/>
                    <a:pt x="89" y="29"/>
                  </a:cubicBezTo>
                  <a:cubicBezTo>
                    <a:pt x="89" y="29"/>
                    <a:pt x="89" y="28"/>
                    <a:pt x="90" y="28"/>
                  </a:cubicBezTo>
                  <a:cubicBezTo>
                    <a:pt x="90" y="28"/>
                    <a:pt x="90" y="28"/>
                    <a:pt x="91" y="29"/>
                  </a:cubicBezTo>
                  <a:cubicBezTo>
                    <a:pt x="91" y="29"/>
                    <a:pt x="92" y="30"/>
                    <a:pt x="93" y="31"/>
                  </a:cubicBezTo>
                  <a:cubicBezTo>
                    <a:pt x="94" y="33"/>
                    <a:pt x="96" y="36"/>
                    <a:pt x="97" y="40"/>
                  </a:cubicBezTo>
                  <a:cubicBezTo>
                    <a:pt x="98" y="43"/>
                    <a:pt x="98" y="47"/>
                    <a:pt x="98" y="49"/>
                  </a:cubicBezTo>
                  <a:cubicBezTo>
                    <a:pt x="98" y="51"/>
                    <a:pt x="98" y="52"/>
                    <a:pt x="97" y="52"/>
                  </a:cubicBezTo>
                  <a:cubicBezTo>
                    <a:pt x="97" y="53"/>
                    <a:pt x="97" y="53"/>
                    <a:pt x="96" y="53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32" name="Freeform 216"/>
            <p:cNvSpPr>
              <a:spLocks noEditPoints="1"/>
            </p:cNvSpPr>
            <p:nvPr/>
          </p:nvSpPr>
          <p:spPr bwMode="auto">
            <a:xfrm>
              <a:off x="757070" y="6295278"/>
              <a:ext cx="287241" cy="288921"/>
            </a:xfrm>
            <a:custGeom>
              <a:avLst/>
              <a:gdLst>
                <a:gd name="T0" fmla="*/ 100 w 105"/>
                <a:gd name="T1" fmla="*/ 29 h 105"/>
                <a:gd name="T2" fmla="*/ 71 w 105"/>
                <a:gd name="T3" fmla="*/ 26 h 105"/>
                <a:gd name="T4" fmla="*/ 88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2 w 105"/>
                <a:gd name="T11" fmla="*/ 26 h 105"/>
                <a:gd name="T12" fmla="*/ 52 w 105"/>
                <a:gd name="T13" fmla="*/ 26 h 105"/>
                <a:gd name="T14" fmla="*/ 26 w 105"/>
                <a:gd name="T15" fmla="*/ 0 h 105"/>
                <a:gd name="T16" fmla="*/ 19 w 105"/>
                <a:gd name="T17" fmla="*/ 6 h 105"/>
                <a:gd name="T18" fmla="*/ 39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2 w 105"/>
                <a:gd name="T27" fmla="*/ 105 h 105"/>
                <a:gd name="T28" fmla="*/ 100 w 105"/>
                <a:gd name="T29" fmla="*/ 101 h 105"/>
                <a:gd name="T30" fmla="*/ 105 w 105"/>
                <a:gd name="T31" fmla="*/ 65 h 105"/>
                <a:gd name="T32" fmla="*/ 100 w 105"/>
                <a:gd name="T33" fmla="*/ 29 h 105"/>
                <a:gd name="T34" fmla="*/ 88 w 105"/>
                <a:gd name="T35" fmla="*/ 89 h 105"/>
                <a:gd name="T36" fmla="*/ 52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2 w 105"/>
                <a:gd name="T45" fmla="*/ 39 h 105"/>
                <a:gd name="T46" fmla="*/ 88 w 105"/>
                <a:gd name="T47" fmla="*/ 41 h 105"/>
                <a:gd name="T48" fmla="*/ 92 w 105"/>
                <a:gd name="T49" fmla="*/ 65 h 105"/>
                <a:gd name="T50" fmla="*/ 88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0" y="29"/>
                  </a:moveTo>
                  <a:cubicBezTo>
                    <a:pt x="91" y="28"/>
                    <a:pt x="82" y="27"/>
                    <a:pt x="71" y="26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4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1" y="40"/>
                    <a:pt x="0" y="52"/>
                    <a:pt x="0" y="65"/>
                  </a:cubicBezTo>
                  <a:cubicBezTo>
                    <a:pt x="0" y="78"/>
                    <a:pt x="1" y="90"/>
                    <a:pt x="4" y="101"/>
                  </a:cubicBezTo>
                  <a:cubicBezTo>
                    <a:pt x="19" y="104"/>
                    <a:pt x="35" y="105"/>
                    <a:pt x="52" y="105"/>
                  </a:cubicBezTo>
                  <a:cubicBezTo>
                    <a:pt x="69" y="105"/>
                    <a:pt x="86" y="104"/>
                    <a:pt x="100" y="101"/>
                  </a:cubicBezTo>
                  <a:cubicBezTo>
                    <a:pt x="103" y="90"/>
                    <a:pt x="105" y="78"/>
                    <a:pt x="105" y="65"/>
                  </a:cubicBezTo>
                  <a:cubicBezTo>
                    <a:pt x="105" y="52"/>
                    <a:pt x="103" y="40"/>
                    <a:pt x="100" y="29"/>
                  </a:cubicBezTo>
                  <a:close/>
                  <a:moveTo>
                    <a:pt x="88" y="89"/>
                  </a:moveTo>
                  <a:cubicBezTo>
                    <a:pt x="77" y="91"/>
                    <a:pt x="65" y="92"/>
                    <a:pt x="52" y="92"/>
                  </a:cubicBezTo>
                  <a:cubicBezTo>
                    <a:pt x="39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39" y="39"/>
                    <a:pt x="52" y="39"/>
                  </a:cubicBezTo>
                  <a:cubicBezTo>
                    <a:pt x="65" y="39"/>
                    <a:pt x="77" y="40"/>
                    <a:pt x="88" y="41"/>
                  </a:cubicBezTo>
                  <a:cubicBezTo>
                    <a:pt x="90" y="49"/>
                    <a:pt x="92" y="57"/>
                    <a:pt x="92" y="65"/>
                  </a:cubicBezTo>
                  <a:cubicBezTo>
                    <a:pt x="92" y="74"/>
                    <a:pt x="90" y="82"/>
                    <a:pt x="88" y="89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33" name="Freeform 217"/>
            <p:cNvSpPr>
              <a:spLocks/>
            </p:cNvSpPr>
            <p:nvPr/>
          </p:nvSpPr>
          <p:spPr bwMode="auto">
            <a:xfrm>
              <a:off x="715076" y="6641310"/>
              <a:ext cx="351072" cy="198213"/>
            </a:xfrm>
            <a:custGeom>
              <a:avLst/>
              <a:gdLst>
                <a:gd name="T0" fmla="*/ 128 w 128"/>
                <a:gd name="T1" fmla="*/ 50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1 h 72"/>
                <a:gd name="T8" fmla="*/ 45 w 128"/>
                <a:gd name="T9" fmla="*/ 4 h 72"/>
                <a:gd name="T10" fmla="*/ 29 w 128"/>
                <a:gd name="T11" fmla="*/ 21 h 72"/>
                <a:gd name="T12" fmla="*/ 29 w 128"/>
                <a:gd name="T13" fmla="*/ 23 h 72"/>
                <a:gd name="T14" fmla="*/ 24 w 128"/>
                <a:gd name="T15" fmla="*/ 23 h 72"/>
                <a:gd name="T16" fmla="*/ 0 w 128"/>
                <a:gd name="T17" fmla="*/ 47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0"/>
                  </a:moveTo>
                  <a:cubicBezTo>
                    <a:pt x="128" y="39"/>
                    <a:pt x="121" y="31"/>
                    <a:pt x="112" y="29"/>
                  </a:cubicBezTo>
                  <a:cubicBezTo>
                    <a:pt x="111" y="12"/>
                    <a:pt x="98" y="0"/>
                    <a:pt x="82" y="0"/>
                  </a:cubicBezTo>
                  <a:cubicBezTo>
                    <a:pt x="72" y="0"/>
                    <a:pt x="64" y="4"/>
                    <a:pt x="58" y="11"/>
                  </a:cubicBezTo>
                  <a:cubicBezTo>
                    <a:pt x="55" y="7"/>
                    <a:pt x="51" y="4"/>
                    <a:pt x="45" y="4"/>
                  </a:cubicBezTo>
                  <a:cubicBezTo>
                    <a:pt x="36" y="4"/>
                    <a:pt x="29" y="12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7" y="23"/>
                    <a:pt x="26" y="23"/>
                    <a:pt x="24" y="23"/>
                  </a:cubicBezTo>
                  <a:cubicBezTo>
                    <a:pt x="11" y="23"/>
                    <a:pt x="0" y="34"/>
                    <a:pt x="0" y="47"/>
                  </a:cubicBezTo>
                  <a:cubicBezTo>
                    <a:pt x="0" y="61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1"/>
                    <a:pt x="128" y="62"/>
                    <a:pt x="128" y="50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34" name="Freeform 218"/>
            <p:cNvSpPr>
              <a:spLocks noEditPoints="1"/>
            </p:cNvSpPr>
            <p:nvPr/>
          </p:nvSpPr>
          <p:spPr bwMode="auto">
            <a:xfrm>
              <a:off x="389201" y="6641310"/>
              <a:ext cx="241887" cy="198213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6 h 72"/>
                <a:gd name="T12" fmla="*/ 5 w 88"/>
                <a:gd name="T13" fmla="*/ 66 h 72"/>
                <a:gd name="T14" fmla="*/ 5 w 88"/>
                <a:gd name="T15" fmla="*/ 5 h 72"/>
                <a:gd name="T16" fmla="*/ 83 w 88"/>
                <a:gd name="T17" fmla="*/ 5 h 72"/>
                <a:gd name="T18" fmla="*/ 83 w 88"/>
                <a:gd name="T19" fmla="*/ 66 h 72"/>
                <a:gd name="T20" fmla="*/ 61 w 88"/>
                <a:gd name="T21" fmla="*/ 19 h 72"/>
                <a:gd name="T22" fmla="*/ 69 w 88"/>
                <a:gd name="T23" fmla="*/ 27 h 72"/>
                <a:gd name="T24" fmla="*/ 77 w 88"/>
                <a:gd name="T25" fmla="*/ 19 h 72"/>
                <a:gd name="T26" fmla="*/ 69 w 88"/>
                <a:gd name="T27" fmla="*/ 11 h 72"/>
                <a:gd name="T28" fmla="*/ 61 w 88"/>
                <a:gd name="T29" fmla="*/ 19 h 72"/>
                <a:gd name="T30" fmla="*/ 77 w 88"/>
                <a:gd name="T31" fmla="*/ 60 h 72"/>
                <a:gd name="T32" fmla="*/ 11 w 88"/>
                <a:gd name="T33" fmla="*/ 60 h 72"/>
                <a:gd name="T34" fmla="*/ 27 w 88"/>
                <a:gd name="T35" fmla="*/ 16 h 72"/>
                <a:gd name="T36" fmla="*/ 50 w 88"/>
                <a:gd name="T37" fmla="*/ 44 h 72"/>
                <a:gd name="T38" fmla="*/ 61 w 88"/>
                <a:gd name="T39" fmla="*/ 36 h 72"/>
                <a:gd name="T40" fmla="*/ 77 w 88"/>
                <a:gd name="T4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6"/>
                  </a:moveTo>
                  <a:cubicBezTo>
                    <a:pt x="5" y="66"/>
                    <a:pt x="5" y="66"/>
                    <a:pt x="5" y="6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3" y="5"/>
                    <a:pt x="83" y="5"/>
                    <a:pt x="83" y="5"/>
                  </a:cubicBezTo>
                  <a:lnTo>
                    <a:pt x="83" y="66"/>
                  </a:lnTo>
                  <a:close/>
                  <a:moveTo>
                    <a:pt x="61" y="19"/>
                  </a:moveTo>
                  <a:cubicBezTo>
                    <a:pt x="61" y="24"/>
                    <a:pt x="64" y="27"/>
                    <a:pt x="69" y="27"/>
                  </a:cubicBezTo>
                  <a:cubicBezTo>
                    <a:pt x="74" y="27"/>
                    <a:pt x="77" y="24"/>
                    <a:pt x="77" y="19"/>
                  </a:cubicBezTo>
                  <a:cubicBezTo>
                    <a:pt x="77" y="14"/>
                    <a:pt x="74" y="11"/>
                    <a:pt x="69" y="11"/>
                  </a:cubicBezTo>
                  <a:cubicBezTo>
                    <a:pt x="64" y="11"/>
                    <a:pt x="61" y="14"/>
                    <a:pt x="61" y="19"/>
                  </a:cubicBezTo>
                  <a:close/>
                  <a:moveTo>
                    <a:pt x="77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0"/>
                  </a:ln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sp>
          <p:nvSpPr>
            <p:cNvPr id="135" name="Freeform 219"/>
            <p:cNvSpPr>
              <a:spLocks noEditPoints="1"/>
            </p:cNvSpPr>
            <p:nvPr/>
          </p:nvSpPr>
          <p:spPr bwMode="auto">
            <a:xfrm>
              <a:off x="38128" y="6594277"/>
              <a:ext cx="233488" cy="236847"/>
            </a:xfrm>
            <a:custGeom>
              <a:avLst/>
              <a:gdLst>
                <a:gd name="T0" fmla="*/ 57 w 85"/>
                <a:gd name="T1" fmla="*/ 59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9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1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2 h 86"/>
                <a:gd name="T38" fmla="*/ 31 w 85"/>
                <a:gd name="T39" fmla="*/ 34 h 86"/>
                <a:gd name="T40" fmla="*/ 12 w 85"/>
                <a:gd name="T41" fmla="*/ 86 h 86"/>
                <a:gd name="T42" fmla="*/ 0 w 85"/>
                <a:gd name="T43" fmla="*/ 86 h 86"/>
                <a:gd name="T44" fmla="*/ 5 w 85"/>
                <a:gd name="T45" fmla="*/ 55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9"/>
                  </a:moveTo>
                  <a:cubicBezTo>
                    <a:pt x="64" y="51"/>
                    <a:pt x="73" y="48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9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1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3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7"/>
                    <a:pt x="12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5"/>
                  </a:cubicBezTo>
                  <a:cubicBezTo>
                    <a:pt x="9" y="44"/>
                    <a:pt x="14" y="35"/>
                    <a:pt x="22" y="26"/>
                  </a:cubicBezTo>
                  <a:cubicBezTo>
                    <a:pt x="30" y="18"/>
                    <a:pt x="39" y="12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7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solidFill>
              <a:srgbClr val="F6AC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Raleway" panose="020B0003030101060003" pitchFamily="34" charset="0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76" y="6377542"/>
              <a:ext cx="448295" cy="31570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3DCCF59-D3D8-5224-5973-1D9C16F94BF0}"/>
              </a:ext>
            </a:extLst>
          </p:cNvPr>
          <p:cNvSpPr txBox="1"/>
          <p:nvPr/>
        </p:nvSpPr>
        <p:spPr>
          <a:xfrm>
            <a:off x="479614" y="922608"/>
            <a:ext cx="712751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stečenog</a:t>
            </a:r>
            <a:r>
              <a:rPr lang="en-US" dirty="0"/>
              <a:t> za </a:t>
            </a:r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studija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zahtjevima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redovne</a:t>
            </a:r>
            <a:r>
              <a:rPr lang="en-US" dirty="0"/>
              <a:t> </a:t>
            </a:r>
            <a:r>
              <a:rPr lang="en-US" dirty="0" err="1"/>
              <a:t>nastave</a:t>
            </a:r>
            <a:r>
              <a:rPr lang="en-US" dirty="0"/>
              <a:t> – </a:t>
            </a:r>
            <a:r>
              <a:rPr lang="en-US" dirty="0" err="1"/>
              <a:t>prijenos</a:t>
            </a:r>
            <a:r>
              <a:rPr lang="en-US" dirty="0"/>
              <a:t> </a:t>
            </a:r>
            <a:r>
              <a:rPr lang="en-US" dirty="0" err="1"/>
              <a:t>praktičnih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iskustava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GB" dirty="0"/>
              <a:t>Model </a:t>
            </a:r>
            <a:r>
              <a:rPr lang="en-GB" dirty="0" err="1"/>
              <a:t>učenja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rad (</a:t>
            </a:r>
            <a:r>
              <a:rPr lang="en-GB" dirty="0" err="1"/>
              <a:t>eng.</a:t>
            </a:r>
            <a:r>
              <a:rPr lang="en-GB" dirty="0"/>
              <a:t> Work Based Learning) </a:t>
            </a:r>
            <a:r>
              <a:rPr lang="en-GB" dirty="0" err="1"/>
              <a:t>studentima</a:t>
            </a:r>
            <a:r>
              <a:rPr lang="en-GB" dirty="0"/>
              <a:t> </a:t>
            </a:r>
            <a:r>
              <a:rPr lang="en-GB" dirty="0" err="1"/>
              <a:t>pruža</a:t>
            </a:r>
            <a:r>
              <a:rPr lang="en-GB" dirty="0"/>
              <a:t> </a:t>
            </a:r>
            <a:r>
              <a:rPr lang="en-GB" dirty="0" err="1"/>
              <a:t>prilike</a:t>
            </a:r>
            <a:r>
              <a:rPr lang="en-GB" dirty="0"/>
              <a:t> za </a:t>
            </a:r>
            <a:r>
              <a:rPr lang="en-GB" dirty="0" err="1"/>
              <a:t>učenje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stvarnim</a:t>
            </a:r>
            <a:r>
              <a:rPr lang="en-GB" dirty="0"/>
              <a:t> </a:t>
            </a:r>
            <a:r>
              <a:rPr lang="en-GB" dirty="0" err="1"/>
              <a:t>problemskim</a:t>
            </a:r>
            <a:r>
              <a:rPr lang="en-GB" dirty="0"/>
              <a:t> </a:t>
            </a:r>
            <a:r>
              <a:rPr lang="en-GB" dirty="0" err="1"/>
              <a:t>zadacima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postojećim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novim</a:t>
            </a:r>
            <a:r>
              <a:rPr lang="en-GB" dirty="0"/>
              <a:t> </a:t>
            </a:r>
            <a:r>
              <a:rPr lang="en-GB" dirty="0" err="1"/>
              <a:t>korporacijskim</a:t>
            </a:r>
            <a:r>
              <a:rPr lang="en-GB" dirty="0"/>
              <a:t> </a:t>
            </a:r>
            <a:r>
              <a:rPr lang="en-GB" dirty="0" err="1"/>
              <a:t>projektima</a:t>
            </a:r>
            <a:r>
              <a:rPr lang="en-GB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17C70C-88CF-8515-D5E0-C293B9ECE3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14488" r="9804" b="7564"/>
          <a:stretch/>
        </p:blipFill>
        <p:spPr>
          <a:xfrm>
            <a:off x="264363" y="3417122"/>
            <a:ext cx="4214744" cy="2583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9E54AC-61E0-F049-1CC6-243CBBE8D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70" y="4280813"/>
            <a:ext cx="4664507" cy="25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2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"/>
          <p:cNvSpPr/>
          <p:nvPr/>
        </p:nvSpPr>
        <p:spPr>
          <a:xfrm>
            <a:off x="6533" y="0"/>
            <a:ext cx="4559301" cy="6858000"/>
          </a:xfrm>
          <a:prstGeom prst="rect">
            <a:avLst/>
          </a:prstGeom>
          <a:solidFill>
            <a:srgbClr val="CE003D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1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957392" y="263036"/>
            <a:ext cx="2752440" cy="17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9" rIns="51435" bIns="2571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9pPr>
          </a:lstStyle>
          <a:p>
            <a:r>
              <a:rPr lang="hr-HR" sz="1800" kern="0" dirty="0">
                <a:solidFill>
                  <a:schemeClr val="bg1"/>
                </a:solidFill>
                <a:latin typeface="Raleway Black" panose="020B0A03030101060003" pitchFamily="34" charset="-18"/>
              </a:rPr>
              <a:t>WBL i </a:t>
            </a:r>
            <a:r>
              <a:rPr lang="hr-HR" sz="1800" kern="0" dirty="0" err="1">
                <a:solidFill>
                  <a:schemeClr val="bg1"/>
                </a:solidFill>
                <a:latin typeface="Raleway Black" panose="020B0A03030101060003" pitchFamily="34" charset="-18"/>
              </a:rPr>
              <a:t>PrBL</a:t>
            </a:r>
            <a:endParaRPr lang="hr-HR" sz="1800" kern="0" dirty="0">
              <a:solidFill>
                <a:schemeClr val="bg1"/>
              </a:solidFill>
              <a:latin typeface="Raleway Black" panose="020B0A03030101060003" pitchFamily="34" charset="-18"/>
            </a:endParaRPr>
          </a:p>
          <a:p>
            <a:r>
              <a:rPr lang="hr-HR" sz="1800" kern="0" dirty="0">
                <a:solidFill>
                  <a:schemeClr val="bg1"/>
                </a:solidFill>
                <a:latin typeface="Raleway Black" panose="020B0A03030101060003" pitchFamily="34" charset="-18"/>
              </a:rPr>
              <a:t>PREDMET POSLOVNO ODLUČIVANJE</a:t>
            </a:r>
          </a:p>
          <a:p>
            <a:endParaRPr lang="hr-HR" sz="1800" kern="0" dirty="0">
              <a:solidFill>
                <a:schemeClr val="bg1"/>
              </a:solidFill>
              <a:latin typeface="Raleway Black" panose="020B0A03030101060003" pitchFamily="34" charset="-18"/>
            </a:endParaRPr>
          </a:p>
          <a:p>
            <a:r>
              <a:rPr lang="hr-HR" sz="1800" kern="0" dirty="0">
                <a:solidFill>
                  <a:schemeClr val="bg1"/>
                </a:solidFill>
                <a:latin typeface="Raleway Black" panose="020B0A03030101060003" pitchFamily="34" charset="-18"/>
              </a:rPr>
              <a:t>Primjena AHP metode</a:t>
            </a:r>
          </a:p>
          <a:p>
            <a:r>
              <a:rPr lang="hr-HR" sz="1800" kern="0" dirty="0">
                <a:solidFill>
                  <a:schemeClr val="bg1"/>
                </a:solidFill>
                <a:latin typeface="Raleway Black" panose="020B0A03030101060003" pitchFamily="34" charset="-18"/>
              </a:rPr>
              <a:t> u odlučivanju</a:t>
            </a:r>
            <a:endParaRPr lang="hr-HR" sz="1800" kern="0" dirty="0">
              <a:solidFill>
                <a:srgbClr val="A7A7A7"/>
              </a:solidFill>
              <a:latin typeface="Raleway" panose="020B0503030101060003" pitchFamily="34" charset="-18"/>
            </a:endParaRPr>
          </a:p>
        </p:txBody>
      </p:sp>
      <p:cxnSp>
        <p:nvCxnSpPr>
          <p:cNvPr id="4" name="Straight Connector 50"/>
          <p:cNvCxnSpPr/>
          <p:nvPr/>
        </p:nvCxnSpPr>
        <p:spPr>
          <a:xfrm>
            <a:off x="1886516" y="204666"/>
            <a:ext cx="0" cy="15897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88894" y="345062"/>
            <a:ext cx="1422949" cy="1422949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7" name="Group 16"/>
          <p:cNvGrpSpPr/>
          <p:nvPr/>
        </p:nvGrpSpPr>
        <p:grpSpPr>
          <a:xfrm>
            <a:off x="288894" y="625053"/>
            <a:ext cx="1243509" cy="748923"/>
            <a:chOff x="1132881" y="3224157"/>
            <a:chExt cx="1658011" cy="998562"/>
          </a:xfrm>
        </p:grpSpPr>
        <p:sp>
          <p:nvSpPr>
            <p:cNvPr id="18" name="Freeform 102"/>
            <p:cNvSpPr>
              <a:spLocks/>
            </p:cNvSpPr>
            <p:nvPr/>
          </p:nvSpPr>
          <p:spPr bwMode="auto">
            <a:xfrm>
              <a:off x="1132881" y="3353306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9" name="Freeform 102"/>
            <p:cNvSpPr>
              <a:spLocks/>
            </p:cNvSpPr>
            <p:nvPr/>
          </p:nvSpPr>
          <p:spPr bwMode="auto">
            <a:xfrm>
              <a:off x="1724207" y="3224157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0" name="Freeform 102"/>
            <p:cNvSpPr>
              <a:spLocks/>
            </p:cNvSpPr>
            <p:nvPr/>
          </p:nvSpPr>
          <p:spPr bwMode="auto">
            <a:xfrm>
              <a:off x="1442192" y="3482455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rgbClr val="CE003D"/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1" name="Freeform 102"/>
            <p:cNvSpPr>
              <a:spLocks/>
            </p:cNvSpPr>
            <p:nvPr/>
          </p:nvSpPr>
          <p:spPr bwMode="auto">
            <a:xfrm>
              <a:off x="2101758" y="3353306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5298610" y="902652"/>
            <a:ext cx="6445447" cy="525303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hr-HR" dirty="0"/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F7C222D0-CA1A-E446-8638-0C9623593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93260"/>
              </p:ext>
            </p:extLst>
          </p:nvPr>
        </p:nvGraphicFramePr>
        <p:xfrm>
          <a:off x="4421271" y="-243984"/>
          <a:ext cx="4740488" cy="639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7D75AA9D-A750-2649-2B54-688D03039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3" y="2452697"/>
            <a:ext cx="4464424" cy="446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B662233A-E8FA-FCF4-B2BC-1F2181B93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058259"/>
              </p:ext>
            </p:extLst>
          </p:nvPr>
        </p:nvGraphicFramePr>
        <p:xfrm>
          <a:off x="8120588" y="-136072"/>
          <a:ext cx="4740488" cy="639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745A00-4792-984B-0482-312C16544934}"/>
              </a:ext>
            </a:extLst>
          </p:cNvPr>
          <p:cNvSpPr txBox="1"/>
          <p:nvPr/>
        </p:nvSpPr>
        <p:spPr>
          <a:xfrm>
            <a:off x="5842000" y="140269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BEZ PRIMJENE 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D33432-9D67-3595-215F-85E630D4606E}"/>
              </a:ext>
            </a:extLst>
          </p:cNvPr>
          <p:cNvSpPr txBox="1"/>
          <p:nvPr/>
        </p:nvSpPr>
        <p:spPr>
          <a:xfrm>
            <a:off x="9635885" y="184327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UZ PRIMJENU 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71CCD-5DE8-B8B5-3201-4E53B2C07CB4}"/>
              </a:ext>
            </a:extLst>
          </p:cNvPr>
          <p:cNvSpPr txBox="1"/>
          <p:nvPr/>
        </p:nvSpPr>
        <p:spPr>
          <a:xfrm>
            <a:off x="9102485" y="2667168"/>
            <a:ext cx="142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GENERATIVNA AI, EKSPERTI</a:t>
            </a:r>
          </a:p>
          <a:p>
            <a:endParaRPr lang="en-US" sz="1200" dirty="0"/>
          </a:p>
          <a:p>
            <a:r>
              <a:rPr lang="hr-HR" sz="1200" b="1" dirty="0"/>
              <a:t>KRITERIJI I ALTERNATIVE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210724-5C6A-D019-04DF-1D76CEB0E494}"/>
              </a:ext>
            </a:extLst>
          </p:cNvPr>
          <p:cNvSpPr txBox="1"/>
          <p:nvPr/>
        </p:nvSpPr>
        <p:spPr>
          <a:xfrm>
            <a:off x="5814827" y="5825604"/>
            <a:ext cx="6141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primjenu</a:t>
            </a:r>
            <a:r>
              <a:rPr lang="en-US" dirty="0"/>
              <a:t> AI-a </a:t>
            </a:r>
            <a:r>
              <a:rPr lang="en-US" dirty="0" err="1"/>
              <a:t>kraće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,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, </a:t>
            </a:r>
            <a:r>
              <a:rPr lang="en-US" dirty="0" err="1"/>
              <a:t>sveobuhvatnost</a:t>
            </a:r>
            <a:endParaRPr lang="en-US" dirty="0"/>
          </a:p>
          <a:p>
            <a:r>
              <a:rPr lang="en-US" dirty="0"/>
              <a:t>OBAVEZNO – KRITIČKI OSVRT, ANALIZA, UKLJUČIVANJE EKSPERTIZE DONOSITELJA ODLUKE</a:t>
            </a:r>
          </a:p>
        </p:txBody>
      </p:sp>
    </p:spTree>
    <p:extLst>
      <p:ext uri="{BB962C8B-B14F-4D97-AF65-F5344CB8AC3E}">
        <p14:creationId xmlns:p14="http://schemas.microsoft.com/office/powerpoint/2010/main" val="26963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"/>
          <p:cNvSpPr/>
          <p:nvPr/>
        </p:nvSpPr>
        <p:spPr>
          <a:xfrm>
            <a:off x="6533" y="0"/>
            <a:ext cx="4559301" cy="6858000"/>
          </a:xfrm>
          <a:prstGeom prst="rect">
            <a:avLst/>
          </a:prstGeom>
          <a:solidFill>
            <a:srgbClr val="CE003D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1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61190" y="140269"/>
            <a:ext cx="2752440" cy="17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9" rIns="51435" bIns="2571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9pPr>
          </a:lstStyle>
          <a:p>
            <a:r>
              <a:rPr lang="hr-HR" sz="2600" kern="0" dirty="0">
                <a:solidFill>
                  <a:schemeClr val="bg1"/>
                </a:solidFill>
                <a:latin typeface="Raleway Black" panose="020B0A03030101060003" pitchFamily="34" charset="-18"/>
              </a:rPr>
              <a:t>SMJERNICE ZA PRIMJENU AI </a:t>
            </a:r>
          </a:p>
          <a:p>
            <a:r>
              <a:rPr lang="hr-HR" sz="2600" kern="0" dirty="0">
                <a:solidFill>
                  <a:schemeClr val="bg1"/>
                </a:solidFill>
                <a:latin typeface="Raleway Black" panose="020B0A03030101060003" pitchFamily="34" charset="-18"/>
              </a:rPr>
              <a:t>U NASTAVI</a:t>
            </a:r>
            <a:endParaRPr lang="hr-HR" sz="2600" kern="0" dirty="0">
              <a:solidFill>
                <a:srgbClr val="A7A7A7"/>
              </a:solidFill>
              <a:latin typeface="Raleway" panose="020B0503030101060003" pitchFamily="34" charset="-18"/>
            </a:endParaRPr>
          </a:p>
        </p:txBody>
      </p:sp>
      <p:cxnSp>
        <p:nvCxnSpPr>
          <p:cNvPr id="4" name="Straight Connector 50"/>
          <p:cNvCxnSpPr/>
          <p:nvPr/>
        </p:nvCxnSpPr>
        <p:spPr>
          <a:xfrm>
            <a:off x="1886516" y="204666"/>
            <a:ext cx="0" cy="15897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4"/>
          <p:cNvSpPr/>
          <p:nvPr/>
        </p:nvSpPr>
        <p:spPr>
          <a:xfrm>
            <a:off x="5382074" y="0"/>
            <a:ext cx="621402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dirty="0"/>
              <a:t> </a:t>
            </a:r>
          </a:p>
          <a:p>
            <a:r>
              <a:rPr lang="en-GB" sz="2200" b="1" dirty="0" err="1">
                <a:solidFill>
                  <a:srgbClr val="C00000"/>
                </a:solidFill>
              </a:rPr>
              <a:t>Primjena</a:t>
            </a:r>
            <a:r>
              <a:rPr lang="en-GB" sz="2200" b="1" dirty="0">
                <a:solidFill>
                  <a:srgbClr val="C00000"/>
                </a:solidFill>
              </a:rPr>
              <a:t> AI u </a:t>
            </a:r>
            <a:r>
              <a:rPr lang="en-GB" sz="2200" b="1" dirty="0" err="1">
                <a:solidFill>
                  <a:srgbClr val="C00000"/>
                </a:solidFill>
              </a:rPr>
              <a:t>nastavnom</a:t>
            </a:r>
            <a:r>
              <a:rPr lang="en-GB" sz="2200" b="1" dirty="0">
                <a:solidFill>
                  <a:srgbClr val="C00000"/>
                </a:solidFill>
              </a:rPr>
              <a:t> </a:t>
            </a:r>
            <a:r>
              <a:rPr lang="en-GB" sz="2200" b="1" dirty="0" err="1">
                <a:solidFill>
                  <a:srgbClr val="C00000"/>
                </a:solidFill>
              </a:rPr>
              <a:t>procesu</a:t>
            </a:r>
            <a:r>
              <a:rPr lang="en-GB" sz="2200" b="1" dirty="0">
                <a:solidFill>
                  <a:srgbClr val="C00000"/>
                </a:solidFill>
              </a:rPr>
              <a:t> </a:t>
            </a:r>
            <a:r>
              <a:rPr lang="en-GB" sz="2200" b="1" dirty="0" err="1">
                <a:solidFill>
                  <a:srgbClr val="C00000"/>
                </a:solidFill>
              </a:rPr>
              <a:t>treba</a:t>
            </a:r>
            <a:r>
              <a:rPr lang="en-GB" sz="2200" b="1" dirty="0">
                <a:solidFill>
                  <a:srgbClr val="C00000"/>
                </a:solidFill>
              </a:rPr>
              <a:t> </a:t>
            </a:r>
            <a:r>
              <a:rPr lang="en-GB" sz="2200" b="1" dirty="0" err="1">
                <a:solidFill>
                  <a:srgbClr val="C00000"/>
                </a:solidFill>
              </a:rPr>
              <a:t>biti</a:t>
            </a:r>
            <a:r>
              <a:rPr lang="en-GB" sz="2200" b="1" dirty="0">
                <a:solidFill>
                  <a:srgbClr val="C00000"/>
                </a:solidFill>
              </a:rPr>
              <a:t> </a:t>
            </a:r>
            <a:r>
              <a:rPr lang="en-GB" sz="2200" b="1" dirty="0" err="1">
                <a:solidFill>
                  <a:srgbClr val="C00000"/>
                </a:solidFill>
              </a:rPr>
              <a:t>usmjerena</a:t>
            </a:r>
            <a:r>
              <a:rPr lang="en-GB" sz="2200" b="1" dirty="0">
                <a:solidFill>
                  <a:srgbClr val="C00000"/>
                </a:solidFill>
              </a:rPr>
              <a:t> </a:t>
            </a:r>
            <a:r>
              <a:rPr lang="en-GB" sz="2200" b="1" dirty="0" err="1">
                <a:solidFill>
                  <a:srgbClr val="C00000"/>
                </a:solidFill>
              </a:rPr>
              <a:t>na</a:t>
            </a:r>
            <a:r>
              <a:rPr lang="en-GB" sz="2200" b="1" dirty="0">
                <a:solidFill>
                  <a:srgbClr val="C00000"/>
                </a:solidFill>
              </a:rPr>
              <a:t>:</a:t>
            </a:r>
          </a:p>
          <a:p>
            <a:endParaRPr lang="en-GB" sz="2200" dirty="0"/>
          </a:p>
          <a:p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/>
              <a:t>unapređenje</a:t>
            </a:r>
            <a:r>
              <a:rPr lang="en-GB" sz="2200" dirty="0"/>
              <a:t> </a:t>
            </a:r>
            <a:r>
              <a:rPr lang="en-GB" sz="2200" dirty="0" err="1"/>
              <a:t>kvalitete</a:t>
            </a:r>
            <a:r>
              <a:rPr lang="en-GB" sz="2200" dirty="0"/>
              <a:t> </a:t>
            </a:r>
            <a:r>
              <a:rPr lang="en-GB" sz="2200" dirty="0" err="1"/>
              <a:t>obrazovanja</a:t>
            </a:r>
            <a:r>
              <a:rPr lang="en-GB" sz="22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/>
              <a:t>razvoj</a:t>
            </a:r>
            <a:r>
              <a:rPr lang="en-GB" sz="2200" dirty="0"/>
              <a:t> </a:t>
            </a:r>
            <a:r>
              <a:rPr lang="en-GB" sz="2200" dirty="0" err="1"/>
              <a:t>digitalnih</a:t>
            </a:r>
            <a:r>
              <a:rPr lang="en-GB" sz="2200" dirty="0"/>
              <a:t> </a:t>
            </a:r>
            <a:r>
              <a:rPr lang="en-GB" sz="2200" dirty="0" err="1"/>
              <a:t>kompetencija</a:t>
            </a:r>
            <a:r>
              <a:rPr lang="en-GB" sz="2200" dirty="0"/>
              <a:t> </a:t>
            </a:r>
            <a:r>
              <a:rPr lang="en-GB" sz="2200" dirty="0" err="1"/>
              <a:t>kod</a:t>
            </a:r>
            <a:r>
              <a:rPr lang="en-GB" sz="2200" dirty="0"/>
              <a:t> </a:t>
            </a:r>
            <a:r>
              <a:rPr lang="en-GB" sz="2200" dirty="0" err="1"/>
              <a:t>nastavnika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studenata</a:t>
            </a:r>
            <a:r>
              <a:rPr lang="en-GB" sz="22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/>
              <a:t>poticanje</a:t>
            </a:r>
            <a:r>
              <a:rPr lang="en-GB" sz="2200" dirty="0"/>
              <a:t> </a:t>
            </a:r>
            <a:r>
              <a:rPr lang="en-GB" sz="2200" dirty="0" err="1"/>
              <a:t>inovativnog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kritičkog</a:t>
            </a:r>
            <a:r>
              <a:rPr lang="en-GB" sz="2200" dirty="0"/>
              <a:t> </a:t>
            </a:r>
            <a:r>
              <a:rPr lang="en-GB" sz="2200" dirty="0" err="1"/>
              <a:t>pristupa</a:t>
            </a:r>
            <a:r>
              <a:rPr lang="en-GB" sz="2200" dirty="0"/>
              <a:t> </a:t>
            </a:r>
            <a:r>
              <a:rPr lang="en-GB" sz="2200" dirty="0" err="1"/>
              <a:t>učenju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poučavanju</a:t>
            </a:r>
            <a:r>
              <a:rPr lang="en-GB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/>
              <a:t>važno</a:t>
            </a:r>
            <a:r>
              <a:rPr lang="en-GB" sz="2200" dirty="0"/>
              <a:t> je </a:t>
            </a:r>
            <a:r>
              <a:rPr lang="en-GB" sz="2200" dirty="0" err="1"/>
              <a:t>upravljati</a:t>
            </a:r>
            <a:r>
              <a:rPr lang="en-GB" sz="2200" dirty="0"/>
              <a:t> s </a:t>
            </a:r>
            <a:r>
              <a:rPr lang="en-GB" sz="2200" dirty="0" err="1"/>
              <a:t>problemima</a:t>
            </a:r>
            <a:r>
              <a:rPr lang="en-GB" sz="2200" dirty="0"/>
              <a:t> </a:t>
            </a:r>
            <a:r>
              <a:rPr lang="en-GB" sz="2200" dirty="0" err="1"/>
              <a:t>pristranosti</a:t>
            </a:r>
            <a:r>
              <a:rPr lang="en-GB" sz="2200" dirty="0"/>
              <a:t> </a:t>
            </a: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netočnosti</a:t>
            </a:r>
            <a:r>
              <a:rPr lang="en-GB" sz="2200" dirty="0"/>
              <a:t> u </a:t>
            </a:r>
            <a:r>
              <a:rPr lang="en-GB" sz="2200" dirty="0" err="1"/>
              <a:t>samom</a:t>
            </a:r>
            <a:r>
              <a:rPr lang="en-GB" sz="2200" dirty="0"/>
              <a:t> </a:t>
            </a:r>
            <a:r>
              <a:rPr lang="en-GB" sz="2200" dirty="0" err="1"/>
              <a:t>modelu</a:t>
            </a:r>
            <a:r>
              <a:rPr lang="en-GB" sz="2200" dirty="0"/>
              <a:t>. </a:t>
            </a:r>
          </a:p>
        </p:txBody>
      </p:sp>
      <p:sp>
        <p:nvSpPr>
          <p:cNvPr id="16" name="Oval 15"/>
          <p:cNvSpPr/>
          <p:nvPr/>
        </p:nvSpPr>
        <p:spPr>
          <a:xfrm>
            <a:off x="288894" y="345062"/>
            <a:ext cx="1422949" cy="1422949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7" name="Group 16"/>
          <p:cNvGrpSpPr/>
          <p:nvPr/>
        </p:nvGrpSpPr>
        <p:grpSpPr>
          <a:xfrm>
            <a:off x="288894" y="625053"/>
            <a:ext cx="1243509" cy="748923"/>
            <a:chOff x="1132881" y="3224157"/>
            <a:chExt cx="1658011" cy="998562"/>
          </a:xfrm>
        </p:grpSpPr>
        <p:sp>
          <p:nvSpPr>
            <p:cNvPr id="18" name="Freeform 102"/>
            <p:cNvSpPr>
              <a:spLocks/>
            </p:cNvSpPr>
            <p:nvPr/>
          </p:nvSpPr>
          <p:spPr bwMode="auto">
            <a:xfrm>
              <a:off x="1132881" y="3353306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9" name="Freeform 102"/>
            <p:cNvSpPr>
              <a:spLocks/>
            </p:cNvSpPr>
            <p:nvPr/>
          </p:nvSpPr>
          <p:spPr bwMode="auto">
            <a:xfrm>
              <a:off x="1724207" y="3224157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0" name="Freeform 102"/>
            <p:cNvSpPr>
              <a:spLocks/>
            </p:cNvSpPr>
            <p:nvPr/>
          </p:nvSpPr>
          <p:spPr bwMode="auto">
            <a:xfrm>
              <a:off x="1442192" y="3482455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rgbClr val="CE003D"/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21" name="Freeform 102"/>
            <p:cNvSpPr>
              <a:spLocks/>
            </p:cNvSpPr>
            <p:nvPr/>
          </p:nvSpPr>
          <p:spPr bwMode="auto">
            <a:xfrm>
              <a:off x="2101758" y="3353306"/>
              <a:ext cx="689134" cy="740264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51435" tIns="25719" rIns="51435" bIns="25719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3D7F0ED3-21C9-0638-6FAC-9B7D63916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6" y="2235669"/>
            <a:ext cx="4417703" cy="441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087447-B085-C732-4EDF-099297D762E7}"/>
              </a:ext>
            </a:extLst>
          </p:cNvPr>
          <p:cNvSpPr txBox="1"/>
          <p:nvPr/>
        </p:nvSpPr>
        <p:spPr>
          <a:xfrm>
            <a:off x="5724196" y="4622047"/>
            <a:ext cx="1979271" cy="203132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Temeljna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premisa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organizacijske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agilnosti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  <a:effectLst/>
              </a:rPr>
              <a:t> 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</a:rPr>
              <a:t>je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sposobnost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vrlo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brzog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kretanja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</a:rPr>
              <a:t>,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razumijevanja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i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  <a:effectLst/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prilagođavanja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</a:rPr>
              <a:t>.</a:t>
            </a:r>
            <a:endParaRPr lang="en-US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8F787-0623-6CCE-7373-D9C60ED59449}"/>
              </a:ext>
            </a:extLst>
          </p:cNvPr>
          <p:cNvSpPr txBox="1"/>
          <p:nvPr/>
        </p:nvSpPr>
        <p:spPr>
          <a:xfrm>
            <a:off x="8489085" y="4334748"/>
            <a:ext cx="1701479" cy="20602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Organizacijska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Agilnost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</a:rPr>
              <a:t> -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umijeće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prilagođavanja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promjenama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i</a:t>
            </a:r>
            <a:r>
              <a:rPr lang="en-GB" b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bg2">
                    <a:lumMod val="90000"/>
                  </a:schemeClr>
                </a:solidFill>
              </a:rPr>
              <a:t>inovacijama</a:t>
            </a:r>
            <a:endParaRPr lang="en-GB" b="1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6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7F5E0E-93E0-4F8D-9ED3-778A6220D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860" b="7860"/>
          <a:stretch/>
        </p:blipFill>
        <p:spPr>
          <a:xfrm>
            <a:off x="6843" y="7962"/>
            <a:ext cx="12191999" cy="685800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E40FCE4-22A8-4287-B725-7F0AF935A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032" y="1364635"/>
            <a:ext cx="408529" cy="1002161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E29FCE80-A6BA-44BD-8F65-3E62D730C7D3}"/>
              </a:ext>
            </a:extLst>
          </p:cNvPr>
          <p:cNvSpPr>
            <a:spLocks noEditPoints="1"/>
          </p:cNvSpPr>
          <p:nvPr/>
        </p:nvSpPr>
        <p:spPr bwMode="auto">
          <a:xfrm>
            <a:off x="173097" y="382035"/>
            <a:ext cx="1397915" cy="982600"/>
          </a:xfrm>
          <a:custGeom>
            <a:avLst/>
            <a:gdLst>
              <a:gd name="T0" fmla="*/ 324 w 1134"/>
              <a:gd name="T1" fmla="*/ 1 h 796"/>
              <a:gd name="T2" fmla="*/ 409 w 1134"/>
              <a:gd name="T3" fmla="*/ 15 h 796"/>
              <a:gd name="T4" fmla="*/ 400 w 1134"/>
              <a:gd name="T5" fmla="*/ 129 h 796"/>
              <a:gd name="T6" fmla="*/ 326 w 1134"/>
              <a:gd name="T7" fmla="*/ 122 h 796"/>
              <a:gd name="T8" fmla="*/ 271 w 1134"/>
              <a:gd name="T9" fmla="*/ 140 h 796"/>
              <a:gd name="T10" fmla="*/ 244 w 1134"/>
              <a:gd name="T11" fmla="*/ 185 h 796"/>
              <a:gd name="T12" fmla="*/ 239 w 1134"/>
              <a:gd name="T13" fmla="*/ 255 h 796"/>
              <a:gd name="T14" fmla="*/ 371 w 1134"/>
              <a:gd name="T15" fmla="*/ 255 h 796"/>
              <a:gd name="T16" fmla="*/ 371 w 1134"/>
              <a:gd name="T17" fmla="*/ 374 h 796"/>
              <a:gd name="T18" fmla="*/ 239 w 1134"/>
              <a:gd name="T19" fmla="*/ 374 h 796"/>
              <a:gd name="T20" fmla="*/ 239 w 1134"/>
              <a:gd name="T21" fmla="*/ 796 h 796"/>
              <a:gd name="T22" fmla="*/ 88 w 1134"/>
              <a:gd name="T23" fmla="*/ 796 h 796"/>
              <a:gd name="T24" fmla="*/ 88 w 1134"/>
              <a:gd name="T25" fmla="*/ 374 h 796"/>
              <a:gd name="T26" fmla="*/ 0 w 1134"/>
              <a:gd name="T27" fmla="*/ 374 h 796"/>
              <a:gd name="T28" fmla="*/ 0 w 1134"/>
              <a:gd name="T29" fmla="*/ 255 h 796"/>
              <a:gd name="T30" fmla="*/ 88 w 1134"/>
              <a:gd name="T31" fmla="*/ 255 h 796"/>
              <a:gd name="T32" fmla="*/ 89 w 1134"/>
              <a:gd name="T33" fmla="*/ 205 h 796"/>
              <a:gd name="T34" fmla="*/ 120 w 1134"/>
              <a:gd name="T35" fmla="*/ 94 h 796"/>
              <a:gd name="T36" fmla="*/ 182 w 1134"/>
              <a:gd name="T37" fmla="*/ 31 h 796"/>
              <a:gd name="T38" fmla="*/ 281 w 1134"/>
              <a:gd name="T39" fmla="*/ 1 h 796"/>
              <a:gd name="T40" fmla="*/ 324 w 1134"/>
              <a:gd name="T41" fmla="*/ 1 h 796"/>
              <a:gd name="T42" fmla="*/ 849 w 1134"/>
              <a:gd name="T43" fmla="*/ 528 h 796"/>
              <a:gd name="T44" fmla="*/ 637 w 1134"/>
              <a:gd name="T45" fmla="*/ 740 h 796"/>
              <a:gd name="T46" fmla="*/ 425 w 1134"/>
              <a:gd name="T47" fmla="*/ 528 h 796"/>
              <a:gd name="T48" fmla="*/ 637 w 1134"/>
              <a:gd name="T49" fmla="*/ 316 h 796"/>
              <a:gd name="T50" fmla="*/ 849 w 1134"/>
              <a:gd name="T51" fmla="*/ 528 h 796"/>
              <a:gd name="T52" fmla="*/ 725 w 1134"/>
              <a:gd name="T53" fmla="*/ 528 h 796"/>
              <a:gd name="T54" fmla="*/ 637 w 1134"/>
              <a:gd name="T55" fmla="*/ 441 h 796"/>
              <a:gd name="T56" fmla="*/ 550 w 1134"/>
              <a:gd name="T57" fmla="*/ 528 h 796"/>
              <a:gd name="T58" fmla="*/ 637 w 1134"/>
              <a:gd name="T59" fmla="*/ 616 h 796"/>
              <a:gd name="T60" fmla="*/ 725 w 1134"/>
              <a:gd name="T61" fmla="*/ 528 h 796"/>
              <a:gd name="T62" fmla="*/ 969 w 1134"/>
              <a:gd name="T63" fmla="*/ 796 h 796"/>
              <a:gd name="T64" fmla="*/ 1121 w 1134"/>
              <a:gd name="T65" fmla="*/ 796 h 796"/>
              <a:gd name="T66" fmla="*/ 1121 w 1134"/>
              <a:gd name="T67" fmla="*/ 259 h 796"/>
              <a:gd name="T68" fmla="*/ 969 w 1134"/>
              <a:gd name="T69" fmla="*/ 259 h 796"/>
              <a:gd name="T70" fmla="*/ 969 w 1134"/>
              <a:gd name="T71" fmla="*/ 796 h 796"/>
              <a:gd name="T72" fmla="*/ 1046 w 1134"/>
              <a:gd name="T73" fmla="*/ 188 h 796"/>
              <a:gd name="T74" fmla="*/ 1134 w 1134"/>
              <a:gd name="T75" fmla="*/ 100 h 796"/>
              <a:gd name="T76" fmla="*/ 1046 w 1134"/>
              <a:gd name="T77" fmla="*/ 13 h 796"/>
              <a:gd name="T78" fmla="*/ 959 w 1134"/>
              <a:gd name="T79" fmla="*/ 100 h 796"/>
              <a:gd name="T80" fmla="*/ 1046 w 1134"/>
              <a:gd name="T81" fmla="*/ 18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34" h="796">
                <a:moveTo>
                  <a:pt x="324" y="1"/>
                </a:moveTo>
                <a:cubicBezTo>
                  <a:pt x="353" y="1"/>
                  <a:pt x="382" y="5"/>
                  <a:pt x="409" y="15"/>
                </a:cubicBezTo>
                <a:cubicBezTo>
                  <a:pt x="400" y="129"/>
                  <a:pt x="400" y="129"/>
                  <a:pt x="400" y="129"/>
                </a:cubicBezTo>
                <a:cubicBezTo>
                  <a:pt x="376" y="122"/>
                  <a:pt x="351" y="121"/>
                  <a:pt x="326" y="122"/>
                </a:cubicBezTo>
                <a:cubicBezTo>
                  <a:pt x="307" y="123"/>
                  <a:pt x="287" y="128"/>
                  <a:pt x="271" y="140"/>
                </a:cubicBezTo>
                <a:cubicBezTo>
                  <a:pt x="257" y="151"/>
                  <a:pt x="248" y="168"/>
                  <a:pt x="244" y="185"/>
                </a:cubicBezTo>
                <a:cubicBezTo>
                  <a:pt x="238" y="208"/>
                  <a:pt x="239" y="232"/>
                  <a:pt x="239" y="255"/>
                </a:cubicBezTo>
                <a:cubicBezTo>
                  <a:pt x="371" y="255"/>
                  <a:pt x="371" y="255"/>
                  <a:pt x="371" y="255"/>
                </a:cubicBezTo>
                <a:cubicBezTo>
                  <a:pt x="371" y="374"/>
                  <a:pt x="371" y="374"/>
                  <a:pt x="371" y="374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796"/>
                  <a:pt x="239" y="796"/>
                  <a:pt x="239" y="796"/>
                </a:cubicBezTo>
                <a:cubicBezTo>
                  <a:pt x="88" y="796"/>
                  <a:pt x="88" y="796"/>
                  <a:pt x="88" y="796"/>
                </a:cubicBezTo>
                <a:cubicBezTo>
                  <a:pt x="88" y="374"/>
                  <a:pt x="88" y="374"/>
                  <a:pt x="88" y="374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255"/>
                  <a:pt x="0" y="255"/>
                  <a:pt x="0" y="255"/>
                </a:cubicBezTo>
                <a:cubicBezTo>
                  <a:pt x="88" y="255"/>
                  <a:pt x="88" y="255"/>
                  <a:pt x="88" y="255"/>
                </a:cubicBezTo>
                <a:cubicBezTo>
                  <a:pt x="88" y="238"/>
                  <a:pt x="87" y="221"/>
                  <a:pt x="89" y="205"/>
                </a:cubicBezTo>
                <a:cubicBezTo>
                  <a:pt x="92" y="166"/>
                  <a:pt x="101" y="127"/>
                  <a:pt x="120" y="94"/>
                </a:cubicBezTo>
                <a:cubicBezTo>
                  <a:pt x="135" y="68"/>
                  <a:pt x="157" y="46"/>
                  <a:pt x="182" y="31"/>
                </a:cubicBezTo>
                <a:cubicBezTo>
                  <a:pt x="212" y="13"/>
                  <a:pt x="247" y="4"/>
                  <a:pt x="281" y="1"/>
                </a:cubicBezTo>
                <a:cubicBezTo>
                  <a:pt x="296" y="0"/>
                  <a:pt x="310" y="0"/>
                  <a:pt x="324" y="1"/>
                </a:cubicBezTo>
                <a:close/>
                <a:moveTo>
                  <a:pt x="849" y="528"/>
                </a:moveTo>
                <a:cubicBezTo>
                  <a:pt x="849" y="645"/>
                  <a:pt x="754" y="740"/>
                  <a:pt x="637" y="740"/>
                </a:cubicBezTo>
                <a:cubicBezTo>
                  <a:pt x="520" y="740"/>
                  <a:pt x="425" y="645"/>
                  <a:pt x="425" y="528"/>
                </a:cubicBezTo>
                <a:cubicBezTo>
                  <a:pt x="425" y="411"/>
                  <a:pt x="520" y="316"/>
                  <a:pt x="637" y="316"/>
                </a:cubicBezTo>
                <a:cubicBezTo>
                  <a:pt x="754" y="316"/>
                  <a:pt x="849" y="411"/>
                  <a:pt x="849" y="528"/>
                </a:cubicBezTo>
                <a:close/>
                <a:moveTo>
                  <a:pt x="725" y="528"/>
                </a:moveTo>
                <a:cubicBezTo>
                  <a:pt x="725" y="480"/>
                  <a:pt x="686" y="441"/>
                  <a:pt x="637" y="441"/>
                </a:cubicBezTo>
                <a:cubicBezTo>
                  <a:pt x="589" y="441"/>
                  <a:pt x="550" y="480"/>
                  <a:pt x="550" y="528"/>
                </a:cubicBezTo>
                <a:cubicBezTo>
                  <a:pt x="550" y="576"/>
                  <a:pt x="589" y="616"/>
                  <a:pt x="637" y="616"/>
                </a:cubicBezTo>
                <a:cubicBezTo>
                  <a:pt x="686" y="616"/>
                  <a:pt x="725" y="576"/>
                  <a:pt x="725" y="528"/>
                </a:cubicBezTo>
                <a:close/>
                <a:moveTo>
                  <a:pt x="969" y="796"/>
                </a:moveTo>
                <a:cubicBezTo>
                  <a:pt x="1121" y="796"/>
                  <a:pt x="1121" y="796"/>
                  <a:pt x="1121" y="796"/>
                </a:cubicBezTo>
                <a:cubicBezTo>
                  <a:pt x="1121" y="259"/>
                  <a:pt x="1121" y="259"/>
                  <a:pt x="1121" y="259"/>
                </a:cubicBezTo>
                <a:cubicBezTo>
                  <a:pt x="969" y="259"/>
                  <a:pt x="969" y="259"/>
                  <a:pt x="969" y="259"/>
                </a:cubicBezTo>
                <a:lnTo>
                  <a:pt x="969" y="796"/>
                </a:lnTo>
                <a:close/>
                <a:moveTo>
                  <a:pt x="1046" y="188"/>
                </a:moveTo>
                <a:cubicBezTo>
                  <a:pt x="1095" y="188"/>
                  <a:pt x="1134" y="148"/>
                  <a:pt x="1134" y="100"/>
                </a:cubicBezTo>
                <a:cubicBezTo>
                  <a:pt x="1134" y="52"/>
                  <a:pt x="1095" y="13"/>
                  <a:pt x="1046" y="13"/>
                </a:cubicBezTo>
                <a:cubicBezTo>
                  <a:pt x="998" y="13"/>
                  <a:pt x="959" y="52"/>
                  <a:pt x="959" y="100"/>
                </a:cubicBezTo>
                <a:cubicBezTo>
                  <a:pt x="959" y="148"/>
                  <a:pt x="998" y="188"/>
                  <a:pt x="1046" y="18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u="sng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410D27D6-3BBC-4B68-80F2-9CAAA6D31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274" y="-82653"/>
            <a:ext cx="8876795" cy="17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9" rIns="51435" bIns="2571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9pPr>
          </a:lstStyle>
          <a:p>
            <a:r>
              <a:rPr lang="hr-HR" sz="3000" kern="0" dirty="0">
                <a:latin typeface="Raleway Black" panose="020B0A03030101060003" pitchFamily="34" charset="-18"/>
              </a:rPr>
              <a:t>OKVIR KORIŠTENJA ALATA AI</a:t>
            </a:r>
          </a:p>
        </p:txBody>
      </p:sp>
      <p:cxnSp>
        <p:nvCxnSpPr>
          <p:cNvPr id="19" name="Straight Connector 50">
            <a:extLst>
              <a:ext uri="{FF2B5EF4-FFF2-40B4-BE49-F238E27FC236}">
                <a16:creationId xmlns:a16="http://schemas.microsoft.com/office/drawing/2014/main" id="{A2D3CDFF-745F-48C9-B7E0-9836CF3DB36B}"/>
              </a:ext>
            </a:extLst>
          </p:cNvPr>
          <p:cNvCxnSpPr/>
          <p:nvPr/>
        </p:nvCxnSpPr>
        <p:spPr>
          <a:xfrm>
            <a:off x="1886516" y="204666"/>
            <a:ext cx="0" cy="15897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12BA22-3F8F-8E3E-3FB1-F9805DF9B23B}"/>
              </a:ext>
            </a:extLst>
          </p:cNvPr>
          <p:cNvSpPr txBox="1"/>
          <p:nvPr/>
        </p:nvSpPr>
        <p:spPr>
          <a:xfrm>
            <a:off x="4336059" y="1217727"/>
            <a:ext cx="747402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 „Okvir korištenja alata umjetne inteligencije u nastavi, studentskim radovima i istraživanju na Sveučilištu u Zagrebu Fakultetu organizacije i informatike”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000" b="1" dirty="0">
              <a:solidFill>
                <a:srgbClr val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hr-HR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FOI </a:t>
            </a:r>
            <a:r>
              <a:rPr lang="hr-HR" sz="2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potiče</a:t>
            </a:r>
            <a:r>
              <a:rPr lang="hr-HR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razvoj kompetencija studenata, nastavnog i znanstveno-nastavnog osoblja u korištenju </a:t>
            </a:r>
            <a:r>
              <a:rPr lang="hr-H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VAŽNO: stjecanje vještina neophodnih za etičko i efikasno korištenje AI.</a:t>
            </a:r>
          </a:p>
          <a:p>
            <a:pPr lvl="0" algn="just" fontAlgn="base">
              <a:buSzPts val="1000"/>
              <a:tabLst>
                <a:tab pos="457200" algn="l"/>
              </a:tabLst>
            </a:pPr>
            <a:endParaRPr lang="en-HR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Korištenje AI mora biti u skladu s etičkim normama uz poštovanje privatnosti, intelektualnog vlasništva i zakonodavnog okvira. </a:t>
            </a:r>
          </a:p>
          <a:p>
            <a:pPr marL="342900" lvl="0" indent="-342900" algn="just" fontAlgn="base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hr-HR" sz="2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hr-HR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Alati AI se ne mogu </a:t>
            </a:r>
            <a:r>
              <a:rPr lang="hr-HR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priznati kao autori publikacija niti se mogu citirati na isti način kao osobe. </a:t>
            </a:r>
          </a:p>
          <a:p>
            <a:pPr marL="342900" lvl="0" indent="-342900" algn="just" fontAlgn="base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hr-HR" sz="2000" b="1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hr-HR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Korisnici su odgovorni za provjeru točnosti i izvora informacija te potencijalnih pristranosti (engl.</a:t>
            </a:r>
            <a:r>
              <a:rPr lang="hr-HR" sz="2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i="1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  <a:r>
              <a:rPr lang="hr-HR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u podacima</a:t>
            </a:r>
            <a:r>
              <a:rPr lang="hr-HR" sz="2000" b="1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dobivenih putem </a:t>
            </a:r>
            <a:r>
              <a:rPr lang="hr-HR" sz="2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AI.</a:t>
            </a:r>
            <a:endParaRPr lang="hr-HR" sz="20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buSzPts val="1000"/>
              <a:tabLst>
                <a:tab pos="457200" algn="l"/>
              </a:tabLst>
            </a:pPr>
            <a:endParaRPr lang="en-H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60;p4" descr="People, Group, Friends, Fist Bump, Lifestyle, Team">
            <a:extLst>
              <a:ext uri="{FF2B5EF4-FFF2-40B4-BE49-F238E27FC236}">
                <a16:creationId xmlns:a16="http://schemas.microsoft.com/office/drawing/2014/main" id="{D09603EC-E18E-9C21-E9CD-54292B3E55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7860" y="2659602"/>
            <a:ext cx="3679343" cy="35208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9F9EC5-3AED-725F-CFB9-BEF2BE4F419F}"/>
              </a:ext>
            </a:extLst>
          </p:cNvPr>
          <p:cNvSpPr txBox="1"/>
          <p:nvPr/>
        </p:nvSpPr>
        <p:spPr>
          <a:xfrm>
            <a:off x="4661577" y="6587245"/>
            <a:ext cx="6674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Izvor</a:t>
            </a:r>
            <a:r>
              <a:rPr lang="en-US" sz="1200" i="1" dirty="0"/>
              <a:t>: </a:t>
            </a:r>
            <a:r>
              <a:rPr lang="hr-HR" sz="1200" b="1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Okvir korištenja alata umjetne inteligencije u nastavi, studentskim radovima i istraživanju na Sveučilištu u Zagrebu Fakultetu organizacije i informatike</a:t>
            </a:r>
            <a:endParaRPr lang="en-HR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8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7F5E0E-93E0-4F8D-9ED3-778A6220D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7860" b="7860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7" name="Freeform 5">
            <a:extLst>
              <a:ext uri="{FF2B5EF4-FFF2-40B4-BE49-F238E27FC236}">
                <a16:creationId xmlns:a16="http://schemas.microsoft.com/office/drawing/2014/main" id="{E29FCE80-A6BA-44BD-8F65-3E62D730C7D3}"/>
              </a:ext>
            </a:extLst>
          </p:cNvPr>
          <p:cNvSpPr>
            <a:spLocks noEditPoints="1"/>
          </p:cNvSpPr>
          <p:nvPr/>
        </p:nvSpPr>
        <p:spPr bwMode="auto">
          <a:xfrm>
            <a:off x="173097" y="382035"/>
            <a:ext cx="1397915" cy="982600"/>
          </a:xfrm>
          <a:custGeom>
            <a:avLst/>
            <a:gdLst>
              <a:gd name="T0" fmla="*/ 324 w 1134"/>
              <a:gd name="T1" fmla="*/ 1 h 796"/>
              <a:gd name="T2" fmla="*/ 409 w 1134"/>
              <a:gd name="T3" fmla="*/ 15 h 796"/>
              <a:gd name="T4" fmla="*/ 400 w 1134"/>
              <a:gd name="T5" fmla="*/ 129 h 796"/>
              <a:gd name="T6" fmla="*/ 326 w 1134"/>
              <a:gd name="T7" fmla="*/ 122 h 796"/>
              <a:gd name="T8" fmla="*/ 271 w 1134"/>
              <a:gd name="T9" fmla="*/ 140 h 796"/>
              <a:gd name="T10" fmla="*/ 244 w 1134"/>
              <a:gd name="T11" fmla="*/ 185 h 796"/>
              <a:gd name="T12" fmla="*/ 239 w 1134"/>
              <a:gd name="T13" fmla="*/ 255 h 796"/>
              <a:gd name="T14" fmla="*/ 371 w 1134"/>
              <a:gd name="T15" fmla="*/ 255 h 796"/>
              <a:gd name="T16" fmla="*/ 371 w 1134"/>
              <a:gd name="T17" fmla="*/ 374 h 796"/>
              <a:gd name="T18" fmla="*/ 239 w 1134"/>
              <a:gd name="T19" fmla="*/ 374 h 796"/>
              <a:gd name="T20" fmla="*/ 239 w 1134"/>
              <a:gd name="T21" fmla="*/ 796 h 796"/>
              <a:gd name="T22" fmla="*/ 88 w 1134"/>
              <a:gd name="T23" fmla="*/ 796 h 796"/>
              <a:gd name="T24" fmla="*/ 88 w 1134"/>
              <a:gd name="T25" fmla="*/ 374 h 796"/>
              <a:gd name="T26" fmla="*/ 0 w 1134"/>
              <a:gd name="T27" fmla="*/ 374 h 796"/>
              <a:gd name="T28" fmla="*/ 0 w 1134"/>
              <a:gd name="T29" fmla="*/ 255 h 796"/>
              <a:gd name="T30" fmla="*/ 88 w 1134"/>
              <a:gd name="T31" fmla="*/ 255 h 796"/>
              <a:gd name="T32" fmla="*/ 89 w 1134"/>
              <a:gd name="T33" fmla="*/ 205 h 796"/>
              <a:gd name="T34" fmla="*/ 120 w 1134"/>
              <a:gd name="T35" fmla="*/ 94 h 796"/>
              <a:gd name="T36" fmla="*/ 182 w 1134"/>
              <a:gd name="T37" fmla="*/ 31 h 796"/>
              <a:gd name="T38" fmla="*/ 281 w 1134"/>
              <a:gd name="T39" fmla="*/ 1 h 796"/>
              <a:gd name="T40" fmla="*/ 324 w 1134"/>
              <a:gd name="T41" fmla="*/ 1 h 796"/>
              <a:gd name="T42" fmla="*/ 849 w 1134"/>
              <a:gd name="T43" fmla="*/ 528 h 796"/>
              <a:gd name="T44" fmla="*/ 637 w 1134"/>
              <a:gd name="T45" fmla="*/ 740 h 796"/>
              <a:gd name="T46" fmla="*/ 425 w 1134"/>
              <a:gd name="T47" fmla="*/ 528 h 796"/>
              <a:gd name="T48" fmla="*/ 637 w 1134"/>
              <a:gd name="T49" fmla="*/ 316 h 796"/>
              <a:gd name="T50" fmla="*/ 849 w 1134"/>
              <a:gd name="T51" fmla="*/ 528 h 796"/>
              <a:gd name="T52" fmla="*/ 725 w 1134"/>
              <a:gd name="T53" fmla="*/ 528 h 796"/>
              <a:gd name="T54" fmla="*/ 637 w 1134"/>
              <a:gd name="T55" fmla="*/ 441 h 796"/>
              <a:gd name="T56" fmla="*/ 550 w 1134"/>
              <a:gd name="T57" fmla="*/ 528 h 796"/>
              <a:gd name="T58" fmla="*/ 637 w 1134"/>
              <a:gd name="T59" fmla="*/ 616 h 796"/>
              <a:gd name="T60" fmla="*/ 725 w 1134"/>
              <a:gd name="T61" fmla="*/ 528 h 796"/>
              <a:gd name="T62" fmla="*/ 969 w 1134"/>
              <a:gd name="T63" fmla="*/ 796 h 796"/>
              <a:gd name="T64" fmla="*/ 1121 w 1134"/>
              <a:gd name="T65" fmla="*/ 796 h 796"/>
              <a:gd name="T66" fmla="*/ 1121 w 1134"/>
              <a:gd name="T67" fmla="*/ 259 h 796"/>
              <a:gd name="T68" fmla="*/ 969 w 1134"/>
              <a:gd name="T69" fmla="*/ 259 h 796"/>
              <a:gd name="T70" fmla="*/ 969 w 1134"/>
              <a:gd name="T71" fmla="*/ 796 h 796"/>
              <a:gd name="T72" fmla="*/ 1046 w 1134"/>
              <a:gd name="T73" fmla="*/ 188 h 796"/>
              <a:gd name="T74" fmla="*/ 1134 w 1134"/>
              <a:gd name="T75" fmla="*/ 100 h 796"/>
              <a:gd name="T76" fmla="*/ 1046 w 1134"/>
              <a:gd name="T77" fmla="*/ 13 h 796"/>
              <a:gd name="T78" fmla="*/ 959 w 1134"/>
              <a:gd name="T79" fmla="*/ 100 h 796"/>
              <a:gd name="T80" fmla="*/ 1046 w 1134"/>
              <a:gd name="T81" fmla="*/ 188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34" h="796">
                <a:moveTo>
                  <a:pt x="324" y="1"/>
                </a:moveTo>
                <a:cubicBezTo>
                  <a:pt x="353" y="1"/>
                  <a:pt x="382" y="5"/>
                  <a:pt x="409" y="15"/>
                </a:cubicBezTo>
                <a:cubicBezTo>
                  <a:pt x="400" y="129"/>
                  <a:pt x="400" y="129"/>
                  <a:pt x="400" y="129"/>
                </a:cubicBezTo>
                <a:cubicBezTo>
                  <a:pt x="376" y="122"/>
                  <a:pt x="351" y="121"/>
                  <a:pt x="326" y="122"/>
                </a:cubicBezTo>
                <a:cubicBezTo>
                  <a:pt x="307" y="123"/>
                  <a:pt x="287" y="128"/>
                  <a:pt x="271" y="140"/>
                </a:cubicBezTo>
                <a:cubicBezTo>
                  <a:pt x="257" y="151"/>
                  <a:pt x="248" y="168"/>
                  <a:pt x="244" y="185"/>
                </a:cubicBezTo>
                <a:cubicBezTo>
                  <a:pt x="238" y="208"/>
                  <a:pt x="239" y="232"/>
                  <a:pt x="239" y="255"/>
                </a:cubicBezTo>
                <a:cubicBezTo>
                  <a:pt x="371" y="255"/>
                  <a:pt x="371" y="255"/>
                  <a:pt x="371" y="255"/>
                </a:cubicBezTo>
                <a:cubicBezTo>
                  <a:pt x="371" y="374"/>
                  <a:pt x="371" y="374"/>
                  <a:pt x="371" y="374"/>
                </a:cubicBezTo>
                <a:cubicBezTo>
                  <a:pt x="239" y="374"/>
                  <a:pt x="239" y="374"/>
                  <a:pt x="239" y="374"/>
                </a:cubicBezTo>
                <a:cubicBezTo>
                  <a:pt x="239" y="796"/>
                  <a:pt x="239" y="796"/>
                  <a:pt x="239" y="796"/>
                </a:cubicBezTo>
                <a:cubicBezTo>
                  <a:pt x="88" y="796"/>
                  <a:pt x="88" y="796"/>
                  <a:pt x="88" y="796"/>
                </a:cubicBezTo>
                <a:cubicBezTo>
                  <a:pt x="88" y="374"/>
                  <a:pt x="88" y="374"/>
                  <a:pt x="88" y="374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255"/>
                  <a:pt x="0" y="255"/>
                  <a:pt x="0" y="255"/>
                </a:cubicBezTo>
                <a:cubicBezTo>
                  <a:pt x="88" y="255"/>
                  <a:pt x="88" y="255"/>
                  <a:pt x="88" y="255"/>
                </a:cubicBezTo>
                <a:cubicBezTo>
                  <a:pt x="88" y="238"/>
                  <a:pt x="87" y="221"/>
                  <a:pt x="89" y="205"/>
                </a:cubicBezTo>
                <a:cubicBezTo>
                  <a:pt x="92" y="166"/>
                  <a:pt x="101" y="127"/>
                  <a:pt x="120" y="94"/>
                </a:cubicBezTo>
                <a:cubicBezTo>
                  <a:pt x="135" y="68"/>
                  <a:pt x="157" y="46"/>
                  <a:pt x="182" y="31"/>
                </a:cubicBezTo>
                <a:cubicBezTo>
                  <a:pt x="212" y="13"/>
                  <a:pt x="247" y="4"/>
                  <a:pt x="281" y="1"/>
                </a:cubicBezTo>
                <a:cubicBezTo>
                  <a:pt x="296" y="0"/>
                  <a:pt x="310" y="0"/>
                  <a:pt x="324" y="1"/>
                </a:cubicBezTo>
                <a:close/>
                <a:moveTo>
                  <a:pt x="849" y="528"/>
                </a:moveTo>
                <a:cubicBezTo>
                  <a:pt x="849" y="645"/>
                  <a:pt x="754" y="740"/>
                  <a:pt x="637" y="740"/>
                </a:cubicBezTo>
                <a:cubicBezTo>
                  <a:pt x="520" y="740"/>
                  <a:pt x="425" y="645"/>
                  <a:pt x="425" y="528"/>
                </a:cubicBezTo>
                <a:cubicBezTo>
                  <a:pt x="425" y="411"/>
                  <a:pt x="520" y="316"/>
                  <a:pt x="637" y="316"/>
                </a:cubicBezTo>
                <a:cubicBezTo>
                  <a:pt x="754" y="316"/>
                  <a:pt x="849" y="411"/>
                  <a:pt x="849" y="528"/>
                </a:cubicBezTo>
                <a:close/>
                <a:moveTo>
                  <a:pt x="725" y="528"/>
                </a:moveTo>
                <a:cubicBezTo>
                  <a:pt x="725" y="480"/>
                  <a:pt x="686" y="441"/>
                  <a:pt x="637" y="441"/>
                </a:cubicBezTo>
                <a:cubicBezTo>
                  <a:pt x="589" y="441"/>
                  <a:pt x="550" y="480"/>
                  <a:pt x="550" y="528"/>
                </a:cubicBezTo>
                <a:cubicBezTo>
                  <a:pt x="550" y="576"/>
                  <a:pt x="589" y="616"/>
                  <a:pt x="637" y="616"/>
                </a:cubicBezTo>
                <a:cubicBezTo>
                  <a:pt x="686" y="616"/>
                  <a:pt x="725" y="576"/>
                  <a:pt x="725" y="528"/>
                </a:cubicBezTo>
                <a:close/>
                <a:moveTo>
                  <a:pt x="969" y="796"/>
                </a:moveTo>
                <a:cubicBezTo>
                  <a:pt x="1121" y="796"/>
                  <a:pt x="1121" y="796"/>
                  <a:pt x="1121" y="796"/>
                </a:cubicBezTo>
                <a:cubicBezTo>
                  <a:pt x="1121" y="259"/>
                  <a:pt x="1121" y="259"/>
                  <a:pt x="1121" y="259"/>
                </a:cubicBezTo>
                <a:cubicBezTo>
                  <a:pt x="969" y="259"/>
                  <a:pt x="969" y="259"/>
                  <a:pt x="969" y="259"/>
                </a:cubicBezTo>
                <a:lnTo>
                  <a:pt x="969" y="796"/>
                </a:lnTo>
                <a:close/>
                <a:moveTo>
                  <a:pt x="1046" y="188"/>
                </a:moveTo>
                <a:cubicBezTo>
                  <a:pt x="1095" y="188"/>
                  <a:pt x="1134" y="148"/>
                  <a:pt x="1134" y="100"/>
                </a:cubicBezTo>
                <a:cubicBezTo>
                  <a:pt x="1134" y="52"/>
                  <a:pt x="1095" y="13"/>
                  <a:pt x="1046" y="13"/>
                </a:cubicBezTo>
                <a:cubicBezTo>
                  <a:pt x="998" y="13"/>
                  <a:pt x="959" y="52"/>
                  <a:pt x="959" y="100"/>
                </a:cubicBezTo>
                <a:cubicBezTo>
                  <a:pt x="959" y="148"/>
                  <a:pt x="998" y="188"/>
                  <a:pt x="1046" y="188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u="sng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410D27D6-3BBC-4B68-80F2-9CAAA6D31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346" y="91066"/>
            <a:ext cx="8876795" cy="17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35" tIns="25719" rIns="51435" bIns="2571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CE003D"/>
                </a:solidFill>
                <a:latin typeface="Tahoma" charset="0"/>
              </a:defRPr>
            </a:lvl9pPr>
          </a:lstStyle>
          <a:p>
            <a:r>
              <a:rPr lang="hr-HR" sz="3000" kern="0" dirty="0">
                <a:latin typeface="Raleway Black" panose="020B0A03030101060003" pitchFamily="34" charset="-18"/>
              </a:rPr>
              <a:t>OKVIR KORIŠTENJA ALATA AI</a:t>
            </a:r>
          </a:p>
        </p:txBody>
      </p:sp>
      <p:cxnSp>
        <p:nvCxnSpPr>
          <p:cNvPr id="19" name="Straight Connector 50">
            <a:extLst>
              <a:ext uri="{FF2B5EF4-FFF2-40B4-BE49-F238E27FC236}">
                <a16:creationId xmlns:a16="http://schemas.microsoft.com/office/drawing/2014/main" id="{A2D3CDFF-745F-48C9-B7E0-9836CF3DB36B}"/>
              </a:ext>
            </a:extLst>
          </p:cNvPr>
          <p:cNvCxnSpPr/>
          <p:nvPr/>
        </p:nvCxnSpPr>
        <p:spPr>
          <a:xfrm>
            <a:off x="1886516" y="204666"/>
            <a:ext cx="0" cy="158975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12BA22-3F8F-8E3E-3FB1-F9805DF9B23B}"/>
              </a:ext>
            </a:extLst>
          </p:cNvPr>
          <p:cNvSpPr txBox="1"/>
          <p:nvPr/>
        </p:nvSpPr>
        <p:spPr>
          <a:xfrm>
            <a:off x="3936071" y="1364635"/>
            <a:ext cx="7474025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buSzPts val="1000"/>
              <a:tabLst>
                <a:tab pos="457200" algn="l"/>
              </a:tabLst>
            </a:pPr>
            <a:endParaRPr lang="en-H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base">
              <a:buSzPts val="1000"/>
              <a:tabLst>
                <a:tab pos="457200" algn="l"/>
              </a:tabLst>
            </a:pPr>
            <a:endParaRPr lang="en-H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 fontAlgn="base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hr-H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Alate AI je potrebno koristiti na transparentan način u akademskim aktivnostima</a:t>
            </a:r>
            <a:r>
              <a:rPr lang="hr-H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Ovo uključuje jasno navođenje svake upotrebe AI.</a:t>
            </a:r>
            <a:endParaRPr lang="hr-HR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hr-HR" sz="2000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hr-H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Nastavnici mogu definirati detaljnije upute o dopuštenom korištenju AI za pojedine studentske aktivnosti</a:t>
            </a:r>
            <a:r>
              <a:rPr lang="hr-H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uključujući dopuštenja ili ograničenja u korištenju tijekom ispita ili drugih </a:t>
            </a:r>
            <a:r>
              <a:rPr lang="hr-HR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ocjenskih</a:t>
            </a:r>
            <a:r>
              <a:rPr lang="hr-H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radova. </a:t>
            </a:r>
          </a:p>
          <a:p>
            <a:pPr lvl="0" algn="just" fontAlgn="base">
              <a:buSzPts val="1000"/>
              <a:tabLst>
                <a:tab pos="457200" algn="l"/>
              </a:tabLst>
            </a:pPr>
            <a:endParaRPr lang="en-H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fontAlgn="base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hr-HR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 svakom trenutku mora se osigurati zaštita osobnih i osjetljivih podataka u skladu s relevantnom zakonskom regulativom</a:t>
            </a:r>
            <a:r>
              <a:rPr lang="hr-HR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Alati AI se nikada ne smiju koristiti za obradu osobnih podataka bez odgovarajućih mjera zaštite privatnosti.</a:t>
            </a:r>
          </a:p>
          <a:p>
            <a:pPr lvl="0" algn="just" fontAlgn="base">
              <a:buSzPts val="1000"/>
              <a:tabLst>
                <a:tab pos="457200" algn="l"/>
              </a:tabLst>
            </a:pPr>
            <a:endParaRPr lang="en-HR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b="1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r-HR" b="1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F293C-C68C-001E-476E-853853AA2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543" y="1875236"/>
            <a:ext cx="4099110" cy="409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9C9AE0-215D-6144-2594-CF6293581029}"/>
              </a:ext>
            </a:extLst>
          </p:cNvPr>
          <p:cNvSpPr txBox="1"/>
          <p:nvPr/>
        </p:nvSpPr>
        <p:spPr>
          <a:xfrm>
            <a:off x="4844736" y="6311900"/>
            <a:ext cx="6674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Izvor</a:t>
            </a:r>
            <a:r>
              <a:rPr lang="en-US" sz="1200" i="1" dirty="0"/>
              <a:t>: </a:t>
            </a:r>
            <a:r>
              <a:rPr lang="hr-HR" sz="1200" b="1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Okvir korištenja alata umjetne inteligencije u nastavi, studentskim radovima i istraživanju na Sveučilištu u Zagrebu Fakultetu organizacije i informatike</a:t>
            </a:r>
            <a:endParaRPr lang="en-HR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6280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12192</TotalTime>
  <Words>1139</Words>
  <Application>Microsoft Macintosh PowerPoint</Application>
  <PresentationFormat>Widescreen</PresentationFormat>
  <Paragraphs>195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Raleway</vt:lpstr>
      <vt:lpstr>Raleway Black</vt:lpstr>
      <vt:lpstr>Symbol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SignAddict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AbuSina</dc:creator>
  <cp:lastModifiedBy>Microsoft Office User</cp:lastModifiedBy>
  <cp:revision>2054</cp:revision>
  <cp:lastPrinted>2019-04-15T13:24:36Z</cp:lastPrinted>
  <dcterms:created xsi:type="dcterms:W3CDTF">2014-06-26T04:26:33Z</dcterms:created>
  <dcterms:modified xsi:type="dcterms:W3CDTF">2024-04-18T21:17:21Z</dcterms:modified>
</cp:coreProperties>
</file>