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3" r:id="rId3"/>
    <p:sldId id="279" r:id="rId4"/>
    <p:sldId id="264" r:id="rId5"/>
    <p:sldId id="265" r:id="rId6"/>
    <p:sldId id="269" r:id="rId7"/>
    <p:sldId id="270" r:id="rId8"/>
    <p:sldId id="271" r:id="rId9"/>
    <p:sldId id="273" r:id="rId10"/>
    <p:sldId id="274" r:id="rId11"/>
    <p:sldId id="272" r:id="rId12"/>
    <p:sldId id="266" r:id="rId13"/>
    <p:sldId id="267" r:id="rId14"/>
    <p:sldId id="277" r:id="rId15"/>
    <p:sldId id="268" r:id="rId16"/>
    <p:sldId id="278" r:id="rId17"/>
    <p:sldId id="257" r:id="rId18"/>
  </p:sldIdLst>
  <p:sldSz cx="9144000" cy="5143500" type="screen16x9"/>
  <p:notesSz cx="6797675" cy="9926638"/>
  <p:defaultTextStyle>
    <a:defPPr>
      <a:defRPr lang="sr-Latn-R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635"/>
    <a:srgbClr val="D2072A"/>
    <a:srgbClr val="C00000"/>
    <a:srgbClr val="D7182A"/>
    <a:srgbClr val="CC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B3FC5F-D3AD-54E2-C4D5-0263B5DEA3A2}" v="94" dt="2024-04-07T18:23:56.058"/>
    <p1510:client id="{94224204-A523-17D6-2314-D291C10DEA18}" v="1127" dt="2024-04-08T15:30:04.4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948" autoAdjust="0"/>
  </p:normalViewPr>
  <p:slideViewPr>
    <p:cSldViewPr snapToGrid="0">
      <p:cViewPr varScale="1">
        <p:scale>
          <a:sx n="216" d="100"/>
          <a:sy n="216" d="100"/>
        </p:scale>
        <p:origin x="248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115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3.png"/><Relationship Id="rId1" Type="http://schemas.openxmlformats.org/officeDocument/2006/relationships/theme" Target="../theme/theme3.xml"/><Relationship Id="rId4" Type="http://schemas.openxmlformats.org/officeDocument/2006/relationships/image" Target="../media/image7.gi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53DB-230B-4F3D-B9BF-250411BF9C4B}" type="datetimeFigureOut">
              <a:rPr lang="hr-HR" smtClean="0"/>
              <a:t>17.04.2024.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A04F5-5F63-4D08-AD88-EB891A182B2F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29196"/>
            <a:ext cx="685385" cy="2700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48196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3.png"/><Relationship Id="rId1" Type="http://schemas.openxmlformats.org/officeDocument/2006/relationships/theme" Target="../theme/theme2.xml"/><Relationship Id="rId4" Type="http://schemas.openxmlformats.org/officeDocument/2006/relationships/image" Target="../media/image7.gi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9046-B63C-4A32-BE1A-8D8BC0B360B6}" type="datetimeFigureOut">
              <a:rPr lang="hr-HR" smtClean="0"/>
              <a:t>17.04.2024.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5B1D-EC5B-426D-9BEA-45F6C2B62C27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04812"/>
            <a:ext cx="685385" cy="270000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23812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394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creativecommons.org/licenses/by/4.0/deed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://www.srce.unizg.h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srce.unizg.hr/otvoreni-pristup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F123A9-AD7D-AED8-46ED-E29893A0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14" y="1543650"/>
            <a:ext cx="5915025" cy="739412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2D2217B-1BDD-4FA1-B069-A04B3E2F9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6004" y="3010946"/>
            <a:ext cx="5143500" cy="1241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21260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74D94-8336-41CE-B88A-07D441B8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1019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748DB3-FA31-1911-AAF3-D9A18CEC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1874519"/>
            <a:ext cx="5915025" cy="378215"/>
          </a:xfrm>
        </p:spPr>
        <p:txBody>
          <a:bodyPr anchor="b">
            <a:normAutofit/>
          </a:bodyPr>
          <a:lstStyle>
            <a:lvl1pPr>
              <a:defRPr sz="14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2558BF4-1C49-4404-8F31-516B6C444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0974" y="2890767"/>
            <a:ext cx="5915025" cy="112514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D1D6D-C8A3-4CDF-B800-B23D48CE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591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2D232-DF4A-4A1E-BF7E-F3A0332E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429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01F9D-E111-475C-BADF-64FF933C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8654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7E9C3A-0250-4665-881A-700202FF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23897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3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587E8-ED36-4755-84AA-33A38C72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FE6F27-F197-430D-A1FD-9A04C41F5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342900"/>
            <a:ext cx="4629151" cy="405884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2035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adnj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5CFFBB-1656-4BC5-9791-61CE66541E14}"/>
              </a:ext>
            </a:extLst>
          </p:cNvPr>
          <p:cNvGrpSpPr/>
          <p:nvPr userDrawn="1"/>
        </p:nvGrpSpPr>
        <p:grpSpPr>
          <a:xfrm>
            <a:off x="1007453" y="2915042"/>
            <a:ext cx="7244672" cy="1331593"/>
            <a:chOff x="1105091" y="2915042"/>
            <a:chExt cx="7244672" cy="1331593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EDFD92A-D570-4044-74DA-54F7B23EEE49}"/>
                </a:ext>
              </a:extLst>
            </p:cNvPr>
            <p:cNvSpPr txBox="1"/>
            <p:nvPr userDrawn="1"/>
          </p:nvSpPr>
          <p:spPr>
            <a:xfrm>
              <a:off x="5801856" y="2915042"/>
              <a:ext cx="254790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hr-HR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Srce politikom otvorenog pristupa široj javnosti osigurava dostupnost i korištenje svih rezultata rada Srca, a prvenstveno obrazovnih i stručnih informacija i sadržaja nastalih djelovanjem i radom Srca.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B1EFE6B7-D1D6-47CD-6EA4-D03F00A30F0E}"/>
                </a:ext>
              </a:extLst>
            </p:cNvPr>
            <p:cNvSpPr txBox="1"/>
            <p:nvPr userDrawn="1"/>
          </p:nvSpPr>
          <p:spPr>
            <a:xfrm>
              <a:off x="2731473" y="2918939"/>
              <a:ext cx="261070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700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Ovo djelo je dano na korištenje pod licencom Creative Commons </a:t>
              </a:r>
              <a:r>
                <a:rPr lang="pt-BR" sz="700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Imenovanje</a:t>
              </a:r>
              <a:r>
                <a:rPr lang="hr-HR" sz="700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hr-HR" sz="7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lang="pt-BR" sz="7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.0 međunarodna</a:t>
              </a:r>
              <a:r>
                <a:rPr lang="pt-BR" sz="700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lang="hr-HR" sz="700" b="1" u="none" kern="1200" dirty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AB90880-4F0D-7C1A-B069-4249B48B4087}"/>
                </a:ext>
              </a:extLst>
            </p:cNvPr>
            <p:cNvSpPr txBox="1"/>
            <p:nvPr userDrawn="1"/>
          </p:nvSpPr>
          <p:spPr>
            <a:xfrm>
              <a:off x="1115724" y="3599709"/>
              <a:ext cx="973343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www.srce.unizg.hr</a:t>
              </a: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0ECCBBAB-08B2-29D2-8D07-A6D32135129A}"/>
                </a:ext>
              </a:extLst>
            </p:cNvPr>
            <p:cNvSpPr/>
            <p:nvPr userDrawn="1"/>
          </p:nvSpPr>
          <p:spPr>
            <a:xfrm>
              <a:off x="2941549" y="3599709"/>
              <a:ext cx="2190554" cy="19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creativecommons.org/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licenses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by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/4.0/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deed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sz="675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56471A3-9D15-19E7-C3C5-79A39F9FFFDA}"/>
                </a:ext>
              </a:extLst>
            </p:cNvPr>
            <p:cNvSpPr/>
            <p:nvPr userDrawn="1"/>
          </p:nvSpPr>
          <p:spPr>
            <a:xfrm>
              <a:off x="6245294" y="3599709"/>
              <a:ext cx="1661031" cy="196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www.srce.unizg.hr/otvoreni-pristup</a:t>
              </a:r>
              <a:endParaRPr lang="hr-HR" sz="675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4">
              <a:hlinkClick r:id="rId4"/>
              <a:extLst>
                <a:ext uri="{FF2B5EF4-FFF2-40B4-BE49-F238E27FC236}">
                  <a16:creationId xmlns:a16="http://schemas.microsoft.com/office/drawing/2014/main" id="{113E224B-D696-BF4A-9BF2-F98217CA18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117" y="3976635"/>
              <a:ext cx="685385" cy="270000"/>
            </a:xfrm>
            <a:prstGeom prst="rect">
              <a:avLst/>
            </a:prstGeom>
          </p:spPr>
        </p:pic>
        <p:pic>
          <p:nvPicPr>
            <p:cNvPr id="20" name="Picture 16">
              <a:hlinkClick r:id="rId2"/>
              <a:extLst>
                <a:ext uri="{FF2B5EF4-FFF2-40B4-BE49-F238E27FC236}">
                  <a16:creationId xmlns:a16="http://schemas.microsoft.com/office/drawing/2014/main" id="{6127FA4B-F666-45C5-680E-5F8CB71DD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5091" y="2918939"/>
              <a:ext cx="970563" cy="468548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FD7B0D4E-3055-CD93-7A04-A2B4A4489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177" y="3983688"/>
              <a:ext cx="729299" cy="25589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75A99-3C77-4CF2-A91F-6E58F7A3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3765A-0810-4DA2-BAA9-86CDB74E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73" y="402695"/>
            <a:ext cx="6720254" cy="147592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6CA525B-2D2E-49E5-A9CA-61E7485C5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873" y="2066393"/>
            <a:ext cx="6720254" cy="600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pic>
        <p:nvPicPr>
          <p:cNvPr id="24" name="Slika 15">
            <a:extLst>
              <a:ext uri="{FF2B5EF4-FFF2-40B4-BE49-F238E27FC236}">
                <a16:creationId xmlns:a16="http://schemas.microsoft.com/office/drawing/2014/main" id="{79B1ABE9-1BF3-4D79-AFCD-9609CE00B996}"/>
              </a:ext>
            </a:extLst>
          </p:cNvPr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3337" y="3983688"/>
            <a:ext cx="771702" cy="27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10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151862D-108B-5E80-3537-5ACE387D7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/>
              <a:t>Kliknite da biste uredili stil naslova matrice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FA6F22B-D305-10FD-132B-93D5797AB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46192-7FD8-4465-A667-5FE4EDBD7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63263" y="4767263"/>
            <a:ext cx="501747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hr-HR" dirty="0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111836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18" r:id="rId2"/>
    <p:sldLayoutId id="2147483719" r:id="rId3"/>
    <p:sldLayoutId id="2147483720" r:id="rId4"/>
    <p:sldLayoutId id="2147483722" r:id="rId5"/>
    <p:sldLayoutId id="2147483723" r:id="rId6"/>
    <p:sldLayoutId id="2147483725" r:id="rId7"/>
    <p:sldLayoutId id="2147483729" r:id="rId8"/>
  </p:sldLayoutIdLst>
  <p:hf sldNum="0" hd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025" b="1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620" userDrawn="1">
          <p15:clr>
            <a:srgbClr val="F26B43"/>
          </p15:clr>
        </p15:guide>
        <p15:guide id="4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localhost:8000/v1/completion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DE4A4-2088-44A2-B1C9-D662C0E9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solidFill>
                  <a:srgbClr val="606062"/>
                </a:solidFill>
                <a:latin typeface="Arial"/>
                <a:cs typeface="Arial"/>
              </a:rPr>
              <a:t>Uporaba velikih jezičnih modela otvorenog koda u razvoju programskog koda</a:t>
            </a:r>
            <a:endParaRPr lang="hr-HR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67F370-F4A5-4DFB-A74B-587E29F38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hr-HR" dirty="0">
                <a:latin typeface="Arial"/>
                <a:cs typeface="Arial"/>
              </a:rPr>
              <a:t>Predavač:</a:t>
            </a:r>
            <a:endParaRPr lang="hr-HR" dirty="0"/>
          </a:p>
          <a:p>
            <a:r>
              <a:rPr lang="hr-HR" dirty="0">
                <a:latin typeface="Arial"/>
                <a:cs typeface="Arial"/>
              </a:rPr>
              <a:t>Miro </a:t>
            </a:r>
            <a:r>
              <a:rPr lang="hr-HR" err="1">
                <a:latin typeface="Arial"/>
                <a:cs typeface="Arial"/>
              </a:rPr>
              <a:t>Mačinković</a:t>
            </a:r>
            <a:endParaRPr lang="hr-HR">
              <a:latin typeface="Arial"/>
              <a:cs typeface="Arial"/>
            </a:endParaRPr>
          </a:p>
          <a:p>
            <a:endParaRPr lang="hr-HR" dirty="0">
              <a:latin typeface="Arial"/>
              <a:cs typeface="Arial"/>
            </a:endParaRPr>
          </a:p>
          <a:p>
            <a:r>
              <a:rPr lang="hr-HR" dirty="0">
                <a:latin typeface="Arial"/>
                <a:cs typeface="Arial"/>
              </a:rPr>
              <a:t>Sveučilište u Zagrebu</a:t>
            </a:r>
          </a:p>
          <a:p>
            <a:r>
              <a:rPr lang="hr-HR" dirty="0">
                <a:latin typeface="Arial"/>
                <a:cs typeface="Arial"/>
              </a:rPr>
              <a:t>Sveučilišni računski centar - Srce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4824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3D76-5619-9201-EE13-70301F5F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>
                <a:latin typeface="Arial"/>
                <a:cs typeface="Arial"/>
              </a:rPr>
              <a:t>Otvoreni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kod</a:t>
            </a:r>
            <a:endParaRPr lang="en-GB" sz="2000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CC535-89F3-F502-08A0-EBE0FCA6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600" dirty="0">
              <a:solidFill>
                <a:srgbClr val="FF0000"/>
              </a:solidFill>
            </a:endParaRPr>
          </a:p>
          <a:p>
            <a:pPr marL="385445" lvl="1" indent="-128270">
              <a:buFont typeface="Wingdings" panose="020B0604020202020204" pitchFamily="34" charset="0"/>
              <a:buChar char="q"/>
            </a:pPr>
            <a:r>
              <a:rPr lang="en-GB" sz="2150" dirty="0">
                <a:latin typeface="Arial"/>
                <a:cs typeface="Arial"/>
              </a:rPr>
              <a:t>Visual Studio Code - </a:t>
            </a:r>
            <a:r>
              <a:rPr lang="en-GB" sz="2150" dirty="0" err="1">
                <a:latin typeface="Arial"/>
                <a:cs typeface="Arial"/>
              </a:rPr>
              <a:t>Twinny</a:t>
            </a:r>
            <a:endParaRPr lang="en-GB" sz="2150" dirty="0" err="1"/>
          </a:p>
          <a:p>
            <a:pPr marL="0" indent="0" algn="ctr">
              <a:buNone/>
            </a:pP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B5948-135C-66CA-9A11-9BE67589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Uporaba velikih jezičnih modela otvorenog koda u razvoju programskog koda</a:t>
            </a:r>
            <a:endParaRPr lang="en-US" dirty="0"/>
          </a:p>
        </p:txBody>
      </p:sp>
      <p:pic>
        <p:nvPicPr>
          <p:cNvPr id="5" name="Picture 4" descr="ollama logo">
            <a:extLst>
              <a:ext uri="{FF2B5EF4-FFF2-40B4-BE49-F238E27FC236}">
                <a16:creationId xmlns:a16="http://schemas.microsoft.com/office/drawing/2014/main" id="{71D0FE6B-8385-B953-0653-6D160D02E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978" y="1277069"/>
            <a:ext cx="1724025" cy="243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0180EC-29C7-CF58-2F46-FE76523CD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933" y="1955140"/>
            <a:ext cx="3806587" cy="267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38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3D76-5619-9201-EE13-70301F5F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>
                <a:latin typeface="Arial"/>
                <a:cs typeface="Arial"/>
              </a:rPr>
              <a:t>Otvoreni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kod</a:t>
            </a:r>
            <a:endParaRPr lang="en-GB" sz="2000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CC535-89F3-F502-08A0-EBE0FCA6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600" dirty="0">
              <a:solidFill>
                <a:srgbClr val="FF0000"/>
              </a:solidFill>
            </a:endParaRPr>
          </a:p>
          <a:p>
            <a:pPr marL="385445" lvl="1" indent="-128270">
              <a:buFont typeface="Wingdings" panose="020B0604020202020204" pitchFamily="34" charset="0"/>
              <a:buChar char="q"/>
            </a:pPr>
            <a:r>
              <a:rPr lang="en-GB" sz="2150" dirty="0" err="1">
                <a:latin typeface="Arial"/>
                <a:cs typeface="Arial"/>
              </a:rPr>
              <a:t>Sekvencijalno</a:t>
            </a:r>
            <a:r>
              <a:rPr lang="en-GB" sz="2150" dirty="0">
                <a:latin typeface="Arial"/>
                <a:cs typeface="Arial"/>
              </a:rPr>
              <a:t> </a:t>
            </a:r>
            <a:r>
              <a:rPr lang="en-GB" sz="2150" dirty="0" err="1">
                <a:latin typeface="Arial"/>
                <a:cs typeface="Arial"/>
              </a:rPr>
              <a:t>posluživanje</a:t>
            </a:r>
            <a:endParaRPr lang="en-GB" sz="2150" dirty="0" err="1"/>
          </a:p>
          <a:p>
            <a:pPr marL="0" indent="0" algn="ctr">
              <a:buNone/>
            </a:pP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B5948-135C-66CA-9A11-9BE67589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Uporaba velikih jezičnih modela otvorenog koda u razvoju programskog koda</a:t>
            </a:r>
            <a:endParaRPr lang="en-US" dirty="0"/>
          </a:p>
        </p:txBody>
      </p:sp>
      <p:pic>
        <p:nvPicPr>
          <p:cNvPr id="5" name="Picture 4" descr="ollama logo">
            <a:extLst>
              <a:ext uri="{FF2B5EF4-FFF2-40B4-BE49-F238E27FC236}">
                <a16:creationId xmlns:a16="http://schemas.microsoft.com/office/drawing/2014/main" id="{71D0FE6B-8385-B953-0653-6D160D02E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978" y="1277069"/>
            <a:ext cx="17240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2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3D76-5619-9201-EE13-70301F5F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>
                <a:latin typeface="Arial"/>
                <a:cs typeface="Arial"/>
              </a:rPr>
              <a:t>Otvoreni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kod</a:t>
            </a:r>
            <a:endParaRPr lang="en-GB" sz="2000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CC535-89F3-F502-08A0-EBE0FCA6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128270" indent="-128270">
              <a:buFont typeface="Wingdings" panose="020B0604020202020204" pitchFamily="34" charset="0"/>
              <a:buChar char="q"/>
            </a:pPr>
            <a:endParaRPr lang="en-GB" sz="2400" dirty="0">
              <a:latin typeface="Arial"/>
              <a:cs typeface="Arial"/>
            </a:endParaRPr>
          </a:p>
          <a:p>
            <a:pPr marL="128270" indent="-128270">
              <a:buFont typeface="Wingdings" panose="020B0604020202020204" pitchFamily="34" charset="0"/>
              <a:buChar char="q"/>
            </a:pPr>
            <a:r>
              <a:rPr lang="en-GB" sz="2400" b="1" dirty="0" err="1">
                <a:latin typeface="Arial"/>
                <a:cs typeface="Arial"/>
              </a:rPr>
              <a:t>vLLM</a:t>
            </a:r>
            <a:r>
              <a:rPr lang="en-GB" sz="2400" dirty="0">
                <a:latin typeface="Arial"/>
                <a:cs typeface="Arial"/>
              </a:rPr>
              <a:t> (Linux)</a:t>
            </a:r>
            <a:br>
              <a:rPr lang="en-GB" sz="2400" dirty="0">
                <a:latin typeface="Arial"/>
                <a:cs typeface="Arial"/>
              </a:rPr>
            </a:br>
            <a:r>
              <a:rPr lang="en-GB" sz="2400" dirty="0">
                <a:latin typeface="Arial"/>
                <a:cs typeface="Arial"/>
              </a:rPr>
              <a:t> NVIDIA GPU</a:t>
            </a:r>
          </a:p>
          <a:p>
            <a:pPr marL="128270" indent="-128270">
              <a:buFont typeface="Wingdings" panose="020B0604020202020204" pitchFamily="34" charset="0"/>
              <a:buChar char="q"/>
            </a:pPr>
            <a:endParaRPr lang="en-GB" sz="2400" b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400" b="1" dirty="0">
              <a:latin typeface="Arial"/>
              <a:cs typeface="Arial"/>
            </a:endParaRPr>
          </a:p>
          <a:p>
            <a:pPr marL="385445" lvl="1" indent="-128270">
              <a:buFont typeface="Wingdings" panose="020B0604020202020204" pitchFamily="34" charset="0"/>
              <a:buChar char="q"/>
            </a:pPr>
            <a:r>
              <a:rPr lang="en-GB" sz="2150" dirty="0">
                <a:latin typeface="Arial"/>
                <a:cs typeface="Arial"/>
              </a:rPr>
              <a:t>llama 2 (Meta)</a:t>
            </a:r>
            <a:endParaRPr lang="en-GB" sz="2150" dirty="0"/>
          </a:p>
          <a:p>
            <a:pPr marL="642620" lvl="2" indent="-128270">
              <a:buFont typeface="Wingdings" panose="020B0604020202020204" pitchFamily="34" charset="0"/>
              <a:buChar char="q"/>
            </a:pPr>
            <a:r>
              <a:rPr lang="en-GB" sz="2050" dirty="0">
                <a:latin typeface="Arial"/>
                <a:cs typeface="Arial"/>
              </a:rPr>
              <a:t>Alpaca (Standford University)</a:t>
            </a:r>
            <a:endParaRPr lang="en-GB" sz="2050" dirty="0"/>
          </a:p>
          <a:p>
            <a:pPr marL="642620" lvl="2" indent="-128270">
              <a:buFont typeface="Wingdings" panose="020B0604020202020204" pitchFamily="34" charset="0"/>
              <a:buChar char="q"/>
            </a:pPr>
            <a:r>
              <a:rPr lang="en-GB" sz="2050" dirty="0">
                <a:latin typeface="Arial"/>
                <a:cs typeface="Arial"/>
              </a:rPr>
              <a:t>Code Llama</a:t>
            </a:r>
            <a:endParaRPr lang="en-GB" sz="2050" dirty="0"/>
          </a:p>
          <a:p>
            <a:pPr marL="385445" lvl="1" indent="-128270">
              <a:buFont typeface="Wingdings" panose="020B0604020202020204" pitchFamily="34" charset="0"/>
              <a:buChar char="q"/>
            </a:pPr>
            <a:r>
              <a:rPr lang="en-GB" sz="2150" dirty="0">
                <a:latin typeface="Arial"/>
                <a:cs typeface="Arial"/>
              </a:rPr>
              <a:t>gemma</a:t>
            </a:r>
            <a:endParaRPr lang="en-GB" sz="2150" dirty="0"/>
          </a:p>
          <a:p>
            <a:pPr marL="385445" lvl="1" indent="-128270">
              <a:buFont typeface="Wingdings" panose="020B0604020202020204" pitchFamily="34" charset="0"/>
              <a:buChar char="q"/>
            </a:pPr>
            <a:r>
              <a:rPr lang="en-GB" sz="2150" dirty="0">
                <a:latin typeface="Arial"/>
                <a:cs typeface="Arial"/>
              </a:rPr>
              <a:t>mistral</a:t>
            </a:r>
            <a:endParaRPr lang="en-GB" sz="2150"/>
          </a:p>
          <a:p>
            <a:pPr marL="0" indent="0" algn="ctr">
              <a:buNone/>
            </a:pP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B5948-135C-66CA-9A11-9BE67589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Uporaba velikih jezičnih modela otvorenog koda u razvoju programskog koda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56C137-20BD-5C07-0A56-08E32E349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819" y="1840300"/>
            <a:ext cx="4496522" cy="127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18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3D76-5619-9201-EE13-70301F5F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/>
              <a:t>vLLM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CC535-89F3-F502-08A0-EBE0FCA6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600">
                <a:solidFill>
                  <a:srgbClr val="008080"/>
                </a:solidFill>
                <a:latin typeface="Consolas"/>
                <a:cs typeface="Arial"/>
              </a:rPr>
              <a:t>$ </a:t>
            </a:r>
            <a:r>
              <a:rPr lang="en-GB" sz="1600">
                <a:solidFill>
                  <a:srgbClr val="111111"/>
                </a:solidFill>
                <a:latin typeface="Consolas"/>
                <a:cs typeface="Arial"/>
              </a:rPr>
              <a:t>curl </a:t>
            </a:r>
            <a:r>
              <a:rPr lang="en-GB" sz="1600" dirty="0">
                <a:solidFill>
                  <a:srgbClr val="111111"/>
                </a:solidFill>
                <a:latin typeface="Consolas"/>
                <a:cs typeface="Arial"/>
                <a:hlinkClick r:id="rId2"/>
              </a:rPr>
              <a:t>http://localhost:8000/v1/completions</a:t>
            </a:r>
            <a:r>
              <a:rPr lang="en-GB" sz="1600" dirty="0">
                <a:solidFill>
                  <a:srgbClr val="111111"/>
                </a:solidFill>
                <a:latin typeface="Consolas"/>
                <a:cs typeface="Arial"/>
              </a:rPr>
              <a:t> </a:t>
            </a:r>
            <a:r>
              <a:rPr lang="en-GB" sz="1600">
                <a:solidFill>
                  <a:srgbClr val="DD1144"/>
                </a:solidFill>
                <a:latin typeface="Consolas"/>
                <a:cs typeface="Arial"/>
              </a:rPr>
              <a:t>\</a:t>
            </a:r>
            <a:r>
              <a:rPr lang="en-GB" sz="1600" dirty="0">
                <a:solidFill>
                  <a:srgbClr val="111111"/>
                </a:solidFill>
                <a:latin typeface="Consolas"/>
                <a:cs typeface="Arial"/>
              </a:rPr>
              <a:t>
    </a:t>
            </a:r>
            <a:r>
              <a:rPr lang="en-GB" sz="1600">
                <a:solidFill>
                  <a:srgbClr val="000080"/>
                </a:solidFill>
                <a:latin typeface="Consolas"/>
                <a:cs typeface="Arial"/>
              </a:rPr>
              <a:t>-H</a:t>
            </a:r>
            <a:r>
              <a:rPr lang="en-GB" sz="1600" dirty="0">
                <a:solidFill>
                  <a:srgbClr val="111111"/>
                </a:solidFill>
                <a:latin typeface="Consolas"/>
                <a:cs typeface="Arial"/>
              </a:rPr>
              <a:t> </a:t>
            </a:r>
            <a:r>
              <a:rPr lang="en-GB" sz="1600">
                <a:solidFill>
                  <a:srgbClr val="DD1144"/>
                </a:solidFill>
                <a:latin typeface="Consolas"/>
                <a:cs typeface="Arial"/>
              </a:rPr>
              <a:t>"Content-Type: application/</a:t>
            </a:r>
            <a:r>
              <a:rPr lang="en-GB" sz="1600" err="1">
                <a:solidFill>
                  <a:srgbClr val="DD1144"/>
                </a:solidFill>
                <a:latin typeface="Consolas"/>
                <a:cs typeface="Arial"/>
              </a:rPr>
              <a:t>json</a:t>
            </a:r>
            <a:r>
              <a:rPr lang="en-GB" sz="1600">
                <a:solidFill>
                  <a:srgbClr val="DD1144"/>
                </a:solidFill>
                <a:latin typeface="Consolas"/>
                <a:cs typeface="Arial"/>
              </a:rPr>
              <a:t>"</a:t>
            </a:r>
            <a:r>
              <a:rPr lang="en-GB" sz="1600" dirty="0">
                <a:solidFill>
                  <a:srgbClr val="111111"/>
                </a:solidFill>
                <a:latin typeface="Consolas"/>
                <a:cs typeface="Arial"/>
              </a:rPr>
              <a:t> </a:t>
            </a:r>
            <a:r>
              <a:rPr lang="en-GB" sz="1600">
                <a:solidFill>
                  <a:srgbClr val="DD1144"/>
                </a:solidFill>
                <a:latin typeface="Consolas"/>
                <a:cs typeface="Arial"/>
              </a:rPr>
              <a:t>\</a:t>
            </a:r>
            <a:r>
              <a:rPr lang="en-GB" sz="1600" dirty="0">
                <a:solidFill>
                  <a:srgbClr val="111111"/>
                </a:solidFill>
                <a:latin typeface="Consolas"/>
                <a:cs typeface="Arial"/>
              </a:rPr>
              <a:t>
    </a:t>
            </a:r>
            <a:r>
              <a:rPr lang="en-GB" sz="1600">
                <a:solidFill>
                  <a:srgbClr val="000080"/>
                </a:solidFill>
                <a:latin typeface="Consolas"/>
                <a:cs typeface="Arial"/>
              </a:rPr>
              <a:t>-d</a:t>
            </a:r>
            <a:r>
              <a:rPr lang="en-GB" sz="1600" dirty="0">
                <a:solidFill>
                  <a:srgbClr val="111111"/>
                </a:solidFill>
                <a:latin typeface="Consolas"/>
                <a:cs typeface="Arial"/>
              </a:rPr>
              <a:t> </a:t>
            </a:r>
            <a:r>
              <a:rPr lang="en-GB" sz="1600">
                <a:solidFill>
                  <a:srgbClr val="DD1144"/>
                </a:solidFill>
                <a:latin typeface="Consolas"/>
                <a:cs typeface="Arial"/>
              </a:rPr>
              <a:t>'{</a:t>
            </a:r>
            <a:r>
              <a:rPr lang="en-GB" sz="1600" dirty="0">
                <a:solidFill>
                  <a:srgbClr val="DD1144"/>
                </a:solidFill>
                <a:latin typeface="Consolas"/>
                <a:cs typeface="Arial"/>
              </a:rPr>
              <a:t>
</a:t>
            </a:r>
            <a:r>
              <a:rPr lang="en-GB" sz="1600">
                <a:solidFill>
                  <a:srgbClr val="DD1144"/>
                </a:solidFill>
                <a:latin typeface="Consolas"/>
                <a:cs typeface="Arial"/>
              </a:rPr>
              <a:t>        "model": "</a:t>
            </a:r>
            <a:r>
              <a:rPr lang="en-GB" sz="1600" err="1">
                <a:solidFill>
                  <a:srgbClr val="DD1144"/>
                </a:solidFill>
                <a:latin typeface="Consolas"/>
                <a:cs typeface="Arial"/>
              </a:rPr>
              <a:t>lmsys</a:t>
            </a:r>
            <a:r>
              <a:rPr lang="en-GB" sz="1600">
                <a:solidFill>
                  <a:srgbClr val="DD1144"/>
                </a:solidFill>
                <a:latin typeface="Consolas"/>
                <a:cs typeface="Arial"/>
              </a:rPr>
              <a:t>/vicuna-7b-v1.3",</a:t>
            </a:r>
            <a:r>
              <a:rPr lang="en-GB" sz="1600" dirty="0">
                <a:solidFill>
                  <a:srgbClr val="DD1144"/>
                </a:solidFill>
                <a:latin typeface="Consolas"/>
                <a:cs typeface="Arial"/>
              </a:rPr>
              <a:t>
</a:t>
            </a:r>
            <a:r>
              <a:rPr lang="en-GB" sz="1600">
                <a:solidFill>
                  <a:srgbClr val="DD1144"/>
                </a:solidFill>
                <a:latin typeface="Consolas"/>
                <a:cs typeface="Arial"/>
              </a:rPr>
              <a:t>        "prompt": "San Francisco is a",</a:t>
            </a:r>
            <a:r>
              <a:rPr lang="en-GB" sz="1600" dirty="0">
                <a:solidFill>
                  <a:srgbClr val="DD1144"/>
                </a:solidFill>
                <a:latin typeface="Consolas"/>
                <a:cs typeface="Arial"/>
              </a:rPr>
              <a:t>
</a:t>
            </a:r>
            <a:r>
              <a:rPr lang="en-GB" sz="1600">
                <a:solidFill>
                  <a:srgbClr val="DD1144"/>
                </a:solidFill>
                <a:latin typeface="Consolas"/>
                <a:cs typeface="Arial"/>
              </a:rPr>
              <a:t>        "</a:t>
            </a:r>
            <a:r>
              <a:rPr lang="en-GB" sz="1600" err="1">
                <a:solidFill>
                  <a:srgbClr val="DD1144"/>
                </a:solidFill>
                <a:latin typeface="Consolas"/>
                <a:cs typeface="Arial"/>
              </a:rPr>
              <a:t>max_tokens</a:t>
            </a:r>
            <a:r>
              <a:rPr lang="en-GB" sz="1600">
                <a:solidFill>
                  <a:srgbClr val="DD1144"/>
                </a:solidFill>
                <a:latin typeface="Consolas"/>
                <a:cs typeface="Arial"/>
              </a:rPr>
              <a:t>": 7,</a:t>
            </a:r>
            <a:r>
              <a:rPr lang="en-GB" sz="1600" dirty="0">
                <a:solidFill>
                  <a:srgbClr val="DD1144"/>
                </a:solidFill>
                <a:latin typeface="Consolas"/>
                <a:cs typeface="Arial"/>
              </a:rPr>
              <a:t>
</a:t>
            </a:r>
            <a:r>
              <a:rPr lang="en-GB" sz="1600">
                <a:solidFill>
                  <a:srgbClr val="DD1144"/>
                </a:solidFill>
                <a:latin typeface="Consolas"/>
                <a:cs typeface="Arial"/>
              </a:rPr>
              <a:t>        "temperature": 0</a:t>
            </a:r>
            <a:r>
              <a:rPr lang="en-GB" sz="1600" dirty="0">
                <a:solidFill>
                  <a:srgbClr val="DD1144"/>
                </a:solidFill>
                <a:latin typeface="Consolas"/>
                <a:cs typeface="Arial"/>
              </a:rPr>
              <a:t>
</a:t>
            </a:r>
            <a:r>
              <a:rPr lang="en-GB" sz="1600">
                <a:solidFill>
                  <a:srgbClr val="DD1144"/>
                </a:solidFill>
                <a:latin typeface="Consolas"/>
                <a:cs typeface="Arial"/>
              </a:rPr>
              <a:t>    }'</a:t>
            </a:r>
            <a:r>
              <a:rPr lang="en-GB" sz="1200" dirty="0">
                <a:solidFill>
                  <a:srgbClr val="111111"/>
                </a:solidFill>
                <a:latin typeface="Consolas"/>
                <a:cs typeface="Arial"/>
              </a:rPr>
              <a:t>
</a:t>
            </a:r>
            <a:endParaRPr lang="en-GB" sz="2400" dirty="0">
              <a:latin typeface="Arial"/>
              <a:cs typeface="Arial"/>
            </a:endParaRP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GB" sz="2400"/>
          </a:p>
          <a:p>
            <a:pPr marL="0" indent="0" algn="ctr">
              <a:buNone/>
            </a:pP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B5948-135C-66CA-9A11-9BE67589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Uporaba velikih jezičnih modela otvorenog koda u razvoju programskog koda</a:t>
            </a:r>
            <a:endParaRPr lang="en-US" dirty="0"/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5E19B3B2-F6AD-C7F1-8CDA-3302DFB18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819" y="1840300"/>
            <a:ext cx="4496522" cy="127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79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3D76-5619-9201-EE13-70301F5F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>
                <a:latin typeface="Arial"/>
                <a:cs typeface="Arial"/>
              </a:rPr>
              <a:t>Otvoreni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kod</a:t>
            </a:r>
            <a:endParaRPr lang="en-GB" sz="2000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CC535-89F3-F502-08A0-EBE0FCA6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28270" indent="-128270">
              <a:buFont typeface="Wingdings" panose="020B0604020202020204" pitchFamily="34" charset="0"/>
              <a:buChar char="q"/>
            </a:pPr>
            <a:r>
              <a:rPr lang="en-GB" sz="2400" dirty="0">
                <a:latin typeface="Arial"/>
                <a:cs typeface="Arial"/>
              </a:rPr>
              <a:t>Visual Studio Code, JetBrains - Continue</a:t>
            </a:r>
            <a:endParaRPr lang="en-US" dirty="0"/>
          </a:p>
          <a:p>
            <a:pPr marL="0" indent="0">
              <a:buNone/>
            </a:pPr>
            <a:endParaRPr lang="en-GB" sz="2400" b="1" dirty="0">
              <a:latin typeface="Arial"/>
              <a:cs typeface="Arial"/>
            </a:endParaRPr>
          </a:p>
          <a:p>
            <a:pPr marL="385445" lvl="1" indent="-128270">
              <a:buFont typeface="Wingdings" panose="020B0604020202020204" pitchFamily="34" charset="0"/>
              <a:buChar char="q"/>
            </a:pPr>
            <a:endParaRPr lang="en-GB" sz="2150" dirty="0"/>
          </a:p>
          <a:p>
            <a:pPr marL="0" indent="0" algn="ctr">
              <a:buNone/>
            </a:pP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B5948-135C-66CA-9A11-9BE67589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Uporaba velikih jezičnih modela otvorenog koda u razvoju programskog koda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56C137-20BD-5C07-0A56-08E32E349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819" y="1840300"/>
            <a:ext cx="4496522" cy="1279589"/>
          </a:xfrm>
          <a:prstGeom prst="rect">
            <a:avLst/>
          </a:prstGeom>
        </p:spPr>
      </p:pic>
      <p:pic>
        <p:nvPicPr>
          <p:cNvPr id="7" name="Picture 6" descr="Editing With Continue">
            <a:extLst>
              <a:ext uri="{FF2B5EF4-FFF2-40B4-BE49-F238E27FC236}">
                <a16:creationId xmlns:a16="http://schemas.microsoft.com/office/drawing/2014/main" id="{217EE231-6688-0656-ACFD-91E728F91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06" y="1838505"/>
            <a:ext cx="4257137" cy="280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12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3D76-5619-9201-EE13-70301F5F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>
                <a:latin typeface="Arial"/>
                <a:cs typeface="Arial"/>
              </a:rPr>
              <a:t>Trendovi</a:t>
            </a:r>
            <a:endParaRPr lang="en-GB" sz="2000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CC535-89F3-F502-08A0-EBE0FCA6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28270" indent="-128270">
              <a:buFont typeface="Wingdings" panose="020B0604020202020204" pitchFamily="34" charset="0"/>
              <a:buChar char="q"/>
            </a:pPr>
            <a:endParaRPr lang="en-GB" sz="1200" dirty="0">
              <a:solidFill>
                <a:srgbClr val="111111"/>
              </a:solidFill>
              <a:latin typeface="Arial"/>
              <a:cs typeface="Arial"/>
            </a:endParaRPr>
          </a:p>
          <a:p>
            <a:pPr marL="128270" indent="-128270">
              <a:buFont typeface="Wingdings" panose="020B0604020202020204" pitchFamily="34" charset="0"/>
              <a:buChar char="q"/>
            </a:pPr>
            <a:r>
              <a:rPr lang="en-GB" sz="2400" err="1">
                <a:solidFill>
                  <a:srgbClr val="111111"/>
                </a:solidFill>
                <a:latin typeface="Arial"/>
                <a:cs typeface="Arial"/>
              </a:rPr>
              <a:t>Standardizacija</a:t>
            </a:r>
            <a:r>
              <a:rPr lang="en-GB" sz="2400" dirty="0">
                <a:solidFill>
                  <a:srgbClr val="111111"/>
                </a:solidFill>
                <a:latin typeface="Arial"/>
                <a:cs typeface="Arial"/>
              </a:rPr>
              <a:t> - OpenAI API</a:t>
            </a:r>
            <a:endParaRPr lang="en-GB" sz="2400">
              <a:latin typeface="Arial"/>
              <a:cs typeface="Arial"/>
            </a:endParaRPr>
          </a:p>
          <a:p>
            <a:pPr marL="128270" indent="-128270">
              <a:buFont typeface="Wingdings" panose="020B0604020202020204" pitchFamily="34" charset="0"/>
              <a:buChar char="q"/>
            </a:pPr>
            <a:r>
              <a:rPr lang="en-GB" sz="2400" err="1">
                <a:solidFill>
                  <a:srgbClr val="111111"/>
                </a:solidFill>
                <a:latin typeface="Arial"/>
                <a:cs typeface="Arial"/>
              </a:rPr>
              <a:t>Agenti</a:t>
            </a:r>
            <a:r>
              <a:rPr lang="en-GB" sz="2400" dirty="0">
                <a:solidFill>
                  <a:srgbClr val="111111"/>
                </a:solidFill>
                <a:latin typeface="Arial"/>
                <a:cs typeface="Arial"/>
              </a:rPr>
              <a:t> - (pre)</a:t>
            </a:r>
            <a:r>
              <a:rPr lang="en-GB" sz="2400" err="1">
                <a:solidFill>
                  <a:srgbClr val="111111"/>
                </a:solidFill>
                <a:latin typeface="Arial"/>
                <a:cs typeface="Arial"/>
              </a:rPr>
              <a:t>velika</a:t>
            </a:r>
            <a:r>
              <a:rPr lang="en-GB" sz="240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GB" sz="2400" err="1">
                <a:solidFill>
                  <a:srgbClr val="111111"/>
                </a:solidFill>
                <a:latin typeface="Arial"/>
                <a:cs typeface="Arial"/>
              </a:rPr>
              <a:t>očekivanja</a:t>
            </a:r>
            <a:endParaRPr lang="en-GB" sz="2400">
              <a:solidFill>
                <a:srgbClr val="111111"/>
              </a:solidFill>
              <a:latin typeface="Arial"/>
            </a:endParaRPr>
          </a:p>
          <a:p>
            <a:pPr marL="0" indent="0">
              <a:buNone/>
            </a:pPr>
            <a:endParaRPr lang="en-GB" sz="2400" dirty="0">
              <a:solidFill>
                <a:srgbClr val="111111"/>
              </a:solidFill>
              <a:latin typeface="Arial"/>
            </a:endParaRP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GB" sz="2400"/>
          </a:p>
          <a:p>
            <a:pPr marL="0" indent="0" algn="ctr">
              <a:buNone/>
            </a:pP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B5948-135C-66CA-9A11-9BE67589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Uporaba velikih jezičnih modela otvorenog koda u razvoju programskog koda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68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3D76-5619-9201-EE13-70301F5F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>
                <a:latin typeface="Arial"/>
                <a:cs typeface="Arial"/>
              </a:rPr>
              <a:t>LLM – </a:t>
            </a:r>
            <a:r>
              <a:rPr lang="en-GB" sz="2000" dirty="0" err="1">
                <a:latin typeface="Arial"/>
                <a:cs typeface="Arial"/>
              </a:rPr>
              <a:t>autokorekt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na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steroidima</a:t>
            </a:r>
            <a:endParaRPr lang="en-GB" sz="2000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CC535-89F3-F502-08A0-EBE0FCA6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200" dirty="0">
              <a:solidFill>
                <a:srgbClr val="111111"/>
              </a:solidFill>
              <a:latin typeface="Consolas"/>
              <a:cs typeface="Arial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111111"/>
                </a:solidFill>
                <a:latin typeface="Arial"/>
                <a:cs typeface="Arial"/>
              </a:rPr>
              <a:t>"We all are autocorrects on steroids to some degree"</a:t>
            </a:r>
          </a:p>
          <a:p>
            <a:pPr marL="0" indent="0" algn="r">
              <a:buNone/>
            </a:pPr>
            <a:r>
              <a:rPr lang="en-GB" sz="2400" dirty="0">
                <a:latin typeface="Arial"/>
                <a:cs typeface="Arial"/>
              </a:rPr>
              <a:t>Linus Torvalds  </a:t>
            </a:r>
            <a:endParaRPr lang="en-GB" sz="2400" dirty="0"/>
          </a:p>
          <a:p>
            <a:pPr marL="0" indent="0" algn="ctr">
              <a:buNone/>
            </a:pP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B5948-135C-66CA-9A11-9BE67589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Uporaba velikih jezičnih modela otvorenog koda u razvoju programskog koda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307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72914"/>
            <a:ext cx="6858000" cy="1376581"/>
          </a:xfrm>
        </p:spPr>
        <p:txBody>
          <a:bodyPr/>
          <a:lstStyle/>
          <a:p>
            <a:r>
              <a:rPr lang="hr-HR" dirty="0">
                <a:latin typeface="Arial"/>
                <a:cs typeface="Arial"/>
              </a:rPr>
              <a:t>Hvala!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1959747"/>
            <a:ext cx="6858000" cy="759391"/>
          </a:xfrm>
        </p:spPr>
        <p:txBody>
          <a:bodyPr/>
          <a:lstStyle/>
          <a:p>
            <a:pPr marL="0" indent="0" algn="ctr">
              <a:spcBef>
                <a:spcPts val="750"/>
              </a:spcBef>
              <a:buNone/>
            </a:pPr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6434E-3360-4041-B191-FB7420D0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Uporaba velikih jezičnih modela otvorenog koda u razvoju programskog koda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C9F435-653D-8F0F-1745-C998900BC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299" y="834605"/>
            <a:ext cx="1576478" cy="159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49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8BA0F-6BCB-8786-CB90-B5259337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A88CE-6A90-A893-5DBA-2E2537D89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28270" indent="-128270" algn="ctr">
              <a:buFont typeface="Wingdings" panose="020B0604020202020204" pitchFamily="34" charset="0"/>
              <a:buChar char="q"/>
            </a:pPr>
            <a:endParaRPr lang="en-US"/>
          </a:p>
          <a:p>
            <a:pPr marL="128270" indent="-128270">
              <a:buFont typeface="Wingdings" panose="020B0604020202020204" pitchFamily="34" charset="0"/>
              <a:buChar char="q"/>
            </a:pPr>
            <a:r>
              <a:rPr lang="en-GB" sz="2400" dirty="0">
                <a:latin typeface="Arial"/>
                <a:cs typeface="Arial"/>
              </a:rPr>
              <a:t>Shadow AI</a:t>
            </a:r>
            <a:endParaRPr lang="en-GB"/>
          </a:p>
          <a:p>
            <a:pPr marL="128270" indent="-128270">
              <a:buFont typeface="Wingdings" panose="020B0604020202020204" pitchFamily="34" charset="0"/>
              <a:buChar char="q"/>
            </a:pPr>
            <a:r>
              <a:rPr lang="en-GB" sz="2400" err="1">
                <a:latin typeface="Arial"/>
                <a:cs typeface="Arial"/>
              </a:rPr>
              <a:t>Otvoreni</a:t>
            </a:r>
            <a:r>
              <a:rPr lang="en-GB" sz="2400" dirty="0">
                <a:latin typeface="Arial"/>
                <a:cs typeface="Arial"/>
              </a:rPr>
              <a:t> </a:t>
            </a:r>
            <a:r>
              <a:rPr lang="en-GB" sz="2400" err="1">
                <a:latin typeface="Arial"/>
                <a:cs typeface="Arial"/>
              </a:rPr>
              <a:t>kod</a:t>
            </a:r>
            <a:endParaRPr lang="en-GB" sz="2400" err="1"/>
          </a:p>
          <a:p>
            <a:pPr marL="385445" lvl="1" indent="-128270">
              <a:buFont typeface="Wingdings" panose="020B0604020202020204" pitchFamily="34" charset="0"/>
              <a:buChar char="q"/>
            </a:pPr>
            <a:r>
              <a:rPr lang="en-GB" sz="2150" err="1">
                <a:latin typeface="Arial"/>
                <a:cs typeface="Arial"/>
              </a:rPr>
              <a:t>Ollama</a:t>
            </a:r>
            <a:endParaRPr lang="en-GB" sz="2150">
              <a:latin typeface="Arial"/>
              <a:cs typeface="Arial"/>
            </a:endParaRPr>
          </a:p>
          <a:p>
            <a:pPr marL="385445" lvl="1" indent="-128270">
              <a:buFont typeface="Wingdings" panose="020B0604020202020204" pitchFamily="34" charset="0"/>
              <a:buChar char="q"/>
            </a:pPr>
            <a:r>
              <a:rPr lang="en-GB" sz="2150" err="1">
                <a:latin typeface="Arial"/>
                <a:cs typeface="Arial"/>
              </a:rPr>
              <a:t>vLLM</a:t>
            </a:r>
            <a:endParaRPr lang="en-GB" sz="2150" err="1"/>
          </a:p>
          <a:p>
            <a:pPr marL="128270" indent="-128270">
              <a:buFont typeface="Wingdings" panose="020B0604020202020204" pitchFamily="34" charset="0"/>
              <a:buChar char="q"/>
            </a:pPr>
            <a:r>
              <a:rPr lang="en-GB" sz="2400" err="1">
                <a:latin typeface="Arial"/>
                <a:cs typeface="Arial"/>
              </a:rPr>
              <a:t>Trendovi</a:t>
            </a:r>
            <a:endParaRPr lang="en-GB" sz="2400" err="1"/>
          </a:p>
          <a:p>
            <a:pPr marL="128270" indent="-128270">
              <a:buFont typeface="Wingdings" panose="020B0604020202020204" pitchFamily="34" charset="0"/>
              <a:buChar char="q"/>
            </a:pPr>
            <a:endParaRPr lang="en-GB" sz="2400" dirty="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A6C1E-27A0-A5FE-A4BE-A6EF86A7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Uporaba velikih jezičnih modela otvorenog koda u razvoju programskog koda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40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8BA0F-6BCB-8786-CB90-B5259337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>
                <a:latin typeface="Arial"/>
                <a:cs typeface="Arial"/>
              </a:rPr>
              <a:t>Shadow AI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A88CE-6A90-A893-5DBA-2E2537D89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28270" indent="-128270" algn="ctr"/>
            <a:endParaRPr lang="en-GB" sz="24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GB" sz="2400" dirty="0">
                <a:latin typeface="Arial"/>
                <a:cs typeface="Arial"/>
              </a:rPr>
              <a:t>90% </a:t>
            </a:r>
            <a:r>
              <a:rPr lang="en-GB" sz="2400" err="1">
                <a:latin typeface="Arial"/>
                <a:cs typeface="Arial"/>
              </a:rPr>
              <a:t>zaposlenika</a:t>
            </a:r>
            <a:r>
              <a:rPr lang="en-GB" sz="2400" dirty="0">
                <a:latin typeface="Arial"/>
                <a:cs typeface="Arial"/>
              </a:rPr>
              <a:t> </a:t>
            </a:r>
            <a:r>
              <a:rPr lang="en-GB" sz="2400" err="1">
                <a:latin typeface="Arial"/>
                <a:cs typeface="Arial"/>
              </a:rPr>
              <a:t>koristi</a:t>
            </a:r>
            <a:r>
              <a:rPr lang="en-GB" sz="2400" dirty="0">
                <a:latin typeface="Arial"/>
                <a:cs typeface="Arial"/>
              </a:rPr>
              <a:t> AI</a:t>
            </a:r>
            <a:endParaRPr lang="en-GB"/>
          </a:p>
          <a:p>
            <a:pPr marL="0" indent="0" algn="ctr">
              <a:buNone/>
            </a:pPr>
            <a:r>
              <a:rPr lang="en-GB" sz="2400" dirty="0">
                <a:latin typeface="Arial"/>
                <a:cs typeface="Arial"/>
              </a:rPr>
              <a:t>(</a:t>
            </a:r>
            <a:r>
              <a:rPr lang="en-GB" sz="1200" dirty="0">
                <a:solidFill>
                  <a:srgbClr val="000000"/>
                </a:solidFill>
                <a:latin typeface="Arial"/>
                <a:cs typeface="Arial"/>
              </a:rPr>
              <a:t>Ernst &amp; Young, December 2023</a:t>
            </a:r>
            <a:r>
              <a:rPr lang="en-GB" sz="2400" dirty="0">
                <a:latin typeface="Arial"/>
                <a:cs typeface="Arial"/>
              </a:rPr>
              <a:t>)</a:t>
            </a: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A6C1E-27A0-A5FE-A4BE-A6EF86A7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Uporaba velikih jezičnih modela otvorenog koda u razvoju programskog koda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779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3D76-5619-9201-EE13-70301F5F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>
                <a:latin typeface="Arial"/>
                <a:cs typeface="Arial"/>
              </a:rPr>
              <a:t>Shadow AI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CC535-89F3-F502-08A0-EBE0FCA6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28270" indent="-128270">
              <a:buFont typeface="Wingdings" panose="020B0604020202020204" pitchFamily="34" charset="0"/>
              <a:buChar char="q"/>
            </a:pPr>
            <a:endParaRPr lang="en-GB" sz="2400" dirty="0">
              <a:latin typeface="Arial"/>
              <a:cs typeface="Arial"/>
            </a:endParaRPr>
          </a:p>
          <a:p>
            <a:pPr marL="128270" indent="-128270">
              <a:buFont typeface="Wingdings" panose="020B0604020202020204" pitchFamily="34" charset="0"/>
              <a:buChar char="q"/>
            </a:pPr>
            <a:r>
              <a:rPr lang="en-GB" sz="2400" dirty="0">
                <a:latin typeface="Arial"/>
                <a:cs typeface="Arial"/>
              </a:rPr>
              <a:t>GitHub Copilot (2021) - Microsoft </a:t>
            </a:r>
            <a:r>
              <a:rPr lang="en-GB" sz="2400" err="1">
                <a:latin typeface="Arial"/>
                <a:cs typeface="Arial"/>
              </a:rPr>
              <a:t>i</a:t>
            </a:r>
            <a:r>
              <a:rPr lang="en-GB" sz="2400" dirty="0">
                <a:latin typeface="Arial"/>
                <a:cs typeface="Arial"/>
              </a:rPr>
              <a:t> OpenAI</a:t>
            </a:r>
            <a:endParaRPr lang="en-US" sz="2400"/>
          </a:p>
          <a:p>
            <a:pPr marL="128270" indent="-128270">
              <a:buFont typeface="Wingdings" panose="020B0604020202020204" pitchFamily="34" charset="0"/>
              <a:buChar char="q"/>
            </a:pPr>
            <a:r>
              <a:rPr lang="en-GB" sz="2400" dirty="0">
                <a:latin typeface="Arial"/>
                <a:cs typeface="Arial"/>
              </a:rPr>
              <a:t>ChatGPT-3.5 (2022) - OpenAI</a:t>
            </a:r>
          </a:p>
          <a:p>
            <a:pPr marL="128270" indent="-128270">
              <a:buFont typeface="Wingdings" panose="020B0604020202020204" pitchFamily="34" charset="0"/>
              <a:buChar char="q"/>
            </a:pPr>
            <a:r>
              <a:rPr lang="en-GB" sz="2400" err="1">
                <a:latin typeface="Arial"/>
                <a:cs typeface="Arial"/>
              </a:rPr>
              <a:t>Tabnine</a:t>
            </a:r>
            <a:r>
              <a:rPr lang="en-GB" sz="2400" dirty="0">
                <a:latin typeface="Arial"/>
                <a:cs typeface="Arial"/>
              </a:rPr>
              <a:t> (2018) - </a:t>
            </a:r>
            <a:r>
              <a:rPr lang="en-GB" sz="2400" err="1">
                <a:latin typeface="Arial"/>
                <a:cs typeface="Arial"/>
              </a:rPr>
              <a:t>Tabnine</a:t>
            </a:r>
            <a:endParaRPr lang="en-GB" sz="2400">
              <a:latin typeface="Arial"/>
              <a:cs typeface="Arial"/>
            </a:endParaRPr>
          </a:p>
          <a:p>
            <a:pPr marL="128270" indent="-128270">
              <a:buFont typeface="Wingdings" panose="020B0604020202020204" pitchFamily="34" charset="0"/>
              <a:buChar char="q"/>
            </a:pPr>
            <a:r>
              <a:rPr lang="en-GB" sz="2400" err="1">
                <a:latin typeface="Arial"/>
                <a:cs typeface="Arial"/>
              </a:rPr>
              <a:t>CodeWhisperer</a:t>
            </a:r>
            <a:r>
              <a:rPr lang="en-GB" sz="2400" dirty="0">
                <a:latin typeface="Arial"/>
                <a:cs typeface="Arial"/>
              </a:rPr>
              <a:t> (2023) - Amazon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B5948-135C-66CA-9A11-9BE67589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Uporaba velikih jezičnih modela otvorenog koda u razvoju programskog koda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47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3D76-5619-9201-EE13-70301F5F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>
                <a:latin typeface="Arial"/>
                <a:cs typeface="Arial"/>
              </a:rPr>
              <a:t>Otvoreni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kod</a:t>
            </a:r>
            <a:endParaRPr lang="en-GB" sz="2000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CC535-89F3-F502-08A0-EBE0FCA6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128270" indent="-128270">
              <a:buFont typeface="Wingdings" panose="020B0604020202020204" pitchFamily="34" charset="0"/>
              <a:buChar char="q"/>
            </a:pPr>
            <a:endParaRPr lang="en-GB" sz="2400" dirty="0">
              <a:latin typeface="Arial"/>
              <a:cs typeface="Arial"/>
            </a:endParaRPr>
          </a:p>
          <a:p>
            <a:pPr marL="128270" indent="-128270">
              <a:buFont typeface="Wingdings" panose="020B0604020202020204" pitchFamily="34" charset="0"/>
              <a:buChar char="q"/>
            </a:pPr>
            <a:r>
              <a:rPr lang="en-GB" sz="2400" b="1" err="1">
                <a:latin typeface="Arial"/>
                <a:cs typeface="Arial"/>
              </a:rPr>
              <a:t>Ollama</a:t>
            </a:r>
            <a:r>
              <a:rPr lang="en-GB" sz="2400" dirty="0">
                <a:latin typeface="Arial"/>
                <a:cs typeface="Arial"/>
              </a:rPr>
              <a:t> (Windows, Linux)</a:t>
            </a:r>
            <a:br>
              <a:rPr lang="en-GB" sz="2400" dirty="0">
                <a:latin typeface="Arial"/>
                <a:cs typeface="Arial"/>
              </a:rPr>
            </a:br>
            <a:r>
              <a:rPr lang="en-GB" sz="2400" dirty="0">
                <a:latin typeface="Arial"/>
                <a:cs typeface="Arial"/>
              </a:rPr>
              <a:t> CPU, NVIDIA, AMD</a:t>
            </a:r>
            <a:br>
              <a:rPr lang="en-GB" sz="2400" dirty="0">
                <a:latin typeface="Arial"/>
                <a:cs typeface="Arial"/>
              </a:rPr>
            </a:br>
            <a:endParaRPr lang="en-GB" sz="2400">
              <a:latin typeface="Arial"/>
              <a:cs typeface="Arial"/>
            </a:endParaRPr>
          </a:p>
          <a:p>
            <a:pPr marL="128270" indent="-128270">
              <a:buFont typeface="Wingdings" panose="020B0604020202020204" pitchFamily="34" charset="0"/>
              <a:buChar char="q"/>
            </a:pPr>
            <a:endParaRPr lang="en-GB" sz="2400" dirty="0">
              <a:latin typeface="Arial"/>
              <a:cs typeface="Arial"/>
            </a:endParaRPr>
          </a:p>
          <a:p>
            <a:pPr marL="385445" lvl="1" indent="-128270">
              <a:buFont typeface="Wingdings" panose="020B0604020202020204" pitchFamily="34" charset="0"/>
              <a:buChar char="q"/>
            </a:pPr>
            <a:r>
              <a:rPr lang="en-GB" sz="2150" dirty="0">
                <a:latin typeface="Arial"/>
                <a:cs typeface="Arial"/>
              </a:rPr>
              <a:t>llama 2 (Meta)</a:t>
            </a:r>
            <a:endParaRPr lang="en-GB" sz="2150" dirty="0"/>
          </a:p>
          <a:p>
            <a:pPr marL="642620" lvl="2" indent="-128270">
              <a:buFont typeface="Wingdings" panose="020B0604020202020204" pitchFamily="34" charset="0"/>
              <a:buChar char="q"/>
            </a:pPr>
            <a:r>
              <a:rPr lang="en-GB" sz="2050" dirty="0">
                <a:latin typeface="Arial"/>
                <a:cs typeface="Arial"/>
              </a:rPr>
              <a:t>Alpaca (Stanford University)</a:t>
            </a:r>
            <a:endParaRPr lang="en-GB" sz="2050" dirty="0"/>
          </a:p>
          <a:p>
            <a:pPr marL="642620" lvl="2" indent="-128270">
              <a:buFont typeface="Wingdings" panose="020B0604020202020204" pitchFamily="34" charset="0"/>
              <a:buChar char="q"/>
            </a:pPr>
            <a:r>
              <a:rPr lang="en-GB" sz="2050" dirty="0">
                <a:latin typeface="Arial"/>
                <a:cs typeface="Arial"/>
              </a:rPr>
              <a:t>Code Llama (Meta)</a:t>
            </a:r>
            <a:endParaRPr lang="en-GB" sz="2050" dirty="0"/>
          </a:p>
          <a:p>
            <a:pPr marL="385445" lvl="1" indent="-128270">
              <a:buFont typeface="Wingdings" panose="020B0604020202020204" pitchFamily="34" charset="0"/>
              <a:buChar char="q"/>
            </a:pPr>
            <a:r>
              <a:rPr lang="en-GB" sz="2150" dirty="0">
                <a:latin typeface="Arial"/>
                <a:cs typeface="Arial"/>
              </a:rPr>
              <a:t>gemma (Google)</a:t>
            </a:r>
            <a:endParaRPr lang="en-GB" sz="2150" dirty="0"/>
          </a:p>
          <a:p>
            <a:pPr marL="385445" lvl="1" indent="-128270">
              <a:buFont typeface="Wingdings" panose="020B0604020202020204" pitchFamily="34" charset="0"/>
              <a:buChar char="q"/>
            </a:pPr>
            <a:r>
              <a:rPr lang="en-GB" sz="2150" dirty="0">
                <a:latin typeface="Arial"/>
                <a:cs typeface="Arial"/>
              </a:rPr>
              <a:t>Mistral (Mistral AI)</a:t>
            </a:r>
            <a:endParaRPr lang="en-GB" sz="2150" dirty="0"/>
          </a:p>
          <a:p>
            <a:pPr marL="0" indent="0" algn="ctr">
              <a:buNone/>
            </a:pP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B5948-135C-66CA-9A11-9BE67589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Uporaba velikih jezičnih modela otvorenog koda u razvoju programskog koda</a:t>
            </a:r>
            <a:endParaRPr lang="en-US" dirty="0"/>
          </a:p>
        </p:txBody>
      </p:sp>
      <p:pic>
        <p:nvPicPr>
          <p:cNvPr id="5" name="Picture 4" descr="ollama logo">
            <a:extLst>
              <a:ext uri="{FF2B5EF4-FFF2-40B4-BE49-F238E27FC236}">
                <a16:creationId xmlns:a16="http://schemas.microsoft.com/office/drawing/2014/main" id="{71D0FE6B-8385-B953-0653-6D160D02E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978" y="1277069"/>
            <a:ext cx="17240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40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3D76-5619-9201-EE13-70301F5F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>
                <a:latin typeface="Arial"/>
                <a:cs typeface="Arial"/>
              </a:rPr>
              <a:t>Otvoreni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kod</a:t>
            </a:r>
            <a:endParaRPr lang="en-GB" sz="2000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CC535-89F3-F502-08A0-EBE0FCA6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2400" dirty="0">
              <a:latin typeface="Arial"/>
              <a:cs typeface="Arial"/>
            </a:endParaRPr>
          </a:p>
          <a:p>
            <a:pPr marL="385445" lvl="1" indent="-128270">
              <a:buFont typeface="Wingdings" panose="020B0604020202020204" pitchFamily="34" charset="0"/>
              <a:buChar char="q"/>
            </a:pPr>
            <a:endParaRPr lang="en-GB" sz="2150" dirty="0"/>
          </a:p>
          <a:p>
            <a:pPr marL="0" indent="0" algn="ctr">
              <a:buNone/>
            </a:pP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B5948-135C-66CA-9A11-9BE67589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Uporaba velikih jezičnih modela otvorenog koda u razvoju programskog koda</a:t>
            </a:r>
            <a:endParaRPr lang="en-US" dirty="0"/>
          </a:p>
        </p:txBody>
      </p:sp>
      <p:pic>
        <p:nvPicPr>
          <p:cNvPr id="5" name="Picture 4" descr="ollama logo">
            <a:extLst>
              <a:ext uri="{FF2B5EF4-FFF2-40B4-BE49-F238E27FC236}">
                <a16:creationId xmlns:a16="http://schemas.microsoft.com/office/drawing/2014/main" id="{71D0FE6B-8385-B953-0653-6D160D02E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978" y="1277069"/>
            <a:ext cx="1724025" cy="24384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8584178-74E7-C33D-D76E-0C4467054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972369"/>
              </p:ext>
            </p:extLst>
          </p:nvPr>
        </p:nvGraphicFramePr>
        <p:xfrm>
          <a:off x="3127075" y="280358"/>
          <a:ext cx="3055024" cy="445307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59784">
                  <a:extLst>
                    <a:ext uri="{9D8B030D-6E8A-4147-A177-3AD203B41FA5}">
                      <a16:colId xmlns:a16="http://schemas.microsoft.com/office/drawing/2014/main" val="344357992"/>
                    </a:ext>
                  </a:extLst>
                </a:gridCol>
                <a:gridCol w="1006930">
                  <a:extLst>
                    <a:ext uri="{9D8B030D-6E8A-4147-A177-3AD203B41FA5}">
                      <a16:colId xmlns:a16="http://schemas.microsoft.com/office/drawing/2014/main" val="299555627"/>
                    </a:ext>
                  </a:extLst>
                </a:gridCol>
                <a:gridCol w="688310">
                  <a:extLst>
                    <a:ext uri="{9D8B030D-6E8A-4147-A177-3AD203B41FA5}">
                      <a16:colId xmlns:a16="http://schemas.microsoft.com/office/drawing/2014/main" val="1053948216"/>
                    </a:ext>
                  </a:extLst>
                </a:gridCol>
              </a:tblGrid>
              <a:tr h="222513"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Model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Parameters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Size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547906"/>
                  </a:ext>
                </a:extLst>
              </a:tr>
              <a:tr h="222513"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Llama 2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7B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3.8GB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639298"/>
                  </a:ext>
                </a:extLst>
              </a:tr>
              <a:tr h="222513"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Mistral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7B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4.1GB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571302"/>
                  </a:ext>
                </a:extLst>
              </a:tr>
              <a:tr h="222513"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Dolphin Phi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2.7B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1.6GB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876791"/>
                  </a:ext>
                </a:extLst>
              </a:tr>
              <a:tr h="222513"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Phi-2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2.7B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1.7GB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305142"/>
                  </a:ext>
                </a:extLst>
              </a:tr>
              <a:tr h="222513"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Neural Chat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7B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4.1GB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131954"/>
                  </a:ext>
                </a:extLst>
              </a:tr>
              <a:tr h="222513"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Starling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7B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4.1GB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408505"/>
                  </a:ext>
                </a:extLst>
              </a:tr>
              <a:tr h="222513"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Code Llama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7B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3.8GB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532451"/>
                  </a:ext>
                </a:extLst>
              </a:tr>
              <a:tr h="222513"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Llama 2 Uncensored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7B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3.8GB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157329"/>
                  </a:ext>
                </a:extLst>
              </a:tr>
              <a:tr h="222513"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Llama 2 13B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13B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7.3GB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876275"/>
                  </a:ext>
                </a:extLst>
              </a:tr>
              <a:tr h="222513"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Llama 2 70B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70B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39GB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390001"/>
                  </a:ext>
                </a:extLst>
              </a:tr>
              <a:tr h="222513"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Orca Mini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3B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1.9GB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116521"/>
                  </a:ext>
                </a:extLst>
              </a:tr>
              <a:tr h="222513"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Vicuna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7B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3.8GB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796756"/>
                  </a:ext>
                </a:extLst>
              </a:tr>
              <a:tr h="222513">
                <a:tc>
                  <a:txBody>
                    <a:bodyPr/>
                    <a:lstStyle/>
                    <a:p>
                      <a:r>
                        <a:rPr lang="en-GB" dirty="0" err="1">
                          <a:effectLst/>
                        </a:rPr>
                        <a:t>LLaVA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7B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4.5GB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971916"/>
                  </a:ext>
                </a:extLst>
              </a:tr>
              <a:tr h="222513"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Gemma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2B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1.4GB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500925"/>
                  </a:ext>
                </a:extLst>
              </a:tr>
              <a:tr h="222513"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Gemma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7B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4.8GB</a:t>
                      </a:r>
                    </a:p>
                  </a:txBody>
                  <a:tcPr marL="123825" marR="123825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080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7297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3D76-5619-9201-EE13-70301F5F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>
                <a:latin typeface="Arial"/>
                <a:cs typeface="Arial"/>
              </a:rPr>
              <a:t>Otvoreni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kod</a:t>
            </a:r>
            <a:endParaRPr lang="en-GB" sz="2000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CC535-89F3-F502-08A0-EBE0FCA6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600" dirty="0">
                <a:latin typeface="Arial"/>
                <a:cs typeface="Arial"/>
              </a:rPr>
              <a:t>$ curl </a:t>
            </a:r>
            <a:r>
              <a:rPr lang="en-GB" sz="1600" dirty="0">
                <a:solidFill>
                  <a:srgbClr val="FF0000"/>
                </a:solidFill>
                <a:latin typeface="Arial"/>
                <a:cs typeface="Arial"/>
              </a:rPr>
              <a:t>http://localhost:11434/api/generate -d '{ </a:t>
            </a:r>
            <a:br>
              <a:rPr lang="en-GB" sz="1600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GB" sz="1600" dirty="0">
                <a:solidFill>
                  <a:srgbClr val="FF0000"/>
                </a:solidFill>
                <a:latin typeface="Arial"/>
                <a:cs typeface="Arial"/>
              </a:rPr>
              <a:t> "model": "llama2", </a:t>
            </a:r>
            <a:br>
              <a:rPr lang="en-GB" sz="1600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GB" sz="1600" dirty="0">
                <a:solidFill>
                  <a:srgbClr val="FF0000"/>
                </a:solidFill>
                <a:latin typeface="Arial"/>
                <a:cs typeface="Arial"/>
              </a:rPr>
              <a:t> "</a:t>
            </a:r>
            <a:r>
              <a:rPr lang="en-GB" sz="1600" err="1">
                <a:solidFill>
                  <a:srgbClr val="FF0000"/>
                </a:solidFill>
                <a:latin typeface="Arial"/>
                <a:cs typeface="Arial"/>
              </a:rPr>
              <a:t>prompt":"Why</a:t>
            </a:r>
            <a:r>
              <a:rPr lang="en-GB" sz="1600" dirty="0">
                <a:solidFill>
                  <a:srgbClr val="FF0000"/>
                </a:solidFill>
                <a:latin typeface="Arial"/>
                <a:cs typeface="Arial"/>
              </a:rPr>
              <a:t> is the sky blue?" </a:t>
            </a:r>
            <a:br>
              <a:rPr lang="en-GB" sz="1600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GB" sz="1600" dirty="0">
                <a:solidFill>
                  <a:srgbClr val="FF0000"/>
                </a:solidFill>
                <a:latin typeface="Arial"/>
                <a:cs typeface="Arial"/>
              </a:rPr>
              <a:t>}'</a:t>
            </a:r>
            <a:endParaRPr lang="en-US" sz="1600">
              <a:solidFill>
                <a:srgbClr val="FF0000"/>
              </a:solidFill>
            </a:endParaRPr>
          </a:p>
          <a:p>
            <a:pPr marL="385445" lvl="1" indent="-128270">
              <a:buFont typeface="Wingdings" panose="020B0604020202020204" pitchFamily="34" charset="0"/>
              <a:buChar char="q"/>
            </a:pPr>
            <a:endParaRPr lang="en-GB" sz="2150" dirty="0"/>
          </a:p>
          <a:p>
            <a:pPr marL="0" indent="0" algn="ctr">
              <a:buNone/>
            </a:pP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B5948-135C-66CA-9A11-9BE67589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Uporaba velikih jezičnih modela otvorenog koda u razvoju programskog koda</a:t>
            </a:r>
            <a:endParaRPr lang="en-US" dirty="0"/>
          </a:p>
        </p:txBody>
      </p:sp>
      <p:pic>
        <p:nvPicPr>
          <p:cNvPr id="5" name="Picture 4" descr="ollama logo">
            <a:extLst>
              <a:ext uri="{FF2B5EF4-FFF2-40B4-BE49-F238E27FC236}">
                <a16:creationId xmlns:a16="http://schemas.microsoft.com/office/drawing/2014/main" id="{71D0FE6B-8385-B953-0653-6D160D02E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978" y="1277069"/>
            <a:ext cx="17240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47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3D76-5619-9201-EE13-70301F5F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>
                <a:latin typeface="Arial"/>
                <a:cs typeface="Arial"/>
              </a:rPr>
              <a:t>Otvoreni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kod</a:t>
            </a:r>
            <a:endParaRPr lang="en-GB" sz="2000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CC535-89F3-F502-08A0-EBE0FCA6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600" dirty="0">
              <a:solidFill>
                <a:srgbClr val="FF0000"/>
              </a:solidFill>
            </a:endParaRPr>
          </a:p>
          <a:p>
            <a:pPr marL="385445" lvl="1" indent="-128270">
              <a:buFont typeface="Wingdings" panose="020B0604020202020204" pitchFamily="34" charset="0"/>
              <a:buChar char="q"/>
            </a:pPr>
            <a:r>
              <a:rPr lang="en-GB" sz="2150" dirty="0">
                <a:latin typeface="Arial"/>
                <a:cs typeface="Arial"/>
              </a:rPr>
              <a:t>Open </a:t>
            </a:r>
            <a:r>
              <a:rPr lang="en-GB" sz="2150" dirty="0" err="1">
                <a:latin typeface="Arial"/>
                <a:cs typeface="Arial"/>
              </a:rPr>
              <a:t>WebUI</a:t>
            </a:r>
            <a:endParaRPr lang="en-GB" sz="2150" dirty="0" err="1"/>
          </a:p>
          <a:p>
            <a:pPr marL="0" indent="0" algn="ctr">
              <a:buNone/>
            </a:pP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B5948-135C-66CA-9A11-9BE67589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Uporaba velikih jezičnih modela otvorenog koda u razvoju programskog koda</a:t>
            </a:r>
            <a:endParaRPr lang="en-US" dirty="0"/>
          </a:p>
        </p:txBody>
      </p:sp>
      <p:pic>
        <p:nvPicPr>
          <p:cNvPr id="5" name="Picture 4" descr="ollama logo">
            <a:extLst>
              <a:ext uri="{FF2B5EF4-FFF2-40B4-BE49-F238E27FC236}">
                <a16:creationId xmlns:a16="http://schemas.microsoft.com/office/drawing/2014/main" id="{71D0FE6B-8385-B953-0653-6D160D02E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978" y="1277069"/>
            <a:ext cx="1724025" cy="2438400"/>
          </a:xfrm>
          <a:prstGeom prst="rect">
            <a:avLst/>
          </a:prstGeom>
        </p:spPr>
      </p:pic>
      <p:pic>
        <p:nvPicPr>
          <p:cNvPr id="6" name="Picture 5" descr="Open WebUI Demo">
            <a:extLst>
              <a:ext uri="{FF2B5EF4-FFF2-40B4-BE49-F238E27FC236}">
                <a16:creationId xmlns:a16="http://schemas.microsoft.com/office/drawing/2014/main" id="{36A634F4-8851-26D3-6948-6C94DE95F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182" y="2069801"/>
            <a:ext cx="4565531" cy="25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69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3D76-5619-9201-EE13-70301F5F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>
                <a:latin typeface="Arial"/>
                <a:cs typeface="Arial"/>
              </a:rPr>
              <a:t>Otvoreni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kod</a:t>
            </a:r>
            <a:endParaRPr lang="en-GB" sz="2000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CC535-89F3-F502-08A0-EBE0FCA6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600" dirty="0">
              <a:solidFill>
                <a:srgbClr val="FF0000"/>
              </a:solidFill>
            </a:endParaRPr>
          </a:p>
          <a:p>
            <a:pPr marL="385445" lvl="1" indent="-128270">
              <a:buFont typeface="Wingdings" panose="020B0604020202020204" pitchFamily="34" charset="0"/>
              <a:buChar char="q"/>
            </a:pPr>
            <a:r>
              <a:rPr lang="en-GB" sz="2150" dirty="0">
                <a:latin typeface="Arial"/>
                <a:cs typeface="Arial"/>
              </a:rPr>
              <a:t>Visual Studio Code - </a:t>
            </a:r>
            <a:r>
              <a:rPr lang="en-GB" sz="2150" dirty="0" err="1">
                <a:latin typeface="Arial"/>
                <a:cs typeface="Arial"/>
              </a:rPr>
              <a:t>Twinny</a:t>
            </a:r>
            <a:endParaRPr lang="en-GB" sz="2150" dirty="0" err="1"/>
          </a:p>
          <a:p>
            <a:pPr marL="0" indent="0" algn="ctr">
              <a:buNone/>
            </a:pP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B5948-135C-66CA-9A11-9BE67589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Uporaba velikih jezičnih modela otvorenog koda u razvoju programskog koda</a:t>
            </a:r>
            <a:endParaRPr lang="en-US" dirty="0"/>
          </a:p>
        </p:txBody>
      </p:sp>
      <p:pic>
        <p:nvPicPr>
          <p:cNvPr id="5" name="Picture 4" descr="ollama logo">
            <a:extLst>
              <a:ext uri="{FF2B5EF4-FFF2-40B4-BE49-F238E27FC236}">
                <a16:creationId xmlns:a16="http://schemas.microsoft.com/office/drawing/2014/main" id="{71D0FE6B-8385-B953-0653-6D160D02E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978" y="1277069"/>
            <a:ext cx="1724025" cy="2438400"/>
          </a:xfrm>
          <a:prstGeom prst="rect">
            <a:avLst/>
          </a:prstGeom>
        </p:spPr>
      </p:pic>
      <p:pic>
        <p:nvPicPr>
          <p:cNvPr id="7" name="Picture 6" descr="A black rectangular object with a black border&#10;&#10;Description automatically generated">
            <a:extLst>
              <a:ext uri="{FF2B5EF4-FFF2-40B4-BE49-F238E27FC236}">
                <a16:creationId xmlns:a16="http://schemas.microsoft.com/office/drawing/2014/main" id="{563383C9-5CCF-4453-23DF-D2A8C0E20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83" y="2042393"/>
            <a:ext cx="5812407" cy="258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78005"/>
      </p:ext>
    </p:extLst>
  </p:cSld>
  <p:clrMapOvr>
    <a:masterClrMapping/>
  </p:clrMapOvr>
</p:sld>
</file>

<file path=ppt/theme/theme1.xml><?xml version="1.0" encoding="utf-8"?>
<a:theme xmlns:a="http://schemas.openxmlformats.org/drawingml/2006/main" name="Srce DEI 2024_16x9">
  <a:themeElements>
    <a:clrScheme name="Srce DEI 2024">
      <a:dk1>
        <a:srgbClr val="58585A"/>
      </a:dk1>
      <a:lt1>
        <a:srgbClr val="FFFFFF"/>
      </a:lt1>
      <a:dk2>
        <a:srgbClr val="58585A"/>
      </a:dk2>
      <a:lt2>
        <a:srgbClr val="FFFFFF"/>
      </a:lt2>
      <a:accent1>
        <a:srgbClr val="4CC0AD"/>
      </a:accent1>
      <a:accent2>
        <a:srgbClr val="E39717"/>
      </a:accent2>
      <a:accent3>
        <a:srgbClr val="D71635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ce_Tema1_16x9" id="{476E04C6-ED46-4774-BC39-1C443F715698}" vid="{90F83EFC-DEE1-42FC-8BFD-555EDA227A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srce-predlozak-4x3-OA-CC-BY-NC-20140919</Template>
  <TotalTime>442</TotalTime>
  <Words>568</Words>
  <Application>Microsoft Office PowerPoint</Application>
  <PresentationFormat>On-screen Show (16:9)</PresentationFormat>
  <Paragraphs>139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Consolas</vt:lpstr>
      <vt:lpstr>Wingdings</vt:lpstr>
      <vt:lpstr>Srce DEI 2024_16x9</vt:lpstr>
      <vt:lpstr>Uporaba velikih jezičnih modela otvorenog koda u razvoju programskog koda</vt:lpstr>
      <vt:lpstr>PowerPoint Presentation</vt:lpstr>
      <vt:lpstr>Shadow AI</vt:lpstr>
      <vt:lpstr>Shadow AI</vt:lpstr>
      <vt:lpstr>Otvoreni kod</vt:lpstr>
      <vt:lpstr>Otvoreni kod</vt:lpstr>
      <vt:lpstr>Otvoreni kod</vt:lpstr>
      <vt:lpstr>Otvoreni kod</vt:lpstr>
      <vt:lpstr>Otvoreni kod</vt:lpstr>
      <vt:lpstr>Otvoreni kod</vt:lpstr>
      <vt:lpstr>Otvoreni kod</vt:lpstr>
      <vt:lpstr>Otvoreni kod</vt:lpstr>
      <vt:lpstr>vLLM</vt:lpstr>
      <vt:lpstr>Otvoreni kod</vt:lpstr>
      <vt:lpstr>Trendovi</vt:lpstr>
      <vt:lpstr>LLM – autokorekt na steroidima</vt:lpstr>
      <vt:lpstr>Hvala!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Amira Zubovic</dc:creator>
  <cp:lastModifiedBy>Amira Zubović</cp:lastModifiedBy>
  <cp:revision>643</cp:revision>
  <cp:lastPrinted>2014-06-24T07:01:20Z</cp:lastPrinted>
  <dcterms:created xsi:type="dcterms:W3CDTF">2014-09-19T07:16:42Z</dcterms:created>
  <dcterms:modified xsi:type="dcterms:W3CDTF">2024-04-17T10:36:05Z</dcterms:modified>
</cp:coreProperties>
</file>