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7" r:id="rId15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65" autoAdjust="0"/>
  </p:normalViewPr>
  <p:slideViewPr>
    <p:cSldViewPr snapToGrid="0">
      <p:cViewPr varScale="1">
        <p:scale>
          <a:sx n="107" d="100"/>
          <a:sy n="107" d="100"/>
        </p:scale>
        <p:origin x="782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84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4" Type="http://schemas.openxmlformats.org/officeDocument/2006/relationships/image" Target="../media/image8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4" Type="http://schemas.openxmlformats.org/officeDocument/2006/relationships/image" Target="../media/image8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/>
              <a:t>Napredno računanje</a:t>
            </a:r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Napredno računanje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ce.unizg.hr/napredno-racunanje/izvjestaj202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mputing@srce.hr" TargetMode="External"/><Relationship Id="rId2" Type="http://schemas.openxmlformats.org/officeDocument/2006/relationships/hyperlink" Target="https://www.srce.unizg.hr/napredno-racunanje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edu/zivotni-ciklus-istrazivanja/R810" TargetMode="External"/><Relationship Id="rId2" Type="http://schemas.openxmlformats.org/officeDocument/2006/relationships/hyperlink" Target="https://wiki.srce.hr/display/n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rce.unizg.hr/edu/zivotni-ciklus-istrazivanja/R850" TargetMode="External"/><Relationship Id="rId5" Type="http://schemas.openxmlformats.org/officeDocument/2006/relationships/hyperlink" Target="https://www.srce.unizg.hr/edu/zivotni-ciklus-istrazivanja/R830" TargetMode="External"/><Relationship Id="rId4" Type="http://schemas.openxmlformats.org/officeDocument/2006/relationships/hyperlink" Target="https://www.srce.unizg.hr/edu/zivotni-ciklus-istrazivanja/R82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noProof="0" dirty="0"/>
              <a:t>Napredno računanje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hr-HR" noProof="0" dirty="0"/>
              <a:t>Emir </a:t>
            </a:r>
            <a:r>
              <a:rPr lang="hr-HR" noProof="0" dirty="0" err="1"/>
              <a:t>Imamagić</a:t>
            </a:r>
            <a:endParaRPr lang="hr-HR" noProof="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hr-HR" noProof="0" dirty="0"/>
              <a:t>Sveučilišni računski centar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01C-50BC-451C-903B-B45FC64B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Iskorištenje po znanstvenim područjima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1A4176-D2E6-4267-9C82-0D1ECB7BC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7" y="1370013"/>
            <a:ext cx="5527806" cy="32623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BA5FC-14C5-4ACF-AA0B-73CF0205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552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01C-50BC-451C-903B-B45FC64B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Iskorištenje po znanstvenim područjima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BA5FC-14C5-4ACF-AA0B-73CF0205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1CA025-9C2A-4D9F-A092-621B636CB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7" y="1370013"/>
            <a:ext cx="5527806" cy="3262312"/>
          </a:xfrm>
        </p:spPr>
      </p:pic>
    </p:spTree>
    <p:extLst>
      <p:ext uri="{BB962C8B-B14F-4D97-AF65-F5344CB8AC3E}">
        <p14:creationId xmlns:p14="http://schemas.microsoft.com/office/powerpoint/2010/main" val="141788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01C-50BC-451C-903B-B45FC64B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Iskorištenje po znanstvenim područjima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BA5FC-14C5-4ACF-AA0B-73CF0205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812595-4CEE-4D2F-986A-CC1449094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7" y="1370013"/>
            <a:ext cx="5527806" cy="3262312"/>
          </a:xfrm>
        </p:spPr>
      </p:pic>
    </p:spTree>
    <p:extLst>
      <p:ext uri="{BB962C8B-B14F-4D97-AF65-F5344CB8AC3E}">
        <p14:creationId xmlns:p14="http://schemas.microsoft.com/office/powerpoint/2010/main" val="383717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1DB3-4406-49EB-A1DE-FFDCEAE1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Budući rad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68B6-48D0-4079-9EE1-2947B85A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Platforma </a:t>
            </a:r>
            <a:r>
              <a:rPr lang="hr-HR" noProof="0" dirty="0" err="1"/>
              <a:t>Jupyter</a:t>
            </a:r>
            <a:endParaRPr lang="hr-HR" noProof="0" dirty="0"/>
          </a:p>
          <a:p>
            <a:pPr lvl="1"/>
            <a:r>
              <a:rPr lang="hr-HR" noProof="0" dirty="0"/>
              <a:t>podrška za GPU</a:t>
            </a:r>
          </a:p>
          <a:p>
            <a:r>
              <a:rPr lang="hr-HR" noProof="0" dirty="0"/>
              <a:t>Znanstvene aplikacije &amp; knjižnice</a:t>
            </a:r>
          </a:p>
          <a:p>
            <a:pPr lvl="1"/>
            <a:r>
              <a:rPr lang="hr-HR" noProof="0" dirty="0" err="1"/>
              <a:t>OpenMPI</a:t>
            </a:r>
            <a:r>
              <a:rPr lang="hr-HR" noProof="0" dirty="0"/>
              <a:t> s podrškom za </a:t>
            </a:r>
            <a:r>
              <a:rPr lang="hr-HR" noProof="0" dirty="0" err="1"/>
              <a:t>Slingshot</a:t>
            </a:r>
            <a:endParaRPr lang="hr-HR" noProof="0" dirty="0"/>
          </a:p>
          <a:p>
            <a:pPr lvl="1"/>
            <a:r>
              <a:rPr lang="hr-HR" noProof="0" dirty="0"/>
              <a:t>kontinuirano praćenje razvoja aplikacija</a:t>
            </a:r>
          </a:p>
          <a:p>
            <a:pPr lvl="1"/>
            <a:r>
              <a:rPr lang="hr-HR" noProof="0" dirty="0"/>
              <a:t>izrada sučelja </a:t>
            </a:r>
            <a:r>
              <a:rPr lang="hr-HR" i="1" noProof="0" dirty="0" err="1"/>
              <a:t>marketplace</a:t>
            </a:r>
            <a:r>
              <a:rPr lang="hr-HR" noProof="0" dirty="0"/>
              <a:t> s pregledom dostupnih aplikacija</a:t>
            </a:r>
          </a:p>
          <a:p>
            <a:r>
              <a:rPr lang="hr-HR" noProof="0" dirty="0"/>
              <a:t>Izvještaji</a:t>
            </a:r>
          </a:p>
          <a:p>
            <a:pPr lvl="1"/>
            <a:r>
              <a:rPr lang="hr-HR" noProof="0" dirty="0">
                <a:hlinkClick r:id="rId2"/>
              </a:rPr>
              <a:t>https://www.srce.unizg.hr/napredno-racunanje/izvjestaj2023/</a:t>
            </a:r>
            <a:endParaRPr lang="hr-HR" noProof="0" dirty="0"/>
          </a:p>
          <a:p>
            <a:pPr lvl="1"/>
            <a:r>
              <a:rPr lang="hr-HR" noProof="0" dirty="0"/>
              <a:t>dodavanje </a:t>
            </a:r>
            <a:r>
              <a:rPr lang="hr-HR" noProof="0" dirty="0" err="1"/>
              <a:t>real</a:t>
            </a:r>
            <a:r>
              <a:rPr lang="hr-HR" noProof="0" dirty="0"/>
              <a:t>-time izvještaja na razini ustanove/projekta/korisnika</a:t>
            </a:r>
          </a:p>
          <a:p>
            <a:r>
              <a:rPr lang="hr-HR" noProof="0" dirty="0"/>
              <a:t>Proširenje </a:t>
            </a:r>
            <a:r>
              <a:rPr lang="hr-HR" noProof="0" dirty="0" err="1"/>
              <a:t>autentikacijskih</a:t>
            </a:r>
            <a:r>
              <a:rPr lang="hr-HR" noProof="0" dirty="0"/>
              <a:t> mehanizama</a:t>
            </a:r>
          </a:p>
          <a:p>
            <a:pPr lvl="1"/>
            <a:r>
              <a:rPr lang="hr-HR" noProof="0" dirty="0" err="1"/>
              <a:t>eduGAIN</a:t>
            </a:r>
            <a:endParaRPr lang="hr-HR" noProof="0" dirty="0"/>
          </a:p>
          <a:p>
            <a:pPr lvl="1"/>
            <a:r>
              <a:rPr lang="hr-HR" noProof="0" dirty="0"/>
              <a:t>NIAS</a:t>
            </a:r>
          </a:p>
          <a:p>
            <a:pPr lvl="1"/>
            <a:endParaRPr lang="hr-HR" noProof="0" dirty="0"/>
          </a:p>
          <a:p>
            <a:pPr lvl="1"/>
            <a:endParaRPr lang="hr-HR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92ECA-2986-45A7-9672-7664D319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626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noProof="0" dirty="0"/>
              <a:t>Hvala na pažnji!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u="sng" noProof="0" dirty="0">
                <a:solidFill>
                  <a:schemeClr val="hlink"/>
                </a:solidFill>
                <a:hlinkClick r:id="rId2"/>
              </a:rPr>
              <a:t>https://www.srce.unizg.hr/napredno-racunanje</a:t>
            </a:r>
            <a:endParaRPr lang="hr-HR" noProof="0"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</a:pPr>
            <a:r>
              <a:rPr lang="hr-HR" u="sng" noProof="0" dirty="0">
                <a:solidFill>
                  <a:schemeClr val="hlink"/>
                </a:solidFill>
                <a:hlinkClick r:id="rId3"/>
              </a:rPr>
              <a:t>computing@srce.hr</a:t>
            </a:r>
            <a:endParaRPr lang="hr-HR" noProof="0" dirty="0"/>
          </a:p>
          <a:p>
            <a:pPr marL="0" indent="0" algn="ctr">
              <a:spcBef>
                <a:spcPts val="750"/>
              </a:spcBef>
              <a:buNone/>
            </a:pPr>
            <a:endParaRPr lang="hr-H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Napredno računanje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9248-43A6-4753-A637-E071F812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Napredno računanje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F6BF-F73E-4918-A1B6-CEE57200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Usluga Srca</a:t>
            </a:r>
          </a:p>
          <a:p>
            <a:pPr lvl="1"/>
            <a:r>
              <a:rPr lang="hr-HR" noProof="0" dirty="0"/>
              <a:t>rezultat projekta HR-ZOO</a:t>
            </a:r>
          </a:p>
          <a:p>
            <a:r>
              <a:rPr lang="hr-HR" noProof="0" dirty="0"/>
              <a:t>Pravo pristupa imaju</a:t>
            </a:r>
          </a:p>
          <a:p>
            <a:pPr lvl="1"/>
            <a:r>
              <a:rPr lang="hr-HR" noProof="0" dirty="0"/>
              <a:t>istraživački projekati financirani iz javnih izvora i uneseni u </a:t>
            </a:r>
            <a:r>
              <a:rPr lang="hr-HR" noProof="0" dirty="0" err="1"/>
              <a:t>CroRIS</a:t>
            </a:r>
            <a:endParaRPr lang="hr-HR" noProof="0" dirty="0"/>
          </a:p>
          <a:p>
            <a:pPr lvl="1"/>
            <a:r>
              <a:rPr lang="hr-HR" noProof="0" dirty="0"/>
              <a:t>izrade završnih, diplomskih, specijalističkih i doktorskih radova</a:t>
            </a:r>
          </a:p>
          <a:p>
            <a:pPr lvl="1"/>
            <a:r>
              <a:rPr lang="hr-HR" noProof="0" dirty="0"/>
              <a:t>izvođenja praktične nastave i radionica</a:t>
            </a:r>
          </a:p>
          <a:p>
            <a:r>
              <a:rPr lang="hr-HR" noProof="0" dirty="0"/>
              <a:t>Korisnici</a:t>
            </a:r>
          </a:p>
          <a:p>
            <a:pPr lvl="1"/>
            <a:r>
              <a:rPr lang="hr-HR" noProof="0" dirty="0"/>
              <a:t>59 ustanova</a:t>
            </a:r>
          </a:p>
          <a:p>
            <a:pPr lvl="1"/>
            <a:r>
              <a:rPr lang="hr-HR" noProof="0" dirty="0"/>
              <a:t>213 projekata</a:t>
            </a:r>
          </a:p>
          <a:p>
            <a:pPr lvl="1"/>
            <a:r>
              <a:rPr lang="hr-HR" noProof="0" dirty="0"/>
              <a:t>508 korisnika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6D101-EC79-45FA-9762-E45C9E3C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45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573B-6AE0-4882-BDAF-452FE2A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Napredno računanje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9FE5F-F7C6-489A-A2B0-8FDD9C83D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Superračunalo Supek</a:t>
            </a:r>
          </a:p>
          <a:p>
            <a:pPr lvl="1"/>
            <a:r>
              <a:rPr lang="hr-HR" noProof="0" dirty="0"/>
              <a:t>1,25 PFLOPS</a:t>
            </a:r>
          </a:p>
          <a:p>
            <a:pPr lvl="1"/>
            <a:r>
              <a:rPr lang="hr-HR" noProof="0" dirty="0"/>
              <a:t>8.384 CPU jezgri</a:t>
            </a:r>
          </a:p>
          <a:p>
            <a:pPr lvl="1"/>
            <a:r>
              <a:rPr lang="hr-HR" noProof="0" dirty="0"/>
              <a:t>81 NVIDIA A100 GPU</a:t>
            </a:r>
          </a:p>
          <a:p>
            <a:pPr lvl="1"/>
            <a:r>
              <a:rPr lang="hr-HR" noProof="0" dirty="0"/>
              <a:t>32 TB radne memorije</a:t>
            </a:r>
          </a:p>
          <a:p>
            <a:pPr lvl="1"/>
            <a:r>
              <a:rPr lang="hr-HR" noProof="0" dirty="0"/>
              <a:t>580 TB prostora</a:t>
            </a:r>
          </a:p>
          <a:p>
            <a:r>
              <a:rPr lang="hr-HR" noProof="0" dirty="0"/>
              <a:t>Resurs za napredno računanje u oblaku Vrančić</a:t>
            </a:r>
          </a:p>
          <a:p>
            <a:pPr lvl="1"/>
            <a:r>
              <a:rPr lang="hr-HR" noProof="0" dirty="0"/>
              <a:t>11.520 CPU jezgri</a:t>
            </a:r>
          </a:p>
          <a:p>
            <a:pPr lvl="1"/>
            <a:r>
              <a:rPr lang="hr-HR" noProof="0" dirty="0"/>
              <a:t>16 NVIDIA A100 GPU</a:t>
            </a:r>
          </a:p>
          <a:p>
            <a:pPr lvl="1"/>
            <a:r>
              <a:rPr lang="hr-HR" noProof="0" dirty="0"/>
              <a:t>57 TB radne memorije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3BFA6-D507-4EFE-9E5C-ADB5460E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  <p:pic>
        <p:nvPicPr>
          <p:cNvPr id="5" name="Google Shape;166;p29">
            <a:extLst>
              <a:ext uri="{FF2B5EF4-FFF2-40B4-BE49-F238E27FC236}">
                <a16:creationId xmlns:a16="http://schemas.microsoft.com/office/drawing/2014/main" id="{CDFA6B92-0B57-49F1-9B6E-D0F6970B2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204814" y="870169"/>
            <a:ext cx="1851722" cy="2276541"/>
          </a:xfrm>
          <a:prstGeom prst="rect">
            <a:avLst/>
          </a:prstGeom>
          <a:ln w="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8AA32-451A-450B-83F2-C3B0D0E4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203916" y="2984858"/>
            <a:ext cx="3924589" cy="1749065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5889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3505-E605-4FBC-8F8F-5D6C855D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Napredno računanje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3549-AE4B-46A3-A50B-A4CF8078A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Računalni klaster Padobran</a:t>
            </a:r>
          </a:p>
          <a:p>
            <a:pPr lvl="1"/>
            <a:r>
              <a:rPr lang="hr-HR" noProof="0" dirty="0"/>
              <a:t>uspostavljen na Vrančiću</a:t>
            </a:r>
          </a:p>
          <a:p>
            <a:pPr lvl="1"/>
            <a:r>
              <a:rPr lang="hr-HR" noProof="0" dirty="0"/>
              <a:t>6.400 CPU jezgri</a:t>
            </a:r>
          </a:p>
          <a:p>
            <a:pPr lvl="1"/>
            <a:r>
              <a:rPr lang="hr-HR" noProof="0" dirty="0"/>
              <a:t>23,8 TB radne memorije</a:t>
            </a:r>
          </a:p>
          <a:p>
            <a:pPr lvl="1"/>
            <a:r>
              <a:rPr lang="hr-HR" noProof="0" dirty="0"/>
              <a:t>464 TB prostora</a:t>
            </a:r>
          </a:p>
          <a:p>
            <a:r>
              <a:rPr lang="hr-HR" noProof="0" dirty="0"/>
              <a:t>Platforma Galaxy</a:t>
            </a:r>
          </a:p>
          <a:p>
            <a:pPr lvl="1"/>
            <a:r>
              <a:rPr lang="hr-HR" i="1" noProof="0" dirty="0" err="1"/>
              <a:t>open</a:t>
            </a:r>
            <a:r>
              <a:rPr lang="hr-HR" i="1" noProof="0" dirty="0"/>
              <a:t> </a:t>
            </a:r>
            <a:r>
              <a:rPr lang="hr-HR" i="1" noProof="0" dirty="0" err="1"/>
              <a:t>source</a:t>
            </a:r>
            <a:r>
              <a:rPr lang="hr-HR" noProof="0" dirty="0"/>
              <a:t> platforma </a:t>
            </a:r>
          </a:p>
          <a:p>
            <a:pPr lvl="1"/>
            <a:r>
              <a:rPr lang="hr-HR" noProof="0" dirty="0"/>
              <a:t>analiza podataka, priprema radnih tokova i izvođenje aplikacija putem web sučelja</a:t>
            </a:r>
          </a:p>
          <a:p>
            <a:pPr lvl="1"/>
            <a:r>
              <a:rPr lang="hr-HR" noProof="0" dirty="0"/>
              <a:t>područja biologije, evolucije, ekologije i medicine, </a:t>
            </a:r>
            <a:r>
              <a:rPr lang="hr-HR" noProof="0" dirty="0" err="1"/>
              <a:t>bioinformatike</a:t>
            </a:r>
            <a:endParaRPr lang="hr-HR" noProof="0" dirty="0"/>
          </a:p>
          <a:p>
            <a:r>
              <a:rPr lang="hr-HR" noProof="0" dirty="0"/>
              <a:t>Podrška za </a:t>
            </a:r>
            <a:r>
              <a:rPr lang="hr-HR" noProof="0" dirty="0" err="1"/>
              <a:t>autentikaciju</a:t>
            </a:r>
            <a:r>
              <a:rPr lang="hr-HR" noProof="0" dirty="0"/>
              <a:t> sudionika praktične nastave</a:t>
            </a:r>
          </a:p>
          <a:p>
            <a:pPr lvl="1"/>
            <a:r>
              <a:rPr lang="hr-HR" noProof="0" dirty="0"/>
              <a:t>siguran pristup putem prijavljenih SSH ključeva</a:t>
            </a:r>
          </a:p>
          <a:p>
            <a:endParaRPr lang="hr-HR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53BBE-E5B8-4D63-A213-17A2D9D6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099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B71C-F0E1-4D2A-BDF6-5BBBF8E5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Podrška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DE79-71CD-43C7-988E-2A735935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Dokumentacija</a:t>
            </a:r>
          </a:p>
          <a:p>
            <a:pPr lvl="1"/>
            <a:r>
              <a:rPr lang="hr-HR" noProof="0" dirty="0">
                <a:hlinkClick r:id="rId2"/>
              </a:rPr>
              <a:t>https://wiki.srce.hr/display/nr</a:t>
            </a:r>
            <a:endParaRPr lang="hr-HR" noProof="0" dirty="0"/>
          </a:p>
          <a:p>
            <a:r>
              <a:rPr lang="hr-HR" noProof="0" dirty="0"/>
              <a:t>Instalacija znanstvenih aplikacija</a:t>
            </a:r>
          </a:p>
          <a:p>
            <a:pPr lvl="1"/>
            <a:r>
              <a:rPr lang="hr-HR" noProof="0" dirty="0"/>
              <a:t>&gt;100 aplikacija na Supeku i Padobranu</a:t>
            </a:r>
          </a:p>
          <a:p>
            <a:r>
              <a:rPr lang="hr-HR" noProof="0" dirty="0"/>
              <a:t>Radionice</a:t>
            </a:r>
          </a:p>
          <a:p>
            <a:pPr lvl="1"/>
            <a:r>
              <a:rPr lang="hr-HR" noProof="0" dirty="0"/>
              <a:t>svaka dva mjeseca</a:t>
            </a:r>
          </a:p>
          <a:p>
            <a:pPr lvl="1"/>
            <a:r>
              <a:rPr lang="hr-HR" noProof="0" dirty="0"/>
              <a:t>sljedeći krug 17. – 27. svibnja 2024.</a:t>
            </a:r>
          </a:p>
          <a:p>
            <a:pPr lvl="1"/>
            <a:r>
              <a:rPr lang="hr-HR" noProof="0" dirty="0">
                <a:hlinkClick r:id="rId3"/>
              </a:rPr>
              <a:t>Pristup i korištenje resursa Supek i Vrančić</a:t>
            </a:r>
            <a:endParaRPr lang="hr-HR" noProof="0" dirty="0"/>
          </a:p>
          <a:p>
            <a:pPr lvl="1"/>
            <a:r>
              <a:rPr lang="hr-HR" noProof="0" dirty="0">
                <a:hlinkClick r:id="rId4"/>
              </a:rPr>
              <a:t>Korištenje kontejnera na resursima za napredno računanje</a:t>
            </a:r>
            <a:endParaRPr lang="hr-HR" noProof="0" dirty="0"/>
          </a:p>
          <a:p>
            <a:pPr lvl="1"/>
            <a:r>
              <a:rPr lang="hr-HR" noProof="0" dirty="0">
                <a:hlinkClick r:id="rId5"/>
              </a:rPr>
              <a:t>Aplikacije za strojno učenje na resursu Supek</a:t>
            </a:r>
            <a:endParaRPr lang="hr-HR" noProof="0" dirty="0"/>
          </a:p>
          <a:p>
            <a:pPr lvl="1"/>
            <a:r>
              <a:rPr lang="hr-HR" noProof="0" dirty="0">
                <a:hlinkClick r:id="rId6"/>
              </a:rPr>
              <a:t>Uvod u korištenje platforme Galaxy</a:t>
            </a:r>
            <a:endParaRPr lang="hr-HR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E9E1D-FDAD-4307-981D-5B89961C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96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B71C-F0E1-4D2A-BDF6-5BBBF8E5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Podrška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DE79-71CD-43C7-988E-2A735935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Srce Café: Srijeda s naprednim računanjem</a:t>
            </a:r>
          </a:p>
          <a:p>
            <a:pPr lvl="1"/>
            <a:r>
              <a:rPr lang="hr-HR" noProof="0" dirty="0"/>
              <a:t>prva srijeda u mjesecu</a:t>
            </a:r>
          </a:p>
          <a:p>
            <a:pPr lvl="1"/>
            <a:r>
              <a:rPr lang="hr-HR" noProof="0" dirty="0"/>
              <a:t>novosti na usluzi</a:t>
            </a:r>
          </a:p>
          <a:p>
            <a:pPr lvl="1"/>
            <a:r>
              <a:rPr lang="hr-HR" noProof="0" dirty="0"/>
              <a:t>pitanja korisnika</a:t>
            </a:r>
          </a:p>
          <a:p>
            <a:r>
              <a:rPr lang="hr-HR" noProof="0" dirty="0"/>
              <a:t>Razgovori u Srcu</a:t>
            </a:r>
          </a:p>
          <a:p>
            <a:pPr lvl="1"/>
            <a:r>
              <a:rPr lang="hr-HR" noProof="0" dirty="0"/>
              <a:t>prezentacije korisnika + kružok</a:t>
            </a:r>
          </a:p>
          <a:p>
            <a:pPr lvl="1"/>
            <a:r>
              <a:rPr lang="hr-HR" noProof="0" dirty="0"/>
              <a:t>strojno učenje</a:t>
            </a:r>
          </a:p>
          <a:p>
            <a:pPr lvl="1"/>
            <a:r>
              <a:rPr lang="hr-HR" noProof="0" dirty="0"/>
              <a:t>računalna kemija</a:t>
            </a:r>
          </a:p>
          <a:p>
            <a:pPr lvl="1"/>
            <a:r>
              <a:rPr lang="hr-HR" noProof="0" dirty="0"/>
              <a:t>računalna dinamika fluida</a:t>
            </a:r>
          </a:p>
          <a:p>
            <a:pPr lvl="1"/>
            <a:r>
              <a:rPr lang="hr-HR" noProof="0" dirty="0" err="1"/>
              <a:t>bioinformatika</a:t>
            </a:r>
            <a:endParaRPr lang="hr-HR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E9E1D-FDAD-4307-981D-5B89961C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40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B197-555B-4842-9B3F-3CED4A73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Iskorištenje po ustanovama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FFE54E-4B1B-487B-AFFC-228320BAD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7" y="1370013"/>
            <a:ext cx="7043905" cy="32623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5B825-6ADB-4389-A675-089DA2CC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361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B197-555B-4842-9B3F-3CED4A73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Iskorištenje po ustanovama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5B825-6ADB-4389-A675-089DA2CC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36DD49-B361-4318-8E9B-2816788CD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82" y="1370013"/>
            <a:ext cx="7364236" cy="3262312"/>
          </a:xfrm>
        </p:spPr>
      </p:pic>
    </p:spTree>
    <p:extLst>
      <p:ext uri="{BB962C8B-B14F-4D97-AF65-F5344CB8AC3E}">
        <p14:creationId xmlns:p14="http://schemas.microsoft.com/office/powerpoint/2010/main" val="112273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B197-555B-4842-9B3F-3CED4A73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Iskorištenje po ustanovama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5B825-6ADB-4389-A675-089DA2CC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Napredno računanje</a:t>
            </a:r>
            <a:endParaRPr lang="hr-H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7A673B-4125-4FB1-9871-8C43C419A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6" y="1370013"/>
            <a:ext cx="7359168" cy="3262312"/>
          </a:xfrm>
        </p:spPr>
      </p:pic>
    </p:spTree>
    <p:extLst>
      <p:ext uri="{BB962C8B-B14F-4D97-AF65-F5344CB8AC3E}">
        <p14:creationId xmlns:p14="http://schemas.microsoft.com/office/powerpoint/2010/main" val="3421136370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450</TotalTime>
  <Words>363</Words>
  <Application>Microsoft Office PowerPoint</Application>
  <PresentationFormat>On-screen Show (16:9)</PresentationFormat>
  <Paragraphs>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Srce DEI 2024_16x9</vt:lpstr>
      <vt:lpstr>Napredno računanje</vt:lpstr>
      <vt:lpstr>Napredno računanje</vt:lpstr>
      <vt:lpstr>Napredno računanje</vt:lpstr>
      <vt:lpstr>Napredno računanje</vt:lpstr>
      <vt:lpstr>Podrška</vt:lpstr>
      <vt:lpstr>Podrška</vt:lpstr>
      <vt:lpstr>Iskorištenje po ustanovama</vt:lpstr>
      <vt:lpstr>Iskorištenje po ustanovama</vt:lpstr>
      <vt:lpstr>Iskorištenje po ustanovama</vt:lpstr>
      <vt:lpstr>Iskorištenje po znanstvenim područjima</vt:lpstr>
      <vt:lpstr>Iskorištenje po znanstvenim područjima</vt:lpstr>
      <vt:lpstr>Iskorištenje po znanstvenim područjima</vt:lpstr>
      <vt:lpstr>Budući rad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eimamagi</cp:lastModifiedBy>
  <cp:revision>70</cp:revision>
  <cp:lastPrinted>2014-06-24T07:01:20Z</cp:lastPrinted>
  <dcterms:created xsi:type="dcterms:W3CDTF">2014-09-19T07:16:42Z</dcterms:created>
  <dcterms:modified xsi:type="dcterms:W3CDTF">2024-04-18T08:51:42Z</dcterms:modified>
</cp:coreProperties>
</file>