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302" r:id="rId4"/>
    <p:sldId id="303" r:id="rId5"/>
    <p:sldId id="30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70" r:id="rId16"/>
    <p:sldId id="271" r:id="rId17"/>
    <p:sldId id="272" r:id="rId18"/>
    <p:sldId id="273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95" r:id="rId33"/>
    <p:sldId id="293" r:id="rId34"/>
    <p:sldId id="292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5" r:id="rId43"/>
    <p:sldId id="306" r:id="rId44"/>
    <p:sldId id="307" r:id="rId45"/>
  </p:sldIdLst>
  <p:sldSz cx="18288000" cy="10287000"/>
  <p:notesSz cx="6858000" cy="9144000"/>
  <p:embeddedFontLst>
    <p:embeddedFont>
      <p:font typeface="Aileron" panose="020B0604020202020204" charset="-18"/>
      <p:regular r:id="rId46"/>
    </p:embeddedFont>
    <p:embeddedFont>
      <p:font typeface="Arimo" panose="020B0604020202020204" charset="0"/>
      <p:regular r:id="rId47"/>
    </p:embeddedFont>
    <p:embeddedFont>
      <p:font typeface="Arimo Bold" panose="020B0604020202020204" charset="0"/>
      <p:regular r:id="rId48"/>
    </p:embeddedFont>
    <p:embeddedFont>
      <p:font typeface="Canva Sans Bold" panose="020B0604020202020204" charset="0"/>
      <p:regular r:id="rId49"/>
    </p:embeddedFont>
    <p:embeddedFont>
      <p:font typeface="Glacial Indifference" panose="020B0604020202020204" charset="0"/>
      <p:regular r:id="rId50"/>
    </p:embeddedFont>
    <p:embeddedFont>
      <p:font typeface="Montserrat Classic Bold" panose="020B0604020202020204" charset="-18"/>
      <p:regular r:id="rId51"/>
    </p:embeddedFont>
    <p:embeddedFont>
      <p:font typeface="Montserrat Light" panose="00000400000000000000" pitchFamily="2" charset="-18"/>
      <p:regular r:id="rId52"/>
      <p:italic r:id="rId53"/>
    </p:embeddedFont>
    <p:embeddedFont>
      <p:font typeface="Poppins" panose="00000500000000000000" pitchFamily="2" charset="-18"/>
      <p:regular r:id="rId54"/>
      <p:bold r:id="rId55"/>
      <p:italic r:id="rId56"/>
      <p:boldItalic r:id="rId57"/>
    </p:embeddedFont>
    <p:embeddedFont>
      <p:font typeface="Poppins Bold" panose="00000800000000000000" charset="-18"/>
      <p:regular r:id="rId58"/>
    </p:embeddedFont>
    <p:embeddedFont>
      <p:font typeface="Poppins Heavy" panose="020B0604020202020204" charset="-18"/>
      <p:regular r:id="rId59"/>
    </p:embeddedFont>
    <p:embeddedFont>
      <p:font typeface="Poppins Semi-Bold" panose="020B0604020202020204" charset="-18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3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sv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sv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svg"/><Relationship Id="rId24" Type="http://schemas.openxmlformats.org/officeDocument/2006/relationships/image" Target="../media/image75.pn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9.svg"/><Relationship Id="rId7" Type="http://schemas.openxmlformats.org/officeDocument/2006/relationships/image" Target="../media/image8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113.sv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18.svg"/><Relationship Id="rId5" Type="http://schemas.openxmlformats.org/officeDocument/2006/relationships/image" Target="../media/image75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3.png"/><Relationship Id="rId7" Type="http://schemas.openxmlformats.org/officeDocument/2006/relationships/image" Target="../media/image16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4" Type="http://schemas.openxmlformats.org/officeDocument/2006/relationships/image" Target="../media/image4.svg"/><Relationship Id="rId9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4.sv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1341" y="-721960"/>
            <a:ext cx="15385278" cy="10304927"/>
            <a:chOff x="0" y="0"/>
            <a:chExt cx="1042862" cy="698500"/>
          </a:xfrm>
        </p:grpSpPr>
        <p:sp>
          <p:nvSpPr>
            <p:cNvPr id="3" name="Freeform 3"/>
            <p:cNvSpPr/>
            <p:nvPr/>
          </p:nvSpPr>
          <p:spPr>
            <a:xfrm>
              <a:off x="1933" y="0"/>
              <a:ext cx="1038997" cy="698500"/>
            </a:xfrm>
            <a:custGeom>
              <a:avLst/>
              <a:gdLst/>
              <a:ahLst/>
              <a:cxnLst/>
              <a:rect l="l" t="t" r="r" b="b"/>
              <a:pathLst>
                <a:path w="1038997" h="698500">
                  <a:moveTo>
                    <a:pt x="1035868" y="357949"/>
                  </a:moveTo>
                  <a:lnTo>
                    <a:pt x="842790" y="689801"/>
                  </a:lnTo>
                  <a:cubicBezTo>
                    <a:pt x="839657" y="695187"/>
                    <a:pt x="833896" y="698500"/>
                    <a:pt x="827665" y="698500"/>
                  </a:cubicBezTo>
                  <a:lnTo>
                    <a:pt x="211331" y="698500"/>
                  </a:lnTo>
                  <a:cubicBezTo>
                    <a:pt x="205100" y="698500"/>
                    <a:pt x="199339" y="695187"/>
                    <a:pt x="196206" y="689801"/>
                  </a:cubicBezTo>
                  <a:lnTo>
                    <a:pt x="3128" y="357949"/>
                  </a:lnTo>
                  <a:cubicBezTo>
                    <a:pt x="0" y="352572"/>
                    <a:pt x="0" y="345928"/>
                    <a:pt x="3128" y="340551"/>
                  </a:cubicBezTo>
                  <a:lnTo>
                    <a:pt x="196206" y="8699"/>
                  </a:lnTo>
                  <a:cubicBezTo>
                    <a:pt x="199339" y="3313"/>
                    <a:pt x="205100" y="0"/>
                    <a:pt x="211331" y="0"/>
                  </a:cubicBezTo>
                  <a:lnTo>
                    <a:pt x="827665" y="0"/>
                  </a:lnTo>
                  <a:cubicBezTo>
                    <a:pt x="833896" y="0"/>
                    <a:pt x="839657" y="3313"/>
                    <a:pt x="842790" y="8699"/>
                  </a:cubicBezTo>
                  <a:lnTo>
                    <a:pt x="1035868" y="340551"/>
                  </a:lnTo>
                  <a:cubicBezTo>
                    <a:pt x="1038996" y="345928"/>
                    <a:pt x="1038996" y="352572"/>
                    <a:pt x="1035868" y="35794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81426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12685" y="96054"/>
            <a:ext cx="12421286" cy="9069709"/>
            <a:chOff x="0" y="0"/>
            <a:chExt cx="956620" cy="698500"/>
          </a:xfrm>
        </p:grpSpPr>
        <p:sp>
          <p:nvSpPr>
            <p:cNvPr id="6" name="Freeform 6"/>
            <p:cNvSpPr/>
            <p:nvPr/>
          </p:nvSpPr>
          <p:spPr>
            <a:xfrm>
              <a:off x="2394" y="0"/>
              <a:ext cx="951833" cy="698500"/>
            </a:xfrm>
            <a:custGeom>
              <a:avLst/>
              <a:gdLst/>
              <a:ahLst/>
              <a:cxnLst/>
              <a:rect l="l" t="t" r="r" b="b"/>
              <a:pathLst>
                <a:path w="951833" h="698500">
                  <a:moveTo>
                    <a:pt x="947957" y="360025"/>
                  </a:moveTo>
                  <a:lnTo>
                    <a:pt x="757295" y="687725"/>
                  </a:lnTo>
                  <a:cubicBezTo>
                    <a:pt x="753414" y="694396"/>
                    <a:pt x="746278" y="698500"/>
                    <a:pt x="738561" y="698500"/>
                  </a:cubicBezTo>
                  <a:lnTo>
                    <a:pt x="213272" y="698500"/>
                  </a:lnTo>
                  <a:cubicBezTo>
                    <a:pt x="205554" y="698500"/>
                    <a:pt x="198418" y="694396"/>
                    <a:pt x="194537" y="687725"/>
                  </a:cubicBezTo>
                  <a:lnTo>
                    <a:pt x="3875" y="360025"/>
                  </a:lnTo>
                  <a:cubicBezTo>
                    <a:pt x="0" y="353364"/>
                    <a:pt x="0" y="345136"/>
                    <a:pt x="3875" y="338475"/>
                  </a:cubicBezTo>
                  <a:lnTo>
                    <a:pt x="194537" y="10775"/>
                  </a:lnTo>
                  <a:cubicBezTo>
                    <a:pt x="198418" y="4104"/>
                    <a:pt x="205554" y="0"/>
                    <a:pt x="213272" y="0"/>
                  </a:cubicBezTo>
                  <a:lnTo>
                    <a:pt x="738561" y="0"/>
                  </a:lnTo>
                  <a:cubicBezTo>
                    <a:pt x="746278" y="0"/>
                    <a:pt x="753414" y="4104"/>
                    <a:pt x="757295" y="10775"/>
                  </a:cubicBezTo>
                  <a:lnTo>
                    <a:pt x="947957" y="338475"/>
                  </a:lnTo>
                  <a:cubicBezTo>
                    <a:pt x="951833" y="345136"/>
                    <a:pt x="951833" y="353364"/>
                    <a:pt x="947957" y="360025"/>
                  </a:cubicBezTo>
                  <a:close/>
                </a:path>
              </a:pathLst>
            </a:custGeom>
            <a:blipFill>
              <a:blip r:embed="rId2"/>
              <a:stretch>
                <a:fillRect l="-15363" r="-1536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25023" y="1681113"/>
            <a:ext cx="9330154" cy="7204417"/>
            <a:chOff x="0" y="0"/>
            <a:chExt cx="904600" cy="698500"/>
          </a:xfrm>
        </p:grpSpPr>
        <p:sp>
          <p:nvSpPr>
            <p:cNvPr id="8" name="Freeform 8"/>
            <p:cNvSpPr/>
            <p:nvPr/>
          </p:nvSpPr>
          <p:spPr>
            <a:xfrm>
              <a:off x="3187" y="0"/>
              <a:ext cx="898226" cy="698500"/>
            </a:xfrm>
            <a:custGeom>
              <a:avLst/>
              <a:gdLst/>
              <a:ahLst/>
              <a:cxnLst/>
              <a:rect l="l" t="t" r="r" b="b"/>
              <a:pathLst>
                <a:path w="898226" h="698500">
                  <a:moveTo>
                    <a:pt x="893067" y="363594"/>
                  </a:moveTo>
                  <a:lnTo>
                    <a:pt x="706558" y="684156"/>
                  </a:lnTo>
                  <a:cubicBezTo>
                    <a:pt x="701391" y="693037"/>
                    <a:pt x="691892" y="698500"/>
                    <a:pt x="681617" y="698500"/>
                  </a:cubicBezTo>
                  <a:lnTo>
                    <a:pt x="216608" y="698500"/>
                  </a:lnTo>
                  <a:cubicBezTo>
                    <a:pt x="206334" y="698500"/>
                    <a:pt x="196834" y="693037"/>
                    <a:pt x="191667" y="684156"/>
                  </a:cubicBezTo>
                  <a:lnTo>
                    <a:pt x="5159" y="363594"/>
                  </a:lnTo>
                  <a:cubicBezTo>
                    <a:pt x="0" y="354727"/>
                    <a:pt x="0" y="343773"/>
                    <a:pt x="5159" y="334906"/>
                  </a:cubicBezTo>
                  <a:lnTo>
                    <a:pt x="191667" y="14344"/>
                  </a:lnTo>
                  <a:cubicBezTo>
                    <a:pt x="196834" y="5463"/>
                    <a:pt x="206334" y="0"/>
                    <a:pt x="216608" y="0"/>
                  </a:cubicBezTo>
                  <a:lnTo>
                    <a:pt x="681617" y="0"/>
                  </a:lnTo>
                  <a:cubicBezTo>
                    <a:pt x="691892" y="0"/>
                    <a:pt x="701391" y="5463"/>
                    <a:pt x="706558" y="14344"/>
                  </a:cubicBezTo>
                  <a:lnTo>
                    <a:pt x="893067" y="334906"/>
                  </a:lnTo>
                  <a:cubicBezTo>
                    <a:pt x="898226" y="343773"/>
                    <a:pt x="898226" y="354727"/>
                    <a:pt x="893067" y="363594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6760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1095684" y="9929411"/>
            <a:ext cx="7994416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578195" y="350165"/>
            <a:ext cx="1117996" cy="1330948"/>
          </a:xfrm>
          <a:custGeom>
            <a:avLst/>
            <a:gdLst/>
            <a:ahLst/>
            <a:cxnLst/>
            <a:rect l="l" t="t" r="r" b="b"/>
            <a:pathLst>
              <a:path w="1117996" h="1330948">
                <a:moveTo>
                  <a:pt x="0" y="0"/>
                </a:moveTo>
                <a:lnTo>
                  <a:pt x="1117996" y="0"/>
                </a:lnTo>
                <a:lnTo>
                  <a:pt x="1117996" y="1330948"/>
                </a:lnTo>
                <a:lnTo>
                  <a:pt x="0" y="1330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2" name="Group 12"/>
          <p:cNvGrpSpPr/>
          <p:nvPr/>
        </p:nvGrpSpPr>
        <p:grpSpPr>
          <a:xfrm>
            <a:off x="-2057400" y="2171700"/>
            <a:ext cx="13661468" cy="6831055"/>
            <a:chOff x="0" y="0"/>
            <a:chExt cx="1385010" cy="663176"/>
          </a:xfrm>
        </p:grpSpPr>
        <p:sp>
          <p:nvSpPr>
            <p:cNvPr id="13" name="Freeform 13"/>
            <p:cNvSpPr/>
            <p:nvPr/>
          </p:nvSpPr>
          <p:spPr>
            <a:xfrm>
              <a:off x="2188" y="0"/>
              <a:ext cx="1380634" cy="663176"/>
            </a:xfrm>
            <a:custGeom>
              <a:avLst/>
              <a:gdLst/>
              <a:ahLst/>
              <a:cxnLst/>
              <a:rect l="l" t="t" r="r" b="b"/>
              <a:pathLst>
                <a:path w="1380634" h="663176">
                  <a:moveTo>
                    <a:pt x="1377159" y="340830"/>
                  </a:moveTo>
                  <a:lnTo>
                    <a:pt x="1185286" y="653934"/>
                  </a:lnTo>
                  <a:cubicBezTo>
                    <a:pt x="1181767" y="659676"/>
                    <a:pt x="1175517" y="663176"/>
                    <a:pt x="1168783" y="663176"/>
                  </a:cubicBezTo>
                  <a:lnTo>
                    <a:pt x="211851" y="663176"/>
                  </a:lnTo>
                  <a:cubicBezTo>
                    <a:pt x="205117" y="663176"/>
                    <a:pt x="198867" y="659676"/>
                    <a:pt x="195349" y="653934"/>
                  </a:cubicBezTo>
                  <a:lnTo>
                    <a:pt x="3475" y="340830"/>
                  </a:lnTo>
                  <a:cubicBezTo>
                    <a:pt x="0" y="335159"/>
                    <a:pt x="0" y="328017"/>
                    <a:pt x="3475" y="322346"/>
                  </a:cubicBezTo>
                  <a:lnTo>
                    <a:pt x="195349" y="9242"/>
                  </a:lnTo>
                  <a:cubicBezTo>
                    <a:pt x="198867" y="3500"/>
                    <a:pt x="205117" y="0"/>
                    <a:pt x="211851" y="0"/>
                  </a:cubicBezTo>
                  <a:lnTo>
                    <a:pt x="1168783" y="0"/>
                  </a:lnTo>
                  <a:cubicBezTo>
                    <a:pt x="1175517" y="0"/>
                    <a:pt x="1181767" y="3500"/>
                    <a:pt x="1185286" y="9242"/>
                  </a:cubicBezTo>
                  <a:lnTo>
                    <a:pt x="1377159" y="322346"/>
                  </a:lnTo>
                  <a:cubicBezTo>
                    <a:pt x="1380634" y="328017"/>
                    <a:pt x="1380634" y="335159"/>
                    <a:pt x="1377159" y="340830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1156410" cy="720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528266" y="7612886"/>
            <a:ext cx="8730620" cy="1389870"/>
            <a:chOff x="0" y="0"/>
            <a:chExt cx="4387703" cy="698500"/>
          </a:xfrm>
        </p:grpSpPr>
        <p:sp>
          <p:nvSpPr>
            <p:cNvPr id="16" name="Freeform 16"/>
            <p:cNvSpPr/>
            <p:nvPr/>
          </p:nvSpPr>
          <p:spPr>
            <a:xfrm>
              <a:off x="3406" y="0"/>
              <a:ext cx="4380892" cy="698500"/>
            </a:xfrm>
            <a:custGeom>
              <a:avLst/>
              <a:gdLst/>
              <a:ahLst/>
              <a:cxnLst/>
              <a:rect l="l" t="t" r="r" b="b"/>
              <a:pathLst>
                <a:path w="4380892" h="698500">
                  <a:moveTo>
                    <a:pt x="4375378" y="364579"/>
                  </a:moveTo>
                  <a:lnTo>
                    <a:pt x="4190016" y="683171"/>
                  </a:lnTo>
                  <a:cubicBezTo>
                    <a:pt x="4184494" y="692661"/>
                    <a:pt x="4174342" y="698500"/>
                    <a:pt x="4163362" y="698500"/>
                  </a:cubicBezTo>
                  <a:lnTo>
                    <a:pt x="217529" y="698500"/>
                  </a:lnTo>
                  <a:cubicBezTo>
                    <a:pt x="206549" y="698500"/>
                    <a:pt x="196397" y="692661"/>
                    <a:pt x="190875" y="683171"/>
                  </a:cubicBezTo>
                  <a:lnTo>
                    <a:pt x="5513" y="364579"/>
                  </a:lnTo>
                  <a:cubicBezTo>
                    <a:pt x="0" y="355103"/>
                    <a:pt x="0" y="343397"/>
                    <a:pt x="5513" y="333921"/>
                  </a:cubicBezTo>
                  <a:lnTo>
                    <a:pt x="190875" y="15329"/>
                  </a:lnTo>
                  <a:cubicBezTo>
                    <a:pt x="196397" y="5839"/>
                    <a:pt x="206549" y="0"/>
                    <a:pt x="217529" y="0"/>
                  </a:cubicBezTo>
                  <a:lnTo>
                    <a:pt x="4163362" y="0"/>
                  </a:lnTo>
                  <a:cubicBezTo>
                    <a:pt x="4174342" y="0"/>
                    <a:pt x="4184494" y="5839"/>
                    <a:pt x="4190016" y="15329"/>
                  </a:cubicBezTo>
                  <a:lnTo>
                    <a:pt x="4375378" y="333921"/>
                  </a:lnTo>
                  <a:cubicBezTo>
                    <a:pt x="4380891" y="343397"/>
                    <a:pt x="4380891" y="355103"/>
                    <a:pt x="4375378" y="36457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415910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-494488" y="2034781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>
            <a:off x="-267005" y="8958074"/>
            <a:ext cx="7128495" cy="415377"/>
          </a:xfrm>
          <a:custGeom>
            <a:avLst/>
            <a:gdLst/>
            <a:ahLst/>
            <a:cxnLst/>
            <a:rect l="l" t="t" r="r" b="b"/>
            <a:pathLst>
              <a:path w="7128495" h="415377">
                <a:moveTo>
                  <a:pt x="0" y="0"/>
                </a:moveTo>
                <a:lnTo>
                  <a:pt x="7128494" y="0"/>
                </a:lnTo>
                <a:lnTo>
                  <a:pt x="7128494" y="415377"/>
                </a:lnTo>
                <a:lnTo>
                  <a:pt x="0" y="41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1170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TextBox 20"/>
          <p:cNvSpPr txBox="1"/>
          <p:nvPr/>
        </p:nvSpPr>
        <p:spPr>
          <a:xfrm>
            <a:off x="774963" y="7990351"/>
            <a:ext cx="5455513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dr. sc. Ivan Güttler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963" y="5328566"/>
            <a:ext cx="8805404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599" spc="899">
                <a:solidFill>
                  <a:srgbClr val="FFFFFF"/>
                </a:solidFill>
                <a:latin typeface="Poppins"/>
              </a:rPr>
              <a:t>Od ranog upozorenja do klimatske neutralnosti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8195" y="3349746"/>
            <a:ext cx="948425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Hidrometeorološke usluge 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i servisi nove generacije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4963" y="9269456"/>
            <a:ext cx="5455513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3271"/>
                </a:solidFill>
                <a:latin typeface="Poppins"/>
              </a:rPr>
              <a:t>travanj</a:t>
            </a:r>
            <a:r>
              <a:rPr lang="en-US" sz="2499" dirty="0">
                <a:solidFill>
                  <a:srgbClr val="003271"/>
                </a:solidFill>
                <a:latin typeface="Poppins"/>
              </a:rPr>
              <a:t>, 2024.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69291" y="5124450"/>
            <a:ext cx="6492240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 rot="-5400000">
            <a:off x="5769291" y="5124450"/>
            <a:ext cx="6492240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524719" y="2840364"/>
            <a:ext cx="3110448" cy="1461136"/>
            <a:chOff x="0" y="0"/>
            <a:chExt cx="4147264" cy="19481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47264" cy="1948181"/>
              <a:chOff x="0" y="0"/>
              <a:chExt cx="924855" cy="43445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24855" cy="434451"/>
              </a:xfrm>
              <a:custGeom>
                <a:avLst/>
                <a:gdLst/>
                <a:ahLst/>
                <a:cxnLst/>
                <a:rect l="l" t="t" r="r" b="b"/>
                <a:pathLst>
                  <a:path w="924855" h="434451">
                    <a:moveTo>
                      <a:pt x="0" y="0"/>
                    </a:moveTo>
                    <a:lnTo>
                      <a:pt x="924855" y="0"/>
                    </a:lnTo>
                    <a:lnTo>
                      <a:pt x="924855" y="434451"/>
                    </a:lnTo>
                    <a:lnTo>
                      <a:pt x="0" y="43445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924855" cy="491601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707" y="213374"/>
              <a:ext cx="3559850" cy="1428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3"/>
                </a:lnSpc>
              </a:pPr>
              <a:r>
                <a:rPr lang="en-US" sz="1948" spc="101">
                  <a:solidFill>
                    <a:srgbClr val="003271"/>
                  </a:solidFill>
                  <a:latin typeface="Poppins"/>
                </a:rPr>
                <a:t>Rijeke 28. rujna 2022.</a:t>
              </a:r>
            </a:p>
            <a:p>
              <a:pPr marL="0" lvl="0" indent="0" algn="ctr">
                <a:lnSpc>
                  <a:spcPts val="2923"/>
                </a:lnSpc>
                <a:spcBef>
                  <a:spcPct val="0"/>
                </a:spcBef>
              </a:pPr>
              <a:r>
                <a:rPr lang="en-US" sz="1948" spc="101">
                  <a:solidFill>
                    <a:srgbClr val="003271"/>
                  </a:solidFill>
                  <a:latin typeface="Poppins"/>
                </a:rPr>
                <a:t>SRI &gt;&gt; 100 mm/h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532" y="534743"/>
            <a:ext cx="4934300" cy="987913"/>
            <a:chOff x="0" y="0"/>
            <a:chExt cx="6579067" cy="1317218"/>
          </a:xfrm>
        </p:grpSpPr>
        <p:grpSp>
          <p:nvGrpSpPr>
            <p:cNvPr id="10" name="Group 10"/>
            <p:cNvGrpSpPr/>
            <p:nvPr/>
          </p:nvGrpSpPr>
          <p:grpSpPr>
            <a:xfrm>
              <a:off x="145781" y="165851"/>
              <a:ext cx="6433287" cy="1151366"/>
              <a:chOff x="0" y="0"/>
              <a:chExt cx="12915002" cy="2311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915002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12915002" h="2311400">
                    <a:moveTo>
                      <a:pt x="1261020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12610202" y="2311400"/>
                    </a:lnTo>
                    <a:cubicBezTo>
                      <a:pt x="12779112" y="2311400"/>
                      <a:pt x="12915002" y="2175510"/>
                      <a:pt x="12915002" y="2006600"/>
                    </a:cubicBezTo>
                    <a:lnTo>
                      <a:pt x="12915002" y="304800"/>
                    </a:lnTo>
                    <a:cubicBezTo>
                      <a:pt x="12915002" y="135890"/>
                      <a:pt x="12779112" y="0"/>
                      <a:pt x="12610202" y="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63452" y="486771"/>
              <a:ext cx="5462777" cy="452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FFFFFF"/>
                  </a:solidFill>
                  <a:latin typeface="Poppins Semi-Bold"/>
                </a:rPr>
                <a:t>Surface Rainfall Intensity (SRI)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741535" cy="741535"/>
              <a:chOff x="0" y="0"/>
              <a:chExt cx="2311400" cy="2311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11400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8982A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585" y="82631"/>
              <a:ext cx="500365" cy="519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4"/>
                </a:lnSpc>
              </a:pPr>
              <a:r>
                <a:rPr lang="en-US" sz="2303">
                  <a:solidFill>
                    <a:srgbClr val="3C5679"/>
                  </a:solidFill>
                  <a:latin typeface="Poppins Bold"/>
                </a:rPr>
                <a:t>1.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901868" y="1707928"/>
            <a:ext cx="4824965" cy="3144851"/>
          </a:xfrm>
          <a:custGeom>
            <a:avLst/>
            <a:gdLst/>
            <a:ahLst/>
            <a:cxnLst/>
            <a:rect l="l" t="t" r="r" b="b"/>
            <a:pathLst>
              <a:path w="4824965" h="3144851">
                <a:moveTo>
                  <a:pt x="0" y="0"/>
                </a:moveTo>
                <a:lnTo>
                  <a:pt x="4824965" y="0"/>
                </a:lnTo>
                <a:lnTo>
                  <a:pt x="4824965" y="3144851"/>
                </a:lnTo>
                <a:lnTo>
                  <a:pt x="0" y="3144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516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17" name="Group 17"/>
          <p:cNvGrpSpPr/>
          <p:nvPr/>
        </p:nvGrpSpPr>
        <p:grpSpPr>
          <a:xfrm>
            <a:off x="4028278" y="5312580"/>
            <a:ext cx="4698554" cy="987913"/>
            <a:chOff x="0" y="0"/>
            <a:chExt cx="6264739" cy="1317218"/>
          </a:xfrm>
        </p:grpSpPr>
        <p:grpSp>
          <p:nvGrpSpPr>
            <p:cNvPr id="18" name="Group 18"/>
            <p:cNvGrpSpPr/>
            <p:nvPr/>
          </p:nvGrpSpPr>
          <p:grpSpPr>
            <a:xfrm>
              <a:off x="138816" y="165851"/>
              <a:ext cx="6125924" cy="1151366"/>
              <a:chOff x="0" y="0"/>
              <a:chExt cx="12297962" cy="2311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297962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12297962" h="2311400">
                    <a:moveTo>
                      <a:pt x="1199316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11993162" y="2311400"/>
                    </a:lnTo>
                    <a:cubicBezTo>
                      <a:pt x="12162072" y="2311400"/>
                      <a:pt x="12297962" y="2175510"/>
                      <a:pt x="12297962" y="2006600"/>
                    </a:cubicBezTo>
                    <a:lnTo>
                      <a:pt x="12297962" y="304800"/>
                    </a:lnTo>
                    <a:cubicBezTo>
                      <a:pt x="12297962" y="135890"/>
                      <a:pt x="12162072" y="0"/>
                      <a:pt x="11993162" y="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176768" y="256160"/>
              <a:ext cx="4401674" cy="90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8"/>
                </a:lnSpc>
              </a:pPr>
              <a:r>
                <a:rPr lang="en-US" sz="1948">
                  <a:solidFill>
                    <a:srgbClr val="FFFFFF"/>
                  </a:solidFill>
                  <a:latin typeface="Poppins Semi-Bold"/>
                </a:rPr>
                <a:t>Brzina vjetra &gt; 200 km/h </a:t>
              </a:r>
            </a:p>
            <a:p>
              <a:pPr marL="0" lvl="1" indent="0"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FFFFFF"/>
                  </a:solidFill>
                  <a:latin typeface="Poppins Semi-Bold"/>
                </a:rPr>
                <a:t>(visina 0.5 – 1.0 km)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741535" cy="741535"/>
              <a:chOff x="0" y="0"/>
              <a:chExt cx="2311400" cy="23114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311400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8982A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14824" y="82631"/>
              <a:ext cx="476459" cy="519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4"/>
                </a:lnSpc>
              </a:pPr>
              <a:r>
                <a:rPr lang="en-US" sz="2303">
                  <a:solidFill>
                    <a:srgbClr val="3C5679"/>
                  </a:solidFill>
                  <a:latin typeface="Poppins Bold"/>
                </a:rPr>
                <a:t>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35137" y="6481469"/>
            <a:ext cx="4591696" cy="3038109"/>
            <a:chOff x="0" y="0"/>
            <a:chExt cx="6122261" cy="4050812"/>
          </a:xfrm>
        </p:grpSpPr>
        <p:sp>
          <p:nvSpPr>
            <p:cNvPr id="25" name="Freeform 25" descr="A screen shot of a computer screen  Description automatically generated"/>
            <p:cNvSpPr/>
            <p:nvPr/>
          </p:nvSpPr>
          <p:spPr>
            <a:xfrm>
              <a:off x="3061131" y="0"/>
              <a:ext cx="3061131" cy="4050812"/>
            </a:xfrm>
            <a:custGeom>
              <a:avLst/>
              <a:gdLst/>
              <a:ahLst/>
              <a:cxnLst/>
              <a:rect l="l" t="t" r="r" b="b"/>
              <a:pathLst>
                <a:path w="3061131" h="4050812">
                  <a:moveTo>
                    <a:pt x="0" y="0"/>
                  </a:moveTo>
                  <a:lnTo>
                    <a:pt x="3061130" y="0"/>
                  </a:lnTo>
                  <a:lnTo>
                    <a:pt x="3061130" y="4050812"/>
                  </a:lnTo>
                  <a:lnTo>
                    <a:pt x="0" y="4050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65" r="-16165"/>
              </a:stretch>
            </a:blipFill>
            <a:ln w="38100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6" descr="A screenshot of a computer screen  Description automatically generated"/>
            <p:cNvSpPr/>
            <p:nvPr/>
          </p:nvSpPr>
          <p:spPr>
            <a:xfrm>
              <a:off x="0" y="0"/>
              <a:ext cx="3061131" cy="4050812"/>
            </a:xfrm>
            <a:custGeom>
              <a:avLst/>
              <a:gdLst/>
              <a:ahLst/>
              <a:cxnLst/>
              <a:rect l="l" t="t" r="r" b="b"/>
              <a:pathLst>
                <a:path w="3061131" h="4050812">
                  <a:moveTo>
                    <a:pt x="0" y="0"/>
                  </a:moveTo>
                  <a:lnTo>
                    <a:pt x="3061131" y="0"/>
                  </a:lnTo>
                  <a:lnTo>
                    <a:pt x="3061131" y="4050812"/>
                  </a:lnTo>
                  <a:lnTo>
                    <a:pt x="0" y="4050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165" r="-16165"/>
              </a:stretch>
            </a:blipFill>
            <a:ln w="38100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24719" y="7089401"/>
            <a:ext cx="3110448" cy="1822245"/>
            <a:chOff x="0" y="0"/>
            <a:chExt cx="4147264" cy="242966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147264" cy="2429660"/>
              <a:chOff x="0" y="0"/>
              <a:chExt cx="924855" cy="5418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24855" cy="541823"/>
              </a:xfrm>
              <a:custGeom>
                <a:avLst/>
                <a:gdLst/>
                <a:ahLst/>
                <a:cxnLst/>
                <a:rect l="l" t="t" r="r" b="b"/>
                <a:pathLst>
                  <a:path w="924855" h="541823">
                    <a:moveTo>
                      <a:pt x="0" y="0"/>
                    </a:moveTo>
                    <a:lnTo>
                      <a:pt x="924855" y="0"/>
                    </a:lnTo>
                    <a:lnTo>
                      <a:pt x="924855" y="541823"/>
                    </a:lnTo>
                    <a:lnTo>
                      <a:pt x="0" y="54182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924855" cy="598973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93707" y="213374"/>
              <a:ext cx="3559850" cy="1907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3"/>
                </a:lnSpc>
                <a:spcBef>
                  <a:spcPct val="0"/>
                </a:spcBef>
              </a:pPr>
              <a:r>
                <a:rPr lang="en-US" sz="1948" spc="101">
                  <a:solidFill>
                    <a:srgbClr val="003271"/>
                  </a:solidFill>
                  <a:latin typeface="Poppins"/>
                </a:rPr>
                <a:t>Izmjerena radarom u Gradištu tijekom oluje 19. srpnja 2023.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01161" y="534743"/>
            <a:ext cx="4934300" cy="987913"/>
            <a:chOff x="0" y="0"/>
            <a:chExt cx="6579067" cy="1317218"/>
          </a:xfrm>
        </p:grpSpPr>
        <p:grpSp>
          <p:nvGrpSpPr>
            <p:cNvPr id="33" name="Group 33"/>
            <p:cNvGrpSpPr/>
            <p:nvPr/>
          </p:nvGrpSpPr>
          <p:grpSpPr>
            <a:xfrm>
              <a:off x="145781" y="165851"/>
              <a:ext cx="6433287" cy="1151366"/>
              <a:chOff x="0" y="0"/>
              <a:chExt cx="12915002" cy="23114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2915002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12915002" h="2311400">
                    <a:moveTo>
                      <a:pt x="1261020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12610202" y="2311400"/>
                    </a:lnTo>
                    <a:cubicBezTo>
                      <a:pt x="12779112" y="2311400"/>
                      <a:pt x="12915002" y="2175510"/>
                      <a:pt x="12915002" y="2006600"/>
                    </a:cubicBezTo>
                    <a:lnTo>
                      <a:pt x="12915002" y="304800"/>
                    </a:lnTo>
                    <a:cubicBezTo>
                      <a:pt x="12915002" y="135890"/>
                      <a:pt x="12779112" y="0"/>
                      <a:pt x="12610202" y="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631035" y="488783"/>
              <a:ext cx="5462777" cy="448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FFFFFF"/>
                  </a:solidFill>
                  <a:latin typeface="Poppins Semi-Bold"/>
                </a:rPr>
                <a:t>Primjer  BWER kuke  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0" y="0"/>
              <a:ext cx="741535" cy="741535"/>
              <a:chOff x="0" y="0"/>
              <a:chExt cx="2311400" cy="23114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311400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8982A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0585" y="82631"/>
              <a:ext cx="500365" cy="519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4"/>
                </a:lnSpc>
              </a:pPr>
              <a:r>
                <a:rPr lang="en-US" sz="2303">
                  <a:solidFill>
                    <a:srgbClr val="3C5679"/>
                  </a:solidFill>
                  <a:latin typeface="Poppins Bold"/>
                </a:rPr>
                <a:t>3.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9410497" y="1707928"/>
            <a:ext cx="4824965" cy="3181605"/>
          </a:xfrm>
          <a:custGeom>
            <a:avLst/>
            <a:gdLst/>
            <a:ahLst/>
            <a:cxnLst/>
            <a:rect l="l" t="t" r="r" b="b"/>
            <a:pathLst>
              <a:path w="4824965" h="3181605">
                <a:moveTo>
                  <a:pt x="0" y="0"/>
                </a:moveTo>
                <a:lnTo>
                  <a:pt x="4824965" y="0"/>
                </a:lnTo>
                <a:lnTo>
                  <a:pt x="4824965" y="3181605"/>
                </a:lnTo>
                <a:lnTo>
                  <a:pt x="0" y="318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875" r="-24141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40" name="Group 40"/>
          <p:cNvGrpSpPr/>
          <p:nvPr/>
        </p:nvGrpSpPr>
        <p:grpSpPr>
          <a:xfrm>
            <a:off x="14502162" y="2840364"/>
            <a:ext cx="3110448" cy="1461136"/>
            <a:chOff x="0" y="0"/>
            <a:chExt cx="4147264" cy="194818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147264" cy="1948181"/>
              <a:chOff x="0" y="0"/>
              <a:chExt cx="924855" cy="43445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924855" cy="434451"/>
              </a:xfrm>
              <a:custGeom>
                <a:avLst/>
                <a:gdLst/>
                <a:ahLst/>
                <a:cxnLst/>
                <a:rect l="l" t="t" r="r" b="b"/>
                <a:pathLst>
                  <a:path w="924855" h="434451">
                    <a:moveTo>
                      <a:pt x="0" y="0"/>
                    </a:moveTo>
                    <a:lnTo>
                      <a:pt x="924855" y="0"/>
                    </a:lnTo>
                    <a:lnTo>
                      <a:pt x="924855" y="434451"/>
                    </a:lnTo>
                    <a:lnTo>
                      <a:pt x="0" y="43445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57150"/>
                <a:ext cx="924855" cy="491601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1515" y="431611"/>
              <a:ext cx="3519968" cy="944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3"/>
                </a:lnSpc>
                <a:spcBef>
                  <a:spcPct val="0"/>
                </a:spcBef>
              </a:pPr>
              <a:r>
                <a:rPr lang="en-US" sz="1948" spc="101">
                  <a:solidFill>
                    <a:srgbClr val="003271"/>
                  </a:solidFill>
                  <a:latin typeface="Poppins"/>
                </a:rPr>
                <a:t>Čazma 15. rujna 2022.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9529761" y="6475273"/>
            <a:ext cx="4771577" cy="3044305"/>
          </a:xfrm>
          <a:custGeom>
            <a:avLst/>
            <a:gdLst/>
            <a:ahLst/>
            <a:cxnLst/>
            <a:rect l="l" t="t" r="r" b="b"/>
            <a:pathLst>
              <a:path w="4771577" h="3044305">
                <a:moveTo>
                  <a:pt x="0" y="0"/>
                </a:moveTo>
                <a:lnTo>
                  <a:pt x="4771577" y="0"/>
                </a:lnTo>
                <a:lnTo>
                  <a:pt x="4771577" y="3044305"/>
                </a:lnTo>
                <a:lnTo>
                  <a:pt x="0" y="304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15" r="-6815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46" name="Group 46"/>
          <p:cNvGrpSpPr/>
          <p:nvPr/>
        </p:nvGrpSpPr>
        <p:grpSpPr>
          <a:xfrm>
            <a:off x="9216791" y="5229203"/>
            <a:ext cx="5103040" cy="1013012"/>
            <a:chOff x="0" y="0"/>
            <a:chExt cx="6804054" cy="1350682"/>
          </a:xfrm>
        </p:grpSpPr>
        <p:grpSp>
          <p:nvGrpSpPr>
            <p:cNvPr id="47" name="Group 47"/>
            <p:cNvGrpSpPr/>
            <p:nvPr/>
          </p:nvGrpSpPr>
          <p:grpSpPr>
            <a:xfrm>
              <a:off x="370767" y="199316"/>
              <a:ext cx="6433287" cy="1151366"/>
              <a:chOff x="0" y="0"/>
              <a:chExt cx="12915002" cy="23114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2915002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12915002" h="2311400">
                    <a:moveTo>
                      <a:pt x="1261020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12610202" y="2311400"/>
                    </a:lnTo>
                    <a:cubicBezTo>
                      <a:pt x="12779112" y="2311400"/>
                      <a:pt x="12915002" y="2175510"/>
                      <a:pt x="12915002" y="2006600"/>
                    </a:cubicBezTo>
                    <a:lnTo>
                      <a:pt x="12915002" y="304800"/>
                    </a:lnTo>
                    <a:cubicBezTo>
                      <a:pt x="12915002" y="135890"/>
                      <a:pt x="12779112" y="0"/>
                      <a:pt x="12610202" y="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966521" y="522247"/>
              <a:ext cx="5462777" cy="448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FFFFFF"/>
                  </a:solidFill>
                  <a:latin typeface="Poppins Semi-Bold"/>
                </a:rPr>
                <a:t>Gusti oblak dima</a:t>
              </a:r>
            </a:p>
          </p:txBody>
        </p:sp>
        <p:grpSp>
          <p:nvGrpSpPr>
            <p:cNvPr id="50" name="Group 50"/>
            <p:cNvGrpSpPr/>
            <p:nvPr/>
          </p:nvGrpSpPr>
          <p:grpSpPr>
            <a:xfrm>
              <a:off x="0" y="0"/>
              <a:ext cx="741535" cy="741535"/>
              <a:chOff x="0" y="0"/>
              <a:chExt cx="2311400" cy="23114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311400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8982A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120585" y="82631"/>
              <a:ext cx="500365" cy="519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4"/>
                </a:lnSpc>
              </a:pPr>
              <a:r>
                <a:rPr lang="en-US" sz="2303">
                  <a:solidFill>
                    <a:srgbClr val="3C5679"/>
                  </a:solidFill>
                  <a:latin typeface="Poppins Bold"/>
                </a:rPr>
                <a:t>4.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4502162" y="7448253"/>
            <a:ext cx="3110448" cy="1098345"/>
            <a:chOff x="0" y="0"/>
            <a:chExt cx="4147264" cy="1464460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147264" cy="1464460"/>
              <a:chOff x="0" y="0"/>
              <a:chExt cx="924855" cy="32658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924855" cy="326580"/>
              </a:xfrm>
              <a:custGeom>
                <a:avLst/>
                <a:gdLst/>
                <a:ahLst/>
                <a:cxnLst/>
                <a:rect l="l" t="t" r="r" b="b"/>
                <a:pathLst>
                  <a:path w="924855" h="326580">
                    <a:moveTo>
                      <a:pt x="0" y="0"/>
                    </a:moveTo>
                    <a:lnTo>
                      <a:pt x="924855" y="0"/>
                    </a:lnTo>
                    <a:lnTo>
                      <a:pt x="924855" y="326580"/>
                    </a:lnTo>
                    <a:lnTo>
                      <a:pt x="0" y="32658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57150"/>
                <a:ext cx="924855" cy="383730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93707" y="287525"/>
              <a:ext cx="3559850" cy="944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3"/>
                </a:lnSpc>
                <a:spcBef>
                  <a:spcPct val="0"/>
                </a:spcBef>
              </a:pPr>
              <a:r>
                <a:rPr lang="en-US" sz="1948" spc="101">
                  <a:solidFill>
                    <a:srgbClr val="003271"/>
                  </a:solidFill>
                  <a:latin typeface="Poppins"/>
                </a:rPr>
                <a:t>Osijek 4. listopada 2023.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427745" y="364903"/>
            <a:ext cx="11991624" cy="523875"/>
            <a:chOff x="0" y="0"/>
            <a:chExt cx="15988832" cy="698500"/>
          </a:xfrm>
        </p:grpSpPr>
        <p:sp>
          <p:nvSpPr>
            <p:cNvPr id="59" name="AutoShape 59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0" name="AutoShape 60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1" name="Group 61"/>
          <p:cNvGrpSpPr/>
          <p:nvPr/>
        </p:nvGrpSpPr>
        <p:grpSpPr>
          <a:xfrm rot="-10800000">
            <a:off x="-5471093" y="9519578"/>
            <a:ext cx="11991624" cy="523875"/>
            <a:chOff x="0" y="0"/>
            <a:chExt cx="15988832" cy="698500"/>
          </a:xfrm>
        </p:grpSpPr>
        <p:sp>
          <p:nvSpPr>
            <p:cNvPr id="62" name="AutoShape 62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3" name="AutoShape 63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98443" y="1086109"/>
            <a:ext cx="12000139" cy="14209735"/>
            <a:chOff x="0" y="0"/>
            <a:chExt cx="16000186" cy="1894631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248220"/>
              <a:ext cx="16000186" cy="17698094"/>
              <a:chOff x="0" y="0"/>
              <a:chExt cx="631488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2478" y="0"/>
                <a:ext cx="62653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26532" h="698500">
                    <a:moveTo>
                      <a:pt x="622521" y="360403"/>
                    </a:moveTo>
                    <a:lnTo>
                      <a:pt x="432299" y="687347"/>
                    </a:lnTo>
                    <a:cubicBezTo>
                      <a:pt x="428281" y="694252"/>
                      <a:pt x="420895" y="698500"/>
                      <a:pt x="412907" y="698500"/>
                    </a:cubicBezTo>
                    <a:lnTo>
                      <a:pt x="213625" y="698500"/>
                    </a:lnTo>
                    <a:cubicBezTo>
                      <a:pt x="205637" y="698500"/>
                      <a:pt x="198251" y="694252"/>
                      <a:pt x="194233" y="687347"/>
                    </a:cubicBezTo>
                    <a:lnTo>
                      <a:pt x="4011" y="360403"/>
                    </a:lnTo>
                    <a:cubicBezTo>
                      <a:pt x="0" y="353509"/>
                      <a:pt x="0" y="344991"/>
                      <a:pt x="4011" y="338097"/>
                    </a:cubicBezTo>
                    <a:lnTo>
                      <a:pt x="194233" y="11153"/>
                    </a:lnTo>
                    <a:cubicBezTo>
                      <a:pt x="198251" y="4248"/>
                      <a:pt x="205637" y="0"/>
                      <a:pt x="213625" y="0"/>
                    </a:cubicBezTo>
                    <a:lnTo>
                      <a:pt x="412907" y="0"/>
                    </a:lnTo>
                    <a:cubicBezTo>
                      <a:pt x="420895" y="0"/>
                      <a:pt x="428281" y="4248"/>
                      <a:pt x="432299" y="11153"/>
                    </a:cubicBezTo>
                    <a:lnTo>
                      <a:pt x="622521" y="338097"/>
                    </a:lnTo>
                    <a:cubicBezTo>
                      <a:pt x="626532" y="344991"/>
                      <a:pt x="626532" y="353509"/>
                      <a:pt x="622521" y="360403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14300" y="-57150"/>
                <a:ext cx="402888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287312" cy="4649824"/>
              <a:chOff x="0" y="0"/>
              <a:chExt cx="2146251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775" y="0"/>
                <a:ext cx="214070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140701" h="698500">
                    <a:moveTo>
                      <a:pt x="2136209" y="361740"/>
                    </a:moveTo>
                    <a:lnTo>
                      <a:pt x="1947543" y="686010"/>
                    </a:lnTo>
                    <a:cubicBezTo>
                      <a:pt x="1943044" y="693743"/>
                      <a:pt x="1934772" y="698500"/>
                      <a:pt x="1925826" y="698500"/>
                    </a:cubicBezTo>
                    <a:lnTo>
                      <a:pt x="214875" y="698500"/>
                    </a:lnTo>
                    <a:cubicBezTo>
                      <a:pt x="205929" y="698500"/>
                      <a:pt x="197657" y="693743"/>
                      <a:pt x="193158" y="686010"/>
                    </a:cubicBezTo>
                    <a:lnTo>
                      <a:pt x="4492" y="361740"/>
                    </a:lnTo>
                    <a:cubicBezTo>
                      <a:pt x="0" y="354019"/>
                      <a:pt x="0" y="344481"/>
                      <a:pt x="4492" y="336760"/>
                    </a:cubicBezTo>
                    <a:lnTo>
                      <a:pt x="193158" y="12490"/>
                    </a:lnTo>
                    <a:cubicBezTo>
                      <a:pt x="197657" y="4757"/>
                      <a:pt x="205929" y="0"/>
                      <a:pt x="214875" y="0"/>
                    </a:cubicBezTo>
                    <a:lnTo>
                      <a:pt x="1925826" y="0"/>
                    </a:lnTo>
                    <a:cubicBezTo>
                      <a:pt x="1934772" y="0"/>
                      <a:pt x="1943044" y="4757"/>
                      <a:pt x="1947543" y="12490"/>
                    </a:cubicBezTo>
                    <a:lnTo>
                      <a:pt x="2136209" y="336760"/>
                    </a:lnTo>
                    <a:cubicBezTo>
                      <a:pt x="2140701" y="344481"/>
                      <a:pt x="2140701" y="354019"/>
                      <a:pt x="2136209" y="361740"/>
                    </a:cubicBezTo>
                    <a:close/>
                  </a:path>
                </a:pathLst>
              </a:custGeom>
              <a:solidFill>
                <a:srgbClr val="003271">
                  <a:alpha val="80000"/>
                </a:srgbClr>
              </a:solidFill>
              <a:ln w="38100" cap="sq">
                <a:solidFill>
                  <a:srgbClr val="FFFFFF">
                    <a:alpha val="80000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57150"/>
                <a:ext cx="1917651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7873490" y="9071956"/>
            <a:ext cx="7108509" cy="707770"/>
            <a:chOff x="0" y="0"/>
            <a:chExt cx="2113631" cy="210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3631" cy="210447"/>
            </a:xfrm>
            <a:custGeom>
              <a:avLst/>
              <a:gdLst/>
              <a:ahLst/>
              <a:cxnLst/>
              <a:rect l="l" t="t" r="r" b="b"/>
              <a:pathLst>
                <a:path w="2113631" h="210447">
                  <a:moveTo>
                    <a:pt x="0" y="0"/>
                  </a:moveTo>
                  <a:lnTo>
                    <a:pt x="2113631" y="0"/>
                  </a:lnTo>
                  <a:lnTo>
                    <a:pt x="2113631" y="210447"/>
                  </a:lnTo>
                  <a:lnTo>
                    <a:pt x="0" y="210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8982A"/>
              </a:solidFill>
              <a:prstDash val="dash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113631" cy="267597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76911" y="9212936"/>
            <a:ext cx="6101667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0"/>
              </a:lnSpc>
              <a:spcBef>
                <a:spcPct val="0"/>
              </a:spcBef>
            </a:pPr>
            <a:r>
              <a:rPr lang="en-US" sz="1700" spc="88">
                <a:solidFill>
                  <a:srgbClr val="003271"/>
                </a:solidFill>
                <a:latin typeface="Poppins"/>
              </a:rPr>
              <a:t>Lokacije meteorološko-oceanografskih plutača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9048" y="860203"/>
            <a:ext cx="1313329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3271"/>
                </a:solidFill>
                <a:latin typeface="Poppins Bold"/>
              </a:rPr>
              <a:t>Mreža meteorološko - oceanografskih plutače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427745" y="364903"/>
            <a:ext cx="11991624" cy="523875"/>
            <a:chOff x="0" y="0"/>
            <a:chExt cx="15988832" cy="698500"/>
          </a:xfrm>
        </p:grpSpPr>
        <p:sp>
          <p:nvSpPr>
            <p:cNvPr id="15" name="AutoShape 15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09048" y="1836258"/>
            <a:ext cx="3482781" cy="1203400"/>
          </a:xfrm>
          <a:custGeom>
            <a:avLst/>
            <a:gdLst/>
            <a:ahLst/>
            <a:cxnLst/>
            <a:rect l="l" t="t" r="r" b="b"/>
            <a:pathLst>
              <a:path w="3482781" h="1203400">
                <a:moveTo>
                  <a:pt x="0" y="0"/>
                </a:moveTo>
                <a:lnTo>
                  <a:pt x="3482781" y="0"/>
                </a:lnTo>
                <a:lnTo>
                  <a:pt x="3482781" y="1203400"/>
                </a:lnTo>
                <a:lnTo>
                  <a:pt x="0" y="120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>
            <a:off x="7314643" y="1836258"/>
            <a:ext cx="10494680" cy="7042815"/>
          </a:xfrm>
          <a:custGeom>
            <a:avLst/>
            <a:gdLst/>
            <a:ahLst/>
            <a:cxnLst/>
            <a:rect l="l" t="t" r="r" b="b"/>
            <a:pathLst>
              <a:path w="10494680" h="7042815">
                <a:moveTo>
                  <a:pt x="0" y="0"/>
                </a:moveTo>
                <a:lnTo>
                  <a:pt x="10494680" y="0"/>
                </a:lnTo>
                <a:lnTo>
                  <a:pt x="10494680" y="7042815"/>
                </a:lnTo>
                <a:lnTo>
                  <a:pt x="0" y="7042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19" name="Group 19"/>
          <p:cNvGrpSpPr/>
          <p:nvPr/>
        </p:nvGrpSpPr>
        <p:grpSpPr>
          <a:xfrm>
            <a:off x="553249" y="5618712"/>
            <a:ext cx="6622446" cy="3243410"/>
            <a:chOff x="0" y="0"/>
            <a:chExt cx="1969106" cy="964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9106" cy="964389"/>
            </a:xfrm>
            <a:custGeom>
              <a:avLst/>
              <a:gdLst/>
              <a:ahLst/>
              <a:cxnLst/>
              <a:rect l="l" t="t" r="r" b="b"/>
              <a:pathLst>
                <a:path w="1969106" h="964389">
                  <a:moveTo>
                    <a:pt x="0" y="0"/>
                  </a:moveTo>
                  <a:lnTo>
                    <a:pt x="1969106" y="0"/>
                  </a:lnTo>
                  <a:lnTo>
                    <a:pt x="1969106" y="964389"/>
                  </a:lnTo>
                  <a:lnTo>
                    <a:pt x="0" y="964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8982A"/>
              </a:solidFill>
              <a:prstDash val="dash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969106" cy="1021539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96281" y="5844370"/>
            <a:ext cx="6136383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3271"/>
                </a:solidFill>
                <a:latin typeface="Poppins"/>
              </a:rPr>
              <a:t>Plutače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opremljene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standardnim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automatskim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meteorološkim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osjetnicima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vrhu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plutače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automatskim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oceanografskim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osjetnicima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za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valove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struje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druge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fizikalne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parametre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mora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tijelu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plutače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opremi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u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moru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do 200 m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dubine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.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53249" y="3496858"/>
            <a:ext cx="6306222" cy="1664655"/>
            <a:chOff x="0" y="0"/>
            <a:chExt cx="8408296" cy="221954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674796"/>
              <a:ext cx="8408296" cy="1544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Prikupljanje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podataka u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području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između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otvorenog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mora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unutarnjih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voda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u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teritorijalnim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vodama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Hrvatske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4574824" cy="503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F8982A"/>
                  </a:solidFill>
                  <a:latin typeface="Poppins Bold"/>
                </a:rPr>
                <a:t>Cilj: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5609" y="2487071"/>
            <a:ext cx="10710387" cy="2660959"/>
            <a:chOff x="0" y="0"/>
            <a:chExt cx="14280515" cy="35479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280515" cy="2839239"/>
              <a:chOff x="0" y="0"/>
              <a:chExt cx="2852860" cy="5672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2540" y="0"/>
                <a:ext cx="2847781" cy="567203"/>
              </a:xfrm>
              <a:custGeom>
                <a:avLst/>
                <a:gdLst/>
                <a:ahLst/>
                <a:cxnLst/>
                <a:rect l="l" t="t" r="r" b="b"/>
                <a:pathLst>
                  <a:path w="2847781" h="567203">
                    <a:moveTo>
                      <a:pt x="2844005" y="292415"/>
                    </a:moveTo>
                    <a:lnTo>
                      <a:pt x="2653435" y="558389"/>
                    </a:lnTo>
                    <a:cubicBezTo>
                      <a:pt x="2649471" y="563921"/>
                      <a:pt x="2643083" y="567203"/>
                      <a:pt x="2636278" y="567203"/>
                    </a:cubicBezTo>
                    <a:lnTo>
                      <a:pt x="211503" y="567203"/>
                    </a:lnTo>
                    <a:cubicBezTo>
                      <a:pt x="204697" y="567203"/>
                      <a:pt x="198309" y="563921"/>
                      <a:pt x="194345" y="558389"/>
                    </a:cubicBezTo>
                    <a:lnTo>
                      <a:pt x="3775" y="292415"/>
                    </a:lnTo>
                    <a:cubicBezTo>
                      <a:pt x="0" y="287146"/>
                      <a:pt x="0" y="280057"/>
                      <a:pt x="3775" y="274788"/>
                    </a:cubicBezTo>
                    <a:lnTo>
                      <a:pt x="194345" y="8814"/>
                    </a:lnTo>
                    <a:cubicBezTo>
                      <a:pt x="198309" y="3282"/>
                      <a:pt x="204697" y="0"/>
                      <a:pt x="211503" y="0"/>
                    </a:cubicBezTo>
                    <a:lnTo>
                      <a:pt x="2636278" y="0"/>
                    </a:lnTo>
                    <a:cubicBezTo>
                      <a:pt x="2643083" y="0"/>
                      <a:pt x="2649471" y="3282"/>
                      <a:pt x="2653435" y="8814"/>
                    </a:cubicBezTo>
                    <a:lnTo>
                      <a:pt x="2844005" y="274788"/>
                    </a:lnTo>
                    <a:cubicBezTo>
                      <a:pt x="2847781" y="280057"/>
                      <a:pt x="2847781" y="287146"/>
                      <a:pt x="2844005" y="292415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14300" y="-57150"/>
                <a:ext cx="2624260" cy="624353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22998" y="2839239"/>
              <a:ext cx="11834520" cy="708706"/>
            </a:xfrm>
            <a:custGeom>
              <a:avLst/>
              <a:gdLst/>
              <a:ahLst/>
              <a:cxnLst/>
              <a:rect l="l" t="t" r="r" b="b"/>
              <a:pathLst>
                <a:path w="11834520" h="708706">
                  <a:moveTo>
                    <a:pt x="0" y="0"/>
                  </a:moveTo>
                  <a:lnTo>
                    <a:pt x="11834520" y="0"/>
                  </a:lnTo>
                  <a:lnTo>
                    <a:pt x="11834520" y="708705"/>
                  </a:lnTo>
                  <a:lnTo>
                    <a:pt x="0" y="70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86737" y="348499"/>
              <a:ext cx="11078493" cy="2092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Kruna </a:t>
              </a:r>
              <a:r>
                <a:rPr lang="en-US" sz="2199" dirty="0" err="1">
                  <a:solidFill>
                    <a:srgbClr val="FFFFFF"/>
                  </a:solidFill>
                  <a:latin typeface="Poppins Bold"/>
                </a:rPr>
                <a:t>plutače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-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meteorološki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dualni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senzori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: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atmosferski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tlak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temperatura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vlažnost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zraka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smjer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brzina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vjetra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sunčevo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hr-HR" sz="2199" dirty="0">
                  <a:solidFill>
                    <a:srgbClr val="FFFFFF"/>
                  </a:solidFill>
                  <a:latin typeface="Poppins"/>
                </a:rPr>
                <a:t>zračenje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horizontalna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vidljivost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valomjer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koji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mjeri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smjer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visinu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period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valova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75646" y="1758956"/>
            <a:ext cx="862749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3271"/>
                </a:solidFill>
                <a:latin typeface="Poppins Bold"/>
              </a:rPr>
              <a:t>Senzori na plutačama smješteni su na tri odvojene cjeline</a:t>
            </a:r>
          </a:p>
        </p:txBody>
      </p:sp>
      <p:sp>
        <p:nvSpPr>
          <p:cNvPr id="9" name="AutoShape 9"/>
          <p:cNvSpPr/>
          <p:nvPr/>
        </p:nvSpPr>
        <p:spPr>
          <a:xfrm>
            <a:off x="11106273" y="1311281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10" name="Group 10"/>
          <p:cNvGrpSpPr/>
          <p:nvPr/>
        </p:nvGrpSpPr>
        <p:grpSpPr>
          <a:xfrm>
            <a:off x="10884839" y="282581"/>
            <a:ext cx="11991624" cy="523875"/>
            <a:chOff x="0" y="0"/>
            <a:chExt cx="15988832" cy="698500"/>
          </a:xfrm>
        </p:grpSpPr>
        <p:sp>
          <p:nvSpPr>
            <p:cNvPr id="11" name="AutoShape 11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1245558"/>
            <a:ext cx="4597661" cy="7710963"/>
          </a:xfrm>
          <a:custGeom>
            <a:avLst/>
            <a:gdLst/>
            <a:ahLst/>
            <a:cxnLst/>
            <a:rect l="l" t="t" r="r" b="b"/>
            <a:pathLst>
              <a:path w="4597661" h="7710963">
                <a:moveTo>
                  <a:pt x="0" y="0"/>
                </a:moveTo>
                <a:lnTo>
                  <a:pt x="4597661" y="0"/>
                </a:lnTo>
                <a:lnTo>
                  <a:pt x="4597661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14" name="Group 14"/>
          <p:cNvGrpSpPr/>
          <p:nvPr/>
        </p:nvGrpSpPr>
        <p:grpSpPr>
          <a:xfrm>
            <a:off x="6805609" y="5143500"/>
            <a:ext cx="10710387" cy="2660958"/>
            <a:chOff x="0" y="0"/>
            <a:chExt cx="14280515" cy="354794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4280515" cy="2839239"/>
              <a:chOff x="0" y="0"/>
              <a:chExt cx="2852860" cy="5672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540" y="0"/>
                <a:ext cx="2847781" cy="567203"/>
              </a:xfrm>
              <a:custGeom>
                <a:avLst/>
                <a:gdLst/>
                <a:ahLst/>
                <a:cxnLst/>
                <a:rect l="l" t="t" r="r" b="b"/>
                <a:pathLst>
                  <a:path w="2847781" h="567203">
                    <a:moveTo>
                      <a:pt x="2844005" y="292415"/>
                    </a:moveTo>
                    <a:lnTo>
                      <a:pt x="2653435" y="558389"/>
                    </a:lnTo>
                    <a:cubicBezTo>
                      <a:pt x="2649471" y="563921"/>
                      <a:pt x="2643083" y="567203"/>
                      <a:pt x="2636278" y="567203"/>
                    </a:cubicBezTo>
                    <a:lnTo>
                      <a:pt x="211503" y="567203"/>
                    </a:lnTo>
                    <a:cubicBezTo>
                      <a:pt x="204697" y="567203"/>
                      <a:pt x="198309" y="563921"/>
                      <a:pt x="194345" y="558389"/>
                    </a:cubicBezTo>
                    <a:lnTo>
                      <a:pt x="3775" y="292415"/>
                    </a:lnTo>
                    <a:cubicBezTo>
                      <a:pt x="0" y="287146"/>
                      <a:pt x="0" y="280057"/>
                      <a:pt x="3775" y="274788"/>
                    </a:cubicBezTo>
                    <a:lnTo>
                      <a:pt x="194345" y="8814"/>
                    </a:lnTo>
                    <a:cubicBezTo>
                      <a:pt x="198309" y="3282"/>
                      <a:pt x="204697" y="0"/>
                      <a:pt x="211503" y="0"/>
                    </a:cubicBezTo>
                    <a:lnTo>
                      <a:pt x="2636278" y="0"/>
                    </a:lnTo>
                    <a:cubicBezTo>
                      <a:pt x="2643083" y="0"/>
                      <a:pt x="2649471" y="3282"/>
                      <a:pt x="2653435" y="8814"/>
                    </a:cubicBezTo>
                    <a:lnTo>
                      <a:pt x="2844005" y="274788"/>
                    </a:lnTo>
                    <a:cubicBezTo>
                      <a:pt x="2847781" y="280057"/>
                      <a:pt x="2847781" y="287146"/>
                      <a:pt x="2844005" y="292415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14300" y="-57150"/>
                <a:ext cx="2624260" cy="624353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222998" y="2839239"/>
              <a:ext cx="11834520" cy="708706"/>
            </a:xfrm>
            <a:custGeom>
              <a:avLst/>
              <a:gdLst/>
              <a:ahLst/>
              <a:cxnLst/>
              <a:rect l="l" t="t" r="r" b="b"/>
              <a:pathLst>
                <a:path w="11834520" h="708706">
                  <a:moveTo>
                    <a:pt x="0" y="0"/>
                  </a:moveTo>
                  <a:lnTo>
                    <a:pt x="11834520" y="0"/>
                  </a:lnTo>
                  <a:lnTo>
                    <a:pt x="11834520" y="708705"/>
                  </a:lnTo>
                  <a:lnTo>
                    <a:pt x="0" y="70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86737" y="348498"/>
              <a:ext cx="11078492" cy="2065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 err="1">
                  <a:solidFill>
                    <a:srgbClr val="FFFFFF"/>
                  </a:solidFill>
                  <a:latin typeface="Poppins Bold"/>
                </a:rPr>
                <a:t>Tijelo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 Bold"/>
                </a:rPr>
                <a:t>plutače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-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oceanografski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parametri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: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temperatura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mora,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salinitet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otopljeni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kisik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zamućenost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/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turbiditet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klorofil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Dopplerov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strujomjer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(ADCP) koji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mjeri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profilna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morska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strujanja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do 100 m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dubine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934198" y="7626042"/>
            <a:ext cx="10710387" cy="2660958"/>
            <a:chOff x="0" y="0"/>
            <a:chExt cx="14280515" cy="354794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280515" cy="2839239"/>
              <a:chOff x="0" y="0"/>
              <a:chExt cx="2852860" cy="56720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2540" y="0"/>
                <a:ext cx="2847781" cy="567203"/>
              </a:xfrm>
              <a:custGeom>
                <a:avLst/>
                <a:gdLst/>
                <a:ahLst/>
                <a:cxnLst/>
                <a:rect l="l" t="t" r="r" b="b"/>
                <a:pathLst>
                  <a:path w="2847781" h="567203">
                    <a:moveTo>
                      <a:pt x="2844005" y="292415"/>
                    </a:moveTo>
                    <a:lnTo>
                      <a:pt x="2653435" y="558389"/>
                    </a:lnTo>
                    <a:cubicBezTo>
                      <a:pt x="2649471" y="563921"/>
                      <a:pt x="2643083" y="567203"/>
                      <a:pt x="2636278" y="567203"/>
                    </a:cubicBezTo>
                    <a:lnTo>
                      <a:pt x="211503" y="567203"/>
                    </a:lnTo>
                    <a:cubicBezTo>
                      <a:pt x="204697" y="567203"/>
                      <a:pt x="198309" y="563921"/>
                      <a:pt x="194345" y="558389"/>
                    </a:cubicBezTo>
                    <a:lnTo>
                      <a:pt x="3775" y="292415"/>
                    </a:lnTo>
                    <a:cubicBezTo>
                      <a:pt x="0" y="287146"/>
                      <a:pt x="0" y="280057"/>
                      <a:pt x="3775" y="274788"/>
                    </a:cubicBezTo>
                    <a:lnTo>
                      <a:pt x="194345" y="8814"/>
                    </a:lnTo>
                    <a:cubicBezTo>
                      <a:pt x="198309" y="3282"/>
                      <a:pt x="204697" y="0"/>
                      <a:pt x="211503" y="0"/>
                    </a:cubicBezTo>
                    <a:lnTo>
                      <a:pt x="2636278" y="0"/>
                    </a:lnTo>
                    <a:cubicBezTo>
                      <a:pt x="2643083" y="0"/>
                      <a:pt x="2649471" y="3282"/>
                      <a:pt x="2653435" y="8814"/>
                    </a:cubicBezTo>
                    <a:lnTo>
                      <a:pt x="2844005" y="274788"/>
                    </a:lnTo>
                    <a:cubicBezTo>
                      <a:pt x="2847781" y="280057"/>
                      <a:pt x="2847781" y="287146"/>
                      <a:pt x="2844005" y="292415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14300" y="-57150"/>
                <a:ext cx="2624260" cy="624353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222998" y="2839239"/>
              <a:ext cx="11834520" cy="708706"/>
            </a:xfrm>
            <a:custGeom>
              <a:avLst/>
              <a:gdLst/>
              <a:ahLst/>
              <a:cxnLst/>
              <a:rect l="l" t="t" r="r" b="b"/>
              <a:pathLst>
                <a:path w="11834520" h="708706">
                  <a:moveTo>
                    <a:pt x="0" y="0"/>
                  </a:moveTo>
                  <a:lnTo>
                    <a:pt x="11834520" y="0"/>
                  </a:lnTo>
                  <a:lnTo>
                    <a:pt x="11834520" y="708705"/>
                  </a:lnTo>
                  <a:lnTo>
                    <a:pt x="0" y="70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86737" y="348498"/>
              <a:ext cx="11078492" cy="1544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 dirty="0" err="1">
                  <a:solidFill>
                    <a:srgbClr val="FFFFFF"/>
                  </a:solidFill>
                  <a:latin typeface="Poppins Bold"/>
                </a:rPr>
                <a:t>Induktivne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 Bold"/>
                </a:rPr>
                <a:t>linije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u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moru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kojima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se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3 do 5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različitih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dubina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(10 m, 25 m, 50 m, 100 m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150 m)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mjere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: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temperatura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mora,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salinitet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otopljeni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kisik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9291" y="9127973"/>
            <a:ext cx="5156480" cy="591184"/>
            <a:chOff x="0" y="0"/>
            <a:chExt cx="6875307" cy="788245"/>
          </a:xfrm>
        </p:grpSpPr>
        <p:sp>
          <p:nvSpPr>
            <p:cNvPr id="27" name="TextBox 27"/>
            <p:cNvSpPr txBox="1"/>
            <p:nvPr/>
          </p:nvSpPr>
          <p:spPr>
            <a:xfrm>
              <a:off x="190416" y="146896"/>
              <a:ext cx="6503829" cy="437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3271"/>
                  </a:solidFill>
                  <a:latin typeface="Poppins Bold"/>
                </a:rPr>
                <a:t>Plutača: visina 7 m, širina 3 m, težina 3 t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0" y="0"/>
              <a:ext cx="6875307" cy="788245"/>
              <a:chOff x="0" y="0"/>
              <a:chExt cx="1533218" cy="17578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533218" cy="175781"/>
              </a:xfrm>
              <a:custGeom>
                <a:avLst/>
                <a:gdLst/>
                <a:ahLst/>
                <a:cxnLst/>
                <a:rect l="l" t="t" r="r" b="b"/>
                <a:pathLst>
                  <a:path w="1533218" h="175781">
                    <a:moveTo>
                      <a:pt x="0" y="0"/>
                    </a:moveTo>
                    <a:lnTo>
                      <a:pt x="1533218" y="0"/>
                    </a:lnTo>
                    <a:lnTo>
                      <a:pt x="1533218" y="175781"/>
                    </a:lnTo>
                    <a:lnTo>
                      <a:pt x="0" y="17578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1533218" cy="232931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27745" y="364903"/>
            <a:ext cx="11991624" cy="523875"/>
            <a:chOff x="0" y="0"/>
            <a:chExt cx="15988832" cy="698500"/>
          </a:xfrm>
        </p:grpSpPr>
        <p:sp>
          <p:nvSpPr>
            <p:cNvPr id="3" name="AutoShape 3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03032" y="1938635"/>
            <a:ext cx="14860090" cy="7204417"/>
            <a:chOff x="0" y="0"/>
            <a:chExt cx="1440751" cy="698500"/>
          </a:xfrm>
        </p:grpSpPr>
        <p:sp>
          <p:nvSpPr>
            <p:cNvPr id="6" name="Freeform 6"/>
            <p:cNvSpPr/>
            <p:nvPr/>
          </p:nvSpPr>
          <p:spPr>
            <a:xfrm>
              <a:off x="2001" y="0"/>
              <a:ext cx="1436750" cy="698500"/>
            </a:xfrm>
            <a:custGeom>
              <a:avLst/>
              <a:gdLst/>
              <a:ahLst/>
              <a:cxnLst/>
              <a:rect l="l" t="t" r="r" b="b"/>
              <a:pathLst>
                <a:path w="1436750" h="698500">
                  <a:moveTo>
                    <a:pt x="1433510" y="358256"/>
                  </a:moveTo>
                  <a:lnTo>
                    <a:pt x="1240790" y="689494"/>
                  </a:lnTo>
                  <a:cubicBezTo>
                    <a:pt x="1237546" y="695070"/>
                    <a:pt x="1231582" y="698500"/>
                    <a:pt x="1225131" y="698500"/>
                  </a:cubicBezTo>
                  <a:lnTo>
                    <a:pt x="211619" y="698500"/>
                  </a:lnTo>
                  <a:cubicBezTo>
                    <a:pt x="205168" y="698500"/>
                    <a:pt x="199203" y="695070"/>
                    <a:pt x="195959" y="689494"/>
                  </a:cubicBezTo>
                  <a:lnTo>
                    <a:pt x="3239" y="358256"/>
                  </a:lnTo>
                  <a:cubicBezTo>
                    <a:pt x="0" y="352689"/>
                    <a:pt x="0" y="345811"/>
                    <a:pt x="3239" y="340244"/>
                  </a:cubicBezTo>
                  <a:lnTo>
                    <a:pt x="195959" y="9006"/>
                  </a:lnTo>
                  <a:cubicBezTo>
                    <a:pt x="199203" y="3430"/>
                    <a:pt x="205168" y="0"/>
                    <a:pt x="211619" y="0"/>
                  </a:cubicBezTo>
                  <a:lnTo>
                    <a:pt x="1225131" y="0"/>
                  </a:lnTo>
                  <a:cubicBezTo>
                    <a:pt x="1231582" y="0"/>
                    <a:pt x="1237546" y="3430"/>
                    <a:pt x="1240790" y="9006"/>
                  </a:cubicBezTo>
                  <a:lnTo>
                    <a:pt x="1433510" y="340244"/>
                  </a:lnTo>
                  <a:cubicBezTo>
                    <a:pt x="1436749" y="345811"/>
                    <a:pt x="1436749" y="352689"/>
                    <a:pt x="1433510" y="358256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1212151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972860" y="1445004"/>
            <a:ext cx="11331871" cy="8609337"/>
            <a:chOff x="0" y="0"/>
            <a:chExt cx="919387" cy="698500"/>
          </a:xfrm>
        </p:grpSpPr>
        <p:sp>
          <p:nvSpPr>
            <p:cNvPr id="9" name="Freeform 9"/>
            <p:cNvSpPr/>
            <p:nvPr/>
          </p:nvSpPr>
          <p:spPr>
            <a:xfrm>
              <a:off x="2624" y="0"/>
              <a:ext cx="914139" cy="698500"/>
            </a:xfrm>
            <a:custGeom>
              <a:avLst/>
              <a:gdLst/>
              <a:ahLst/>
              <a:cxnLst/>
              <a:rect l="l" t="t" r="r" b="b"/>
              <a:pathLst>
                <a:path w="914139" h="698500">
                  <a:moveTo>
                    <a:pt x="909891" y="361060"/>
                  </a:moveTo>
                  <a:lnTo>
                    <a:pt x="720434" y="686690"/>
                  </a:lnTo>
                  <a:cubicBezTo>
                    <a:pt x="716180" y="694002"/>
                    <a:pt x="708359" y="698500"/>
                    <a:pt x="699899" y="698500"/>
                  </a:cubicBezTo>
                  <a:lnTo>
                    <a:pt x="214240" y="698500"/>
                  </a:lnTo>
                  <a:cubicBezTo>
                    <a:pt x="205780" y="698500"/>
                    <a:pt x="197959" y="694002"/>
                    <a:pt x="193704" y="686690"/>
                  </a:cubicBezTo>
                  <a:lnTo>
                    <a:pt x="4248" y="361060"/>
                  </a:lnTo>
                  <a:cubicBezTo>
                    <a:pt x="0" y="353760"/>
                    <a:pt x="0" y="344740"/>
                    <a:pt x="4248" y="337440"/>
                  </a:cubicBezTo>
                  <a:lnTo>
                    <a:pt x="193704" y="11810"/>
                  </a:lnTo>
                  <a:cubicBezTo>
                    <a:pt x="197959" y="4498"/>
                    <a:pt x="205780" y="0"/>
                    <a:pt x="214240" y="0"/>
                  </a:cubicBezTo>
                  <a:lnTo>
                    <a:pt x="699899" y="0"/>
                  </a:lnTo>
                  <a:cubicBezTo>
                    <a:pt x="708359" y="0"/>
                    <a:pt x="716180" y="4498"/>
                    <a:pt x="720434" y="11810"/>
                  </a:cubicBezTo>
                  <a:lnTo>
                    <a:pt x="909891" y="337440"/>
                  </a:lnTo>
                  <a:cubicBezTo>
                    <a:pt x="914139" y="344740"/>
                    <a:pt x="914139" y="353760"/>
                    <a:pt x="909891" y="361060"/>
                  </a:cubicBez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l="-7477" r="-747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707965" y="116329"/>
            <a:ext cx="3434979" cy="10054341"/>
            <a:chOff x="0" y="0"/>
            <a:chExt cx="1021350" cy="2989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1350" cy="2989539"/>
            </a:xfrm>
            <a:custGeom>
              <a:avLst/>
              <a:gdLst/>
              <a:ahLst/>
              <a:cxnLst/>
              <a:rect l="l" t="t" r="r" b="b"/>
              <a:pathLst>
                <a:path w="1021350" h="2989539">
                  <a:moveTo>
                    <a:pt x="0" y="0"/>
                  </a:moveTo>
                  <a:lnTo>
                    <a:pt x="1021350" y="0"/>
                  </a:lnTo>
                  <a:lnTo>
                    <a:pt x="1021350" y="2989539"/>
                  </a:lnTo>
                  <a:lnTo>
                    <a:pt x="0" y="29895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8982A"/>
              </a:solidFill>
              <a:prstDash val="dash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21350" cy="3046689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4483" y="3737687"/>
            <a:ext cx="5258925" cy="3734615"/>
          </a:xfrm>
          <a:custGeom>
            <a:avLst/>
            <a:gdLst/>
            <a:ahLst/>
            <a:cxnLst/>
            <a:rect l="l" t="t" r="r" b="b"/>
            <a:pathLst>
              <a:path w="5258925" h="3734615">
                <a:moveTo>
                  <a:pt x="0" y="0"/>
                </a:moveTo>
                <a:lnTo>
                  <a:pt x="5258925" y="0"/>
                </a:lnTo>
                <a:lnTo>
                  <a:pt x="5258925" y="3734615"/>
                </a:lnTo>
                <a:lnTo>
                  <a:pt x="0" y="3734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05" t="-74889" r="-95753" b="-47145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2890539" y="4567913"/>
            <a:ext cx="2546812" cy="2546812"/>
          </a:xfrm>
          <a:custGeom>
            <a:avLst/>
            <a:gdLst/>
            <a:ahLst/>
            <a:cxnLst/>
            <a:rect l="l" t="t" r="r" b="b"/>
            <a:pathLst>
              <a:path w="2546812" h="2546812">
                <a:moveTo>
                  <a:pt x="0" y="0"/>
                </a:moveTo>
                <a:lnTo>
                  <a:pt x="2546812" y="0"/>
                </a:lnTo>
                <a:lnTo>
                  <a:pt x="2546812" y="2546812"/>
                </a:lnTo>
                <a:lnTo>
                  <a:pt x="0" y="254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 rot="10101449">
            <a:off x="5325429" y="4584723"/>
            <a:ext cx="5498304" cy="405500"/>
          </a:xfrm>
          <a:custGeom>
            <a:avLst/>
            <a:gdLst/>
            <a:ahLst/>
            <a:cxnLst/>
            <a:rect l="l" t="t" r="r" b="b"/>
            <a:pathLst>
              <a:path w="5498304" h="405500">
                <a:moveTo>
                  <a:pt x="0" y="0"/>
                </a:moveTo>
                <a:lnTo>
                  <a:pt x="5498304" y="0"/>
                </a:lnTo>
                <a:lnTo>
                  <a:pt x="5498304" y="405500"/>
                </a:lnTo>
                <a:lnTo>
                  <a:pt x="0" y="40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10738362" y="579750"/>
            <a:ext cx="6590664" cy="7976328"/>
          </a:xfrm>
          <a:custGeom>
            <a:avLst/>
            <a:gdLst/>
            <a:ahLst/>
            <a:cxnLst/>
            <a:rect l="l" t="t" r="r" b="b"/>
            <a:pathLst>
              <a:path w="6590664" h="7976328">
                <a:moveTo>
                  <a:pt x="0" y="0"/>
                </a:moveTo>
                <a:lnTo>
                  <a:pt x="6590664" y="0"/>
                </a:lnTo>
                <a:lnTo>
                  <a:pt x="6590664" y="7976327"/>
                </a:lnTo>
                <a:lnTo>
                  <a:pt x="0" y="7976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28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17" name="Group 17"/>
          <p:cNvGrpSpPr/>
          <p:nvPr/>
        </p:nvGrpSpPr>
        <p:grpSpPr>
          <a:xfrm>
            <a:off x="10738362" y="8580513"/>
            <a:ext cx="6590664" cy="677787"/>
            <a:chOff x="0" y="0"/>
            <a:chExt cx="8787553" cy="90371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787553" cy="903716"/>
              <a:chOff x="0" y="0"/>
              <a:chExt cx="1959656" cy="20153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59656" cy="201532"/>
              </a:xfrm>
              <a:custGeom>
                <a:avLst/>
                <a:gdLst/>
                <a:ahLst/>
                <a:cxnLst/>
                <a:rect l="l" t="t" r="r" b="b"/>
                <a:pathLst>
                  <a:path w="1959656" h="201532">
                    <a:moveTo>
                      <a:pt x="0" y="0"/>
                    </a:moveTo>
                    <a:lnTo>
                      <a:pt x="1959656" y="0"/>
                    </a:lnTo>
                    <a:lnTo>
                      <a:pt x="1959656" y="201532"/>
                    </a:lnTo>
                    <a:lnTo>
                      <a:pt x="0" y="20153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8982A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1959656" cy="258682"/>
              </a:xfrm>
              <a:prstGeom prst="rect">
                <a:avLst/>
              </a:prstGeom>
            </p:spPr>
            <p:txBody>
              <a:bodyPr lIns="44997" tIns="44997" rIns="44997" bIns="44997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92968" y="149402"/>
              <a:ext cx="8601616" cy="441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00"/>
                </a:lnSpc>
                <a:spcBef>
                  <a:spcPct val="0"/>
                </a:spcBef>
              </a:pP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...</a:t>
              </a:r>
              <a:r>
                <a:rPr lang="hr-HR" sz="1800" spc="93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za </a:t>
              </a:r>
              <a:r>
                <a:rPr lang="en-US" sz="1800" spc="93" dirty="0" err="1">
                  <a:solidFill>
                    <a:srgbClr val="003271"/>
                  </a:solidFill>
                  <a:latin typeface="Poppins"/>
                </a:rPr>
                <a:t>vrijeme</a:t>
              </a: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800" spc="93" dirty="0" err="1">
                  <a:solidFill>
                    <a:srgbClr val="003271"/>
                  </a:solidFill>
                  <a:latin typeface="Poppins"/>
                </a:rPr>
                <a:t>olujnog</a:t>
              </a: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 juga s </a:t>
              </a:r>
              <a:r>
                <a:rPr lang="en-US" sz="1800" spc="93" dirty="0" err="1">
                  <a:solidFill>
                    <a:srgbClr val="003271"/>
                  </a:solidFill>
                  <a:latin typeface="Poppins"/>
                </a:rPr>
                <a:t>orkanskim</a:t>
              </a: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800" spc="93" dirty="0" err="1">
                  <a:solidFill>
                    <a:srgbClr val="003271"/>
                  </a:solidFill>
                  <a:latin typeface="Poppins"/>
                </a:rPr>
                <a:t>udarima</a:t>
              </a:r>
              <a:r>
                <a:rPr lang="en-US" sz="1800" spc="93" dirty="0">
                  <a:solidFill>
                    <a:srgbClr val="003271"/>
                  </a:solidFill>
                  <a:latin typeface="Poppins"/>
                </a:rPr>
                <a:t>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57604" y="522600"/>
            <a:ext cx="978075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Grafički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prikaz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podataka s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plutače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Blitvenica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3271"/>
                </a:solidFill>
                <a:latin typeface="Poppins Bold"/>
              </a:rPr>
              <a:t>od 8. do 10.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ožujka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2024.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01130" y="9854963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8267494" y="-2414838"/>
            <a:ext cx="14991876" cy="14150547"/>
            <a:chOff x="0" y="0"/>
            <a:chExt cx="19989168" cy="18867395"/>
          </a:xfrm>
        </p:grpSpPr>
        <p:grpSp>
          <p:nvGrpSpPr>
            <p:cNvPr id="4" name="Group 4"/>
            <p:cNvGrpSpPr/>
            <p:nvPr/>
          </p:nvGrpSpPr>
          <p:grpSpPr>
            <a:xfrm>
              <a:off x="3988982" y="0"/>
              <a:ext cx="16000186" cy="17698094"/>
              <a:chOff x="0" y="0"/>
              <a:chExt cx="631488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2478" y="0"/>
                <a:ext cx="62653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26532" h="698500">
                    <a:moveTo>
                      <a:pt x="622521" y="360403"/>
                    </a:moveTo>
                    <a:lnTo>
                      <a:pt x="432299" y="687347"/>
                    </a:lnTo>
                    <a:cubicBezTo>
                      <a:pt x="428281" y="694252"/>
                      <a:pt x="420895" y="698500"/>
                      <a:pt x="412907" y="698500"/>
                    </a:cubicBezTo>
                    <a:lnTo>
                      <a:pt x="213625" y="698500"/>
                    </a:lnTo>
                    <a:cubicBezTo>
                      <a:pt x="205637" y="698500"/>
                      <a:pt x="198251" y="694252"/>
                      <a:pt x="194233" y="687347"/>
                    </a:cubicBezTo>
                    <a:lnTo>
                      <a:pt x="4011" y="360403"/>
                    </a:lnTo>
                    <a:cubicBezTo>
                      <a:pt x="0" y="353509"/>
                      <a:pt x="0" y="344991"/>
                      <a:pt x="4011" y="338097"/>
                    </a:cubicBezTo>
                    <a:lnTo>
                      <a:pt x="194233" y="11153"/>
                    </a:lnTo>
                    <a:cubicBezTo>
                      <a:pt x="198251" y="4248"/>
                      <a:pt x="205637" y="0"/>
                      <a:pt x="213625" y="0"/>
                    </a:cubicBezTo>
                    <a:lnTo>
                      <a:pt x="412907" y="0"/>
                    </a:lnTo>
                    <a:cubicBezTo>
                      <a:pt x="420895" y="0"/>
                      <a:pt x="428281" y="4248"/>
                      <a:pt x="432299" y="11153"/>
                    </a:cubicBezTo>
                    <a:lnTo>
                      <a:pt x="622521" y="338097"/>
                    </a:lnTo>
                    <a:cubicBezTo>
                      <a:pt x="626532" y="344991"/>
                      <a:pt x="626532" y="353509"/>
                      <a:pt x="622521" y="360403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402888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127493"/>
              <a:ext cx="12421733" cy="13739902"/>
              <a:chOff x="0" y="0"/>
              <a:chExt cx="631488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91" y="0"/>
                <a:ext cx="62510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25105" h="698500">
                    <a:moveTo>
                      <a:pt x="619939" y="363616"/>
                    </a:moveTo>
                    <a:lnTo>
                      <a:pt x="433455" y="684134"/>
                    </a:lnTo>
                    <a:cubicBezTo>
                      <a:pt x="428280" y="693028"/>
                      <a:pt x="418767" y="698500"/>
                      <a:pt x="408477" y="698500"/>
                    </a:cubicBezTo>
                    <a:lnTo>
                      <a:pt x="216629" y="698500"/>
                    </a:lnTo>
                    <a:cubicBezTo>
                      <a:pt x="206339" y="698500"/>
                      <a:pt x="196826" y="693028"/>
                      <a:pt x="191651" y="684134"/>
                    </a:cubicBezTo>
                    <a:lnTo>
                      <a:pt x="5167" y="363616"/>
                    </a:lnTo>
                    <a:cubicBezTo>
                      <a:pt x="0" y="354735"/>
                      <a:pt x="0" y="343765"/>
                      <a:pt x="5167" y="334884"/>
                    </a:cubicBezTo>
                    <a:lnTo>
                      <a:pt x="191651" y="14366"/>
                    </a:lnTo>
                    <a:cubicBezTo>
                      <a:pt x="196826" y="5472"/>
                      <a:pt x="206339" y="0"/>
                      <a:pt x="216629" y="0"/>
                    </a:cubicBezTo>
                    <a:lnTo>
                      <a:pt x="408477" y="0"/>
                    </a:lnTo>
                    <a:cubicBezTo>
                      <a:pt x="418767" y="0"/>
                      <a:pt x="428280" y="5472"/>
                      <a:pt x="433455" y="14366"/>
                    </a:cubicBezTo>
                    <a:lnTo>
                      <a:pt x="619939" y="334884"/>
                    </a:lnTo>
                    <a:cubicBezTo>
                      <a:pt x="625105" y="343765"/>
                      <a:pt x="625105" y="354735"/>
                      <a:pt x="619939" y="363616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402888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AutoShape 10"/>
            <p:cNvSpPr/>
            <p:nvPr/>
          </p:nvSpPr>
          <p:spPr>
            <a:xfrm>
              <a:off x="5413829" y="400566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610276" y="15101112"/>
              <a:ext cx="2919710" cy="926143"/>
            </a:xfrm>
            <a:custGeom>
              <a:avLst/>
              <a:gdLst/>
              <a:ahLst/>
              <a:cxnLst/>
              <a:rect l="l" t="t" r="r" b="b"/>
              <a:pathLst>
                <a:path w="2919710" h="926143">
                  <a:moveTo>
                    <a:pt x="0" y="0"/>
                  </a:moveTo>
                  <a:lnTo>
                    <a:pt x="2919710" y="0"/>
                  </a:lnTo>
                  <a:lnTo>
                    <a:pt x="2919710" y="926143"/>
                  </a:lnTo>
                  <a:lnTo>
                    <a:pt x="0" y="926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3802" r="-3227" b="-23086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100190" y="15608457"/>
              <a:ext cx="3260485" cy="837596"/>
            </a:xfrm>
            <a:custGeom>
              <a:avLst/>
              <a:gdLst/>
              <a:ahLst/>
              <a:cxnLst/>
              <a:rect l="l" t="t" r="r" b="b"/>
              <a:pathLst>
                <a:path w="3260485" h="837596">
                  <a:moveTo>
                    <a:pt x="0" y="0"/>
                  </a:moveTo>
                  <a:lnTo>
                    <a:pt x="3260485" y="0"/>
                  </a:lnTo>
                  <a:lnTo>
                    <a:pt x="3260485" y="837596"/>
                  </a:lnTo>
                  <a:lnTo>
                    <a:pt x="0" y="83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8926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750906" y="3120129"/>
            <a:ext cx="9969487" cy="5261673"/>
          </a:xfrm>
          <a:custGeom>
            <a:avLst/>
            <a:gdLst/>
            <a:ahLst/>
            <a:cxnLst/>
            <a:rect l="l" t="t" r="r" b="b"/>
            <a:pathLst>
              <a:path w="9969487" h="5261673">
                <a:moveTo>
                  <a:pt x="0" y="0"/>
                </a:moveTo>
                <a:lnTo>
                  <a:pt x="9969487" y="0"/>
                </a:lnTo>
                <a:lnTo>
                  <a:pt x="9969487" y="5261674"/>
                </a:lnTo>
                <a:lnTo>
                  <a:pt x="0" y="5261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4" name="TextBox 14"/>
          <p:cNvSpPr txBox="1"/>
          <p:nvPr/>
        </p:nvSpPr>
        <p:spPr>
          <a:xfrm>
            <a:off x="750091" y="465582"/>
            <a:ext cx="12719601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Centralna integracijska platforma </a:t>
            </a:r>
            <a:r>
              <a:rPr lang="en-US" sz="5000">
                <a:solidFill>
                  <a:srgbClr val="F8982A"/>
                </a:solidFill>
                <a:latin typeface="Poppins Bold"/>
              </a:rPr>
              <a:t>(CIP)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22811" y="2389002"/>
            <a:ext cx="6657961" cy="50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FFFFFF"/>
                </a:solidFill>
                <a:latin typeface="Poppins Bold"/>
              </a:rPr>
              <a:t>Korisničko sučelje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3670" y="3931342"/>
            <a:ext cx="630622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Softver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za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obradu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prikaz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dostupnost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meteoroloških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podataka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57208" y="5090431"/>
            <a:ext cx="6306222" cy="4368712"/>
            <a:chOff x="0" y="0"/>
            <a:chExt cx="8408296" cy="582495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35306"/>
              <a:ext cx="8408296" cy="518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Omogućiti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dohvat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svih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meteoroloških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podataka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kroz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jedinstvena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sučelja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</a:p>
            <a:p>
              <a:pPr algn="just">
                <a:lnSpc>
                  <a:spcPts val="3079"/>
                </a:lnSpc>
              </a:pP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Korisničko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(UI)</a:t>
              </a:r>
            </a:p>
            <a:p>
              <a:pPr algn="just">
                <a:lnSpc>
                  <a:spcPts val="3079"/>
                </a:lnSpc>
              </a:pP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Aplikacijsko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programsko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(API) </a:t>
              </a:r>
            </a:p>
            <a:p>
              <a:pPr algn="just">
                <a:lnSpc>
                  <a:spcPts val="3079"/>
                </a:lnSpc>
              </a:pP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Integracija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podataka,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jednostavan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te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lakši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brži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pristup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podacima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za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vanjske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interne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korisnike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39963" y="-57150"/>
              <a:ext cx="4574824" cy="503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F8982A"/>
                  </a:solidFill>
                  <a:latin typeface="Poppins Bold"/>
                </a:rPr>
                <a:t>Svrha i cilj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750091" y="2785167"/>
            <a:ext cx="2383551" cy="822325"/>
          </a:xfrm>
          <a:custGeom>
            <a:avLst/>
            <a:gdLst/>
            <a:ahLst/>
            <a:cxnLst/>
            <a:rect l="l" t="t" r="r" b="b"/>
            <a:pathLst>
              <a:path w="2383551" h="822325">
                <a:moveTo>
                  <a:pt x="0" y="0"/>
                </a:moveTo>
                <a:lnTo>
                  <a:pt x="2383551" y="0"/>
                </a:lnTo>
                <a:lnTo>
                  <a:pt x="2383551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86237" y="428424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 flipH="1" flipV="1">
            <a:off x="-7650961" y="9946446"/>
            <a:ext cx="1092970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1508865" y="266499"/>
            <a:ext cx="7254579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Prostorni prikaz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786150" y="2654107"/>
            <a:ext cx="24500525" cy="5536930"/>
            <a:chOff x="0" y="0"/>
            <a:chExt cx="3090813" cy="698500"/>
          </a:xfrm>
        </p:grpSpPr>
        <p:sp>
          <p:nvSpPr>
            <p:cNvPr id="6" name="Freeform 6"/>
            <p:cNvSpPr/>
            <p:nvPr/>
          </p:nvSpPr>
          <p:spPr>
            <a:xfrm>
              <a:off x="910" y="0"/>
              <a:ext cx="3088993" cy="698500"/>
            </a:xfrm>
            <a:custGeom>
              <a:avLst/>
              <a:gdLst/>
              <a:ahLst/>
              <a:cxnLst/>
              <a:rect l="l" t="t" r="r" b="b"/>
              <a:pathLst>
                <a:path w="3088993" h="698500">
                  <a:moveTo>
                    <a:pt x="3087520" y="353347"/>
                  </a:moveTo>
                  <a:lnTo>
                    <a:pt x="2889087" y="694403"/>
                  </a:lnTo>
                  <a:cubicBezTo>
                    <a:pt x="2887611" y="696940"/>
                    <a:pt x="2884898" y="698500"/>
                    <a:pt x="2881963" y="698500"/>
                  </a:cubicBezTo>
                  <a:lnTo>
                    <a:pt x="207030" y="698500"/>
                  </a:lnTo>
                  <a:cubicBezTo>
                    <a:pt x="204095" y="698500"/>
                    <a:pt x="201382" y="696940"/>
                    <a:pt x="199906" y="694403"/>
                  </a:cubicBezTo>
                  <a:lnTo>
                    <a:pt x="1474" y="353347"/>
                  </a:lnTo>
                  <a:cubicBezTo>
                    <a:pt x="0" y="350814"/>
                    <a:pt x="0" y="347686"/>
                    <a:pt x="1474" y="345153"/>
                  </a:cubicBezTo>
                  <a:lnTo>
                    <a:pt x="199906" y="4097"/>
                  </a:lnTo>
                  <a:cubicBezTo>
                    <a:pt x="201382" y="1560"/>
                    <a:pt x="204095" y="0"/>
                    <a:pt x="207030" y="0"/>
                  </a:cubicBezTo>
                  <a:lnTo>
                    <a:pt x="2881963" y="0"/>
                  </a:lnTo>
                  <a:cubicBezTo>
                    <a:pt x="2884898" y="0"/>
                    <a:pt x="2887611" y="1560"/>
                    <a:pt x="2889087" y="4097"/>
                  </a:cubicBezTo>
                  <a:lnTo>
                    <a:pt x="3087520" y="345153"/>
                  </a:lnTo>
                  <a:cubicBezTo>
                    <a:pt x="3088993" y="347686"/>
                    <a:pt x="3088993" y="350814"/>
                    <a:pt x="3087520" y="353347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286221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8865" y="1330124"/>
            <a:ext cx="15270270" cy="8430940"/>
          </a:xfrm>
          <a:custGeom>
            <a:avLst/>
            <a:gdLst/>
            <a:ahLst/>
            <a:cxnLst/>
            <a:rect l="l" t="t" r="r" b="b"/>
            <a:pathLst>
              <a:path w="15270270" h="8430940">
                <a:moveTo>
                  <a:pt x="0" y="0"/>
                </a:moveTo>
                <a:lnTo>
                  <a:pt x="15270270" y="0"/>
                </a:lnTo>
                <a:lnTo>
                  <a:pt x="15270270" y="8430940"/>
                </a:lnTo>
                <a:lnTo>
                  <a:pt x="0" y="8430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6" b="-2334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9" name="Group 9"/>
          <p:cNvGrpSpPr/>
          <p:nvPr/>
        </p:nvGrpSpPr>
        <p:grpSpPr>
          <a:xfrm>
            <a:off x="5365598" y="2253530"/>
            <a:ext cx="3978048" cy="1366577"/>
            <a:chOff x="0" y="0"/>
            <a:chExt cx="5304064" cy="1822103"/>
          </a:xfrm>
        </p:grpSpPr>
        <p:grpSp>
          <p:nvGrpSpPr>
            <p:cNvPr id="10" name="Group 10"/>
            <p:cNvGrpSpPr/>
            <p:nvPr/>
          </p:nvGrpSpPr>
          <p:grpSpPr>
            <a:xfrm>
              <a:off x="1477780" y="1080878"/>
              <a:ext cx="3826284" cy="741225"/>
              <a:chOff x="0" y="0"/>
              <a:chExt cx="2173617" cy="4210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73618" cy="421071"/>
              </a:xfrm>
              <a:custGeom>
                <a:avLst/>
                <a:gdLst/>
                <a:ahLst/>
                <a:cxnLst/>
                <a:rect l="l" t="t" r="r" b="b"/>
                <a:pathLst>
                  <a:path w="2173618" h="421071">
                    <a:moveTo>
                      <a:pt x="1970418" y="0"/>
                    </a:moveTo>
                    <a:cubicBezTo>
                      <a:pt x="2082642" y="0"/>
                      <a:pt x="2173618" y="94260"/>
                      <a:pt x="2173618" y="210536"/>
                    </a:cubicBezTo>
                    <a:cubicBezTo>
                      <a:pt x="2173618" y="326811"/>
                      <a:pt x="2082642" y="421071"/>
                      <a:pt x="1970418" y="421071"/>
                    </a:cubicBezTo>
                    <a:lnTo>
                      <a:pt x="203200" y="421071"/>
                    </a:lnTo>
                    <a:cubicBezTo>
                      <a:pt x="90976" y="421071"/>
                      <a:pt x="0" y="326811"/>
                      <a:pt x="0" y="210536"/>
                    </a:cubicBezTo>
                    <a:cubicBezTo>
                      <a:pt x="0" y="9426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3271">
                  <a:alpha val="90980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2173617" cy="478221"/>
              </a:xfrm>
              <a:prstGeom prst="rect">
                <a:avLst/>
              </a:prstGeom>
            </p:spPr>
            <p:txBody>
              <a:bodyPr lIns="38950" tIns="38950" rIns="38950" bIns="3895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13" name="AutoShape 13"/>
            <p:cNvSpPr/>
            <p:nvPr/>
          </p:nvSpPr>
          <p:spPr>
            <a:xfrm flipH="1" flipV="1">
              <a:off x="21913" y="52782"/>
              <a:ext cx="3369008" cy="1398709"/>
            </a:xfrm>
            <a:prstGeom prst="line">
              <a:avLst/>
            </a:prstGeom>
            <a:ln w="114300" cap="flat">
              <a:solidFill>
                <a:srgbClr val="003271">
                  <a:alpha val="70980"/>
                </a:srgbClr>
              </a:solidFill>
              <a:prstDash val="solid"/>
              <a:headEnd type="oval" w="lg" len="lg"/>
              <a:tailEnd type="triangle" w="lg" len="me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93232" y="1235802"/>
              <a:ext cx="3195380" cy="352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100"/>
                </a:lnSpc>
                <a:spcBef>
                  <a:spcPct val="0"/>
                </a:spcBef>
              </a:pPr>
              <a:r>
                <a:rPr lang="en-US" sz="1500" spc="48">
                  <a:solidFill>
                    <a:srgbClr val="FFFFFF"/>
                  </a:solidFill>
                  <a:latin typeface="Poppins Semi-Bold"/>
                </a:rPr>
                <a:t>TEMA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73933" y="4861087"/>
            <a:ext cx="2869713" cy="555918"/>
            <a:chOff x="0" y="0"/>
            <a:chExt cx="2173617" cy="4210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H="1" flipV="1">
            <a:off x="4053282" y="2654107"/>
            <a:ext cx="3855507" cy="2484939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19" name="TextBox 19"/>
          <p:cNvSpPr txBox="1"/>
          <p:nvPr/>
        </p:nvSpPr>
        <p:spPr>
          <a:xfrm>
            <a:off x="6710522" y="4965374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STABLO SLOJEVA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48851" y="6612852"/>
            <a:ext cx="2869713" cy="555918"/>
            <a:chOff x="0" y="0"/>
            <a:chExt cx="2173617" cy="42107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5365598" y="6890811"/>
            <a:ext cx="2918110" cy="781253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24" name="TextBox 24"/>
          <p:cNvSpPr txBox="1"/>
          <p:nvPr/>
        </p:nvSpPr>
        <p:spPr>
          <a:xfrm>
            <a:off x="7085440" y="6717139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PODLOGA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826899" y="6356253"/>
            <a:ext cx="2869713" cy="555918"/>
            <a:chOff x="0" y="0"/>
            <a:chExt cx="2173617" cy="4210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 flipH="1">
            <a:off x="10077902" y="6634212"/>
            <a:ext cx="2183853" cy="1556825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29" name="TextBox 29"/>
          <p:cNvSpPr txBox="1"/>
          <p:nvPr/>
        </p:nvSpPr>
        <p:spPr>
          <a:xfrm>
            <a:off x="11063488" y="6460539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TERMINSKA TRAKA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935234" y="4861087"/>
            <a:ext cx="2869713" cy="555918"/>
            <a:chOff x="0" y="0"/>
            <a:chExt cx="2173617" cy="4210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7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3" name="AutoShape 33"/>
          <p:cNvSpPr/>
          <p:nvPr/>
        </p:nvSpPr>
        <p:spPr>
          <a:xfrm flipV="1">
            <a:off x="13370090" y="4561507"/>
            <a:ext cx="2616794" cy="577539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34" name="TextBox 34"/>
          <p:cNvSpPr txBox="1"/>
          <p:nvPr/>
        </p:nvSpPr>
        <p:spPr>
          <a:xfrm>
            <a:off x="12171823" y="4965374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NAVIGACIJA KARTOM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1935234" y="3747477"/>
            <a:ext cx="2869713" cy="555918"/>
            <a:chOff x="0" y="0"/>
            <a:chExt cx="2173617" cy="42107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8" name="AutoShape 38"/>
          <p:cNvSpPr/>
          <p:nvPr/>
        </p:nvSpPr>
        <p:spPr>
          <a:xfrm flipV="1">
            <a:off x="13370090" y="2253530"/>
            <a:ext cx="3131149" cy="1771906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39" name="TextBox 39"/>
          <p:cNvSpPr txBox="1"/>
          <p:nvPr/>
        </p:nvSpPr>
        <p:spPr>
          <a:xfrm>
            <a:off x="12171823" y="3851763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ALATI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1186237" y="2629583"/>
            <a:ext cx="2869713" cy="555918"/>
            <a:chOff x="0" y="0"/>
            <a:chExt cx="2173617" cy="42107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 flipV="1">
            <a:off x="12621094" y="1944237"/>
            <a:ext cx="3365790" cy="963306"/>
          </a:xfrm>
          <a:prstGeom prst="line">
            <a:avLst/>
          </a:prstGeom>
          <a:ln w="85725" cap="flat">
            <a:solidFill>
              <a:srgbClr val="003271">
                <a:alpha val="71765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44" name="TextBox 44"/>
          <p:cNvSpPr txBox="1"/>
          <p:nvPr/>
        </p:nvSpPr>
        <p:spPr>
          <a:xfrm>
            <a:off x="11422826" y="2733870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TRAŽILICA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9197213" y="1820309"/>
            <a:ext cx="2869713" cy="555918"/>
            <a:chOff x="0" y="0"/>
            <a:chExt cx="2173617" cy="42107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173618" cy="421071"/>
            </a:xfrm>
            <a:custGeom>
              <a:avLst/>
              <a:gdLst/>
              <a:ahLst/>
              <a:cxnLst/>
              <a:rect l="l" t="t" r="r" b="b"/>
              <a:pathLst>
                <a:path w="2173618" h="421071">
                  <a:moveTo>
                    <a:pt x="1970418" y="0"/>
                  </a:moveTo>
                  <a:cubicBezTo>
                    <a:pt x="2082642" y="0"/>
                    <a:pt x="2173618" y="94260"/>
                    <a:pt x="2173618" y="210536"/>
                  </a:cubicBezTo>
                  <a:cubicBezTo>
                    <a:pt x="2173618" y="326811"/>
                    <a:pt x="2082642" y="421071"/>
                    <a:pt x="1970418" y="421071"/>
                  </a:cubicBezTo>
                  <a:lnTo>
                    <a:pt x="203200" y="421071"/>
                  </a:lnTo>
                  <a:cubicBezTo>
                    <a:pt x="90976" y="421071"/>
                    <a:pt x="0" y="326811"/>
                    <a:pt x="0" y="210536"/>
                  </a:cubicBezTo>
                  <a:cubicBezTo>
                    <a:pt x="0" y="942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271">
                <a:alpha val="9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57150"/>
              <a:ext cx="2173617" cy="478221"/>
            </a:xfrm>
            <a:prstGeom prst="rect">
              <a:avLst/>
            </a:prstGeom>
          </p:spPr>
          <p:txBody>
            <a:bodyPr lIns="38950" tIns="38950" rIns="38950" bIns="3895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48" name="AutoShape 48"/>
          <p:cNvSpPr/>
          <p:nvPr/>
        </p:nvSpPr>
        <p:spPr>
          <a:xfrm flipH="1">
            <a:off x="10355617" y="2098268"/>
            <a:ext cx="276453" cy="1801120"/>
          </a:xfrm>
          <a:prstGeom prst="line">
            <a:avLst/>
          </a:prstGeom>
          <a:ln w="85725" cap="flat">
            <a:solidFill>
              <a:srgbClr val="003271">
                <a:alpha val="70980"/>
              </a:srgbClr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49" name="TextBox 49"/>
          <p:cNvSpPr txBox="1"/>
          <p:nvPr/>
        </p:nvSpPr>
        <p:spPr>
          <a:xfrm>
            <a:off x="9433802" y="1924595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KARTA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13430" y="1009650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 flipH="1" flipV="1">
            <a:off x="-7650961" y="9946446"/>
            <a:ext cx="1092970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1508865" y="266499"/>
            <a:ext cx="7254579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Grafički prikaz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786150" y="2654107"/>
            <a:ext cx="24500525" cy="5536930"/>
            <a:chOff x="0" y="0"/>
            <a:chExt cx="3090813" cy="698500"/>
          </a:xfrm>
        </p:grpSpPr>
        <p:sp>
          <p:nvSpPr>
            <p:cNvPr id="6" name="Freeform 6"/>
            <p:cNvSpPr/>
            <p:nvPr/>
          </p:nvSpPr>
          <p:spPr>
            <a:xfrm>
              <a:off x="910" y="0"/>
              <a:ext cx="3088993" cy="698500"/>
            </a:xfrm>
            <a:custGeom>
              <a:avLst/>
              <a:gdLst/>
              <a:ahLst/>
              <a:cxnLst/>
              <a:rect l="l" t="t" r="r" b="b"/>
              <a:pathLst>
                <a:path w="3088993" h="698500">
                  <a:moveTo>
                    <a:pt x="3087520" y="353347"/>
                  </a:moveTo>
                  <a:lnTo>
                    <a:pt x="2889087" y="694403"/>
                  </a:lnTo>
                  <a:cubicBezTo>
                    <a:pt x="2887611" y="696940"/>
                    <a:pt x="2884898" y="698500"/>
                    <a:pt x="2881963" y="698500"/>
                  </a:cubicBezTo>
                  <a:lnTo>
                    <a:pt x="207030" y="698500"/>
                  </a:lnTo>
                  <a:cubicBezTo>
                    <a:pt x="204095" y="698500"/>
                    <a:pt x="201382" y="696940"/>
                    <a:pt x="199906" y="694403"/>
                  </a:cubicBezTo>
                  <a:lnTo>
                    <a:pt x="1474" y="353347"/>
                  </a:lnTo>
                  <a:cubicBezTo>
                    <a:pt x="0" y="350814"/>
                    <a:pt x="0" y="347686"/>
                    <a:pt x="1474" y="345153"/>
                  </a:cubicBezTo>
                  <a:lnTo>
                    <a:pt x="199906" y="4097"/>
                  </a:lnTo>
                  <a:cubicBezTo>
                    <a:pt x="201382" y="1560"/>
                    <a:pt x="204095" y="0"/>
                    <a:pt x="207030" y="0"/>
                  </a:cubicBezTo>
                  <a:lnTo>
                    <a:pt x="2881963" y="0"/>
                  </a:lnTo>
                  <a:cubicBezTo>
                    <a:pt x="2884898" y="0"/>
                    <a:pt x="2887611" y="1560"/>
                    <a:pt x="2889087" y="4097"/>
                  </a:cubicBezTo>
                  <a:lnTo>
                    <a:pt x="3087520" y="345153"/>
                  </a:lnTo>
                  <a:cubicBezTo>
                    <a:pt x="3088993" y="347686"/>
                    <a:pt x="3088993" y="350814"/>
                    <a:pt x="3087520" y="353347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286221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433802" y="1924595"/>
            <a:ext cx="239653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spc="48">
                <a:solidFill>
                  <a:srgbClr val="FFFFFF"/>
                </a:solidFill>
                <a:latin typeface="Poppins Semi-Bold"/>
              </a:rPr>
              <a:t>KARTA</a:t>
            </a:r>
          </a:p>
        </p:txBody>
      </p:sp>
      <p:sp>
        <p:nvSpPr>
          <p:cNvPr id="9" name="Freeform 9"/>
          <p:cNvSpPr/>
          <p:nvPr/>
        </p:nvSpPr>
        <p:spPr>
          <a:xfrm>
            <a:off x="1318502" y="1336871"/>
            <a:ext cx="16230600" cy="8171401"/>
          </a:xfrm>
          <a:custGeom>
            <a:avLst/>
            <a:gdLst/>
            <a:ahLst/>
            <a:cxnLst/>
            <a:rect l="l" t="t" r="r" b="b"/>
            <a:pathLst>
              <a:path w="16230600" h="8171401">
                <a:moveTo>
                  <a:pt x="0" y="0"/>
                </a:moveTo>
                <a:lnTo>
                  <a:pt x="16230600" y="0"/>
                </a:lnTo>
                <a:lnTo>
                  <a:pt x="16230600" y="8171402"/>
                </a:lnTo>
                <a:lnTo>
                  <a:pt x="0" y="8171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57" b="-6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83724" y="-1493285"/>
            <a:ext cx="12000139" cy="13273570"/>
            <a:chOff x="0" y="0"/>
            <a:chExt cx="631488" cy="698500"/>
          </a:xfrm>
        </p:grpSpPr>
        <p:sp>
          <p:nvSpPr>
            <p:cNvPr id="3" name="Freeform 3"/>
            <p:cNvSpPr/>
            <p:nvPr/>
          </p:nvSpPr>
          <p:spPr>
            <a:xfrm>
              <a:off x="2478" y="0"/>
              <a:ext cx="626532" cy="698500"/>
            </a:xfrm>
            <a:custGeom>
              <a:avLst/>
              <a:gdLst/>
              <a:ahLst/>
              <a:cxnLst/>
              <a:rect l="l" t="t" r="r" b="b"/>
              <a:pathLst>
                <a:path w="626532" h="698500">
                  <a:moveTo>
                    <a:pt x="622521" y="360403"/>
                  </a:moveTo>
                  <a:lnTo>
                    <a:pt x="432299" y="687347"/>
                  </a:lnTo>
                  <a:cubicBezTo>
                    <a:pt x="428281" y="694252"/>
                    <a:pt x="420895" y="698500"/>
                    <a:pt x="412907" y="698500"/>
                  </a:cubicBezTo>
                  <a:lnTo>
                    <a:pt x="213625" y="698500"/>
                  </a:lnTo>
                  <a:cubicBezTo>
                    <a:pt x="205637" y="698500"/>
                    <a:pt x="198251" y="694252"/>
                    <a:pt x="194233" y="687347"/>
                  </a:cubicBezTo>
                  <a:lnTo>
                    <a:pt x="4011" y="360403"/>
                  </a:lnTo>
                  <a:cubicBezTo>
                    <a:pt x="0" y="353509"/>
                    <a:pt x="0" y="344991"/>
                    <a:pt x="4011" y="338097"/>
                  </a:cubicBezTo>
                  <a:lnTo>
                    <a:pt x="194233" y="11153"/>
                  </a:lnTo>
                  <a:cubicBezTo>
                    <a:pt x="198251" y="4248"/>
                    <a:pt x="205637" y="0"/>
                    <a:pt x="213625" y="0"/>
                  </a:cubicBezTo>
                  <a:lnTo>
                    <a:pt x="412907" y="0"/>
                  </a:lnTo>
                  <a:cubicBezTo>
                    <a:pt x="420895" y="0"/>
                    <a:pt x="428281" y="4248"/>
                    <a:pt x="432299" y="11153"/>
                  </a:cubicBezTo>
                  <a:lnTo>
                    <a:pt x="622521" y="338097"/>
                  </a:lnTo>
                  <a:cubicBezTo>
                    <a:pt x="626532" y="344991"/>
                    <a:pt x="626532" y="353509"/>
                    <a:pt x="622521" y="360403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40288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43001" y="1028700"/>
            <a:ext cx="9316299" cy="10304927"/>
            <a:chOff x="0" y="0"/>
            <a:chExt cx="631488" cy="698500"/>
          </a:xfrm>
        </p:grpSpPr>
        <p:sp>
          <p:nvSpPr>
            <p:cNvPr id="6" name="Freeform 6"/>
            <p:cNvSpPr/>
            <p:nvPr/>
          </p:nvSpPr>
          <p:spPr>
            <a:xfrm>
              <a:off x="3191" y="0"/>
              <a:ext cx="625105" cy="698500"/>
            </a:xfrm>
            <a:custGeom>
              <a:avLst/>
              <a:gdLst/>
              <a:ahLst/>
              <a:cxnLst/>
              <a:rect l="l" t="t" r="r" b="b"/>
              <a:pathLst>
                <a:path w="625105" h="698500">
                  <a:moveTo>
                    <a:pt x="619939" y="363616"/>
                  </a:moveTo>
                  <a:lnTo>
                    <a:pt x="433455" y="684134"/>
                  </a:lnTo>
                  <a:cubicBezTo>
                    <a:pt x="428280" y="693028"/>
                    <a:pt x="418767" y="698500"/>
                    <a:pt x="408477" y="698500"/>
                  </a:cubicBezTo>
                  <a:lnTo>
                    <a:pt x="216629" y="698500"/>
                  </a:lnTo>
                  <a:cubicBezTo>
                    <a:pt x="206339" y="698500"/>
                    <a:pt x="196826" y="693028"/>
                    <a:pt x="191651" y="684134"/>
                  </a:cubicBezTo>
                  <a:lnTo>
                    <a:pt x="5167" y="363616"/>
                  </a:lnTo>
                  <a:cubicBezTo>
                    <a:pt x="0" y="354735"/>
                    <a:pt x="0" y="343765"/>
                    <a:pt x="5167" y="334884"/>
                  </a:cubicBezTo>
                  <a:lnTo>
                    <a:pt x="191651" y="14366"/>
                  </a:lnTo>
                  <a:cubicBezTo>
                    <a:pt x="196826" y="5472"/>
                    <a:pt x="206339" y="0"/>
                    <a:pt x="216629" y="0"/>
                  </a:cubicBezTo>
                  <a:lnTo>
                    <a:pt x="408477" y="0"/>
                  </a:lnTo>
                  <a:cubicBezTo>
                    <a:pt x="418767" y="0"/>
                    <a:pt x="428280" y="5472"/>
                    <a:pt x="433455" y="14366"/>
                  </a:cubicBezTo>
                  <a:lnTo>
                    <a:pt x="619939" y="334884"/>
                  </a:lnTo>
                  <a:cubicBezTo>
                    <a:pt x="625105" y="343765"/>
                    <a:pt x="625105" y="354735"/>
                    <a:pt x="619939" y="363616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40288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170567" y="629936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6975201" y="8910997"/>
            <a:ext cx="2189782" cy="694607"/>
          </a:xfrm>
          <a:custGeom>
            <a:avLst/>
            <a:gdLst/>
            <a:ahLst/>
            <a:cxnLst/>
            <a:rect l="l" t="t" r="r" b="b"/>
            <a:pathLst>
              <a:path w="2189782" h="694607">
                <a:moveTo>
                  <a:pt x="0" y="0"/>
                </a:moveTo>
                <a:lnTo>
                  <a:pt x="2189782" y="0"/>
                </a:lnTo>
                <a:lnTo>
                  <a:pt x="2189782" y="694606"/>
                </a:lnTo>
                <a:lnTo>
                  <a:pt x="0" y="694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3802" r="-3227" b="-2308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AutoShape 10"/>
          <p:cNvSpPr/>
          <p:nvPr/>
        </p:nvSpPr>
        <p:spPr>
          <a:xfrm>
            <a:off x="-2101130" y="9854963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8725203" y="9345284"/>
            <a:ext cx="2445364" cy="628197"/>
          </a:xfrm>
          <a:custGeom>
            <a:avLst/>
            <a:gdLst/>
            <a:ahLst/>
            <a:cxnLst/>
            <a:rect l="l" t="t" r="r" b="b"/>
            <a:pathLst>
              <a:path w="2445364" h="628197">
                <a:moveTo>
                  <a:pt x="0" y="0"/>
                </a:moveTo>
                <a:lnTo>
                  <a:pt x="2445364" y="0"/>
                </a:lnTo>
                <a:lnTo>
                  <a:pt x="2445364" y="628197"/>
                </a:lnTo>
                <a:lnTo>
                  <a:pt x="0" y="62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2" name="Group 12"/>
          <p:cNvGrpSpPr/>
          <p:nvPr/>
        </p:nvGrpSpPr>
        <p:grpSpPr>
          <a:xfrm>
            <a:off x="10317171" y="2719832"/>
            <a:ext cx="7600935" cy="6694063"/>
            <a:chOff x="0" y="0"/>
            <a:chExt cx="10134580" cy="89254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6604" r="6604"/>
            <a:stretch>
              <a:fillRect/>
            </a:stretch>
          </p:blipFill>
          <p:spPr>
            <a:xfrm>
              <a:off x="0" y="0"/>
              <a:ext cx="10134580" cy="586561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5291" r="5291"/>
            <a:stretch>
              <a:fillRect/>
            </a:stretch>
          </p:blipFill>
          <p:spPr>
            <a:xfrm>
              <a:off x="0" y="5992612"/>
              <a:ext cx="3335860" cy="293280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t="2094" b="10907"/>
            <a:stretch>
              <a:fillRect/>
            </a:stretch>
          </p:blipFill>
          <p:spPr>
            <a:xfrm>
              <a:off x="3462860" y="5992612"/>
              <a:ext cx="6671720" cy="293280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92239" y="5204984"/>
            <a:ext cx="6898835" cy="4171739"/>
            <a:chOff x="0" y="-57150"/>
            <a:chExt cx="9198446" cy="556231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305175"/>
              <a:ext cx="414887" cy="356544"/>
              <a:chOff x="0" y="0"/>
              <a:chExt cx="812800" cy="698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38795" y="0"/>
                <a:ext cx="7352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35210" h="698500">
                    <a:moveTo>
                      <a:pt x="672405" y="523875"/>
                    </a:moveTo>
                    <a:lnTo>
                      <a:pt x="672405" y="523875"/>
                    </a:lnTo>
                    <a:cubicBezTo>
                      <a:pt x="609502" y="631989"/>
                      <a:pt x="493856" y="698500"/>
                      <a:pt x="368774" y="698500"/>
                    </a:cubicBezTo>
                    <a:lnTo>
                      <a:pt x="366436" y="698500"/>
                    </a:lnTo>
                    <a:cubicBezTo>
                      <a:pt x="241354" y="698500"/>
                      <a:pt x="125708" y="631989"/>
                      <a:pt x="62805" y="523875"/>
                    </a:cubicBezTo>
                    <a:lnTo>
                      <a:pt x="62805" y="523875"/>
                    </a:lnTo>
                    <a:cubicBezTo>
                      <a:pt x="0" y="415929"/>
                      <a:pt x="0" y="282571"/>
                      <a:pt x="62805" y="174625"/>
                    </a:cubicBezTo>
                    <a:lnTo>
                      <a:pt x="62805" y="174625"/>
                    </a:lnTo>
                    <a:cubicBezTo>
                      <a:pt x="125708" y="66511"/>
                      <a:pt x="241354" y="0"/>
                      <a:pt x="366436" y="0"/>
                    </a:cubicBezTo>
                    <a:lnTo>
                      <a:pt x="368774" y="0"/>
                    </a:lnTo>
                    <a:cubicBezTo>
                      <a:pt x="493856" y="0"/>
                      <a:pt x="609502" y="66511"/>
                      <a:pt x="672405" y="174625"/>
                    </a:cubicBezTo>
                    <a:lnTo>
                      <a:pt x="672405" y="174625"/>
                    </a:lnTo>
                    <a:cubicBezTo>
                      <a:pt x="735210" y="282571"/>
                      <a:pt x="735210" y="415929"/>
                      <a:pt x="672405" y="523875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00640" y="-57150"/>
              <a:ext cx="8497806" cy="1024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Nacionalni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modelski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sustav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za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prognozu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vremena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ALADIN-HR (do 3 dana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unaprijed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)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1544788"/>
              <a:ext cx="414887" cy="356544"/>
              <a:chOff x="0" y="0"/>
              <a:chExt cx="812800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38795" y="0"/>
                <a:ext cx="7352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35210" h="698500">
                    <a:moveTo>
                      <a:pt x="672405" y="523875"/>
                    </a:moveTo>
                    <a:lnTo>
                      <a:pt x="672405" y="523875"/>
                    </a:lnTo>
                    <a:cubicBezTo>
                      <a:pt x="609502" y="631989"/>
                      <a:pt x="493856" y="698500"/>
                      <a:pt x="368774" y="698500"/>
                    </a:cubicBezTo>
                    <a:lnTo>
                      <a:pt x="366436" y="698500"/>
                    </a:lnTo>
                    <a:cubicBezTo>
                      <a:pt x="241354" y="698500"/>
                      <a:pt x="125708" y="631989"/>
                      <a:pt x="62805" y="523875"/>
                    </a:cubicBezTo>
                    <a:lnTo>
                      <a:pt x="62805" y="523875"/>
                    </a:lnTo>
                    <a:cubicBezTo>
                      <a:pt x="0" y="415929"/>
                      <a:pt x="0" y="282571"/>
                      <a:pt x="62805" y="174625"/>
                    </a:cubicBezTo>
                    <a:lnTo>
                      <a:pt x="62805" y="174625"/>
                    </a:lnTo>
                    <a:cubicBezTo>
                      <a:pt x="125708" y="66511"/>
                      <a:pt x="241354" y="0"/>
                      <a:pt x="366436" y="0"/>
                    </a:cubicBezTo>
                    <a:lnTo>
                      <a:pt x="368774" y="0"/>
                    </a:lnTo>
                    <a:cubicBezTo>
                      <a:pt x="493856" y="0"/>
                      <a:pt x="609502" y="66511"/>
                      <a:pt x="672405" y="174625"/>
                    </a:cubicBezTo>
                    <a:lnTo>
                      <a:pt x="672405" y="174625"/>
                    </a:lnTo>
                    <a:cubicBezTo>
                      <a:pt x="735210" y="282571"/>
                      <a:pt x="735210" y="415929"/>
                      <a:pt x="672405" y="523875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00640" y="1442813"/>
              <a:ext cx="8497806" cy="503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Povezan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s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hidrološkim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valnim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modelom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3127632"/>
              <a:ext cx="414887" cy="356544"/>
              <a:chOff x="0" y="0"/>
              <a:chExt cx="812800" cy="6985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38795" y="0"/>
                <a:ext cx="73521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35210" h="698500">
                    <a:moveTo>
                      <a:pt x="672405" y="523875"/>
                    </a:moveTo>
                    <a:lnTo>
                      <a:pt x="672405" y="523875"/>
                    </a:lnTo>
                    <a:cubicBezTo>
                      <a:pt x="609502" y="631989"/>
                      <a:pt x="493856" y="698500"/>
                      <a:pt x="368774" y="698500"/>
                    </a:cubicBezTo>
                    <a:lnTo>
                      <a:pt x="366436" y="698500"/>
                    </a:lnTo>
                    <a:cubicBezTo>
                      <a:pt x="241354" y="698500"/>
                      <a:pt x="125708" y="631989"/>
                      <a:pt x="62805" y="523875"/>
                    </a:cubicBezTo>
                    <a:lnTo>
                      <a:pt x="62805" y="523875"/>
                    </a:lnTo>
                    <a:cubicBezTo>
                      <a:pt x="0" y="415929"/>
                      <a:pt x="0" y="282571"/>
                      <a:pt x="62805" y="174625"/>
                    </a:cubicBezTo>
                    <a:lnTo>
                      <a:pt x="62805" y="174625"/>
                    </a:lnTo>
                    <a:cubicBezTo>
                      <a:pt x="125708" y="66511"/>
                      <a:pt x="241354" y="0"/>
                      <a:pt x="366436" y="0"/>
                    </a:cubicBezTo>
                    <a:lnTo>
                      <a:pt x="368774" y="0"/>
                    </a:lnTo>
                    <a:cubicBezTo>
                      <a:pt x="493856" y="0"/>
                      <a:pt x="609502" y="66511"/>
                      <a:pt x="672405" y="174625"/>
                    </a:cubicBezTo>
                    <a:lnTo>
                      <a:pt x="672405" y="174625"/>
                    </a:lnTo>
                    <a:cubicBezTo>
                      <a:pt x="735210" y="282571"/>
                      <a:pt x="735210" y="415929"/>
                      <a:pt x="672405" y="523875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00640" y="2244607"/>
              <a:ext cx="8497806" cy="2065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Prognostički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produkti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(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karte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meteogrami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, xml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itd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.)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meteo.hr,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specijalistički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produkti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za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energetiku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promet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vodno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plinsko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gospodarstvo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poljoprivredu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itd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8344" y="5114592"/>
              <a:ext cx="298200" cy="390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598932"/>
            <a:ext cx="10555024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Prognostički model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8982A"/>
                </a:solidFill>
                <a:latin typeface="Poppins Bold"/>
              </a:rPr>
              <a:t>ALADIN-HR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70567" y="1381650"/>
            <a:ext cx="6657961" cy="100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2815">
                <a:solidFill>
                  <a:srgbClr val="FFFFFF"/>
                </a:solidFill>
                <a:latin typeface="Poppins Bold"/>
              </a:rPr>
              <a:t>Potpora sustavu prognoziranja </a:t>
            </a:r>
          </a:p>
          <a:p>
            <a:pPr algn="ctr"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FFFFFF"/>
                </a:solidFill>
                <a:latin typeface="Poppins Bold"/>
              </a:rPr>
              <a:t>i upozoravanja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8978" y="2653157"/>
            <a:ext cx="6884023" cy="213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3271"/>
                </a:solidFill>
                <a:latin typeface="Poppins Bold"/>
              </a:rPr>
              <a:t>ALADIN </a:t>
            </a:r>
            <a:r>
              <a:rPr lang="en-US" sz="2000">
                <a:solidFill>
                  <a:srgbClr val="003271"/>
                </a:solidFill>
                <a:latin typeface="Poppins"/>
              </a:rPr>
              <a:t>(franc. Aire Limitée Adaptation dynamique Développement InterNational): Hrvatska je članica od 1995. godine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3271"/>
              </a:solidFill>
              <a:latin typeface="Poppins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3271"/>
                </a:solidFill>
                <a:latin typeface="Poppins Bold"/>
              </a:rPr>
              <a:t>ACCORD</a:t>
            </a:r>
            <a:r>
              <a:rPr lang="en-US" sz="2000">
                <a:solidFill>
                  <a:srgbClr val="003271"/>
                </a:solidFill>
                <a:latin typeface="Poppins"/>
              </a:rPr>
              <a:t> – nastavak ALADIN-a - razvoj numeričke prognoze vremena visoke razlučivosti (26 NMS)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5318" y="1947512"/>
            <a:ext cx="4346447" cy="8026856"/>
            <a:chOff x="0" y="0"/>
            <a:chExt cx="744373" cy="1374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4373" cy="1374681"/>
            </a:xfrm>
            <a:custGeom>
              <a:avLst/>
              <a:gdLst/>
              <a:ahLst/>
              <a:cxnLst/>
              <a:rect l="l" t="t" r="r" b="b"/>
              <a:pathLst>
                <a:path w="744373" h="1374681">
                  <a:moveTo>
                    <a:pt x="56999" y="0"/>
                  </a:moveTo>
                  <a:lnTo>
                    <a:pt x="687375" y="0"/>
                  </a:lnTo>
                  <a:cubicBezTo>
                    <a:pt x="702492" y="0"/>
                    <a:pt x="716990" y="6005"/>
                    <a:pt x="727679" y="16695"/>
                  </a:cubicBezTo>
                  <a:cubicBezTo>
                    <a:pt x="738368" y="27384"/>
                    <a:pt x="744373" y="41882"/>
                    <a:pt x="744373" y="56999"/>
                  </a:cubicBezTo>
                  <a:lnTo>
                    <a:pt x="744373" y="1317682"/>
                  </a:lnTo>
                  <a:cubicBezTo>
                    <a:pt x="744373" y="1349162"/>
                    <a:pt x="718854" y="1374681"/>
                    <a:pt x="687375" y="1374681"/>
                  </a:cubicBezTo>
                  <a:lnTo>
                    <a:pt x="56999" y="1374681"/>
                  </a:lnTo>
                  <a:cubicBezTo>
                    <a:pt x="25519" y="1374681"/>
                    <a:pt x="0" y="1349162"/>
                    <a:pt x="0" y="1317682"/>
                  </a:cubicBezTo>
                  <a:lnTo>
                    <a:pt x="0" y="56999"/>
                  </a:lnTo>
                  <a:cubicBezTo>
                    <a:pt x="0" y="25519"/>
                    <a:pt x="25519" y="0"/>
                    <a:pt x="569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8982A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44373" cy="1431831"/>
            </a:xfrm>
            <a:prstGeom prst="rect">
              <a:avLst/>
            </a:prstGeom>
          </p:spPr>
          <p:txBody>
            <a:bodyPr lIns="78123" tIns="78123" rIns="78123" bIns="78123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096" y="2113820"/>
            <a:ext cx="3177009" cy="1367272"/>
            <a:chOff x="0" y="0"/>
            <a:chExt cx="6226810" cy="2679797"/>
          </a:xfrm>
        </p:grpSpPr>
        <p:sp>
          <p:nvSpPr>
            <p:cNvPr id="6" name="Freeform 6"/>
            <p:cNvSpPr/>
            <p:nvPr/>
          </p:nvSpPr>
          <p:spPr>
            <a:xfrm>
              <a:off x="0" y="-123190"/>
              <a:ext cx="6226810" cy="2926177"/>
            </a:xfrm>
            <a:custGeom>
              <a:avLst/>
              <a:gdLst/>
              <a:ahLst/>
              <a:cxnLst/>
              <a:rect l="l" t="t" r="r" b="b"/>
              <a:pathLst>
                <a:path w="6226810" h="2926177">
                  <a:moveTo>
                    <a:pt x="6226810" y="574040"/>
                  </a:moveTo>
                  <a:lnTo>
                    <a:pt x="0" y="574040"/>
                  </a:lnTo>
                  <a:lnTo>
                    <a:pt x="0" y="2359758"/>
                  </a:lnTo>
                  <a:lnTo>
                    <a:pt x="6226810" y="2359758"/>
                  </a:lnTo>
                  <a:lnTo>
                    <a:pt x="6226810" y="574040"/>
                  </a:lnTo>
                  <a:close/>
                  <a:moveTo>
                    <a:pt x="0" y="2359758"/>
                  </a:moveTo>
                  <a:lnTo>
                    <a:pt x="0" y="2435958"/>
                  </a:lnTo>
                  <a:cubicBezTo>
                    <a:pt x="2360930" y="2926177"/>
                    <a:pt x="3865880" y="2926177"/>
                    <a:pt x="6226810" y="2435958"/>
                  </a:cubicBezTo>
                  <a:lnTo>
                    <a:pt x="6226810" y="2359758"/>
                  </a:lnTo>
                  <a:lnTo>
                    <a:pt x="0" y="2359758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5318" y="2413281"/>
            <a:ext cx="4582544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FFFFFF"/>
                </a:solidFill>
                <a:latin typeface="Poppins"/>
              </a:rPr>
              <a:t>Početni</a:t>
            </a:r>
            <a:r>
              <a:rPr lang="en-US" sz="21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Poppins"/>
              </a:rPr>
              <a:t>uvjeti</a:t>
            </a:r>
            <a:endParaRPr lang="en-US" sz="2100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FFFFFF"/>
                </a:solidFill>
                <a:latin typeface="Poppins"/>
              </a:rPr>
              <a:t>asimilacija</a:t>
            </a:r>
            <a:r>
              <a:rPr lang="en-US" sz="2100" dirty="0">
                <a:solidFill>
                  <a:srgbClr val="FFFFFF"/>
                </a:solidFill>
                <a:latin typeface="Poppins"/>
              </a:rPr>
              <a:t> podataka</a:t>
            </a:r>
          </a:p>
        </p:txBody>
      </p:sp>
      <p:sp>
        <p:nvSpPr>
          <p:cNvPr id="8" name="Freeform 8"/>
          <p:cNvSpPr/>
          <p:nvPr/>
        </p:nvSpPr>
        <p:spPr>
          <a:xfrm>
            <a:off x="1209096" y="3712011"/>
            <a:ext cx="1419446" cy="978071"/>
          </a:xfrm>
          <a:custGeom>
            <a:avLst/>
            <a:gdLst/>
            <a:ahLst/>
            <a:cxnLst/>
            <a:rect l="l" t="t" r="r" b="b"/>
            <a:pathLst>
              <a:path w="1419446" h="978071">
                <a:moveTo>
                  <a:pt x="0" y="0"/>
                </a:moveTo>
                <a:lnTo>
                  <a:pt x="1419446" y="0"/>
                </a:lnTo>
                <a:lnTo>
                  <a:pt x="1419446" y="978070"/>
                </a:lnTo>
                <a:lnTo>
                  <a:pt x="0" y="978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92" b="-85232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485821" y="5187122"/>
            <a:ext cx="1934863" cy="2767059"/>
          </a:xfrm>
          <a:custGeom>
            <a:avLst/>
            <a:gdLst/>
            <a:ahLst/>
            <a:cxnLst/>
            <a:rect l="l" t="t" r="r" b="b"/>
            <a:pathLst>
              <a:path w="1934863" h="2767059">
                <a:moveTo>
                  <a:pt x="0" y="0"/>
                </a:moveTo>
                <a:lnTo>
                  <a:pt x="1934862" y="0"/>
                </a:lnTo>
                <a:lnTo>
                  <a:pt x="1934862" y="2767059"/>
                </a:lnTo>
                <a:lnTo>
                  <a:pt x="0" y="27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96" r="-7317" b="-4248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3051261" y="4347867"/>
            <a:ext cx="1500797" cy="1038960"/>
          </a:xfrm>
          <a:custGeom>
            <a:avLst/>
            <a:gdLst/>
            <a:ahLst/>
            <a:cxnLst/>
            <a:rect l="l" t="t" r="r" b="b"/>
            <a:pathLst>
              <a:path w="1500797" h="1038960">
                <a:moveTo>
                  <a:pt x="0" y="0"/>
                </a:moveTo>
                <a:lnTo>
                  <a:pt x="1500797" y="0"/>
                </a:lnTo>
                <a:lnTo>
                  <a:pt x="1500797" y="1038959"/>
                </a:lnTo>
                <a:lnTo>
                  <a:pt x="0" y="1038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092" b="-223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867367" y="8778334"/>
            <a:ext cx="1448371" cy="959932"/>
          </a:xfrm>
          <a:custGeom>
            <a:avLst/>
            <a:gdLst/>
            <a:ahLst/>
            <a:cxnLst/>
            <a:rect l="l" t="t" r="r" b="b"/>
            <a:pathLst>
              <a:path w="1448371" h="959932">
                <a:moveTo>
                  <a:pt x="0" y="0"/>
                </a:moveTo>
                <a:lnTo>
                  <a:pt x="1448371" y="0"/>
                </a:lnTo>
                <a:lnTo>
                  <a:pt x="1448371" y="959932"/>
                </a:lnTo>
                <a:lnTo>
                  <a:pt x="0" y="959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441" b="-25441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2420683" y="8348174"/>
            <a:ext cx="1500797" cy="1117681"/>
          </a:xfrm>
          <a:custGeom>
            <a:avLst/>
            <a:gdLst/>
            <a:ahLst/>
            <a:cxnLst/>
            <a:rect l="l" t="t" r="r" b="b"/>
            <a:pathLst>
              <a:path w="1500797" h="1117681">
                <a:moveTo>
                  <a:pt x="0" y="0"/>
                </a:moveTo>
                <a:lnTo>
                  <a:pt x="1500797" y="0"/>
                </a:lnTo>
                <a:lnTo>
                  <a:pt x="1500797" y="1117681"/>
                </a:lnTo>
                <a:lnTo>
                  <a:pt x="0" y="1117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0" r="-74" b="-33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AutoShape 13"/>
          <p:cNvSpPr/>
          <p:nvPr/>
        </p:nvSpPr>
        <p:spPr>
          <a:xfrm flipH="1">
            <a:off x="1028700" y="4201046"/>
            <a:ext cx="180396" cy="1185780"/>
          </a:xfrm>
          <a:prstGeom prst="line">
            <a:avLst/>
          </a:prstGeom>
          <a:ln w="57150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14" name="AutoShape 14"/>
          <p:cNvSpPr/>
          <p:nvPr/>
        </p:nvSpPr>
        <p:spPr>
          <a:xfrm flipH="1" flipV="1">
            <a:off x="1453252" y="7954181"/>
            <a:ext cx="138301" cy="824153"/>
          </a:xfrm>
          <a:prstGeom prst="line">
            <a:avLst/>
          </a:prstGeom>
          <a:ln w="57150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15" name="AutoShape 15"/>
          <p:cNvSpPr/>
          <p:nvPr/>
        </p:nvSpPr>
        <p:spPr>
          <a:xfrm flipH="1" flipV="1">
            <a:off x="2420683" y="6570651"/>
            <a:ext cx="750398" cy="1777522"/>
          </a:xfrm>
          <a:prstGeom prst="line">
            <a:avLst/>
          </a:prstGeom>
          <a:ln w="57150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16" name="TextBox 16"/>
          <p:cNvSpPr txBox="1"/>
          <p:nvPr/>
        </p:nvSpPr>
        <p:spPr>
          <a:xfrm>
            <a:off x="2802079" y="452087"/>
            <a:ext cx="1336904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003271"/>
                </a:solidFill>
                <a:latin typeface="Poppins Bold"/>
              </a:rPr>
              <a:t>Prognostički model </a:t>
            </a:r>
            <a:r>
              <a:rPr lang="en-US" sz="4999">
                <a:solidFill>
                  <a:srgbClr val="F8982A"/>
                </a:solidFill>
                <a:latin typeface="Poppins Bold"/>
              </a:rPr>
              <a:t>ALADIN-HR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653239" y="1947512"/>
            <a:ext cx="4346447" cy="8026856"/>
            <a:chOff x="0" y="0"/>
            <a:chExt cx="744373" cy="13746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4373" cy="1374681"/>
            </a:xfrm>
            <a:custGeom>
              <a:avLst/>
              <a:gdLst/>
              <a:ahLst/>
              <a:cxnLst/>
              <a:rect l="l" t="t" r="r" b="b"/>
              <a:pathLst>
                <a:path w="744373" h="1374681">
                  <a:moveTo>
                    <a:pt x="56999" y="0"/>
                  </a:moveTo>
                  <a:lnTo>
                    <a:pt x="687375" y="0"/>
                  </a:lnTo>
                  <a:cubicBezTo>
                    <a:pt x="702492" y="0"/>
                    <a:pt x="716990" y="6005"/>
                    <a:pt x="727679" y="16695"/>
                  </a:cubicBezTo>
                  <a:cubicBezTo>
                    <a:pt x="738368" y="27384"/>
                    <a:pt x="744373" y="41882"/>
                    <a:pt x="744373" y="56999"/>
                  </a:cubicBezTo>
                  <a:lnTo>
                    <a:pt x="744373" y="1317682"/>
                  </a:lnTo>
                  <a:cubicBezTo>
                    <a:pt x="744373" y="1349162"/>
                    <a:pt x="718854" y="1374681"/>
                    <a:pt x="687375" y="1374681"/>
                  </a:cubicBezTo>
                  <a:lnTo>
                    <a:pt x="56999" y="1374681"/>
                  </a:lnTo>
                  <a:cubicBezTo>
                    <a:pt x="25519" y="1374681"/>
                    <a:pt x="0" y="1349162"/>
                    <a:pt x="0" y="1317682"/>
                  </a:cubicBezTo>
                  <a:lnTo>
                    <a:pt x="0" y="56999"/>
                  </a:lnTo>
                  <a:cubicBezTo>
                    <a:pt x="0" y="25519"/>
                    <a:pt x="25519" y="0"/>
                    <a:pt x="569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8982A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744373" cy="1431831"/>
            </a:xfrm>
            <a:prstGeom prst="rect">
              <a:avLst/>
            </a:prstGeom>
          </p:spPr>
          <p:txBody>
            <a:bodyPr lIns="78123" tIns="78123" rIns="78123" bIns="78123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341979" y="2127759"/>
            <a:ext cx="3144620" cy="1353332"/>
            <a:chOff x="0" y="0"/>
            <a:chExt cx="6226810" cy="2679797"/>
          </a:xfrm>
        </p:grpSpPr>
        <p:sp>
          <p:nvSpPr>
            <p:cNvPr id="21" name="Freeform 21"/>
            <p:cNvSpPr/>
            <p:nvPr/>
          </p:nvSpPr>
          <p:spPr>
            <a:xfrm>
              <a:off x="0" y="-123190"/>
              <a:ext cx="6226810" cy="2926177"/>
            </a:xfrm>
            <a:custGeom>
              <a:avLst/>
              <a:gdLst/>
              <a:ahLst/>
              <a:cxnLst/>
              <a:rect l="l" t="t" r="r" b="b"/>
              <a:pathLst>
                <a:path w="6226810" h="2926177">
                  <a:moveTo>
                    <a:pt x="6226810" y="574040"/>
                  </a:moveTo>
                  <a:lnTo>
                    <a:pt x="0" y="574040"/>
                  </a:lnTo>
                  <a:lnTo>
                    <a:pt x="0" y="2359758"/>
                  </a:lnTo>
                  <a:lnTo>
                    <a:pt x="6226810" y="2359758"/>
                  </a:lnTo>
                  <a:lnTo>
                    <a:pt x="6226810" y="574040"/>
                  </a:lnTo>
                  <a:close/>
                  <a:moveTo>
                    <a:pt x="0" y="2359758"/>
                  </a:moveTo>
                  <a:lnTo>
                    <a:pt x="0" y="2435958"/>
                  </a:lnTo>
                  <a:cubicBezTo>
                    <a:pt x="2360930" y="2926177"/>
                    <a:pt x="3865880" y="2926177"/>
                    <a:pt x="6226810" y="2435958"/>
                  </a:cubicBezTo>
                  <a:lnTo>
                    <a:pt x="6226810" y="2359758"/>
                  </a:lnTo>
                  <a:lnTo>
                    <a:pt x="0" y="2359758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463241" y="2420417"/>
            <a:ext cx="4745995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Poppins"/>
              </a:rPr>
              <a:t>Numerički model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Poppins"/>
              </a:rPr>
              <a:t>ALARO CSC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045534" y="3878145"/>
            <a:ext cx="1720411" cy="642938"/>
            <a:chOff x="0" y="0"/>
            <a:chExt cx="2293882" cy="857250"/>
          </a:xfrm>
        </p:grpSpPr>
        <p:sp>
          <p:nvSpPr>
            <p:cNvPr id="24" name="Freeform 24" descr="Fortran – Wikipedia"/>
            <p:cNvSpPr/>
            <p:nvPr/>
          </p:nvSpPr>
          <p:spPr>
            <a:xfrm>
              <a:off x="0" y="6697"/>
              <a:ext cx="850553" cy="850553"/>
            </a:xfrm>
            <a:custGeom>
              <a:avLst/>
              <a:gdLst/>
              <a:ahLst/>
              <a:cxnLst/>
              <a:rect l="l" t="t" r="r" b="b"/>
              <a:pathLst>
                <a:path w="850553" h="850553">
                  <a:moveTo>
                    <a:pt x="0" y="0"/>
                  </a:moveTo>
                  <a:lnTo>
                    <a:pt x="850553" y="0"/>
                  </a:lnTo>
                  <a:lnTo>
                    <a:pt x="850553" y="850553"/>
                  </a:lnTo>
                  <a:lnTo>
                    <a:pt x="0" y="85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50553" y="0"/>
              <a:ext cx="1443329" cy="857250"/>
            </a:xfrm>
            <a:custGeom>
              <a:avLst/>
              <a:gdLst/>
              <a:ahLst/>
              <a:cxnLst/>
              <a:rect l="l" t="t" r="r" b="b"/>
              <a:pathLst>
                <a:path w="1443329" h="857250">
                  <a:moveTo>
                    <a:pt x="0" y="0"/>
                  </a:moveTo>
                  <a:lnTo>
                    <a:pt x="1443329" y="0"/>
                  </a:lnTo>
                  <a:lnTo>
                    <a:pt x="1443329" y="857250"/>
                  </a:lnTo>
                  <a:lnTo>
                    <a:pt x="0" y="857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6" name="Freeform 26"/>
          <p:cNvSpPr/>
          <p:nvPr/>
        </p:nvSpPr>
        <p:spPr>
          <a:xfrm>
            <a:off x="5982089" y="4918135"/>
            <a:ext cx="3864399" cy="3305032"/>
          </a:xfrm>
          <a:custGeom>
            <a:avLst/>
            <a:gdLst/>
            <a:ahLst/>
            <a:cxnLst/>
            <a:rect l="l" t="t" r="r" b="b"/>
            <a:pathLst>
              <a:path w="3864399" h="3305032">
                <a:moveTo>
                  <a:pt x="0" y="0"/>
                </a:moveTo>
                <a:lnTo>
                  <a:pt x="3864400" y="0"/>
                </a:lnTo>
                <a:lnTo>
                  <a:pt x="3864400" y="3305032"/>
                </a:lnTo>
                <a:lnTo>
                  <a:pt x="0" y="33050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22" t="-2067" b="-372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7" name="Freeform 27"/>
          <p:cNvSpPr/>
          <p:nvPr/>
        </p:nvSpPr>
        <p:spPr>
          <a:xfrm>
            <a:off x="10809311" y="6026654"/>
            <a:ext cx="1701779" cy="991286"/>
          </a:xfrm>
          <a:custGeom>
            <a:avLst/>
            <a:gdLst/>
            <a:ahLst/>
            <a:cxnLst/>
            <a:rect l="l" t="t" r="r" b="b"/>
            <a:pathLst>
              <a:path w="1701779" h="991286">
                <a:moveTo>
                  <a:pt x="0" y="0"/>
                </a:moveTo>
                <a:lnTo>
                  <a:pt x="1701779" y="0"/>
                </a:lnTo>
                <a:lnTo>
                  <a:pt x="1701779" y="991286"/>
                </a:lnTo>
                <a:lnTo>
                  <a:pt x="0" y="991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8" name="Freeform 28"/>
          <p:cNvSpPr/>
          <p:nvPr/>
        </p:nvSpPr>
        <p:spPr>
          <a:xfrm>
            <a:off x="10957535" y="3795726"/>
            <a:ext cx="1405331" cy="661866"/>
          </a:xfrm>
          <a:custGeom>
            <a:avLst/>
            <a:gdLst/>
            <a:ahLst/>
            <a:cxnLst/>
            <a:rect l="l" t="t" r="r" b="b"/>
            <a:pathLst>
              <a:path w="1405331" h="661866">
                <a:moveTo>
                  <a:pt x="0" y="0"/>
                </a:moveTo>
                <a:lnTo>
                  <a:pt x="1405331" y="0"/>
                </a:lnTo>
                <a:lnTo>
                  <a:pt x="1405331" y="661865"/>
                </a:lnTo>
                <a:lnTo>
                  <a:pt x="0" y="661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9" name="Freeform 29"/>
          <p:cNvSpPr/>
          <p:nvPr/>
        </p:nvSpPr>
        <p:spPr>
          <a:xfrm>
            <a:off x="10913671" y="4804309"/>
            <a:ext cx="1597418" cy="765626"/>
          </a:xfrm>
          <a:custGeom>
            <a:avLst/>
            <a:gdLst/>
            <a:ahLst/>
            <a:cxnLst/>
            <a:rect l="l" t="t" r="r" b="b"/>
            <a:pathLst>
              <a:path w="1597418" h="765626">
                <a:moveTo>
                  <a:pt x="0" y="0"/>
                </a:moveTo>
                <a:lnTo>
                  <a:pt x="1597419" y="0"/>
                </a:lnTo>
                <a:lnTo>
                  <a:pt x="1597419" y="765626"/>
                </a:lnTo>
                <a:lnTo>
                  <a:pt x="0" y="765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0" name="Freeform 30" descr="High Performance Computing (HPC) Review | Dare Planet Technology"/>
          <p:cNvSpPr/>
          <p:nvPr/>
        </p:nvSpPr>
        <p:spPr>
          <a:xfrm flipH="1">
            <a:off x="10314011" y="7458691"/>
            <a:ext cx="3182168" cy="2515677"/>
          </a:xfrm>
          <a:custGeom>
            <a:avLst/>
            <a:gdLst/>
            <a:ahLst/>
            <a:cxnLst/>
            <a:rect l="l" t="t" r="r" b="b"/>
            <a:pathLst>
              <a:path w="3182168" h="2515677">
                <a:moveTo>
                  <a:pt x="3182168" y="0"/>
                </a:moveTo>
                <a:lnTo>
                  <a:pt x="0" y="0"/>
                </a:lnTo>
                <a:lnTo>
                  <a:pt x="0" y="2515677"/>
                </a:lnTo>
                <a:lnTo>
                  <a:pt x="3182168" y="2515677"/>
                </a:lnTo>
                <a:lnTo>
                  <a:pt x="3182168" y="0"/>
                </a:lnTo>
                <a:close/>
              </a:path>
            </a:pathLst>
          </a:custGeom>
          <a:blipFill>
            <a:blip r:embed="rId14"/>
            <a:stretch>
              <a:fillRect r="-23572" b="-4207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1" name="Group 31"/>
          <p:cNvGrpSpPr/>
          <p:nvPr/>
        </p:nvGrpSpPr>
        <p:grpSpPr>
          <a:xfrm>
            <a:off x="13705729" y="1947512"/>
            <a:ext cx="4202153" cy="8026856"/>
            <a:chOff x="0" y="0"/>
            <a:chExt cx="719662" cy="137468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19662" cy="1374681"/>
            </a:xfrm>
            <a:custGeom>
              <a:avLst/>
              <a:gdLst/>
              <a:ahLst/>
              <a:cxnLst/>
              <a:rect l="l" t="t" r="r" b="b"/>
              <a:pathLst>
                <a:path w="719662" h="1374681">
                  <a:moveTo>
                    <a:pt x="58956" y="0"/>
                  </a:moveTo>
                  <a:lnTo>
                    <a:pt x="660706" y="0"/>
                  </a:lnTo>
                  <a:cubicBezTo>
                    <a:pt x="693266" y="0"/>
                    <a:pt x="719662" y="26395"/>
                    <a:pt x="719662" y="58956"/>
                  </a:cubicBezTo>
                  <a:lnTo>
                    <a:pt x="719662" y="1315725"/>
                  </a:lnTo>
                  <a:cubicBezTo>
                    <a:pt x="719662" y="1331361"/>
                    <a:pt x="713450" y="1346357"/>
                    <a:pt x="702394" y="1357413"/>
                  </a:cubicBezTo>
                  <a:cubicBezTo>
                    <a:pt x="691337" y="1368470"/>
                    <a:pt x="676342" y="1374681"/>
                    <a:pt x="660706" y="1374681"/>
                  </a:cubicBezTo>
                  <a:lnTo>
                    <a:pt x="58956" y="1374681"/>
                  </a:lnTo>
                  <a:cubicBezTo>
                    <a:pt x="26395" y="1374681"/>
                    <a:pt x="0" y="1348286"/>
                    <a:pt x="0" y="1315725"/>
                  </a:cubicBezTo>
                  <a:lnTo>
                    <a:pt x="0" y="58956"/>
                  </a:lnTo>
                  <a:cubicBezTo>
                    <a:pt x="0" y="26395"/>
                    <a:pt x="26395" y="0"/>
                    <a:pt x="589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8982A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719662" cy="1431831"/>
            </a:xfrm>
            <a:prstGeom prst="rect">
              <a:avLst/>
            </a:prstGeom>
          </p:spPr>
          <p:txBody>
            <a:bodyPr lIns="78123" tIns="78123" rIns="78123" bIns="78123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57755" y="2159843"/>
            <a:ext cx="4094681" cy="1289166"/>
            <a:chOff x="0" y="0"/>
            <a:chExt cx="5459574" cy="1718888"/>
          </a:xfrm>
        </p:grpSpPr>
        <p:grpSp>
          <p:nvGrpSpPr>
            <p:cNvPr id="35" name="Group 35"/>
            <p:cNvGrpSpPr/>
            <p:nvPr/>
          </p:nvGrpSpPr>
          <p:grpSpPr>
            <a:xfrm>
              <a:off x="732773" y="0"/>
              <a:ext cx="3994028" cy="1718888"/>
              <a:chOff x="0" y="0"/>
              <a:chExt cx="6226810" cy="267979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123190"/>
                <a:ext cx="6226810" cy="2926177"/>
              </a:xfrm>
              <a:custGeom>
                <a:avLst/>
                <a:gdLst/>
                <a:ahLst/>
                <a:cxnLst/>
                <a:rect l="l" t="t" r="r" b="b"/>
                <a:pathLst>
                  <a:path w="6226810" h="2926177">
                    <a:moveTo>
                      <a:pt x="6226810" y="574040"/>
                    </a:moveTo>
                    <a:lnTo>
                      <a:pt x="0" y="574040"/>
                    </a:lnTo>
                    <a:lnTo>
                      <a:pt x="0" y="2359758"/>
                    </a:lnTo>
                    <a:lnTo>
                      <a:pt x="6226810" y="2359758"/>
                    </a:lnTo>
                    <a:lnTo>
                      <a:pt x="6226810" y="574040"/>
                    </a:lnTo>
                    <a:close/>
                    <a:moveTo>
                      <a:pt x="0" y="2359758"/>
                    </a:moveTo>
                    <a:lnTo>
                      <a:pt x="0" y="2435958"/>
                    </a:lnTo>
                    <a:cubicBezTo>
                      <a:pt x="2360930" y="2926177"/>
                      <a:pt x="3865880" y="2926177"/>
                      <a:pt x="6226810" y="2435958"/>
                    </a:cubicBezTo>
                    <a:lnTo>
                      <a:pt x="6226810" y="2359758"/>
                    </a:lnTo>
                    <a:lnTo>
                      <a:pt x="0" y="2359758"/>
                    </a:lnTo>
                    <a:close/>
                    <a:moveTo>
                      <a:pt x="6226810" y="490220"/>
                    </a:moveTo>
                    <a:cubicBezTo>
                      <a:pt x="3865880" y="0"/>
                      <a:pt x="2360930" y="0"/>
                      <a:pt x="0" y="490220"/>
                    </a:cubicBezTo>
                    <a:lnTo>
                      <a:pt x="0" y="574040"/>
                    </a:lnTo>
                    <a:lnTo>
                      <a:pt x="6226810" y="574040"/>
                    </a:lnTo>
                    <a:cubicBezTo>
                      <a:pt x="6226810" y="574040"/>
                      <a:pt x="6226810" y="490220"/>
                      <a:pt x="6226810" y="49022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382160"/>
              <a:ext cx="5459574" cy="976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FFFFFF"/>
                  </a:solidFill>
                  <a:latin typeface="Poppins"/>
                </a:rPr>
                <a:t>Superračunalo</a:t>
              </a: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Poppins"/>
                </a:rPr>
                <a:t>Neverin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096254" y="3591883"/>
            <a:ext cx="3528575" cy="6146383"/>
            <a:chOff x="0" y="0"/>
            <a:chExt cx="4704767" cy="8195177"/>
          </a:xfrm>
        </p:grpSpPr>
        <p:sp>
          <p:nvSpPr>
            <p:cNvPr id="39" name="Freeform 39"/>
            <p:cNvSpPr/>
            <p:nvPr/>
          </p:nvSpPr>
          <p:spPr>
            <a:xfrm>
              <a:off x="668434" y="0"/>
              <a:ext cx="2869795" cy="917885"/>
            </a:xfrm>
            <a:custGeom>
              <a:avLst/>
              <a:gdLst/>
              <a:ahLst/>
              <a:cxnLst/>
              <a:rect l="l" t="t" r="r" b="b"/>
              <a:pathLst>
                <a:path w="2869795" h="917885">
                  <a:moveTo>
                    <a:pt x="0" y="0"/>
                  </a:moveTo>
                  <a:lnTo>
                    <a:pt x="2869796" y="0"/>
                  </a:lnTo>
                  <a:lnTo>
                    <a:pt x="2869796" y="917885"/>
                  </a:lnTo>
                  <a:lnTo>
                    <a:pt x="0" y="91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192616" y="1002795"/>
              <a:ext cx="1512151" cy="1036626"/>
            </a:xfrm>
            <a:custGeom>
              <a:avLst/>
              <a:gdLst/>
              <a:ahLst/>
              <a:cxnLst/>
              <a:rect l="l" t="t" r="r" b="b"/>
              <a:pathLst>
                <a:path w="1512151" h="1036626">
                  <a:moveTo>
                    <a:pt x="0" y="0"/>
                  </a:moveTo>
                  <a:lnTo>
                    <a:pt x="1512151" y="0"/>
                  </a:lnTo>
                  <a:lnTo>
                    <a:pt x="1512151" y="1036627"/>
                  </a:lnTo>
                  <a:lnTo>
                    <a:pt x="0" y="1036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189380" y="798517"/>
              <a:ext cx="969773" cy="1192048"/>
            </a:xfrm>
            <a:custGeom>
              <a:avLst/>
              <a:gdLst/>
              <a:ahLst/>
              <a:cxnLst/>
              <a:rect l="l" t="t" r="r" b="b"/>
              <a:pathLst>
                <a:path w="969773" h="1192048">
                  <a:moveTo>
                    <a:pt x="0" y="0"/>
                  </a:moveTo>
                  <a:lnTo>
                    <a:pt x="969772" y="0"/>
                  </a:lnTo>
                  <a:lnTo>
                    <a:pt x="969772" y="1192048"/>
                  </a:lnTo>
                  <a:lnTo>
                    <a:pt x="0" y="1192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417550" y="103426"/>
              <a:ext cx="1059807" cy="882684"/>
            </a:xfrm>
            <a:custGeom>
              <a:avLst/>
              <a:gdLst/>
              <a:ahLst/>
              <a:cxnLst/>
              <a:rect l="l" t="t" r="r" b="b"/>
              <a:pathLst>
                <a:path w="1059807" h="882684">
                  <a:moveTo>
                    <a:pt x="0" y="0"/>
                  </a:moveTo>
                  <a:lnTo>
                    <a:pt x="1059807" y="0"/>
                  </a:lnTo>
                  <a:lnTo>
                    <a:pt x="1059807" y="882684"/>
                  </a:lnTo>
                  <a:lnTo>
                    <a:pt x="0" y="88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3" name="Freeform 43" descr="Getting Started With PostgreSQL. There are numerous different types of… |  by Alex Mitrani | Medium"/>
            <p:cNvSpPr/>
            <p:nvPr/>
          </p:nvSpPr>
          <p:spPr>
            <a:xfrm>
              <a:off x="101083" y="659903"/>
              <a:ext cx="2002248" cy="885066"/>
            </a:xfrm>
            <a:custGeom>
              <a:avLst/>
              <a:gdLst/>
              <a:ahLst/>
              <a:cxnLst/>
              <a:rect l="l" t="t" r="r" b="b"/>
              <a:pathLst>
                <a:path w="2002248" h="885066">
                  <a:moveTo>
                    <a:pt x="0" y="0"/>
                  </a:moveTo>
                  <a:lnTo>
                    <a:pt x="2002248" y="0"/>
                  </a:lnTo>
                  <a:lnTo>
                    <a:pt x="2002248" y="885067"/>
                  </a:lnTo>
                  <a:lnTo>
                    <a:pt x="0" y="885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4" name="Freeform 44" descr="Learning the Basics of HTML and HTML5"/>
            <p:cNvSpPr/>
            <p:nvPr/>
          </p:nvSpPr>
          <p:spPr>
            <a:xfrm>
              <a:off x="1472226" y="1284125"/>
              <a:ext cx="709742" cy="683487"/>
            </a:xfrm>
            <a:custGeom>
              <a:avLst/>
              <a:gdLst/>
              <a:ahLst/>
              <a:cxnLst/>
              <a:rect l="l" t="t" r="r" b="b"/>
              <a:pathLst>
                <a:path w="709742" h="683487">
                  <a:moveTo>
                    <a:pt x="0" y="0"/>
                  </a:moveTo>
                  <a:lnTo>
                    <a:pt x="709743" y="0"/>
                  </a:lnTo>
                  <a:lnTo>
                    <a:pt x="709743" y="683487"/>
                  </a:lnTo>
                  <a:lnTo>
                    <a:pt x="0" y="68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5" name="Freeform 45" descr="ChatGPT - Wikipedia"/>
            <p:cNvSpPr/>
            <p:nvPr/>
          </p:nvSpPr>
          <p:spPr>
            <a:xfrm>
              <a:off x="658215" y="1329396"/>
              <a:ext cx="597747" cy="575635"/>
            </a:xfrm>
            <a:custGeom>
              <a:avLst/>
              <a:gdLst/>
              <a:ahLst/>
              <a:cxnLst/>
              <a:rect l="l" t="t" r="r" b="b"/>
              <a:pathLst>
                <a:path w="597747" h="575635">
                  <a:moveTo>
                    <a:pt x="0" y="0"/>
                  </a:moveTo>
                  <a:lnTo>
                    <a:pt x="597748" y="0"/>
                  </a:lnTo>
                  <a:lnTo>
                    <a:pt x="597748" y="575636"/>
                  </a:lnTo>
                  <a:lnTo>
                    <a:pt x="0" y="575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2259228"/>
              <a:ext cx="4704767" cy="3668625"/>
            </a:xfrm>
            <a:custGeom>
              <a:avLst/>
              <a:gdLst/>
              <a:ahLst/>
              <a:cxnLst/>
              <a:rect l="l" t="t" r="r" b="b"/>
              <a:pathLst>
                <a:path w="4704767" h="3668625">
                  <a:moveTo>
                    <a:pt x="0" y="0"/>
                  </a:moveTo>
                  <a:lnTo>
                    <a:pt x="4704767" y="0"/>
                  </a:lnTo>
                  <a:lnTo>
                    <a:pt x="4704767" y="3668625"/>
                  </a:lnTo>
                  <a:lnTo>
                    <a:pt x="0" y="3668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1920" b="-6284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50542" y="6394287"/>
              <a:ext cx="4603684" cy="1800890"/>
            </a:xfrm>
            <a:custGeom>
              <a:avLst/>
              <a:gdLst/>
              <a:ahLst/>
              <a:cxnLst/>
              <a:rect l="l" t="t" r="r" b="b"/>
              <a:pathLst>
                <a:path w="4603684" h="1800890">
                  <a:moveTo>
                    <a:pt x="0" y="0"/>
                  </a:moveTo>
                  <a:lnTo>
                    <a:pt x="4603683" y="0"/>
                  </a:lnTo>
                  <a:lnTo>
                    <a:pt x="4603683" y="1800890"/>
                  </a:lnTo>
                  <a:lnTo>
                    <a:pt x="0" y="1800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1920" b="-1920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813202" y="2159843"/>
            <a:ext cx="4094681" cy="1289166"/>
            <a:chOff x="0" y="0"/>
            <a:chExt cx="5459574" cy="1718888"/>
          </a:xfrm>
        </p:grpSpPr>
        <p:grpSp>
          <p:nvGrpSpPr>
            <p:cNvPr id="49" name="Group 49"/>
            <p:cNvGrpSpPr/>
            <p:nvPr/>
          </p:nvGrpSpPr>
          <p:grpSpPr>
            <a:xfrm>
              <a:off x="732773" y="0"/>
              <a:ext cx="3994028" cy="1718888"/>
              <a:chOff x="0" y="0"/>
              <a:chExt cx="6226810" cy="267979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-123190"/>
                <a:ext cx="6226810" cy="2926177"/>
              </a:xfrm>
              <a:custGeom>
                <a:avLst/>
                <a:gdLst/>
                <a:ahLst/>
                <a:cxnLst/>
                <a:rect l="l" t="t" r="r" b="b"/>
                <a:pathLst>
                  <a:path w="6226810" h="2926177">
                    <a:moveTo>
                      <a:pt x="6226810" y="574040"/>
                    </a:moveTo>
                    <a:lnTo>
                      <a:pt x="0" y="574040"/>
                    </a:lnTo>
                    <a:lnTo>
                      <a:pt x="0" y="2359758"/>
                    </a:lnTo>
                    <a:lnTo>
                      <a:pt x="6226810" y="2359758"/>
                    </a:lnTo>
                    <a:lnTo>
                      <a:pt x="6226810" y="574040"/>
                    </a:lnTo>
                    <a:close/>
                    <a:moveTo>
                      <a:pt x="0" y="2359758"/>
                    </a:moveTo>
                    <a:lnTo>
                      <a:pt x="0" y="2435958"/>
                    </a:lnTo>
                    <a:cubicBezTo>
                      <a:pt x="2360930" y="2926177"/>
                      <a:pt x="3865880" y="2926177"/>
                      <a:pt x="6226810" y="2435958"/>
                    </a:cubicBezTo>
                    <a:lnTo>
                      <a:pt x="6226810" y="2359758"/>
                    </a:lnTo>
                    <a:lnTo>
                      <a:pt x="0" y="2359758"/>
                    </a:lnTo>
                    <a:close/>
                    <a:moveTo>
                      <a:pt x="6226810" y="490220"/>
                    </a:moveTo>
                    <a:cubicBezTo>
                      <a:pt x="3865880" y="0"/>
                      <a:pt x="2360930" y="0"/>
                      <a:pt x="0" y="490220"/>
                    </a:cubicBezTo>
                    <a:lnTo>
                      <a:pt x="0" y="574040"/>
                    </a:lnTo>
                    <a:lnTo>
                      <a:pt x="6226810" y="574040"/>
                    </a:lnTo>
                    <a:cubicBezTo>
                      <a:pt x="6226810" y="574040"/>
                      <a:pt x="6226810" y="490220"/>
                      <a:pt x="6226810" y="490220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0" y="382160"/>
              <a:ext cx="5459574" cy="976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FFFFFF"/>
                  </a:solidFill>
                  <a:latin typeface="Poppins"/>
                </a:rPr>
                <a:t>Produkti / </a:t>
              </a: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Poppins"/>
                </a:rPr>
                <a:t>naknadna obrada</a:t>
              </a:r>
            </a:p>
          </p:txBody>
        </p:sp>
      </p:grpSp>
      <p:sp>
        <p:nvSpPr>
          <p:cNvPr id="52" name="Freeform 52"/>
          <p:cNvSpPr/>
          <p:nvPr/>
        </p:nvSpPr>
        <p:spPr>
          <a:xfrm>
            <a:off x="4428503" y="5717046"/>
            <a:ext cx="1448811" cy="1374560"/>
          </a:xfrm>
          <a:custGeom>
            <a:avLst/>
            <a:gdLst/>
            <a:ahLst/>
            <a:cxnLst/>
            <a:rect l="l" t="t" r="r" b="b"/>
            <a:pathLst>
              <a:path w="1448811" h="1374560">
                <a:moveTo>
                  <a:pt x="0" y="0"/>
                </a:moveTo>
                <a:lnTo>
                  <a:pt x="1448811" y="0"/>
                </a:lnTo>
                <a:lnTo>
                  <a:pt x="1448811" y="1374560"/>
                </a:lnTo>
                <a:lnTo>
                  <a:pt x="0" y="13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3" name="AutoShape 53"/>
          <p:cNvSpPr/>
          <p:nvPr/>
        </p:nvSpPr>
        <p:spPr>
          <a:xfrm flipH="1">
            <a:off x="2315738" y="5386826"/>
            <a:ext cx="1485921" cy="639827"/>
          </a:xfrm>
          <a:prstGeom prst="line">
            <a:avLst/>
          </a:prstGeom>
          <a:ln w="57150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7252" y="463868"/>
            <a:ext cx="111320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Sustavi </a:t>
            </a:r>
            <a:r>
              <a:rPr lang="en-US" sz="5000">
                <a:solidFill>
                  <a:srgbClr val="F8982A"/>
                </a:solidFill>
                <a:latin typeface="Poppins Bold"/>
              </a:rPr>
              <a:t>prognoziranja</a:t>
            </a:r>
            <a:r>
              <a:rPr lang="en-US" sz="5000">
                <a:solidFill>
                  <a:srgbClr val="003271"/>
                </a:solidFill>
                <a:latin typeface="Poppins Bold"/>
              </a:rPr>
              <a:t> i upozoravanja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6676422" y="-419830"/>
            <a:ext cx="12238408" cy="4064618"/>
            <a:chOff x="0" y="0"/>
            <a:chExt cx="2103157" cy="698500"/>
          </a:xfrm>
        </p:grpSpPr>
        <p:sp>
          <p:nvSpPr>
            <p:cNvPr id="4" name="Freeform 4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676422" y="2901276"/>
            <a:ext cx="12238408" cy="4064618"/>
            <a:chOff x="0" y="0"/>
            <a:chExt cx="2103157" cy="698500"/>
          </a:xfrm>
        </p:grpSpPr>
        <p:sp>
          <p:nvSpPr>
            <p:cNvPr id="7" name="Freeform 7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676422" y="6222382"/>
            <a:ext cx="12238408" cy="4064618"/>
            <a:chOff x="0" y="0"/>
            <a:chExt cx="2103157" cy="698500"/>
          </a:xfrm>
        </p:grpSpPr>
        <p:sp>
          <p:nvSpPr>
            <p:cNvPr id="10" name="Freeform 10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rPr>
                <a:t>Srednja godišnja koncentracija prizemnog ozona (O₃), lebdećih čestica (PM₁₀) i dušikovog dioksida (NO₂) za 2015. (gore) i 2016. (dolje)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003271">
                    <a:alpha val="84706"/>
                  </a:srgbClr>
                </a:solidFill>
                <a:latin typeface="Poppins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 flipH="1" flipV="1">
            <a:off x="-379017" y="1577086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13" name="Group 13"/>
          <p:cNvGrpSpPr/>
          <p:nvPr/>
        </p:nvGrpSpPr>
        <p:grpSpPr>
          <a:xfrm>
            <a:off x="-877123" y="-339936"/>
            <a:ext cx="3716534" cy="3193897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800" y="0"/>
              <a:ext cx="803200" cy="698500"/>
            </a:xfrm>
            <a:custGeom>
              <a:avLst/>
              <a:gdLst/>
              <a:ahLst/>
              <a:cxnLst/>
              <a:rect l="l" t="t" r="r" b="b"/>
              <a:pathLst>
                <a:path w="803200" h="698500">
                  <a:moveTo>
                    <a:pt x="795429" y="370856"/>
                  </a:moveTo>
                  <a:lnTo>
                    <a:pt x="617371" y="676894"/>
                  </a:lnTo>
                  <a:cubicBezTo>
                    <a:pt x="609588" y="690271"/>
                    <a:pt x="595279" y="698500"/>
                    <a:pt x="579803" y="698500"/>
                  </a:cubicBezTo>
                  <a:lnTo>
                    <a:pt x="223397" y="698500"/>
                  </a:lnTo>
                  <a:cubicBezTo>
                    <a:pt x="207921" y="698500"/>
                    <a:pt x="193612" y="690271"/>
                    <a:pt x="185829" y="676894"/>
                  </a:cubicBezTo>
                  <a:lnTo>
                    <a:pt x="7771" y="370856"/>
                  </a:lnTo>
                  <a:cubicBezTo>
                    <a:pt x="0" y="357500"/>
                    <a:pt x="0" y="341000"/>
                    <a:pt x="7771" y="327644"/>
                  </a:cubicBezTo>
                  <a:lnTo>
                    <a:pt x="185829" y="21606"/>
                  </a:lnTo>
                  <a:cubicBezTo>
                    <a:pt x="193612" y="8229"/>
                    <a:pt x="207921" y="0"/>
                    <a:pt x="223397" y="0"/>
                  </a:cubicBezTo>
                  <a:lnTo>
                    <a:pt x="579803" y="0"/>
                  </a:lnTo>
                  <a:cubicBezTo>
                    <a:pt x="595279" y="0"/>
                    <a:pt x="609588" y="8229"/>
                    <a:pt x="617371" y="21606"/>
                  </a:cubicBezTo>
                  <a:lnTo>
                    <a:pt x="795429" y="327644"/>
                  </a:lnTo>
                  <a:cubicBezTo>
                    <a:pt x="803200" y="341000"/>
                    <a:pt x="803200" y="357500"/>
                    <a:pt x="795429" y="370856"/>
                  </a:cubicBezTo>
                  <a:close/>
                </a:path>
              </a:pathLst>
            </a:custGeom>
            <a:solidFill>
              <a:srgbClr val="003271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4056724" y="10027628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17" name="Group 17"/>
          <p:cNvGrpSpPr/>
          <p:nvPr/>
        </p:nvGrpSpPr>
        <p:grpSpPr>
          <a:xfrm>
            <a:off x="1554957" y="2797493"/>
            <a:ext cx="1676400" cy="144065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3302" y="0"/>
              <a:ext cx="786196" cy="698500"/>
            </a:xfrm>
            <a:custGeom>
              <a:avLst/>
              <a:gdLst/>
              <a:ahLst/>
              <a:cxnLst/>
              <a:rect l="l" t="t" r="r" b="b"/>
              <a:pathLst>
                <a:path w="786196" h="698500">
                  <a:moveTo>
                    <a:pt x="764661" y="409126"/>
                  </a:moveTo>
                  <a:lnTo>
                    <a:pt x="631135" y="638624"/>
                  </a:lnTo>
                  <a:cubicBezTo>
                    <a:pt x="609567" y="675695"/>
                    <a:pt x="569914" y="698500"/>
                    <a:pt x="527025" y="698500"/>
                  </a:cubicBezTo>
                  <a:lnTo>
                    <a:pt x="259171" y="698500"/>
                  </a:lnTo>
                  <a:cubicBezTo>
                    <a:pt x="216282" y="698500"/>
                    <a:pt x="176629" y="675695"/>
                    <a:pt x="155061" y="638624"/>
                  </a:cubicBezTo>
                  <a:lnTo>
                    <a:pt x="21535" y="409126"/>
                  </a:lnTo>
                  <a:cubicBezTo>
                    <a:pt x="0" y="372113"/>
                    <a:pt x="0" y="326387"/>
                    <a:pt x="21535" y="289374"/>
                  </a:cubicBezTo>
                  <a:lnTo>
                    <a:pt x="155061" y="59876"/>
                  </a:lnTo>
                  <a:cubicBezTo>
                    <a:pt x="176629" y="22805"/>
                    <a:pt x="216282" y="0"/>
                    <a:pt x="259171" y="0"/>
                  </a:cubicBezTo>
                  <a:lnTo>
                    <a:pt x="527025" y="0"/>
                  </a:lnTo>
                  <a:cubicBezTo>
                    <a:pt x="569914" y="0"/>
                    <a:pt x="609567" y="22805"/>
                    <a:pt x="631135" y="59876"/>
                  </a:cubicBezTo>
                  <a:lnTo>
                    <a:pt x="764661" y="289374"/>
                  </a:lnTo>
                  <a:cubicBezTo>
                    <a:pt x="786196" y="326387"/>
                    <a:pt x="786196" y="372113"/>
                    <a:pt x="764661" y="409126"/>
                  </a:cubicBezTo>
                  <a:close/>
                </a:path>
              </a:pathLst>
            </a:custGeom>
            <a:solidFill>
              <a:srgbClr val="003271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637236" y="1418291"/>
            <a:ext cx="11331871" cy="8609337"/>
            <a:chOff x="0" y="0"/>
            <a:chExt cx="919387" cy="698500"/>
          </a:xfrm>
        </p:grpSpPr>
        <p:sp>
          <p:nvSpPr>
            <p:cNvPr id="21" name="Freeform 21"/>
            <p:cNvSpPr/>
            <p:nvPr/>
          </p:nvSpPr>
          <p:spPr>
            <a:xfrm>
              <a:off x="2624" y="0"/>
              <a:ext cx="914139" cy="698500"/>
            </a:xfrm>
            <a:custGeom>
              <a:avLst/>
              <a:gdLst/>
              <a:ahLst/>
              <a:cxnLst/>
              <a:rect l="l" t="t" r="r" b="b"/>
              <a:pathLst>
                <a:path w="914139" h="698500">
                  <a:moveTo>
                    <a:pt x="909891" y="361060"/>
                  </a:moveTo>
                  <a:lnTo>
                    <a:pt x="720434" y="686690"/>
                  </a:lnTo>
                  <a:cubicBezTo>
                    <a:pt x="716180" y="694002"/>
                    <a:pt x="708359" y="698500"/>
                    <a:pt x="699899" y="698500"/>
                  </a:cubicBezTo>
                  <a:lnTo>
                    <a:pt x="214240" y="698500"/>
                  </a:lnTo>
                  <a:cubicBezTo>
                    <a:pt x="205780" y="698500"/>
                    <a:pt x="197959" y="694002"/>
                    <a:pt x="193704" y="686690"/>
                  </a:cubicBezTo>
                  <a:lnTo>
                    <a:pt x="4248" y="361060"/>
                  </a:lnTo>
                  <a:cubicBezTo>
                    <a:pt x="0" y="353760"/>
                    <a:pt x="0" y="344740"/>
                    <a:pt x="4248" y="337440"/>
                  </a:cubicBezTo>
                  <a:lnTo>
                    <a:pt x="193704" y="11810"/>
                  </a:lnTo>
                  <a:cubicBezTo>
                    <a:pt x="197959" y="4498"/>
                    <a:pt x="205780" y="0"/>
                    <a:pt x="214240" y="0"/>
                  </a:cubicBezTo>
                  <a:lnTo>
                    <a:pt x="699899" y="0"/>
                  </a:lnTo>
                  <a:cubicBezTo>
                    <a:pt x="708359" y="0"/>
                    <a:pt x="716180" y="4498"/>
                    <a:pt x="720434" y="11810"/>
                  </a:cubicBezTo>
                  <a:lnTo>
                    <a:pt x="909891" y="337440"/>
                  </a:lnTo>
                  <a:cubicBezTo>
                    <a:pt x="914139" y="344740"/>
                    <a:pt x="914139" y="353760"/>
                    <a:pt x="909891" y="361060"/>
                  </a:cubicBezTo>
                  <a:close/>
                </a:path>
              </a:pathLst>
            </a:custGeom>
            <a:blipFill>
              <a:blip r:embed="rId2"/>
              <a:stretch>
                <a:fillRect l="-7477" r="-747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2" name="Freeform 22" descr="Satellite Weather – IBL Software Engineering"/>
          <p:cNvSpPr/>
          <p:nvPr/>
        </p:nvSpPr>
        <p:spPr>
          <a:xfrm>
            <a:off x="6320135" y="8072092"/>
            <a:ext cx="3446583" cy="1506366"/>
          </a:xfrm>
          <a:custGeom>
            <a:avLst/>
            <a:gdLst/>
            <a:ahLst/>
            <a:cxnLst/>
            <a:rect l="l" t="t" r="r" b="b"/>
            <a:pathLst>
              <a:path w="3446583" h="1506366">
                <a:moveTo>
                  <a:pt x="0" y="0"/>
                </a:moveTo>
                <a:lnTo>
                  <a:pt x="3446583" y="0"/>
                </a:lnTo>
                <a:lnTo>
                  <a:pt x="3446583" y="1506367"/>
                </a:lnTo>
                <a:lnTo>
                  <a:pt x="0" y="150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" r="-4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23" name="Group 23"/>
          <p:cNvGrpSpPr/>
          <p:nvPr/>
        </p:nvGrpSpPr>
        <p:grpSpPr>
          <a:xfrm>
            <a:off x="6694636" y="1881251"/>
            <a:ext cx="9790005" cy="5914617"/>
            <a:chOff x="0" y="0"/>
            <a:chExt cx="13053341" cy="7886156"/>
          </a:xfrm>
        </p:grpSpPr>
        <p:sp>
          <p:nvSpPr>
            <p:cNvPr id="24" name="Freeform 24" descr="IBL Software Engineering – Your weather software solution provider"/>
            <p:cNvSpPr/>
            <p:nvPr/>
          </p:nvSpPr>
          <p:spPr>
            <a:xfrm>
              <a:off x="0" y="0"/>
              <a:ext cx="4828467" cy="1937477"/>
            </a:xfrm>
            <a:custGeom>
              <a:avLst/>
              <a:gdLst/>
              <a:ahLst/>
              <a:cxnLst/>
              <a:rect l="l" t="t" r="r" b="b"/>
              <a:pathLst>
                <a:path w="4828467" h="1937477">
                  <a:moveTo>
                    <a:pt x="0" y="0"/>
                  </a:moveTo>
                  <a:lnTo>
                    <a:pt x="4828467" y="0"/>
                  </a:lnTo>
                  <a:lnTo>
                    <a:pt x="4828467" y="1937477"/>
                  </a:lnTo>
                  <a:lnTo>
                    <a:pt x="0" y="193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" r="-1"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914899" y="1937477"/>
              <a:ext cx="10713981" cy="5948679"/>
              <a:chOff x="0" y="0"/>
              <a:chExt cx="12166196" cy="675498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166196" cy="6754987"/>
              </a:xfrm>
              <a:custGeom>
                <a:avLst/>
                <a:gdLst/>
                <a:ahLst/>
                <a:cxnLst/>
                <a:rect l="l" t="t" r="r" b="b"/>
                <a:pathLst>
                  <a:path w="12166196" h="6754987">
                    <a:moveTo>
                      <a:pt x="30831" y="0"/>
                    </a:moveTo>
                    <a:lnTo>
                      <a:pt x="12135365" y="0"/>
                    </a:lnTo>
                    <a:cubicBezTo>
                      <a:pt x="12152392" y="0"/>
                      <a:pt x="12166196" y="13803"/>
                      <a:pt x="12166196" y="30831"/>
                    </a:cubicBezTo>
                    <a:lnTo>
                      <a:pt x="12166196" y="6724156"/>
                    </a:lnTo>
                    <a:cubicBezTo>
                      <a:pt x="12166196" y="6732333"/>
                      <a:pt x="12162948" y="6740175"/>
                      <a:pt x="12157166" y="6745956"/>
                    </a:cubicBezTo>
                    <a:cubicBezTo>
                      <a:pt x="12151384" y="6751739"/>
                      <a:pt x="12143542" y="6754987"/>
                      <a:pt x="12135365" y="6754987"/>
                    </a:cubicBezTo>
                    <a:lnTo>
                      <a:pt x="30831" y="6754987"/>
                    </a:lnTo>
                    <a:cubicBezTo>
                      <a:pt x="22654" y="6754987"/>
                      <a:pt x="14812" y="6751739"/>
                      <a:pt x="9030" y="6745956"/>
                    </a:cubicBezTo>
                    <a:cubicBezTo>
                      <a:pt x="3248" y="6740175"/>
                      <a:pt x="0" y="6732333"/>
                      <a:pt x="0" y="6724156"/>
                    </a:cubicBezTo>
                    <a:lnTo>
                      <a:pt x="0" y="30831"/>
                    </a:lnTo>
                    <a:cubicBezTo>
                      <a:pt x="0" y="22654"/>
                      <a:pt x="3248" y="14812"/>
                      <a:pt x="9030" y="9030"/>
                    </a:cubicBezTo>
                    <a:cubicBezTo>
                      <a:pt x="14812" y="3248"/>
                      <a:pt x="22654" y="0"/>
                      <a:pt x="308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2166196" cy="6793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208396" y="2246969"/>
              <a:ext cx="10844945" cy="518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2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klaster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poslužitelja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(DELL PowerEdge; CentOS 7)</a:t>
              </a:r>
            </a:p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6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radnih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stanica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(DELL Precision; CentOS 7)</a:t>
              </a: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Zagreb</a:t>
              </a:r>
            </a:p>
            <a:p>
              <a:pPr marL="1424938" lvl="3" indent="-356235">
                <a:lnSpc>
                  <a:spcPts val="3079"/>
                </a:lnSpc>
                <a:buFont typeface="Arial"/>
                <a:buChar char="￭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2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redovne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licence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</a:p>
            <a:p>
              <a:pPr marL="1424938" lvl="3" indent="-356235">
                <a:lnSpc>
                  <a:spcPts val="3079"/>
                </a:lnSpc>
                <a:buFont typeface="Arial"/>
                <a:buChar char="￭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1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rezervna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licenca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Područni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meteorološki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ured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Split</a:t>
              </a:r>
            </a:p>
            <a:p>
              <a:pPr marL="1424938" lvl="3" indent="-356235">
                <a:lnSpc>
                  <a:spcPts val="3079"/>
                </a:lnSpc>
                <a:buFont typeface="Arial"/>
                <a:buChar char="￭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1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hibridna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licenca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klijenta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1424938" lvl="3" indent="-356235">
                <a:lnSpc>
                  <a:spcPts val="3079"/>
                </a:lnSpc>
                <a:buFont typeface="Arial"/>
                <a:buChar char="￭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1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rezervna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licenca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klijenta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Područna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meteorološka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služba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Rijeka</a:t>
              </a:r>
            </a:p>
            <a:p>
              <a:pPr marL="1424938" lvl="3" indent="-356235">
                <a:lnSpc>
                  <a:spcPts val="3079"/>
                </a:lnSpc>
                <a:buFont typeface="Arial"/>
                <a:buChar char="￭"/>
              </a:pP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1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redovna</a:t>
              </a:r>
              <a:r>
                <a:rPr lang="en-US" sz="2199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003271"/>
                  </a:solidFill>
                  <a:latin typeface="Poppins"/>
                </a:rPr>
                <a:t>licenca</a:t>
              </a:r>
              <a:endParaRPr lang="en-US" sz="2199" dirty="0">
                <a:solidFill>
                  <a:srgbClr val="003271"/>
                </a:solidFill>
                <a:latin typeface="Poppin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723876" y="1220746"/>
              <a:ext cx="6787255" cy="575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3"/>
                </a:lnSpc>
                <a:spcBef>
                  <a:spcPct val="0"/>
                </a:spcBef>
              </a:pPr>
              <a:r>
                <a:rPr lang="en-US" sz="2502">
                  <a:solidFill>
                    <a:srgbClr val="003271"/>
                  </a:solidFill>
                  <a:latin typeface="Poppins Bold"/>
                </a:rPr>
                <a:t>Koristi se na DHMZ-u od 2016.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766718" y="8254691"/>
            <a:ext cx="6385263" cy="1323768"/>
            <a:chOff x="0" y="0"/>
            <a:chExt cx="9667663" cy="200426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667663" cy="2004262"/>
            </a:xfrm>
            <a:custGeom>
              <a:avLst/>
              <a:gdLst/>
              <a:ahLst/>
              <a:cxnLst/>
              <a:rect l="l" t="t" r="r" b="b"/>
              <a:pathLst>
                <a:path w="9667663" h="2004262">
                  <a:moveTo>
                    <a:pt x="38799" y="0"/>
                  </a:moveTo>
                  <a:lnTo>
                    <a:pt x="9628863" y="0"/>
                  </a:lnTo>
                  <a:cubicBezTo>
                    <a:pt x="9639153" y="0"/>
                    <a:pt x="9649023" y="4088"/>
                    <a:pt x="9656299" y="11364"/>
                  </a:cubicBezTo>
                  <a:cubicBezTo>
                    <a:pt x="9663575" y="18640"/>
                    <a:pt x="9667663" y="28509"/>
                    <a:pt x="9667663" y="38799"/>
                  </a:cubicBezTo>
                  <a:lnTo>
                    <a:pt x="9667663" y="1965463"/>
                  </a:lnTo>
                  <a:cubicBezTo>
                    <a:pt x="9667663" y="1986891"/>
                    <a:pt x="9650292" y="2004262"/>
                    <a:pt x="9628863" y="2004262"/>
                  </a:cubicBezTo>
                  <a:lnTo>
                    <a:pt x="38799" y="2004262"/>
                  </a:lnTo>
                  <a:cubicBezTo>
                    <a:pt x="28509" y="2004262"/>
                    <a:pt x="18640" y="2000174"/>
                    <a:pt x="11364" y="1992898"/>
                  </a:cubicBezTo>
                  <a:cubicBezTo>
                    <a:pt x="4088" y="1985622"/>
                    <a:pt x="0" y="1975753"/>
                    <a:pt x="0" y="1965463"/>
                  </a:cubicBezTo>
                  <a:lnTo>
                    <a:pt x="0" y="38799"/>
                  </a:lnTo>
                  <a:cubicBezTo>
                    <a:pt x="0" y="17371"/>
                    <a:pt x="17371" y="0"/>
                    <a:pt x="3879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9667663" cy="2061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336883" y="8482488"/>
            <a:ext cx="635489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24938" lvl="3" indent="-356235">
              <a:lnSpc>
                <a:spcPts val="3079"/>
              </a:lnSpc>
              <a:buFont typeface="Arial"/>
              <a:buChar char="￭"/>
            </a:pPr>
            <a:r>
              <a:rPr lang="en-US" sz="2199">
                <a:solidFill>
                  <a:srgbClr val="003271"/>
                </a:solidFill>
                <a:latin typeface="Poppins"/>
              </a:rPr>
              <a:t>Instalirano na satelitskom serveru DHMZ-a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" r="-1291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2510978" y="2003806"/>
            <a:ext cx="14616225" cy="6279387"/>
            <a:chOff x="0" y="0"/>
            <a:chExt cx="3849541" cy="1653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541" cy="1653830"/>
            </a:xfrm>
            <a:custGeom>
              <a:avLst/>
              <a:gdLst/>
              <a:ahLst/>
              <a:cxnLst/>
              <a:rect l="l" t="t" r="r" b="b"/>
              <a:pathLst>
                <a:path w="3849541" h="1653830">
                  <a:moveTo>
                    <a:pt x="27014" y="0"/>
                  </a:moveTo>
                  <a:lnTo>
                    <a:pt x="3822527" y="0"/>
                  </a:lnTo>
                  <a:cubicBezTo>
                    <a:pt x="3829691" y="0"/>
                    <a:pt x="3836562" y="2846"/>
                    <a:pt x="3841629" y="7912"/>
                  </a:cubicBezTo>
                  <a:cubicBezTo>
                    <a:pt x="3846695" y="12978"/>
                    <a:pt x="3849541" y="19849"/>
                    <a:pt x="3849541" y="27014"/>
                  </a:cubicBezTo>
                  <a:lnTo>
                    <a:pt x="3849541" y="1626817"/>
                  </a:lnTo>
                  <a:cubicBezTo>
                    <a:pt x="3849541" y="1641736"/>
                    <a:pt x="3837446" y="1653830"/>
                    <a:pt x="3822527" y="1653830"/>
                  </a:cubicBezTo>
                  <a:lnTo>
                    <a:pt x="27014" y="1653830"/>
                  </a:lnTo>
                  <a:cubicBezTo>
                    <a:pt x="19849" y="1653830"/>
                    <a:pt x="12978" y="1650984"/>
                    <a:pt x="7912" y="1645918"/>
                  </a:cubicBezTo>
                  <a:cubicBezTo>
                    <a:pt x="2846" y="1640852"/>
                    <a:pt x="0" y="1633981"/>
                    <a:pt x="0" y="1626817"/>
                  </a:cubicBezTo>
                  <a:lnTo>
                    <a:pt x="0" y="27014"/>
                  </a:lnTo>
                  <a:cubicBezTo>
                    <a:pt x="0" y="19849"/>
                    <a:pt x="2846" y="12978"/>
                    <a:pt x="7912" y="7912"/>
                  </a:cubicBezTo>
                  <a:cubicBezTo>
                    <a:pt x="12978" y="2846"/>
                    <a:pt x="19849" y="0"/>
                    <a:pt x="27014" y="0"/>
                  </a:cubicBezTo>
                  <a:close/>
                </a:path>
              </a:pathLst>
            </a:custGeom>
            <a:solidFill>
              <a:srgbClr val="003271">
                <a:alpha val="50980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9541" cy="1710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89336" y="2003806"/>
            <a:ext cx="1179364" cy="1672857"/>
          </a:xfrm>
          <a:custGeom>
            <a:avLst/>
            <a:gdLst/>
            <a:ahLst/>
            <a:cxnLst/>
            <a:rect l="l" t="t" r="r" b="b"/>
            <a:pathLst>
              <a:path w="1179364" h="1672857">
                <a:moveTo>
                  <a:pt x="0" y="0"/>
                </a:moveTo>
                <a:lnTo>
                  <a:pt x="1179364" y="0"/>
                </a:lnTo>
                <a:lnTo>
                  <a:pt x="1179364" y="1672857"/>
                </a:lnTo>
                <a:lnTo>
                  <a:pt x="0" y="1672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TextBox 7"/>
          <p:cNvSpPr txBox="1"/>
          <p:nvPr/>
        </p:nvSpPr>
        <p:spPr>
          <a:xfrm>
            <a:off x="300040" y="9594060"/>
            <a:ext cx="735795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Canva Sans Bold"/>
              </a:rPr>
              <a:t>Bruno Fantulin, U zagrljaju oluje, DHMZ kalendar 2024.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5036" y="3854895"/>
            <a:ext cx="12108110" cy="232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2"/>
              </a:lnSpc>
            </a:pPr>
            <a:r>
              <a:rPr lang="hr-HR" sz="3200" dirty="0">
                <a:solidFill>
                  <a:srgbClr val="FFFFFF"/>
                </a:solidFill>
                <a:latin typeface="Poppins Bold"/>
              </a:rPr>
              <a:t>Motrimo, analiziramo, prognoziramo i istražujemo vrijeme, klimu, vode i zrak za dobrobit svakog pojedinca </a:t>
            </a:r>
          </a:p>
          <a:p>
            <a:pPr algn="ctr">
              <a:lnSpc>
                <a:spcPts val="6272"/>
              </a:lnSpc>
            </a:pPr>
            <a:r>
              <a:rPr lang="hr-HR" sz="3200" dirty="0">
                <a:solidFill>
                  <a:srgbClr val="FFFFFF"/>
                </a:solidFill>
                <a:latin typeface="Poppins Bold"/>
              </a:rPr>
              <a:t>i društva u cjelini.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891958" y="542925"/>
            <a:ext cx="11991624" cy="523875"/>
            <a:chOff x="0" y="0"/>
            <a:chExt cx="15988832" cy="698500"/>
          </a:xfrm>
        </p:grpSpPr>
        <p:sp>
          <p:nvSpPr>
            <p:cNvPr id="10" name="AutoShape 10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2037" y="2120760"/>
            <a:ext cx="5805820" cy="5805820"/>
            <a:chOff x="0" y="0"/>
            <a:chExt cx="7741093" cy="77410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741093" cy="7741093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3350" cap="sq">
                <a:solidFill>
                  <a:srgbClr val="00327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 descr="IBL Software Engineering – Your weather software solution provider"/>
            <p:cNvSpPr/>
            <p:nvPr/>
          </p:nvSpPr>
          <p:spPr>
            <a:xfrm>
              <a:off x="354147" y="2459552"/>
              <a:ext cx="7032799" cy="2821990"/>
            </a:xfrm>
            <a:custGeom>
              <a:avLst/>
              <a:gdLst/>
              <a:ahLst/>
              <a:cxnLst/>
              <a:rect l="l" t="t" r="r" b="b"/>
              <a:pathLst>
                <a:path w="7032799" h="2821990">
                  <a:moveTo>
                    <a:pt x="0" y="0"/>
                  </a:moveTo>
                  <a:lnTo>
                    <a:pt x="7032799" y="0"/>
                  </a:lnTo>
                  <a:lnTo>
                    <a:pt x="7032799" y="2821990"/>
                  </a:lnTo>
                  <a:lnTo>
                    <a:pt x="0" y="282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" r="-1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4298" y="7878955"/>
            <a:ext cx="5312232" cy="183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2"/>
              </a:lnSpc>
              <a:spcBef>
                <a:spcPct val="0"/>
              </a:spcBef>
            </a:pPr>
            <a:r>
              <a:rPr lang="en-US" sz="1723" dirty="0">
                <a:solidFill>
                  <a:srgbClr val="003271"/>
                </a:solidFill>
                <a:latin typeface="Poppins Bold"/>
              </a:rPr>
              <a:t>Visual Weather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je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meteorološki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softver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namijenjen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primanju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obradi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grafičkom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prikazu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meteoroloških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podataka,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praćenju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dolaznih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poruka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vrijednosti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izradi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tekstualnih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grafičkih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proizvoda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te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automatskom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generiranju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slikovnih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723" dirty="0" err="1">
                <a:solidFill>
                  <a:srgbClr val="003271"/>
                </a:solidFill>
                <a:latin typeface="Poppins"/>
              </a:rPr>
              <a:t>proizvoda</a:t>
            </a:r>
            <a:r>
              <a:rPr lang="en-US" sz="1723" dirty="0">
                <a:solidFill>
                  <a:srgbClr val="003271"/>
                </a:solidFill>
                <a:latin typeface="Poppins"/>
              </a:rPr>
              <a:t>.</a:t>
            </a:r>
          </a:p>
        </p:txBody>
      </p:sp>
      <p:sp>
        <p:nvSpPr>
          <p:cNvPr id="8" name="AutoShape 8"/>
          <p:cNvSpPr/>
          <p:nvPr/>
        </p:nvSpPr>
        <p:spPr>
          <a:xfrm>
            <a:off x="6411076" y="1393035"/>
            <a:ext cx="539698" cy="1303245"/>
          </a:xfrm>
          <a:prstGeom prst="line">
            <a:avLst/>
          </a:prstGeom>
          <a:ln w="66675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grpSp>
        <p:nvGrpSpPr>
          <p:cNvPr id="9" name="Group 9"/>
          <p:cNvGrpSpPr/>
          <p:nvPr/>
        </p:nvGrpSpPr>
        <p:grpSpPr>
          <a:xfrm>
            <a:off x="1028700" y="879759"/>
            <a:ext cx="5382376" cy="1026552"/>
            <a:chOff x="0" y="0"/>
            <a:chExt cx="7176501" cy="136873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176501" cy="1368737"/>
              <a:chOff x="0" y="0"/>
              <a:chExt cx="8467069" cy="16148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467069" cy="1614880"/>
              </a:xfrm>
              <a:custGeom>
                <a:avLst/>
                <a:gdLst/>
                <a:ahLst/>
                <a:cxnLst/>
                <a:rect l="l" t="t" r="r" b="b"/>
                <a:pathLst>
                  <a:path w="8467069" h="1614880">
                    <a:moveTo>
                      <a:pt x="44300" y="0"/>
                    </a:moveTo>
                    <a:lnTo>
                      <a:pt x="8422769" y="0"/>
                    </a:lnTo>
                    <a:cubicBezTo>
                      <a:pt x="8434518" y="0"/>
                      <a:pt x="8445786" y="4667"/>
                      <a:pt x="8454094" y="12975"/>
                    </a:cubicBezTo>
                    <a:cubicBezTo>
                      <a:pt x="8462402" y="21283"/>
                      <a:pt x="8467069" y="32551"/>
                      <a:pt x="8467069" y="44300"/>
                    </a:cubicBezTo>
                    <a:lnTo>
                      <a:pt x="8467069" y="1570580"/>
                    </a:lnTo>
                    <a:cubicBezTo>
                      <a:pt x="8467069" y="1582329"/>
                      <a:pt x="8462402" y="1593597"/>
                      <a:pt x="8454094" y="1601905"/>
                    </a:cubicBezTo>
                    <a:cubicBezTo>
                      <a:pt x="8445786" y="1610213"/>
                      <a:pt x="8434518" y="1614880"/>
                      <a:pt x="8422769" y="1614880"/>
                    </a:cubicBezTo>
                    <a:lnTo>
                      <a:pt x="44300" y="1614880"/>
                    </a:lnTo>
                    <a:cubicBezTo>
                      <a:pt x="32551" y="1614880"/>
                      <a:pt x="21283" y="1610213"/>
                      <a:pt x="12975" y="1601905"/>
                    </a:cubicBezTo>
                    <a:cubicBezTo>
                      <a:pt x="4667" y="1593597"/>
                      <a:pt x="0" y="1582329"/>
                      <a:pt x="0" y="1570580"/>
                    </a:cubicBezTo>
                    <a:lnTo>
                      <a:pt x="0" y="44300"/>
                    </a:lnTo>
                    <a:cubicBezTo>
                      <a:pt x="0" y="32551"/>
                      <a:pt x="4667" y="21283"/>
                      <a:pt x="12975" y="12975"/>
                    </a:cubicBezTo>
                    <a:cubicBezTo>
                      <a:pt x="21283" y="4667"/>
                      <a:pt x="32551" y="0"/>
                      <a:pt x="4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467069" cy="1672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66269" y="285606"/>
              <a:ext cx="797525" cy="797525"/>
            </a:xfrm>
            <a:custGeom>
              <a:avLst/>
              <a:gdLst/>
              <a:ahLst/>
              <a:cxnLst/>
              <a:rect l="l" t="t" r="r" b="b"/>
              <a:pathLst>
                <a:path w="797525" h="797525">
                  <a:moveTo>
                    <a:pt x="0" y="0"/>
                  </a:moveTo>
                  <a:lnTo>
                    <a:pt x="797525" y="0"/>
                  </a:lnTo>
                  <a:lnTo>
                    <a:pt x="797525" y="797525"/>
                  </a:lnTo>
                  <a:lnTo>
                    <a:pt x="0" y="797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90361" y="399571"/>
              <a:ext cx="5231248" cy="4209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60"/>
                </a:lnSpc>
                <a:spcBef>
                  <a:spcPct val="0"/>
                </a:spcBef>
              </a:pPr>
              <a:r>
                <a:rPr lang="en-US" sz="1828" dirty="0">
                  <a:solidFill>
                    <a:srgbClr val="003271"/>
                  </a:solidFill>
                  <a:latin typeface="Poppins"/>
                </a:rPr>
                <a:t>~ 170 – 180 GB/ podataka dnevno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0" y="641155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6" name="AutoShape 16"/>
          <p:cNvSpPr/>
          <p:nvPr/>
        </p:nvSpPr>
        <p:spPr>
          <a:xfrm>
            <a:off x="14351027" y="9239250"/>
            <a:ext cx="643685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>
            <a:off x="16650794" y="9568319"/>
            <a:ext cx="1837322" cy="471995"/>
          </a:xfrm>
          <a:custGeom>
            <a:avLst/>
            <a:gdLst/>
            <a:ahLst/>
            <a:cxnLst/>
            <a:rect l="l" t="t" r="r" b="b"/>
            <a:pathLst>
              <a:path w="1837322" h="471995">
                <a:moveTo>
                  <a:pt x="0" y="0"/>
                </a:moveTo>
                <a:lnTo>
                  <a:pt x="1837322" y="0"/>
                </a:lnTo>
                <a:lnTo>
                  <a:pt x="1837322" y="471995"/>
                </a:lnTo>
                <a:lnTo>
                  <a:pt x="0" y="4719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TextBox 18"/>
          <p:cNvSpPr txBox="1"/>
          <p:nvPr/>
        </p:nvSpPr>
        <p:spPr>
          <a:xfrm>
            <a:off x="10743541" y="2082660"/>
            <a:ext cx="6149389" cy="439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ALADIN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 (ALARO) – pokreće se u 00, 06, 12, 18 UTC</a:t>
            </a:r>
          </a:p>
          <a:p>
            <a:pPr marL="675517" lvl="2" indent="-225172">
              <a:lnSpc>
                <a:spcPts val="2190"/>
              </a:lnSpc>
              <a:buFont typeface="Arial"/>
              <a:buChar char="⚬"/>
            </a:pPr>
            <a:r>
              <a:rPr lang="en-US" sz="1564">
                <a:solidFill>
                  <a:srgbClr val="003271"/>
                </a:solidFill>
                <a:latin typeface="Poppins"/>
              </a:rPr>
              <a:t>ALA40 – horizontalna razlučivost 4 km; 72 sata</a:t>
            </a:r>
          </a:p>
          <a:p>
            <a:pPr marL="675517" lvl="2" indent="-225172">
              <a:lnSpc>
                <a:spcPts val="2190"/>
              </a:lnSpc>
              <a:buFont typeface="Arial"/>
              <a:buChar char="⚬"/>
            </a:pPr>
            <a:r>
              <a:rPr lang="en-US" sz="1564">
                <a:solidFill>
                  <a:srgbClr val="003271"/>
                </a:solidFill>
                <a:latin typeface="Poppins"/>
              </a:rPr>
              <a:t>ALA20 – horizontalna razlučivost 2 km, 72 sata, 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"/>
              </a:rPr>
              <a:t>             ne-hidrostatska verzija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ECMWF IFS 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– pokreće se u 00, 12 UTC</a:t>
            </a:r>
          </a:p>
          <a:p>
            <a:pPr marL="675517" lvl="2" indent="-225172">
              <a:lnSpc>
                <a:spcPts val="2190"/>
              </a:lnSpc>
              <a:buFont typeface="Arial"/>
              <a:buChar char="⚬"/>
            </a:pPr>
            <a:r>
              <a:rPr lang="en-US" sz="1564">
                <a:solidFill>
                  <a:srgbClr val="003271"/>
                </a:solidFill>
                <a:latin typeface="Poppins"/>
              </a:rPr>
              <a:t>HRES – 2 domene s različitom horizontalnom razlučivošću (9 km HR+, 18 km Europa); nekoliko vertikalnih razina (standardno)</a:t>
            </a:r>
          </a:p>
          <a:p>
            <a:pPr marL="675517" lvl="2" indent="-225172">
              <a:lnSpc>
                <a:spcPts val="2190"/>
              </a:lnSpc>
              <a:buFont typeface="Arial"/>
              <a:buChar char="⚬"/>
            </a:pPr>
            <a:r>
              <a:rPr lang="en-US" sz="1564">
                <a:solidFill>
                  <a:srgbClr val="003271"/>
                </a:solidFill>
                <a:latin typeface="Poppins"/>
              </a:rPr>
              <a:t>ENS -&gt; RMDCN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A-LAEF 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– pokreće se u 00, 12 UTC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DWD ICON EU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 – pokreće se u 00, 12 UTC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DWD ICON-D2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 – pokreće se u 03 UTC</a:t>
            </a:r>
          </a:p>
          <a:p>
            <a:pPr marL="675517" lvl="2" indent="-225172">
              <a:lnSpc>
                <a:spcPts val="2190"/>
              </a:lnSpc>
              <a:buFont typeface="Arial"/>
              <a:buChar char="⚬"/>
            </a:pPr>
            <a:r>
              <a:rPr lang="en-US" sz="1564">
                <a:solidFill>
                  <a:srgbClr val="003271"/>
                </a:solidFill>
                <a:latin typeface="Poppins"/>
              </a:rPr>
              <a:t>nekoliko parametara (dBz odraza, temperatura na 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"/>
              </a:rPr>
              <a:t>             2 m)</a:t>
            </a:r>
          </a:p>
          <a:p>
            <a:pPr>
              <a:lnSpc>
                <a:spcPts val="2190"/>
              </a:lnSpc>
            </a:pPr>
            <a:r>
              <a:rPr lang="en-US" sz="1564">
                <a:solidFill>
                  <a:srgbClr val="003271"/>
                </a:solidFill>
                <a:latin typeface="Poppins Bold"/>
              </a:rPr>
              <a:t>GFS (EU &amp; Global) </a:t>
            </a:r>
            <a:r>
              <a:rPr lang="en-US" sz="1564">
                <a:solidFill>
                  <a:srgbClr val="003271"/>
                </a:solidFill>
                <a:latin typeface="Poppins"/>
              </a:rPr>
              <a:t>– pokreće se u 00, 12 UTC</a:t>
            </a:r>
          </a:p>
          <a:p>
            <a:pPr>
              <a:lnSpc>
                <a:spcPts val="2190"/>
              </a:lnSpc>
              <a:spcBef>
                <a:spcPct val="0"/>
              </a:spcBef>
            </a:pPr>
            <a:endParaRPr lang="en-US" sz="1564">
              <a:solidFill>
                <a:srgbClr val="003271"/>
              </a:solidFill>
              <a:latin typeface="Poppi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420744" y="833904"/>
            <a:ext cx="3721695" cy="1118262"/>
            <a:chOff x="0" y="0"/>
            <a:chExt cx="4962260" cy="1491015"/>
          </a:xfrm>
        </p:grpSpPr>
        <p:grpSp>
          <p:nvGrpSpPr>
            <p:cNvPr id="20" name="Group 20"/>
            <p:cNvGrpSpPr/>
            <p:nvPr/>
          </p:nvGrpSpPr>
          <p:grpSpPr>
            <a:xfrm>
              <a:off x="253133" y="0"/>
              <a:ext cx="4398844" cy="1491015"/>
              <a:chOff x="0" y="0"/>
              <a:chExt cx="4995081" cy="169311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95081" cy="1693114"/>
              </a:xfrm>
              <a:custGeom>
                <a:avLst/>
                <a:gdLst/>
                <a:ahLst/>
                <a:cxnLst/>
                <a:rect l="l" t="t" r="r" b="b"/>
                <a:pathLst>
                  <a:path w="4995081" h="1693114">
                    <a:moveTo>
                      <a:pt x="75093" y="0"/>
                    </a:moveTo>
                    <a:lnTo>
                      <a:pt x="4919988" y="0"/>
                    </a:lnTo>
                    <a:cubicBezTo>
                      <a:pt x="4961461" y="0"/>
                      <a:pt x="4995081" y="33620"/>
                      <a:pt x="4995081" y="75093"/>
                    </a:cubicBezTo>
                    <a:lnTo>
                      <a:pt x="4995081" y="1618021"/>
                    </a:lnTo>
                    <a:cubicBezTo>
                      <a:pt x="4995081" y="1659493"/>
                      <a:pt x="4961461" y="1693114"/>
                      <a:pt x="4919988" y="1693114"/>
                    </a:cubicBezTo>
                    <a:lnTo>
                      <a:pt x="75093" y="1693114"/>
                    </a:lnTo>
                    <a:cubicBezTo>
                      <a:pt x="33620" y="1693114"/>
                      <a:pt x="0" y="1659493"/>
                      <a:pt x="0" y="1618021"/>
                    </a:cubicBezTo>
                    <a:lnTo>
                      <a:pt x="0" y="75093"/>
                    </a:lnTo>
                    <a:cubicBezTo>
                      <a:pt x="0" y="33620"/>
                      <a:pt x="33620" y="0"/>
                      <a:pt x="75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4995081" cy="1750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202512"/>
              <a:ext cx="4962260" cy="1024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3271"/>
                  </a:solidFill>
                  <a:latin typeface="Poppins Bold"/>
                </a:rPr>
                <a:t>Numerički modeli atmosfere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 flipH="1">
            <a:off x="8127857" y="1952166"/>
            <a:ext cx="2153734" cy="3071505"/>
          </a:xfrm>
          <a:prstGeom prst="line">
            <a:avLst/>
          </a:prstGeom>
          <a:ln w="66675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grpSp>
        <p:nvGrpSpPr>
          <p:cNvPr id="25" name="Group 25"/>
          <p:cNvGrpSpPr/>
          <p:nvPr/>
        </p:nvGrpSpPr>
        <p:grpSpPr>
          <a:xfrm>
            <a:off x="8420744" y="7704082"/>
            <a:ext cx="3721695" cy="1118262"/>
            <a:chOff x="0" y="0"/>
            <a:chExt cx="4962260" cy="1491015"/>
          </a:xfrm>
        </p:grpSpPr>
        <p:grpSp>
          <p:nvGrpSpPr>
            <p:cNvPr id="26" name="Group 26"/>
            <p:cNvGrpSpPr/>
            <p:nvPr/>
          </p:nvGrpSpPr>
          <p:grpSpPr>
            <a:xfrm>
              <a:off x="281708" y="0"/>
              <a:ext cx="4398844" cy="1491015"/>
              <a:chOff x="0" y="0"/>
              <a:chExt cx="4995081" cy="169311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95081" cy="1693114"/>
              </a:xfrm>
              <a:custGeom>
                <a:avLst/>
                <a:gdLst/>
                <a:ahLst/>
                <a:cxnLst/>
                <a:rect l="l" t="t" r="r" b="b"/>
                <a:pathLst>
                  <a:path w="4995081" h="1693114">
                    <a:moveTo>
                      <a:pt x="75093" y="0"/>
                    </a:moveTo>
                    <a:lnTo>
                      <a:pt x="4919988" y="0"/>
                    </a:lnTo>
                    <a:cubicBezTo>
                      <a:pt x="4961461" y="0"/>
                      <a:pt x="4995081" y="33620"/>
                      <a:pt x="4995081" y="75093"/>
                    </a:cubicBezTo>
                    <a:lnTo>
                      <a:pt x="4995081" y="1618021"/>
                    </a:lnTo>
                    <a:cubicBezTo>
                      <a:pt x="4995081" y="1659493"/>
                      <a:pt x="4961461" y="1693114"/>
                      <a:pt x="4919988" y="1693114"/>
                    </a:cubicBezTo>
                    <a:lnTo>
                      <a:pt x="75093" y="1693114"/>
                    </a:lnTo>
                    <a:cubicBezTo>
                      <a:pt x="33620" y="1693114"/>
                      <a:pt x="0" y="1659493"/>
                      <a:pt x="0" y="1618021"/>
                    </a:cubicBezTo>
                    <a:lnTo>
                      <a:pt x="0" y="75093"/>
                    </a:lnTo>
                    <a:cubicBezTo>
                      <a:pt x="0" y="33620"/>
                      <a:pt x="33620" y="0"/>
                      <a:pt x="75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4995081" cy="1750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75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465261"/>
              <a:ext cx="4962260" cy="503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3271"/>
                  </a:solidFill>
                  <a:latin typeface="Poppins Bold"/>
                </a:rPr>
                <a:t>Mjerenja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 flipH="1" flipV="1">
            <a:off x="8127857" y="5023670"/>
            <a:ext cx="2153734" cy="2515231"/>
          </a:xfrm>
          <a:prstGeom prst="line">
            <a:avLst/>
          </a:prstGeom>
          <a:ln w="66675" cap="rnd">
            <a:solidFill>
              <a:srgbClr val="00327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31" name="TextBox 31"/>
          <p:cNvSpPr txBox="1"/>
          <p:nvPr/>
        </p:nvSpPr>
        <p:spPr>
          <a:xfrm>
            <a:off x="12068945" y="7158494"/>
            <a:ext cx="4564165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003271"/>
                </a:solidFill>
                <a:latin typeface="Poppins Bold"/>
              </a:rPr>
              <a:t>SYNOP, AWS, METAR, BROD, KLIMA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003271"/>
                </a:solidFill>
                <a:latin typeface="Poppins Bold"/>
              </a:rPr>
              <a:t>Radarski</a:t>
            </a:r>
            <a:r>
              <a:rPr lang="en-US" sz="1500">
                <a:solidFill>
                  <a:srgbClr val="003271"/>
                </a:solidFill>
                <a:latin typeface="Poppins"/>
              </a:rPr>
              <a:t> podaci (5 RH radara + OPERA)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003271"/>
                </a:solidFill>
                <a:latin typeface="Poppins Bold"/>
              </a:rPr>
              <a:t>Satelitski</a:t>
            </a:r>
            <a:r>
              <a:rPr lang="en-US" sz="1500">
                <a:solidFill>
                  <a:srgbClr val="003271"/>
                </a:solidFill>
                <a:latin typeface="Poppins"/>
              </a:rPr>
              <a:t> podaci - EUMETSAT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003271"/>
                </a:solidFill>
                <a:latin typeface="Poppins"/>
              </a:rPr>
              <a:t>Munje - </a:t>
            </a:r>
            <a:r>
              <a:rPr lang="en-US" sz="1500">
                <a:solidFill>
                  <a:srgbClr val="003271"/>
                </a:solidFill>
                <a:latin typeface="Poppins Bold"/>
              </a:rPr>
              <a:t>Nowcast</a:t>
            </a:r>
          </a:p>
          <a:p>
            <a:pPr>
              <a:lnSpc>
                <a:spcPts val="2100"/>
              </a:lnSpc>
            </a:pPr>
            <a:endParaRPr lang="en-US" sz="1500">
              <a:solidFill>
                <a:srgbClr val="003271"/>
              </a:solidFill>
              <a:latin typeface="Poppins Bold"/>
            </a:endParaR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003271"/>
                </a:solidFill>
                <a:latin typeface="Poppins Bold"/>
              </a:rPr>
              <a:t>Hidrološki </a:t>
            </a:r>
            <a:r>
              <a:rPr lang="en-US" sz="1500">
                <a:solidFill>
                  <a:srgbClr val="003271"/>
                </a:solidFill>
                <a:latin typeface="Poppins"/>
              </a:rPr>
              <a:t>podaci, </a:t>
            </a:r>
            <a:r>
              <a:rPr lang="en-US" sz="1500">
                <a:solidFill>
                  <a:srgbClr val="003271"/>
                </a:solidFill>
                <a:latin typeface="Poppins Bold"/>
              </a:rPr>
              <a:t>klimatološki</a:t>
            </a:r>
            <a:r>
              <a:rPr lang="en-US" sz="1500">
                <a:solidFill>
                  <a:srgbClr val="003271"/>
                </a:solidFill>
                <a:latin typeface="Poppins"/>
              </a:rPr>
              <a:t> podaci, wind profilers, celiometri, lidar, postaje za praćenje kvalitete zraka...</a:t>
            </a: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3271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082801" y="10013866"/>
            <a:ext cx="643685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7259300" y="9758819"/>
            <a:ext cx="1837322" cy="471995"/>
          </a:xfrm>
          <a:custGeom>
            <a:avLst/>
            <a:gdLst/>
            <a:ahLst/>
            <a:cxnLst/>
            <a:rect l="l" t="t" r="r" b="b"/>
            <a:pathLst>
              <a:path w="1837322" h="471995">
                <a:moveTo>
                  <a:pt x="0" y="0"/>
                </a:moveTo>
                <a:lnTo>
                  <a:pt x="1837322" y="0"/>
                </a:lnTo>
                <a:lnTo>
                  <a:pt x="1837322" y="471995"/>
                </a:lnTo>
                <a:lnTo>
                  <a:pt x="0" y="471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6648926" y="370874"/>
            <a:ext cx="111320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Sustavi prognoziranja i </a:t>
            </a:r>
            <a:r>
              <a:rPr lang="en-US" sz="5000">
                <a:solidFill>
                  <a:srgbClr val="F8982A"/>
                </a:solidFill>
                <a:latin typeface="Poppins Bold"/>
              </a:rPr>
              <a:t>upozoravanja</a:t>
            </a:r>
            <a:r>
              <a:rPr lang="en-US" sz="5000">
                <a:solidFill>
                  <a:srgbClr val="003271"/>
                </a:solidFill>
                <a:latin typeface="Poppins Bold"/>
              </a:rPr>
              <a:t> </a:t>
            </a:r>
          </a:p>
        </p:txBody>
      </p:sp>
      <p:sp>
        <p:nvSpPr>
          <p:cNvPr id="5" name="AutoShape 5"/>
          <p:cNvSpPr/>
          <p:nvPr/>
        </p:nvSpPr>
        <p:spPr>
          <a:xfrm flipH="1" flipV="1">
            <a:off x="1028700" y="399449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3318308" y="4565522"/>
            <a:ext cx="2024238" cy="466188"/>
          </a:xfrm>
          <a:custGeom>
            <a:avLst/>
            <a:gdLst/>
            <a:ahLst/>
            <a:cxnLst/>
            <a:rect l="l" t="t" r="r" b="b"/>
            <a:pathLst>
              <a:path w="2024238" h="466188">
                <a:moveTo>
                  <a:pt x="0" y="0"/>
                </a:moveTo>
                <a:lnTo>
                  <a:pt x="2024238" y="0"/>
                </a:lnTo>
                <a:lnTo>
                  <a:pt x="2024238" y="466188"/>
                </a:lnTo>
                <a:lnTo>
                  <a:pt x="0" y="466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3271"/>
            </a:solidFill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8889115" y="2549809"/>
            <a:ext cx="8887343" cy="440048"/>
          </a:xfrm>
          <a:custGeom>
            <a:avLst/>
            <a:gdLst/>
            <a:ahLst/>
            <a:cxnLst/>
            <a:rect l="l" t="t" r="r" b="b"/>
            <a:pathLst>
              <a:path w="8887343" h="440048">
                <a:moveTo>
                  <a:pt x="0" y="0"/>
                </a:moveTo>
                <a:lnTo>
                  <a:pt x="8887343" y="0"/>
                </a:lnTo>
                <a:lnTo>
                  <a:pt x="8887343" y="440048"/>
                </a:lnTo>
                <a:lnTo>
                  <a:pt x="0" y="440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" b="-33125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8" name="Group 8"/>
          <p:cNvGrpSpPr/>
          <p:nvPr/>
        </p:nvGrpSpPr>
        <p:grpSpPr>
          <a:xfrm>
            <a:off x="-2018075" y="25599"/>
            <a:ext cx="10477356" cy="9733220"/>
            <a:chOff x="0" y="0"/>
            <a:chExt cx="13969808" cy="12977627"/>
          </a:xfrm>
        </p:grpSpPr>
        <p:sp>
          <p:nvSpPr>
            <p:cNvPr id="9" name="AutoShape 9"/>
            <p:cNvSpPr/>
            <p:nvPr/>
          </p:nvSpPr>
          <p:spPr>
            <a:xfrm flipH="1" flipV="1">
              <a:off x="5239423" y="5259306"/>
              <a:ext cx="8730385" cy="0"/>
            </a:xfrm>
            <a:prstGeom prst="line">
              <a:avLst/>
            </a:prstGeom>
            <a:ln w="51187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57613" y="1395554"/>
              <a:ext cx="13153782" cy="4368632"/>
              <a:chOff x="0" y="0"/>
              <a:chExt cx="2103157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5039486"/>
              <a:ext cx="13153782" cy="4368632"/>
              <a:chOff x="0" y="0"/>
              <a:chExt cx="2103157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8608995"/>
              <a:ext cx="13153782" cy="4368632"/>
              <a:chOff x="0" y="0"/>
              <a:chExt cx="2103157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</a:pPr>
                <a:r>
                  <a:rPr lang="en-US" sz="1899">
                    <a:solidFill>
                      <a:srgbClr val="003271">
                        <a:alpha val="84706"/>
                      </a:srgbClr>
                    </a:solidFill>
                    <a:latin typeface="Poppins"/>
                  </a:rPr>
                  <a:t>Srednja godišnja koncentracija prizemnog ozona (O₃), lebdećih čestica (PM₁₀) i dušikovog dioksida (NO₂) za 2015. (gore) i 2016. (dolje)</a:t>
                </a:r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893893" y="316366"/>
              <a:ext cx="3994513" cy="3432785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800" y="0"/>
                <a:ext cx="8032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3200" h="698500">
                    <a:moveTo>
                      <a:pt x="795429" y="370856"/>
                    </a:moveTo>
                    <a:lnTo>
                      <a:pt x="617371" y="676894"/>
                    </a:lnTo>
                    <a:cubicBezTo>
                      <a:pt x="609588" y="690271"/>
                      <a:pt x="595279" y="698500"/>
                      <a:pt x="579803" y="698500"/>
                    </a:cubicBezTo>
                    <a:lnTo>
                      <a:pt x="223397" y="698500"/>
                    </a:lnTo>
                    <a:cubicBezTo>
                      <a:pt x="207921" y="698500"/>
                      <a:pt x="193612" y="690271"/>
                      <a:pt x="185829" y="676894"/>
                    </a:cubicBezTo>
                    <a:lnTo>
                      <a:pt x="7771" y="370856"/>
                    </a:lnTo>
                    <a:cubicBezTo>
                      <a:pt x="0" y="357500"/>
                      <a:pt x="0" y="341000"/>
                      <a:pt x="7771" y="327644"/>
                    </a:cubicBezTo>
                    <a:lnTo>
                      <a:pt x="185829" y="21606"/>
                    </a:lnTo>
                    <a:cubicBezTo>
                      <a:pt x="193612" y="8229"/>
                      <a:pt x="207921" y="0"/>
                      <a:pt x="223397" y="0"/>
                    </a:cubicBezTo>
                    <a:lnTo>
                      <a:pt x="579803" y="0"/>
                    </a:lnTo>
                    <a:cubicBezTo>
                      <a:pt x="595279" y="0"/>
                      <a:pt x="609588" y="8229"/>
                      <a:pt x="617371" y="21606"/>
                    </a:cubicBezTo>
                    <a:lnTo>
                      <a:pt x="795429" y="327644"/>
                    </a:lnTo>
                    <a:cubicBezTo>
                      <a:pt x="803200" y="341000"/>
                      <a:pt x="803200" y="357500"/>
                      <a:pt x="795429" y="370856"/>
                    </a:cubicBezTo>
                    <a:close/>
                  </a:path>
                </a:pathLst>
              </a:custGeom>
              <a:solidFill>
                <a:srgbClr val="003271"/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828925" y="0"/>
              <a:ext cx="2273722" cy="1953980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352" y="0"/>
                <a:ext cx="78609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6096" h="698500">
                    <a:moveTo>
                      <a:pt x="764480" y="409351"/>
                    </a:moveTo>
                    <a:lnTo>
                      <a:pt x="631216" y="638399"/>
                    </a:lnTo>
                    <a:cubicBezTo>
                      <a:pt x="609566" y="675609"/>
                      <a:pt x="569764" y="698500"/>
                      <a:pt x="526715" y="698500"/>
                    </a:cubicBezTo>
                    <a:lnTo>
                      <a:pt x="259381" y="698500"/>
                    </a:lnTo>
                    <a:cubicBezTo>
                      <a:pt x="216332" y="698500"/>
                      <a:pt x="176530" y="675609"/>
                      <a:pt x="154880" y="638399"/>
                    </a:cubicBezTo>
                    <a:lnTo>
                      <a:pt x="21616" y="409351"/>
                    </a:lnTo>
                    <a:cubicBezTo>
                      <a:pt x="0" y="372199"/>
                      <a:pt x="0" y="326301"/>
                      <a:pt x="21616" y="289149"/>
                    </a:cubicBezTo>
                    <a:lnTo>
                      <a:pt x="154880" y="60101"/>
                    </a:lnTo>
                    <a:cubicBezTo>
                      <a:pt x="176530" y="22891"/>
                      <a:pt x="216332" y="0"/>
                      <a:pt x="259381" y="0"/>
                    </a:cubicBezTo>
                    <a:lnTo>
                      <a:pt x="526715" y="0"/>
                    </a:lnTo>
                    <a:cubicBezTo>
                      <a:pt x="569764" y="0"/>
                      <a:pt x="609566" y="22891"/>
                      <a:pt x="631216" y="60101"/>
                    </a:cubicBezTo>
                    <a:lnTo>
                      <a:pt x="764480" y="289149"/>
                    </a:lnTo>
                    <a:cubicBezTo>
                      <a:pt x="786096" y="326301"/>
                      <a:pt x="786096" y="372199"/>
                      <a:pt x="764480" y="409351"/>
                    </a:cubicBezTo>
                    <a:close/>
                  </a:path>
                </a:pathLst>
              </a:custGeom>
              <a:solidFill>
                <a:srgbClr val="003271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64106" tIns="64106" rIns="64106" bIns="641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782523" y="3205876"/>
            <a:ext cx="6245598" cy="4939828"/>
          </a:xfrm>
          <a:custGeom>
            <a:avLst/>
            <a:gdLst/>
            <a:ahLst/>
            <a:cxnLst/>
            <a:rect l="l" t="t" r="r" b="b"/>
            <a:pathLst>
              <a:path w="6245598" h="4939828">
                <a:moveTo>
                  <a:pt x="0" y="0"/>
                </a:moveTo>
                <a:lnTo>
                  <a:pt x="6245598" y="0"/>
                </a:lnTo>
                <a:lnTo>
                  <a:pt x="6245598" y="4939829"/>
                </a:lnTo>
                <a:lnTo>
                  <a:pt x="0" y="49398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4" r="-624"/>
            </a:stretch>
          </a:blipFill>
          <a:ln w="38100" cap="rnd">
            <a:solidFill>
              <a:srgbClr val="F8982A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26" name="TextBox 26"/>
          <p:cNvSpPr txBox="1"/>
          <p:nvPr/>
        </p:nvSpPr>
        <p:spPr>
          <a:xfrm>
            <a:off x="8950615" y="3275607"/>
            <a:ext cx="8825843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3271"/>
                </a:solidFill>
                <a:latin typeface="Poppins"/>
              </a:rPr>
              <a:t>Rana najava i upozorenja na opasne meteorološke, meteorološko-oceanografske pojave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41224" y="8088555"/>
            <a:ext cx="4298911" cy="13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 dirty="0" err="1">
                <a:solidFill>
                  <a:srgbClr val="003271"/>
                </a:solidFill>
                <a:latin typeface="Poppins"/>
              </a:rPr>
              <a:t>Vjetar</a:t>
            </a:r>
            <a:endParaRPr lang="en-US" sz="1861" dirty="0">
              <a:solidFill>
                <a:srgbClr val="003271"/>
              </a:solidFill>
              <a:latin typeface="Poppins"/>
            </a:endParaRPr>
          </a:p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 dirty="0" err="1">
                <a:solidFill>
                  <a:srgbClr val="003271"/>
                </a:solidFill>
                <a:latin typeface="Poppins"/>
              </a:rPr>
              <a:t>Kiša</a:t>
            </a:r>
            <a:endParaRPr lang="en-US" sz="1861" dirty="0">
              <a:solidFill>
                <a:srgbClr val="003271"/>
              </a:solidFill>
              <a:latin typeface="Poppins"/>
            </a:endParaRPr>
          </a:p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 dirty="0" err="1">
                <a:solidFill>
                  <a:srgbClr val="003271"/>
                </a:solidFill>
                <a:latin typeface="Poppins"/>
              </a:rPr>
              <a:t>Snijeg</a:t>
            </a:r>
            <a:r>
              <a:rPr lang="en-US" sz="1861" dirty="0">
                <a:solidFill>
                  <a:srgbClr val="003271"/>
                </a:solidFill>
                <a:latin typeface="Poppins"/>
              </a:rPr>
              <a:t>/</a:t>
            </a:r>
            <a:r>
              <a:rPr lang="en-US" sz="1861" dirty="0" err="1">
                <a:solidFill>
                  <a:srgbClr val="003271"/>
                </a:solidFill>
                <a:latin typeface="Poppins"/>
              </a:rPr>
              <a:t>poledica</a:t>
            </a:r>
            <a:endParaRPr lang="en-US" sz="1861" dirty="0">
              <a:solidFill>
                <a:srgbClr val="003271"/>
              </a:solidFill>
              <a:latin typeface="Poppins"/>
            </a:endParaRPr>
          </a:p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 dirty="0" err="1">
                <a:solidFill>
                  <a:srgbClr val="003271"/>
                </a:solidFill>
                <a:latin typeface="Poppins"/>
              </a:rPr>
              <a:t>Grmljavinsko</a:t>
            </a:r>
            <a:r>
              <a:rPr lang="en-US" sz="1861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61" dirty="0" err="1">
                <a:solidFill>
                  <a:srgbClr val="003271"/>
                </a:solidFill>
                <a:latin typeface="Poppins"/>
              </a:rPr>
              <a:t>nevrijeme</a:t>
            </a:r>
            <a:endParaRPr lang="en-US" sz="1861" dirty="0">
              <a:solidFill>
                <a:srgbClr val="003271"/>
              </a:solidFill>
              <a:latin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877442" y="8412405"/>
            <a:ext cx="3926513" cy="98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>
                <a:solidFill>
                  <a:srgbClr val="003271"/>
                </a:solidFill>
                <a:latin typeface="Poppins"/>
              </a:rPr>
              <a:t>Magla</a:t>
            </a:r>
          </a:p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>
                <a:solidFill>
                  <a:srgbClr val="003271"/>
                </a:solidFill>
                <a:latin typeface="Poppins"/>
              </a:rPr>
              <a:t>Iznimno niska temperatura</a:t>
            </a:r>
          </a:p>
          <a:p>
            <a:pPr marL="401914" lvl="1" indent="-200957">
              <a:lnSpc>
                <a:spcPts val="2606"/>
              </a:lnSpc>
              <a:buFont typeface="Arial"/>
              <a:buChar char="•"/>
            </a:pPr>
            <a:r>
              <a:rPr lang="en-US" sz="1861">
                <a:solidFill>
                  <a:srgbClr val="003271"/>
                </a:solidFill>
                <a:latin typeface="Poppins"/>
              </a:rPr>
              <a:t>Iznimno visoka temperatura</a:t>
            </a:r>
          </a:p>
        </p:txBody>
      </p:sp>
      <p:sp>
        <p:nvSpPr>
          <p:cNvPr id="29" name="Freeform 29"/>
          <p:cNvSpPr/>
          <p:nvPr/>
        </p:nvSpPr>
        <p:spPr>
          <a:xfrm>
            <a:off x="8770942" y="4578608"/>
            <a:ext cx="4311858" cy="3246536"/>
          </a:xfrm>
          <a:custGeom>
            <a:avLst/>
            <a:gdLst/>
            <a:ahLst/>
            <a:cxnLst/>
            <a:rect l="l" t="t" r="r" b="b"/>
            <a:pathLst>
              <a:path w="4311858" h="3246536">
                <a:moveTo>
                  <a:pt x="0" y="0"/>
                </a:moveTo>
                <a:lnTo>
                  <a:pt x="4311859" y="0"/>
                </a:lnTo>
                <a:lnTo>
                  <a:pt x="4311859" y="3246536"/>
                </a:lnTo>
                <a:lnTo>
                  <a:pt x="0" y="3246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8" r="-1858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30" name="Freeform 30"/>
          <p:cNvSpPr/>
          <p:nvPr/>
        </p:nvSpPr>
        <p:spPr>
          <a:xfrm>
            <a:off x="13332786" y="5396708"/>
            <a:ext cx="4471169" cy="2395652"/>
          </a:xfrm>
          <a:custGeom>
            <a:avLst/>
            <a:gdLst/>
            <a:ahLst/>
            <a:cxnLst/>
            <a:rect l="l" t="t" r="r" b="b"/>
            <a:pathLst>
              <a:path w="4471169" h="2303976">
                <a:moveTo>
                  <a:pt x="0" y="0"/>
                </a:moveTo>
                <a:lnTo>
                  <a:pt x="4471169" y="0"/>
                </a:lnTo>
                <a:lnTo>
                  <a:pt x="4471169" y="2303975"/>
                </a:lnTo>
                <a:lnTo>
                  <a:pt x="0" y="2303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84" t="-8897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31" name="TextBox 31"/>
          <p:cNvSpPr txBox="1"/>
          <p:nvPr/>
        </p:nvSpPr>
        <p:spPr>
          <a:xfrm>
            <a:off x="8706930" y="8537311"/>
            <a:ext cx="1834294" cy="33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6"/>
              </a:lnSpc>
            </a:pPr>
            <a:r>
              <a:rPr lang="en-US" sz="1861">
                <a:solidFill>
                  <a:srgbClr val="003271"/>
                </a:solidFill>
                <a:latin typeface="Poppins"/>
              </a:rPr>
              <a:t>Upozorenja na: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7252" y="463868"/>
            <a:ext cx="111320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Sustavi prognoziranja i </a:t>
            </a:r>
            <a:r>
              <a:rPr lang="en-US" sz="5000">
                <a:solidFill>
                  <a:srgbClr val="F8982A"/>
                </a:solidFill>
                <a:latin typeface="Poppins Bold"/>
              </a:rPr>
              <a:t>upozoravanja</a:t>
            </a:r>
            <a:r>
              <a:rPr lang="en-US" sz="5000">
                <a:solidFill>
                  <a:srgbClr val="003271"/>
                </a:solidFill>
                <a:latin typeface="Poppins Bold"/>
              </a:rPr>
              <a:t>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6676422" y="-419830"/>
            <a:ext cx="12238408" cy="4064618"/>
            <a:chOff x="0" y="0"/>
            <a:chExt cx="2103157" cy="698500"/>
          </a:xfrm>
        </p:grpSpPr>
        <p:sp>
          <p:nvSpPr>
            <p:cNvPr id="4" name="Freeform 4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676422" y="2901276"/>
            <a:ext cx="12238408" cy="4064618"/>
            <a:chOff x="0" y="0"/>
            <a:chExt cx="2103157" cy="698500"/>
          </a:xfrm>
        </p:grpSpPr>
        <p:sp>
          <p:nvSpPr>
            <p:cNvPr id="7" name="Freeform 7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676422" y="6222382"/>
            <a:ext cx="12238408" cy="4064618"/>
            <a:chOff x="0" y="0"/>
            <a:chExt cx="2103157" cy="698500"/>
          </a:xfrm>
        </p:grpSpPr>
        <p:sp>
          <p:nvSpPr>
            <p:cNvPr id="10" name="Freeform 10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rPr>
                <a:t>Srednja godišnja koncentracija prizemnog ozona (O₃), lebdećih čestica (PM₁₀) i dušikovog dioksida (NO₂) za 2015. (gore) i 2016. (dolje)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003271">
                    <a:alpha val="84706"/>
                  </a:srgbClr>
                </a:solidFill>
                <a:latin typeface="Poppins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 flipH="1" flipV="1">
            <a:off x="-379017" y="1577086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13" name="Group 13"/>
          <p:cNvGrpSpPr/>
          <p:nvPr/>
        </p:nvGrpSpPr>
        <p:grpSpPr>
          <a:xfrm>
            <a:off x="-877123" y="-339936"/>
            <a:ext cx="3716534" cy="3193897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800" y="0"/>
              <a:ext cx="803200" cy="698500"/>
            </a:xfrm>
            <a:custGeom>
              <a:avLst/>
              <a:gdLst/>
              <a:ahLst/>
              <a:cxnLst/>
              <a:rect l="l" t="t" r="r" b="b"/>
              <a:pathLst>
                <a:path w="803200" h="698500">
                  <a:moveTo>
                    <a:pt x="795429" y="370856"/>
                  </a:moveTo>
                  <a:lnTo>
                    <a:pt x="617371" y="676894"/>
                  </a:lnTo>
                  <a:cubicBezTo>
                    <a:pt x="609588" y="690271"/>
                    <a:pt x="595279" y="698500"/>
                    <a:pt x="579803" y="698500"/>
                  </a:cubicBezTo>
                  <a:lnTo>
                    <a:pt x="223397" y="698500"/>
                  </a:lnTo>
                  <a:cubicBezTo>
                    <a:pt x="207921" y="698500"/>
                    <a:pt x="193612" y="690271"/>
                    <a:pt x="185829" y="676894"/>
                  </a:cubicBezTo>
                  <a:lnTo>
                    <a:pt x="7771" y="370856"/>
                  </a:lnTo>
                  <a:cubicBezTo>
                    <a:pt x="0" y="357500"/>
                    <a:pt x="0" y="341000"/>
                    <a:pt x="7771" y="327644"/>
                  </a:cubicBezTo>
                  <a:lnTo>
                    <a:pt x="185829" y="21606"/>
                  </a:lnTo>
                  <a:cubicBezTo>
                    <a:pt x="193612" y="8229"/>
                    <a:pt x="207921" y="0"/>
                    <a:pt x="223397" y="0"/>
                  </a:cubicBezTo>
                  <a:lnTo>
                    <a:pt x="579803" y="0"/>
                  </a:lnTo>
                  <a:cubicBezTo>
                    <a:pt x="595279" y="0"/>
                    <a:pt x="609588" y="8229"/>
                    <a:pt x="617371" y="21606"/>
                  </a:cubicBezTo>
                  <a:lnTo>
                    <a:pt x="795429" y="327644"/>
                  </a:lnTo>
                  <a:cubicBezTo>
                    <a:pt x="803200" y="341000"/>
                    <a:pt x="803200" y="357500"/>
                    <a:pt x="795429" y="370856"/>
                  </a:cubicBezTo>
                  <a:close/>
                </a:path>
              </a:pathLst>
            </a:custGeom>
            <a:solidFill>
              <a:srgbClr val="003271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4056724" y="10027628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17" name="Group 17"/>
          <p:cNvGrpSpPr/>
          <p:nvPr/>
        </p:nvGrpSpPr>
        <p:grpSpPr>
          <a:xfrm>
            <a:off x="1554957" y="2797493"/>
            <a:ext cx="1676400" cy="144065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3302" y="0"/>
              <a:ext cx="786196" cy="698500"/>
            </a:xfrm>
            <a:custGeom>
              <a:avLst/>
              <a:gdLst/>
              <a:ahLst/>
              <a:cxnLst/>
              <a:rect l="l" t="t" r="r" b="b"/>
              <a:pathLst>
                <a:path w="786196" h="698500">
                  <a:moveTo>
                    <a:pt x="764661" y="409126"/>
                  </a:moveTo>
                  <a:lnTo>
                    <a:pt x="631135" y="638624"/>
                  </a:lnTo>
                  <a:cubicBezTo>
                    <a:pt x="609567" y="675695"/>
                    <a:pt x="569914" y="698500"/>
                    <a:pt x="527025" y="698500"/>
                  </a:cubicBezTo>
                  <a:lnTo>
                    <a:pt x="259171" y="698500"/>
                  </a:lnTo>
                  <a:cubicBezTo>
                    <a:pt x="216282" y="698500"/>
                    <a:pt x="176629" y="675695"/>
                    <a:pt x="155061" y="638624"/>
                  </a:cubicBezTo>
                  <a:lnTo>
                    <a:pt x="21535" y="409126"/>
                  </a:lnTo>
                  <a:cubicBezTo>
                    <a:pt x="0" y="372113"/>
                    <a:pt x="0" y="326387"/>
                    <a:pt x="21535" y="289374"/>
                  </a:cubicBezTo>
                  <a:lnTo>
                    <a:pt x="155061" y="59876"/>
                  </a:lnTo>
                  <a:cubicBezTo>
                    <a:pt x="176629" y="22805"/>
                    <a:pt x="216282" y="0"/>
                    <a:pt x="259171" y="0"/>
                  </a:cubicBezTo>
                  <a:lnTo>
                    <a:pt x="527025" y="0"/>
                  </a:lnTo>
                  <a:cubicBezTo>
                    <a:pt x="569914" y="0"/>
                    <a:pt x="609567" y="22805"/>
                    <a:pt x="631135" y="59876"/>
                  </a:cubicBezTo>
                  <a:lnTo>
                    <a:pt x="764661" y="289374"/>
                  </a:lnTo>
                  <a:cubicBezTo>
                    <a:pt x="786196" y="326387"/>
                    <a:pt x="786196" y="372113"/>
                    <a:pt x="764661" y="409126"/>
                  </a:cubicBezTo>
                  <a:close/>
                </a:path>
              </a:pathLst>
            </a:custGeom>
            <a:solidFill>
              <a:srgbClr val="003271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07869" y="1418291"/>
            <a:ext cx="11331871" cy="8609337"/>
            <a:chOff x="0" y="0"/>
            <a:chExt cx="919387" cy="698500"/>
          </a:xfrm>
        </p:grpSpPr>
        <p:sp>
          <p:nvSpPr>
            <p:cNvPr id="21" name="Freeform 21"/>
            <p:cNvSpPr/>
            <p:nvPr/>
          </p:nvSpPr>
          <p:spPr>
            <a:xfrm>
              <a:off x="2624" y="0"/>
              <a:ext cx="914139" cy="698500"/>
            </a:xfrm>
            <a:custGeom>
              <a:avLst/>
              <a:gdLst/>
              <a:ahLst/>
              <a:cxnLst/>
              <a:rect l="l" t="t" r="r" b="b"/>
              <a:pathLst>
                <a:path w="914139" h="698500">
                  <a:moveTo>
                    <a:pt x="909891" y="361060"/>
                  </a:moveTo>
                  <a:lnTo>
                    <a:pt x="720434" y="686690"/>
                  </a:lnTo>
                  <a:cubicBezTo>
                    <a:pt x="716180" y="694002"/>
                    <a:pt x="708359" y="698500"/>
                    <a:pt x="699899" y="698500"/>
                  </a:cubicBezTo>
                  <a:lnTo>
                    <a:pt x="214240" y="698500"/>
                  </a:lnTo>
                  <a:cubicBezTo>
                    <a:pt x="205780" y="698500"/>
                    <a:pt x="197959" y="694002"/>
                    <a:pt x="193704" y="686690"/>
                  </a:cubicBezTo>
                  <a:lnTo>
                    <a:pt x="4248" y="361060"/>
                  </a:lnTo>
                  <a:cubicBezTo>
                    <a:pt x="0" y="353760"/>
                    <a:pt x="0" y="344740"/>
                    <a:pt x="4248" y="337440"/>
                  </a:cubicBezTo>
                  <a:lnTo>
                    <a:pt x="193704" y="11810"/>
                  </a:lnTo>
                  <a:cubicBezTo>
                    <a:pt x="197959" y="4498"/>
                    <a:pt x="205780" y="0"/>
                    <a:pt x="214240" y="0"/>
                  </a:cubicBezTo>
                  <a:lnTo>
                    <a:pt x="699899" y="0"/>
                  </a:lnTo>
                  <a:cubicBezTo>
                    <a:pt x="708359" y="0"/>
                    <a:pt x="716180" y="4498"/>
                    <a:pt x="720434" y="11810"/>
                  </a:cubicBezTo>
                  <a:lnTo>
                    <a:pt x="909891" y="337440"/>
                  </a:lnTo>
                  <a:cubicBezTo>
                    <a:pt x="914139" y="344740"/>
                    <a:pt x="914139" y="353760"/>
                    <a:pt x="909891" y="361060"/>
                  </a:cubicBezTo>
                  <a:close/>
                </a:path>
              </a:pathLst>
            </a:custGeom>
            <a:blipFill>
              <a:blip r:embed="rId2"/>
              <a:stretch>
                <a:fillRect l="-1059" r="-1059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45996" y="3005717"/>
            <a:ext cx="7913021" cy="4461509"/>
            <a:chOff x="0" y="0"/>
            <a:chExt cx="11980779" cy="67549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980779" cy="6754987"/>
            </a:xfrm>
            <a:custGeom>
              <a:avLst/>
              <a:gdLst/>
              <a:ahLst/>
              <a:cxnLst/>
              <a:rect l="l" t="t" r="r" b="b"/>
              <a:pathLst>
                <a:path w="11980779" h="6754987">
                  <a:moveTo>
                    <a:pt x="31308" y="0"/>
                  </a:moveTo>
                  <a:lnTo>
                    <a:pt x="11949471" y="0"/>
                  </a:lnTo>
                  <a:cubicBezTo>
                    <a:pt x="11957774" y="0"/>
                    <a:pt x="11965738" y="3299"/>
                    <a:pt x="11971609" y="9170"/>
                  </a:cubicBezTo>
                  <a:cubicBezTo>
                    <a:pt x="11977481" y="15041"/>
                    <a:pt x="11980779" y="23005"/>
                    <a:pt x="11980779" y="31308"/>
                  </a:cubicBezTo>
                  <a:lnTo>
                    <a:pt x="11980779" y="6723679"/>
                  </a:lnTo>
                  <a:cubicBezTo>
                    <a:pt x="11980779" y="6731982"/>
                    <a:pt x="11977481" y="6739946"/>
                    <a:pt x="11971609" y="6745817"/>
                  </a:cubicBezTo>
                  <a:cubicBezTo>
                    <a:pt x="11965738" y="6751689"/>
                    <a:pt x="11957774" y="6754987"/>
                    <a:pt x="11949471" y="6754987"/>
                  </a:cubicBezTo>
                  <a:lnTo>
                    <a:pt x="31308" y="6754987"/>
                  </a:lnTo>
                  <a:cubicBezTo>
                    <a:pt x="23005" y="6754987"/>
                    <a:pt x="15041" y="6751689"/>
                    <a:pt x="9170" y="6745817"/>
                  </a:cubicBezTo>
                  <a:cubicBezTo>
                    <a:pt x="3299" y="6739946"/>
                    <a:pt x="0" y="6731982"/>
                    <a:pt x="0" y="6723679"/>
                  </a:cubicBezTo>
                  <a:lnTo>
                    <a:pt x="0" y="31308"/>
                  </a:lnTo>
                  <a:cubicBezTo>
                    <a:pt x="0" y="23005"/>
                    <a:pt x="3299" y="15041"/>
                    <a:pt x="9170" y="9170"/>
                  </a:cubicBezTo>
                  <a:cubicBezTo>
                    <a:pt x="15041" y="3299"/>
                    <a:pt x="23005" y="0"/>
                    <a:pt x="3130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1980779" cy="6793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725017" y="3198763"/>
            <a:ext cx="6954978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3271"/>
                </a:solidFill>
                <a:latin typeface="Poppins Bold"/>
              </a:rPr>
              <a:t>Pomorska meteorološka služba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3271"/>
              </a:solidFill>
              <a:latin typeface="Poppins Bold"/>
            </a:endParaRP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03271"/>
                </a:solidFill>
                <a:latin typeface="Poppins"/>
              </a:rPr>
              <a:t>Pomorski meteorološki ured Split 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03271"/>
                </a:solidFill>
                <a:latin typeface="Poppins"/>
              </a:rPr>
              <a:t>Pomorska meteorološka služba Rijeka</a:t>
            </a:r>
          </a:p>
        </p:txBody>
      </p:sp>
      <p:sp>
        <p:nvSpPr>
          <p:cNvPr id="26" name="Freeform 26"/>
          <p:cNvSpPr/>
          <p:nvPr/>
        </p:nvSpPr>
        <p:spPr>
          <a:xfrm>
            <a:off x="13321503" y="6603580"/>
            <a:ext cx="4509704" cy="3424048"/>
          </a:xfrm>
          <a:custGeom>
            <a:avLst/>
            <a:gdLst/>
            <a:ahLst/>
            <a:cxnLst/>
            <a:rect l="l" t="t" r="r" b="b"/>
            <a:pathLst>
              <a:path w="4509704" h="3424048">
                <a:moveTo>
                  <a:pt x="0" y="0"/>
                </a:moveTo>
                <a:lnTo>
                  <a:pt x="4509704" y="0"/>
                </a:lnTo>
                <a:lnTo>
                  <a:pt x="4509704" y="3424048"/>
                </a:lnTo>
                <a:lnTo>
                  <a:pt x="0" y="3424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" b="-2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27" name="TextBox 27"/>
          <p:cNvSpPr txBox="1"/>
          <p:nvPr/>
        </p:nvSpPr>
        <p:spPr>
          <a:xfrm>
            <a:off x="7725017" y="4876435"/>
            <a:ext cx="6630598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3271"/>
                </a:solidFill>
                <a:latin typeface="Poppins"/>
              </a:rPr>
              <a:t>24/7/365 meteorološko bdijenje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3271"/>
                </a:solidFill>
                <a:latin typeface="Poppins"/>
              </a:rPr>
              <a:t>Pomorske meteorološke obavijesti, prognoze i upozorenja za područje cijelog Jadrana uz podjelu na sjeverni, srednji i južni dio.           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 flipH="1">
            <a:off x="11886048" y="1519098"/>
            <a:ext cx="0" cy="926563"/>
          </a:xfrm>
          <a:prstGeom prst="line">
            <a:avLst/>
          </a:prstGeom>
          <a:ln w="28575" cap="rnd">
            <a:solidFill>
              <a:srgbClr val="F8982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4" name="AutoShape 4"/>
          <p:cNvSpPr/>
          <p:nvPr/>
        </p:nvSpPr>
        <p:spPr>
          <a:xfrm flipH="1">
            <a:off x="11871760" y="3607710"/>
            <a:ext cx="0" cy="928269"/>
          </a:xfrm>
          <a:prstGeom prst="line">
            <a:avLst/>
          </a:prstGeom>
          <a:ln w="28575" cap="rnd">
            <a:solidFill>
              <a:srgbClr val="F8982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sp>
        <p:nvSpPr>
          <p:cNvPr id="5" name="AutoShape 5"/>
          <p:cNvSpPr/>
          <p:nvPr/>
        </p:nvSpPr>
        <p:spPr>
          <a:xfrm flipH="1">
            <a:off x="11788148" y="7646310"/>
            <a:ext cx="0" cy="928269"/>
          </a:xfrm>
          <a:prstGeom prst="line">
            <a:avLst/>
          </a:prstGeom>
          <a:ln w="28575" cap="rnd">
            <a:solidFill>
              <a:srgbClr val="F8982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r-HR"/>
          </a:p>
        </p:txBody>
      </p:sp>
      <p:grpSp>
        <p:nvGrpSpPr>
          <p:cNvPr id="6" name="Group 6"/>
          <p:cNvGrpSpPr/>
          <p:nvPr/>
        </p:nvGrpSpPr>
        <p:grpSpPr>
          <a:xfrm>
            <a:off x="7792377" y="532361"/>
            <a:ext cx="8187341" cy="9222279"/>
            <a:chOff x="0" y="0"/>
            <a:chExt cx="10916455" cy="12296372"/>
          </a:xfrm>
        </p:grpSpPr>
        <p:grpSp>
          <p:nvGrpSpPr>
            <p:cNvPr id="7" name="Group 7"/>
            <p:cNvGrpSpPr/>
            <p:nvPr/>
          </p:nvGrpSpPr>
          <p:grpSpPr>
            <a:xfrm>
              <a:off x="2340354" y="0"/>
              <a:ext cx="6458711" cy="1339663"/>
              <a:chOff x="0" y="0"/>
              <a:chExt cx="2365866" cy="4907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65866" cy="490727"/>
              </a:xfrm>
              <a:custGeom>
                <a:avLst/>
                <a:gdLst/>
                <a:ahLst/>
                <a:cxnLst/>
                <a:rect l="l" t="t" r="r" b="b"/>
                <a:pathLst>
                  <a:path w="2365866" h="490727">
                    <a:moveTo>
                      <a:pt x="46349" y="0"/>
                    </a:moveTo>
                    <a:lnTo>
                      <a:pt x="2319517" y="0"/>
                    </a:lnTo>
                    <a:cubicBezTo>
                      <a:pt x="2345115" y="0"/>
                      <a:pt x="2365866" y="20751"/>
                      <a:pt x="2365866" y="46349"/>
                    </a:cubicBezTo>
                    <a:lnTo>
                      <a:pt x="2365866" y="444378"/>
                    </a:lnTo>
                    <a:cubicBezTo>
                      <a:pt x="2365866" y="456671"/>
                      <a:pt x="2360982" y="468460"/>
                      <a:pt x="2352290" y="477152"/>
                    </a:cubicBezTo>
                    <a:cubicBezTo>
                      <a:pt x="2343598" y="485844"/>
                      <a:pt x="2331809" y="490727"/>
                      <a:pt x="2319517" y="490727"/>
                    </a:cubicBezTo>
                    <a:lnTo>
                      <a:pt x="46349" y="490727"/>
                    </a:lnTo>
                    <a:cubicBezTo>
                      <a:pt x="34056" y="490727"/>
                      <a:pt x="22267" y="485844"/>
                      <a:pt x="13575" y="477152"/>
                    </a:cubicBezTo>
                    <a:cubicBezTo>
                      <a:pt x="4883" y="468460"/>
                      <a:pt x="0" y="456671"/>
                      <a:pt x="0" y="444378"/>
                    </a:cubicBezTo>
                    <a:lnTo>
                      <a:pt x="0" y="46349"/>
                    </a:lnTo>
                    <a:cubicBezTo>
                      <a:pt x="0" y="34056"/>
                      <a:pt x="4883" y="22267"/>
                      <a:pt x="13575" y="13575"/>
                    </a:cubicBezTo>
                    <a:cubicBezTo>
                      <a:pt x="22267" y="4883"/>
                      <a:pt x="34056" y="0"/>
                      <a:pt x="46349" y="0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rnd">
                <a:solidFill>
                  <a:srgbClr val="12446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365866" cy="54787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Poppins"/>
                  </a:rPr>
                  <a:t>DHMZ (Zagreb, Split, Rijeka)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400323" y="2575080"/>
              <a:ext cx="6458711" cy="1651000"/>
              <a:chOff x="0" y="0"/>
              <a:chExt cx="2365866" cy="604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65866" cy="604771"/>
              </a:xfrm>
              <a:custGeom>
                <a:avLst/>
                <a:gdLst/>
                <a:ahLst/>
                <a:cxnLst/>
                <a:rect l="l" t="t" r="r" b="b"/>
                <a:pathLst>
                  <a:path w="2365866" h="604771">
                    <a:moveTo>
                      <a:pt x="46349" y="0"/>
                    </a:moveTo>
                    <a:lnTo>
                      <a:pt x="2319517" y="0"/>
                    </a:lnTo>
                    <a:cubicBezTo>
                      <a:pt x="2345115" y="0"/>
                      <a:pt x="2365866" y="20751"/>
                      <a:pt x="2365866" y="46349"/>
                    </a:cubicBezTo>
                    <a:lnTo>
                      <a:pt x="2365866" y="558423"/>
                    </a:lnTo>
                    <a:cubicBezTo>
                      <a:pt x="2365866" y="570715"/>
                      <a:pt x="2360982" y="582504"/>
                      <a:pt x="2352290" y="591196"/>
                    </a:cubicBezTo>
                    <a:cubicBezTo>
                      <a:pt x="2343598" y="599888"/>
                      <a:pt x="2331809" y="604771"/>
                      <a:pt x="2319517" y="604771"/>
                    </a:cubicBezTo>
                    <a:lnTo>
                      <a:pt x="46349" y="604771"/>
                    </a:lnTo>
                    <a:cubicBezTo>
                      <a:pt x="34056" y="604771"/>
                      <a:pt x="22267" y="599888"/>
                      <a:pt x="13575" y="591196"/>
                    </a:cubicBezTo>
                    <a:cubicBezTo>
                      <a:pt x="4883" y="582504"/>
                      <a:pt x="0" y="570715"/>
                      <a:pt x="0" y="558423"/>
                    </a:cubicBezTo>
                    <a:lnTo>
                      <a:pt x="0" y="46349"/>
                    </a:lnTo>
                    <a:cubicBezTo>
                      <a:pt x="0" y="34056"/>
                      <a:pt x="4883" y="22267"/>
                      <a:pt x="13575" y="13575"/>
                    </a:cubicBezTo>
                    <a:cubicBezTo>
                      <a:pt x="22267" y="4883"/>
                      <a:pt x="34056" y="0"/>
                      <a:pt x="46349" y="0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rnd">
                <a:solidFill>
                  <a:srgbClr val="12446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65866" cy="64287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Aileron"/>
                  </a:rPr>
                  <a:t>Prognoze i upozorenja na opasne vremenske pojave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5356380"/>
              <a:ext cx="10916455" cy="4152900"/>
              <a:chOff x="0" y="0"/>
              <a:chExt cx="3998764" cy="152123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98764" cy="1521233"/>
              </a:xfrm>
              <a:custGeom>
                <a:avLst/>
                <a:gdLst/>
                <a:ahLst/>
                <a:cxnLst/>
                <a:rect l="l" t="t" r="r" b="b"/>
                <a:pathLst>
                  <a:path w="3998764" h="1521233">
                    <a:moveTo>
                      <a:pt x="27422" y="0"/>
                    </a:moveTo>
                    <a:lnTo>
                      <a:pt x="3971342" y="0"/>
                    </a:lnTo>
                    <a:cubicBezTo>
                      <a:pt x="3978615" y="0"/>
                      <a:pt x="3985590" y="2889"/>
                      <a:pt x="3990733" y="8032"/>
                    </a:cubicBezTo>
                    <a:cubicBezTo>
                      <a:pt x="3995875" y="13174"/>
                      <a:pt x="3998764" y="20149"/>
                      <a:pt x="3998764" y="27422"/>
                    </a:cubicBezTo>
                    <a:lnTo>
                      <a:pt x="3998764" y="1493810"/>
                    </a:lnTo>
                    <a:cubicBezTo>
                      <a:pt x="3998764" y="1501083"/>
                      <a:pt x="3995875" y="1508058"/>
                      <a:pt x="3990733" y="1513201"/>
                    </a:cubicBezTo>
                    <a:cubicBezTo>
                      <a:pt x="3985590" y="1518344"/>
                      <a:pt x="3978615" y="1521233"/>
                      <a:pt x="3971342" y="1521233"/>
                    </a:cubicBezTo>
                    <a:lnTo>
                      <a:pt x="27422" y="1521233"/>
                    </a:lnTo>
                    <a:cubicBezTo>
                      <a:pt x="20149" y="1521233"/>
                      <a:pt x="13174" y="1518344"/>
                      <a:pt x="8032" y="1513201"/>
                    </a:cubicBezTo>
                    <a:cubicBezTo>
                      <a:pt x="2889" y="1508058"/>
                      <a:pt x="0" y="1501083"/>
                      <a:pt x="0" y="1493810"/>
                    </a:cubicBezTo>
                    <a:lnTo>
                      <a:pt x="0" y="27422"/>
                    </a:lnTo>
                    <a:cubicBezTo>
                      <a:pt x="0" y="20149"/>
                      <a:pt x="2889" y="13174"/>
                      <a:pt x="8032" y="8032"/>
                    </a:cubicBezTo>
                    <a:cubicBezTo>
                      <a:pt x="13174" y="2889"/>
                      <a:pt x="20149" y="0"/>
                      <a:pt x="27422" y="0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rnd">
                <a:solidFill>
                  <a:srgbClr val="12446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998764" cy="155933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Aileron"/>
                  </a:rPr>
                  <a:t>Ministarstvo unutarnjih poslova (MUP)</a:t>
                </a:r>
              </a:p>
              <a:p>
                <a:pPr algn="ctr">
                  <a:lnSpc>
                    <a:spcPts val="3079"/>
                  </a:lnSpc>
                </a:pPr>
                <a:endParaRPr lang="en-US" sz="2199">
                  <a:solidFill>
                    <a:srgbClr val="FFFFFF"/>
                  </a:solidFill>
                  <a:latin typeface="Aileron"/>
                </a:endParaRPr>
              </a:p>
              <a:p>
                <a:pPr algn="ctr">
                  <a:lnSpc>
                    <a:spcPts val="307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Aileron"/>
                  </a:rPr>
                  <a:t>Ravnateljstvo Civilne zaštite (RCZ)</a:t>
                </a:r>
              </a:p>
              <a:p>
                <a:pPr algn="ctr">
                  <a:lnSpc>
                    <a:spcPts val="3079"/>
                  </a:lnSpc>
                </a:pPr>
                <a:endParaRPr lang="en-US" sz="2199">
                  <a:solidFill>
                    <a:srgbClr val="FFFFFF"/>
                  </a:solidFill>
                  <a:latin typeface="Aileron"/>
                </a:endParaRPr>
              </a:p>
              <a:p>
                <a:pPr algn="ctr">
                  <a:lnSpc>
                    <a:spcPts val="307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Aileron"/>
                  </a:rPr>
                  <a:t>Nacionalna središnjica za traganje i spašavanje na moru (MRCC)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228872" y="10746972"/>
              <a:ext cx="6458711" cy="1549400"/>
              <a:chOff x="0" y="0"/>
              <a:chExt cx="2365866" cy="5675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365866" cy="567555"/>
              </a:xfrm>
              <a:custGeom>
                <a:avLst/>
                <a:gdLst/>
                <a:ahLst/>
                <a:cxnLst/>
                <a:rect l="l" t="t" r="r" b="b"/>
                <a:pathLst>
                  <a:path w="2365866" h="567555">
                    <a:moveTo>
                      <a:pt x="46349" y="0"/>
                    </a:moveTo>
                    <a:lnTo>
                      <a:pt x="2319517" y="0"/>
                    </a:lnTo>
                    <a:cubicBezTo>
                      <a:pt x="2345115" y="0"/>
                      <a:pt x="2365866" y="20751"/>
                      <a:pt x="2365866" y="46349"/>
                    </a:cubicBezTo>
                    <a:lnTo>
                      <a:pt x="2365866" y="521206"/>
                    </a:lnTo>
                    <a:cubicBezTo>
                      <a:pt x="2365866" y="533498"/>
                      <a:pt x="2360982" y="545287"/>
                      <a:pt x="2352290" y="553979"/>
                    </a:cubicBezTo>
                    <a:cubicBezTo>
                      <a:pt x="2343598" y="562672"/>
                      <a:pt x="2331809" y="567555"/>
                      <a:pt x="2319517" y="567555"/>
                    </a:cubicBezTo>
                    <a:lnTo>
                      <a:pt x="46349" y="567555"/>
                    </a:lnTo>
                    <a:cubicBezTo>
                      <a:pt x="20751" y="567555"/>
                      <a:pt x="0" y="546804"/>
                      <a:pt x="0" y="521206"/>
                    </a:cubicBezTo>
                    <a:lnTo>
                      <a:pt x="0" y="46349"/>
                    </a:lnTo>
                    <a:cubicBezTo>
                      <a:pt x="0" y="34056"/>
                      <a:pt x="4883" y="22267"/>
                      <a:pt x="13575" y="13575"/>
                    </a:cubicBezTo>
                    <a:cubicBezTo>
                      <a:pt x="22267" y="4883"/>
                      <a:pt x="34056" y="0"/>
                      <a:pt x="46349" y="0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rnd">
                <a:solidFill>
                  <a:srgbClr val="12446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365866" cy="60565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dirty="0" err="1">
                    <a:solidFill>
                      <a:srgbClr val="FFFFFF"/>
                    </a:solidFill>
                    <a:latin typeface="Aileron"/>
                  </a:rPr>
                  <a:t>Lokalne</a:t>
                </a:r>
                <a:r>
                  <a:rPr lang="en-US" sz="2199" dirty="0">
                    <a:solidFill>
                      <a:srgbClr val="FFFFFF"/>
                    </a:solidFill>
                    <a:latin typeface="Aileron"/>
                  </a:rPr>
                  <a:t> vlasti, CZ, </a:t>
                </a:r>
                <a:r>
                  <a:rPr lang="en-US" sz="2199" dirty="0" err="1">
                    <a:solidFill>
                      <a:srgbClr val="FFFFFF"/>
                    </a:solidFill>
                    <a:latin typeface="Aileron"/>
                  </a:rPr>
                  <a:t>vatrogasci</a:t>
                </a:r>
                <a:r>
                  <a:rPr lang="hr-HR" sz="2199" dirty="0">
                    <a:solidFill>
                      <a:srgbClr val="FFFFFF"/>
                    </a:solidFill>
                    <a:latin typeface="Aileron"/>
                  </a:rPr>
                  <a:t> </a:t>
                </a:r>
                <a:r>
                  <a:rPr lang="en-US" sz="2199" dirty="0">
                    <a:solidFill>
                      <a:srgbClr val="FFFFFF"/>
                    </a:solidFill>
                    <a:latin typeface="Aileron"/>
                  </a:rPr>
                  <a:t>…</a:t>
                </a:r>
              </a:p>
            </p:txBody>
          </p:sp>
        </p:grpSp>
      </p:grpSp>
      <p:sp>
        <p:nvSpPr>
          <p:cNvPr id="19" name="AutoShape 19"/>
          <p:cNvSpPr/>
          <p:nvPr/>
        </p:nvSpPr>
        <p:spPr>
          <a:xfrm>
            <a:off x="-1867590" y="9717579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20" name="Group 20"/>
          <p:cNvGrpSpPr/>
          <p:nvPr/>
        </p:nvGrpSpPr>
        <p:grpSpPr>
          <a:xfrm>
            <a:off x="-7083620" y="-278614"/>
            <a:ext cx="12238408" cy="4064618"/>
            <a:chOff x="0" y="0"/>
            <a:chExt cx="2103157" cy="698500"/>
          </a:xfrm>
        </p:grpSpPr>
        <p:sp>
          <p:nvSpPr>
            <p:cNvPr id="21" name="Freeform 21"/>
            <p:cNvSpPr/>
            <p:nvPr/>
          </p:nvSpPr>
          <p:spPr>
            <a:xfrm>
              <a:off x="1822" y="0"/>
              <a:ext cx="2099512" cy="698500"/>
            </a:xfrm>
            <a:custGeom>
              <a:avLst/>
              <a:gdLst/>
              <a:ahLst/>
              <a:cxnLst/>
              <a:rect l="l" t="t" r="r" b="b"/>
              <a:pathLst>
                <a:path w="2099512" h="698500">
                  <a:moveTo>
                    <a:pt x="2096563" y="357452"/>
                  </a:moveTo>
                  <a:lnTo>
                    <a:pt x="1902907" y="690298"/>
                  </a:lnTo>
                  <a:cubicBezTo>
                    <a:pt x="1899952" y="695376"/>
                    <a:pt x="1894521" y="698500"/>
                    <a:pt x="1888646" y="698500"/>
                  </a:cubicBezTo>
                  <a:lnTo>
                    <a:pt x="210867" y="698500"/>
                  </a:lnTo>
                  <a:cubicBezTo>
                    <a:pt x="204992" y="698500"/>
                    <a:pt x="199560" y="695376"/>
                    <a:pt x="196606" y="690298"/>
                  </a:cubicBezTo>
                  <a:lnTo>
                    <a:pt x="2950" y="357452"/>
                  </a:lnTo>
                  <a:cubicBezTo>
                    <a:pt x="0" y="352382"/>
                    <a:pt x="0" y="346118"/>
                    <a:pt x="2950" y="341048"/>
                  </a:cubicBezTo>
                  <a:lnTo>
                    <a:pt x="196606" y="8202"/>
                  </a:lnTo>
                  <a:cubicBezTo>
                    <a:pt x="199560" y="3124"/>
                    <a:pt x="204992" y="0"/>
                    <a:pt x="210867" y="0"/>
                  </a:cubicBezTo>
                  <a:lnTo>
                    <a:pt x="1888646" y="0"/>
                  </a:lnTo>
                  <a:cubicBezTo>
                    <a:pt x="1894521" y="0"/>
                    <a:pt x="1899952" y="3124"/>
                    <a:pt x="1902907" y="8202"/>
                  </a:cubicBezTo>
                  <a:lnTo>
                    <a:pt x="2096563" y="341048"/>
                  </a:lnTo>
                  <a:cubicBezTo>
                    <a:pt x="2099513" y="346118"/>
                    <a:pt x="2099513" y="352382"/>
                    <a:pt x="2096563" y="35745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5330089" y="-3762842"/>
            <a:ext cx="8048599" cy="10304927"/>
            <a:chOff x="0" y="0"/>
            <a:chExt cx="545559" cy="698500"/>
          </a:xfrm>
        </p:grpSpPr>
        <p:sp>
          <p:nvSpPr>
            <p:cNvPr id="24" name="Freeform 24"/>
            <p:cNvSpPr/>
            <p:nvPr/>
          </p:nvSpPr>
          <p:spPr>
            <a:xfrm>
              <a:off x="3694" y="0"/>
              <a:ext cx="538171" cy="698500"/>
            </a:xfrm>
            <a:custGeom>
              <a:avLst/>
              <a:gdLst/>
              <a:ahLst/>
              <a:cxnLst/>
              <a:rect l="l" t="t" r="r" b="b"/>
              <a:pathLst>
                <a:path w="538171" h="698500">
                  <a:moveTo>
                    <a:pt x="532190" y="365878"/>
                  </a:moveTo>
                  <a:lnTo>
                    <a:pt x="348340" y="681872"/>
                  </a:lnTo>
                  <a:cubicBezTo>
                    <a:pt x="342350" y="692167"/>
                    <a:pt x="331338" y="698500"/>
                    <a:pt x="319427" y="698500"/>
                  </a:cubicBezTo>
                  <a:lnTo>
                    <a:pt x="218744" y="698500"/>
                  </a:lnTo>
                  <a:cubicBezTo>
                    <a:pt x="206833" y="698500"/>
                    <a:pt x="195821" y="692167"/>
                    <a:pt x="189831" y="681872"/>
                  </a:cubicBezTo>
                  <a:lnTo>
                    <a:pt x="5981" y="365878"/>
                  </a:lnTo>
                  <a:cubicBezTo>
                    <a:pt x="0" y="355599"/>
                    <a:pt x="0" y="342901"/>
                    <a:pt x="5981" y="332622"/>
                  </a:cubicBezTo>
                  <a:lnTo>
                    <a:pt x="189831" y="16628"/>
                  </a:lnTo>
                  <a:cubicBezTo>
                    <a:pt x="195821" y="6333"/>
                    <a:pt x="206833" y="0"/>
                    <a:pt x="218744" y="0"/>
                  </a:cubicBezTo>
                  <a:lnTo>
                    <a:pt x="319427" y="0"/>
                  </a:lnTo>
                  <a:cubicBezTo>
                    <a:pt x="331338" y="0"/>
                    <a:pt x="342350" y="6333"/>
                    <a:pt x="348340" y="16628"/>
                  </a:cubicBezTo>
                  <a:lnTo>
                    <a:pt x="532190" y="332622"/>
                  </a:lnTo>
                  <a:cubicBezTo>
                    <a:pt x="538171" y="342901"/>
                    <a:pt x="538171" y="355599"/>
                    <a:pt x="532190" y="365878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57150"/>
              <a:ext cx="31695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57208" y="5720002"/>
            <a:ext cx="6851517" cy="251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50"/>
              </a:lnSpc>
              <a:spcBef>
                <a:spcPct val="0"/>
              </a:spcBef>
            </a:pPr>
            <a:r>
              <a:rPr lang="en-US" sz="5000" spc="150">
                <a:solidFill>
                  <a:srgbClr val="003271"/>
                </a:solidFill>
                <a:latin typeface="Poppins Heavy"/>
              </a:rPr>
              <a:t>STRUKTURA SUSTAVA UPOZORAVANJA</a:t>
            </a:r>
          </a:p>
        </p:txBody>
      </p:sp>
      <p:sp>
        <p:nvSpPr>
          <p:cNvPr id="27" name="AutoShape 27"/>
          <p:cNvSpPr/>
          <p:nvPr/>
        </p:nvSpPr>
        <p:spPr>
          <a:xfrm flipH="1" flipV="1">
            <a:off x="-379017" y="1577086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28" name="Freeform 28"/>
          <p:cNvSpPr/>
          <p:nvPr/>
        </p:nvSpPr>
        <p:spPr>
          <a:xfrm>
            <a:off x="15501024" y="3421669"/>
            <a:ext cx="1758276" cy="1246926"/>
          </a:xfrm>
          <a:custGeom>
            <a:avLst/>
            <a:gdLst/>
            <a:ahLst/>
            <a:cxnLst/>
            <a:rect l="l" t="t" r="r" b="b"/>
            <a:pathLst>
              <a:path w="1758276" h="1246926">
                <a:moveTo>
                  <a:pt x="0" y="0"/>
                </a:moveTo>
                <a:lnTo>
                  <a:pt x="1758276" y="0"/>
                </a:lnTo>
                <a:lnTo>
                  <a:pt x="1758276" y="1246926"/>
                </a:lnTo>
                <a:lnTo>
                  <a:pt x="0" y="1246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5" t="-22367" r="-11197" b="-38156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227853" y="1367536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>
            <a:off x="-2988643" y="9663293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-11425391" y="-724235"/>
            <a:ext cx="14245156" cy="5023184"/>
            <a:chOff x="0" y="0"/>
            <a:chExt cx="2103157" cy="741624"/>
          </a:xfrm>
        </p:grpSpPr>
        <p:sp>
          <p:nvSpPr>
            <p:cNvPr id="5" name="Freeform 5"/>
            <p:cNvSpPr/>
            <p:nvPr/>
          </p:nvSpPr>
          <p:spPr>
            <a:xfrm>
              <a:off x="1477" y="0"/>
              <a:ext cx="2100203" cy="741624"/>
            </a:xfrm>
            <a:custGeom>
              <a:avLst/>
              <a:gdLst/>
              <a:ahLst/>
              <a:cxnLst/>
              <a:rect l="l" t="t" r="r" b="b"/>
              <a:pathLst>
                <a:path w="2100203" h="741624">
                  <a:moveTo>
                    <a:pt x="2097762" y="377961"/>
                  </a:moveTo>
                  <a:lnTo>
                    <a:pt x="1902397" y="734474"/>
                  </a:lnTo>
                  <a:cubicBezTo>
                    <a:pt x="1899982" y="738883"/>
                    <a:pt x="1895355" y="741624"/>
                    <a:pt x="1890327" y="741624"/>
                  </a:cubicBezTo>
                  <a:lnTo>
                    <a:pt x="209875" y="741624"/>
                  </a:lnTo>
                  <a:cubicBezTo>
                    <a:pt x="204848" y="741624"/>
                    <a:pt x="200221" y="738883"/>
                    <a:pt x="197805" y="734474"/>
                  </a:cubicBezTo>
                  <a:lnTo>
                    <a:pt x="2441" y="377961"/>
                  </a:lnTo>
                  <a:cubicBezTo>
                    <a:pt x="0" y="373507"/>
                    <a:pt x="0" y="368116"/>
                    <a:pt x="2441" y="363663"/>
                  </a:cubicBezTo>
                  <a:lnTo>
                    <a:pt x="197805" y="7149"/>
                  </a:lnTo>
                  <a:cubicBezTo>
                    <a:pt x="200221" y="2741"/>
                    <a:pt x="204848" y="0"/>
                    <a:pt x="209875" y="0"/>
                  </a:cubicBezTo>
                  <a:lnTo>
                    <a:pt x="1890327" y="0"/>
                  </a:lnTo>
                  <a:cubicBezTo>
                    <a:pt x="1895355" y="0"/>
                    <a:pt x="1899982" y="2741"/>
                    <a:pt x="1902397" y="7149"/>
                  </a:cubicBezTo>
                  <a:lnTo>
                    <a:pt x="2097762" y="363663"/>
                  </a:lnTo>
                  <a:cubicBezTo>
                    <a:pt x="2100203" y="368116"/>
                    <a:pt x="2100203" y="373507"/>
                    <a:pt x="2097762" y="377961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1874557" cy="798774"/>
            </a:xfrm>
            <a:prstGeom prst="rect">
              <a:avLst/>
            </a:prstGeom>
          </p:spPr>
          <p:txBody>
            <a:bodyPr lIns="66565" tIns="66565" rIns="66565" bIns="6656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9143" y="190409"/>
            <a:ext cx="3716534" cy="319389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4800" y="0"/>
              <a:ext cx="803200" cy="698500"/>
            </a:xfrm>
            <a:custGeom>
              <a:avLst/>
              <a:gdLst/>
              <a:ahLst/>
              <a:cxnLst/>
              <a:rect l="l" t="t" r="r" b="b"/>
              <a:pathLst>
                <a:path w="803200" h="698500">
                  <a:moveTo>
                    <a:pt x="795429" y="370856"/>
                  </a:moveTo>
                  <a:lnTo>
                    <a:pt x="617371" y="676894"/>
                  </a:lnTo>
                  <a:cubicBezTo>
                    <a:pt x="609588" y="690271"/>
                    <a:pt x="595279" y="698500"/>
                    <a:pt x="579803" y="698500"/>
                  </a:cubicBezTo>
                  <a:lnTo>
                    <a:pt x="223397" y="698500"/>
                  </a:lnTo>
                  <a:cubicBezTo>
                    <a:pt x="207921" y="698500"/>
                    <a:pt x="193612" y="690271"/>
                    <a:pt x="185829" y="676894"/>
                  </a:cubicBezTo>
                  <a:lnTo>
                    <a:pt x="7771" y="370856"/>
                  </a:lnTo>
                  <a:cubicBezTo>
                    <a:pt x="0" y="357500"/>
                    <a:pt x="0" y="341000"/>
                    <a:pt x="7771" y="327644"/>
                  </a:cubicBezTo>
                  <a:lnTo>
                    <a:pt x="185829" y="21606"/>
                  </a:lnTo>
                  <a:cubicBezTo>
                    <a:pt x="193612" y="8229"/>
                    <a:pt x="207921" y="0"/>
                    <a:pt x="223397" y="0"/>
                  </a:cubicBezTo>
                  <a:lnTo>
                    <a:pt x="579803" y="0"/>
                  </a:lnTo>
                  <a:cubicBezTo>
                    <a:pt x="595279" y="0"/>
                    <a:pt x="609588" y="8229"/>
                    <a:pt x="617371" y="21606"/>
                  </a:cubicBezTo>
                  <a:lnTo>
                    <a:pt x="795429" y="327644"/>
                  </a:lnTo>
                  <a:cubicBezTo>
                    <a:pt x="803200" y="341000"/>
                    <a:pt x="803200" y="357500"/>
                    <a:pt x="795429" y="370856"/>
                  </a:cubicBezTo>
                  <a:close/>
                </a:path>
              </a:pathLst>
            </a:custGeom>
            <a:solidFill>
              <a:srgbClr val="003271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31669" y="2828632"/>
            <a:ext cx="7085496" cy="6175441"/>
            <a:chOff x="0" y="0"/>
            <a:chExt cx="9447328" cy="8233921"/>
          </a:xfrm>
        </p:grpSpPr>
        <p:grpSp>
          <p:nvGrpSpPr>
            <p:cNvPr id="11" name="Group 11"/>
            <p:cNvGrpSpPr/>
            <p:nvPr/>
          </p:nvGrpSpPr>
          <p:grpSpPr>
            <a:xfrm>
              <a:off x="1098579" y="1223953"/>
              <a:ext cx="1681271" cy="1444842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302" y="0"/>
                <a:ext cx="78619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6196" h="698500">
                    <a:moveTo>
                      <a:pt x="764661" y="409126"/>
                    </a:moveTo>
                    <a:lnTo>
                      <a:pt x="631135" y="638624"/>
                    </a:lnTo>
                    <a:cubicBezTo>
                      <a:pt x="609567" y="675695"/>
                      <a:pt x="569914" y="698500"/>
                      <a:pt x="527025" y="698500"/>
                    </a:cubicBezTo>
                    <a:lnTo>
                      <a:pt x="259171" y="698500"/>
                    </a:lnTo>
                    <a:cubicBezTo>
                      <a:pt x="216282" y="698500"/>
                      <a:pt x="176629" y="675695"/>
                      <a:pt x="155061" y="638624"/>
                    </a:cubicBezTo>
                    <a:lnTo>
                      <a:pt x="21535" y="409126"/>
                    </a:lnTo>
                    <a:cubicBezTo>
                      <a:pt x="0" y="372113"/>
                      <a:pt x="0" y="326387"/>
                      <a:pt x="21535" y="289374"/>
                    </a:cubicBezTo>
                    <a:lnTo>
                      <a:pt x="155061" y="59876"/>
                    </a:lnTo>
                    <a:cubicBezTo>
                      <a:pt x="176629" y="22805"/>
                      <a:pt x="216282" y="0"/>
                      <a:pt x="259171" y="0"/>
                    </a:cubicBezTo>
                    <a:lnTo>
                      <a:pt x="527025" y="0"/>
                    </a:lnTo>
                    <a:cubicBezTo>
                      <a:pt x="569914" y="0"/>
                      <a:pt x="609567" y="22805"/>
                      <a:pt x="631135" y="59876"/>
                    </a:cubicBezTo>
                    <a:lnTo>
                      <a:pt x="764661" y="289374"/>
                    </a:lnTo>
                    <a:cubicBezTo>
                      <a:pt x="786196" y="326387"/>
                      <a:pt x="786196" y="372113"/>
                      <a:pt x="764661" y="409126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 descr="A map of the country  Description automatically generated"/>
            <p:cNvSpPr/>
            <p:nvPr/>
          </p:nvSpPr>
          <p:spPr>
            <a:xfrm>
              <a:off x="0" y="35496"/>
              <a:ext cx="3099843" cy="3099843"/>
            </a:xfrm>
            <a:custGeom>
              <a:avLst/>
              <a:gdLst/>
              <a:ahLst/>
              <a:cxnLst/>
              <a:rect l="l" t="t" r="r" b="b"/>
              <a:pathLst>
                <a:path w="3099843" h="3099843">
                  <a:moveTo>
                    <a:pt x="0" y="0"/>
                  </a:moveTo>
                  <a:lnTo>
                    <a:pt x="3099843" y="0"/>
                  </a:lnTo>
                  <a:lnTo>
                    <a:pt x="3099843" y="3099843"/>
                  </a:lnTo>
                  <a:lnTo>
                    <a:pt x="0" y="3099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 descr="A map of the country with numbers and text  Description automatically generated"/>
            <p:cNvSpPr/>
            <p:nvPr/>
          </p:nvSpPr>
          <p:spPr>
            <a:xfrm>
              <a:off x="3274684" y="0"/>
              <a:ext cx="3099843" cy="3102232"/>
            </a:xfrm>
            <a:custGeom>
              <a:avLst/>
              <a:gdLst/>
              <a:ahLst/>
              <a:cxnLst/>
              <a:rect l="l" t="t" r="r" b="b"/>
              <a:pathLst>
                <a:path w="3099843" h="3102232">
                  <a:moveTo>
                    <a:pt x="0" y="0"/>
                  </a:moveTo>
                  <a:lnTo>
                    <a:pt x="3099842" y="0"/>
                  </a:lnTo>
                  <a:lnTo>
                    <a:pt x="3099842" y="3102232"/>
                  </a:lnTo>
                  <a:lnTo>
                    <a:pt x="0" y="310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77"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6" descr="A collage of graphs  Description automatically generated"/>
            <p:cNvSpPr/>
            <p:nvPr/>
          </p:nvSpPr>
          <p:spPr>
            <a:xfrm>
              <a:off x="21495" y="3389026"/>
              <a:ext cx="6353031" cy="4314506"/>
            </a:xfrm>
            <a:custGeom>
              <a:avLst/>
              <a:gdLst/>
              <a:ahLst/>
              <a:cxnLst/>
              <a:rect l="l" t="t" r="r" b="b"/>
              <a:pathLst>
                <a:path w="6353031" h="4314506">
                  <a:moveTo>
                    <a:pt x="0" y="0"/>
                  </a:moveTo>
                  <a:lnTo>
                    <a:pt x="6353031" y="0"/>
                  </a:lnTo>
                  <a:lnTo>
                    <a:pt x="6353031" y="4314505"/>
                  </a:lnTo>
                  <a:lnTo>
                    <a:pt x="0" y="431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44" t="-4879" r="-3794"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7" descr="A map of italy with red dots and black dots  Description automatically generated"/>
            <p:cNvSpPr/>
            <p:nvPr/>
          </p:nvSpPr>
          <p:spPr>
            <a:xfrm>
              <a:off x="6546474" y="76095"/>
              <a:ext cx="2900854" cy="2900854"/>
            </a:xfrm>
            <a:custGeom>
              <a:avLst/>
              <a:gdLst/>
              <a:ahLst/>
              <a:cxnLst/>
              <a:rect l="l" t="t" r="r" b="b"/>
              <a:pathLst>
                <a:path w="2900854" h="2900854">
                  <a:moveTo>
                    <a:pt x="0" y="0"/>
                  </a:moveTo>
                  <a:lnTo>
                    <a:pt x="2900854" y="0"/>
                  </a:lnTo>
                  <a:lnTo>
                    <a:pt x="2900854" y="2900854"/>
                  </a:lnTo>
                  <a:lnTo>
                    <a:pt x="0" y="290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 descr="A map of the region  Description automatically generated"/>
            <p:cNvSpPr/>
            <p:nvPr/>
          </p:nvSpPr>
          <p:spPr>
            <a:xfrm>
              <a:off x="6546474" y="3203814"/>
              <a:ext cx="2890535" cy="2929024"/>
            </a:xfrm>
            <a:custGeom>
              <a:avLst/>
              <a:gdLst/>
              <a:ahLst/>
              <a:cxnLst/>
              <a:rect l="l" t="t" r="r" b="b"/>
              <a:pathLst>
                <a:path w="2890535" h="2929024">
                  <a:moveTo>
                    <a:pt x="0" y="0"/>
                  </a:moveTo>
                  <a:lnTo>
                    <a:pt x="2890536" y="0"/>
                  </a:lnTo>
                  <a:lnTo>
                    <a:pt x="2890536" y="2929024"/>
                  </a:lnTo>
                  <a:lnTo>
                    <a:pt x="0" y="292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7"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9" descr="A graph of different colored lines  Description automatically generated"/>
            <p:cNvSpPr/>
            <p:nvPr/>
          </p:nvSpPr>
          <p:spPr>
            <a:xfrm>
              <a:off x="6556793" y="6362103"/>
              <a:ext cx="2890535" cy="1871819"/>
            </a:xfrm>
            <a:custGeom>
              <a:avLst/>
              <a:gdLst/>
              <a:ahLst/>
              <a:cxnLst/>
              <a:rect l="l" t="t" r="r" b="b"/>
              <a:pathLst>
                <a:path w="2890535" h="1871819">
                  <a:moveTo>
                    <a:pt x="0" y="0"/>
                  </a:moveTo>
                  <a:lnTo>
                    <a:pt x="2890535" y="0"/>
                  </a:lnTo>
                  <a:lnTo>
                    <a:pt x="2890535" y="1871818"/>
                  </a:lnTo>
                  <a:lnTo>
                    <a:pt x="0" y="187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1"/>
              </a:stretch>
            </a:blipFill>
            <a:ln w="38100" cap="rnd">
              <a:solidFill>
                <a:srgbClr val="F8982A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68844" y="4465409"/>
            <a:ext cx="4177830" cy="2901885"/>
            <a:chOff x="0" y="0"/>
            <a:chExt cx="5570440" cy="3869180"/>
          </a:xfrm>
        </p:grpSpPr>
        <p:sp>
          <p:nvSpPr>
            <p:cNvPr id="21" name="Freeform 21" descr="A screenshot of a computer  Description automatically generated"/>
            <p:cNvSpPr/>
            <p:nvPr/>
          </p:nvSpPr>
          <p:spPr>
            <a:xfrm>
              <a:off x="254547" y="1264602"/>
              <a:ext cx="4726380" cy="1689606"/>
            </a:xfrm>
            <a:custGeom>
              <a:avLst/>
              <a:gdLst/>
              <a:ahLst/>
              <a:cxnLst/>
              <a:rect l="l" t="t" r="r" b="b"/>
              <a:pathLst>
                <a:path w="4726380" h="1689606">
                  <a:moveTo>
                    <a:pt x="0" y="0"/>
                  </a:moveTo>
                  <a:lnTo>
                    <a:pt x="4726380" y="0"/>
                  </a:lnTo>
                  <a:lnTo>
                    <a:pt x="4726380" y="1689606"/>
                  </a:lnTo>
                  <a:lnTo>
                    <a:pt x="0" y="16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17621" y="581815"/>
              <a:ext cx="4771237" cy="503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DHMZ PostgreSQL baza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 rot="-5400000">
              <a:off x="850630" y="-850630"/>
              <a:ext cx="3869180" cy="5570440"/>
              <a:chOff x="0" y="0"/>
              <a:chExt cx="564564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64564" cy="808592"/>
              </a:xfrm>
              <a:custGeom>
                <a:avLst/>
                <a:gdLst/>
                <a:ahLst/>
                <a:cxnLst/>
                <a:rect l="l" t="t" r="r" b="b"/>
                <a:pathLst>
                  <a:path w="564564" h="808592">
                    <a:moveTo>
                      <a:pt x="564564" y="31264"/>
                    </a:moveTo>
                    <a:lnTo>
                      <a:pt x="564564" y="667236"/>
                    </a:lnTo>
                    <a:cubicBezTo>
                      <a:pt x="564564" y="686133"/>
                      <a:pt x="553101" y="703142"/>
                      <a:pt x="535585" y="710234"/>
                    </a:cubicBezTo>
                    <a:lnTo>
                      <a:pt x="311261" y="801066"/>
                    </a:lnTo>
                    <a:cubicBezTo>
                      <a:pt x="292675" y="808592"/>
                      <a:pt x="271889" y="808592"/>
                      <a:pt x="253303" y="801066"/>
                    </a:cubicBezTo>
                    <a:lnTo>
                      <a:pt x="28979" y="710234"/>
                    </a:lnTo>
                    <a:cubicBezTo>
                      <a:pt x="11463" y="703142"/>
                      <a:pt x="0" y="686133"/>
                      <a:pt x="0" y="667236"/>
                    </a:cubicBezTo>
                    <a:lnTo>
                      <a:pt x="0" y="31264"/>
                    </a:lnTo>
                    <a:cubicBezTo>
                      <a:pt x="0" y="22973"/>
                      <a:pt x="3294" y="15020"/>
                      <a:pt x="9157" y="9157"/>
                    </a:cubicBezTo>
                    <a:cubicBezTo>
                      <a:pt x="15020" y="3294"/>
                      <a:pt x="22973" y="0"/>
                      <a:pt x="31264" y="0"/>
                    </a:cubicBezTo>
                    <a:lnTo>
                      <a:pt x="533300" y="0"/>
                    </a:lnTo>
                    <a:cubicBezTo>
                      <a:pt x="550566" y="0"/>
                      <a:pt x="564564" y="13998"/>
                      <a:pt x="564564" y="31264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D841F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564564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</p:grpSp>
      <p:sp>
        <p:nvSpPr>
          <p:cNvPr id="26" name="Freeform 26" descr="A blue and grey logo  Description automatically generated"/>
          <p:cNvSpPr/>
          <p:nvPr/>
        </p:nvSpPr>
        <p:spPr>
          <a:xfrm>
            <a:off x="1204645" y="4845535"/>
            <a:ext cx="1475502" cy="1386926"/>
          </a:xfrm>
          <a:custGeom>
            <a:avLst/>
            <a:gdLst/>
            <a:ahLst/>
            <a:cxnLst/>
            <a:rect l="l" t="t" r="r" b="b"/>
            <a:pathLst>
              <a:path w="1475502" h="1386926">
                <a:moveTo>
                  <a:pt x="0" y="0"/>
                </a:moveTo>
                <a:lnTo>
                  <a:pt x="1475502" y="0"/>
                </a:lnTo>
                <a:lnTo>
                  <a:pt x="1475502" y="1386926"/>
                </a:lnTo>
                <a:lnTo>
                  <a:pt x="0" y="13869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27" name="TextBox 27"/>
          <p:cNvSpPr txBox="1"/>
          <p:nvPr/>
        </p:nvSpPr>
        <p:spPr>
          <a:xfrm>
            <a:off x="199143" y="6307681"/>
            <a:ext cx="3984707" cy="66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3"/>
              </a:lnSpc>
              <a:spcBef>
                <a:spcPct val="0"/>
              </a:spcBef>
            </a:pPr>
            <a:r>
              <a:rPr lang="en-US" sz="1859" dirty="0" err="1">
                <a:solidFill>
                  <a:srgbClr val="003271"/>
                </a:solidFill>
                <a:latin typeface="Poppins"/>
              </a:rPr>
              <a:t>okvir</a:t>
            </a:r>
            <a:r>
              <a:rPr lang="en-US" sz="1859" dirty="0">
                <a:solidFill>
                  <a:srgbClr val="003271"/>
                </a:solidFill>
                <a:latin typeface="Poppins"/>
              </a:rPr>
              <a:t> za </a:t>
            </a:r>
            <a:r>
              <a:rPr lang="en-US" sz="1859" dirty="0" err="1">
                <a:solidFill>
                  <a:srgbClr val="003271"/>
                </a:solidFill>
                <a:latin typeface="Poppins"/>
              </a:rPr>
              <a:t>statističke</a:t>
            </a:r>
            <a:r>
              <a:rPr lang="en-US" sz="185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59" dirty="0" err="1">
                <a:solidFill>
                  <a:srgbClr val="003271"/>
                </a:solidFill>
                <a:latin typeface="Poppins"/>
              </a:rPr>
              <a:t>obrade</a:t>
            </a:r>
            <a:r>
              <a:rPr lang="en-US" sz="185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5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85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59" dirty="0" err="1">
                <a:solidFill>
                  <a:srgbClr val="003271"/>
                </a:solidFill>
                <a:latin typeface="Poppins"/>
              </a:rPr>
              <a:t>vizualizaciju</a:t>
            </a:r>
            <a:r>
              <a:rPr lang="en-US" sz="1859" dirty="0">
                <a:solidFill>
                  <a:srgbClr val="003271"/>
                </a:solidFill>
                <a:latin typeface="Poppins"/>
              </a:rPr>
              <a:t> podataka</a:t>
            </a:r>
          </a:p>
        </p:txBody>
      </p:sp>
      <p:grpSp>
        <p:nvGrpSpPr>
          <p:cNvPr id="28" name="Group 28"/>
          <p:cNvGrpSpPr/>
          <p:nvPr/>
        </p:nvGrpSpPr>
        <p:grpSpPr>
          <a:xfrm rot="-5400000">
            <a:off x="807625" y="3991069"/>
            <a:ext cx="2767744" cy="3984707"/>
            <a:chOff x="0" y="0"/>
            <a:chExt cx="564564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64564" cy="808388"/>
            </a:xfrm>
            <a:custGeom>
              <a:avLst/>
              <a:gdLst/>
              <a:ahLst/>
              <a:cxnLst/>
              <a:rect l="l" t="t" r="r" b="b"/>
              <a:pathLst>
                <a:path w="564564" h="808388">
                  <a:moveTo>
                    <a:pt x="564564" y="32780"/>
                  </a:moveTo>
                  <a:lnTo>
                    <a:pt x="564564" y="665720"/>
                  </a:lnTo>
                  <a:cubicBezTo>
                    <a:pt x="564564" y="685534"/>
                    <a:pt x="552545" y="703366"/>
                    <a:pt x="534181" y="710803"/>
                  </a:cubicBezTo>
                  <a:lnTo>
                    <a:pt x="312665" y="800497"/>
                  </a:lnTo>
                  <a:cubicBezTo>
                    <a:pt x="293178" y="808388"/>
                    <a:pt x="271386" y="808388"/>
                    <a:pt x="251899" y="800497"/>
                  </a:cubicBezTo>
                  <a:lnTo>
                    <a:pt x="30383" y="710803"/>
                  </a:lnTo>
                  <a:cubicBezTo>
                    <a:pt x="12019" y="703366"/>
                    <a:pt x="0" y="685534"/>
                    <a:pt x="0" y="665720"/>
                  </a:cubicBezTo>
                  <a:lnTo>
                    <a:pt x="0" y="32780"/>
                  </a:lnTo>
                  <a:cubicBezTo>
                    <a:pt x="0" y="14676"/>
                    <a:pt x="14676" y="0"/>
                    <a:pt x="32780" y="0"/>
                  </a:cubicBezTo>
                  <a:lnTo>
                    <a:pt x="531784" y="0"/>
                  </a:lnTo>
                  <a:cubicBezTo>
                    <a:pt x="549888" y="0"/>
                    <a:pt x="564564" y="14676"/>
                    <a:pt x="564564" y="3278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841F"/>
              </a:solidFill>
              <a:prstDash val="lgDash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64564" cy="736600"/>
            </a:xfrm>
            <a:prstGeom prst="rect">
              <a:avLst/>
            </a:prstGeom>
          </p:spPr>
          <p:txBody>
            <a:bodyPr lIns="49727" tIns="49727" rIns="49727" bIns="49727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315386" y="5561924"/>
            <a:ext cx="821923" cy="842998"/>
          </a:xfrm>
          <a:custGeom>
            <a:avLst/>
            <a:gdLst/>
            <a:ahLst/>
            <a:cxnLst/>
            <a:rect l="l" t="t" r="r" b="b"/>
            <a:pathLst>
              <a:path w="821923" h="842998">
                <a:moveTo>
                  <a:pt x="0" y="0"/>
                </a:moveTo>
                <a:lnTo>
                  <a:pt x="821923" y="0"/>
                </a:lnTo>
                <a:lnTo>
                  <a:pt x="821923" y="842998"/>
                </a:lnTo>
                <a:lnTo>
                  <a:pt x="0" y="842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2" name="TextBox 32"/>
          <p:cNvSpPr txBox="1"/>
          <p:nvPr/>
        </p:nvSpPr>
        <p:spPr>
          <a:xfrm>
            <a:off x="6485117" y="538861"/>
            <a:ext cx="11132048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Obrada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klimatoloških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podataka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331050" y="2228251"/>
            <a:ext cx="7540668" cy="7435043"/>
            <a:chOff x="0" y="0"/>
            <a:chExt cx="1908463" cy="188173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08463" cy="1881731"/>
            </a:xfrm>
            <a:custGeom>
              <a:avLst/>
              <a:gdLst/>
              <a:ahLst/>
              <a:cxnLst/>
              <a:rect l="l" t="t" r="r" b="b"/>
              <a:pathLst>
                <a:path w="1908463" h="1881731">
                  <a:moveTo>
                    <a:pt x="32854" y="0"/>
                  </a:moveTo>
                  <a:lnTo>
                    <a:pt x="1875609" y="0"/>
                  </a:lnTo>
                  <a:cubicBezTo>
                    <a:pt x="1893754" y="0"/>
                    <a:pt x="1908463" y="14709"/>
                    <a:pt x="1908463" y="32854"/>
                  </a:cubicBezTo>
                  <a:lnTo>
                    <a:pt x="1908463" y="1848877"/>
                  </a:lnTo>
                  <a:cubicBezTo>
                    <a:pt x="1908463" y="1867022"/>
                    <a:pt x="1893754" y="1881731"/>
                    <a:pt x="1875609" y="1881731"/>
                  </a:cubicBezTo>
                  <a:lnTo>
                    <a:pt x="32854" y="1881731"/>
                  </a:lnTo>
                  <a:cubicBezTo>
                    <a:pt x="14709" y="1881731"/>
                    <a:pt x="0" y="1867022"/>
                    <a:pt x="0" y="1848877"/>
                  </a:cubicBezTo>
                  <a:lnTo>
                    <a:pt x="0" y="32854"/>
                  </a:lnTo>
                  <a:cubicBezTo>
                    <a:pt x="0" y="14709"/>
                    <a:pt x="14709" y="0"/>
                    <a:pt x="328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3271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908463" cy="1938881"/>
            </a:xfrm>
            <a:prstGeom prst="rect">
              <a:avLst/>
            </a:prstGeom>
          </p:spPr>
          <p:txBody>
            <a:bodyPr lIns="52864" tIns="52864" rIns="52864" bIns="52864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9420250" y="5983423"/>
            <a:ext cx="1111419" cy="171450"/>
          </a:xfrm>
          <a:custGeom>
            <a:avLst/>
            <a:gdLst/>
            <a:ahLst/>
            <a:cxnLst/>
            <a:rect l="l" t="t" r="r" b="b"/>
            <a:pathLst>
              <a:path w="1111419" h="171450">
                <a:moveTo>
                  <a:pt x="0" y="0"/>
                </a:moveTo>
                <a:lnTo>
                  <a:pt x="1111419" y="0"/>
                </a:lnTo>
                <a:lnTo>
                  <a:pt x="1111419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5615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7" name="TextBox 37"/>
          <p:cNvSpPr txBox="1"/>
          <p:nvPr/>
        </p:nvSpPr>
        <p:spPr>
          <a:xfrm>
            <a:off x="373096" y="8005470"/>
            <a:ext cx="9265356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21409A"/>
                </a:solidFill>
                <a:latin typeface="Poppins"/>
              </a:rPr>
              <a:t>Dobiveni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rezultati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koriste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se za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operativno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praćenje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klime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izradu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studija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ekspertiza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za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različite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gospodarske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sektore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donositelje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odluka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te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za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izradu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publikacija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, web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proizvoda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sličnih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21409A"/>
                </a:solidFill>
                <a:latin typeface="Poppins"/>
              </a:rPr>
              <a:t>materijala</a:t>
            </a:r>
            <a:r>
              <a:rPr lang="en-US" sz="1899" dirty="0">
                <a:solidFill>
                  <a:srgbClr val="21409A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397" y="1699908"/>
            <a:ext cx="5770381" cy="8150288"/>
          </a:xfrm>
          <a:custGeom>
            <a:avLst/>
            <a:gdLst/>
            <a:ahLst/>
            <a:cxnLst/>
            <a:rect l="l" t="t" r="r" b="b"/>
            <a:pathLst>
              <a:path w="5770381" h="8150288">
                <a:moveTo>
                  <a:pt x="0" y="0"/>
                </a:moveTo>
                <a:lnTo>
                  <a:pt x="5770380" y="0"/>
                </a:lnTo>
                <a:lnTo>
                  <a:pt x="5770380" y="8150288"/>
                </a:lnTo>
                <a:lnTo>
                  <a:pt x="0" y="8150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16" r="-1827" b="-15062"/>
            </a:stretch>
          </a:blipFill>
          <a:ln w="47625" cap="rnd">
            <a:solidFill>
              <a:srgbClr val="F8982A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>
            <a:off x="9264884" y="9850196"/>
            <a:ext cx="1092970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6109716" y="8992535"/>
            <a:ext cx="2178284" cy="559586"/>
          </a:xfrm>
          <a:custGeom>
            <a:avLst/>
            <a:gdLst/>
            <a:ahLst/>
            <a:cxnLst/>
            <a:rect l="l" t="t" r="r" b="b"/>
            <a:pathLst>
              <a:path w="2178284" h="559586">
                <a:moveTo>
                  <a:pt x="0" y="0"/>
                </a:moveTo>
                <a:lnTo>
                  <a:pt x="2178284" y="0"/>
                </a:lnTo>
                <a:lnTo>
                  <a:pt x="2178284" y="559586"/>
                </a:lnTo>
                <a:lnTo>
                  <a:pt x="0" y="559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709397" y="404508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Klimatsko modeliranje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148512" y="6234126"/>
            <a:ext cx="10710387" cy="2622353"/>
            <a:chOff x="0" y="0"/>
            <a:chExt cx="2852860" cy="698500"/>
          </a:xfrm>
        </p:grpSpPr>
        <p:sp>
          <p:nvSpPr>
            <p:cNvPr id="7" name="Freeform 7"/>
            <p:cNvSpPr/>
            <p:nvPr/>
          </p:nvSpPr>
          <p:spPr>
            <a:xfrm>
              <a:off x="2082" y="0"/>
              <a:ext cx="2848696" cy="698500"/>
            </a:xfrm>
            <a:custGeom>
              <a:avLst/>
              <a:gdLst/>
              <a:ahLst/>
              <a:cxnLst/>
              <a:rect l="l" t="t" r="r" b="b"/>
              <a:pathLst>
                <a:path w="2848696" h="698500">
                  <a:moveTo>
                    <a:pt x="2845325" y="358622"/>
                  </a:moveTo>
                  <a:lnTo>
                    <a:pt x="2653031" y="689128"/>
                  </a:lnTo>
                  <a:cubicBezTo>
                    <a:pt x="2649655" y="694930"/>
                    <a:pt x="2643448" y="698500"/>
                    <a:pt x="2636736" y="698500"/>
                  </a:cubicBezTo>
                  <a:lnTo>
                    <a:pt x="211961" y="698500"/>
                  </a:lnTo>
                  <a:cubicBezTo>
                    <a:pt x="205248" y="698500"/>
                    <a:pt x="199041" y="694930"/>
                    <a:pt x="195665" y="689128"/>
                  </a:cubicBezTo>
                  <a:lnTo>
                    <a:pt x="3371" y="358622"/>
                  </a:lnTo>
                  <a:cubicBezTo>
                    <a:pt x="0" y="352829"/>
                    <a:pt x="0" y="345671"/>
                    <a:pt x="3371" y="339878"/>
                  </a:cubicBezTo>
                  <a:lnTo>
                    <a:pt x="195665" y="9372"/>
                  </a:lnTo>
                  <a:cubicBezTo>
                    <a:pt x="199041" y="3570"/>
                    <a:pt x="205248" y="0"/>
                    <a:pt x="211961" y="0"/>
                  </a:cubicBezTo>
                  <a:lnTo>
                    <a:pt x="2636736" y="0"/>
                  </a:lnTo>
                  <a:cubicBezTo>
                    <a:pt x="2643448" y="0"/>
                    <a:pt x="2649655" y="3570"/>
                    <a:pt x="2653031" y="9372"/>
                  </a:cubicBezTo>
                  <a:lnTo>
                    <a:pt x="2845325" y="339878"/>
                  </a:lnTo>
                  <a:cubicBezTo>
                    <a:pt x="2848696" y="345671"/>
                    <a:pt x="2848696" y="352829"/>
                    <a:pt x="2845325" y="358622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624260" cy="755650"/>
            </a:xfrm>
            <a:prstGeom prst="rect">
              <a:avLst/>
            </a:prstGeom>
          </p:spPr>
          <p:txBody>
            <a:bodyPr lIns="53410" tIns="53410" rIns="53410" bIns="5341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77769" y="8726771"/>
            <a:ext cx="8875890" cy="531529"/>
          </a:xfrm>
          <a:custGeom>
            <a:avLst/>
            <a:gdLst/>
            <a:ahLst/>
            <a:cxnLst/>
            <a:rect l="l" t="t" r="r" b="b"/>
            <a:pathLst>
              <a:path w="8875890" h="531529">
                <a:moveTo>
                  <a:pt x="0" y="0"/>
                </a:moveTo>
                <a:lnTo>
                  <a:pt x="8875889" y="0"/>
                </a:lnTo>
                <a:lnTo>
                  <a:pt x="8875889" y="531529"/>
                </a:lnTo>
                <a:lnTo>
                  <a:pt x="0" y="531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87122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8476766" y="6531653"/>
            <a:ext cx="8180281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Ncview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CDO – Climate Dana Operators https://code.mpimet.mpg.de/projects/cdo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NetCDF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</a:rPr>
              <a:t>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53161" y="4972381"/>
            <a:ext cx="8627490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Programi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koji se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koriste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za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obradu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podataka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dobivenih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modeliranjem</a:t>
            </a:r>
            <a:endParaRPr lang="en-US" sz="3200" dirty="0">
              <a:solidFill>
                <a:srgbClr val="003271"/>
              </a:solidFill>
              <a:latin typeface="Poppi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148512" y="-1743684"/>
            <a:ext cx="14161263" cy="6887184"/>
            <a:chOff x="0" y="0"/>
            <a:chExt cx="18881684" cy="9182912"/>
          </a:xfrm>
        </p:grpSpPr>
        <p:grpSp>
          <p:nvGrpSpPr>
            <p:cNvPr id="13" name="Group 13"/>
            <p:cNvGrpSpPr/>
            <p:nvPr/>
          </p:nvGrpSpPr>
          <p:grpSpPr>
            <a:xfrm>
              <a:off x="4594372" y="0"/>
              <a:ext cx="14287312" cy="4649824"/>
              <a:chOff x="0" y="0"/>
              <a:chExt cx="2146251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2775" y="0"/>
                <a:ext cx="214070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140701" h="698500">
                    <a:moveTo>
                      <a:pt x="2136209" y="361740"/>
                    </a:moveTo>
                    <a:lnTo>
                      <a:pt x="1947543" y="686010"/>
                    </a:lnTo>
                    <a:cubicBezTo>
                      <a:pt x="1943044" y="693743"/>
                      <a:pt x="1934772" y="698500"/>
                      <a:pt x="1925826" y="698500"/>
                    </a:cubicBezTo>
                    <a:lnTo>
                      <a:pt x="214875" y="698500"/>
                    </a:lnTo>
                    <a:cubicBezTo>
                      <a:pt x="205929" y="698500"/>
                      <a:pt x="197657" y="693743"/>
                      <a:pt x="193158" y="686010"/>
                    </a:cubicBezTo>
                    <a:lnTo>
                      <a:pt x="4492" y="361740"/>
                    </a:lnTo>
                    <a:cubicBezTo>
                      <a:pt x="0" y="354019"/>
                      <a:pt x="0" y="344481"/>
                      <a:pt x="4492" y="336760"/>
                    </a:cubicBezTo>
                    <a:lnTo>
                      <a:pt x="193158" y="12490"/>
                    </a:lnTo>
                    <a:cubicBezTo>
                      <a:pt x="197657" y="4757"/>
                      <a:pt x="205929" y="0"/>
                      <a:pt x="214875" y="0"/>
                    </a:cubicBezTo>
                    <a:lnTo>
                      <a:pt x="1925826" y="0"/>
                    </a:lnTo>
                    <a:cubicBezTo>
                      <a:pt x="1934772" y="0"/>
                      <a:pt x="1943044" y="4757"/>
                      <a:pt x="1947543" y="12490"/>
                    </a:cubicBezTo>
                    <a:lnTo>
                      <a:pt x="2136209" y="336760"/>
                    </a:lnTo>
                    <a:cubicBezTo>
                      <a:pt x="2140701" y="344481"/>
                      <a:pt x="2140701" y="354019"/>
                      <a:pt x="2136209" y="361740"/>
                    </a:cubicBezTo>
                    <a:close/>
                  </a:path>
                </a:pathLst>
              </a:custGeom>
              <a:solidFill>
                <a:srgbClr val="003271">
                  <a:alpha val="80000"/>
                </a:srgbClr>
              </a:solidFill>
              <a:ln w="38100" cap="sq">
                <a:solidFill>
                  <a:srgbClr val="FFFFFF">
                    <a:alpha val="80000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917651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4977736"/>
              <a:ext cx="14280515" cy="3496470"/>
              <a:chOff x="0" y="0"/>
              <a:chExt cx="285286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2082" y="0"/>
                <a:ext cx="284869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848696" h="698500">
                    <a:moveTo>
                      <a:pt x="2845325" y="358622"/>
                    </a:moveTo>
                    <a:lnTo>
                      <a:pt x="2653031" y="689128"/>
                    </a:lnTo>
                    <a:cubicBezTo>
                      <a:pt x="2649655" y="694930"/>
                      <a:pt x="2643448" y="698500"/>
                      <a:pt x="2636736" y="698500"/>
                    </a:cubicBezTo>
                    <a:lnTo>
                      <a:pt x="211961" y="698500"/>
                    </a:lnTo>
                    <a:cubicBezTo>
                      <a:pt x="205248" y="698500"/>
                      <a:pt x="199041" y="694930"/>
                      <a:pt x="195665" y="689128"/>
                    </a:cubicBezTo>
                    <a:lnTo>
                      <a:pt x="3371" y="358622"/>
                    </a:lnTo>
                    <a:cubicBezTo>
                      <a:pt x="0" y="352829"/>
                      <a:pt x="0" y="345671"/>
                      <a:pt x="3371" y="339878"/>
                    </a:cubicBezTo>
                    <a:lnTo>
                      <a:pt x="195665" y="9372"/>
                    </a:lnTo>
                    <a:cubicBezTo>
                      <a:pt x="199041" y="3570"/>
                      <a:pt x="205248" y="0"/>
                      <a:pt x="211961" y="0"/>
                    </a:cubicBezTo>
                    <a:lnTo>
                      <a:pt x="2636736" y="0"/>
                    </a:lnTo>
                    <a:cubicBezTo>
                      <a:pt x="2643448" y="0"/>
                      <a:pt x="2649655" y="3570"/>
                      <a:pt x="2653031" y="9372"/>
                    </a:cubicBezTo>
                    <a:lnTo>
                      <a:pt x="2845325" y="339878"/>
                    </a:lnTo>
                    <a:cubicBezTo>
                      <a:pt x="2848696" y="345671"/>
                      <a:pt x="2848696" y="352829"/>
                      <a:pt x="2845325" y="35862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85725"/>
                <a:ext cx="2624260" cy="784225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058110" y="8474206"/>
              <a:ext cx="11834520" cy="708706"/>
            </a:xfrm>
            <a:custGeom>
              <a:avLst/>
              <a:gdLst/>
              <a:ahLst/>
              <a:cxnLst/>
              <a:rect l="l" t="t" r="r" b="b"/>
              <a:pathLst>
                <a:path w="11834520" h="708706">
                  <a:moveTo>
                    <a:pt x="0" y="0"/>
                  </a:moveTo>
                  <a:lnTo>
                    <a:pt x="11834519" y="0"/>
                  </a:lnTo>
                  <a:lnTo>
                    <a:pt x="11834519" y="708706"/>
                  </a:lnTo>
                  <a:lnTo>
                    <a:pt x="0" y="708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89309" y="6357963"/>
              <a:ext cx="11806059" cy="1562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079"/>
                </a:lnSpc>
                <a:spcBef>
                  <a:spcPct val="0"/>
                </a:spcBef>
                <a:buAutoNum type="arabicParenBoth"/>
              </a:pP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projekcije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dobivene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iz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hr-HR" sz="2199" dirty="0">
                  <a:solidFill>
                    <a:srgbClr val="FFFFFF"/>
                  </a:solidFill>
                  <a:latin typeface="Poppins"/>
                </a:rPr>
                <a:t>g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lobaln</a:t>
              </a:r>
              <a:r>
                <a:rPr lang="hr-HR" sz="2199" dirty="0">
                  <a:solidFill>
                    <a:srgbClr val="FFFFFF"/>
                  </a:solidFill>
                  <a:latin typeface="Poppins"/>
                </a:rPr>
                <a:t>ih klimatskih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modela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(GCM)  </a:t>
              </a:r>
              <a:endParaRPr lang="hr-HR" sz="2199" dirty="0">
                <a:solidFill>
                  <a:srgbClr val="FFFFFF"/>
                </a:solidFill>
                <a:latin typeface="Poppins"/>
              </a:endParaRPr>
            </a:p>
            <a:p>
              <a:pPr marL="457200" indent="-457200">
                <a:lnSpc>
                  <a:spcPts val="3079"/>
                </a:lnSpc>
                <a:spcBef>
                  <a:spcPct val="0"/>
                </a:spcBef>
                <a:buAutoNum type="arabicParenBoth"/>
              </a:pP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dinamička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prilagodba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GCM-a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korištenjem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hr-HR" sz="2199" dirty="0">
                  <a:solidFill>
                    <a:srgbClr val="FFFFFF"/>
                  </a:solidFill>
                  <a:latin typeface="Poppins"/>
                </a:rPr>
                <a:t>r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egionalnog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k</a:t>
              </a:r>
              <a:r>
                <a:rPr lang="hr-HR" sz="2199" dirty="0">
                  <a:solidFill>
                    <a:srgbClr val="FFFFFF"/>
                  </a:solidFill>
                  <a:latin typeface="Poppins"/>
                </a:rPr>
                <a:t>limatskih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modela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(RCM).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000248" y="5297732"/>
              <a:ext cx="10584182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Poppins Bold"/>
                </a:rPr>
                <a:t>Dva izvora klimatskih projekcija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7618" y="6786561"/>
            <a:ext cx="7190716" cy="2471739"/>
            <a:chOff x="0" y="0"/>
            <a:chExt cx="2138074" cy="7349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8074" cy="734942"/>
            </a:xfrm>
            <a:custGeom>
              <a:avLst/>
              <a:gdLst/>
              <a:ahLst/>
              <a:cxnLst/>
              <a:rect l="l" t="t" r="r" b="b"/>
              <a:pathLst>
                <a:path w="2138074" h="734942">
                  <a:moveTo>
                    <a:pt x="0" y="0"/>
                  </a:moveTo>
                  <a:lnTo>
                    <a:pt x="2138074" y="0"/>
                  </a:lnTo>
                  <a:lnTo>
                    <a:pt x="2138074" y="734942"/>
                  </a:lnTo>
                  <a:lnTo>
                    <a:pt x="0" y="734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3271"/>
              </a:solidFill>
              <a:prstDash val="dash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38074" cy="792092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61535" y="-17927"/>
            <a:ext cx="8048599" cy="10304927"/>
            <a:chOff x="0" y="0"/>
            <a:chExt cx="545559" cy="698500"/>
          </a:xfrm>
        </p:grpSpPr>
        <p:sp>
          <p:nvSpPr>
            <p:cNvPr id="6" name="Freeform 6"/>
            <p:cNvSpPr/>
            <p:nvPr/>
          </p:nvSpPr>
          <p:spPr>
            <a:xfrm>
              <a:off x="3694" y="0"/>
              <a:ext cx="538171" cy="698500"/>
            </a:xfrm>
            <a:custGeom>
              <a:avLst/>
              <a:gdLst/>
              <a:ahLst/>
              <a:cxnLst/>
              <a:rect l="l" t="t" r="r" b="b"/>
              <a:pathLst>
                <a:path w="538171" h="698500">
                  <a:moveTo>
                    <a:pt x="532190" y="365878"/>
                  </a:moveTo>
                  <a:lnTo>
                    <a:pt x="348340" y="681872"/>
                  </a:lnTo>
                  <a:cubicBezTo>
                    <a:pt x="342350" y="692167"/>
                    <a:pt x="331338" y="698500"/>
                    <a:pt x="319427" y="698500"/>
                  </a:cubicBezTo>
                  <a:lnTo>
                    <a:pt x="218744" y="698500"/>
                  </a:lnTo>
                  <a:cubicBezTo>
                    <a:pt x="206833" y="698500"/>
                    <a:pt x="195821" y="692167"/>
                    <a:pt x="189831" y="681872"/>
                  </a:cubicBezTo>
                  <a:lnTo>
                    <a:pt x="5981" y="365878"/>
                  </a:lnTo>
                  <a:cubicBezTo>
                    <a:pt x="0" y="355599"/>
                    <a:pt x="0" y="342901"/>
                    <a:pt x="5981" y="332622"/>
                  </a:cubicBezTo>
                  <a:lnTo>
                    <a:pt x="189831" y="16628"/>
                  </a:lnTo>
                  <a:cubicBezTo>
                    <a:pt x="195821" y="6333"/>
                    <a:pt x="206833" y="0"/>
                    <a:pt x="218744" y="0"/>
                  </a:cubicBezTo>
                  <a:lnTo>
                    <a:pt x="319427" y="0"/>
                  </a:lnTo>
                  <a:cubicBezTo>
                    <a:pt x="331338" y="0"/>
                    <a:pt x="342350" y="6333"/>
                    <a:pt x="348340" y="16628"/>
                  </a:cubicBezTo>
                  <a:lnTo>
                    <a:pt x="532190" y="332622"/>
                  </a:lnTo>
                  <a:cubicBezTo>
                    <a:pt x="538171" y="342901"/>
                    <a:pt x="538171" y="355599"/>
                    <a:pt x="532190" y="365878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31695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42022" y="0"/>
            <a:ext cx="10831537" cy="11980959"/>
            <a:chOff x="0" y="0"/>
            <a:chExt cx="631488" cy="698500"/>
          </a:xfrm>
        </p:grpSpPr>
        <p:sp>
          <p:nvSpPr>
            <p:cNvPr id="9" name="Freeform 9"/>
            <p:cNvSpPr/>
            <p:nvPr/>
          </p:nvSpPr>
          <p:spPr>
            <a:xfrm>
              <a:off x="2745" y="0"/>
              <a:ext cx="625998" cy="698500"/>
            </a:xfrm>
            <a:custGeom>
              <a:avLst/>
              <a:gdLst/>
              <a:ahLst/>
              <a:cxnLst/>
              <a:rect l="l" t="t" r="r" b="b"/>
              <a:pathLst>
                <a:path w="625998" h="698500">
                  <a:moveTo>
                    <a:pt x="621554" y="361606"/>
                  </a:moveTo>
                  <a:lnTo>
                    <a:pt x="432732" y="686144"/>
                  </a:lnTo>
                  <a:cubicBezTo>
                    <a:pt x="428281" y="693794"/>
                    <a:pt x="420098" y="698500"/>
                    <a:pt x="411248" y="698500"/>
                  </a:cubicBezTo>
                  <a:lnTo>
                    <a:pt x="214750" y="698500"/>
                  </a:lnTo>
                  <a:cubicBezTo>
                    <a:pt x="205900" y="698500"/>
                    <a:pt x="197717" y="693794"/>
                    <a:pt x="193266" y="686144"/>
                  </a:cubicBezTo>
                  <a:lnTo>
                    <a:pt x="4444" y="361606"/>
                  </a:lnTo>
                  <a:cubicBezTo>
                    <a:pt x="0" y="353968"/>
                    <a:pt x="0" y="344532"/>
                    <a:pt x="4444" y="336894"/>
                  </a:cubicBezTo>
                  <a:lnTo>
                    <a:pt x="193266" y="12356"/>
                  </a:lnTo>
                  <a:cubicBezTo>
                    <a:pt x="197717" y="4706"/>
                    <a:pt x="205900" y="0"/>
                    <a:pt x="214750" y="0"/>
                  </a:cubicBezTo>
                  <a:lnTo>
                    <a:pt x="411248" y="0"/>
                  </a:lnTo>
                  <a:cubicBezTo>
                    <a:pt x="420098" y="0"/>
                    <a:pt x="428281" y="4706"/>
                    <a:pt x="432732" y="12356"/>
                  </a:cubicBezTo>
                  <a:lnTo>
                    <a:pt x="621554" y="336894"/>
                  </a:lnTo>
                  <a:cubicBezTo>
                    <a:pt x="625998" y="344532"/>
                    <a:pt x="625998" y="353968"/>
                    <a:pt x="621554" y="361606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57150"/>
              <a:ext cx="40288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129" y="9914490"/>
            <a:ext cx="1092970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2" name="TextBox 12"/>
          <p:cNvSpPr txBox="1"/>
          <p:nvPr/>
        </p:nvSpPr>
        <p:spPr>
          <a:xfrm>
            <a:off x="756129" y="2302557"/>
            <a:ext cx="812902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271"/>
                </a:solidFill>
                <a:latin typeface="Poppins Bold"/>
              </a:rPr>
              <a:t>Repozitorij Državnog hidrometeorološkog zavoda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6129" y="702357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Klimatsko modeliranje </a:t>
            </a:r>
          </a:p>
        </p:txBody>
      </p:sp>
      <p:sp>
        <p:nvSpPr>
          <p:cNvPr id="14" name="Freeform 14" descr="A screenshot of a web page  Description automatically generated"/>
          <p:cNvSpPr/>
          <p:nvPr/>
        </p:nvSpPr>
        <p:spPr>
          <a:xfrm>
            <a:off x="9729474" y="2602597"/>
            <a:ext cx="8279917" cy="5799046"/>
          </a:xfrm>
          <a:custGeom>
            <a:avLst/>
            <a:gdLst/>
            <a:ahLst/>
            <a:cxnLst/>
            <a:rect l="l" t="t" r="r" b="b"/>
            <a:pathLst>
              <a:path w="8279917" h="5799046">
                <a:moveTo>
                  <a:pt x="0" y="0"/>
                </a:moveTo>
                <a:lnTo>
                  <a:pt x="8279917" y="0"/>
                </a:lnTo>
                <a:lnTo>
                  <a:pt x="8279917" y="5799046"/>
                </a:lnTo>
                <a:lnTo>
                  <a:pt x="0" y="579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6" b="-886"/>
            </a:stretch>
          </a:blipFill>
          <a:ln w="38100" cap="rnd">
            <a:solidFill>
              <a:srgbClr val="F8982A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756129" y="3961859"/>
            <a:ext cx="6649628" cy="235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228">
                <a:solidFill>
                  <a:srgbClr val="003271"/>
                </a:solidFill>
                <a:latin typeface="Poppins Bold"/>
              </a:rPr>
              <a:t>Primjer</a:t>
            </a:r>
            <a:r>
              <a:rPr lang="en-US" sz="2228">
                <a:solidFill>
                  <a:srgbClr val="003271"/>
                </a:solidFill>
                <a:latin typeface="Poppins"/>
              </a:rPr>
              <a:t> korištenja računalnih resursa SRCA: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228">
                <a:solidFill>
                  <a:srgbClr val="003271"/>
                </a:solidFill>
                <a:latin typeface="Poppins"/>
              </a:rPr>
              <a:t>sve simulacije provedene na računalu "Velebit" za potrebe izrade Strategije prilagodbe klimatskim promjenama u Republici Hrvatskoj za razdoblje od 2040. s pogledom na 2070. godinu </a:t>
            </a:r>
            <a:r>
              <a:rPr lang="en-US" sz="2228">
                <a:solidFill>
                  <a:srgbClr val="003271"/>
                </a:solidFill>
                <a:latin typeface="Poppins Bold"/>
              </a:rPr>
              <a:t>javno su dostupne.</a:t>
            </a:r>
          </a:p>
        </p:txBody>
      </p:sp>
      <p:sp>
        <p:nvSpPr>
          <p:cNvPr id="16" name="Freeform 16" descr="A screenshot of a computer  Description automatically generated"/>
          <p:cNvSpPr/>
          <p:nvPr/>
        </p:nvSpPr>
        <p:spPr>
          <a:xfrm>
            <a:off x="756129" y="7358607"/>
            <a:ext cx="6813694" cy="1657442"/>
          </a:xfrm>
          <a:custGeom>
            <a:avLst/>
            <a:gdLst/>
            <a:ahLst/>
            <a:cxnLst/>
            <a:rect l="l" t="t" r="r" b="b"/>
            <a:pathLst>
              <a:path w="6813694" h="1657442">
                <a:moveTo>
                  <a:pt x="0" y="0"/>
                </a:moveTo>
                <a:lnTo>
                  <a:pt x="6813695" y="0"/>
                </a:lnTo>
                <a:lnTo>
                  <a:pt x="6813695" y="1657443"/>
                </a:lnTo>
                <a:lnTo>
                  <a:pt x="0" y="1657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8" b="-30582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838162" y="6858000"/>
            <a:ext cx="6649628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3271"/>
                </a:solidFill>
                <a:latin typeface="Poppins Bold"/>
              </a:rPr>
              <a:t>Primjer </a:t>
            </a:r>
            <a:r>
              <a:rPr lang="en-US" sz="1899">
                <a:solidFill>
                  <a:srgbClr val="003271"/>
                </a:solidFill>
                <a:latin typeface="Poppins"/>
              </a:rPr>
              <a:t>datoteka prizemnih varijabli sadašnje klime.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2007339" y="1810923"/>
            <a:ext cx="14616225" cy="6279387"/>
            <a:chOff x="0" y="0"/>
            <a:chExt cx="3849541" cy="1653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541" cy="1653830"/>
            </a:xfrm>
            <a:custGeom>
              <a:avLst/>
              <a:gdLst/>
              <a:ahLst/>
              <a:cxnLst/>
              <a:rect l="l" t="t" r="r" b="b"/>
              <a:pathLst>
                <a:path w="3849541" h="1653830">
                  <a:moveTo>
                    <a:pt x="27014" y="0"/>
                  </a:moveTo>
                  <a:lnTo>
                    <a:pt x="3822527" y="0"/>
                  </a:lnTo>
                  <a:cubicBezTo>
                    <a:pt x="3829691" y="0"/>
                    <a:pt x="3836562" y="2846"/>
                    <a:pt x="3841629" y="7912"/>
                  </a:cubicBezTo>
                  <a:cubicBezTo>
                    <a:pt x="3846695" y="12978"/>
                    <a:pt x="3849541" y="19849"/>
                    <a:pt x="3849541" y="27014"/>
                  </a:cubicBezTo>
                  <a:lnTo>
                    <a:pt x="3849541" y="1626817"/>
                  </a:lnTo>
                  <a:cubicBezTo>
                    <a:pt x="3849541" y="1641736"/>
                    <a:pt x="3837446" y="1653830"/>
                    <a:pt x="3822527" y="1653830"/>
                  </a:cubicBezTo>
                  <a:lnTo>
                    <a:pt x="27014" y="1653830"/>
                  </a:lnTo>
                  <a:cubicBezTo>
                    <a:pt x="19849" y="1653830"/>
                    <a:pt x="12978" y="1650984"/>
                    <a:pt x="7912" y="1645918"/>
                  </a:cubicBezTo>
                  <a:cubicBezTo>
                    <a:pt x="2846" y="1640852"/>
                    <a:pt x="0" y="1633981"/>
                    <a:pt x="0" y="1626817"/>
                  </a:cubicBezTo>
                  <a:lnTo>
                    <a:pt x="0" y="27014"/>
                  </a:lnTo>
                  <a:cubicBezTo>
                    <a:pt x="0" y="19849"/>
                    <a:pt x="2846" y="12978"/>
                    <a:pt x="7912" y="7912"/>
                  </a:cubicBezTo>
                  <a:cubicBezTo>
                    <a:pt x="12978" y="2846"/>
                    <a:pt x="19849" y="0"/>
                    <a:pt x="27014" y="0"/>
                  </a:cubicBezTo>
                  <a:close/>
                </a:path>
              </a:pathLst>
            </a:custGeom>
            <a:solidFill>
              <a:srgbClr val="2F6A9C">
                <a:alpha val="3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9541" cy="1710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21971" y="4356100"/>
            <a:ext cx="13844058" cy="116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ZRAK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020547" y="504825"/>
            <a:ext cx="11991624" cy="523875"/>
            <a:chOff x="0" y="0"/>
            <a:chExt cx="15988832" cy="698500"/>
          </a:xfrm>
        </p:grpSpPr>
        <p:sp>
          <p:nvSpPr>
            <p:cNvPr id="8" name="AutoShape 8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55491" y="439040"/>
            <a:ext cx="970380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Državna mreža za trajno praćenje kvalitete zraka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171838" y="-577171"/>
            <a:ext cx="10343675" cy="10304927"/>
            <a:chOff x="0" y="0"/>
            <a:chExt cx="701126" cy="698500"/>
          </a:xfrm>
        </p:grpSpPr>
        <p:sp>
          <p:nvSpPr>
            <p:cNvPr id="4" name="Freeform 4"/>
            <p:cNvSpPr/>
            <p:nvPr/>
          </p:nvSpPr>
          <p:spPr>
            <a:xfrm>
              <a:off x="2874" y="0"/>
              <a:ext cx="695378" cy="698500"/>
            </a:xfrm>
            <a:custGeom>
              <a:avLst/>
              <a:gdLst/>
              <a:ahLst/>
              <a:cxnLst/>
              <a:rect l="l" t="t" r="r" b="b"/>
              <a:pathLst>
                <a:path w="695378" h="698500">
                  <a:moveTo>
                    <a:pt x="690725" y="362189"/>
                  </a:moveTo>
                  <a:lnTo>
                    <a:pt x="502581" y="685561"/>
                  </a:lnTo>
                  <a:cubicBezTo>
                    <a:pt x="497920" y="693572"/>
                    <a:pt x="489351" y="698500"/>
                    <a:pt x="480083" y="698500"/>
                  </a:cubicBezTo>
                  <a:lnTo>
                    <a:pt x="215295" y="698500"/>
                  </a:lnTo>
                  <a:cubicBezTo>
                    <a:pt x="206028" y="698500"/>
                    <a:pt x="197459" y="693572"/>
                    <a:pt x="192798" y="685561"/>
                  </a:cubicBezTo>
                  <a:lnTo>
                    <a:pt x="4654" y="362189"/>
                  </a:lnTo>
                  <a:cubicBezTo>
                    <a:pt x="0" y="354191"/>
                    <a:pt x="0" y="344309"/>
                    <a:pt x="4654" y="336311"/>
                  </a:cubicBezTo>
                  <a:lnTo>
                    <a:pt x="192798" y="12939"/>
                  </a:lnTo>
                  <a:cubicBezTo>
                    <a:pt x="197459" y="4928"/>
                    <a:pt x="206028" y="0"/>
                    <a:pt x="215295" y="0"/>
                  </a:cubicBezTo>
                  <a:lnTo>
                    <a:pt x="480083" y="0"/>
                  </a:lnTo>
                  <a:cubicBezTo>
                    <a:pt x="489351" y="0"/>
                    <a:pt x="497920" y="4928"/>
                    <a:pt x="502581" y="12939"/>
                  </a:cubicBezTo>
                  <a:lnTo>
                    <a:pt x="690725" y="336311"/>
                  </a:lnTo>
                  <a:cubicBezTo>
                    <a:pt x="695378" y="344309"/>
                    <a:pt x="695378" y="354191"/>
                    <a:pt x="690725" y="36218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47252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76692" y="1028700"/>
            <a:ext cx="10343675" cy="10304927"/>
            <a:chOff x="0" y="0"/>
            <a:chExt cx="701126" cy="698500"/>
          </a:xfrm>
        </p:grpSpPr>
        <p:sp>
          <p:nvSpPr>
            <p:cNvPr id="7" name="Freeform 7"/>
            <p:cNvSpPr/>
            <p:nvPr/>
          </p:nvSpPr>
          <p:spPr>
            <a:xfrm>
              <a:off x="2874" y="0"/>
              <a:ext cx="695378" cy="698500"/>
            </a:xfrm>
            <a:custGeom>
              <a:avLst/>
              <a:gdLst/>
              <a:ahLst/>
              <a:cxnLst/>
              <a:rect l="l" t="t" r="r" b="b"/>
              <a:pathLst>
                <a:path w="695378" h="698500">
                  <a:moveTo>
                    <a:pt x="690725" y="362189"/>
                  </a:moveTo>
                  <a:lnTo>
                    <a:pt x="502581" y="685561"/>
                  </a:lnTo>
                  <a:cubicBezTo>
                    <a:pt x="497920" y="693572"/>
                    <a:pt x="489351" y="698500"/>
                    <a:pt x="480083" y="698500"/>
                  </a:cubicBezTo>
                  <a:lnTo>
                    <a:pt x="215295" y="698500"/>
                  </a:lnTo>
                  <a:cubicBezTo>
                    <a:pt x="206028" y="698500"/>
                    <a:pt x="197459" y="693572"/>
                    <a:pt x="192798" y="685561"/>
                  </a:cubicBezTo>
                  <a:lnTo>
                    <a:pt x="4654" y="362189"/>
                  </a:lnTo>
                  <a:cubicBezTo>
                    <a:pt x="0" y="354191"/>
                    <a:pt x="0" y="344309"/>
                    <a:pt x="4654" y="336311"/>
                  </a:cubicBezTo>
                  <a:lnTo>
                    <a:pt x="192798" y="12939"/>
                  </a:lnTo>
                  <a:cubicBezTo>
                    <a:pt x="197459" y="4928"/>
                    <a:pt x="206028" y="0"/>
                    <a:pt x="215295" y="0"/>
                  </a:cubicBezTo>
                  <a:lnTo>
                    <a:pt x="480083" y="0"/>
                  </a:lnTo>
                  <a:cubicBezTo>
                    <a:pt x="489351" y="0"/>
                    <a:pt x="497920" y="4928"/>
                    <a:pt x="502581" y="12939"/>
                  </a:cubicBezTo>
                  <a:lnTo>
                    <a:pt x="690725" y="336311"/>
                  </a:lnTo>
                  <a:cubicBezTo>
                    <a:pt x="695378" y="344309"/>
                    <a:pt x="695378" y="354191"/>
                    <a:pt x="690725" y="36218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47252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676692" y="692921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10" name="Group 10"/>
          <p:cNvGrpSpPr/>
          <p:nvPr/>
        </p:nvGrpSpPr>
        <p:grpSpPr>
          <a:xfrm>
            <a:off x="3603922" y="8820750"/>
            <a:ext cx="5811825" cy="3487368"/>
            <a:chOff x="0" y="0"/>
            <a:chExt cx="1164076" cy="698500"/>
          </a:xfrm>
        </p:grpSpPr>
        <p:sp>
          <p:nvSpPr>
            <p:cNvPr id="11" name="Freeform 11"/>
            <p:cNvSpPr/>
            <p:nvPr/>
          </p:nvSpPr>
          <p:spPr>
            <a:xfrm>
              <a:off x="5116" y="0"/>
              <a:ext cx="1153844" cy="698500"/>
            </a:xfrm>
            <a:custGeom>
              <a:avLst/>
              <a:gdLst/>
              <a:ahLst/>
              <a:cxnLst/>
              <a:rect l="l" t="t" r="r" b="b"/>
              <a:pathLst>
                <a:path w="1153844" h="698500">
                  <a:moveTo>
                    <a:pt x="1145562" y="372278"/>
                  </a:moveTo>
                  <a:lnTo>
                    <a:pt x="969158" y="675472"/>
                  </a:lnTo>
                  <a:cubicBezTo>
                    <a:pt x="960863" y="689729"/>
                    <a:pt x="945612" y="698500"/>
                    <a:pt x="929118" y="698500"/>
                  </a:cubicBezTo>
                  <a:lnTo>
                    <a:pt x="224726" y="698500"/>
                  </a:lnTo>
                  <a:cubicBezTo>
                    <a:pt x="208231" y="698500"/>
                    <a:pt x="192981" y="689729"/>
                    <a:pt x="184686" y="675472"/>
                  </a:cubicBezTo>
                  <a:lnTo>
                    <a:pt x="8282" y="372278"/>
                  </a:lnTo>
                  <a:cubicBezTo>
                    <a:pt x="0" y="358043"/>
                    <a:pt x="0" y="340457"/>
                    <a:pt x="8282" y="326222"/>
                  </a:cubicBezTo>
                  <a:lnTo>
                    <a:pt x="184686" y="23028"/>
                  </a:lnTo>
                  <a:cubicBezTo>
                    <a:pt x="192981" y="8771"/>
                    <a:pt x="208231" y="0"/>
                    <a:pt x="224726" y="0"/>
                  </a:cubicBezTo>
                  <a:lnTo>
                    <a:pt x="929118" y="0"/>
                  </a:lnTo>
                  <a:cubicBezTo>
                    <a:pt x="945612" y="0"/>
                    <a:pt x="960863" y="8771"/>
                    <a:pt x="969158" y="23028"/>
                  </a:cubicBezTo>
                  <a:lnTo>
                    <a:pt x="1145562" y="326222"/>
                  </a:lnTo>
                  <a:cubicBezTo>
                    <a:pt x="1153844" y="340457"/>
                    <a:pt x="1153844" y="358043"/>
                    <a:pt x="1145562" y="372278"/>
                  </a:cubicBezTo>
                  <a:close/>
                </a:path>
              </a:pathLst>
            </a:custGeom>
            <a:solidFill>
              <a:srgbClr val="003271">
                <a:alpha val="80000"/>
              </a:srgbClr>
            </a:solidFill>
            <a:ln w="38100" cap="sq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3547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2823147" y="9727755"/>
            <a:ext cx="643685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7415825" y="9229002"/>
            <a:ext cx="2178284" cy="559586"/>
          </a:xfrm>
          <a:custGeom>
            <a:avLst/>
            <a:gdLst/>
            <a:ahLst/>
            <a:cxnLst/>
            <a:rect l="l" t="t" r="r" b="b"/>
            <a:pathLst>
              <a:path w="2178284" h="559586">
                <a:moveTo>
                  <a:pt x="0" y="0"/>
                </a:moveTo>
                <a:lnTo>
                  <a:pt x="2178284" y="0"/>
                </a:lnTo>
                <a:lnTo>
                  <a:pt x="2178284" y="559585"/>
                </a:lnTo>
                <a:lnTo>
                  <a:pt x="0" y="559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5" name="Group 15"/>
          <p:cNvGrpSpPr/>
          <p:nvPr/>
        </p:nvGrpSpPr>
        <p:grpSpPr>
          <a:xfrm>
            <a:off x="600621" y="2010665"/>
            <a:ext cx="7330511" cy="7018311"/>
            <a:chOff x="0" y="0"/>
            <a:chExt cx="9774015" cy="935774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l="31" r="31"/>
            <a:stretch>
              <a:fillRect/>
            </a:stretch>
          </p:blipFill>
          <p:spPr>
            <a:xfrm>
              <a:off x="0" y="0"/>
              <a:ext cx="9774015" cy="9357748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9930103" y="2228251"/>
            <a:ext cx="7843552" cy="3952913"/>
            <a:chOff x="0" y="0"/>
            <a:chExt cx="10458070" cy="5270550"/>
          </a:xfrm>
        </p:grpSpPr>
        <p:sp>
          <p:nvSpPr>
            <p:cNvPr id="18" name="TextBox 18"/>
            <p:cNvSpPr txBox="1"/>
            <p:nvPr/>
          </p:nvSpPr>
          <p:spPr>
            <a:xfrm>
              <a:off x="5229035" y="584965"/>
              <a:ext cx="5229035" cy="4148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5 zona </a:t>
              </a:r>
            </a:p>
            <a:p>
              <a:pPr>
                <a:lnSpc>
                  <a:spcPts val="3079"/>
                </a:lnSpc>
              </a:pPr>
              <a:endParaRPr lang="en-US" sz="2199">
                <a:solidFill>
                  <a:srgbClr val="003271"/>
                </a:solidFill>
                <a:latin typeface="Poppins"/>
              </a:endParaRPr>
            </a:p>
            <a:p>
              <a:pPr marL="474979" lvl="1" indent="-237490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4 aglomeracije</a:t>
              </a:r>
            </a:p>
            <a:p>
              <a:pPr>
                <a:lnSpc>
                  <a:spcPts val="3079"/>
                </a:lnSpc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     </a:t>
              </a: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     Zagreb</a:t>
              </a: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     Split</a:t>
              </a: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     Osijek</a:t>
              </a:r>
            </a:p>
            <a:p>
              <a:pPr marL="949959" lvl="2" indent="-316653">
                <a:lnSpc>
                  <a:spcPts val="3079"/>
                </a:lnSpc>
                <a:buFont typeface="Arial"/>
                <a:buChar char="⚬"/>
              </a:pPr>
              <a:r>
                <a:rPr lang="en-US" sz="2199">
                  <a:solidFill>
                    <a:srgbClr val="003271"/>
                  </a:solidFill>
                  <a:latin typeface="Poppins"/>
                </a:rPr>
                <a:t>     Rijeka</a:t>
              </a:r>
            </a:p>
          </p:txBody>
        </p:sp>
        <p:sp>
          <p:nvSpPr>
            <p:cNvPr id="19" name="Freeform 19" descr="Map  Description automatically generated"/>
            <p:cNvSpPr/>
            <p:nvPr/>
          </p:nvSpPr>
          <p:spPr>
            <a:xfrm>
              <a:off x="334981" y="434109"/>
              <a:ext cx="4647823" cy="4507104"/>
            </a:xfrm>
            <a:custGeom>
              <a:avLst/>
              <a:gdLst/>
              <a:ahLst/>
              <a:cxnLst/>
              <a:rect l="l" t="t" r="r" b="b"/>
              <a:pathLst>
                <a:path w="4647823" h="4507104">
                  <a:moveTo>
                    <a:pt x="0" y="0"/>
                  </a:moveTo>
                  <a:lnTo>
                    <a:pt x="4647823" y="0"/>
                  </a:lnTo>
                  <a:lnTo>
                    <a:pt x="4647823" y="4507104"/>
                  </a:lnTo>
                  <a:lnTo>
                    <a:pt x="0" y="4507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1" r="-21"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0"/>
              <a:ext cx="9531536" cy="5270550"/>
              <a:chOff x="0" y="0"/>
              <a:chExt cx="1809248" cy="10004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09248" cy="1000440"/>
              </a:xfrm>
              <a:custGeom>
                <a:avLst/>
                <a:gdLst/>
                <a:ahLst/>
                <a:cxnLst/>
                <a:rect l="l" t="t" r="r" b="b"/>
                <a:pathLst>
                  <a:path w="1809248" h="1000440">
                    <a:moveTo>
                      <a:pt x="34656" y="0"/>
                    </a:moveTo>
                    <a:lnTo>
                      <a:pt x="1774592" y="0"/>
                    </a:lnTo>
                    <a:cubicBezTo>
                      <a:pt x="1783784" y="0"/>
                      <a:pt x="1792599" y="3651"/>
                      <a:pt x="1799098" y="10150"/>
                    </a:cubicBezTo>
                    <a:cubicBezTo>
                      <a:pt x="1805597" y="16650"/>
                      <a:pt x="1809248" y="25464"/>
                      <a:pt x="1809248" y="34656"/>
                    </a:cubicBezTo>
                    <a:lnTo>
                      <a:pt x="1809248" y="965785"/>
                    </a:lnTo>
                    <a:cubicBezTo>
                      <a:pt x="1809248" y="984924"/>
                      <a:pt x="1793732" y="1000440"/>
                      <a:pt x="1774592" y="1000440"/>
                    </a:cubicBezTo>
                    <a:lnTo>
                      <a:pt x="34656" y="1000440"/>
                    </a:lnTo>
                    <a:cubicBezTo>
                      <a:pt x="15516" y="1000440"/>
                      <a:pt x="0" y="984924"/>
                      <a:pt x="0" y="965785"/>
                    </a:cubicBezTo>
                    <a:lnTo>
                      <a:pt x="0" y="34656"/>
                    </a:lnTo>
                    <a:cubicBezTo>
                      <a:pt x="0" y="15516"/>
                      <a:pt x="15516" y="0"/>
                      <a:pt x="346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8982A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1809248" cy="1057590"/>
              </a:xfrm>
              <a:prstGeom prst="rect">
                <a:avLst/>
              </a:prstGeom>
            </p:spPr>
            <p:txBody>
              <a:bodyPr lIns="52864" tIns="52864" rIns="52864" bIns="52864" rtlCol="0" anchor="ctr"/>
              <a:lstStyle/>
              <a:p>
                <a:pPr algn="ctr">
                  <a:lnSpc>
                    <a:spcPts val="3205"/>
                  </a:lnSpc>
                </a:pPr>
                <a:endParaRPr/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9960680" y="6506732"/>
            <a:ext cx="7298620" cy="280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8"/>
              </a:lnSpc>
            </a:pPr>
            <a:r>
              <a:rPr lang="en-US" sz="2255">
                <a:solidFill>
                  <a:srgbClr val="003271"/>
                </a:solidFill>
                <a:latin typeface="Poppins"/>
              </a:rPr>
              <a:t>Automatska mjerenja na 31 mjernoj postaji za mjerenje kvalitete zraka.</a:t>
            </a:r>
          </a:p>
          <a:p>
            <a:pPr>
              <a:lnSpc>
                <a:spcPts val="3158"/>
              </a:lnSpc>
            </a:pPr>
            <a:endParaRPr lang="en-US" sz="2255">
              <a:solidFill>
                <a:srgbClr val="003271"/>
              </a:solidFill>
              <a:latin typeface="Poppins"/>
            </a:endParaRPr>
          </a:p>
          <a:p>
            <a:pPr algn="l">
              <a:lnSpc>
                <a:spcPts val="3158"/>
              </a:lnSpc>
              <a:spcBef>
                <a:spcPct val="0"/>
              </a:spcBef>
            </a:pPr>
            <a:r>
              <a:rPr lang="en-US" sz="2255">
                <a:solidFill>
                  <a:srgbClr val="003271"/>
                </a:solidFill>
                <a:latin typeface="Poppins"/>
              </a:rPr>
              <a:t>Različiti programi mjerenja kvalitete zraka na postajama u skladu s Program mjerenja razine onečišćenosti zraka u državnoj mreži za trajno praćenje kvalitete zraka.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5825"/>
            <a:ext cx="766589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003271"/>
                </a:solidFill>
                <a:latin typeface="Poppins Bold"/>
              </a:rPr>
              <a:t>Mjerna postaja za mjerenje </a:t>
            </a:r>
          </a:p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003271"/>
                </a:solidFill>
                <a:latin typeface="Poppins Bold"/>
              </a:rPr>
              <a:t>kvalitete zraka Slavonski Brod-1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511197" y="2692781"/>
            <a:ext cx="24500525" cy="5536930"/>
            <a:chOff x="0" y="0"/>
            <a:chExt cx="3090813" cy="698500"/>
          </a:xfrm>
        </p:grpSpPr>
        <p:sp>
          <p:nvSpPr>
            <p:cNvPr id="4" name="Freeform 4"/>
            <p:cNvSpPr/>
            <p:nvPr/>
          </p:nvSpPr>
          <p:spPr>
            <a:xfrm>
              <a:off x="910" y="0"/>
              <a:ext cx="3088993" cy="698500"/>
            </a:xfrm>
            <a:custGeom>
              <a:avLst/>
              <a:gdLst/>
              <a:ahLst/>
              <a:cxnLst/>
              <a:rect l="l" t="t" r="r" b="b"/>
              <a:pathLst>
                <a:path w="3088993" h="698500">
                  <a:moveTo>
                    <a:pt x="3087520" y="353347"/>
                  </a:moveTo>
                  <a:lnTo>
                    <a:pt x="2889087" y="694403"/>
                  </a:lnTo>
                  <a:cubicBezTo>
                    <a:pt x="2887611" y="696940"/>
                    <a:pt x="2884898" y="698500"/>
                    <a:pt x="2881963" y="698500"/>
                  </a:cubicBezTo>
                  <a:lnTo>
                    <a:pt x="207030" y="698500"/>
                  </a:lnTo>
                  <a:cubicBezTo>
                    <a:pt x="204095" y="698500"/>
                    <a:pt x="201382" y="696940"/>
                    <a:pt x="199906" y="694403"/>
                  </a:cubicBezTo>
                  <a:lnTo>
                    <a:pt x="1474" y="353347"/>
                  </a:lnTo>
                  <a:cubicBezTo>
                    <a:pt x="0" y="350814"/>
                    <a:pt x="0" y="347686"/>
                    <a:pt x="1474" y="345153"/>
                  </a:cubicBezTo>
                  <a:lnTo>
                    <a:pt x="199906" y="4097"/>
                  </a:lnTo>
                  <a:cubicBezTo>
                    <a:pt x="201382" y="1560"/>
                    <a:pt x="204095" y="0"/>
                    <a:pt x="207030" y="0"/>
                  </a:cubicBezTo>
                  <a:lnTo>
                    <a:pt x="2881963" y="0"/>
                  </a:lnTo>
                  <a:cubicBezTo>
                    <a:pt x="2884898" y="0"/>
                    <a:pt x="2887611" y="1560"/>
                    <a:pt x="2889087" y="4097"/>
                  </a:cubicBezTo>
                  <a:lnTo>
                    <a:pt x="3087520" y="345153"/>
                  </a:lnTo>
                  <a:cubicBezTo>
                    <a:pt x="3088993" y="347686"/>
                    <a:pt x="3088993" y="350814"/>
                    <a:pt x="3087520" y="353347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286221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264884" y="9850196"/>
            <a:ext cx="1092970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-202738" y="8229712"/>
            <a:ext cx="8875890" cy="531529"/>
          </a:xfrm>
          <a:custGeom>
            <a:avLst/>
            <a:gdLst/>
            <a:ahLst/>
            <a:cxnLst/>
            <a:rect l="l" t="t" r="r" b="b"/>
            <a:pathLst>
              <a:path w="8875890" h="531529">
                <a:moveTo>
                  <a:pt x="0" y="0"/>
                </a:moveTo>
                <a:lnTo>
                  <a:pt x="8875890" y="0"/>
                </a:lnTo>
                <a:lnTo>
                  <a:pt x="8875890" y="531529"/>
                </a:lnTo>
                <a:lnTo>
                  <a:pt x="0" y="5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87122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8" name="Group 8"/>
          <p:cNvGrpSpPr/>
          <p:nvPr/>
        </p:nvGrpSpPr>
        <p:grpSpPr>
          <a:xfrm>
            <a:off x="9707556" y="1788567"/>
            <a:ext cx="8124391" cy="7684038"/>
            <a:chOff x="0" y="0"/>
            <a:chExt cx="10832522" cy="10245383"/>
          </a:xfrm>
        </p:grpSpPr>
        <p:pic>
          <p:nvPicPr>
            <p:cNvPr id="9" name="Picture 9" descr="Slika na kojoj se prikazuje tekst, na zatvorenom, pod, soba  Opis je automatski generiran"/>
            <p:cNvPicPr>
              <a:picLocks noChangeAspect="1"/>
            </p:cNvPicPr>
            <p:nvPr/>
          </p:nvPicPr>
          <p:blipFill>
            <a:blip r:embed="rId4"/>
            <a:srcRect l="20285" r="20285"/>
            <a:stretch>
              <a:fillRect/>
            </a:stretch>
          </p:blipFill>
          <p:spPr>
            <a:xfrm>
              <a:off x="0" y="0"/>
              <a:ext cx="10832522" cy="1024538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548761" y="1788567"/>
            <a:ext cx="8780334" cy="7684038"/>
            <a:chOff x="0" y="0"/>
            <a:chExt cx="11707111" cy="10245383"/>
          </a:xfrm>
        </p:grpSpPr>
        <p:pic>
          <p:nvPicPr>
            <p:cNvPr id="11" name="Picture 11" descr="A picture containing sky, outdoor  Description automatically generated"/>
            <p:cNvPicPr>
              <a:picLocks noChangeAspect="1"/>
            </p:cNvPicPr>
            <p:nvPr/>
          </p:nvPicPr>
          <p:blipFill>
            <a:blip r:embed="rId5"/>
            <a:srcRect l="1813" r="1813"/>
            <a:stretch>
              <a:fillRect/>
            </a:stretch>
          </p:blipFill>
          <p:spPr>
            <a:xfrm>
              <a:off x="0" y="0"/>
              <a:ext cx="5790056" cy="10245383"/>
            </a:xfrm>
            <a:prstGeom prst="rect">
              <a:avLst/>
            </a:prstGeom>
          </p:spPr>
        </p:pic>
        <p:pic>
          <p:nvPicPr>
            <p:cNvPr id="12" name="Picture 12" descr="A picture containing text, indoor, blue, open  Description automatically generated"/>
            <p:cNvPicPr>
              <a:picLocks noChangeAspect="1"/>
            </p:cNvPicPr>
            <p:nvPr/>
          </p:nvPicPr>
          <p:blipFill>
            <a:blip r:embed="rId6"/>
            <a:srcRect l="12329" r="12329"/>
            <a:stretch>
              <a:fillRect/>
            </a:stretch>
          </p:blipFill>
          <p:spPr>
            <a:xfrm>
              <a:off x="5917056" y="0"/>
              <a:ext cx="5790056" cy="10245383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000325" y="885825"/>
            <a:ext cx="753885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003271"/>
                </a:solidFill>
                <a:latin typeface="Poppins Bold"/>
              </a:rPr>
              <a:t>Laboratorij Službe za upravljanje sustavom mjerenja kvalitete zraka </a:t>
            </a:r>
          </a:p>
        </p:txBody>
      </p:sp>
      <p:sp>
        <p:nvSpPr>
          <p:cNvPr id="14" name="AutoShape 14"/>
          <p:cNvSpPr/>
          <p:nvPr/>
        </p:nvSpPr>
        <p:spPr>
          <a:xfrm flipH="1" flipV="1">
            <a:off x="-529527" y="403120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835888" y="2496730"/>
            <a:ext cx="14616225" cy="6279387"/>
            <a:chOff x="0" y="0"/>
            <a:chExt cx="3849541" cy="1653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541" cy="1653830"/>
            </a:xfrm>
            <a:custGeom>
              <a:avLst/>
              <a:gdLst/>
              <a:ahLst/>
              <a:cxnLst/>
              <a:rect l="l" t="t" r="r" b="b"/>
              <a:pathLst>
                <a:path w="3849541" h="1653830">
                  <a:moveTo>
                    <a:pt x="27014" y="0"/>
                  </a:moveTo>
                  <a:lnTo>
                    <a:pt x="3822527" y="0"/>
                  </a:lnTo>
                  <a:cubicBezTo>
                    <a:pt x="3829691" y="0"/>
                    <a:pt x="3836562" y="2846"/>
                    <a:pt x="3841629" y="7912"/>
                  </a:cubicBezTo>
                  <a:cubicBezTo>
                    <a:pt x="3846695" y="12978"/>
                    <a:pt x="3849541" y="19849"/>
                    <a:pt x="3849541" y="27014"/>
                  </a:cubicBezTo>
                  <a:lnTo>
                    <a:pt x="3849541" y="1626817"/>
                  </a:lnTo>
                  <a:cubicBezTo>
                    <a:pt x="3849541" y="1641736"/>
                    <a:pt x="3837446" y="1653830"/>
                    <a:pt x="3822527" y="1653830"/>
                  </a:cubicBezTo>
                  <a:lnTo>
                    <a:pt x="27014" y="1653830"/>
                  </a:lnTo>
                  <a:cubicBezTo>
                    <a:pt x="19849" y="1653830"/>
                    <a:pt x="12978" y="1650984"/>
                    <a:pt x="7912" y="1645918"/>
                  </a:cubicBezTo>
                  <a:cubicBezTo>
                    <a:pt x="2846" y="1640852"/>
                    <a:pt x="0" y="1633981"/>
                    <a:pt x="0" y="1626817"/>
                  </a:cubicBezTo>
                  <a:lnTo>
                    <a:pt x="0" y="27014"/>
                  </a:lnTo>
                  <a:cubicBezTo>
                    <a:pt x="0" y="19849"/>
                    <a:pt x="2846" y="12978"/>
                    <a:pt x="7912" y="7912"/>
                  </a:cubicBezTo>
                  <a:cubicBezTo>
                    <a:pt x="12978" y="2846"/>
                    <a:pt x="19849" y="0"/>
                    <a:pt x="27014" y="0"/>
                  </a:cubicBezTo>
                  <a:close/>
                </a:path>
              </a:pathLst>
            </a:custGeom>
            <a:solidFill>
              <a:srgbClr val="161A12">
                <a:alpha val="3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9541" cy="1710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21971" y="3432182"/>
            <a:ext cx="13844058" cy="481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hr-HR" sz="5000" dirty="0">
                <a:solidFill>
                  <a:srgbClr val="FFFFFF"/>
                </a:solidFill>
                <a:latin typeface="Poppins Bold"/>
              </a:rPr>
              <a:t>Razmjena i otvorenost podataka o vremenu, klimi, vodam i zraku osnažuje globalnu suradnju, inovacije i otpornost zajednica pred klimatskim izazovima</a:t>
            </a:r>
            <a:r>
              <a:rPr lang="en-US" sz="5000" dirty="0">
                <a:solidFill>
                  <a:srgbClr val="FFFFFF"/>
                </a:solidFill>
                <a:latin typeface="Poppins Bold"/>
              </a:rPr>
              <a:t>. </a:t>
            </a:r>
          </a:p>
          <a:p>
            <a:pPr algn="ctr">
              <a:lnSpc>
                <a:spcPts val="9800"/>
              </a:lnSpc>
            </a:pPr>
            <a:endParaRPr lang="en-US" sz="5000" dirty="0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891958" y="542925"/>
            <a:ext cx="11991624" cy="523875"/>
            <a:chOff x="0" y="0"/>
            <a:chExt cx="15988832" cy="698500"/>
          </a:xfrm>
        </p:grpSpPr>
        <p:sp>
          <p:nvSpPr>
            <p:cNvPr id="8" name="AutoShape 8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98" y="2155163"/>
            <a:ext cx="3293972" cy="6532825"/>
            <a:chOff x="0" y="0"/>
            <a:chExt cx="4391962" cy="8710434"/>
          </a:xfrm>
        </p:grpSpPr>
        <p:grpSp>
          <p:nvGrpSpPr>
            <p:cNvPr id="3" name="Group 3"/>
            <p:cNvGrpSpPr/>
            <p:nvPr/>
          </p:nvGrpSpPr>
          <p:grpSpPr>
            <a:xfrm>
              <a:off x="729893" y="0"/>
              <a:ext cx="2932177" cy="1714696"/>
              <a:chOff x="0" y="0"/>
              <a:chExt cx="5638478" cy="32308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080" y="12700"/>
                <a:ext cx="5623239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5623239" h="3205480">
                    <a:moveTo>
                      <a:pt x="4833298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4833298" y="0"/>
                    </a:lnTo>
                    <a:lnTo>
                      <a:pt x="5623238" y="1602740"/>
                    </a:lnTo>
                    <a:lnTo>
                      <a:pt x="4833298" y="3205480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708713" y="387744"/>
              <a:ext cx="974536" cy="939209"/>
            </a:xfrm>
            <a:custGeom>
              <a:avLst/>
              <a:gdLst/>
              <a:ahLst/>
              <a:cxnLst/>
              <a:rect l="l" t="t" r="r" b="b"/>
              <a:pathLst>
                <a:path w="974536" h="939209">
                  <a:moveTo>
                    <a:pt x="0" y="0"/>
                  </a:moveTo>
                  <a:lnTo>
                    <a:pt x="974536" y="0"/>
                  </a:lnTo>
                  <a:lnTo>
                    <a:pt x="974536" y="939209"/>
                  </a:lnTo>
                  <a:lnTo>
                    <a:pt x="0" y="939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Freeform 6" descr="A picture containing text, indoor, blue, open  Description automatically generated"/>
            <p:cNvSpPr/>
            <p:nvPr/>
          </p:nvSpPr>
          <p:spPr>
            <a:xfrm>
              <a:off x="472781" y="2985407"/>
              <a:ext cx="3446400" cy="4588800"/>
            </a:xfrm>
            <a:custGeom>
              <a:avLst/>
              <a:gdLst/>
              <a:ahLst/>
              <a:cxnLst/>
              <a:rect l="l" t="t" r="r" b="b"/>
              <a:pathLst>
                <a:path w="3446400" h="4588800">
                  <a:moveTo>
                    <a:pt x="0" y="0"/>
                  </a:moveTo>
                  <a:lnTo>
                    <a:pt x="3446400" y="0"/>
                  </a:lnTo>
                  <a:lnTo>
                    <a:pt x="3446400" y="4588800"/>
                  </a:lnTo>
                  <a:lnTo>
                    <a:pt x="0" y="458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2" b="-6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56182"/>
              <a:ext cx="4391962" cy="52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3"/>
                </a:lnSpc>
                <a:spcBef>
                  <a:spcPct val="0"/>
                </a:spcBef>
              </a:pPr>
              <a:r>
                <a:rPr lang="en-US" sz="2280">
                  <a:solidFill>
                    <a:srgbClr val="003271"/>
                  </a:solidFill>
                  <a:latin typeface="Poppins Bold"/>
                </a:rPr>
                <a:t>Mjerna postaja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23457"/>
              <a:ext cx="4337118" cy="786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003271"/>
                  </a:solidFill>
                  <a:latin typeface="Poppins Bold"/>
                </a:rPr>
                <a:t>Mjerna oprema</a:t>
              </a:r>
              <a:r>
                <a:rPr lang="en-US" sz="1700">
                  <a:solidFill>
                    <a:srgbClr val="003271"/>
                  </a:solidFill>
                  <a:latin typeface="Poppins"/>
                </a:rPr>
                <a:t> za mjerenje kvalitete zraka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13345910" y="1768068"/>
            <a:ext cx="7994416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12692097" y="2467047"/>
            <a:ext cx="698027" cy="662253"/>
          </a:xfrm>
          <a:custGeom>
            <a:avLst/>
            <a:gdLst/>
            <a:ahLst/>
            <a:cxnLst/>
            <a:rect l="l" t="t" r="r" b="b"/>
            <a:pathLst>
              <a:path w="698027" h="662253">
                <a:moveTo>
                  <a:pt x="0" y="0"/>
                </a:moveTo>
                <a:lnTo>
                  <a:pt x="698027" y="0"/>
                </a:lnTo>
                <a:lnTo>
                  <a:pt x="698027" y="662254"/>
                </a:lnTo>
                <a:lnTo>
                  <a:pt x="0" y="662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7990005" y="2467047"/>
            <a:ext cx="698027" cy="662253"/>
          </a:xfrm>
          <a:custGeom>
            <a:avLst/>
            <a:gdLst/>
            <a:ahLst/>
            <a:cxnLst/>
            <a:rect l="l" t="t" r="r" b="b"/>
            <a:pathLst>
              <a:path w="698027" h="662253">
                <a:moveTo>
                  <a:pt x="0" y="0"/>
                </a:moveTo>
                <a:lnTo>
                  <a:pt x="698027" y="0"/>
                </a:lnTo>
                <a:lnTo>
                  <a:pt x="698027" y="662254"/>
                </a:lnTo>
                <a:lnTo>
                  <a:pt x="0" y="662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AutoShape 12"/>
          <p:cNvSpPr/>
          <p:nvPr/>
        </p:nvSpPr>
        <p:spPr>
          <a:xfrm flipH="1" flipV="1">
            <a:off x="-7758118" y="9277350"/>
            <a:ext cx="1092970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3" name="TextBox 13"/>
          <p:cNvSpPr txBox="1"/>
          <p:nvPr/>
        </p:nvSpPr>
        <p:spPr>
          <a:xfrm>
            <a:off x="822622" y="757237"/>
            <a:ext cx="1703094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Procesi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prijenosa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,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zapisivanja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i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diseminacije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podataka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mjerenja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kvalitete</a:t>
            </a: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003271"/>
                </a:solidFill>
                <a:latin typeface="Poppins Bold"/>
              </a:rPr>
              <a:t>zraka</a:t>
            </a:r>
            <a:endParaRPr lang="en-US" sz="3200" dirty="0">
              <a:solidFill>
                <a:srgbClr val="003271"/>
              </a:solidFill>
              <a:latin typeface="Poppi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991974" y="2155163"/>
            <a:ext cx="3436727" cy="7677565"/>
            <a:chOff x="0" y="0"/>
            <a:chExt cx="4582303" cy="10236754"/>
          </a:xfrm>
        </p:grpSpPr>
        <p:grpSp>
          <p:nvGrpSpPr>
            <p:cNvPr id="15" name="Group 15"/>
            <p:cNvGrpSpPr/>
            <p:nvPr/>
          </p:nvGrpSpPr>
          <p:grpSpPr>
            <a:xfrm>
              <a:off x="896196" y="0"/>
              <a:ext cx="2932177" cy="1714696"/>
              <a:chOff x="0" y="0"/>
              <a:chExt cx="5638478" cy="3230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5080" y="12700"/>
                <a:ext cx="5623239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5623239" h="3205480">
                    <a:moveTo>
                      <a:pt x="4833298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4833298" y="0"/>
                    </a:lnTo>
                    <a:lnTo>
                      <a:pt x="5623238" y="1602740"/>
                    </a:lnTo>
                    <a:lnTo>
                      <a:pt x="4833298" y="3205480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698565" y="245196"/>
              <a:ext cx="1327438" cy="1053654"/>
            </a:xfrm>
            <a:custGeom>
              <a:avLst/>
              <a:gdLst/>
              <a:ahLst/>
              <a:cxnLst/>
              <a:rect l="l" t="t" r="r" b="b"/>
              <a:pathLst>
                <a:path w="1327438" h="1053654">
                  <a:moveTo>
                    <a:pt x="0" y="0"/>
                  </a:moveTo>
                  <a:lnTo>
                    <a:pt x="1327439" y="0"/>
                  </a:lnTo>
                  <a:lnTo>
                    <a:pt x="1327439" y="1053654"/>
                  </a:lnTo>
                  <a:lnTo>
                    <a:pt x="0" y="1053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 descr="Table  Description automatically generated"/>
            <p:cNvSpPr/>
            <p:nvPr/>
          </p:nvSpPr>
          <p:spPr>
            <a:xfrm>
              <a:off x="166303" y="3033887"/>
              <a:ext cx="4416000" cy="4491840"/>
            </a:xfrm>
            <a:custGeom>
              <a:avLst/>
              <a:gdLst/>
              <a:ahLst/>
              <a:cxnLst/>
              <a:rect l="l" t="t" r="r" b="b"/>
              <a:pathLst>
                <a:path w="4416000" h="4491840">
                  <a:moveTo>
                    <a:pt x="0" y="0"/>
                  </a:moveTo>
                  <a:lnTo>
                    <a:pt x="4416000" y="0"/>
                  </a:lnTo>
                  <a:lnTo>
                    <a:pt x="4416000" y="4491840"/>
                  </a:lnTo>
                  <a:lnTo>
                    <a:pt x="0" y="4491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145" r="-514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6303" y="2056182"/>
              <a:ext cx="4391962" cy="52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3"/>
                </a:lnSpc>
                <a:spcBef>
                  <a:spcPct val="0"/>
                </a:spcBef>
              </a:pPr>
              <a:r>
                <a:rPr lang="en-US" sz="2280">
                  <a:solidFill>
                    <a:srgbClr val="003271"/>
                  </a:solidFill>
                  <a:latin typeface="Poppins Bold"/>
                </a:rPr>
                <a:t>FTP server DHMZ-a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874977"/>
              <a:ext cx="4337118" cy="2361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.csv </a:t>
              </a:r>
              <a:r>
                <a:rPr lang="en-US" sz="1700" dirty="0" err="1">
                  <a:solidFill>
                    <a:srgbClr val="003271"/>
                  </a:solidFill>
                  <a:latin typeface="Poppins Bold"/>
                </a:rPr>
                <a:t>datoteka</a:t>
              </a:r>
              <a:endParaRPr lang="en-US" sz="1700" dirty="0">
                <a:solidFill>
                  <a:srgbClr val="003271"/>
                </a:solidFill>
                <a:latin typeface="Poppins Bold"/>
              </a:endParaRPr>
            </a:p>
            <a:p>
              <a:pPr algn="ctr">
                <a:lnSpc>
                  <a:spcPts val="2380"/>
                </a:lnSpc>
              </a:pPr>
              <a:endParaRPr lang="en-US" sz="1700" dirty="0">
                <a:solidFill>
                  <a:srgbClr val="003271"/>
                </a:solidFill>
                <a:latin typeface="Poppins Bold"/>
              </a:endParaRPr>
            </a:p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svaki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sat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nastaje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nova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datoteka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na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sustavu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za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prikupljanje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podataka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na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mjernoj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postaj</a:t>
              </a:r>
              <a:endParaRPr lang="en-US" sz="1700" dirty="0">
                <a:solidFill>
                  <a:srgbClr val="003271"/>
                </a:solidFill>
                <a:latin typeface="Poppin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990005" y="2118803"/>
            <a:ext cx="5051105" cy="7713925"/>
            <a:chOff x="0" y="0"/>
            <a:chExt cx="6734807" cy="10285234"/>
          </a:xfrm>
        </p:grpSpPr>
        <p:grpSp>
          <p:nvGrpSpPr>
            <p:cNvPr id="22" name="Group 22"/>
            <p:cNvGrpSpPr/>
            <p:nvPr/>
          </p:nvGrpSpPr>
          <p:grpSpPr>
            <a:xfrm>
              <a:off x="1973277" y="0"/>
              <a:ext cx="2932177" cy="1714696"/>
              <a:chOff x="0" y="0"/>
              <a:chExt cx="5638478" cy="32308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5080" y="12700"/>
                <a:ext cx="5623239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5623239" h="3205480">
                    <a:moveTo>
                      <a:pt x="4833298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4833298" y="0"/>
                    </a:lnTo>
                    <a:lnTo>
                      <a:pt x="5623238" y="1602740"/>
                    </a:lnTo>
                    <a:lnTo>
                      <a:pt x="4833298" y="3205480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858379" y="282172"/>
              <a:ext cx="1161971" cy="1150352"/>
            </a:xfrm>
            <a:custGeom>
              <a:avLst/>
              <a:gdLst/>
              <a:ahLst/>
              <a:cxnLst/>
              <a:rect l="l" t="t" r="r" b="b"/>
              <a:pathLst>
                <a:path w="1161971" h="1150352">
                  <a:moveTo>
                    <a:pt x="0" y="0"/>
                  </a:moveTo>
                  <a:lnTo>
                    <a:pt x="1161972" y="0"/>
                  </a:lnTo>
                  <a:lnTo>
                    <a:pt x="1161972" y="1150352"/>
                  </a:lnTo>
                  <a:lnTo>
                    <a:pt x="0" y="11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2985407"/>
              <a:ext cx="6297210" cy="4491840"/>
            </a:xfrm>
            <a:custGeom>
              <a:avLst/>
              <a:gdLst/>
              <a:ahLst/>
              <a:cxnLst/>
              <a:rect l="l" t="t" r="r" b="b"/>
              <a:pathLst>
                <a:path w="6297210" h="4491840">
                  <a:moveTo>
                    <a:pt x="0" y="0"/>
                  </a:moveTo>
                  <a:lnTo>
                    <a:pt x="6297210" y="0"/>
                  </a:lnTo>
                  <a:lnTo>
                    <a:pt x="6297210" y="4491840"/>
                  </a:lnTo>
                  <a:lnTo>
                    <a:pt x="0" y="4491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3147" r="-3596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28522" y="1789482"/>
              <a:ext cx="5421687" cy="105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3"/>
                </a:lnSpc>
                <a:spcBef>
                  <a:spcPct val="0"/>
                </a:spcBef>
              </a:pPr>
              <a:r>
                <a:rPr lang="en-US" sz="2280">
                  <a:solidFill>
                    <a:srgbClr val="003271"/>
                  </a:solidFill>
                  <a:latin typeface="Poppins Bold"/>
                </a:rPr>
                <a:t>Informatički sustav na serveru Lenovo ST550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68336" y="7923457"/>
              <a:ext cx="6166471" cy="2361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java </a:t>
              </a:r>
              <a:r>
                <a:rPr lang="en-US" sz="1700" dirty="0" err="1">
                  <a:solidFill>
                    <a:srgbClr val="003271"/>
                  </a:solidFill>
                  <a:latin typeface="Poppins Bold"/>
                </a:rPr>
                <a:t>programski</a:t>
              </a: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 Bold"/>
                </a:rPr>
                <a:t>sustav</a:t>
              </a: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 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a)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čitanje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podataka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iz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satnih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datoteka</a:t>
              </a:r>
              <a:endParaRPr lang="en-US" sz="1700" dirty="0">
                <a:solidFill>
                  <a:srgbClr val="003271"/>
                </a:solidFill>
                <a:latin typeface="Poppins"/>
              </a:endParaRPr>
            </a:p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b)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zapisivanje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u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bazu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podataka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c)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diseminacija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podataka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mjerenja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kvalitete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zraka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korisnicima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</a:p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(portal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kvalitete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zraka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; web </a:t>
              </a:r>
              <a:r>
                <a:rPr lang="en-US" sz="1700" dirty="0" err="1">
                  <a:solidFill>
                    <a:srgbClr val="003271"/>
                  </a:solidFill>
                  <a:latin typeface="Poppins"/>
                </a:rPr>
                <a:t>stranica</a:t>
              </a:r>
              <a:r>
                <a:rPr lang="en-US" sz="1700" dirty="0">
                  <a:solidFill>
                    <a:srgbClr val="003271"/>
                  </a:solidFill>
                  <a:latin typeface="Poppins"/>
                </a:rPr>
                <a:t> DHMZ)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45910" y="2155163"/>
            <a:ext cx="4082300" cy="6237550"/>
            <a:chOff x="0" y="0"/>
            <a:chExt cx="5443066" cy="8316734"/>
          </a:xfrm>
        </p:grpSpPr>
        <p:grpSp>
          <p:nvGrpSpPr>
            <p:cNvPr id="29" name="Group 29"/>
            <p:cNvGrpSpPr/>
            <p:nvPr/>
          </p:nvGrpSpPr>
          <p:grpSpPr>
            <a:xfrm>
              <a:off x="1009643" y="0"/>
              <a:ext cx="2932177" cy="1714696"/>
              <a:chOff x="0" y="0"/>
              <a:chExt cx="5638478" cy="32308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5080" y="12700"/>
                <a:ext cx="5623239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5623239" h="3205480">
                    <a:moveTo>
                      <a:pt x="4833298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4833298" y="0"/>
                    </a:lnTo>
                    <a:lnTo>
                      <a:pt x="5623238" y="1602740"/>
                    </a:lnTo>
                    <a:lnTo>
                      <a:pt x="4833298" y="3205480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892300" y="245196"/>
              <a:ext cx="1187328" cy="1187328"/>
            </a:xfrm>
            <a:custGeom>
              <a:avLst/>
              <a:gdLst/>
              <a:ahLst/>
              <a:cxnLst/>
              <a:rect l="l" t="t" r="r" b="b"/>
              <a:pathLst>
                <a:path w="1187328" h="1187328">
                  <a:moveTo>
                    <a:pt x="0" y="0"/>
                  </a:moveTo>
                  <a:lnTo>
                    <a:pt x="1187328" y="0"/>
                  </a:lnTo>
                  <a:lnTo>
                    <a:pt x="1187328" y="1187328"/>
                  </a:lnTo>
                  <a:lnTo>
                    <a:pt x="0" y="1187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41954" y="3033887"/>
              <a:ext cx="5401112" cy="4540320"/>
            </a:xfrm>
            <a:custGeom>
              <a:avLst/>
              <a:gdLst/>
              <a:ahLst/>
              <a:cxnLst/>
              <a:rect l="l" t="t" r="r" b="b"/>
              <a:pathLst>
                <a:path w="5401112" h="4540320">
                  <a:moveTo>
                    <a:pt x="0" y="0"/>
                  </a:moveTo>
                  <a:lnTo>
                    <a:pt x="5401112" y="0"/>
                  </a:lnTo>
                  <a:lnTo>
                    <a:pt x="5401112" y="4540320"/>
                  </a:lnTo>
                  <a:lnTo>
                    <a:pt x="0" y="4540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017" r="-6078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828107"/>
              <a:ext cx="5421687" cy="52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3"/>
                </a:lnSpc>
                <a:spcBef>
                  <a:spcPct val="0"/>
                </a:spcBef>
              </a:pPr>
              <a:r>
                <a:rPr lang="en-US" sz="2280" dirty="0" err="1">
                  <a:solidFill>
                    <a:srgbClr val="003271"/>
                  </a:solidFill>
                  <a:latin typeface="Poppins Bold"/>
                </a:rPr>
                <a:t>Baza</a:t>
              </a:r>
              <a:r>
                <a:rPr lang="en-US" sz="2280" dirty="0">
                  <a:solidFill>
                    <a:srgbClr val="003271"/>
                  </a:solidFill>
                  <a:latin typeface="Poppins Bold"/>
                </a:rPr>
                <a:t> podataka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11069" y="7923457"/>
              <a:ext cx="4337118" cy="393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PostgreSQL </a:t>
              </a:r>
              <a:r>
                <a:rPr lang="en-US" sz="1700" dirty="0" err="1">
                  <a:solidFill>
                    <a:srgbClr val="003271"/>
                  </a:solidFill>
                  <a:latin typeface="Poppins Bold"/>
                </a:rPr>
                <a:t>baza</a:t>
              </a:r>
              <a:r>
                <a:rPr lang="en-US" sz="1700" dirty="0">
                  <a:solidFill>
                    <a:srgbClr val="003271"/>
                  </a:solidFill>
                  <a:latin typeface="Poppins Bold"/>
                </a:rPr>
                <a:t> podataka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760305" y="1768068"/>
            <a:ext cx="3924900" cy="8320710"/>
            <a:chOff x="0" y="0"/>
            <a:chExt cx="1337488" cy="283544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37488" cy="2835447"/>
            </a:xfrm>
            <a:custGeom>
              <a:avLst/>
              <a:gdLst/>
              <a:ahLst/>
              <a:cxnLst/>
              <a:rect l="l" t="t" r="r" b="b"/>
              <a:pathLst>
                <a:path w="1337488" h="2835447">
                  <a:moveTo>
                    <a:pt x="49313" y="0"/>
                  </a:moveTo>
                  <a:lnTo>
                    <a:pt x="1288175" y="0"/>
                  </a:lnTo>
                  <a:cubicBezTo>
                    <a:pt x="1315410" y="0"/>
                    <a:pt x="1337488" y="22078"/>
                    <a:pt x="1337488" y="49313"/>
                  </a:cubicBezTo>
                  <a:lnTo>
                    <a:pt x="1337488" y="2786134"/>
                  </a:lnTo>
                  <a:cubicBezTo>
                    <a:pt x="1337488" y="2813369"/>
                    <a:pt x="1315410" y="2835447"/>
                    <a:pt x="1288175" y="2835447"/>
                  </a:cubicBezTo>
                  <a:lnTo>
                    <a:pt x="49313" y="2835447"/>
                  </a:lnTo>
                  <a:cubicBezTo>
                    <a:pt x="22078" y="2835447"/>
                    <a:pt x="0" y="2813369"/>
                    <a:pt x="0" y="2786134"/>
                  </a:cubicBezTo>
                  <a:lnTo>
                    <a:pt x="0" y="49313"/>
                  </a:lnTo>
                  <a:cubicBezTo>
                    <a:pt x="0" y="22078"/>
                    <a:pt x="22078" y="0"/>
                    <a:pt x="493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FCFC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337488" cy="2883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3293947" y="2617068"/>
            <a:ext cx="698027" cy="662253"/>
          </a:xfrm>
          <a:custGeom>
            <a:avLst/>
            <a:gdLst/>
            <a:ahLst/>
            <a:cxnLst/>
            <a:rect l="l" t="t" r="r" b="b"/>
            <a:pathLst>
              <a:path w="698027" h="662253">
                <a:moveTo>
                  <a:pt x="0" y="0"/>
                </a:moveTo>
                <a:lnTo>
                  <a:pt x="698027" y="0"/>
                </a:lnTo>
                <a:lnTo>
                  <a:pt x="698027" y="662253"/>
                </a:lnTo>
                <a:lnTo>
                  <a:pt x="0" y="662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9" name="Group 39"/>
          <p:cNvGrpSpPr/>
          <p:nvPr/>
        </p:nvGrpSpPr>
        <p:grpSpPr>
          <a:xfrm>
            <a:off x="13345910" y="1966290"/>
            <a:ext cx="4275183" cy="8122487"/>
            <a:chOff x="0" y="0"/>
            <a:chExt cx="1456854" cy="276789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56854" cy="2767899"/>
            </a:xfrm>
            <a:custGeom>
              <a:avLst/>
              <a:gdLst/>
              <a:ahLst/>
              <a:cxnLst/>
              <a:rect l="l" t="t" r="r" b="b"/>
              <a:pathLst>
                <a:path w="1456854" h="2767899">
                  <a:moveTo>
                    <a:pt x="45272" y="0"/>
                  </a:moveTo>
                  <a:lnTo>
                    <a:pt x="1411581" y="0"/>
                  </a:lnTo>
                  <a:cubicBezTo>
                    <a:pt x="1436584" y="0"/>
                    <a:pt x="1456854" y="20269"/>
                    <a:pt x="1456854" y="45272"/>
                  </a:cubicBezTo>
                  <a:lnTo>
                    <a:pt x="1456854" y="2722627"/>
                  </a:lnTo>
                  <a:cubicBezTo>
                    <a:pt x="1456854" y="2747630"/>
                    <a:pt x="1436584" y="2767899"/>
                    <a:pt x="1411581" y="2767899"/>
                  </a:cubicBezTo>
                  <a:lnTo>
                    <a:pt x="45272" y="2767899"/>
                  </a:lnTo>
                  <a:cubicBezTo>
                    <a:pt x="20269" y="2767899"/>
                    <a:pt x="0" y="2747630"/>
                    <a:pt x="0" y="2722627"/>
                  </a:cubicBezTo>
                  <a:lnTo>
                    <a:pt x="0" y="45272"/>
                  </a:lnTo>
                  <a:cubicBezTo>
                    <a:pt x="0" y="20269"/>
                    <a:pt x="20269" y="0"/>
                    <a:pt x="452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FCFC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456854" cy="2815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1396" y="2296828"/>
            <a:ext cx="4572000" cy="7280559"/>
            <a:chOff x="0" y="0"/>
            <a:chExt cx="6096000" cy="97074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611087"/>
              <a:ext cx="6096000" cy="8096325"/>
              <a:chOff x="0" y="0"/>
              <a:chExt cx="1601112" cy="21264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1112" cy="2126496"/>
              </a:xfrm>
              <a:custGeom>
                <a:avLst/>
                <a:gdLst/>
                <a:ahLst/>
                <a:cxnLst/>
                <a:rect l="l" t="t" r="r" b="b"/>
                <a:pathLst>
                  <a:path w="1601112" h="2126496">
                    <a:moveTo>
                      <a:pt x="0" y="0"/>
                    </a:moveTo>
                    <a:lnTo>
                      <a:pt x="1601112" y="0"/>
                    </a:lnTo>
                    <a:lnTo>
                      <a:pt x="1601112" y="2126496"/>
                    </a:lnTo>
                    <a:lnTo>
                      <a:pt x="0" y="2126496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1601112" cy="2183646"/>
              </a:xfrm>
              <a:prstGeom prst="rect">
                <a:avLst/>
              </a:prstGeom>
            </p:spPr>
            <p:txBody>
              <a:bodyPr lIns="46275" tIns="46275" rIns="46275" bIns="4627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381962" y="0"/>
              <a:ext cx="3332077" cy="2863504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8923" y="0"/>
                <a:ext cx="794954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4954" h="698500">
                    <a:moveTo>
                      <a:pt x="780508" y="389415"/>
                    </a:moveTo>
                    <a:lnTo>
                      <a:pt x="624046" y="658335"/>
                    </a:lnTo>
                    <a:cubicBezTo>
                      <a:pt x="609578" y="683202"/>
                      <a:pt x="582978" y="698500"/>
                      <a:pt x="554208" y="698500"/>
                    </a:cubicBezTo>
                    <a:lnTo>
                      <a:pt x="240746" y="698500"/>
                    </a:lnTo>
                    <a:cubicBezTo>
                      <a:pt x="211976" y="698500"/>
                      <a:pt x="185376" y="683202"/>
                      <a:pt x="170908" y="658335"/>
                    </a:cubicBezTo>
                    <a:lnTo>
                      <a:pt x="14446" y="389415"/>
                    </a:lnTo>
                    <a:cubicBezTo>
                      <a:pt x="0" y="364587"/>
                      <a:pt x="0" y="333913"/>
                      <a:pt x="14446" y="309085"/>
                    </a:cubicBezTo>
                    <a:lnTo>
                      <a:pt x="170908" y="40165"/>
                    </a:lnTo>
                    <a:cubicBezTo>
                      <a:pt x="185376" y="15298"/>
                      <a:pt x="211976" y="0"/>
                      <a:pt x="240746" y="0"/>
                    </a:cubicBezTo>
                    <a:lnTo>
                      <a:pt x="554208" y="0"/>
                    </a:lnTo>
                    <a:cubicBezTo>
                      <a:pt x="582978" y="0"/>
                      <a:pt x="609578" y="15298"/>
                      <a:pt x="624046" y="40165"/>
                    </a:cubicBezTo>
                    <a:lnTo>
                      <a:pt x="780508" y="309085"/>
                    </a:lnTo>
                    <a:cubicBezTo>
                      <a:pt x="794954" y="333913"/>
                      <a:pt x="794954" y="364587"/>
                      <a:pt x="780508" y="389415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160333" y="544824"/>
              <a:ext cx="1775335" cy="1773855"/>
            </a:xfrm>
            <a:custGeom>
              <a:avLst/>
              <a:gdLst/>
              <a:ahLst/>
              <a:cxnLst/>
              <a:rect l="l" t="t" r="r" b="b"/>
              <a:pathLst>
                <a:path w="1775335" h="1773855">
                  <a:moveTo>
                    <a:pt x="0" y="0"/>
                  </a:moveTo>
                  <a:lnTo>
                    <a:pt x="1775334" y="0"/>
                  </a:lnTo>
                  <a:lnTo>
                    <a:pt x="1775334" y="1773855"/>
                  </a:lnTo>
                  <a:lnTo>
                    <a:pt x="0" y="1773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42196" y="1933034"/>
            <a:ext cx="7892787" cy="4607367"/>
          </a:xfrm>
          <a:custGeom>
            <a:avLst/>
            <a:gdLst/>
            <a:ahLst/>
            <a:cxnLst/>
            <a:rect l="l" t="t" r="r" b="b"/>
            <a:pathLst>
              <a:path w="7892787" h="4607367">
                <a:moveTo>
                  <a:pt x="0" y="0"/>
                </a:moveTo>
                <a:lnTo>
                  <a:pt x="7892787" y="0"/>
                </a:lnTo>
                <a:lnTo>
                  <a:pt x="7892787" y="4607367"/>
                </a:lnTo>
                <a:lnTo>
                  <a:pt x="0" y="4607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" r="-21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12438121" y="5399593"/>
            <a:ext cx="5622809" cy="4177794"/>
          </a:xfrm>
          <a:custGeom>
            <a:avLst/>
            <a:gdLst/>
            <a:ahLst/>
            <a:cxnLst/>
            <a:rect l="l" t="t" r="r" b="b"/>
            <a:pathLst>
              <a:path w="5622809" h="4177794">
                <a:moveTo>
                  <a:pt x="0" y="0"/>
                </a:moveTo>
                <a:lnTo>
                  <a:pt x="5622809" y="0"/>
                </a:lnTo>
                <a:lnTo>
                  <a:pt x="5622809" y="4177794"/>
                </a:lnTo>
                <a:lnTo>
                  <a:pt x="0" y="4177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12" name="Group 12"/>
          <p:cNvGrpSpPr/>
          <p:nvPr/>
        </p:nvGrpSpPr>
        <p:grpSpPr>
          <a:xfrm>
            <a:off x="779760" y="1028700"/>
            <a:ext cx="22464182" cy="922843"/>
            <a:chOff x="0" y="0"/>
            <a:chExt cx="29952243" cy="1230457"/>
          </a:xfrm>
        </p:grpSpPr>
        <p:sp>
          <p:nvSpPr>
            <p:cNvPr id="13" name="AutoShape 13"/>
            <p:cNvSpPr/>
            <p:nvPr/>
          </p:nvSpPr>
          <p:spPr>
            <a:xfrm>
              <a:off x="19293022" y="1205057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270792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Procesi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prijenosa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,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zapisivanja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i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diseminacije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podataka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mjerenja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kvalitete</a:t>
              </a:r>
              <a:r>
                <a:rPr lang="en-US" sz="3200" dirty="0">
                  <a:solidFill>
                    <a:srgbClr val="003271"/>
                  </a:solidFill>
                  <a:latin typeface="Poppins Bold"/>
                </a:rPr>
                <a:t> </a:t>
              </a:r>
              <a:r>
                <a:rPr lang="en-US" sz="3200" dirty="0" err="1">
                  <a:solidFill>
                    <a:srgbClr val="003271"/>
                  </a:solidFill>
                  <a:latin typeface="Poppins Bold"/>
                </a:rPr>
                <a:t>zraka</a:t>
              </a:r>
              <a:endParaRPr lang="en-US" sz="3200" dirty="0">
                <a:solidFill>
                  <a:srgbClr val="003271"/>
                </a:solidFill>
                <a:latin typeface="Poppins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5057775"/>
            <a:ext cx="3441077" cy="285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hr-HR" sz="3200" dirty="0">
                <a:solidFill>
                  <a:srgbClr val="FFFFFF"/>
                </a:solidFill>
                <a:latin typeface="Poppins Bold"/>
              </a:rPr>
              <a:t>Obavješćivanje javnosti o podacima mjerenja kvalitete zraka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788754" y="8273164"/>
            <a:ext cx="6502081" cy="742163"/>
            <a:chOff x="0" y="0"/>
            <a:chExt cx="8669441" cy="989550"/>
          </a:xfrm>
        </p:grpSpPr>
        <p:sp>
          <p:nvSpPr>
            <p:cNvPr id="17" name="Freeform 17"/>
            <p:cNvSpPr/>
            <p:nvPr/>
          </p:nvSpPr>
          <p:spPr>
            <a:xfrm>
              <a:off x="0" y="54443"/>
              <a:ext cx="880665" cy="880665"/>
            </a:xfrm>
            <a:custGeom>
              <a:avLst/>
              <a:gdLst/>
              <a:ahLst/>
              <a:cxnLst/>
              <a:rect l="l" t="t" r="r" b="b"/>
              <a:pathLst>
                <a:path w="880665" h="880665">
                  <a:moveTo>
                    <a:pt x="0" y="0"/>
                  </a:moveTo>
                  <a:lnTo>
                    <a:pt x="880665" y="0"/>
                  </a:lnTo>
                  <a:lnTo>
                    <a:pt x="880665" y="880665"/>
                  </a:lnTo>
                  <a:lnTo>
                    <a:pt x="0" y="880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77048" y="-66675"/>
              <a:ext cx="7592394" cy="105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3"/>
                </a:lnSpc>
              </a:pPr>
              <a:r>
                <a:rPr lang="en-US" sz="2280">
                  <a:solidFill>
                    <a:srgbClr val="003271"/>
                  </a:solidFill>
                  <a:latin typeface="Poppins"/>
                </a:rPr>
                <a:t>Državni hidrometeorološki zavod </a:t>
              </a:r>
            </a:p>
            <a:p>
              <a:pPr>
                <a:lnSpc>
                  <a:spcPts val="3193"/>
                </a:lnSpc>
                <a:spcBef>
                  <a:spcPct val="0"/>
                </a:spcBef>
              </a:pPr>
              <a:r>
                <a:rPr lang="en-US" sz="2280">
                  <a:solidFill>
                    <a:srgbClr val="003271"/>
                  </a:solidFill>
                  <a:latin typeface="Poppins"/>
                </a:rPr>
                <a:t>https://meteo.hr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88754" y="7117409"/>
            <a:ext cx="6502081" cy="742163"/>
            <a:chOff x="0" y="0"/>
            <a:chExt cx="8669441" cy="9895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0665" cy="880665"/>
            </a:xfrm>
            <a:custGeom>
              <a:avLst/>
              <a:gdLst/>
              <a:ahLst/>
              <a:cxnLst/>
              <a:rect l="l" t="t" r="r" b="b"/>
              <a:pathLst>
                <a:path w="880665" h="880665">
                  <a:moveTo>
                    <a:pt x="0" y="0"/>
                  </a:moveTo>
                  <a:lnTo>
                    <a:pt x="880665" y="0"/>
                  </a:lnTo>
                  <a:lnTo>
                    <a:pt x="880665" y="880665"/>
                  </a:lnTo>
                  <a:lnTo>
                    <a:pt x="0" y="880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77048" y="-66675"/>
              <a:ext cx="7592394" cy="105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3"/>
                </a:lnSpc>
              </a:pPr>
              <a:r>
                <a:rPr lang="en-US" sz="2280">
                  <a:solidFill>
                    <a:srgbClr val="003271"/>
                  </a:solidFill>
                  <a:latin typeface="Poppins"/>
                </a:rPr>
                <a:t>Kvaliteta zraka u Republici Hrvatskoj </a:t>
              </a:r>
            </a:p>
            <a:p>
              <a:pPr>
                <a:lnSpc>
                  <a:spcPts val="3193"/>
                </a:lnSpc>
                <a:spcBef>
                  <a:spcPct val="0"/>
                </a:spcBef>
              </a:pPr>
              <a:r>
                <a:rPr lang="en-US" sz="2280">
                  <a:solidFill>
                    <a:srgbClr val="003271"/>
                  </a:solidFill>
                  <a:latin typeface="Poppins"/>
                </a:rPr>
                <a:t>https://iszz.azo.hr/iskzl/index.html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947183" y="-329941"/>
            <a:ext cx="25353322" cy="10946881"/>
            <a:chOff x="0" y="0"/>
            <a:chExt cx="33804429" cy="14595842"/>
          </a:xfrm>
        </p:grpSpPr>
        <p:sp>
          <p:nvSpPr>
            <p:cNvPr id="3" name="Freeform 3"/>
            <p:cNvSpPr/>
            <p:nvPr/>
          </p:nvSpPr>
          <p:spPr>
            <a:xfrm>
              <a:off x="15370508" y="373525"/>
              <a:ext cx="18433921" cy="13902249"/>
            </a:xfrm>
            <a:custGeom>
              <a:avLst/>
              <a:gdLst/>
              <a:ahLst/>
              <a:cxnLst/>
              <a:rect l="l" t="t" r="r" b="b"/>
              <a:pathLst>
                <a:path w="18433921" h="13902249">
                  <a:moveTo>
                    <a:pt x="0" y="0"/>
                  </a:moveTo>
                  <a:lnTo>
                    <a:pt x="18433921" y="0"/>
                  </a:lnTo>
                  <a:lnTo>
                    <a:pt x="18433921" y="13902248"/>
                  </a:lnTo>
                  <a:lnTo>
                    <a:pt x="0" y="13902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6317877" cy="5419490"/>
              <a:chOff x="0" y="0"/>
              <a:chExt cx="2103157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4428142"/>
              <a:ext cx="16317877" cy="5419490"/>
              <a:chOff x="0" y="0"/>
              <a:chExt cx="2103157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8856283"/>
              <a:ext cx="16317877" cy="5419490"/>
              <a:chOff x="0" y="0"/>
              <a:chExt cx="2103157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22" y="0"/>
                <a:ext cx="209951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9512" h="698500">
                    <a:moveTo>
                      <a:pt x="2096563" y="357452"/>
                    </a:moveTo>
                    <a:lnTo>
                      <a:pt x="1902907" y="690298"/>
                    </a:lnTo>
                    <a:cubicBezTo>
                      <a:pt x="1899952" y="695376"/>
                      <a:pt x="1894521" y="698500"/>
                      <a:pt x="1888646" y="698500"/>
                    </a:cubicBezTo>
                    <a:lnTo>
                      <a:pt x="210867" y="698500"/>
                    </a:lnTo>
                    <a:cubicBezTo>
                      <a:pt x="204992" y="698500"/>
                      <a:pt x="199560" y="695376"/>
                      <a:pt x="196606" y="690298"/>
                    </a:cubicBezTo>
                    <a:lnTo>
                      <a:pt x="2950" y="357452"/>
                    </a:lnTo>
                    <a:cubicBezTo>
                      <a:pt x="0" y="352382"/>
                      <a:pt x="0" y="346118"/>
                      <a:pt x="2950" y="341048"/>
                    </a:cubicBezTo>
                    <a:lnTo>
                      <a:pt x="196606" y="8202"/>
                    </a:lnTo>
                    <a:cubicBezTo>
                      <a:pt x="199560" y="3124"/>
                      <a:pt x="204992" y="0"/>
                      <a:pt x="210867" y="0"/>
                    </a:cubicBezTo>
                    <a:lnTo>
                      <a:pt x="1888646" y="0"/>
                    </a:lnTo>
                    <a:cubicBezTo>
                      <a:pt x="1894521" y="0"/>
                      <a:pt x="1899952" y="3124"/>
                      <a:pt x="1902907" y="8202"/>
                    </a:cubicBezTo>
                    <a:lnTo>
                      <a:pt x="2096563" y="341048"/>
                    </a:lnTo>
                    <a:cubicBezTo>
                      <a:pt x="2099513" y="346118"/>
                      <a:pt x="2099513" y="352382"/>
                      <a:pt x="2096563" y="35745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66565" tIns="66565" rIns="66565" bIns="66565" rtlCol="0" anchor="ctr"/>
              <a:lstStyle/>
              <a:p>
                <a:pPr algn="ctr">
                  <a:lnSpc>
                    <a:spcPts val="2659"/>
                  </a:lnSpc>
                </a:pPr>
                <a:r>
                  <a:rPr lang="en-US" sz="1899">
                    <a:solidFill>
                      <a:srgbClr val="003271">
                        <a:alpha val="84706"/>
                      </a:srgbClr>
                    </a:solidFill>
                    <a:latin typeface="Poppins"/>
                  </a:rPr>
                  <a:t>Srednja godišnja koncentracija prizemnog ozona (O₃), lebdećih čestica (PM₁₀) i dušikovog dioksida (NO₂) za 2015. (gore) i 2016. (dolje)</a:t>
                </a:r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endParaRPr>
              </a:p>
            </p:txBody>
          </p:sp>
        </p:grpSp>
        <p:sp>
          <p:nvSpPr>
            <p:cNvPr id="13" name="AutoShape 13"/>
            <p:cNvSpPr/>
            <p:nvPr/>
          </p:nvSpPr>
          <p:spPr>
            <a:xfrm flipH="1" flipV="1">
              <a:off x="9156277" y="2740364"/>
              <a:ext cx="8582473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7732398" y="106525"/>
              <a:ext cx="4955379" cy="4258529"/>
              <a:chOff x="0" y="0"/>
              <a:chExt cx="812800" cy="6985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00" y="0"/>
                <a:ext cx="8032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3200" h="698500">
                    <a:moveTo>
                      <a:pt x="795429" y="370856"/>
                    </a:moveTo>
                    <a:lnTo>
                      <a:pt x="617371" y="676894"/>
                    </a:lnTo>
                    <a:cubicBezTo>
                      <a:pt x="609588" y="690271"/>
                      <a:pt x="595279" y="698500"/>
                      <a:pt x="579803" y="698500"/>
                    </a:cubicBezTo>
                    <a:lnTo>
                      <a:pt x="223397" y="698500"/>
                    </a:lnTo>
                    <a:cubicBezTo>
                      <a:pt x="207921" y="698500"/>
                      <a:pt x="193612" y="690271"/>
                      <a:pt x="185829" y="676894"/>
                    </a:cubicBezTo>
                    <a:lnTo>
                      <a:pt x="7771" y="370856"/>
                    </a:lnTo>
                    <a:cubicBezTo>
                      <a:pt x="0" y="357500"/>
                      <a:pt x="0" y="341000"/>
                      <a:pt x="7771" y="327644"/>
                    </a:cubicBezTo>
                    <a:lnTo>
                      <a:pt x="185829" y="21606"/>
                    </a:lnTo>
                    <a:cubicBezTo>
                      <a:pt x="193612" y="8229"/>
                      <a:pt x="207921" y="0"/>
                      <a:pt x="223397" y="0"/>
                    </a:cubicBezTo>
                    <a:lnTo>
                      <a:pt x="579803" y="0"/>
                    </a:lnTo>
                    <a:cubicBezTo>
                      <a:pt x="595279" y="0"/>
                      <a:pt x="609588" y="8229"/>
                      <a:pt x="617371" y="21606"/>
                    </a:cubicBezTo>
                    <a:lnTo>
                      <a:pt x="795429" y="327644"/>
                    </a:lnTo>
                    <a:cubicBezTo>
                      <a:pt x="803200" y="341000"/>
                      <a:pt x="803200" y="357500"/>
                      <a:pt x="795429" y="370856"/>
                    </a:cubicBezTo>
                    <a:close/>
                  </a:path>
                </a:pathLst>
              </a:custGeom>
              <a:solidFill>
                <a:srgbClr val="003271"/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AutoShape 17"/>
            <p:cNvSpPr/>
            <p:nvPr/>
          </p:nvSpPr>
          <p:spPr>
            <a:xfrm>
              <a:off x="14310862" y="13929944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0975172" y="4289764"/>
              <a:ext cx="2235200" cy="1920875"/>
              <a:chOff x="0" y="0"/>
              <a:chExt cx="812800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302" y="0"/>
                <a:ext cx="78619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6196" h="698500">
                    <a:moveTo>
                      <a:pt x="764661" y="409126"/>
                    </a:moveTo>
                    <a:lnTo>
                      <a:pt x="631135" y="638624"/>
                    </a:lnTo>
                    <a:cubicBezTo>
                      <a:pt x="609567" y="675695"/>
                      <a:pt x="569914" y="698500"/>
                      <a:pt x="527025" y="698500"/>
                    </a:cubicBezTo>
                    <a:lnTo>
                      <a:pt x="259171" y="698500"/>
                    </a:lnTo>
                    <a:cubicBezTo>
                      <a:pt x="216282" y="698500"/>
                      <a:pt x="176629" y="675695"/>
                      <a:pt x="155061" y="638624"/>
                    </a:cubicBezTo>
                    <a:lnTo>
                      <a:pt x="21535" y="409126"/>
                    </a:lnTo>
                    <a:cubicBezTo>
                      <a:pt x="0" y="372113"/>
                      <a:pt x="0" y="326387"/>
                      <a:pt x="21535" y="289374"/>
                    </a:cubicBezTo>
                    <a:lnTo>
                      <a:pt x="155061" y="59876"/>
                    </a:lnTo>
                    <a:cubicBezTo>
                      <a:pt x="176629" y="22805"/>
                      <a:pt x="216282" y="0"/>
                      <a:pt x="259171" y="0"/>
                    </a:cubicBezTo>
                    <a:lnTo>
                      <a:pt x="527025" y="0"/>
                    </a:lnTo>
                    <a:cubicBezTo>
                      <a:pt x="569914" y="0"/>
                      <a:pt x="609567" y="22805"/>
                      <a:pt x="631135" y="59876"/>
                    </a:cubicBezTo>
                    <a:lnTo>
                      <a:pt x="764661" y="289374"/>
                    </a:lnTo>
                    <a:cubicBezTo>
                      <a:pt x="786196" y="326387"/>
                      <a:pt x="786196" y="372113"/>
                      <a:pt x="764661" y="409126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629589" y="3116725"/>
              <a:ext cx="15109162" cy="11479117"/>
              <a:chOff x="0" y="0"/>
              <a:chExt cx="919387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2624" y="0"/>
                <a:ext cx="91413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914139" h="698500">
                    <a:moveTo>
                      <a:pt x="909891" y="361060"/>
                    </a:moveTo>
                    <a:lnTo>
                      <a:pt x="720434" y="686690"/>
                    </a:lnTo>
                    <a:cubicBezTo>
                      <a:pt x="716180" y="694002"/>
                      <a:pt x="708359" y="698500"/>
                      <a:pt x="699899" y="698500"/>
                    </a:cubicBezTo>
                    <a:lnTo>
                      <a:pt x="214240" y="698500"/>
                    </a:lnTo>
                    <a:cubicBezTo>
                      <a:pt x="205780" y="698500"/>
                      <a:pt x="197959" y="694002"/>
                      <a:pt x="193704" y="686690"/>
                    </a:cubicBezTo>
                    <a:lnTo>
                      <a:pt x="4248" y="361060"/>
                    </a:lnTo>
                    <a:cubicBezTo>
                      <a:pt x="0" y="353760"/>
                      <a:pt x="0" y="344740"/>
                      <a:pt x="4248" y="337440"/>
                    </a:cubicBezTo>
                    <a:lnTo>
                      <a:pt x="193704" y="11810"/>
                    </a:lnTo>
                    <a:cubicBezTo>
                      <a:pt x="197959" y="4498"/>
                      <a:pt x="205780" y="0"/>
                      <a:pt x="214240" y="0"/>
                    </a:cubicBezTo>
                    <a:lnTo>
                      <a:pt x="699899" y="0"/>
                    </a:lnTo>
                    <a:cubicBezTo>
                      <a:pt x="708359" y="0"/>
                      <a:pt x="716180" y="4498"/>
                      <a:pt x="720434" y="11810"/>
                    </a:cubicBezTo>
                    <a:lnTo>
                      <a:pt x="909891" y="337440"/>
                    </a:lnTo>
                    <a:cubicBezTo>
                      <a:pt x="914139" y="344740"/>
                      <a:pt x="914139" y="353760"/>
                      <a:pt x="909891" y="36106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74" r="-974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8137701" y="3548774"/>
            <a:ext cx="9061692" cy="5402385"/>
            <a:chOff x="0" y="0"/>
            <a:chExt cx="12082256" cy="720318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1248417"/>
              <a:ext cx="12072933" cy="5954763"/>
              <a:chOff x="0" y="0"/>
              <a:chExt cx="3170951" cy="156401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170951" cy="1564016"/>
              </a:xfrm>
              <a:custGeom>
                <a:avLst/>
                <a:gdLst/>
                <a:ahLst/>
                <a:cxnLst/>
                <a:rect l="l" t="t" r="r" b="b"/>
                <a:pathLst>
                  <a:path w="3170951" h="1564016">
                    <a:moveTo>
                      <a:pt x="0" y="0"/>
                    </a:moveTo>
                    <a:lnTo>
                      <a:pt x="3170951" y="0"/>
                    </a:lnTo>
                    <a:lnTo>
                      <a:pt x="3170951" y="1564016"/>
                    </a:lnTo>
                    <a:lnTo>
                      <a:pt x="0" y="1564016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3170951" cy="1621166"/>
              </a:xfrm>
              <a:prstGeom prst="rect">
                <a:avLst/>
              </a:prstGeom>
            </p:spPr>
            <p:txBody>
              <a:bodyPr lIns="46275" tIns="46275" rIns="46275" bIns="4627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83621" y="1969768"/>
              <a:ext cx="9881035" cy="4454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3"/>
                </a:lnSpc>
              </a:pPr>
              <a:r>
                <a:rPr lang="en-US" sz="2199" dirty="0">
                  <a:solidFill>
                    <a:srgbClr val="F8982A"/>
                  </a:solidFill>
                  <a:latin typeface="Poppins Bold"/>
                </a:rPr>
                <a:t>ATMOSYS </a:t>
              </a:r>
              <a:r>
                <a:rPr lang="en-US" sz="2199" dirty="0" err="1">
                  <a:solidFill>
                    <a:srgbClr val="F8982A"/>
                  </a:solidFill>
                  <a:latin typeface="Poppins Bold"/>
                </a:rPr>
                <a:t>sustav</a:t>
              </a:r>
              <a:r>
                <a:rPr lang="en-US" sz="2199" dirty="0">
                  <a:solidFill>
                    <a:srgbClr val="FFFFFF"/>
                  </a:solidFill>
                  <a:latin typeface="Poppins Bold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kombinira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prognozu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kvalitete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zraka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dobivenu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sustavom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neuralnih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mreža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>
                  <a:solidFill>
                    <a:srgbClr val="F8982A"/>
                  </a:solidFill>
                  <a:latin typeface="Poppins Bold"/>
                </a:rPr>
                <a:t>(OVL)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u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točkama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geografskim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pozicijama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mjernih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postaja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s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pametnom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interpolacijom</a:t>
              </a:r>
              <a:r>
                <a:rPr lang="en-US" sz="2199" dirty="0">
                  <a:solidFill>
                    <a:srgbClr val="F8982A"/>
                  </a:solidFill>
                  <a:latin typeface="Poppins Bold"/>
                </a:rPr>
                <a:t> (RIO). </a:t>
              </a:r>
            </a:p>
            <a:p>
              <a:pPr>
                <a:lnSpc>
                  <a:spcPts val="3893"/>
                </a:lnSpc>
              </a:pPr>
              <a:endParaRPr lang="en-US" sz="2199" dirty="0">
                <a:solidFill>
                  <a:srgbClr val="F8982A"/>
                </a:solidFill>
                <a:latin typeface="Poppins Bold"/>
              </a:endParaRPr>
            </a:p>
            <a:p>
              <a:pPr>
                <a:lnSpc>
                  <a:spcPts val="3893"/>
                </a:lnSpc>
              </a:pP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8982A"/>
                  </a:solidFill>
                  <a:latin typeface="Poppins Bold"/>
                </a:rPr>
                <a:t>Produkt</a:t>
              </a:r>
              <a:r>
                <a:rPr lang="en-US" sz="2199" dirty="0">
                  <a:solidFill>
                    <a:srgbClr val="F8982A"/>
                  </a:solidFill>
                  <a:latin typeface="Poppins Bold"/>
                </a:rPr>
                <a:t>: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koncentracije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onečišćujućih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tvari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području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Republike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Hrvatske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na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</a:t>
              </a:r>
              <a:r>
                <a:rPr lang="en-US" sz="2199" dirty="0" err="1">
                  <a:solidFill>
                    <a:srgbClr val="FFFFFF"/>
                  </a:solidFill>
                  <a:latin typeface="Poppins"/>
                </a:rPr>
                <a:t>rezoluciji</a:t>
              </a:r>
              <a:r>
                <a:rPr lang="en-US" sz="2199" dirty="0">
                  <a:solidFill>
                    <a:srgbClr val="FFFFFF"/>
                  </a:solidFill>
                  <a:latin typeface="Poppins"/>
                </a:rPr>
                <a:t> 3 x 3 km.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9847056" y="0"/>
              <a:ext cx="2235200" cy="1920875"/>
              <a:chOff x="0" y="0"/>
              <a:chExt cx="812800" cy="698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3302" y="0"/>
                <a:ext cx="78619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6196" h="698500">
                    <a:moveTo>
                      <a:pt x="764661" y="409126"/>
                    </a:moveTo>
                    <a:lnTo>
                      <a:pt x="631135" y="638624"/>
                    </a:lnTo>
                    <a:cubicBezTo>
                      <a:pt x="609567" y="675695"/>
                      <a:pt x="569914" y="698500"/>
                      <a:pt x="527025" y="698500"/>
                    </a:cubicBezTo>
                    <a:lnTo>
                      <a:pt x="259171" y="698500"/>
                    </a:lnTo>
                    <a:cubicBezTo>
                      <a:pt x="216282" y="698500"/>
                      <a:pt x="176629" y="675695"/>
                      <a:pt x="155061" y="638624"/>
                    </a:cubicBezTo>
                    <a:lnTo>
                      <a:pt x="21535" y="409126"/>
                    </a:lnTo>
                    <a:cubicBezTo>
                      <a:pt x="0" y="372113"/>
                      <a:pt x="0" y="326387"/>
                      <a:pt x="21535" y="289374"/>
                    </a:cubicBezTo>
                    <a:lnTo>
                      <a:pt x="155061" y="59876"/>
                    </a:lnTo>
                    <a:cubicBezTo>
                      <a:pt x="176629" y="22805"/>
                      <a:pt x="216282" y="0"/>
                      <a:pt x="259171" y="0"/>
                    </a:cubicBezTo>
                    <a:lnTo>
                      <a:pt x="527025" y="0"/>
                    </a:lnTo>
                    <a:cubicBezTo>
                      <a:pt x="569914" y="0"/>
                      <a:pt x="609567" y="22805"/>
                      <a:pt x="631135" y="59876"/>
                    </a:cubicBezTo>
                    <a:lnTo>
                      <a:pt x="764661" y="289374"/>
                    </a:lnTo>
                    <a:cubicBezTo>
                      <a:pt x="786196" y="326387"/>
                      <a:pt x="786196" y="372113"/>
                      <a:pt x="764661" y="409126"/>
                    </a:cubicBezTo>
                    <a:close/>
                  </a:path>
                </a:pathLst>
              </a:custGeom>
              <a:solidFill>
                <a:srgbClr val="003271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0231739" y="378667"/>
              <a:ext cx="1365971" cy="1092777"/>
            </a:xfrm>
            <a:custGeom>
              <a:avLst/>
              <a:gdLst/>
              <a:ahLst/>
              <a:cxnLst/>
              <a:rect l="l" t="t" r="r" b="b"/>
              <a:pathLst>
                <a:path w="1365971" h="1092777">
                  <a:moveTo>
                    <a:pt x="0" y="0"/>
                  </a:moveTo>
                  <a:lnTo>
                    <a:pt x="1365971" y="0"/>
                  </a:lnTo>
                  <a:lnTo>
                    <a:pt x="1365971" y="1092777"/>
                  </a:lnTo>
                  <a:lnTo>
                    <a:pt x="0" y="1092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127252" y="463868"/>
            <a:ext cx="11132048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ATMOSYS  - sustav za praćenje i prognozu kvalitete zraka</a:t>
            </a:r>
          </a:p>
          <a:p>
            <a:pPr algn="r">
              <a:lnSpc>
                <a:spcPts val="6000"/>
              </a:lnSpc>
            </a:pPr>
            <a:endParaRPr lang="en-US" sz="5000">
              <a:solidFill>
                <a:srgbClr val="003271"/>
              </a:solidFill>
              <a:latin typeface="Poppins Bold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A3C6E8D0-919A-484D-F9D0-54270EEDD554}"/>
              </a:ext>
            </a:extLst>
          </p:cNvPr>
          <p:cNvSpPr txBox="1"/>
          <p:nvPr/>
        </p:nvSpPr>
        <p:spPr>
          <a:xfrm>
            <a:off x="8063673" y="2231942"/>
            <a:ext cx="9080120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hr-HR" sz="3200" dirty="0">
                <a:solidFill>
                  <a:srgbClr val="003271"/>
                </a:solidFill>
                <a:latin typeface="Poppins Bold"/>
              </a:rPr>
              <a:t>Sastoji se od dva dijela integriranog lanca 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hr-HR" sz="3200" dirty="0">
                <a:solidFill>
                  <a:srgbClr val="F8982A"/>
                </a:solidFill>
                <a:latin typeface="Poppins Bold"/>
              </a:rPr>
              <a:t>RIO i OVL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2857521" y="9839325"/>
            <a:ext cx="643685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6450678" y="9603327"/>
            <a:ext cx="1837322" cy="471995"/>
          </a:xfrm>
          <a:custGeom>
            <a:avLst/>
            <a:gdLst/>
            <a:ahLst/>
            <a:cxnLst/>
            <a:rect l="l" t="t" r="r" b="b"/>
            <a:pathLst>
              <a:path w="1837322" h="471995">
                <a:moveTo>
                  <a:pt x="0" y="0"/>
                </a:moveTo>
                <a:lnTo>
                  <a:pt x="1837322" y="0"/>
                </a:lnTo>
                <a:lnTo>
                  <a:pt x="1837322" y="471996"/>
                </a:lnTo>
                <a:lnTo>
                  <a:pt x="0" y="471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6127252" y="463868"/>
            <a:ext cx="11132048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ATMOSYS  - sustav za praćenje i prognozu kvalitete zraka</a:t>
            </a:r>
          </a:p>
          <a:p>
            <a:pPr algn="r">
              <a:lnSpc>
                <a:spcPts val="6000"/>
              </a:lnSpc>
            </a:pPr>
            <a:endParaRPr lang="en-US" sz="5000">
              <a:solidFill>
                <a:srgbClr val="003271"/>
              </a:solidFill>
              <a:latin typeface="Poppi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364793" y="3099212"/>
            <a:ext cx="14085884" cy="5053070"/>
            <a:chOff x="0" y="0"/>
            <a:chExt cx="3222470" cy="11560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22470" cy="1156006"/>
            </a:xfrm>
            <a:custGeom>
              <a:avLst/>
              <a:gdLst/>
              <a:ahLst/>
              <a:cxnLst/>
              <a:rect l="l" t="t" r="r" b="b"/>
              <a:pathLst>
                <a:path w="3222470" h="1156006">
                  <a:moveTo>
                    <a:pt x="24733" y="0"/>
                  </a:moveTo>
                  <a:lnTo>
                    <a:pt x="3197737" y="0"/>
                  </a:lnTo>
                  <a:cubicBezTo>
                    <a:pt x="3211396" y="0"/>
                    <a:pt x="3222470" y="11073"/>
                    <a:pt x="3222470" y="24733"/>
                  </a:cubicBezTo>
                  <a:lnTo>
                    <a:pt x="3222470" y="1131273"/>
                  </a:lnTo>
                  <a:cubicBezTo>
                    <a:pt x="3222470" y="1137832"/>
                    <a:pt x="3219864" y="1144123"/>
                    <a:pt x="3215225" y="1148762"/>
                  </a:cubicBezTo>
                  <a:cubicBezTo>
                    <a:pt x="3210587" y="1153400"/>
                    <a:pt x="3204296" y="1156006"/>
                    <a:pt x="3197737" y="1156006"/>
                  </a:cubicBezTo>
                  <a:lnTo>
                    <a:pt x="24733" y="1156006"/>
                  </a:lnTo>
                  <a:cubicBezTo>
                    <a:pt x="11073" y="1156006"/>
                    <a:pt x="0" y="1144932"/>
                    <a:pt x="0" y="1131273"/>
                  </a:cubicBezTo>
                  <a:lnTo>
                    <a:pt x="0" y="24733"/>
                  </a:lnTo>
                  <a:cubicBezTo>
                    <a:pt x="0" y="11073"/>
                    <a:pt x="11073" y="0"/>
                    <a:pt x="24733" y="0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222470" cy="121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 descr="A picture containing text, screenshot, map, diagram  Description automatically generated"/>
          <p:cNvSpPr/>
          <p:nvPr/>
        </p:nvSpPr>
        <p:spPr>
          <a:xfrm>
            <a:off x="2680737" y="3414097"/>
            <a:ext cx="13495733" cy="4488603"/>
          </a:xfrm>
          <a:custGeom>
            <a:avLst/>
            <a:gdLst/>
            <a:ahLst/>
            <a:cxnLst/>
            <a:rect l="l" t="t" r="r" b="b"/>
            <a:pathLst>
              <a:path w="13495733" h="4488603">
                <a:moveTo>
                  <a:pt x="0" y="0"/>
                </a:moveTo>
                <a:lnTo>
                  <a:pt x="13495732" y="0"/>
                </a:lnTo>
                <a:lnTo>
                  <a:pt x="13495732" y="4488603"/>
                </a:lnTo>
                <a:lnTo>
                  <a:pt x="0" y="4488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" r="-419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9" name="AutoShape 9"/>
          <p:cNvSpPr/>
          <p:nvPr/>
        </p:nvSpPr>
        <p:spPr>
          <a:xfrm>
            <a:off x="1697841" y="1232998"/>
            <a:ext cx="1881492" cy="2809198"/>
          </a:xfrm>
          <a:prstGeom prst="line">
            <a:avLst/>
          </a:prstGeom>
          <a:ln w="38100" cap="flat">
            <a:solidFill>
              <a:srgbClr val="CFCFC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05070" y="736569"/>
            <a:ext cx="992858" cy="992858"/>
            <a:chOff x="0" y="0"/>
            <a:chExt cx="14400530" cy="144005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8982A"/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73068" y="1597343"/>
            <a:ext cx="3812530" cy="69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0"/>
              </a:lnSpc>
            </a:pP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Informacije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</a:p>
          <a:p>
            <a:pPr marL="0" lvl="1" indent="0" algn="just">
              <a:lnSpc>
                <a:spcPts val="2770"/>
              </a:lnSpc>
              <a:spcBef>
                <a:spcPct val="0"/>
              </a:spcBef>
            </a:pP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mjernih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postaja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0573" y="940564"/>
            <a:ext cx="561853" cy="50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878" spc="120">
                <a:solidFill>
                  <a:srgbClr val="FFFFFF"/>
                </a:solidFill>
                <a:latin typeface="Poppins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10756" y="2246900"/>
            <a:ext cx="908012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3200" dirty="0">
                <a:solidFill>
                  <a:srgbClr val="F8982A"/>
                </a:solidFill>
                <a:latin typeface="Poppins Bold"/>
              </a:rPr>
              <a:t>RIO </a:t>
            </a:r>
            <a:r>
              <a:rPr lang="hr-HR" sz="3200" dirty="0">
                <a:solidFill>
                  <a:srgbClr val="F8982A"/>
                </a:solidFill>
                <a:latin typeface="Poppins Bold"/>
              </a:rPr>
              <a:t>dijagnostički</a:t>
            </a:r>
            <a:r>
              <a:rPr lang="en-US" sz="3200" dirty="0">
                <a:solidFill>
                  <a:srgbClr val="F8982A"/>
                </a:solidFill>
                <a:latin typeface="Poppins Bold"/>
              </a:rPr>
              <a:t> </a:t>
            </a:r>
            <a:r>
              <a:rPr lang="en-US" sz="3200" dirty="0" err="1">
                <a:solidFill>
                  <a:srgbClr val="F8982A"/>
                </a:solidFill>
                <a:latin typeface="Poppins Bold"/>
              </a:rPr>
              <a:t>modul</a:t>
            </a:r>
            <a:r>
              <a:rPr lang="en-US" sz="3200" dirty="0">
                <a:solidFill>
                  <a:srgbClr val="F8982A"/>
                </a:solidFill>
                <a:latin typeface="Poppins Bold"/>
              </a:rPr>
              <a:t>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6697243" y="7423097"/>
            <a:ext cx="1818379" cy="1423370"/>
          </a:xfrm>
          <a:prstGeom prst="line">
            <a:avLst/>
          </a:prstGeom>
          <a:ln w="38100" cap="flat">
            <a:solidFill>
              <a:srgbClr val="CFCFC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704472" y="8350037"/>
            <a:ext cx="992858" cy="992858"/>
            <a:chOff x="0" y="0"/>
            <a:chExt cx="14400530" cy="144005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8982A"/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697243" y="9219970"/>
            <a:ext cx="3454904" cy="709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2770"/>
              </a:lnSpc>
              <a:spcBef>
                <a:spcPct val="0"/>
              </a:spcBef>
            </a:pP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Izmjerene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koncentracije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onečišćujućih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tvari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42619" y="6336202"/>
            <a:ext cx="561853" cy="50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878" spc="120">
                <a:solidFill>
                  <a:srgbClr val="FFFFFF"/>
                </a:solidFill>
                <a:latin typeface="Poppins Bold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19974" y="8554032"/>
            <a:ext cx="561853" cy="50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878" spc="120">
                <a:solidFill>
                  <a:srgbClr val="FFFFFF"/>
                </a:solidFill>
                <a:latin typeface="Poppins Bold"/>
              </a:rPr>
              <a:t>2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2686047" y="7332887"/>
            <a:ext cx="1818379" cy="1423370"/>
          </a:xfrm>
          <a:prstGeom prst="line">
            <a:avLst/>
          </a:prstGeom>
          <a:ln w="38100" cap="flat">
            <a:solidFill>
              <a:srgbClr val="CFCFC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1693276" y="8259827"/>
            <a:ext cx="992858" cy="992858"/>
            <a:chOff x="0" y="0"/>
            <a:chExt cx="14400530" cy="1440053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8982A"/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650816" y="9146649"/>
            <a:ext cx="3454904" cy="69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770"/>
              </a:lnSpc>
              <a:spcBef>
                <a:spcPct val="0"/>
              </a:spcBef>
            </a:pP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Geoprostorne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informacije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– </a:t>
            </a:r>
            <a:r>
              <a:rPr lang="en-US" sz="1979" spc="63" dirty="0" err="1">
                <a:solidFill>
                  <a:srgbClr val="003271"/>
                </a:solidFill>
                <a:latin typeface="Poppins Semi-Bold"/>
              </a:rPr>
              <a:t>proxiji</a:t>
            </a:r>
            <a:r>
              <a:rPr lang="en-US" sz="1979" spc="63" dirty="0">
                <a:solidFill>
                  <a:srgbClr val="003271"/>
                </a:solidFill>
                <a:latin typeface="Poppins Semi-Bold"/>
              </a:rPr>
              <a:t> 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08779" y="8463822"/>
            <a:ext cx="561853" cy="50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878" spc="120">
                <a:solidFill>
                  <a:srgbClr val="FFFFFF"/>
                </a:solidFill>
                <a:latin typeface="Poppins Bold"/>
              </a:rPr>
              <a:t>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35006" y="-209915"/>
            <a:ext cx="12238408" cy="10706830"/>
            <a:chOff x="0" y="0"/>
            <a:chExt cx="16317877" cy="1427577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17877" cy="5419490"/>
              <a:chOff x="0" y="0"/>
              <a:chExt cx="2103157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4428142"/>
              <a:ext cx="16317877" cy="5419490"/>
              <a:chOff x="0" y="0"/>
              <a:chExt cx="2103157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8856283"/>
              <a:ext cx="16317877" cy="5419490"/>
              <a:chOff x="0" y="0"/>
              <a:chExt cx="2103157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AutoShape 12"/>
          <p:cNvSpPr/>
          <p:nvPr/>
        </p:nvSpPr>
        <p:spPr>
          <a:xfrm>
            <a:off x="12650816" y="9547622"/>
            <a:ext cx="6436855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16450678" y="9858375"/>
            <a:ext cx="1837322" cy="471995"/>
          </a:xfrm>
          <a:custGeom>
            <a:avLst/>
            <a:gdLst/>
            <a:ahLst/>
            <a:cxnLst/>
            <a:rect l="l" t="t" r="r" b="b"/>
            <a:pathLst>
              <a:path w="1837322" h="471995">
                <a:moveTo>
                  <a:pt x="0" y="0"/>
                </a:moveTo>
                <a:lnTo>
                  <a:pt x="1837322" y="0"/>
                </a:lnTo>
                <a:lnTo>
                  <a:pt x="1837322" y="471995"/>
                </a:lnTo>
                <a:lnTo>
                  <a:pt x="0" y="471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4" name="Group 14"/>
          <p:cNvGrpSpPr/>
          <p:nvPr/>
        </p:nvGrpSpPr>
        <p:grpSpPr>
          <a:xfrm>
            <a:off x="-877123" y="-339936"/>
            <a:ext cx="3716534" cy="319389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6000" y="0"/>
              <a:ext cx="800800" cy="698500"/>
            </a:xfrm>
            <a:custGeom>
              <a:avLst/>
              <a:gdLst/>
              <a:ahLst/>
              <a:cxnLst/>
              <a:rect l="l" t="t" r="r" b="b"/>
              <a:pathLst>
                <a:path w="800800" h="698500">
                  <a:moveTo>
                    <a:pt x="791086" y="376258"/>
                  </a:moveTo>
                  <a:lnTo>
                    <a:pt x="619314" y="671492"/>
                  </a:lnTo>
                  <a:cubicBezTo>
                    <a:pt x="609585" y="688213"/>
                    <a:pt x="591699" y="698500"/>
                    <a:pt x="572353" y="698500"/>
                  </a:cubicBezTo>
                  <a:lnTo>
                    <a:pt x="228447" y="698500"/>
                  </a:lnTo>
                  <a:cubicBezTo>
                    <a:pt x="209101" y="698500"/>
                    <a:pt x="191215" y="688213"/>
                    <a:pt x="181486" y="671492"/>
                  </a:cubicBezTo>
                  <a:lnTo>
                    <a:pt x="9714" y="376258"/>
                  </a:lnTo>
                  <a:cubicBezTo>
                    <a:pt x="0" y="359563"/>
                    <a:pt x="0" y="338937"/>
                    <a:pt x="9714" y="322242"/>
                  </a:cubicBezTo>
                  <a:lnTo>
                    <a:pt x="181486" y="27008"/>
                  </a:lnTo>
                  <a:cubicBezTo>
                    <a:pt x="191215" y="10287"/>
                    <a:pt x="209101" y="0"/>
                    <a:pt x="228447" y="0"/>
                  </a:cubicBezTo>
                  <a:lnTo>
                    <a:pt x="572353" y="0"/>
                  </a:lnTo>
                  <a:cubicBezTo>
                    <a:pt x="591699" y="0"/>
                    <a:pt x="609585" y="10287"/>
                    <a:pt x="619314" y="27008"/>
                  </a:cubicBezTo>
                  <a:lnTo>
                    <a:pt x="791086" y="322242"/>
                  </a:lnTo>
                  <a:cubicBezTo>
                    <a:pt x="800800" y="338937"/>
                    <a:pt x="800800" y="359563"/>
                    <a:pt x="791086" y="376258"/>
                  </a:cubicBezTo>
                  <a:close/>
                </a:path>
              </a:pathLst>
            </a:custGeom>
            <a:solidFill>
              <a:srgbClr val="003271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010877" y="4039475"/>
            <a:ext cx="8248423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3271"/>
                </a:solidFill>
                <a:latin typeface="Poppins Bold"/>
              </a:rPr>
              <a:t>RIO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prostorni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modul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–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koncentracija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onečišćujućih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tvari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području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RH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temeljena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izmjerenim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vrijednostima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postajama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Državne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mreže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za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trajno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praćenje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kvalitete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zraka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uz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pametnu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interpolaciju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prema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prostornim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driverima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(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proxi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podacima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)</a:t>
            </a:r>
          </a:p>
        </p:txBody>
      </p:sp>
      <p:sp>
        <p:nvSpPr>
          <p:cNvPr id="19" name="Freeform 19" descr="A picture containing text, map, screenshot  Description automatically generated"/>
          <p:cNvSpPr/>
          <p:nvPr/>
        </p:nvSpPr>
        <p:spPr>
          <a:xfrm>
            <a:off x="0" y="3091231"/>
            <a:ext cx="8820207" cy="6167069"/>
          </a:xfrm>
          <a:custGeom>
            <a:avLst/>
            <a:gdLst/>
            <a:ahLst/>
            <a:cxnLst/>
            <a:rect l="l" t="t" r="r" b="b"/>
            <a:pathLst>
              <a:path w="8820207" h="6167069">
                <a:moveTo>
                  <a:pt x="0" y="0"/>
                </a:moveTo>
                <a:lnTo>
                  <a:pt x="8820207" y="0"/>
                </a:lnTo>
                <a:lnTo>
                  <a:pt x="8820207" y="6167069"/>
                </a:lnTo>
                <a:lnTo>
                  <a:pt x="0" y="6167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  <a:ln w="38100" cap="sq">
            <a:solidFill>
              <a:srgbClr val="003271"/>
            </a:solidFill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grpSp>
        <p:nvGrpSpPr>
          <p:cNvPr id="20" name="Group 20"/>
          <p:cNvGrpSpPr/>
          <p:nvPr/>
        </p:nvGrpSpPr>
        <p:grpSpPr>
          <a:xfrm>
            <a:off x="8984751" y="7776252"/>
            <a:ext cx="8248423" cy="1457045"/>
            <a:chOff x="-34835" y="-186343"/>
            <a:chExt cx="10997896" cy="1942727"/>
          </a:xfrm>
        </p:grpSpPr>
        <p:sp>
          <p:nvSpPr>
            <p:cNvPr id="21" name="TextBox 21"/>
            <p:cNvSpPr txBox="1"/>
            <p:nvPr/>
          </p:nvSpPr>
          <p:spPr>
            <a:xfrm>
              <a:off x="254227" y="265195"/>
              <a:ext cx="9977877" cy="1247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18">
                  <a:solidFill>
                    <a:srgbClr val="003271"/>
                  </a:solidFill>
                  <a:latin typeface="Poppins"/>
                </a:rPr>
                <a:t>Srednja godišnja koncentracija prizemnog ozona (O₃), lebdećih čestica (PM₁₀) i dušikovog dioksida (NO₂) za 2015. (gore) i 2016. (dolje)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-34835" y="-186343"/>
              <a:ext cx="10997896" cy="1942727"/>
              <a:chOff x="-8903" y="-47625"/>
              <a:chExt cx="2810814" cy="49651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8903" y="0"/>
                <a:ext cx="2810814" cy="448892"/>
              </a:xfrm>
              <a:custGeom>
                <a:avLst/>
                <a:gdLst/>
                <a:ahLst/>
                <a:cxnLst/>
                <a:rect l="l" t="t" r="r" b="b"/>
                <a:pathLst>
                  <a:path w="2519230" h="448892">
                    <a:moveTo>
                      <a:pt x="26181" y="0"/>
                    </a:moveTo>
                    <a:lnTo>
                      <a:pt x="2493049" y="0"/>
                    </a:lnTo>
                    <a:cubicBezTo>
                      <a:pt x="2507508" y="0"/>
                      <a:pt x="2519230" y="11722"/>
                      <a:pt x="2519230" y="26181"/>
                    </a:cubicBezTo>
                    <a:lnTo>
                      <a:pt x="2519230" y="422711"/>
                    </a:lnTo>
                    <a:cubicBezTo>
                      <a:pt x="2519230" y="429655"/>
                      <a:pt x="2516472" y="436314"/>
                      <a:pt x="2511562" y="441224"/>
                    </a:cubicBezTo>
                    <a:cubicBezTo>
                      <a:pt x="2506652" y="446134"/>
                      <a:pt x="2499993" y="448892"/>
                      <a:pt x="2493049" y="448892"/>
                    </a:cubicBezTo>
                    <a:lnTo>
                      <a:pt x="26181" y="448892"/>
                    </a:lnTo>
                    <a:cubicBezTo>
                      <a:pt x="11722" y="448892"/>
                      <a:pt x="0" y="437170"/>
                      <a:pt x="0" y="422711"/>
                    </a:cubicBezTo>
                    <a:lnTo>
                      <a:pt x="0" y="26181"/>
                    </a:lnTo>
                    <a:cubicBezTo>
                      <a:pt x="0" y="11722"/>
                      <a:pt x="11722" y="0"/>
                      <a:pt x="2618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CFCFCF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hr-HR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2519230" cy="49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6127252" y="685803"/>
            <a:ext cx="11132048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dirty="0">
                <a:solidFill>
                  <a:srgbClr val="003271"/>
                </a:solidFill>
                <a:latin typeface="Poppins Bold"/>
              </a:rPr>
              <a:t>ATMOSYS  -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sustav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za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praćenje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i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prognozu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kvalitete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zraka</a:t>
            </a:r>
            <a:endParaRPr lang="en-US" sz="5000" dirty="0">
              <a:solidFill>
                <a:srgbClr val="003271"/>
              </a:solidFill>
              <a:latin typeface="Poppins Bold"/>
            </a:endParaRPr>
          </a:p>
          <a:p>
            <a:pPr algn="r">
              <a:lnSpc>
                <a:spcPts val="6000"/>
              </a:lnSpc>
            </a:pPr>
            <a:endParaRPr lang="en-US" sz="5000" dirty="0">
              <a:solidFill>
                <a:srgbClr val="003271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7252" y="463868"/>
            <a:ext cx="11132048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ATMOSYS  - sustav za praćenje i prognozu kvalitete zraka</a:t>
            </a:r>
          </a:p>
          <a:p>
            <a:pPr algn="r">
              <a:lnSpc>
                <a:spcPts val="6000"/>
              </a:lnSpc>
            </a:pPr>
            <a:endParaRPr lang="en-US" sz="5000">
              <a:solidFill>
                <a:srgbClr val="003271"/>
              </a:solidFill>
              <a:latin typeface="Poppi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10756" y="2246900"/>
            <a:ext cx="908012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8982A"/>
                </a:solidFill>
                <a:latin typeface="Poppins Bold"/>
              </a:rPr>
              <a:t>OVL prognostički modul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6676422" y="-419830"/>
            <a:ext cx="14551432" cy="10706830"/>
            <a:chOff x="0" y="0"/>
            <a:chExt cx="19401909" cy="142757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317877" cy="5419490"/>
              <a:chOff x="0" y="0"/>
              <a:chExt cx="2103157" cy="69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4428142"/>
              <a:ext cx="16317877" cy="5419490"/>
              <a:chOff x="0" y="0"/>
              <a:chExt cx="2103157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8856283"/>
              <a:ext cx="16317877" cy="5419490"/>
              <a:chOff x="0" y="0"/>
              <a:chExt cx="2103157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271" y="0"/>
                <a:ext cx="20986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098615" h="698500">
                    <a:moveTo>
                      <a:pt x="2094938" y="359472"/>
                    </a:moveTo>
                    <a:lnTo>
                      <a:pt x="1903633" y="688278"/>
                    </a:lnTo>
                    <a:cubicBezTo>
                      <a:pt x="1899951" y="694607"/>
                      <a:pt x="1893181" y="698500"/>
                      <a:pt x="1885860" y="698500"/>
                    </a:cubicBezTo>
                    <a:lnTo>
                      <a:pt x="212755" y="698500"/>
                    </a:lnTo>
                    <a:cubicBezTo>
                      <a:pt x="205433" y="698500"/>
                      <a:pt x="198664" y="694607"/>
                      <a:pt x="194982" y="688278"/>
                    </a:cubicBezTo>
                    <a:lnTo>
                      <a:pt x="3676" y="359472"/>
                    </a:lnTo>
                    <a:cubicBezTo>
                      <a:pt x="0" y="353153"/>
                      <a:pt x="0" y="345347"/>
                      <a:pt x="3676" y="339028"/>
                    </a:cubicBezTo>
                    <a:lnTo>
                      <a:pt x="194982" y="10222"/>
                    </a:lnTo>
                    <a:cubicBezTo>
                      <a:pt x="198664" y="3893"/>
                      <a:pt x="205433" y="0"/>
                      <a:pt x="212755" y="0"/>
                    </a:cubicBezTo>
                    <a:lnTo>
                      <a:pt x="1885860" y="0"/>
                    </a:lnTo>
                    <a:cubicBezTo>
                      <a:pt x="1893181" y="0"/>
                      <a:pt x="1899951" y="3893"/>
                      <a:pt x="1903633" y="10222"/>
                    </a:cubicBezTo>
                    <a:lnTo>
                      <a:pt x="2094938" y="339028"/>
                    </a:lnTo>
                    <a:cubicBezTo>
                      <a:pt x="2098615" y="345347"/>
                      <a:pt x="2098615" y="353153"/>
                      <a:pt x="2094938" y="359472"/>
                    </a:cubicBezTo>
                    <a:close/>
                  </a:path>
                </a:pathLst>
              </a:custGeom>
              <a:solidFill>
                <a:srgbClr val="003271">
                  <a:alpha val="84706"/>
                </a:srgbClr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1874557" cy="755650"/>
              </a:xfrm>
              <a:prstGeom prst="rect">
                <a:avLst/>
              </a:prstGeom>
            </p:spPr>
            <p:txBody>
              <a:bodyPr lIns="53410" tIns="53410" rIns="53410" bIns="53410" rtlCol="0" anchor="ctr"/>
              <a:lstStyle/>
              <a:p>
                <a:pPr algn="ctr">
                  <a:lnSpc>
                    <a:spcPts val="2659"/>
                  </a:lnSpc>
                </a:pPr>
                <a:r>
                  <a:rPr lang="en-US" sz="1899">
                    <a:solidFill>
                      <a:srgbClr val="003271">
                        <a:alpha val="84706"/>
                      </a:srgbClr>
                    </a:solidFill>
                    <a:latin typeface="Poppins"/>
                  </a:rPr>
                  <a:t>Srednja godišnja koncentracija prizemnog ozona (O₃), lebdećih čestica (PM₁₀) i dušikovog dioksida (NO₂) za 2015. (gore) i 2016. (dolje)</a:t>
                </a:r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endParaRPr>
              </a:p>
            </p:txBody>
          </p:sp>
        </p:grpSp>
        <p:sp>
          <p:nvSpPr>
            <p:cNvPr id="14" name="AutoShape 14"/>
            <p:cNvSpPr/>
            <p:nvPr/>
          </p:nvSpPr>
          <p:spPr>
            <a:xfrm flipH="1" flipV="1">
              <a:off x="9156277" y="2740364"/>
              <a:ext cx="8582473" cy="0"/>
            </a:xfrm>
            <a:prstGeom prst="line">
              <a:avLst/>
            </a:prstGeom>
            <a:ln w="47484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7732398" y="106525"/>
              <a:ext cx="4955379" cy="4258529"/>
              <a:chOff x="0" y="0"/>
              <a:chExt cx="812800" cy="698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5982" y="0"/>
                <a:ext cx="80083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0835" h="698500">
                    <a:moveTo>
                      <a:pt x="791151" y="376178"/>
                    </a:moveTo>
                    <a:lnTo>
                      <a:pt x="619285" y="671572"/>
                    </a:lnTo>
                    <a:cubicBezTo>
                      <a:pt x="609585" y="688244"/>
                      <a:pt x="591752" y="698500"/>
                      <a:pt x="572464" y="698500"/>
                    </a:cubicBezTo>
                    <a:lnTo>
                      <a:pt x="228372" y="698500"/>
                    </a:lnTo>
                    <a:cubicBezTo>
                      <a:pt x="209084" y="698500"/>
                      <a:pt x="191251" y="688244"/>
                      <a:pt x="181551" y="671572"/>
                    </a:cubicBezTo>
                    <a:lnTo>
                      <a:pt x="9685" y="376178"/>
                    </a:lnTo>
                    <a:cubicBezTo>
                      <a:pt x="0" y="359532"/>
                      <a:pt x="0" y="338968"/>
                      <a:pt x="9685" y="322322"/>
                    </a:cubicBezTo>
                    <a:lnTo>
                      <a:pt x="181551" y="26928"/>
                    </a:lnTo>
                    <a:cubicBezTo>
                      <a:pt x="191251" y="10256"/>
                      <a:pt x="209084" y="0"/>
                      <a:pt x="228372" y="0"/>
                    </a:cubicBezTo>
                    <a:lnTo>
                      <a:pt x="572464" y="0"/>
                    </a:lnTo>
                    <a:cubicBezTo>
                      <a:pt x="591752" y="0"/>
                      <a:pt x="609585" y="10256"/>
                      <a:pt x="619285" y="26928"/>
                    </a:cubicBezTo>
                    <a:lnTo>
                      <a:pt x="791151" y="322322"/>
                    </a:lnTo>
                    <a:cubicBezTo>
                      <a:pt x="800836" y="338968"/>
                      <a:pt x="800836" y="359532"/>
                      <a:pt x="791151" y="376178"/>
                    </a:cubicBezTo>
                    <a:close/>
                  </a:path>
                </a:pathLst>
              </a:custGeom>
              <a:solidFill>
                <a:srgbClr val="003271"/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40760" tIns="40760" rIns="40760" bIns="4076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9156277" y="4707957"/>
              <a:ext cx="10245632" cy="7241199"/>
            </a:xfrm>
            <a:custGeom>
              <a:avLst/>
              <a:gdLst/>
              <a:ahLst/>
              <a:cxnLst/>
              <a:rect l="l" t="t" r="r" b="b"/>
              <a:pathLst>
                <a:path w="10245632" h="7241199">
                  <a:moveTo>
                    <a:pt x="0" y="0"/>
                  </a:moveTo>
                  <a:lnTo>
                    <a:pt x="10245632" y="0"/>
                  </a:lnTo>
                  <a:lnTo>
                    <a:pt x="10245632" y="7241199"/>
                  </a:lnTo>
                  <a:lnTo>
                    <a:pt x="0" y="7241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224"/>
              </a:stretch>
            </a:blipFill>
            <a:ln w="28575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424032" y="12170754"/>
              <a:ext cx="9977877" cy="1247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18">
                  <a:solidFill>
                    <a:srgbClr val="F8982A"/>
                  </a:solidFill>
                  <a:latin typeface="Poppins"/>
                </a:rPr>
                <a:t>Skica prognostičkog protokola </a:t>
              </a:r>
              <a:r>
                <a:rPr lang="en-US" sz="2000" spc="18">
                  <a:solidFill>
                    <a:srgbClr val="F8982A"/>
                  </a:solidFill>
                  <a:latin typeface="Poppins Bold"/>
                </a:rPr>
                <a:t>OVL modula</a:t>
              </a:r>
              <a:r>
                <a:rPr lang="en-US" sz="2000" spc="18">
                  <a:solidFill>
                    <a:srgbClr val="F8982A"/>
                  </a:solidFill>
                  <a:latin typeface="Poppins"/>
                </a:rPr>
                <a:t> za procjenu koncentracija onečišćujućih tvari za tekući i dva sljedeća dana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0756" y="3189605"/>
            <a:ext cx="9148544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3271"/>
                </a:solidFill>
                <a:latin typeface="Poppins Bold"/>
              </a:rPr>
              <a:t>OVL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prognostički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modul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–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prognoza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kvalitete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zraka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temeljena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principu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neuralnih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mrež</a:t>
            </a:r>
            <a:r>
              <a:rPr lang="hr-HR" sz="2199" dirty="0">
                <a:solidFill>
                  <a:srgbClr val="003271"/>
                </a:solidFill>
                <a:latin typeface="Poppins"/>
              </a:rPr>
              <a:t>a: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sustav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se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trenira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nizovima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izmjerenih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koncentracija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onečišćujućih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tvari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(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državna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mreža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),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meteoroloških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podataka (ALADIN)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rezultatima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ansambla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kemijskih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transportnih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modela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(CAMS) </a:t>
            </a:r>
          </a:p>
        </p:txBody>
      </p:sp>
      <p:sp>
        <p:nvSpPr>
          <p:cNvPr id="22" name="Freeform 22" descr="A picture containing text, diagram  Description automatically generated"/>
          <p:cNvSpPr/>
          <p:nvPr/>
        </p:nvSpPr>
        <p:spPr>
          <a:xfrm>
            <a:off x="8371534" y="5764785"/>
            <a:ext cx="6034438" cy="3886540"/>
          </a:xfrm>
          <a:custGeom>
            <a:avLst/>
            <a:gdLst/>
            <a:ahLst/>
            <a:cxnLst/>
            <a:rect l="l" t="t" r="r" b="b"/>
            <a:pathLst>
              <a:path w="8045918" h="5182054">
                <a:moveTo>
                  <a:pt x="0" y="0"/>
                </a:moveTo>
                <a:lnTo>
                  <a:pt x="8045919" y="0"/>
                </a:lnTo>
                <a:lnTo>
                  <a:pt x="8045919" y="5182055"/>
                </a:lnTo>
                <a:lnTo>
                  <a:pt x="0" y="518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96" b="-4996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23" name="TextBox 23"/>
          <p:cNvSpPr txBox="1"/>
          <p:nvPr/>
        </p:nvSpPr>
        <p:spPr>
          <a:xfrm>
            <a:off x="14610765" y="5953372"/>
            <a:ext cx="2665951" cy="350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3"/>
              </a:lnSpc>
            </a:pPr>
            <a:r>
              <a:rPr lang="en-US" sz="1911" spc="17" dirty="0">
                <a:solidFill>
                  <a:srgbClr val="003271"/>
                </a:solidFill>
                <a:latin typeface="Poppins Bold"/>
              </a:rPr>
              <a:t>OVL </a:t>
            </a:r>
            <a:r>
              <a:rPr lang="en-US" sz="1911" spc="17" dirty="0" err="1">
                <a:solidFill>
                  <a:srgbClr val="003271"/>
                </a:solidFill>
                <a:latin typeface="Poppins Bold"/>
              </a:rPr>
              <a:t>modul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–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usporedba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izmjerenih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koncentracija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PM₁₀,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prognoze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CAMS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ansambla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modela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prognoze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OVL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modula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ATMOSYS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sustava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temeljenog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neuralnim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mrežama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za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dvije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mjerne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911" spc="17" dirty="0" err="1">
                <a:solidFill>
                  <a:srgbClr val="003271"/>
                </a:solidFill>
                <a:latin typeface="Poppins"/>
              </a:rPr>
              <a:t>postaje</a:t>
            </a:r>
            <a:r>
              <a:rPr lang="en-US" sz="1911" spc="17" dirty="0">
                <a:solidFill>
                  <a:srgbClr val="003271"/>
                </a:solidFill>
                <a:latin typeface="Poppins"/>
              </a:rPr>
              <a:t>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110756" y="5448369"/>
            <a:ext cx="9165961" cy="4374763"/>
            <a:chOff x="-6211" y="-38100"/>
            <a:chExt cx="3268725" cy="1560109"/>
          </a:xfrm>
        </p:grpSpPr>
        <p:sp>
          <p:nvSpPr>
            <p:cNvPr id="25" name="Freeform 25"/>
            <p:cNvSpPr/>
            <p:nvPr/>
          </p:nvSpPr>
          <p:spPr>
            <a:xfrm>
              <a:off x="-6211" y="-12632"/>
              <a:ext cx="3262514" cy="1534641"/>
            </a:xfrm>
            <a:custGeom>
              <a:avLst/>
              <a:gdLst/>
              <a:ahLst/>
              <a:cxnLst/>
              <a:rect l="l" t="t" r="r" b="b"/>
              <a:pathLst>
                <a:path w="3262514" h="1460740">
                  <a:moveTo>
                    <a:pt x="21156" y="0"/>
                  </a:moveTo>
                  <a:lnTo>
                    <a:pt x="3241358" y="0"/>
                  </a:lnTo>
                  <a:cubicBezTo>
                    <a:pt x="3246969" y="0"/>
                    <a:pt x="3252350" y="2229"/>
                    <a:pt x="3256318" y="6196"/>
                  </a:cubicBezTo>
                  <a:cubicBezTo>
                    <a:pt x="3260285" y="10164"/>
                    <a:pt x="3262514" y="15545"/>
                    <a:pt x="3262514" y="21156"/>
                  </a:cubicBezTo>
                  <a:lnTo>
                    <a:pt x="3262514" y="1439584"/>
                  </a:lnTo>
                  <a:cubicBezTo>
                    <a:pt x="3262514" y="1445195"/>
                    <a:pt x="3260285" y="1450576"/>
                    <a:pt x="3256318" y="1454543"/>
                  </a:cubicBezTo>
                  <a:cubicBezTo>
                    <a:pt x="3252350" y="1458511"/>
                    <a:pt x="3246969" y="1460740"/>
                    <a:pt x="3241358" y="1460740"/>
                  </a:cubicBezTo>
                  <a:lnTo>
                    <a:pt x="21156" y="1460740"/>
                  </a:lnTo>
                  <a:cubicBezTo>
                    <a:pt x="15545" y="1460740"/>
                    <a:pt x="10164" y="1458511"/>
                    <a:pt x="6196" y="1454543"/>
                  </a:cubicBezTo>
                  <a:cubicBezTo>
                    <a:pt x="2229" y="1450576"/>
                    <a:pt x="0" y="1445195"/>
                    <a:pt x="0" y="1439584"/>
                  </a:cubicBezTo>
                  <a:lnTo>
                    <a:pt x="0" y="21156"/>
                  </a:lnTo>
                  <a:cubicBezTo>
                    <a:pt x="0" y="15545"/>
                    <a:pt x="2229" y="10164"/>
                    <a:pt x="6196" y="6196"/>
                  </a:cubicBezTo>
                  <a:cubicBezTo>
                    <a:pt x="10164" y="2229"/>
                    <a:pt x="15545" y="0"/>
                    <a:pt x="211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FCFCF"/>
              </a:solidFill>
              <a:prstDash val="dash"/>
              <a:round/>
            </a:ln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262514" cy="1498840"/>
            </a:xfrm>
            <a:prstGeom prst="rect">
              <a:avLst/>
            </a:prstGeom>
          </p:spPr>
          <p:txBody>
            <a:bodyPr lIns="48543" tIns="48543" rIns="48543" bIns="4854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2007339" y="1810923"/>
            <a:ext cx="14616225" cy="6279387"/>
            <a:chOff x="0" y="0"/>
            <a:chExt cx="3849541" cy="1653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541" cy="1653830"/>
            </a:xfrm>
            <a:custGeom>
              <a:avLst/>
              <a:gdLst/>
              <a:ahLst/>
              <a:cxnLst/>
              <a:rect l="l" t="t" r="r" b="b"/>
              <a:pathLst>
                <a:path w="3849541" h="1653830">
                  <a:moveTo>
                    <a:pt x="27014" y="0"/>
                  </a:moveTo>
                  <a:lnTo>
                    <a:pt x="3822527" y="0"/>
                  </a:lnTo>
                  <a:cubicBezTo>
                    <a:pt x="3829691" y="0"/>
                    <a:pt x="3836562" y="2846"/>
                    <a:pt x="3841629" y="7912"/>
                  </a:cubicBezTo>
                  <a:cubicBezTo>
                    <a:pt x="3846695" y="12978"/>
                    <a:pt x="3849541" y="19849"/>
                    <a:pt x="3849541" y="27014"/>
                  </a:cubicBezTo>
                  <a:lnTo>
                    <a:pt x="3849541" y="1626817"/>
                  </a:lnTo>
                  <a:cubicBezTo>
                    <a:pt x="3849541" y="1641736"/>
                    <a:pt x="3837446" y="1653830"/>
                    <a:pt x="3822527" y="1653830"/>
                  </a:cubicBezTo>
                  <a:lnTo>
                    <a:pt x="27014" y="1653830"/>
                  </a:lnTo>
                  <a:cubicBezTo>
                    <a:pt x="19849" y="1653830"/>
                    <a:pt x="12978" y="1650984"/>
                    <a:pt x="7912" y="1645918"/>
                  </a:cubicBezTo>
                  <a:cubicBezTo>
                    <a:pt x="2846" y="1640852"/>
                    <a:pt x="0" y="1633981"/>
                    <a:pt x="0" y="1626817"/>
                  </a:cubicBezTo>
                  <a:lnTo>
                    <a:pt x="0" y="27014"/>
                  </a:lnTo>
                  <a:cubicBezTo>
                    <a:pt x="0" y="19849"/>
                    <a:pt x="2846" y="12978"/>
                    <a:pt x="7912" y="7912"/>
                  </a:cubicBezTo>
                  <a:cubicBezTo>
                    <a:pt x="12978" y="2846"/>
                    <a:pt x="19849" y="0"/>
                    <a:pt x="27014" y="0"/>
                  </a:cubicBezTo>
                  <a:close/>
                </a:path>
              </a:pathLst>
            </a:custGeom>
            <a:solidFill>
              <a:srgbClr val="252D19">
                <a:alpha val="3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9541" cy="1710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21971" y="4356100"/>
            <a:ext cx="13844058" cy="116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VODA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763369" y="504825"/>
            <a:ext cx="11991624" cy="523875"/>
            <a:chOff x="0" y="0"/>
            <a:chExt cx="15988832" cy="698500"/>
          </a:xfrm>
        </p:grpSpPr>
        <p:sp>
          <p:nvSpPr>
            <p:cNvPr id="8" name="AutoShape 8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75974" y="2461245"/>
            <a:ext cx="7483251" cy="5406634"/>
          </a:xfrm>
          <a:custGeom>
            <a:avLst/>
            <a:gdLst/>
            <a:ahLst/>
            <a:cxnLst/>
            <a:rect l="l" t="t" r="r" b="b"/>
            <a:pathLst>
              <a:path w="7483251" h="5406634">
                <a:moveTo>
                  <a:pt x="0" y="0"/>
                </a:moveTo>
                <a:lnTo>
                  <a:pt x="7483251" y="0"/>
                </a:lnTo>
                <a:lnTo>
                  <a:pt x="7483251" y="5406634"/>
                </a:lnTo>
                <a:lnTo>
                  <a:pt x="0" y="5406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31" b="-20077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 flipH="1" flipV="1">
            <a:off x="-208357" y="1571377"/>
            <a:ext cx="7711586" cy="0"/>
          </a:xfrm>
          <a:prstGeom prst="line">
            <a:avLst/>
          </a:prstGeom>
          <a:ln w="47625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-5119501" y="501355"/>
            <a:ext cx="11618792" cy="3858831"/>
            <a:chOff x="0" y="0"/>
            <a:chExt cx="2103157" cy="698500"/>
          </a:xfrm>
        </p:grpSpPr>
        <p:sp>
          <p:nvSpPr>
            <p:cNvPr id="5" name="Freeform 5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161960" y="3570529"/>
            <a:ext cx="11618792" cy="3858831"/>
            <a:chOff x="0" y="0"/>
            <a:chExt cx="2103157" cy="698500"/>
          </a:xfrm>
        </p:grpSpPr>
        <p:sp>
          <p:nvSpPr>
            <p:cNvPr id="8" name="Freeform 8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161960" y="6723492"/>
            <a:ext cx="11618792" cy="3858831"/>
            <a:chOff x="0" y="0"/>
            <a:chExt cx="2103157" cy="698500"/>
          </a:xfrm>
        </p:grpSpPr>
        <p:sp>
          <p:nvSpPr>
            <p:cNvPr id="11" name="Freeform 11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rPr>
                <a:t>Srednja godišnja koncentracija prizemnog ozona (O₃), lebdećih čestica (PM₁₀) i dušikovog dioksida (NO₂) za 2015. (gore) i 2016. (dolje)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003271">
                    <a:alpha val="84706"/>
                  </a:srgbClr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372380" y="-601423"/>
            <a:ext cx="3528370" cy="3032193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5056" y="0"/>
              <a:ext cx="802688" cy="698500"/>
            </a:xfrm>
            <a:custGeom>
              <a:avLst/>
              <a:gdLst/>
              <a:ahLst/>
              <a:cxnLst/>
              <a:rect l="l" t="t" r="r" b="b"/>
              <a:pathLst>
                <a:path w="802688" h="698500">
                  <a:moveTo>
                    <a:pt x="794503" y="372009"/>
                  </a:moveTo>
                  <a:lnTo>
                    <a:pt x="617785" y="675741"/>
                  </a:lnTo>
                  <a:cubicBezTo>
                    <a:pt x="609587" y="689832"/>
                    <a:pt x="594515" y="698500"/>
                    <a:pt x="578214" y="698500"/>
                  </a:cubicBezTo>
                  <a:lnTo>
                    <a:pt x="224474" y="698500"/>
                  </a:lnTo>
                  <a:cubicBezTo>
                    <a:pt x="208173" y="698500"/>
                    <a:pt x="193101" y="689832"/>
                    <a:pt x="184903" y="675741"/>
                  </a:cubicBezTo>
                  <a:lnTo>
                    <a:pt x="8185" y="372009"/>
                  </a:lnTo>
                  <a:cubicBezTo>
                    <a:pt x="0" y="357940"/>
                    <a:pt x="0" y="340560"/>
                    <a:pt x="8185" y="326491"/>
                  </a:cubicBezTo>
                  <a:lnTo>
                    <a:pt x="184903" y="22759"/>
                  </a:lnTo>
                  <a:cubicBezTo>
                    <a:pt x="193101" y="8668"/>
                    <a:pt x="208173" y="0"/>
                    <a:pt x="224474" y="0"/>
                  </a:cubicBezTo>
                  <a:lnTo>
                    <a:pt x="578214" y="0"/>
                  </a:lnTo>
                  <a:cubicBezTo>
                    <a:pt x="594515" y="0"/>
                    <a:pt x="609587" y="8668"/>
                    <a:pt x="617785" y="22759"/>
                  </a:cubicBezTo>
                  <a:lnTo>
                    <a:pt x="794503" y="326491"/>
                  </a:lnTo>
                  <a:cubicBezTo>
                    <a:pt x="802688" y="340560"/>
                    <a:pt x="802688" y="357940"/>
                    <a:pt x="794503" y="372009"/>
                  </a:cubicBezTo>
                  <a:close/>
                </a:path>
              </a:pathLst>
            </a:custGeom>
            <a:solidFill>
              <a:srgbClr val="003271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48228" tIns="48228" rIns="48228" bIns="4822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146" y="-880870"/>
            <a:ext cx="2008388" cy="172595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14064" y="0"/>
              <a:ext cx="784672" cy="698500"/>
            </a:xfrm>
            <a:custGeom>
              <a:avLst/>
              <a:gdLst/>
              <a:ahLst/>
              <a:cxnLst/>
              <a:rect l="l" t="t" r="r" b="b"/>
              <a:pathLst>
                <a:path w="784672" h="698500">
                  <a:moveTo>
                    <a:pt x="761904" y="412556"/>
                  </a:moveTo>
                  <a:lnTo>
                    <a:pt x="632368" y="635194"/>
                  </a:lnTo>
                  <a:cubicBezTo>
                    <a:pt x="609565" y="674388"/>
                    <a:pt x="567640" y="698500"/>
                    <a:pt x="522295" y="698500"/>
                  </a:cubicBezTo>
                  <a:lnTo>
                    <a:pt x="262377" y="698500"/>
                  </a:lnTo>
                  <a:cubicBezTo>
                    <a:pt x="217032" y="698500"/>
                    <a:pt x="175107" y="674388"/>
                    <a:pt x="152304" y="635194"/>
                  </a:cubicBezTo>
                  <a:lnTo>
                    <a:pt x="22768" y="412556"/>
                  </a:lnTo>
                  <a:cubicBezTo>
                    <a:pt x="0" y="373423"/>
                    <a:pt x="0" y="325077"/>
                    <a:pt x="22768" y="285944"/>
                  </a:cubicBezTo>
                  <a:lnTo>
                    <a:pt x="152304" y="63306"/>
                  </a:lnTo>
                  <a:cubicBezTo>
                    <a:pt x="175107" y="24112"/>
                    <a:pt x="217032" y="0"/>
                    <a:pt x="262377" y="0"/>
                  </a:cubicBezTo>
                  <a:lnTo>
                    <a:pt x="522295" y="0"/>
                  </a:lnTo>
                  <a:cubicBezTo>
                    <a:pt x="567640" y="0"/>
                    <a:pt x="609565" y="24112"/>
                    <a:pt x="632368" y="63306"/>
                  </a:cubicBezTo>
                  <a:lnTo>
                    <a:pt x="761904" y="285944"/>
                  </a:lnTo>
                  <a:cubicBezTo>
                    <a:pt x="784672" y="325077"/>
                    <a:pt x="784672" y="373423"/>
                    <a:pt x="761904" y="412556"/>
                  </a:cubicBezTo>
                  <a:close/>
                </a:path>
              </a:pathLst>
            </a:custGeom>
            <a:solidFill>
              <a:srgbClr val="003271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60860" tIns="60860" rIns="60860" bIns="6086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1657" y="2696638"/>
            <a:ext cx="8367582" cy="6218534"/>
            <a:chOff x="0" y="0"/>
            <a:chExt cx="11156777" cy="8291379"/>
          </a:xfrm>
        </p:grpSpPr>
        <p:sp>
          <p:nvSpPr>
            <p:cNvPr id="20" name="Freeform 20" descr="A person fishing on a bridge  Description automatically generated"/>
            <p:cNvSpPr/>
            <p:nvPr/>
          </p:nvSpPr>
          <p:spPr>
            <a:xfrm>
              <a:off x="6503753" y="0"/>
              <a:ext cx="4653023" cy="3549063"/>
            </a:xfrm>
            <a:custGeom>
              <a:avLst/>
              <a:gdLst/>
              <a:ahLst/>
              <a:cxnLst/>
              <a:rect l="l" t="t" r="r" b="b"/>
              <a:pathLst>
                <a:path w="4653023" h="3549063">
                  <a:moveTo>
                    <a:pt x="0" y="0"/>
                  </a:moveTo>
                  <a:lnTo>
                    <a:pt x="4653024" y="0"/>
                  </a:lnTo>
                  <a:lnTo>
                    <a:pt x="4653024" y="3549063"/>
                  </a:lnTo>
                  <a:lnTo>
                    <a:pt x="0" y="3549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" r="-2935" b="-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 descr="A person in a body of water  Description automatically generated"/>
            <p:cNvSpPr/>
            <p:nvPr/>
          </p:nvSpPr>
          <p:spPr>
            <a:xfrm>
              <a:off x="0" y="6675927"/>
              <a:ext cx="3319990" cy="1615451"/>
            </a:xfrm>
            <a:custGeom>
              <a:avLst/>
              <a:gdLst/>
              <a:ahLst/>
              <a:cxnLst/>
              <a:rect l="l" t="t" r="r" b="b"/>
              <a:pathLst>
                <a:path w="3319990" h="1615451">
                  <a:moveTo>
                    <a:pt x="0" y="0"/>
                  </a:moveTo>
                  <a:lnTo>
                    <a:pt x="3319990" y="0"/>
                  </a:lnTo>
                  <a:lnTo>
                    <a:pt x="3319990" y="1615452"/>
                  </a:lnTo>
                  <a:lnTo>
                    <a:pt x="0" y="1615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" r="-34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2" descr="An orange and black water powered water motor  Description automatically generated with medium confidence"/>
            <p:cNvSpPr/>
            <p:nvPr/>
          </p:nvSpPr>
          <p:spPr>
            <a:xfrm>
              <a:off x="6468562" y="3746923"/>
              <a:ext cx="2592481" cy="4544455"/>
            </a:xfrm>
            <a:custGeom>
              <a:avLst/>
              <a:gdLst/>
              <a:ahLst/>
              <a:cxnLst/>
              <a:rect l="l" t="t" r="r" b="b"/>
              <a:pathLst>
                <a:path w="2592481" h="4544455">
                  <a:moveTo>
                    <a:pt x="0" y="0"/>
                  </a:moveTo>
                  <a:lnTo>
                    <a:pt x="2592481" y="0"/>
                  </a:lnTo>
                  <a:lnTo>
                    <a:pt x="2592481" y="4544456"/>
                  </a:lnTo>
                  <a:lnTo>
                    <a:pt x="0" y="454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38" r="-1239" b="-156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23" descr="A metal pole with a solar panel on it next to a body of water  Description automatically generated"/>
            <p:cNvSpPr/>
            <p:nvPr/>
          </p:nvSpPr>
          <p:spPr>
            <a:xfrm>
              <a:off x="9191993" y="3746923"/>
              <a:ext cx="1964783" cy="4544455"/>
            </a:xfrm>
            <a:custGeom>
              <a:avLst/>
              <a:gdLst/>
              <a:ahLst/>
              <a:cxnLst/>
              <a:rect l="l" t="t" r="r" b="b"/>
              <a:pathLst>
                <a:path w="1964783" h="4544455">
                  <a:moveTo>
                    <a:pt x="0" y="0"/>
                  </a:moveTo>
                  <a:lnTo>
                    <a:pt x="1964784" y="0"/>
                  </a:lnTo>
                  <a:lnTo>
                    <a:pt x="1964784" y="4544456"/>
                  </a:lnTo>
                  <a:lnTo>
                    <a:pt x="0" y="454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849" t="-44" r="-26849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24" descr="solinst model 101 water level meters with laser marked flat tape"/>
            <p:cNvSpPr/>
            <p:nvPr/>
          </p:nvSpPr>
          <p:spPr>
            <a:xfrm>
              <a:off x="3451387" y="6702323"/>
              <a:ext cx="2886225" cy="1589055"/>
            </a:xfrm>
            <a:custGeom>
              <a:avLst/>
              <a:gdLst/>
              <a:ahLst/>
              <a:cxnLst/>
              <a:rect l="l" t="t" r="r" b="b"/>
              <a:pathLst>
                <a:path w="2886225" h="1589055">
                  <a:moveTo>
                    <a:pt x="0" y="0"/>
                  </a:moveTo>
                  <a:lnTo>
                    <a:pt x="2886225" y="0"/>
                  </a:lnTo>
                  <a:lnTo>
                    <a:pt x="2886225" y="1589056"/>
                  </a:lnTo>
                  <a:lnTo>
                    <a:pt x="0" y="1589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152" r="-602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6337612" cy="3549063"/>
            </a:xfrm>
            <a:custGeom>
              <a:avLst/>
              <a:gdLst/>
              <a:ahLst/>
              <a:cxnLst/>
              <a:rect l="l" t="t" r="r" b="b"/>
              <a:pathLst>
                <a:path w="6337612" h="3549063">
                  <a:moveTo>
                    <a:pt x="0" y="0"/>
                  </a:moveTo>
                  <a:lnTo>
                    <a:pt x="6337612" y="0"/>
                  </a:lnTo>
                  <a:lnTo>
                    <a:pt x="6337612" y="3549063"/>
                  </a:lnTo>
                  <a:lnTo>
                    <a:pt x="0" y="3549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3749901"/>
              <a:ext cx="6337612" cy="2851926"/>
            </a:xfrm>
            <a:custGeom>
              <a:avLst/>
              <a:gdLst/>
              <a:ahLst/>
              <a:cxnLst/>
              <a:rect l="l" t="t" r="r" b="b"/>
              <a:pathLst>
                <a:path w="6337612" h="2851926">
                  <a:moveTo>
                    <a:pt x="0" y="0"/>
                  </a:moveTo>
                  <a:lnTo>
                    <a:pt x="6337612" y="0"/>
                  </a:lnTo>
                  <a:lnTo>
                    <a:pt x="6337612" y="2851926"/>
                  </a:lnTo>
                  <a:lnTo>
                    <a:pt x="0" y="2851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3069" y="2298592"/>
            <a:ext cx="8689054" cy="6959708"/>
            <a:chOff x="0" y="0"/>
            <a:chExt cx="3098653" cy="24819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8653" cy="2481941"/>
            </a:xfrm>
            <a:custGeom>
              <a:avLst/>
              <a:gdLst/>
              <a:ahLst/>
              <a:cxnLst/>
              <a:rect l="l" t="t" r="r" b="b"/>
              <a:pathLst>
                <a:path w="3098653" h="2481941">
                  <a:moveTo>
                    <a:pt x="22275" y="0"/>
                  </a:moveTo>
                  <a:lnTo>
                    <a:pt x="3076378" y="0"/>
                  </a:lnTo>
                  <a:cubicBezTo>
                    <a:pt x="3088680" y="0"/>
                    <a:pt x="3098653" y="9973"/>
                    <a:pt x="3098653" y="22275"/>
                  </a:cubicBezTo>
                  <a:lnTo>
                    <a:pt x="3098653" y="2459666"/>
                  </a:lnTo>
                  <a:cubicBezTo>
                    <a:pt x="3098653" y="2471968"/>
                    <a:pt x="3088680" y="2481941"/>
                    <a:pt x="3076378" y="2481941"/>
                  </a:cubicBezTo>
                  <a:lnTo>
                    <a:pt x="22275" y="2481941"/>
                  </a:lnTo>
                  <a:cubicBezTo>
                    <a:pt x="9973" y="2481941"/>
                    <a:pt x="0" y="2471968"/>
                    <a:pt x="0" y="2459666"/>
                  </a:cubicBezTo>
                  <a:lnTo>
                    <a:pt x="0" y="22275"/>
                  </a:lnTo>
                  <a:cubicBezTo>
                    <a:pt x="0" y="9973"/>
                    <a:pt x="9973" y="0"/>
                    <a:pt x="22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D841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098653" cy="2520041"/>
            </a:xfrm>
            <a:prstGeom prst="rect">
              <a:avLst/>
            </a:prstGeom>
          </p:spPr>
          <p:txBody>
            <a:bodyPr lIns="48543" tIns="48543" rIns="48543" bIns="4854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327177" y="641242"/>
            <a:ext cx="111320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Sustav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za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prikupljanje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</a:p>
          <a:p>
            <a:pPr algn="r">
              <a:lnSpc>
                <a:spcPts val="6000"/>
              </a:lnSpc>
            </a:pP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hidroloških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podataka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44454" y="8063644"/>
            <a:ext cx="7679939" cy="17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3271"/>
                </a:solidFill>
                <a:latin typeface="Poppins"/>
              </a:rPr>
              <a:t>Mjerenja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se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provode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136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postaja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površinskih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voda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278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postaja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podzemnih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voda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cijelom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području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Hrvatske</a:t>
            </a:r>
            <a:r>
              <a:rPr lang="hr-HR" sz="1899" dirty="0">
                <a:solidFill>
                  <a:srgbClr val="003271"/>
                </a:solidFill>
                <a:latin typeface="Poppins"/>
              </a:rPr>
              <a:t> o kojima skrbi DHMZ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.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Hidrološko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mjerenje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održavanje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se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provodi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na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387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postaja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površinskih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voda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359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postaja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podzemnih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 Bold"/>
              </a:rPr>
              <a:t>voda</a:t>
            </a:r>
            <a:r>
              <a:rPr lang="en-US" sz="18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u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nadležnosti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Hrvatskih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003271"/>
                </a:solidFill>
                <a:latin typeface="Poppins"/>
              </a:rPr>
              <a:t>voda</a:t>
            </a:r>
            <a:r>
              <a:rPr lang="en-US" sz="1899" dirty="0">
                <a:solidFill>
                  <a:srgbClr val="003271"/>
                </a:solidFill>
                <a:latin typeface="Poppins"/>
              </a:rPr>
              <a:t>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820505" y="7825755"/>
            <a:ext cx="9504632" cy="2072712"/>
            <a:chOff x="-542263" y="-47625"/>
            <a:chExt cx="3181966" cy="706317"/>
          </a:xfrm>
        </p:grpSpPr>
        <p:sp>
          <p:nvSpPr>
            <p:cNvPr id="34" name="Freeform 34"/>
            <p:cNvSpPr/>
            <p:nvPr/>
          </p:nvSpPr>
          <p:spPr>
            <a:xfrm>
              <a:off x="-542263" y="5311"/>
              <a:ext cx="2639702" cy="653381"/>
            </a:xfrm>
            <a:custGeom>
              <a:avLst/>
              <a:gdLst/>
              <a:ahLst/>
              <a:cxnLst/>
              <a:rect l="l" t="t" r="r" b="b"/>
              <a:pathLst>
                <a:path w="2639702" h="653381">
                  <a:moveTo>
                    <a:pt x="24986" y="0"/>
                  </a:moveTo>
                  <a:lnTo>
                    <a:pt x="2614717" y="0"/>
                  </a:lnTo>
                  <a:cubicBezTo>
                    <a:pt x="2621343" y="0"/>
                    <a:pt x="2627699" y="2632"/>
                    <a:pt x="2632384" y="7318"/>
                  </a:cubicBezTo>
                  <a:cubicBezTo>
                    <a:pt x="2637070" y="12004"/>
                    <a:pt x="2639702" y="18359"/>
                    <a:pt x="2639702" y="24986"/>
                  </a:cubicBezTo>
                  <a:lnTo>
                    <a:pt x="2639702" y="628396"/>
                  </a:lnTo>
                  <a:cubicBezTo>
                    <a:pt x="2639702" y="642195"/>
                    <a:pt x="2628516" y="653381"/>
                    <a:pt x="2614717" y="653381"/>
                  </a:cubicBezTo>
                  <a:lnTo>
                    <a:pt x="24986" y="653381"/>
                  </a:lnTo>
                  <a:cubicBezTo>
                    <a:pt x="18359" y="653381"/>
                    <a:pt x="12004" y="650749"/>
                    <a:pt x="7318" y="646063"/>
                  </a:cubicBezTo>
                  <a:cubicBezTo>
                    <a:pt x="2632" y="641378"/>
                    <a:pt x="0" y="635022"/>
                    <a:pt x="0" y="628396"/>
                  </a:cubicBezTo>
                  <a:lnTo>
                    <a:pt x="0" y="24986"/>
                  </a:lnTo>
                  <a:cubicBezTo>
                    <a:pt x="0" y="18359"/>
                    <a:pt x="2632" y="12004"/>
                    <a:pt x="7318" y="7318"/>
                  </a:cubicBezTo>
                  <a:cubicBezTo>
                    <a:pt x="12004" y="2632"/>
                    <a:pt x="18359" y="0"/>
                    <a:pt x="249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FCFC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2639703" cy="70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-208357" y="1571377"/>
            <a:ext cx="7711586" cy="0"/>
          </a:xfrm>
          <a:prstGeom prst="line">
            <a:avLst/>
          </a:prstGeom>
          <a:ln w="47625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-5119501" y="501355"/>
            <a:ext cx="11618792" cy="3858831"/>
            <a:chOff x="0" y="0"/>
            <a:chExt cx="2103157" cy="698500"/>
          </a:xfrm>
        </p:grpSpPr>
        <p:sp>
          <p:nvSpPr>
            <p:cNvPr id="4" name="Freeform 4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61960" y="3570529"/>
            <a:ext cx="11618792" cy="3858831"/>
            <a:chOff x="0" y="0"/>
            <a:chExt cx="2103157" cy="698500"/>
          </a:xfrm>
        </p:grpSpPr>
        <p:sp>
          <p:nvSpPr>
            <p:cNvPr id="7" name="Freeform 7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161960" y="6723492"/>
            <a:ext cx="11618792" cy="3858831"/>
            <a:chOff x="0" y="0"/>
            <a:chExt cx="2103157" cy="698500"/>
          </a:xfrm>
        </p:grpSpPr>
        <p:sp>
          <p:nvSpPr>
            <p:cNvPr id="10" name="Freeform 10"/>
            <p:cNvSpPr/>
            <p:nvPr/>
          </p:nvSpPr>
          <p:spPr>
            <a:xfrm>
              <a:off x="1919" y="0"/>
              <a:ext cx="2099318" cy="698500"/>
            </a:xfrm>
            <a:custGeom>
              <a:avLst/>
              <a:gdLst/>
              <a:ahLst/>
              <a:cxnLst/>
              <a:rect l="l" t="t" r="r" b="b"/>
              <a:pathLst>
                <a:path w="2099318" h="698500">
                  <a:moveTo>
                    <a:pt x="2096211" y="357889"/>
                  </a:moveTo>
                  <a:lnTo>
                    <a:pt x="1903064" y="689861"/>
                  </a:lnTo>
                  <a:cubicBezTo>
                    <a:pt x="1899952" y="695210"/>
                    <a:pt x="1894231" y="698500"/>
                    <a:pt x="1888043" y="698500"/>
                  </a:cubicBezTo>
                  <a:lnTo>
                    <a:pt x="211276" y="698500"/>
                  </a:lnTo>
                  <a:cubicBezTo>
                    <a:pt x="205088" y="698500"/>
                    <a:pt x="199367" y="695210"/>
                    <a:pt x="196255" y="689861"/>
                  </a:cubicBezTo>
                  <a:lnTo>
                    <a:pt x="3107" y="357889"/>
                  </a:lnTo>
                  <a:cubicBezTo>
                    <a:pt x="0" y="352549"/>
                    <a:pt x="0" y="345951"/>
                    <a:pt x="3107" y="340611"/>
                  </a:cubicBezTo>
                  <a:lnTo>
                    <a:pt x="196255" y="8639"/>
                  </a:lnTo>
                  <a:cubicBezTo>
                    <a:pt x="199367" y="3290"/>
                    <a:pt x="205088" y="0"/>
                    <a:pt x="211276" y="0"/>
                  </a:cubicBezTo>
                  <a:lnTo>
                    <a:pt x="1888043" y="0"/>
                  </a:lnTo>
                  <a:cubicBezTo>
                    <a:pt x="1894231" y="0"/>
                    <a:pt x="1899952" y="3290"/>
                    <a:pt x="1903064" y="8639"/>
                  </a:cubicBezTo>
                  <a:lnTo>
                    <a:pt x="2096211" y="340611"/>
                  </a:lnTo>
                  <a:cubicBezTo>
                    <a:pt x="2099318" y="345951"/>
                    <a:pt x="2099318" y="352549"/>
                    <a:pt x="2096211" y="35788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874557" cy="755650"/>
            </a:xfrm>
            <a:prstGeom prst="rect">
              <a:avLst/>
            </a:prstGeom>
          </p:spPr>
          <p:txBody>
            <a:bodyPr lIns="63195" tIns="63195" rIns="63195" bIns="63195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3271">
                      <a:alpha val="84706"/>
                    </a:srgbClr>
                  </a:solidFill>
                  <a:latin typeface="Poppins"/>
                </a:rPr>
                <a:t>Srednja godišnja koncentracija prizemnog ozona (O₃), lebdećih čestica (PM₁₀) i dušikovog dioksida (NO₂) za 2015. (gore) i 2016. (dolje)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003271">
                    <a:alpha val="84706"/>
                  </a:srgbClr>
                </a:solidFill>
                <a:latin typeface="Poppi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372380" y="-601423"/>
            <a:ext cx="3528370" cy="303219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5056" y="0"/>
              <a:ext cx="802688" cy="698500"/>
            </a:xfrm>
            <a:custGeom>
              <a:avLst/>
              <a:gdLst/>
              <a:ahLst/>
              <a:cxnLst/>
              <a:rect l="l" t="t" r="r" b="b"/>
              <a:pathLst>
                <a:path w="802688" h="698500">
                  <a:moveTo>
                    <a:pt x="794503" y="372009"/>
                  </a:moveTo>
                  <a:lnTo>
                    <a:pt x="617785" y="675741"/>
                  </a:lnTo>
                  <a:cubicBezTo>
                    <a:pt x="609587" y="689832"/>
                    <a:pt x="594515" y="698500"/>
                    <a:pt x="578214" y="698500"/>
                  </a:cubicBezTo>
                  <a:lnTo>
                    <a:pt x="224474" y="698500"/>
                  </a:lnTo>
                  <a:cubicBezTo>
                    <a:pt x="208173" y="698500"/>
                    <a:pt x="193101" y="689832"/>
                    <a:pt x="184903" y="675741"/>
                  </a:cubicBezTo>
                  <a:lnTo>
                    <a:pt x="8185" y="372009"/>
                  </a:lnTo>
                  <a:cubicBezTo>
                    <a:pt x="0" y="357940"/>
                    <a:pt x="0" y="340560"/>
                    <a:pt x="8185" y="326491"/>
                  </a:cubicBezTo>
                  <a:lnTo>
                    <a:pt x="184903" y="22759"/>
                  </a:lnTo>
                  <a:cubicBezTo>
                    <a:pt x="193101" y="8668"/>
                    <a:pt x="208173" y="0"/>
                    <a:pt x="224474" y="0"/>
                  </a:cubicBezTo>
                  <a:lnTo>
                    <a:pt x="578214" y="0"/>
                  </a:lnTo>
                  <a:cubicBezTo>
                    <a:pt x="594515" y="0"/>
                    <a:pt x="609587" y="8668"/>
                    <a:pt x="617785" y="22759"/>
                  </a:cubicBezTo>
                  <a:lnTo>
                    <a:pt x="794503" y="326491"/>
                  </a:lnTo>
                  <a:cubicBezTo>
                    <a:pt x="802688" y="340560"/>
                    <a:pt x="802688" y="357940"/>
                    <a:pt x="794503" y="372009"/>
                  </a:cubicBezTo>
                  <a:close/>
                </a:path>
              </a:pathLst>
            </a:custGeom>
            <a:solidFill>
              <a:srgbClr val="003271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48228" tIns="48228" rIns="48228" bIns="4822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0146" y="-880870"/>
            <a:ext cx="2008388" cy="1725958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14064" y="0"/>
              <a:ext cx="784672" cy="698500"/>
            </a:xfrm>
            <a:custGeom>
              <a:avLst/>
              <a:gdLst/>
              <a:ahLst/>
              <a:cxnLst/>
              <a:rect l="l" t="t" r="r" b="b"/>
              <a:pathLst>
                <a:path w="784672" h="698500">
                  <a:moveTo>
                    <a:pt x="761904" y="412556"/>
                  </a:moveTo>
                  <a:lnTo>
                    <a:pt x="632368" y="635194"/>
                  </a:lnTo>
                  <a:cubicBezTo>
                    <a:pt x="609565" y="674388"/>
                    <a:pt x="567640" y="698500"/>
                    <a:pt x="522295" y="698500"/>
                  </a:cubicBezTo>
                  <a:lnTo>
                    <a:pt x="262377" y="698500"/>
                  </a:lnTo>
                  <a:cubicBezTo>
                    <a:pt x="217032" y="698500"/>
                    <a:pt x="175107" y="674388"/>
                    <a:pt x="152304" y="635194"/>
                  </a:cubicBezTo>
                  <a:lnTo>
                    <a:pt x="22768" y="412556"/>
                  </a:lnTo>
                  <a:cubicBezTo>
                    <a:pt x="0" y="373423"/>
                    <a:pt x="0" y="325077"/>
                    <a:pt x="22768" y="285944"/>
                  </a:cubicBezTo>
                  <a:lnTo>
                    <a:pt x="152304" y="63306"/>
                  </a:lnTo>
                  <a:cubicBezTo>
                    <a:pt x="175107" y="24112"/>
                    <a:pt x="217032" y="0"/>
                    <a:pt x="262377" y="0"/>
                  </a:cubicBezTo>
                  <a:lnTo>
                    <a:pt x="522295" y="0"/>
                  </a:lnTo>
                  <a:cubicBezTo>
                    <a:pt x="567640" y="0"/>
                    <a:pt x="609565" y="24112"/>
                    <a:pt x="632368" y="63306"/>
                  </a:cubicBezTo>
                  <a:lnTo>
                    <a:pt x="761904" y="285944"/>
                  </a:lnTo>
                  <a:cubicBezTo>
                    <a:pt x="784672" y="325077"/>
                    <a:pt x="784672" y="373423"/>
                    <a:pt x="761904" y="412556"/>
                  </a:cubicBezTo>
                  <a:close/>
                </a:path>
              </a:pathLst>
            </a:custGeom>
            <a:solidFill>
              <a:srgbClr val="003271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60860" tIns="60860" rIns="60860" bIns="6086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4379" y="2781180"/>
            <a:ext cx="7205231" cy="6829205"/>
            <a:chOff x="0" y="0"/>
            <a:chExt cx="9606975" cy="9105607"/>
          </a:xfrm>
        </p:grpSpPr>
        <p:sp>
          <p:nvSpPr>
            <p:cNvPr id="19" name="Freeform 19"/>
            <p:cNvSpPr/>
            <p:nvPr/>
          </p:nvSpPr>
          <p:spPr>
            <a:xfrm>
              <a:off x="0" y="4212613"/>
              <a:ext cx="9606975" cy="4892993"/>
            </a:xfrm>
            <a:custGeom>
              <a:avLst/>
              <a:gdLst/>
              <a:ahLst/>
              <a:cxnLst/>
              <a:rect l="l" t="t" r="r" b="b"/>
              <a:pathLst>
                <a:path w="9606975" h="4892993">
                  <a:moveTo>
                    <a:pt x="0" y="0"/>
                  </a:moveTo>
                  <a:lnTo>
                    <a:pt x="9606975" y="0"/>
                  </a:lnTo>
                  <a:lnTo>
                    <a:pt x="9606975" y="4892994"/>
                  </a:lnTo>
                  <a:lnTo>
                    <a:pt x="0" y="4892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3" b="-1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125531" y="26209"/>
              <a:ext cx="3358722" cy="4186405"/>
            </a:xfrm>
            <a:custGeom>
              <a:avLst/>
              <a:gdLst/>
              <a:ahLst/>
              <a:cxnLst/>
              <a:rect l="l" t="t" r="r" b="b"/>
              <a:pathLst>
                <a:path w="3358722" h="4186405">
                  <a:moveTo>
                    <a:pt x="0" y="0"/>
                  </a:moveTo>
                  <a:lnTo>
                    <a:pt x="3358722" y="0"/>
                  </a:lnTo>
                  <a:lnTo>
                    <a:pt x="3358722" y="4186404"/>
                  </a:lnTo>
                  <a:lnTo>
                    <a:pt x="0" y="4186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435" t="-3" r="-4227" b="-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 descr="A solar panel on a wall  Description automatically generated"/>
            <p:cNvSpPr/>
            <p:nvPr/>
          </p:nvSpPr>
          <p:spPr>
            <a:xfrm>
              <a:off x="0" y="0"/>
              <a:ext cx="3022937" cy="4030786"/>
            </a:xfrm>
            <a:custGeom>
              <a:avLst/>
              <a:gdLst/>
              <a:ahLst/>
              <a:cxnLst/>
              <a:rect l="l" t="t" r="r" b="b"/>
              <a:pathLst>
                <a:path w="3022937" h="4030786">
                  <a:moveTo>
                    <a:pt x="0" y="0"/>
                  </a:moveTo>
                  <a:lnTo>
                    <a:pt x="3022937" y="0"/>
                  </a:lnTo>
                  <a:lnTo>
                    <a:pt x="3022937" y="4030786"/>
                  </a:lnTo>
                  <a:lnTo>
                    <a:pt x="0" y="4030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6" b="-16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144791" y="0"/>
              <a:ext cx="2980740" cy="4030786"/>
            </a:xfrm>
            <a:custGeom>
              <a:avLst/>
              <a:gdLst/>
              <a:ahLst/>
              <a:cxnLst/>
              <a:rect l="l" t="t" r="r" b="b"/>
              <a:pathLst>
                <a:path w="2980740" h="4030786">
                  <a:moveTo>
                    <a:pt x="0" y="0"/>
                  </a:moveTo>
                  <a:lnTo>
                    <a:pt x="2980740" y="0"/>
                  </a:lnTo>
                  <a:lnTo>
                    <a:pt x="2980740" y="4030786"/>
                  </a:lnTo>
                  <a:lnTo>
                    <a:pt x="0" y="4030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699" t="-31" r="-36699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92549" y="2430770"/>
            <a:ext cx="7488893" cy="7494366"/>
            <a:chOff x="0" y="0"/>
            <a:chExt cx="2670657" cy="26726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70657" cy="2672609"/>
            </a:xfrm>
            <a:custGeom>
              <a:avLst/>
              <a:gdLst/>
              <a:ahLst/>
              <a:cxnLst/>
              <a:rect l="l" t="t" r="r" b="b"/>
              <a:pathLst>
                <a:path w="2670657" h="2672609">
                  <a:moveTo>
                    <a:pt x="25845" y="0"/>
                  </a:moveTo>
                  <a:lnTo>
                    <a:pt x="2644812" y="0"/>
                  </a:lnTo>
                  <a:cubicBezTo>
                    <a:pt x="2651666" y="0"/>
                    <a:pt x="2658240" y="2723"/>
                    <a:pt x="2663087" y="7570"/>
                  </a:cubicBezTo>
                  <a:cubicBezTo>
                    <a:pt x="2667934" y="12417"/>
                    <a:pt x="2670657" y="18990"/>
                    <a:pt x="2670657" y="25845"/>
                  </a:cubicBezTo>
                  <a:lnTo>
                    <a:pt x="2670657" y="2646764"/>
                  </a:lnTo>
                  <a:cubicBezTo>
                    <a:pt x="2670657" y="2661038"/>
                    <a:pt x="2659086" y="2672609"/>
                    <a:pt x="2644812" y="2672609"/>
                  </a:cubicBezTo>
                  <a:lnTo>
                    <a:pt x="25845" y="2672609"/>
                  </a:lnTo>
                  <a:cubicBezTo>
                    <a:pt x="18990" y="2672609"/>
                    <a:pt x="12417" y="2669886"/>
                    <a:pt x="7570" y="2665039"/>
                  </a:cubicBezTo>
                  <a:cubicBezTo>
                    <a:pt x="2723" y="2660192"/>
                    <a:pt x="0" y="2653618"/>
                    <a:pt x="0" y="2646764"/>
                  </a:cubicBezTo>
                  <a:lnTo>
                    <a:pt x="0" y="25845"/>
                  </a:lnTo>
                  <a:cubicBezTo>
                    <a:pt x="0" y="18990"/>
                    <a:pt x="2723" y="12417"/>
                    <a:pt x="7570" y="7570"/>
                  </a:cubicBezTo>
                  <a:cubicBezTo>
                    <a:pt x="12417" y="2723"/>
                    <a:pt x="18990" y="0"/>
                    <a:pt x="258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D841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670657" cy="2710709"/>
            </a:xfrm>
            <a:prstGeom prst="rect">
              <a:avLst/>
            </a:prstGeom>
          </p:spPr>
          <p:txBody>
            <a:bodyPr lIns="48543" tIns="48543" rIns="48543" bIns="4854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822296" y="2212867"/>
            <a:ext cx="2636929" cy="1779927"/>
          </a:xfrm>
          <a:custGeom>
            <a:avLst/>
            <a:gdLst/>
            <a:ahLst/>
            <a:cxnLst/>
            <a:rect l="l" t="t" r="r" b="b"/>
            <a:pathLst>
              <a:path w="2636929" h="1779927">
                <a:moveTo>
                  <a:pt x="0" y="0"/>
                </a:moveTo>
                <a:lnTo>
                  <a:pt x="2636929" y="0"/>
                </a:lnTo>
                <a:lnTo>
                  <a:pt x="2636929" y="1779927"/>
                </a:lnTo>
                <a:lnTo>
                  <a:pt x="0" y="17799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7" name="TextBox 27"/>
          <p:cNvSpPr txBox="1"/>
          <p:nvPr/>
        </p:nvSpPr>
        <p:spPr>
          <a:xfrm>
            <a:off x="6327177" y="641242"/>
            <a:ext cx="111320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Sustav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za </a:t>
            </a: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prikupljanje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</a:t>
            </a:r>
          </a:p>
          <a:p>
            <a:pPr algn="r">
              <a:lnSpc>
                <a:spcPts val="6000"/>
              </a:lnSpc>
            </a:pPr>
            <a:r>
              <a:rPr lang="en-US" sz="5000" dirty="0" err="1">
                <a:solidFill>
                  <a:srgbClr val="003271"/>
                </a:solidFill>
                <a:latin typeface="Poppins Bold"/>
              </a:rPr>
              <a:t>hidroloških</a:t>
            </a:r>
            <a:r>
              <a:rPr lang="en-US" sz="5000" dirty="0">
                <a:solidFill>
                  <a:srgbClr val="003271"/>
                </a:solidFill>
                <a:latin typeface="Poppins Bold"/>
              </a:rPr>
              <a:t> podataka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79286" y="3960607"/>
            <a:ext cx="7679939" cy="546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dirty="0" err="1">
                <a:solidFill>
                  <a:srgbClr val="003271"/>
                </a:solidFill>
                <a:latin typeface="Poppins"/>
              </a:rPr>
              <a:t>Modernizacija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hidrološke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mjerne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mreže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projektom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VEPAR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tehnologijom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beskontaktnih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(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radarskih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) </a:t>
            </a:r>
          </a:p>
          <a:p>
            <a:pPr algn="r">
              <a:lnSpc>
                <a:spcPts val="3079"/>
              </a:lnSpc>
            </a:pP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mjerenja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vodostaja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protoka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.</a:t>
            </a:r>
          </a:p>
          <a:p>
            <a:pPr algn="r">
              <a:lnSpc>
                <a:spcPts val="3079"/>
              </a:lnSpc>
            </a:pPr>
            <a:endParaRPr lang="en-US" sz="2199" dirty="0">
              <a:solidFill>
                <a:srgbClr val="003271"/>
              </a:solidFill>
              <a:latin typeface="Poppins"/>
            </a:endParaRPr>
          </a:p>
          <a:p>
            <a:pPr algn="r">
              <a:lnSpc>
                <a:spcPts val="3079"/>
              </a:lnSpc>
            </a:pP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Mjerni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parametri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: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razina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vode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protok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(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površinska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brzina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),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temperatura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kvaliteta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vode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(pH, EC, TDS, DO),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mutnoća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–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koncentracija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suspendiranog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sedimenta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video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nadzor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lokacije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.</a:t>
            </a:r>
          </a:p>
          <a:p>
            <a:pPr algn="r">
              <a:lnSpc>
                <a:spcPts val="3079"/>
              </a:lnSpc>
            </a:pPr>
            <a:endParaRPr lang="en-US" sz="2199" dirty="0">
              <a:solidFill>
                <a:srgbClr val="003271"/>
              </a:solidFill>
              <a:latin typeface="Poppins"/>
            </a:endParaRP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Prikupljanje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podataka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 Bold"/>
              </a:rPr>
              <a:t>vizualizacija</a:t>
            </a:r>
            <a:r>
              <a:rPr lang="en-US" sz="2199" dirty="0">
                <a:solidFill>
                  <a:srgbClr val="003271"/>
                </a:solidFill>
                <a:latin typeface="Poppins Bold"/>
              </a:rPr>
              <a:t>: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GPRS/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LORa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WAN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komunikacija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daljinsko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upravljanje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podešavanje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parametara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dijagnostika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nadzor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sustava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s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alarmiranjem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izvješćivanjem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raznovrstan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skup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vizualizacijskih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statističkih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i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analitičkih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3271"/>
                </a:solidFill>
                <a:latin typeface="Poppins"/>
              </a:rPr>
              <a:t>alata</a:t>
            </a:r>
            <a:r>
              <a:rPr lang="en-US" sz="2199" dirty="0">
                <a:solidFill>
                  <a:srgbClr val="003271"/>
                </a:solidFill>
                <a:latin typeface="Poppins"/>
              </a:rPr>
              <a:t>.</a:t>
            </a:r>
          </a:p>
        </p:txBody>
      </p:sp>
      <p:sp>
        <p:nvSpPr>
          <p:cNvPr id="29" name="AutoShape 29"/>
          <p:cNvSpPr/>
          <p:nvPr/>
        </p:nvSpPr>
        <p:spPr>
          <a:xfrm>
            <a:off x="10849095" y="9925137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59396" y="-255832"/>
            <a:ext cx="9118791" cy="9084631"/>
            <a:chOff x="0" y="0"/>
            <a:chExt cx="701126" cy="698500"/>
          </a:xfrm>
        </p:grpSpPr>
        <p:sp>
          <p:nvSpPr>
            <p:cNvPr id="3" name="Freeform 3"/>
            <p:cNvSpPr/>
            <p:nvPr/>
          </p:nvSpPr>
          <p:spPr>
            <a:xfrm>
              <a:off x="3261" y="0"/>
              <a:ext cx="694605" cy="698500"/>
            </a:xfrm>
            <a:custGeom>
              <a:avLst/>
              <a:gdLst/>
              <a:ahLst/>
              <a:cxnLst/>
              <a:rect l="l" t="t" r="r" b="b"/>
              <a:pathLst>
                <a:path w="694605" h="698500">
                  <a:moveTo>
                    <a:pt x="689326" y="363927"/>
                  </a:moveTo>
                  <a:lnTo>
                    <a:pt x="503205" y="683823"/>
                  </a:lnTo>
                  <a:cubicBezTo>
                    <a:pt x="497918" y="692910"/>
                    <a:pt x="488198" y="698500"/>
                    <a:pt x="477685" y="698500"/>
                  </a:cubicBezTo>
                  <a:lnTo>
                    <a:pt x="216919" y="698500"/>
                  </a:lnTo>
                  <a:cubicBezTo>
                    <a:pt x="206406" y="698500"/>
                    <a:pt x="196687" y="692910"/>
                    <a:pt x="191400" y="683823"/>
                  </a:cubicBezTo>
                  <a:lnTo>
                    <a:pt x="5278" y="363927"/>
                  </a:lnTo>
                  <a:cubicBezTo>
                    <a:pt x="0" y="354854"/>
                    <a:pt x="0" y="343646"/>
                    <a:pt x="5278" y="334573"/>
                  </a:cubicBezTo>
                  <a:lnTo>
                    <a:pt x="191400" y="14677"/>
                  </a:lnTo>
                  <a:cubicBezTo>
                    <a:pt x="196687" y="5590"/>
                    <a:pt x="206406" y="0"/>
                    <a:pt x="216919" y="0"/>
                  </a:cubicBezTo>
                  <a:lnTo>
                    <a:pt x="477685" y="0"/>
                  </a:lnTo>
                  <a:cubicBezTo>
                    <a:pt x="488198" y="0"/>
                    <a:pt x="497918" y="5590"/>
                    <a:pt x="503205" y="14677"/>
                  </a:cubicBezTo>
                  <a:lnTo>
                    <a:pt x="689326" y="334573"/>
                  </a:lnTo>
                  <a:cubicBezTo>
                    <a:pt x="694605" y="343646"/>
                    <a:pt x="694605" y="354854"/>
                    <a:pt x="689326" y="363927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47252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08848" y="1492040"/>
            <a:ext cx="9683927" cy="9647650"/>
            <a:chOff x="0" y="0"/>
            <a:chExt cx="701126" cy="698500"/>
          </a:xfrm>
        </p:grpSpPr>
        <p:sp>
          <p:nvSpPr>
            <p:cNvPr id="6" name="Freeform 6"/>
            <p:cNvSpPr/>
            <p:nvPr/>
          </p:nvSpPr>
          <p:spPr>
            <a:xfrm>
              <a:off x="3070" y="0"/>
              <a:ext cx="694986" cy="698500"/>
            </a:xfrm>
            <a:custGeom>
              <a:avLst/>
              <a:gdLst/>
              <a:ahLst/>
              <a:cxnLst/>
              <a:rect l="l" t="t" r="r" b="b"/>
              <a:pathLst>
                <a:path w="694986" h="698500">
                  <a:moveTo>
                    <a:pt x="690016" y="363070"/>
                  </a:moveTo>
                  <a:lnTo>
                    <a:pt x="502897" y="684680"/>
                  </a:lnTo>
                  <a:cubicBezTo>
                    <a:pt x="497919" y="693236"/>
                    <a:pt x="488767" y="698500"/>
                    <a:pt x="478867" y="698500"/>
                  </a:cubicBezTo>
                  <a:lnTo>
                    <a:pt x="216119" y="698500"/>
                  </a:lnTo>
                  <a:cubicBezTo>
                    <a:pt x="206220" y="698500"/>
                    <a:pt x="197067" y="693236"/>
                    <a:pt x="192089" y="684680"/>
                  </a:cubicBezTo>
                  <a:lnTo>
                    <a:pt x="4971" y="363070"/>
                  </a:lnTo>
                  <a:cubicBezTo>
                    <a:pt x="0" y="354527"/>
                    <a:pt x="0" y="343973"/>
                    <a:pt x="4971" y="335430"/>
                  </a:cubicBezTo>
                  <a:lnTo>
                    <a:pt x="192089" y="13820"/>
                  </a:lnTo>
                  <a:cubicBezTo>
                    <a:pt x="197067" y="5264"/>
                    <a:pt x="206220" y="0"/>
                    <a:pt x="216119" y="0"/>
                  </a:cubicBezTo>
                  <a:lnTo>
                    <a:pt x="478867" y="0"/>
                  </a:lnTo>
                  <a:cubicBezTo>
                    <a:pt x="488767" y="0"/>
                    <a:pt x="497919" y="5264"/>
                    <a:pt x="502897" y="13820"/>
                  </a:cubicBezTo>
                  <a:lnTo>
                    <a:pt x="690016" y="335430"/>
                  </a:lnTo>
                  <a:cubicBezTo>
                    <a:pt x="694986" y="343973"/>
                    <a:pt x="694986" y="354527"/>
                    <a:pt x="690016" y="363070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47252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161321" y="1930264"/>
            <a:ext cx="11331871" cy="8609337"/>
            <a:chOff x="0" y="0"/>
            <a:chExt cx="919387" cy="698500"/>
          </a:xfrm>
        </p:grpSpPr>
        <p:sp>
          <p:nvSpPr>
            <p:cNvPr id="9" name="Freeform 9"/>
            <p:cNvSpPr/>
            <p:nvPr/>
          </p:nvSpPr>
          <p:spPr>
            <a:xfrm>
              <a:off x="2624" y="0"/>
              <a:ext cx="914139" cy="698500"/>
            </a:xfrm>
            <a:custGeom>
              <a:avLst/>
              <a:gdLst/>
              <a:ahLst/>
              <a:cxnLst/>
              <a:rect l="l" t="t" r="r" b="b"/>
              <a:pathLst>
                <a:path w="914139" h="698500">
                  <a:moveTo>
                    <a:pt x="909891" y="361060"/>
                  </a:moveTo>
                  <a:lnTo>
                    <a:pt x="720434" y="686690"/>
                  </a:lnTo>
                  <a:cubicBezTo>
                    <a:pt x="716180" y="694002"/>
                    <a:pt x="708359" y="698500"/>
                    <a:pt x="699899" y="698500"/>
                  </a:cubicBezTo>
                  <a:lnTo>
                    <a:pt x="214240" y="698500"/>
                  </a:lnTo>
                  <a:cubicBezTo>
                    <a:pt x="205780" y="698500"/>
                    <a:pt x="197959" y="694002"/>
                    <a:pt x="193704" y="686690"/>
                  </a:cubicBezTo>
                  <a:lnTo>
                    <a:pt x="4248" y="361060"/>
                  </a:lnTo>
                  <a:cubicBezTo>
                    <a:pt x="0" y="353760"/>
                    <a:pt x="0" y="344740"/>
                    <a:pt x="4248" y="337440"/>
                  </a:cubicBezTo>
                  <a:lnTo>
                    <a:pt x="193704" y="11810"/>
                  </a:lnTo>
                  <a:cubicBezTo>
                    <a:pt x="197959" y="4498"/>
                    <a:pt x="205780" y="0"/>
                    <a:pt x="214240" y="0"/>
                  </a:cubicBezTo>
                  <a:lnTo>
                    <a:pt x="699899" y="0"/>
                  </a:lnTo>
                  <a:cubicBezTo>
                    <a:pt x="708359" y="0"/>
                    <a:pt x="716180" y="4498"/>
                    <a:pt x="720434" y="11810"/>
                  </a:cubicBezTo>
                  <a:lnTo>
                    <a:pt x="909891" y="337440"/>
                  </a:lnTo>
                  <a:cubicBezTo>
                    <a:pt x="914139" y="344740"/>
                    <a:pt x="914139" y="353760"/>
                    <a:pt x="909891" y="361060"/>
                  </a:cubicBezTo>
                  <a:close/>
                </a:path>
              </a:pathLst>
            </a:custGeom>
            <a:blipFill>
              <a:blip r:embed="rId2"/>
              <a:stretch>
                <a:fillRect l="-7477" r="-747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-1038076" y="1009650"/>
            <a:ext cx="7047728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grpSp>
        <p:nvGrpSpPr>
          <p:cNvPr id="11" name="Group 11"/>
          <p:cNvGrpSpPr/>
          <p:nvPr/>
        </p:nvGrpSpPr>
        <p:grpSpPr>
          <a:xfrm>
            <a:off x="2933116" y="9204316"/>
            <a:ext cx="4976674" cy="1725528"/>
            <a:chOff x="0" y="0"/>
            <a:chExt cx="2014576" cy="698500"/>
          </a:xfrm>
        </p:grpSpPr>
        <p:sp>
          <p:nvSpPr>
            <p:cNvPr id="12" name="Freeform 12"/>
            <p:cNvSpPr/>
            <p:nvPr/>
          </p:nvSpPr>
          <p:spPr>
            <a:xfrm>
              <a:off x="5974" y="0"/>
              <a:ext cx="2002627" cy="698500"/>
            </a:xfrm>
            <a:custGeom>
              <a:avLst/>
              <a:gdLst/>
              <a:ahLst/>
              <a:cxnLst/>
              <a:rect l="l" t="t" r="r" b="b"/>
              <a:pathLst>
                <a:path w="2002627" h="698500">
                  <a:moveTo>
                    <a:pt x="1992955" y="376142"/>
                  </a:moveTo>
                  <a:lnTo>
                    <a:pt x="1821048" y="671608"/>
                  </a:lnTo>
                  <a:cubicBezTo>
                    <a:pt x="1811361" y="688257"/>
                    <a:pt x="1793551" y="698500"/>
                    <a:pt x="1774289" y="698500"/>
                  </a:cubicBezTo>
                  <a:lnTo>
                    <a:pt x="228339" y="698500"/>
                  </a:lnTo>
                  <a:cubicBezTo>
                    <a:pt x="209076" y="698500"/>
                    <a:pt x="191267" y="688257"/>
                    <a:pt x="181580" y="671608"/>
                  </a:cubicBezTo>
                  <a:lnTo>
                    <a:pt x="9672" y="376142"/>
                  </a:lnTo>
                  <a:cubicBezTo>
                    <a:pt x="0" y="359519"/>
                    <a:pt x="0" y="338981"/>
                    <a:pt x="9672" y="322358"/>
                  </a:cubicBezTo>
                  <a:lnTo>
                    <a:pt x="181580" y="26892"/>
                  </a:lnTo>
                  <a:cubicBezTo>
                    <a:pt x="191267" y="10243"/>
                    <a:pt x="209076" y="0"/>
                    <a:pt x="228339" y="0"/>
                  </a:cubicBezTo>
                  <a:lnTo>
                    <a:pt x="1774289" y="0"/>
                  </a:lnTo>
                  <a:cubicBezTo>
                    <a:pt x="1793551" y="0"/>
                    <a:pt x="1811361" y="10243"/>
                    <a:pt x="1821048" y="26892"/>
                  </a:cubicBezTo>
                  <a:lnTo>
                    <a:pt x="1992955" y="322358"/>
                  </a:lnTo>
                  <a:cubicBezTo>
                    <a:pt x="2002627" y="338981"/>
                    <a:pt x="2002627" y="359519"/>
                    <a:pt x="1992955" y="376142"/>
                  </a:cubicBezTo>
                  <a:close/>
                </a:path>
              </a:pathLst>
            </a:custGeom>
            <a:solidFill>
              <a:srgbClr val="003271">
                <a:alpha val="80000"/>
              </a:srgbClr>
            </a:solidFill>
            <a:ln w="38100" cap="sq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178597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909790" y="682415"/>
            <a:ext cx="934951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HIDROLOŠKI PROGNOSTIČKI MODELI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45054" y="2486882"/>
            <a:ext cx="9114246" cy="118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  <a:spcBef>
                <a:spcPct val="0"/>
              </a:spcBef>
            </a:pPr>
            <a:r>
              <a:rPr lang="en-US" sz="2228">
                <a:solidFill>
                  <a:srgbClr val="003271"/>
                </a:solidFill>
                <a:latin typeface="Poppins"/>
              </a:rPr>
              <a:t>Operativna hidroprognoza DHMZ-a od kraja 2023. po prvi put obuhvaća cijelu Hrvatsku vlastitim prognozama riječnih poplava 5 dana unaprijed.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655935" y="4473388"/>
            <a:ext cx="5603365" cy="943697"/>
            <a:chOff x="0" y="0"/>
            <a:chExt cx="7471153" cy="1258263"/>
          </a:xfrm>
        </p:grpSpPr>
        <p:sp>
          <p:nvSpPr>
            <p:cNvPr id="17" name="TextBox 17"/>
            <p:cNvSpPr txBox="1"/>
            <p:nvPr/>
          </p:nvSpPr>
          <p:spPr>
            <a:xfrm>
              <a:off x="4005710" y="746367"/>
              <a:ext cx="3465443" cy="511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0"/>
                </a:lnSpc>
                <a:spcBef>
                  <a:spcPct val="0"/>
                </a:spcBef>
              </a:pPr>
              <a:r>
                <a:rPr lang="en-US" sz="2228">
                  <a:solidFill>
                    <a:srgbClr val="003271"/>
                  </a:solidFill>
                  <a:latin typeface="Poppins"/>
                </a:rPr>
                <a:t>(2014. - 2016.)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7471153" cy="72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3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3271"/>
                  </a:solidFill>
                  <a:latin typeface="Poppins Bold"/>
                </a:rPr>
                <a:t>SLIV RIJEKE SAVE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59696" y="6008877"/>
            <a:ext cx="6999604" cy="1509873"/>
            <a:chOff x="0" y="0"/>
            <a:chExt cx="9332806" cy="201316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85725"/>
              <a:ext cx="9332806" cy="147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3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3271"/>
                  </a:solidFill>
                  <a:latin typeface="Poppins Bold"/>
                </a:rPr>
                <a:t>SLIVOVI RIJEKA DRAVE I DUNAVA + JADRANSKI SLIVOVI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867363" y="1501267"/>
              <a:ext cx="3465443" cy="511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0"/>
                </a:lnSpc>
                <a:spcBef>
                  <a:spcPct val="0"/>
                </a:spcBef>
              </a:pPr>
              <a:r>
                <a:rPr lang="en-US" sz="2228">
                  <a:solidFill>
                    <a:srgbClr val="003271"/>
                  </a:solidFill>
                  <a:latin typeface="Poppins"/>
                </a:rPr>
                <a:t>(2019. - 2023.)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4223060" y="7785447"/>
            <a:ext cx="3036240" cy="1807249"/>
          </a:xfrm>
          <a:custGeom>
            <a:avLst/>
            <a:gdLst/>
            <a:ahLst/>
            <a:cxnLst/>
            <a:rect l="l" t="t" r="r" b="b"/>
            <a:pathLst>
              <a:path w="3036240" h="1807249">
                <a:moveTo>
                  <a:pt x="0" y="0"/>
                </a:moveTo>
                <a:lnTo>
                  <a:pt x="3036240" y="0"/>
                </a:lnTo>
                <a:lnTo>
                  <a:pt x="3036240" y="1807249"/>
                </a:lnTo>
                <a:lnTo>
                  <a:pt x="0" y="1807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72" b="-9579"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91998" y="501347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-3489766" y="1765783"/>
            <a:ext cx="24500525" cy="7294239"/>
            <a:chOff x="0" y="0"/>
            <a:chExt cx="3090813" cy="920190"/>
          </a:xfrm>
        </p:grpSpPr>
        <p:sp>
          <p:nvSpPr>
            <p:cNvPr id="4" name="Freeform 4"/>
            <p:cNvSpPr/>
            <p:nvPr/>
          </p:nvSpPr>
          <p:spPr>
            <a:xfrm>
              <a:off x="695" y="0"/>
              <a:ext cx="3089423" cy="920190"/>
            </a:xfrm>
            <a:custGeom>
              <a:avLst/>
              <a:gdLst/>
              <a:ahLst/>
              <a:cxnLst/>
              <a:rect l="l" t="t" r="r" b="b"/>
              <a:pathLst>
                <a:path w="3089423" h="920190">
                  <a:moveTo>
                    <a:pt x="3088203" y="464431"/>
                  </a:moveTo>
                  <a:lnTo>
                    <a:pt x="2888833" y="915854"/>
                  </a:lnTo>
                  <a:cubicBezTo>
                    <a:pt x="2887669" y="918489"/>
                    <a:pt x="2885059" y="920190"/>
                    <a:pt x="2882178" y="920190"/>
                  </a:cubicBezTo>
                  <a:lnTo>
                    <a:pt x="207245" y="920190"/>
                  </a:lnTo>
                  <a:cubicBezTo>
                    <a:pt x="204364" y="920190"/>
                    <a:pt x="201754" y="918489"/>
                    <a:pt x="200590" y="915854"/>
                  </a:cubicBezTo>
                  <a:lnTo>
                    <a:pt x="1220" y="464431"/>
                  </a:lnTo>
                  <a:cubicBezTo>
                    <a:pt x="0" y="461669"/>
                    <a:pt x="0" y="458521"/>
                    <a:pt x="1220" y="455759"/>
                  </a:cubicBezTo>
                  <a:lnTo>
                    <a:pt x="200590" y="4336"/>
                  </a:lnTo>
                  <a:cubicBezTo>
                    <a:pt x="201754" y="1700"/>
                    <a:pt x="204364" y="0"/>
                    <a:pt x="207245" y="0"/>
                  </a:cubicBezTo>
                  <a:lnTo>
                    <a:pt x="2882178" y="0"/>
                  </a:lnTo>
                  <a:cubicBezTo>
                    <a:pt x="2885059" y="0"/>
                    <a:pt x="2887669" y="1700"/>
                    <a:pt x="2888833" y="4336"/>
                  </a:cubicBezTo>
                  <a:lnTo>
                    <a:pt x="3088203" y="455759"/>
                  </a:lnTo>
                  <a:cubicBezTo>
                    <a:pt x="3089423" y="458521"/>
                    <a:pt x="3089423" y="461669"/>
                    <a:pt x="3088203" y="464431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2862213" cy="977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4909" y="876680"/>
            <a:ext cx="10715484" cy="3487368"/>
            <a:chOff x="0" y="0"/>
            <a:chExt cx="2146251" cy="698500"/>
          </a:xfrm>
        </p:grpSpPr>
        <p:sp>
          <p:nvSpPr>
            <p:cNvPr id="7" name="Freeform 7"/>
            <p:cNvSpPr/>
            <p:nvPr/>
          </p:nvSpPr>
          <p:spPr>
            <a:xfrm>
              <a:off x="2775" y="0"/>
              <a:ext cx="2140701" cy="698500"/>
            </a:xfrm>
            <a:custGeom>
              <a:avLst/>
              <a:gdLst/>
              <a:ahLst/>
              <a:cxnLst/>
              <a:rect l="l" t="t" r="r" b="b"/>
              <a:pathLst>
                <a:path w="2140701" h="698500">
                  <a:moveTo>
                    <a:pt x="2136209" y="361740"/>
                  </a:moveTo>
                  <a:lnTo>
                    <a:pt x="1947543" y="686010"/>
                  </a:lnTo>
                  <a:cubicBezTo>
                    <a:pt x="1943044" y="693743"/>
                    <a:pt x="1934772" y="698500"/>
                    <a:pt x="1925826" y="698500"/>
                  </a:cubicBezTo>
                  <a:lnTo>
                    <a:pt x="214875" y="698500"/>
                  </a:lnTo>
                  <a:cubicBezTo>
                    <a:pt x="205929" y="698500"/>
                    <a:pt x="197657" y="693743"/>
                    <a:pt x="193158" y="686010"/>
                  </a:cubicBezTo>
                  <a:lnTo>
                    <a:pt x="4492" y="361740"/>
                  </a:lnTo>
                  <a:cubicBezTo>
                    <a:pt x="0" y="354019"/>
                    <a:pt x="0" y="344481"/>
                    <a:pt x="4492" y="336760"/>
                  </a:cubicBezTo>
                  <a:lnTo>
                    <a:pt x="193158" y="12490"/>
                  </a:lnTo>
                  <a:cubicBezTo>
                    <a:pt x="197657" y="4757"/>
                    <a:pt x="205929" y="0"/>
                    <a:pt x="214875" y="0"/>
                  </a:cubicBezTo>
                  <a:lnTo>
                    <a:pt x="1925826" y="0"/>
                  </a:lnTo>
                  <a:cubicBezTo>
                    <a:pt x="1934772" y="0"/>
                    <a:pt x="1943044" y="4757"/>
                    <a:pt x="1947543" y="12490"/>
                  </a:cubicBezTo>
                  <a:lnTo>
                    <a:pt x="2136209" y="336760"/>
                  </a:lnTo>
                  <a:cubicBezTo>
                    <a:pt x="2140701" y="344481"/>
                    <a:pt x="2140701" y="354019"/>
                    <a:pt x="2136209" y="361740"/>
                  </a:cubicBezTo>
                  <a:close/>
                </a:path>
              </a:pathLst>
            </a:custGeom>
            <a:solidFill>
              <a:srgbClr val="003271">
                <a:alpha val="80000"/>
              </a:srgbClr>
            </a:solidFill>
            <a:ln w="38100" cap="sq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1917651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98872" y="1664142"/>
            <a:ext cx="12887557" cy="12572855"/>
            <a:chOff x="0" y="0"/>
            <a:chExt cx="17183409" cy="1676380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731466" cy="13739902"/>
              <a:chOff x="0" y="0"/>
              <a:chExt cx="545559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694" y="0"/>
                <a:ext cx="53817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538171" h="698500">
                    <a:moveTo>
                      <a:pt x="532190" y="365878"/>
                    </a:moveTo>
                    <a:lnTo>
                      <a:pt x="348340" y="681872"/>
                    </a:lnTo>
                    <a:cubicBezTo>
                      <a:pt x="342350" y="692167"/>
                      <a:pt x="331338" y="698500"/>
                      <a:pt x="319427" y="698500"/>
                    </a:cubicBezTo>
                    <a:lnTo>
                      <a:pt x="218744" y="698500"/>
                    </a:lnTo>
                    <a:cubicBezTo>
                      <a:pt x="206833" y="698500"/>
                      <a:pt x="195821" y="692167"/>
                      <a:pt x="189831" y="681872"/>
                    </a:cubicBezTo>
                    <a:lnTo>
                      <a:pt x="5981" y="365878"/>
                    </a:lnTo>
                    <a:cubicBezTo>
                      <a:pt x="0" y="355599"/>
                      <a:pt x="0" y="342901"/>
                      <a:pt x="5981" y="332622"/>
                    </a:cubicBezTo>
                    <a:lnTo>
                      <a:pt x="189831" y="16628"/>
                    </a:lnTo>
                    <a:cubicBezTo>
                      <a:pt x="195821" y="6333"/>
                      <a:pt x="206833" y="0"/>
                      <a:pt x="218744" y="0"/>
                    </a:cubicBezTo>
                    <a:lnTo>
                      <a:pt x="319427" y="0"/>
                    </a:lnTo>
                    <a:cubicBezTo>
                      <a:pt x="331338" y="0"/>
                      <a:pt x="342350" y="6333"/>
                      <a:pt x="348340" y="16628"/>
                    </a:cubicBezTo>
                    <a:lnTo>
                      <a:pt x="532190" y="332622"/>
                    </a:lnTo>
                    <a:cubicBezTo>
                      <a:pt x="538171" y="342901"/>
                      <a:pt x="538171" y="355599"/>
                      <a:pt x="532190" y="365878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14300" y="-57150"/>
                <a:ext cx="316959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741359" y="789195"/>
              <a:ext cx="14442050" cy="15974612"/>
              <a:chOff x="0" y="0"/>
              <a:chExt cx="631488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2745" y="0"/>
                <a:ext cx="62599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25998" h="698500">
                    <a:moveTo>
                      <a:pt x="621554" y="361606"/>
                    </a:moveTo>
                    <a:lnTo>
                      <a:pt x="432732" y="686144"/>
                    </a:lnTo>
                    <a:cubicBezTo>
                      <a:pt x="428281" y="693794"/>
                      <a:pt x="420098" y="698500"/>
                      <a:pt x="411248" y="698500"/>
                    </a:cubicBezTo>
                    <a:lnTo>
                      <a:pt x="214750" y="698500"/>
                    </a:lnTo>
                    <a:cubicBezTo>
                      <a:pt x="205900" y="698500"/>
                      <a:pt x="197717" y="693794"/>
                      <a:pt x="193266" y="686144"/>
                    </a:cubicBezTo>
                    <a:lnTo>
                      <a:pt x="4444" y="361606"/>
                    </a:lnTo>
                    <a:cubicBezTo>
                      <a:pt x="0" y="353968"/>
                      <a:pt x="0" y="344532"/>
                      <a:pt x="4444" y="336894"/>
                    </a:cubicBezTo>
                    <a:lnTo>
                      <a:pt x="193266" y="12356"/>
                    </a:lnTo>
                    <a:cubicBezTo>
                      <a:pt x="197717" y="4706"/>
                      <a:pt x="205900" y="0"/>
                      <a:pt x="214750" y="0"/>
                    </a:cubicBezTo>
                    <a:lnTo>
                      <a:pt x="411248" y="0"/>
                    </a:lnTo>
                    <a:cubicBezTo>
                      <a:pt x="420098" y="0"/>
                      <a:pt x="428281" y="4706"/>
                      <a:pt x="432732" y="12356"/>
                    </a:cubicBezTo>
                    <a:lnTo>
                      <a:pt x="621554" y="336894"/>
                    </a:lnTo>
                    <a:cubicBezTo>
                      <a:pt x="625998" y="344532"/>
                      <a:pt x="625998" y="353968"/>
                      <a:pt x="621554" y="361606"/>
                    </a:cubicBez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402888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522250" y="0"/>
              <a:ext cx="14287312" cy="4649824"/>
              <a:chOff x="0" y="0"/>
              <a:chExt cx="2146251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2775" y="0"/>
                <a:ext cx="214070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140701" h="698500">
                    <a:moveTo>
                      <a:pt x="2136209" y="361740"/>
                    </a:moveTo>
                    <a:lnTo>
                      <a:pt x="1947543" y="686010"/>
                    </a:lnTo>
                    <a:cubicBezTo>
                      <a:pt x="1943044" y="693743"/>
                      <a:pt x="1934772" y="698500"/>
                      <a:pt x="1925826" y="698500"/>
                    </a:cubicBezTo>
                    <a:lnTo>
                      <a:pt x="214875" y="698500"/>
                    </a:lnTo>
                    <a:cubicBezTo>
                      <a:pt x="205929" y="698500"/>
                      <a:pt x="197657" y="693743"/>
                      <a:pt x="193158" y="686010"/>
                    </a:cubicBezTo>
                    <a:lnTo>
                      <a:pt x="4492" y="361740"/>
                    </a:lnTo>
                    <a:cubicBezTo>
                      <a:pt x="0" y="354019"/>
                      <a:pt x="0" y="344481"/>
                      <a:pt x="4492" y="336760"/>
                    </a:cubicBezTo>
                    <a:lnTo>
                      <a:pt x="193158" y="12490"/>
                    </a:lnTo>
                    <a:cubicBezTo>
                      <a:pt x="197657" y="4757"/>
                      <a:pt x="205929" y="0"/>
                      <a:pt x="214875" y="0"/>
                    </a:cubicBezTo>
                    <a:lnTo>
                      <a:pt x="1925826" y="0"/>
                    </a:lnTo>
                    <a:cubicBezTo>
                      <a:pt x="1934772" y="0"/>
                      <a:pt x="1943044" y="4757"/>
                      <a:pt x="1947543" y="12490"/>
                    </a:cubicBezTo>
                    <a:lnTo>
                      <a:pt x="2136209" y="336760"/>
                    </a:lnTo>
                    <a:cubicBezTo>
                      <a:pt x="2140701" y="344481"/>
                      <a:pt x="2140701" y="354019"/>
                      <a:pt x="2136209" y="361740"/>
                    </a:cubicBezTo>
                    <a:close/>
                  </a:path>
                </a:pathLst>
              </a:custGeom>
              <a:solidFill>
                <a:srgbClr val="003271">
                  <a:alpha val="80000"/>
                </a:srgbClr>
              </a:solidFill>
              <a:ln w="38100" cap="sq">
                <a:solidFill>
                  <a:srgbClr val="FFFFFF">
                    <a:alpha val="80000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917651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9" name="Freeform 19" descr="High-value Datasets features"/>
          <p:cNvSpPr/>
          <p:nvPr/>
        </p:nvSpPr>
        <p:spPr>
          <a:xfrm>
            <a:off x="5214820" y="874579"/>
            <a:ext cx="9456209" cy="9076648"/>
          </a:xfrm>
          <a:custGeom>
            <a:avLst/>
            <a:gdLst/>
            <a:ahLst/>
            <a:cxnLst/>
            <a:rect l="l" t="t" r="r" b="b"/>
            <a:pathLst>
              <a:path w="9456209" h="9076648">
                <a:moveTo>
                  <a:pt x="0" y="0"/>
                </a:moveTo>
                <a:lnTo>
                  <a:pt x="9456209" y="0"/>
                </a:lnTo>
                <a:lnTo>
                  <a:pt x="9456209" y="9076647"/>
                </a:lnTo>
                <a:lnTo>
                  <a:pt x="0" y="9076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50" b="-3731"/>
            </a:stretch>
          </a:blipFill>
          <a:ln w="38100" cap="rnd">
            <a:solidFill>
              <a:srgbClr val="F8982A"/>
            </a:solidFill>
            <a:prstDash val="solid"/>
            <a:round/>
          </a:ln>
          <a:effectLst>
            <a:softEdge rad="0"/>
          </a:effectLst>
        </p:spPr>
        <p:txBody>
          <a:bodyPr/>
          <a:lstStyle/>
          <a:p>
            <a:endParaRPr lang="hr-HR"/>
          </a:p>
        </p:txBody>
      </p:sp>
      <p:sp>
        <p:nvSpPr>
          <p:cNvPr id="20" name="AutoShape 20"/>
          <p:cNvSpPr/>
          <p:nvPr/>
        </p:nvSpPr>
        <p:spPr>
          <a:xfrm flipH="1" flipV="1">
            <a:off x="-7650961" y="9277350"/>
            <a:ext cx="1092970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21" name="Freeform 21"/>
          <p:cNvSpPr/>
          <p:nvPr/>
        </p:nvSpPr>
        <p:spPr>
          <a:xfrm>
            <a:off x="1028700" y="501347"/>
            <a:ext cx="2528872" cy="2528872"/>
          </a:xfrm>
          <a:custGeom>
            <a:avLst/>
            <a:gdLst/>
            <a:ahLst/>
            <a:cxnLst/>
            <a:rect l="l" t="t" r="r" b="b"/>
            <a:pathLst>
              <a:path w="2528872" h="2528872">
                <a:moveTo>
                  <a:pt x="0" y="0"/>
                </a:moveTo>
                <a:lnTo>
                  <a:pt x="2528872" y="0"/>
                </a:lnTo>
                <a:lnTo>
                  <a:pt x="2528872" y="2528872"/>
                </a:lnTo>
                <a:lnTo>
                  <a:pt x="0" y="252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TextBox 22"/>
          <p:cNvSpPr txBox="1"/>
          <p:nvPr/>
        </p:nvSpPr>
        <p:spPr>
          <a:xfrm>
            <a:off x="275621" y="9474976"/>
            <a:ext cx="493919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003271"/>
                </a:solidFill>
                <a:latin typeface="Arimo"/>
              </a:rPr>
              <a:t>Izvor: https://data.europa.eu/en/publications/datastories/high-value-datasets-overview-through-visualisation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06370"/>
            <a:ext cx="16018092" cy="7373040"/>
            <a:chOff x="0" y="0"/>
            <a:chExt cx="21357456" cy="98307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01" b="901"/>
            <a:stretch>
              <a:fillRect/>
            </a:stretch>
          </p:blipFill>
          <p:spPr>
            <a:xfrm>
              <a:off x="0" y="0"/>
              <a:ext cx="21357456" cy="983071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061997" y="7434005"/>
            <a:ext cx="6984795" cy="2195278"/>
            <a:chOff x="0" y="0"/>
            <a:chExt cx="9313060" cy="292703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59" b="359"/>
            <a:stretch>
              <a:fillRect/>
            </a:stretch>
          </p:blipFill>
          <p:spPr>
            <a:xfrm>
              <a:off x="0" y="0"/>
              <a:ext cx="9313060" cy="292703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028700"/>
            <a:ext cx="54264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3271"/>
                </a:solidFill>
                <a:latin typeface="Poppins Semi-Bold"/>
              </a:rPr>
              <a:t>Drava/Dunav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4140"/>
            <a:ext cx="736810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003271"/>
                </a:solidFill>
                <a:latin typeface="Poppins"/>
              </a:rPr>
              <a:t>Novi hidrološko prognostički model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606895" y="163747"/>
            <a:ext cx="7439897" cy="1713626"/>
            <a:chOff x="0" y="0"/>
            <a:chExt cx="2428766" cy="5594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8766" cy="559416"/>
            </a:xfrm>
            <a:custGeom>
              <a:avLst/>
              <a:gdLst/>
              <a:ahLst/>
              <a:cxnLst/>
              <a:rect l="l" t="t" r="r" b="b"/>
              <a:pathLst>
                <a:path w="2428766" h="559416">
                  <a:moveTo>
                    <a:pt x="0" y="0"/>
                  </a:moveTo>
                  <a:lnTo>
                    <a:pt x="2428766" y="0"/>
                  </a:lnTo>
                  <a:lnTo>
                    <a:pt x="2428766" y="559416"/>
                  </a:lnTo>
                  <a:lnTo>
                    <a:pt x="0" y="559416"/>
                  </a:ln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428766" cy="626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49626" y="511290"/>
            <a:ext cx="675443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</a:rPr>
              <a:t>90 prognostičkih točaka vodostaja i protoka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</a:rPr>
              <a:t>62 podsliva s prognozama oborine, temperature, količine vode u snijegu i vlažnosti tla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849095" y="9925137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06370"/>
            <a:ext cx="16018092" cy="7373040"/>
            <a:chOff x="0" y="0"/>
            <a:chExt cx="21357456" cy="98307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43" b="843"/>
            <a:stretch>
              <a:fillRect/>
            </a:stretch>
          </p:blipFill>
          <p:spPr>
            <a:xfrm>
              <a:off x="0" y="0"/>
              <a:ext cx="21357456" cy="983071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74505" y="7349649"/>
            <a:ext cx="6984795" cy="2372174"/>
            <a:chOff x="0" y="0"/>
            <a:chExt cx="9313060" cy="31628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654" r="4845" b="22411"/>
            <a:stretch>
              <a:fillRect/>
            </a:stretch>
          </p:blipFill>
          <p:spPr>
            <a:xfrm>
              <a:off x="0" y="0"/>
              <a:ext cx="9313060" cy="3162899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028700"/>
            <a:ext cx="54264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3271"/>
                </a:solidFill>
                <a:latin typeface="Poppins Semi-Bold"/>
              </a:rPr>
              <a:t>Jadranski slivovi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4140"/>
            <a:ext cx="736810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003271"/>
                </a:solidFill>
                <a:latin typeface="Poppins"/>
              </a:rPr>
              <a:t>Novi hidrološko prognostički model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606895" y="163747"/>
            <a:ext cx="7439897" cy="1713626"/>
            <a:chOff x="0" y="0"/>
            <a:chExt cx="9919863" cy="228483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19863" cy="2284835"/>
              <a:chOff x="0" y="0"/>
              <a:chExt cx="2428766" cy="5594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28766" cy="559416"/>
              </a:xfrm>
              <a:custGeom>
                <a:avLst/>
                <a:gdLst/>
                <a:ahLst/>
                <a:cxnLst/>
                <a:rect l="l" t="t" r="r" b="b"/>
                <a:pathLst>
                  <a:path w="2428766" h="559416">
                    <a:moveTo>
                      <a:pt x="0" y="0"/>
                    </a:moveTo>
                    <a:lnTo>
                      <a:pt x="2428766" y="0"/>
                    </a:lnTo>
                    <a:lnTo>
                      <a:pt x="2428766" y="559416"/>
                    </a:lnTo>
                    <a:lnTo>
                      <a:pt x="0" y="559416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2428766" cy="626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6976" y="472915"/>
              <a:ext cx="9005912" cy="1247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FFFFFF"/>
                  </a:solidFill>
                  <a:latin typeface="Poppins"/>
                </a:rPr>
                <a:t>60 prognostičkih točaka vodostaja i protoka</a:t>
              </a:r>
            </a:p>
            <a:p>
              <a:pPr marL="431801" lvl="1" indent="-215900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FFFFFF"/>
                  </a:solidFill>
                  <a:latin typeface="Poppins"/>
                </a:rPr>
                <a:t>114 podsliva s prognozama oborine, temperature, količine vode u snijegu i vlažnosti tla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-2224095" y="9740874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diagram of a weather forecast  Description automatically generated"/>
          <p:cNvSpPr/>
          <p:nvPr/>
        </p:nvSpPr>
        <p:spPr>
          <a:xfrm>
            <a:off x="1028700" y="2602808"/>
            <a:ext cx="16022994" cy="6414678"/>
          </a:xfrm>
          <a:custGeom>
            <a:avLst/>
            <a:gdLst/>
            <a:ahLst/>
            <a:cxnLst/>
            <a:rect l="l" t="t" r="r" b="b"/>
            <a:pathLst>
              <a:path w="16022994" h="6414678">
                <a:moveTo>
                  <a:pt x="0" y="0"/>
                </a:moveTo>
                <a:lnTo>
                  <a:pt x="16022994" y="0"/>
                </a:lnTo>
                <a:lnTo>
                  <a:pt x="16022994" y="6414678"/>
                </a:lnTo>
                <a:lnTo>
                  <a:pt x="0" y="641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3" b="-1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028700" y="9550881"/>
            <a:ext cx="7492815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003271"/>
                </a:solidFill>
                <a:latin typeface="Arimo Bold"/>
              </a:rPr>
              <a:t>Izvori</a:t>
            </a:r>
            <a:r>
              <a:rPr lang="en-US" sz="1500">
                <a:solidFill>
                  <a:srgbClr val="003271"/>
                </a:solidFill>
                <a:latin typeface="Arimo"/>
              </a:rPr>
              <a:t>: https://www.ecmwf.int/en/newsletter/163/news/ai-and-machine-learning-ecmwf</a:t>
            </a:r>
          </a:p>
        </p:txBody>
      </p:sp>
      <p:sp>
        <p:nvSpPr>
          <p:cNvPr id="4" name="AutoShape 4"/>
          <p:cNvSpPr/>
          <p:nvPr/>
        </p:nvSpPr>
        <p:spPr>
          <a:xfrm>
            <a:off x="15315381" y="1728852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-898125" y="1000125"/>
            <a:ext cx="1703094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>
                <a:solidFill>
                  <a:srgbClr val="003271"/>
                </a:solidFill>
                <a:latin typeface="Poppins Bold"/>
              </a:rPr>
              <a:t>Područja primjene AI u prognozi vremena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2138369" y="261938"/>
            <a:ext cx="11991624" cy="523875"/>
            <a:chOff x="0" y="0"/>
            <a:chExt cx="15988832" cy="698500"/>
          </a:xfrm>
        </p:grpSpPr>
        <p:sp>
          <p:nvSpPr>
            <p:cNvPr id="7" name="AutoShape 7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6322" y="2161148"/>
            <a:ext cx="16821587" cy="7161133"/>
            <a:chOff x="0" y="0"/>
            <a:chExt cx="4257366" cy="18124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57366" cy="1812407"/>
            </a:xfrm>
            <a:custGeom>
              <a:avLst/>
              <a:gdLst/>
              <a:ahLst/>
              <a:cxnLst/>
              <a:rect l="l" t="t" r="r" b="b"/>
              <a:pathLst>
                <a:path w="4257366" h="1812407">
                  <a:moveTo>
                    <a:pt x="14728" y="0"/>
                  </a:moveTo>
                  <a:lnTo>
                    <a:pt x="4242638" y="0"/>
                  </a:lnTo>
                  <a:cubicBezTo>
                    <a:pt x="4246544" y="0"/>
                    <a:pt x="4250290" y="1552"/>
                    <a:pt x="4253052" y="4314"/>
                  </a:cubicBezTo>
                  <a:cubicBezTo>
                    <a:pt x="4255814" y="7076"/>
                    <a:pt x="4257366" y="10822"/>
                    <a:pt x="4257366" y="14728"/>
                  </a:cubicBezTo>
                  <a:lnTo>
                    <a:pt x="4257366" y="1797679"/>
                  </a:lnTo>
                  <a:cubicBezTo>
                    <a:pt x="4257366" y="1801585"/>
                    <a:pt x="4255814" y="1805331"/>
                    <a:pt x="4253052" y="1808093"/>
                  </a:cubicBezTo>
                  <a:cubicBezTo>
                    <a:pt x="4250290" y="1810855"/>
                    <a:pt x="4246544" y="1812407"/>
                    <a:pt x="4242638" y="1812407"/>
                  </a:cubicBezTo>
                  <a:lnTo>
                    <a:pt x="14728" y="1812407"/>
                  </a:lnTo>
                  <a:cubicBezTo>
                    <a:pt x="10822" y="1812407"/>
                    <a:pt x="7076" y="1810855"/>
                    <a:pt x="4314" y="1808093"/>
                  </a:cubicBezTo>
                  <a:cubicBezTo>
                    <a:pt x="1552" y="1805331"/>
                    <a:pt x="0" y="1801585"/>
                    <a:pt x="0" y="1797679"/>
                  </a:cubicBezTo>
                  <a:lnTo>
                    <a:pt x="0" y="14728"/>
                  </a:lnTo>
                  <a:cubicBezTo>
                    <a:pt x="0" y="10822"/>
                    <a:pt x="1552" y="7076"/>
                    <a:pt x="4314" y="4314"/>
                  </a:cubicBezTo>
                  <a:cubicBezTo>
                    <a:pt x="7076" y="1552"/>
                    <a:pt x="10822" y="0"/>
                    <a:pt x="147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8982A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257366" cy="1869557"/>
            </a:xfrm>
            <a:prstGeom prst="rect">
              <a:avLst/>
            </a:prstGeom>
          </p:spPr>
          <p:txBody>
            <a:bodyPr lIns="52864" tIns="52864" rIns="52864" bIns="52864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315381" y="1728852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65288" y="976345"/>
            <a:ext cx="18157425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3271"/>
                </a:solidFill>
                <a:latin typeface="Poppins Bold"/>
              </a:rPr>
              <a:t>IFS ("klasični" model za prognozu vremena) 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3271"/>
                </a:solidFill>
                <a:latin typeface="Poppins Bold"/>
              </a:rPr>
              <a:t>vs. 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3271"/>
                </a:solidFill>
                <a:latin typeface="Poppins Bold"/>
              </a:rPr>
              <a:t>AIFS (AI sustav za prognozu vremena) 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4468037" y="261970"/>
            <a:ext cx="11991624" cy="523875"/>
            <a:chOff x="0" y="0"/>
            <a:chExt cx="15988832" cy="698500"/>
          </a:xfrm>
        </p:grpSpPr>
        <p:sp>
          <p:nvSpPr>
            <p:cNvPr id="5" name="AutoShape 5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6383" y="2595595"/>
            <a:ext cx="15535699" cy="7278600"/>
            <a:chOff x="0" y="0"/>
            <a:chExt cx="3931921" cy="18421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1921" cy="1842137"/>
            </a:xfrm>
            <a:custGeom>
              <a:avLst/>
              <a:gdLst/>
              <a:ahLst/>
              <a:cxnLst/>
              <a:rect l="l" t="t" r="r" b="b"/>
              <a:pathLst>
                <a:path w="3931921" h="1842137">
                  <a:moveTo>
                    <a:pt x="15947" y="0"/>
                  </a:moveTo>
                  <a:lnTo>
                    <a:pt x="3915975" y="0"/>
                  </a:lnTo>
                  <a:cubicBezTo>
                    <a:pt x="3920204" y="0"/>
                    <a:pt x="3924260" y="1680"/>
                    <a:pt x="3927251" y="4671"/>
                  </a:cubicBezTo>
                  <a:cubicBezTo>
                    <a:pt x="3930241" y="7661"/>
                    <a:pt x="3931921" y="11717"/>
                    <a:pt x="3931921" y="15947"/>
                  </a:cubicBezTo>
                  <a:lnTo>
                    <a:pt x="3931921" y="1826190"/>
                  </a:lnTo>
                  <a:cubicBezTo>
                    <a:pt x="3931921" y="1830419"/>
                    <a:pt x="3930241" y="1834475"/>
                    <a:pt x="3927251" y="1837466"/>
                  </a:cubicBezTo>
                  <a:cubicBezTo>
                    <a:pt x="3924260" y="1840456"/>
                    <a:pt x="3920204" y="1842137"/>
                    <a:pt x="3915975" y="1842137"/>
                  </a:cubicBezTo>
                  <a:lnTo>
                    <a:pt x="15947" y="1842137"/>
                  </a:lnTo>
                  <a:cubicBezTo>
                    <a:pt x="11717" y="1842137"/>
                    <a:pt x="7661" y="1840456"/>
                    <a:pt x="4671" y="1837466"/>
                  </a:cubicBezTo>
                  <a:cubicBezTo>
                    <a:pt x="1680" y="1834475"/>
                    <a:pt x="0" y="1830419"/>
                    <a:pt x="0" y="1826190"/>
                  </a:cubicBezTo>
                  <a:lnTo>
                    <a:pt x="0" y="15947"/>
                  </a:lnTo>
                  <a:cubicBezTo>
                    <a:pt x="0" y="11717"/>
                    <a:pt x="1680" y="7661"/>
                    <a:pt x="4671" y="4671"/>
                  </a:cubicBezTo>
                  <a:cubicBezTo>
                    <a:pt x="7661" y="1680"/>
                    <a:pt x="11717" y="0"/>
                    <a:pt x="159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8982A"/>
              </a:solidFill>
              <a:prstDash val="lg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31921" cy="1899287"/>
            </a:xfrm>
            <a:prstGeom prst="rect">
              <a:avLst/>
            </a:prstGeom>
          </p:spPr>
          <p:txBody>
            <a:bodyPr lIns="52864" tIns="52864" rIns="52864" bIns="52864" rtlCol="0" anchor="ctr"/>
            <a:lstStyle/>
            <a:p>
              <a:pPr algn="ctr">
                <a:lnSpc>
                  <a:spcPts val="320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51185" y="9458325"/>
            <a:ext cx="7492815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003271"/>
                </a:solidFill>
                <a:latin typeface="Arimo Bold"/>
              </a:rPr>
              <a:t>Izvor: https://www.ecmwf.int/en/about/media-centre/aifs-blog/2024/first-update-aifs</a:t>
            </a:r>
          </a:p>
        </p:txBody>
      </p:sp>
      <p:sp>
        <p:nvSpPr>
          <p:cNvPr id="11" name="Freeform 11" descr="Graph showing RMSE for 2 m temperature for new and previous AIFS versions, GraphCast, Pangu-Weather and IFS. "/>
          <p:cNvSpPr/>
          <p:nvPr/>
        </p:nvSpPr>
        <p:spPr>
          <a:xfrm>
            <a:off x="1527775" y="3038475"/>
            <a:ext cx="10183840" cy="6219825"/>
          </a:xfrm>
          <a:custGeom>
            <a:avLst/>
            <a:gdLst/>
            <a:ahLst/>
            <a:cxnLst/>
            <a:rect l="l" t="t" r="r" b="b"/>
            <a:pathLst>
              <a:path w="10183840" h="6219825">
                <a:moveTo>
                  <a:pt x="0" y="0"/>
                </a:moveTo>
                <a:lnTo>
                  <a:pt x="10183840" y="0"/>
                </a:lnTo>
                <a:lnTo>
                  <a:pt x="10183840" y="6219825"/>
                </a:lnTo>
                <a:lnTo>
                  <a:pt x="0" y="6219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" b="-68"/>
            </a:stretch>
          </a:blipFill>
          <a:ln w="38100" cap="rnd">
            <a:solidFill>
              <a:srgbClr val="003271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sp>
        <p:nvSpPr>
          <p:cNvPr id="12" name="TextBox 12"/>
          <p:cNvSpPr txBox="1"/>
          <p:nvPr/>
        </p:nvSpPr>
        <p:spPr>
          <a:xfrm>
            <a:off x="11925930" y="5124450"/>
            <a:ext cx="505075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9"/>
              </a:lnSpc>
            </a:pPr>
            <a:r>
              <a:rPr lang="en-US" sz="2199">
                <a:solidFill>
                  <a:srgbClr val="003271"/>
                </a:solidFill>
                <a:latin typeface="Poppins"/>
              </a:rPr>
              <a:t>Manja pogreška AIFS u prognozi temperature na 2 m na svim vremenskim skalama.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835828" y="4960138"/>
            <a:ext cx="6855378" cy="1481480"/>
            <a:chOff x="0" y="0"/>
            <a:chExt cx="2444735" cy="528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44735" cy="528319"/>
            </a:xfrm>
            <a:custGeom>
              <a:avLst/>
              <a:gdLst/>
              <a:ahLst/>
              <a:cxnLst/>
              <a:rect l="l" t="t" r="r" b="b"/>
              <a:pathLst>
                <a:path w="2444735" h="528319">
                  <a:moveTo>
                    <a:pt x="28233" y="0"/>
                  </a:moveTo>
                  <a:lnTo>
                    <a:pt x="2416502" y="0"/>
                  </a:lnTo>
                  <a:cubicBezTo>
                    <a:pt x="2423990" y="0"/>
                    <a:pt x="2431171" y="2975"/>
                    <a:pt x="2436466" y="8269"/>
                  </a:cubicBezTo>
                  <a:cubicBezTo>
                    <a:pt x="2441761" y="13564"/>
                    <a:pt x="2444735" y="20745"/>
                    <a:pt x="2444735" y="28233"/>
                  </a:cubicBezTo>
                  <a:lnTo>
                    <a:pt x="2444735" y="500086"/>
                  </a:lnTo>
                  <a:cubicBezTo>
                    <a:pt x="2444735" y="507574"/>
                    <a:pt x="2441761" y="514755"/>
                    <a:pt x="2436466" y="520050"/>
                  </a:cubicBezTo>
                  <a:cubicBezTo>
                    <a:pt x="2431171" y="525344"/>
                    <a:pt x="2423990" y="528319"/>
                    <a:pt x="2416502" y="528319"/>
                  </a:cubicBezTo>
                  <a:lnTo>
                    <a:pt x="28233" y="528319"/>
                  </a:lnTo>
                  <a:cubicBezTo>
                    <a:pt x="20745" y="528319"/>
                    <a:pt x="13564" y="525344"/>
                    <a:pt x="8269" y="520050"/>
                  </a:cubicBezTo>
                  <a:cubicBezTo>
                    <a:pt x="2975" y="514755"/>
                    <a:pt x="0" y="507574"/>
                    <a:pt x="0" y="500086"/>
                  </a:cubicBezTo>
                  <a:lnTo>
                    <a:pt x="0" y="28233"/>
                  </a:lnTo>
                  <a:cubicBezTo>
                    <a:pt x="0" y="20745"/>
                    <a:pt x="2975" y="13564"/>
                    <a:pt x="8269" y="8269"/>
                  </a:cubicBezTo>
                  <a:cubicBezTo>
                    <a:pt x="13564" y="2975"/>
                    <a:pt x="20745" y="0"/>
                    <a:pt x="282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FCFCF"/>
              </a:solidFill>
              <a:prstDash val="dash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444735" cy="566419"/>
            </a:xfrm>
            <a:prstGeom prst="rect">
              <a:avLst/>
            </a:prstGeom>
          </p:spPr>
          <p:txBody>
            <a:bodyPr lIns="48543" tIns="48543" rIns="48543" bIns="4854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1341" y="-721960"/>
            <a:ext cx="15385278" cy="10304927"/>
            <a:chOff x="0" y="0"/>
            <a:chExt cx="1042862" cy="698500"/>
          </a:xfrm>
        </p:grpSpPr>
        <p:sp>
          <p:nvSpPr>
            <p:cNvPr id="3" name="Freeform 3"/>
            <p:cNvSpPr/>
            <p:nvPr/>
          </p:nvSpPr>
          <p:spPr>
            <a:xfrm>
              <a:off x="1933" y="0"/>
              <a:ext cx="1038997" cy="698500"/>
            </a:xfrm>
            <a:custGeom>
              <a:avLst/>
              <a:gdLst/>
              <a:ahLst/>
              <a:cxnLst/>
              <a:rect l="l" t="t" r="r" b="b"/>
              <a:pathLst>
                <a:path w="1038997" h="698500">
                  <a:moveTo>
                    <a:pt x="1035868" y="357949"/>
                  </a:moveTo>
                  <a:lnTo>
                    <a:pt x="842790" y="689801"/>
                  </a:lnTo>
                  <a:cubicBezTo>
                    <a:pt x="839657" y="695187"/>
                    <a:pt x="833896" y="698500"/>
                    <a:pt x="827665" y="698500"/>
                  </a:cubicBezTo>
                  <a:lnTo>
                    <a:pt x="211331" y="698500"/>
                  </a:lnTo>
                  <a:cubicBezTo>
                    <a:pt x="205100" y="698500"/>
                    <a:pt x="199339" y="695187"/>
                    <a:pt x="196206" y="689801"/>
                  </a:cubicBezTo>
                  <a:lnTo>
                    <a:pt x="3128" y="357949"/>
                  </a:lnTo>
                  <a:cubicBezTo>
                    <a:pt x="0" y="352572"/>
                    <a:pt x="0" y="345928"/>
                    <a:pt x="3128" y="340551"/>
                  </a:cubicBezTo>
                  <a:lnTo>
                    <a:pt x="196206" y="8699"/>
                  </a:lnTo>
                  <a:cubicBezTo>
                    <a:pt x="199339" y="3313"/>
                    <a:pt x="205100" y="0"/>
                    <a:pt x="211331" y="0"/>
                  </a:cubicBezTo>
                  <a:lnTo>
                    <a:pt x="827665" y="0"/>
                  </a:lnTo>
                  <a:cubicBezTo>
                    <a:pt x="833896" y="0"/>
                    <a:pt x="839657" y="3313"/>
                    <a:pt x="842790" y="8699"/>
                  </a:cubicBezTo>
                  <a:lnTo>
                    <a:pt x="1035868" y="340551"/>
                  </a:lnTo>
                  <a:cubicBezTo>
                    <a:pt x="1038996" y="345928"/>
                    <a:pt x="1038996" y="352572"/>
                    <a:pt x="1035868" y="35794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81426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7132" y="-104351"/>
            <a:ext cx="12421286" cy="9069709"/>
            <a:chOff x="0" y="0"/>
            <a:chExt cx="956620" cy="698500"/>
          </a:xfrm>
        </p:grpSpPr>
        <p:sp>
          <p:nvSpPr>
            <p:cNvPr id="6" name="Freeform 6"/>
            <p:cNvSpPr/>
            <p:nvPr/>
          </p:nvSpPr>
          <p:spPr>
            <a:xfrm>
              <a:off x="2394" y="0"/>
              <a:ext cx="951833" cy="698500"/>
            </a:xfrm>
            <a:custGeom>
              <a:avLst/>
              <a:gdLst/>
              <a:ahLst/>
              <a:cxnLst/>
              <a:rect l="l" t="t" r="r" b="b"/>
              <a:pathLst>
                <a:path w="951833" h="698500">
                  <a:moveTo>
                    <a:pt x="947957" y="360025"/>
                  </a:moveTo>
                  <a:lnTo>
                    <a:pt x="757295" y="687725"/>
                  </a:lnTo>
                  <a:cubicBezTo>
                    <a:pt x="753414" y="694396"/>
                    <a:pt x="746278" y="698500"/>
                    <a:pt x="738561" y="698500"/>
                  </a:cubicBezTo>
                  <a:lnTo>
                    <a:pt x="213272" y="698500"/>
                  </a:lnTo>
                  <a:cubicBezTo>
                    <a:pt x="205554" y="698500"/>
                    <a:pt x="198418" y="694396"/>
                    <a:pt x="194537" y="687725"/>
                  </a:cubicBezTo>
                  <a:lnTo>
                    <a:pt x="3875" y="360025"/>
                  </a:lnTo>
                  <a:cubicBezTo>
                    <a:pt x="0" y="353364"/>
                    <a:pt x="0" y="345136"/>
                    <a:pt x="3875" y="338475"/>
                  </a:cubicBezTo>
                  <a:lnTo>
                    <a:pt x="194537" y="10775"/>
                  </a:lnTo>
                  <a:cubicBezTo>
                    <a:pt x="198418" y="4104"/>
                    <a:pt x="205554" y="0"/>
                    <a:pt x="213272" y="0"/>
                  </a:cubicBezTo>
                  <a:lnTo>
                    <a:pt x="738561" y="0"/>
                  </a:lnTo>
                  <a:cubicBezTo>
                    <a:pt x="746278" y="0"/>
                    <a:pt x="753414" y="4104"/>
                    <a:pt x="757295" y="10775"/>
                  </a:cubicBezTo>
                  <a:lnTo>
                    <a:pt x="947957" y="338475"/>
                  </a:lnTo>
                  <a:cubicBezTo>
                    <a:pt x="951833" y="345136"/>
                    <a:pt x="951833" y="353364"/>
                    <a:pt x="947957" y="360025"/>
                  </a:cubicBezTo>
                  <a:close/>
                </a:path>
              </a:pathLst>
            </a:custGeom>
            <a:blipFill>
              <a:blip r:embed="rId2"/>
              <a:stretch>
                <a:fillRect l="-10293" t="-13184" r="-1049" b="-38231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659669" y="1028700"/>
            <a:ext cx="14285168" cy="7204417"/>
            <a:chOff x="0" y="0"/>
            <a:chExt cx="1385010" cy="698500"/>
          </a:xfrm>
        </p:grpSpPr>
        <p:sp>
          <p:nvSpPr>
            <p:cNvPr id="8" name="Freeform 8"/>
            <p:cNvSpPr/>
            <p:nvPr/>
          </p:nvSpPr>
          <p:spPr>
            <a:xfrm>
              <a:off x="2081" y="0"/>
              <a:ext cx="1380847" cy="698500"/>
            </a:xfrm>
            <a:custGeom>
              <a:avLst/>
              <a:gdLst/>
              <a:ahLst/>
              <a:cxnLst/>
              <a:rect l="l" t="t" r="r" b="b"/>
              <a:pathLst>
                <a:path w="1380847" h="698500">
                  <a:moveTo>
                    <a:pt x="1377478" y="358619"/>
                  </a:moveTo>
                  <a:lnTo>
                    <a:pt x="1185180" y="689131"/>
                  </a:lnTo>
                  <a:cubicBezTo>
                    <a:pt x="1181805" y="694932"/>
                    <a:pt x="1175601" y="698500"/>
                    <a:pt x="1168890" y="698500"/>
                  </a:cubicBezTo>
                  <a:lnTo>
                    <a:pt x="211958" y="698500"/>
                  </a:lnTo>
                  <a:cubicBezTo>
                    <a:pt x="205247" y="698500"/>
                    <a:pt x="199043" y="694932"/>
                    <a:pt x="195668" y="689131"/>
                  </a:cubicBezTo>
                  <a:lnTo>
                    <a:pt x="3370" y="358619"/>
                  </a:lnTo>
                  <a:cubicBezTo>
                    <a:pt x="0" y="352827"/>
                    <a:pt x="0" y="345673"/>
                    <a:pt x="3370" y="339881"/>
                  </a:cubicBezTo>
                  <a:lnTo>
                    <a:pt x="195668" y="9369"/>
                  </a:lnTo>
                  <a:cubicBezTo>
                    <a:pt x="199043" y="3568"/>
                    <a:pt x="205247" y="0"/>
                    <a:pt x="211958" y="0"/>
                  </a:cubicBezTo>
                  <a:lnTo>
                    <a:pt x="1168890" y="0"/>
                  </a:lnTo>
                  <a:cubicBezTo>
                    <a:pt x="1175601" y="0"/>
                    <a:pt x="1181805" y="3568"/>
                    <a:pt x="1185180" y="9369"/>
                  </a:cubicBezTo>
                  <a:lnTo>
                    <a:pt x="1377478" y="339881"/>
                  </a:lnTo>
                  <a:cubicBezTo>
                    <a:pt x="1380848" y="345673"/>
                    <a:pt x="1380848" y="352827"/>
                    <a:pt x="1377478" y="358619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115641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96495" y="828295"/>
            <a:ext cx="9330154" cy="7204417"/>
            <a:chOff x="0" y="0"/>
            <a:chExt cx="904600" cy="698500"/>
          </a:xfrm>
        </p:grpSpPr>
        <p:sp>
          <p:nvSpPr>
            <p:cNvPr id="11" name="Freeform 11"/>
            <p:cNvSpPr/>
            <p:nvPr/>
          </p:nvSpPr>
          <p:spPr>
            <a:xfrm>
              <a:off x="3187" y="0"/>
              <a:ext cx="898226" cy="698500"/>
            </a:xfrm>
            <a:custGeom>
              <a:avLst/>
              <a:gdLst/>
              <a:ahLst/>
              <a:cxnLst/>
              <a:rect l="l" t="t" r="r" b="b"/>
              <a:pathLst>
                <a:path w="898226" h="698500">
                  <a:moveTo>
                    <a:pt x="893067" y="363594"/>
                  </a:moveTo>
                  <a:lnTo>
                    <a:pt x="706558" y="684156"/>
                  </a:lnTo>
                  <a:cubicBezTo>
                    <a:pt x="701391" y="693037"/>
                    <a:pt x="691892" y="698500"/>
                    <a:pt x="681617" y="698500"/>
                  </a:cubicBezTo>
                  <a:lnTo>
                    <a:pt x="216608" y="698500"/>
                  </a:lnTo>
                  <a:cubicBezTo>
                    <a:pt x="206334" y="698500"/>
                    <a:pt x="196834" y="693037"/>
                    <a:pt x="191667" y="684156"/>
                  </a:cubicBezTo>
                  <a:lnTo>
                    <a:pt x="5159" y="363594"/>
                  </a:lnTo>
                  <a:cubicBezTo>
                    <a:pt x="0" y="354727"/>
                    <a:pt x="0" y="343773"/>
                    <a:pt x="5159" y="334906"/>
                  </a:cubicBezTo>
                  <a:lnTo>
                    <a:pt x="191667" y="14344"/>
                  </a:lnTo>
                  <a:cubicBezTo>
                    <a:pt x="196834" y="5463"/>
                    <a:pt x="206334" y="0"/>
                    <a:pt x="216608" y="0"/>
                  </a:cubicBezTo>
                  <a:lnTo>
                    <a:pt x="681617" y="0"/>
                  </a:lnTo>
                  <a:cubicBezTo>
                    <a:pt x="691892" y="0"/>
                    <a:pt x="701391" y="5463"/>
                    <a:pt x="706558" y="14344"/>
                  </a:cubicBezTo>
                  <a:lnTo>
                    <a:pt x="893067" y="334906"/>
                  </a:lnTo>
                  <a:cubicBezTo>
                    <a:pt x="898226" y="343773"/>
                    <a:pt x="898226" y="354727"/>
                    <a:pt x="893067" y="363594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6760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602125" y="7660741"/>
            <a:ext cx="8730620" cy="1389870"/>
            <a:chOff x="0" y="0"/>
            <a:chExt cx="4387703" cy="698500"/>
          </a:xfrm>
        </p:grpSpPr>
        <p:sp>
          <p:nvSpPr>
            <p:cNvPr id="14" name="Freeform 14"/>
            <p:cNvSpPr/>
            <p:nvPr/>
          </p:nvSpPr>
          <p:spPr>
            <a:xfrm>
              <a:off x="3406" y="0"/>
              <a:ext cx="4380892" cy="698500"/>
            </a:xfrm>
            <a:custGeom>
              <a:avLst/>
              <a:gdLst/>
              <a:ahLst/>
              <a:cxnLst/>
              <a:rect l="l" t="t" r="r" b="b"/>
              <a:pathLst>
                <a:path w="4380892" h="698500">
                  <a:moveTo>
                    <a:pt x="4375378" y="364579"/>
                  </a:moveTo>
                  <a:lnTo>
                    <a:pt x="4190016" y="683171"/>
                  </a:lnTo>
                  <a:cubicBezTo>
                    <a:pt x="4184494" y="692661"/>
                    <a:pt x="4174342" y="698500"/>
                    <a:pt x="4163362" y="698500"/>
                  </a:cubicBezTo>
                  <a:lnTo>
                    <a:pt x="217529" y="698500"/>
                  </a:lnTo>
                  <a:cubicBezTo>
                    <a:pt x="206549" y="698500"/>
                    <a:pt x="196397" y="692661"/>
                    <a:pt x="190875" y="683171"/>
                  </a:cubicBezTo>
                  <a:lnTo>
                    <a:pt x="5513" y="364579"/>
                  </a:lnTo>
                  <a:cubicBezTo>
                    <a:pt x="0" y="355103"/>
                    <a:pt x="0" y="343397"/>
                    <a:pt x="5513" y="333921"/>
                  </a:cubicBezTo>
                  <a:lnTo>
                    <a:pt x="190875" y="15329"/>
                  </a:lnTo>
                  <a:cubicBezTo>
                    <a:pt x="196397" y="5839"/>
                    <a:pt x="206549" y="0"/>
                    <a:pt x="217529" y="0"/>
                  </a:cubicBezTo>
                  <a:lnTo>
                    <a:pt x="4163362" y="0"/>
                  </a:lnTo>
                  <a:cubicBezTo>
                    <a:pt x="4174342" y="0"/>
                    <a:pt x="4184494" y="5839"/>
                    <a:pt x="4190016" y="15329"/>
                  </a:cubicBezTo>
                  <a:lnTo>
                    <a:pt x="4375378" y="333921"/>
                  </a:lnTo>
                  <a:cubicBezTo>
                    <a:pt x="4380891" y="343397"/>
                    <a:pt x="4380891" y="355103"/>
                    <a:pt x="4375378" y="364579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415910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1095684" y="9929411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7" name="AutoShape 17"/>
          <p:cNvSpPr/>
          <p:nvPr/>
        </p:nvSpPr>
        <p:spPr>
          <a:xfrm>
            <a:off x="-504030" y="537526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>
            <a:off x="-504030" y="9167590"/>
            <a:ext cx="7128495" cy="415377"/>
          </a:xfrm>
          <a:custGeom>
            <a:avLst/>
            <a:gdLst/>
            <a:ahLst/>
            <a:cxnLst/>
            <a:rect l="l" t="t" r="r" b="b"/>
            <a:pathLst>
              <a:path w="7128495" h="415377">
                <a:moveTo>
                  <a:pt x="0" y="0"/>
                </a:moveTo>
                <a:lnTo>
                  <a:pt x="7128494" y="0"/>
                </a:lnTo>
                <a:lnTo>
                  <a:pt x="7128494" y="415377"/>
                </a:lnTo>
                <a:lnTo>
                  <a:pt x="0" y="41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1170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TextBox 19"/>
          <p:cNvSpPr txBox="1"/>
          <p:nvPr/>
        </p:nvSpPr>
        <p:spPr>
          <a:xfrm>
            <a:off x="478963" y="2351417"/>
            <a:ext cx="948425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FFFFFF"/>
                </a:solidFill>
                <a:latin typeface="Poppins Bold"/>
              </a:rPr>
              <a:t>Hvala na pažnji</a:t>
            </a:r>
          </a:p>
        </p:txBody>
      </p:sp>
      <p:sp>
        <p:nvSpPr>
          <p:cNvPr id="20" name="Freeform 20"/>
          <p:cNvSpPr/>
          <p:nvPr/>
        </p:nvSpPr>
        <p:spPr>
          <a:xfrm>
            <a:off x="0" y="9050611"/>
            <a:ext cx="7128495" cy="415377"/>
          </a:xfrm>
          <a:custGeom>
            <a:avLst/>
            <a:gdLst/>
            <a:ahLst/>
            <a:cxnLst/>
            <a:rect l="l" t="t" r="r" b="b"/>
            <a:pathLst>
              <a:path w="7128495" h="415377">
                <a:moveTo>
                  <a:pt x="0" y="0"/>
                </a:moveTo>
                <a:lnTo>
                  <a:pt x="7128495" y="0"/>
                </a:lnTo>
                <a:lnTo>
                  <a:pt x="7128495" y="415378"/>
                </a:lnTo>
                <a:lnTo>
                  <a:pt x="0" y="41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11704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21" name="Group 21"/>
          <p:cNvGrpSpPr/>
          <p:nvPr/>
        </p:nvGrpSpPr>
        <p:grpSpPr>
          <a:xfrm>
            <a:off x="478963" y="4430503"/>
            <a:ext cx="8912471" cy="3046956"/>
            <a:chOff x="0" y="0"/>
            <a:chExt cx="11883294" cy="406260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425319" cy="959871"/>
              <a:chOff x="0" y="0"/>
              <a:chExt cx="267024" cy="1798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67024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267024" h="179825">
                    <a:moveTo>
                      <a:pt x="89913" y="0"/>
                    </a:moveTo>
                    <a:lnTo>
                      <a:pt x="177111" y="0"/>
                    </a:lnTo>
                    <a:cubicBezTo>
                      <a:pt x="200957" y="0"/>
                      <a:pt x="223827" y="9473"/>
                      <a:pt x="240689" y="26335"/>
                    </a:cubicBezTo>
                    <a:cubicBezTo>
                      <a:pt x="257551" y="43197"/>
                      <a:pt x="267024" y="66066"/>
                      <a:pt x="267024" y="89913"/>
                    </a:cubicBezTo>
                    <a:lnTo>
                      <a:pt x="267024" y="89913"/>
                    </a:lnTo>
                    <a:cubicBezTo>
                      <a:pt x="267024" y="113759"/>
                      <a:pt x="257551" y="136629"/>
                      <a:pt x="240689" y="153490"/>
                    </a:cubicBezTo>
                    <a:cubicBezTo>
                      <a:pt x="223827" y="170352"/>
                      <a:pt x="200957" y="179825"/>
                      <a:pt x="177111" y="179825"/>
                    </a:cubicBezTo>
                    <a:lnTo>
                      <a:pt x="89913" y="179825"/>
                    </a:lnTo>
                    <a:cubicBezTo>
                      <a:pt x="66066" y="179825"/>
                      <a:pt x="43197" y="170352"/>
                      <a:pt x="26335" y="153490"/>
                    </a:cubicBezTo>
                    <a:cubicBezTo>
                      <a:pt x="9473" y="136629"/>
                      <a:pt x="0" y="113759"/>
                      <a:pt x="0" y="89913"/>
                    </a:cubicBezTo>
                    <a:lnTo>
                      <a:pt x="0" y="89913"/>
                    </a:lnTo>
                    <a:cubicBezTo>
                      <a:pt x="0" y="66066"/>
                      <a:pt x="9473" y="43197"/>
                      <a:pt x="26335" y="26335"/>
                    </a:cubicBezTo>
                    <a:cubicBezTo>
                      <a:pt x="43197" y="9473"/>
                      <a:pt x="66066" y="0"/>
                      <a:pt x="8991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67024" cy="217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97151" y="136525"/>
              <a:ext cx="631018" cy="686822"/>
            </a:xfrm>
            <a:custGeom>
              <a:avLst/>
              <a:gdLst/>
              <a:ahLst/>
              <a:cxnLst/>
              <a:rect l="l" t="t" r="r" b="b"/>
              <a:pathLst>
                <a:path w="631018" h="686822">
                  <a:moveTo>
                    <a:pt x="0" y="0"/>
                  </a:moveTo>
                  <a:lnTo>
                    <a:pt x="631018" y="0"/>
                  </a:lnTo>
                  <a:lnTo>
                    <a:pt x="631018" y="686822"/>
                  </a:lnTo>
                  <a:lnTo>
                    <a:pt x="0" y="68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1300440"/>
              <a:ext cx="1425319" cy="959871"/>
              <a:chOff x="0" y="0"/>
              <a:chExt cx="267024" cy="17982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67024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267024" h="179825">
                    <a:moveTo>
                      <a:pt x="89913" y="0"/>
                    </a:moveTo>
                    <a:lnTo>
                      <a:pt x="177111" y="0"/>
                    </a:lnTo>
                    <a:cubicBezTo>
                      <a:pt x="200957" y="0"/>
                      <a:pt x="223827" y="9473"/>
                      <a:pt x="240689" y="26335"/>
                    </a:cubicBezTo>
                    <a:cubicBezTo>
                      <a:pt x="257551" y="43197"/>
                      <a:pt x="267024" y="66066"/>
                      <a:pt x="267024" y="89913"/>
                    </a:cubicBezTo>
                    <a:lnTo>
                      <a:pt x="267024" y="89913"/>
                    </a:lnTo>
                    <a:cubicBezTo>
                      <a:pt x="267024" y="113759"/>
                      <a:pt x="257551" y="136629"/>
                      <a:pt x="240689" y="153490"/>
                    </a:cubicBezTo>
                    <a:cubicBezTo>
                      <a:pt x="223827" y="170352"/>
                      <a:pt x="200957" y="179825"/>
                      <a:pt x="177111" y="179825"/>
                    </a:cubicBezTo>
                    <a:lnTo>
                      <a:pt x="89913" y="179825"/>
                    </a:lnTo>
                    <a:cubicBezTo>
                      <a:pt x="66066" y="179825"/>
                      <a:pt x="43197" y="170352"/>
                      <a:pt x="26335" y="153490"/>
                    </a:cubicBezTo>
                    <a:cubicBezTo>
                      <a:pt x="9473" y="136629"/>
                      <a:pt x="0" y="113759"/>
                      <a:pt x="0" y="89913"/>
                    </a:cubicBezTo>
                    <a:lnTo>
                      <a:pt x="0" y="89913"/>
                    </a:lnTo>
                    <a:cubicBezTo>
                      <a:pt x="0" y="66066"/>
                      <a:pt x="9473" y="43197"/>
                      <a:pt x="26335" y="26335"/>
                    </a:cubicBezTo>
                    <a:cubicBezTo>
                      <a:pt x="43197" y="9473"/>
                      <a:pt x="66066" y="0"/>
                      <a:pt x="8991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267024" cy="217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20634" y="1392005"/>
              <a:ext cx="784052" cy="784052"/>
            </a:xfrm>
            <a:custGeom>
              <a:avLst/>
              <a:gdLst/>
              <a:ahLst/>
              <a:cxnLst/>
              <a:rect l="l" t="t" r="r" b="b"/>
              <a:pathLst>
                <a:path w="784052" h="784052">
                  <a:moveTo>
                    <a:pt x="0" y="0"/>
                  </a:moveTo>
                  <a:lnTo>
                    <a:pt x="784051" y="0"/>
                  </a:lnTo>
                  <a:lnTo>
                    <a:pt x="784051" y="784051"/>
                  </a:lnTo>
                  <a:lnTo>
                    <a:pt x="0" y="784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2892075"/>
              <a:ext cx="1425319" cy="959871"/>
              <a:chOff x="0" y="0"/>
              <a:chExt cx="267024" cy="17982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7024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267024" h="179825">
                    <a:moveTo>
                      <a:pt x="89913" y="0"/>
                    </a:moveTo>
                    <a:lnTo>
                      <a:pt x="177111" y="0"/>
                    </a:lnTo>
                    <a:cubicBezTo>
                      <a:pt x="200957" y="0"/>
                      <a:pt x="223827" y="9473"/>
                      <a:pt x="240689" y="26335"/>
                    </a:cubicBezTo>
                    <a:cubicBezTo>
                      <a:pt x="257551" y="43197"/>
                      <a:pt x="267024" y="66066"/>
                      <a:pt x="267024" y="89913"/>
                    </a:cubicBezTo>
                    <a:lnTo>
                      <a:pt x="267024" y="89913"/>
                    </a:lnTo>
                    <a:cubicBezTo>
                      <a:pt x="267024" y="113759"/>
                      <a:pt x="257551" y="136629"/>
                      <a:pt x="240689" y="153490"/>
                    </a:cubicBezTo>
                    <a:cubicBezTo>
                      <a:pt x="223827" y="170352"/>
                      <a:pt x="200957" y="179825"/>
                      <a:pt x="177111" y="179825"/>
                    </a:cubicBezTo>
                    <a:lnTo>
                      <a:pt x="89913" y="179825"/>
                    </a:lnTo>
                    <a:cubicBezTo>
                      <a:pt x="66066" y="179825"/>
                      <a:pt x="43197" y="170352"/>
                      <a:pt x="26335" y="153490"/>
                    </a:cubicBezTo>
                    <a:cubicBezTo>
                      <a:pt x="9473" y="136629"/>
                      <a:pt x="0" y="113759"/>
                      <a:pt x="0" y="89913"/>
                    </a:cubicBezTo>
                    <a:lnTo>
                      <a:pt x="0" y="89913"/>
                    </a:lnTo>
                    <a:cubicBezTo>
                      <a:pt x="0" y="66066"/>
                      <a:pt x="9473" y="43197"/>
                      <a:pt x="26335" y="26335"/>
                    </a:cubicBezTo>
                    <a:cubicBezTo>
                      <a:pt x="43197" y="9473"/>
                      <a:pt x="66066" y="0"/>
                      <a:pt x="8991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67024" cy="217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0" y="2688891"/>
              <a:ext cx="1373717" cy="1373717"/>
            </a:xfrm>
            <a:custGeom>
              <a:avLst/>
              <a:gdLst/>
              <a:ahLst/>
              <a:cxnLst/>
              <a:rect l="l" t="t" r="r" b="b"/>
              <a:pathLst>
                <a:path w="1373717" h="1373717">
                  <a:moveTo>
                    <a:pt x="0" y="0"/>
                  </a:moveTo>
                  <a:lnTo>
                    <a:pt x="1373717" y="0"/>
                  </a:lnTo>
                  <a:lnTo>
                    <a:pt x="1373717" y="1373717"/>
                  </a:lnTo>
                  <a:lnTo>
                    <a:pt x="0" y="1373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933605" y="1411474"/>
              <a:ext cx="649540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>
                  <a:solidFill>
                    <a:srgbClr val="FFFFFF"/>
                  </a:solidFill>
                  <a:latin typeface="Glacial Indifference"/>
                </a:rPr>
                <a:t>ivan.guettler@cirus.dhz.hr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33605" y="3059989"/>
              <a:ext cx="9949690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FFFFFF"/>
                  </a:solidFill>
                  <a:latin typeface="Glacial Indifference"/>
                </a:rPr>
                <a:t>linkedin.com/in/ivan-guettler/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933605" y="17580"/>
              <a:ext cx="4457581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Glacial Indifference"/>
                </a:rPr>
                <a:t>@IvanGuettler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84" y="-967859"/>
            <a:ext cx="20086596" cy="11181539"/>
          </a:xfrm>
          <a:custGeom>
            <a:avLst/>
            <a:gdLst/>
            <a:ahLst/>
            <a:cxnLst/>
            <a:rect l="l" t="t" r="r" b="b"/>
            <a:pathLst>
              <a:path w="20086596" h="11181539">
                <a:moveTo>
                  <a:pt x="0" y="0"/>
                </a:moveTo>
                <a:lnTo>
                  <a:pt x="20086596" y="0"/>
                </a:lnTo>
                <a:lnTo>
                  <a:pt x="20086596" y="11181538"/>
                </a:lnTo>
                <a:lnTo>
                  <a:pt x="0" y="1118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>
            <a:off x="-2968508" y="5449209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4" name="AutoShape 4"/>
          <p:cNvSpPr/>
          <p:nvPr/>
        </p:nvSpPr>
        <p:spPr>
          <a:xfrm>
            <a:off x="13601839" y="452346"/>
            <a:ext cx="6436855" cy="0"/>
          </a:xfrm>
          <a:prstGeom prst="line">
            <a:avLst/>
          </a:prstGeom>
          <a:ln w="38100" cap="flat">
            <a:solidFill>
              <a:srgbClr val="F8982A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grpSp>
        <p:nvGrpSpPr>
          <p:cNvPr id="5" name="Group 5"/>
          <p:cNvGrpSpPr/>
          <p:nvPr/>
        </p:nvGrpSpPr>
        <p:grpSpPr>
          <a:xfrm>
            <a:off x="0" y="700047"/>
            <a:ext cx="18481017" cy="4443453"/>
            <a:chOff x="0" y="0"/>
            <a:chExt cx="24641356" cy="592460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641356" cy="5924604"/>
              <a:chOff x="0" y="0"/>
              <a:chExt cx="6472042" cy="15560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472042" cy="1556095"/>
              </a:xfrm>
              <a:custGeom>
                <a:avLst/>
                <a:gdLst/>
                <a:ahLst/>
                <a:cxnLst/>
                <a:rect l="l" t="t" r="r" b="b"/>
                <a:pathLst>
                  <a:path w="6472042" h="1556095">
                    <a:moveTo>
                      <a:pt x="0" y="0"/>
                    </a:moveTo>
                    <a:lnTo>
                      <a:pt x="6472042" y="0"/>
                    </a:lnTo>
                    <a:lnTo>
                      <a:pt x="6472042" y="1556095"/>
                    </a:lnTo>
                    <a:lnTo>
                      <a:pt x="0" y="1556095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6472042" cy="1613245"/>
              </a:xfrm>
              <a:prstGeom prst="rect">
                <a:avLst/>
              </a:prstGeom>
            </p:spPr>
            <p:txBody>
              <a:bodyPr lIns="46275" tIns="46275" rIns="46275" bIns="4627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955792"/>
              <a:ext cx="21640800" cy="3803210"/>
            </a:xfrm>
            <a:custGeom>
              <a:avLst/>
              <a:gdLst/>
              <a:ahLst/>
              <a:cxnLst/>
              <a:rect l="l" t="t" r="r" b="b"/>
              <a:pathLst>
                <a:path w="21640800" h="3803210">
                  <a:moveTo>
                    <a:pt x="0" y="0"/>
                  </a:moveTo>
                  <a:lnTo>
                    <a:pt x="21640800" y="0"/>
                  </a:lnTo>
                  <a:lnTo>
                    <a:pt x="21640800" y="3803210"/>
                  </a:lnTo>
                  <a:lnTo>
                    <a:pt x="0" y="3803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F8982A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5782585"/>
            <a:ext cx="18481017" cy="4504415"/>
            <a:chOff x="0" y="0"/>
            <a:chExt cx="24641356" cy="600588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4641356" cy="6005886"/>
              <a:chOff x="0" y="0"/>
              <a:chExt cx="6472042" cy="157744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472042" cy="1577444"/>
              </a:xfrm>
              <a:custGeom>
                <a:avLst/>
                <a:gdLst/>
                <a:ahLst/>
                <a:cxnLst/>
                <a:rect l="l" t="t" r="r" b="b"/>
                <a:pathLst>
                  <a:path w="6472042" h="1577444">
                    <a:moveTo>
                      <a:pt x="0" y="0"/>
                    </a:moveTo>
                    <a:lnTo>
                      <a:pt x="6472042" y="0"/>
                    </a:lnTo>
                    <a:lnTo>
                      <a:pt x="6472042" y="1577444"/>
                    </a:lnTo>
                    <a:lnTo>
                      <a:pt x="0" y="1577444"/>
                    </a:lnTo>
                    <a:close/>
                  </a:path>
                </a:pathLst>
              </a:custGeom>
              <a:solidFill>
                <a:srgbClr val="003271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6472042" cy="1634594"/>
              </a:xfrm>
              <a:prstGeom prst="rect">
                <a:avLst/>
              </a:prstGeom>
            </p:spPr>
            <p:txBody>
              <a:bodyPr lIns="46275" tIns="46275" rIns="46275" bIns="4627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500278" y="1064961"/>
              <a:ext cx="21640800" cy="3875964"/>
            </a:xfrm>
            <a:custGeom>
              <a:avLst/>
              <a:gdLst/>
              <a:ahLst/>
              <a:cxnLst/>
              <a:rect l="l" t="t" r="r" b="b"/>
              <a:pathLst>
                <a:path w="21640800" h="3875964">
                  <a:moveTo>
                    <a:pt x="0" y="0"/>
                  </a:moveTo>
                  <a:lnTo>
                    <a:pt x="21640800" y="0"/>
                  </a:lnTo>
                  <a:lnTo>
                    <a:pt x="21640800" y="3875964"/>
                  </a:lnTo>
                  <a:lnTo>
                    <a:pt x="0" y="3875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 cap="sq">
              <a:solidFill>
                <a:srgbClr val="F8982A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-2968508" y="4622910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16" name="TextBox 16"/>
          <p:cNvSpPr txBox="1"/>
          <p:nvPr/>
        </p:nvSpPr>
        <p:spPr>
          <a:xfrm>
            <a:off x="1221583" y="9609082"/>
            <a:ext cx="11561519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rimo"/>
              </a:rPr>
              <a:t>Izvor: https://eur-lex.europa.eu/legal-content/EN/TXT/?uri=uriserv:OJ.L_.2023.019.01.0043.01.ENG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621573" y="2003806"/>
            <a:ext cx="14616225" cy="6279387"/>
            <a:chOff x="0" y="0"/>
            <a:chExt cx="3849541" cy="1653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541" cy="1653830"/>
            </a:xfrm>
            <a:custGeom>
              <a:avLst/>
              <a:gdLst/>
              <a:ahLst/>
              <a:cxnLst/>
              <a:rect l="l" t="t" r="r" b="b"/>
              <a:pathLst>
                <a:path w="3849541" h="1653830">
                  <a:moveTo>
                    <a:pt x="27014" y="0"/>
                  </a:moveTo>
                  <a:lnTo>
                    <a:pt x="3822527" y="0"/>
                  </a:lnTo>
                  <a:cubicBezTo>
                    <a:pt x="3829691" y="0"/>
                    <a:pt x="3836562" y="2846"/>
                    <a:pt x="3841629" y="7912"/>
                  </a:cubicBezTo>
                  <a:cubicBezTo>
                    <a:pt x="3846695" y="12978"/>
                    <a:pt x="3849541" y="19849"/>
                    <a:pt x="3849541" y="27014"/>
                  </a:cubicBezTo>
                  <a:lnTo>
                    <a:pt x="3849541" y="1626817"/>
                  </a:lnTo>
                  <a:cubicBezTo>
                    <a:pt x="3849541" y="1641736"/>
                    <a:pt x="3837446" y="1653830"/>
                    <a:pt x="3822527" y="1653830"/>
                  </a:cubicBezTo>
                  <a:lnTo>
                    <a:pt x="27014" y="1653830"/>
                  </a:lnTo>
                  <a:cubicBezTo>
                    <a:pt x="19849" y="1653830"/>
                    <a:pt x="12978" y="1650984"/>
                    <a:pt x="7912" y="1645918"/>
                  </a:cubicBezTo>
                  <a:cubicBezTo>
                    <a:pt x="2846" y="1640852"/>
                    <a:pt x="0" y="1633981"/>
                    <a:pt x="0" y="1626817"/>
                  </a:cubicBezTo>
                  <a:lnTo>
                    <a:pt x="0" y="27014"/>
                  </a:lnTo>
                  <a:cubicBezTo>
                    <a:pt x="0" y="19849"/>
                    <a:pt x="2846" y="12978"/>
                    <a:pt x="7912" y="7912"/>
                  </a:cubicBezTo>
                  <a:cubicBezTo>
                    <a:pt x="12978" y="2846"/>
                    <a:pt x="19849" y="0"/>
                    <a:pt x="27014" y="0"/>
                  </a:cubicBezTo>
                  <a:close/>
                </a:path>
              </a:pathLst>
            </a:custGeom>
            <a:solidFill>
              <a:srgbClr val="868696">
                <a:alpha val="3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9541" cy="1710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07656" y="4097782"/>
            <a:ext cx="13844058" cy="116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VRIJEME I KLIMA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891958" y="542925"/>
            <a:ext cx="11991624" cy="523875"/>
            <a:chOff x="0" y="0"/>
            <a:chExt cx="15988832" cy="698500"/>
          </a:xfrm>
        </p:grpSpPr>
        <p:sp>
          <p:nvSpPr>
            <p:cNvPr id="8" name="AutoShape 8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83724" y="-1493285"/>
            <a:ext cx="12000139" cy="13273570"/>
            <a:chOff x="0" y="0"/>
            <a:chExt cx="631488" cy="698500"/>
          </a:xfrm>
        </p:grpSpPr>
        <p:sp>
          <p:nvSpPr>
            <p:cNvPr id="3" name="Freeform 3"/>
            <p:cNvSpPr/>
            <p:nvPr/>
          </p:nvSpPr>
          <p:spPr>
            <a:xfrm>
              <a:off x="2478" y="0"/>
              <a:ext cx="626532" cy="698500"/>
            </a:xfrm>
            <a:custGeom>
              <a:avLst/>
              <a:gdLst/>
              <a:ahLst/>
              <a:cxnLst/>
              <a:rect l="l" t="t" r="r" b="b"/>
              <a:pathLst>
                <a:path w="626532" h="698500">
                  <a:moveTo>
                    <a:pt x="622521" y="360403"/>
                  </a:moveTo>
                  <a:lnTo>
                    <a:pt x="432299" y="687347"/>
                  </a:lnTo>
                  <a:cubicBezTo>
                    <a:pt x="428281" y="694252"/>
                    <a:pt x="420895" y="698500"/>
                    <a:pt x="412907" y="698500"/>
                  </a:cubicBezTo>
                  <a:lnTo>
                    <a:pt x="213625" y="698500"/>
                  </a:lnTo>
                  <a:cubicBezTo>
                    <a:pt x="205637" y="698500"/>
                    <a:pt x="198251" y="694252"/>
                    <a:pt x="194233" y="687347"/>
                  </a:cubicBezTo>
                  <a:lnTo>
                    <a:pt x="4011" y="360403"/>
                  </a:lnTo>
                  <a:cubicBezTo>
                    <a:pt x="0" y="353509"/>
                    <a:pt x="0" y="344991"/>
                    <a:pt x="4011" y="338097"/>
                  </a:cubicBezTo>
                  <a:lnTo>
                    <a:pt x="194233" y="11153"/>
                  </a:lnTo>
                  <a:cubicBezTo>
                    <a:pt x="198251" y="4248"/>
                    <a:pt x="205637" y="0"/>
                    <a:pt x="213625" y="0"/>
                  </a:cubicBezTo>
                  <a:lnTo>
                    <a:pt x="412907" y="0"/>
                  </a:lnTo>
                  <a:cubicBezTo>
                    <a:pt x="420895" y="0"/>
                    <a:pt x="428281" y="4248"/>
                    <a:pt x="432299" y="11153"/>
                  </a:cubicBezTo>
                  <a:lnTo>
                    <a:pt x="622521" y="338097"/>
                  </a:lnTo>
                  <a:cubicBezTo>
                    <a:pt x="626532" y="344991"/>
                    <a:pt x="626532" y="353509"/>
                    <a:pt x="622521" y="360403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40288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1170567" y="629936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6975201" y="8910997"/>
            <a:ext cx="2189782" cy="694607"/>
          </a:xfrm>
          <a:custGeom>
            <a:avLst/>
            <a:gdLst/>
            <a:ahLst/>
            <a:cxnLst/>
            <a:rect l="l" t="t" r="r" b="b"/>
            <a:pathLst>
              <a:path w="2189782" h="694607">
                <a:moveTo>
                  <a:pt x="0" y="0"/>
                </a:moveTo>
                <a:lnTo>
                  <a:pt x="2189782" y="0"/>
                </a:lnTo>
                <a:lnTo>
                  <a:pt x="2189782" y="694606"/>
                </a:lnTo>
                <a:lnTo>
                  <a:pt x="0" y="694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3802" r="-3227" b="-2308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AutoShape 7"/>
          <p:cNvSpPr/>
          <p:nvPr/>
        </p:nvSpPr>
        <p:spPr>
          <a:xfrm>
            <a:off x="-2101130" y="9854963"/>
            <a:ext cx="7994416" cy="0"/>
          </a:xfrm>
          <a:prstGeom prst="line">
            <a:avLst/>
          </a:prstGeom>
          <a:ln w="38100" cap="flat">
            <a:solidFill>
              <a:srgbClr val="003271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15842636" y="9291505"/>
            <a:ext cx="2445364" cy="628197"/>
          </a:xfrm>
          <a:custGeom>
            <a:avLst/>
            <a:gdLst/>
            <a:ahLst/>
            <a:cxnLst/>
            <a:rect l="l" t="t" r="r" b="b"/>
            <a:pathLst>
              <a:path w="2445364" h="628197">
                <a:moveTo>
                  <a:pt x="0" y="0"/>
                </a:moveTo>
                <a:lnTo>
                  <a:pt x="2445364" y="0"/>
                </a:lnTo>
                <a:lnTo>
                  <a:pt x="2445364" y="628197"/>
                </a:lnTo>
                <a:lnTo>
                  <a:pt x="0" y="62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8926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>
            <a:off x="750091" y="465582"/>
            <a:ext cx="12719601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3271"/>
                </a:solidFill>
                <a:latin typeface="Poppins Bold"/>
              </a:rPr>
              <a:t>Mreža meteoroloških postaja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50091" y="1763435"/>
            <a:ext cx="7169957" cy="4379070"/>
            <a:chOff x="0" y="-47625"/>
            <a:chExt cx="9559943" cy="583876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9559943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92"/>
                </a:lnSpc>
                <a:spcBef>
                  <a:spcPct val="0"/>
                </a:spcBef>
              </a:pPr>
              <a:r>
                <a:rPr lang="en-US" sz="1780">
                  <a:solidFill>
                    <a:srgbClr val="F8982A"/>
                  </a:solidFill>
                  <a:latin typeface="Poppins Bold"/>
                </a:rPr>
                <a:t>Mreža meteoroloških i fenoloških postaja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9923"/>
              <a:ext cx="824421" cy="585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hr-HR" sz="2589" dirty="0">
                  <a:solidFill>
                    <a:srgbClr val="003271"/>
                  </a:solidFill>
                  <a:latin typeface="Poppins"/>
                </a:rPr>
                <a:t>40</a:t>
              </a:r>
              <a:endParaRPr lang="en-US" sz="2589" dirty="0">
                <a:solidFill>
                  <a:srgbClr val="003271"/>
                </a:solidFill>
                <a:latin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5934" y="597762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glavnih meteoroloških postaja (GMP)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105790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263535"/>
              <a:ext cx="824422" cy="58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003271"/>
                  </a:solidFill>
                  <a:latin typeface="Poppins"/>
                </a:rPr>
                <a:t>52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35934" y="1361375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automatske meteorološke postaje (AMP)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869403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28819"/>
              <a:ext cx="824422" cy="58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003271"/>
                  </a:solidFill>
                  <a:latin typeface="Poppins"/>
                </a:rPr>
                <a:t>98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5934" y="2126658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klimatoloških postaja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2634686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35934" y="2911894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kišomjernih postaja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796927"/>
              <a:ext cx="824422" cy="559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</a:pPr>
              <a:r>
                <a:rPr lang="en-US" sz="2427">
                  <a:solidFill>
                    <a:srgbClr val="003271"/>
                  </a:solidFill>
                  <a:latin typeface="Poppins"/>
                </a:rPr>
                <a:t>325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3402794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35934" y="3677177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fenološke postaje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562210"/>
              <a:ext cx="824422" cy="58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003271"/>
                  </a:solidFill>
                  <a:latin typeface="Poppins"/>
                </a:rPr>
                <a:t>62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0" y="4168077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35934" y="4449312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totalizatora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4327493"/>
              <a:ext cx="824422" cy="58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003271"/>
                  </a:solidFill>
                  <a:latin typeface="Poppins"/>
                </a:rPr>
                <a:t>22</a:t>
              </a: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0" y="4933360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5185268"/>
              <a:ext cx="824422" cy="58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003271"/>
                  </a:solidFill>
                  <a:latin typeface="Poppins"/>
                </a:rPr>
                <a:t>2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0" y="5791135"/>
              <a:ext cx="7084751" cy="0"/>
            </a:xfrm>
            <a:prstGeom prst="line">
              <a:avLst/>
            </a:prstGeom>
            <a:ln w="4110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24422" y="5327640"/>
              <a:ext cx="8224479" cy="40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2"/>
                </a:lnSpc>
              </a:pPr>
              <a:r>
                <a:rPr lang="en-US" sz="1780">
                  <a:solidFill>
                    <a:srgbClr val="003271"/>
                  </a:solidFill>
                  <a:latin typeface="Poppins"/>
                </a:rPr>
                <a:t>radiosondažne postaje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03019" y="1799154"/>
            <a:ext cx="6966673" cy="2523224"/>
            <a:chOff x="0" y="0"/>
            <a:chExt cx="9288898" cy="3364299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47625"/>
              <a:ext cx="9288898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9"/>
                </a:lnSpc>
                <a:spcBef>
                  <a:spcPct val="0"/>
                </a:spcBef>
              </a:pPr>
              <a:r>
                <a:rPr lang="en-US" sz="1749">
                  <a:solidFill>
                    <a:srgbClr val="F8982A"/>
                  </a:solidFill>
                  <a:latin typeface="Poppins Bold"/>
                </a:rPr>
                <a:t>Daljinska mjerenja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480624"/>
              <a:ext cx="801048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003271"/>
                  </a:solidFill>
                  <a:latin typeface="Poppins"/>
                </a:rPr>
                <a:t>6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12233" y="586629"/>
              <a:ext cx="7991297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9"/>
                </a:lnSpc>
              </a:pPr>
              <a:r>
                <a:rPr lang="en-US" sz="1749">
                  <a:solidFill>
                    <a:srgbClr val="003271"/>
                  </a:solidFill>
                  <a:latin typeface="Poppins"/>
                </a:rPr>
                <a:t>radara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086716"/>
              <a:ext cx="6883883" cy="0"/>
            </a:xfrm>
            <a:prstGeom prst="line">
              <a:avLst/>
            </a:prstGeom>
            <a:ln w="40398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231066"/>
              <a:ext cx="801048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003271"/>
                  </a:solidFill>
                  <a:latin typeface="Poppins"/>
                </a:rPr>
                <a:t>2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12233" y="1337071"/>
              <a:ext cx="7991297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9"/>
                </a:lnSpc>
              </a:pPr>
              <a:r>
                <a:rPr lang="en-US" sz="1749">
                  <a:solidFill>
                    <a:srgbClr val="003271"/>
                  </a:solidFill>
                  <a:latin typeface="Poppins"/>
                </a:rPr>
                <a:t>vjetrovna presječnika</a:t>
              </a:r>
            </a:p>
          </p:txBody>
        </p:sp>
        <p:sp>
          <p:nvSpPr>
            <p:cNvPr id="40" name="AutoShape 40"/>
            <p:cNvSpPr/>
            <p:nvPr/>
          </p:nvSpPr>
          <p:spPr>
            <a:xfrm>
              <a:off x="0" y="1837158"/>
              <a:ext cx="6883883" cy="0"/>
            </a:xfrm>
            <a:prstGeom prst="line">
              <a:avLst/>
            </a:prstGeom>
            <a:ln w="40398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983149"/>
              <a:ext cx="801048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003271"/>
                  </a:solidFill>
                  <a:latin typeface="Poppins"/>
                </a:rPr>
                <a:t>1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12233" y="2089154"/>
              <a:ext cx="7991297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9"/>
                </a:lnSpc>
              </a:pPr>
              <a:r>
                <a:rPr lang="en-US" sz="1749">
                  <a:solidFill>
                    <a:srgbClr val="003271"/>
                  </a:solidFill>
                  <a:latin typeface="Poppins"/>
                </a:rPr>
                <a:t>lidar</a:t>
              </a:r>
            </a:p>
          </p:txBody>
        </p:sp>
        <p:sp>
          <p:nvSpPr>
            <p:cNvPr id="43" name="AutoShape 43"/>
            <p:cNvSpPr/>
            <p:nvPr/>
          </p:nvSpPr>
          <p:spPr>
            <a:xfrm>
              <a:off x="0" y="2589241"/>
              <a:ext cx="6883883" cy="0"/>
            </a:xfrm>
            <a:prstGeom prst="line">
              <a:avLst/>
            </a:prstGeom>
            <a:ln w="40398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812233" y="2860845"/>
              <a:ext cx="7991297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9"/>
                </a:lnSpc>
              </a:pPr>
              <a:r>
                <a:rPr lang="en-US" sz="1749">
                  <a:solidFill>
                    <a:srgbClr val="003271"/>
                  </a:solidFill>
                  <a:latin typeface="Poppins"/>
                </a:rPr>
                <a:t>mikrovalni radiometar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2747533"/>
              <a:ext cx="801048" cy="551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0"/>
                </a:lnSpc>
              </a:pPr>
              <a:r>
                <a:rPr lang="en-US" sz="2385">
                  <a:solidFill>
                    <a:srgbClr val="003271"/>
                  </a:solidFill>
                  <a:latin typeface="Poppins"/>
                </a:rPr>
                <a:t>1</a:t>
              </a:r>
            </a:p>
          </p:txBody>
        </p:sp>
        <p:sp>
          <p:nvSpPr>
            <p:cNvPr id="46" name="AutoShape 46"/>
            <p:cNvSpPr/>
            <p:nvPr/>
          </p:nvSpPr>
          <p:spPr>
            <a:xfrm>
              <a:off x="0" y="3344100"/>
              <a:ext cx="6883883" cy="0"/>
            </a:xfrm>
            <a:prstGeom prst="line">
              <a:avLst/>
            </a:prstGeom>
            <a:ln w="40398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47" name="Freeform 47"/>
          <p:cNvSpPr/>
          <p:nvPr/>
        </p:nvSpPr>
        <p:spPr>
          <a:xfrm>
            <a:off x="10422832" y="1571710"/>
            <a:ext cx="7647260" cy="7686590"/>
          </a:xfrm>
          <a:custGeom>
            <a:avLst/>
            <a:gdLst/>
            <a:ahLst/>
            <a:cxnLst/>
            <a:rect l="l" t="t" r="r" b="b"/>
            <a:pathLst>
              <a:path w="7647260" h="7686590">
                <a:moveTo>
                  <a:pt x="0" y="0"/>
                </a:moveTo>
                <a:lnTo>
                  <a:pt x="7647260" y="0"/>
                </a:lnTo>
                <a:lnTo>
                  <a:pt x="7647260" y="7686590"/>
                </a:lnTo>
                <a:lnTo>
                  <a:pt x="0" y="7686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57" t="-7771" r="-17160" b="-3258"/>
            </a:stretch>
          </a:blipFill>
          <a:ln w="38100" cap="rnd">
            <a:solidFill>
              <a:srgbClr val="F8982A"/>
            </a:solidFill>
            <a:prstDash val="solid"/>
            <a:round/>
          </a:ln>
        </p:spPr>
        <p:txBody>
          <a:bodyPr/>
          <a:lstStyle/>
          <a:p>
            <a:endParaRPr lang="hr-HR"/>
          </a:p>
        </p:txBody>
      </p:sp>
      <p:grpSp>
        <p:nvGrpSpPr>
          <p:cNvPr id="48" name="Group 48"/>
          <p:cNvGrpSpPr/>
          <p:nvPr/>
        </p:nvGrpSpPr>
        <p:grpSpPr>
          <a:xfrm>
            <a:off x="750091" y="6481490"/>
            <a:ext cx="7169957" cy="1433665"/>
            <a:chOff x="0" y="0"/>
            <a:chExt cx="9559943" cy="1911554"/>
          </a:xfrm>
        </p:grpSpPr>
        <p:sp>
          <p:nvSpPr>
            <p:cNvPr id="49" name="TextBox 49"/>
            <p:cNvSpPr txBox="1"/>
            <p:nvPr/>
          </p:nvSpPr>
          <p:spPr>
            <a:xfrm>
              <a:off x="0" y="-57150"/>
              <a:ext cx="9559943" cy="422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8982A"/>
                  </a:solidFill>
                  <a:latin typeface="Poppins Bold"/>
                </a:rPr>
                <a:t>Mjerenja temperature mora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506397"/>
              <a:ext cx="824422" cy="591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6"/>
                </a:lnSpc>
              </a:pPr>
              <a:r>
                <a:rPr lang="en-US" sz="2619">
                  <a:solidFill>
                    <a:srgbClr val="003271"/>
                  </a:solidFill>
                  <a:latin typeface="Poppins"/>
                </a:rPr>
                <a:t>17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835934" y="595612"/>
              <a:ext cx="8224479" cy="422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3271"/>
                  </a:solidFill>
                  <a:latin typeface="Poppins"/>
                </a:rPr>
                <a:t>obalnih i otočnih postaja</a:t>
              </a:r>
            </a:p>
          </p:txBody>
        </p:sp>
        <p:sp>
          <p:nvSpPr>
            <p:cNvPr id="52" name="AutoShape 52"/>
            <p:cNvSpPr/>
            <p:nvPr/>
          </p:nvSpPr>
          <p:spPr>
            <a:xfrm>
              <a:off x="0" y="1118426"/>
              <a:ext cx="7084751" cy="0"/>
            </a:xfrm>
            <a:prstGeom prst="line">
              <a:avLst/>
            </a:prstGeom>
            <a:ln w="4157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1278736"/>
              <a:ext cx="824422" cy="591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6"/>
                </a:lnSpc>
              </a:pPr>
              <a:r>
                <a:rPr lang="en-US" sz="2619">
                  <a:solidFill>
                    <a:srgbClr val="003271"/>
                  </a:solidFill>
                  <a:latin typeface="Poppins"/>
                </a:rPr>
                <a:t>8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35934" y="1367951"/>
              <a:ext cx="8224479" cy="422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3271"/>
                  </a:solidFill>
                  <a:latin typeface="Poppins"/>
                </a:rPr>
                <a:t>plutača s osjetnikom za temperaturu mora </a:t>
              </a:r>
            </a:p>
          </p:txBody>
        </p:sp>
        <p:sp>
          <p:nvSpPr>
            <p:cNvPr id="55" name="AutoShape 55"/>
            <p:cNvSpPr/>
            <p:nvPr/>
          </p:nvSpPr>
          <p:spPr>
            <a:xfrm>
              <a:off x="0" y="1890765"/>
              <a:ext cx="7084751" cy="0"/>
            </a:xfrm>
            <a:prstGeom prst="line">
              <a:avLst/>
            </a:prstGeom>
            <a:ln w="41577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50091" y="8238726"/>
            <a:ext cx="6966673" cy="830187"/>
            <a:chOff x="0" y="0"/>
            <a:chExt cx="9288898" cy="1106915"/>
          </a:xfrm>
        </p:grpSpPr>
        <p:sp>
          <p:nvSpPr>
            <p:cNvPr id="57" name="TextBox 57"/>
            <p:cNvSpPr txBox="1"/>
            <p:nvPr/>
          </p:nvSpPr>
          <p:spPr>
            <a:xfrm>
              <a:off x="0" y="-47625"/>
              <a:ext cx="9288898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9"/>
                </a:lnSpc>
                <a:spcBef>
                  <a:spcPct val="0"/>
                </a:spcBef>
              </a:pPr>
              <a:r>
                <a:rPr lang="en-US" sz="1749">
                  <a:solidFill>
                    <a:srgbClr val="F8982A"/>
                  </a:solidFill>
                  <a:latin typeface="Poppins Bold"/>
                </a:rPr>
                <a:t>Meteorološko-oceanografske plutače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480624"/>
              <a:ext cx="801048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003271"/>
                  </a:solidFill>
                  <a:latin typeface="Poppins"/>
                </a:rPr>
                <a:t>5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812233" y="586629"/>
              <a:ext cx="7991297" cy="40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9"/>
                </a:lnSpc>
              </a:pPr>
              <a:r>
                <a:rPr lang="en-US" sz="1749">
                  <a:solidFill>
                    <a:srgbClr val="003271"/>
                  </a:solidFill>
                  <a:latin typeface="Poppins"/>
                </a:rPr>
                <a:t>plutača</a:t>
              </a:r>
            </a:p>
          </p:txBody>
        </p:sp>
        <p:sp>
          <p:nvSpPr>
            <p:cNvPr id="60" name="AutoShape 60"/>
            <p:cNvSpPr/>
            <p:nvPr/>
          </p:nvSpPr>
          <p:spPr>
            <a:xfrm>
              <a:off x="0" y="1086716"/>
              <a:ext cx="6883883" cy="0"/>
            </a:xfrm>
            <a:prstGeom prst="line">
              <a:avLst/>
            </a:prstGeom>
            <a:ln w="40398" cap="flat">
              <a:solidFill>
                <a:srgbClr val="F8982A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1197" y="2121714"/>
            <a:ext cx="24500525" cy="7721880"/>
            <a:chOff x="0" y="0"/>
            <a:chExt cx="3090813" cy="974138"/>
          </a:xfrm>
        </p:grpSpPr>
        <p:sp>
          <p:nvSpPr>
            <p:cNvPr id="3" name="Freeform 3"/>
            <p:cNvSpPr/>
            <p:nvPr/>
          </p:nvSpPr>
          <p:spPr>
            <a:xfrm>
              <a:off x="657" y="0"/>
              <a:ext cx="3089499" cy="974138"/>
            </a:xfrm>
            <a:custGeom>
              <a:avLst/>
              <a:gdLst/>
              <a:ahLst/>
              <a:cxnLst/>
              <a:rect l="l" t="t" r="r" b="b"/>
              <a:pathLst>
                <a:path w="3089499" h="974138">
                  <a:moveTo>
                    <a:pt x="3088331" y="491443"/>
                  </a:moveTo>
                  <a:lnTo>
                    <a:pt x="2888781" y="969763"/>
                  </a:lnTo>
                  <a:cubicBezTo>
                    <a:pt x="2887676" y="972413"/>
                    <a:pt x="2885087" y="974138"/>
                    <a:pt x="2882216" y="974138"/>
                  </a:cubicBezTo>
                  <a:lnTo>
                    <a:pt x="207283" y="974138"/>
                  </a:lnTo>
                  <a:cubicBezTo>
                    <a:pt x="204412" y="974138"/>
                    <a:pt x="201823" y="972413"/>
                    <a:pt x="200718" y="969763"/>
                  </a:cubicBezTo>
                  <a:lnTo>
                    <a:pt x="1168" y="491443"/>
                  </a:lnTo>
                  <a:cubicBezTo>
                    <a:pt x="0" y="488644"/>
                    <a:pt x="0" y="485494"/>
                    <a:pt x="1168" y="482694"/>
                  </a:cubicBezTo>
                  <a:lnTo>
                    <a:pt x="200718" y="4374"/>
                  </a:lnTo>
                  <a:cubicBezTo>
                    <a:pt x="201823" y="1725"/>
                    <a:pt x="204412" y="0"/>
                    <a:pt x="207283" y="0"/>
                  </a:cubicBezTo>
                  <a:lnTo>
                    <a:pt x="2882216" y="0"/>
                  </a:lnTo>
                  <a:cubicBezTo>
                    <a:pt x="2885087" y="0"/>
                    <a:pt x="2887676" y="1725"/>
                    <a:pt x="2888781" y="4374"/>
                  </a:cubicBezTo>
                  <a:lnTo>
                    <a:pt x="3088331" y="482694"/>
                  </a:lnTo>
                  <a:cubicBezTo>
                    <a:pt x="3089499" y="485494"/>
                    <a:pt x="3089499" y="488644"/>
                    <a:pt x="3088331" y="491443"/>
                  </a:cubicBezTo>
                  <a:close/>
                </a:path>
              </a:pathLst>
            </a:custGeom>
            <a:solidFill>
              <a:srgbClr val="003271">
                <a:alpha val="84706"/>
              </a:srgbClr>
            </a:solidFill>
            <a:ln w="38100" cap="sq">
              <a:solidFill>
                <a:srgbClr val="FFFFFF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2862213" cy="1031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97342" y="2121714"/>
            <a:ext cx="17293315" cy="7314682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hr-HR"/>
          </a:p>
        </p:txBody>
      </p:sp>
      <p:sp>
        <p:nvSpPr>
          <p:cNvPr id="6" name="AutoShape 6"/>
          <p:cNvSpPr/>
          <p:nvPr/>
        </p:nvSpPr>
        <p:spPr>
          <a:xfrm>
            <a:off x="1487351" y="2679288"/>
            <a:ext cx="4436739" cy="173843"/>
          </a:xfrm>
          <a:prstGeom prst="rect">
            <a:avLst/>
          </a:prstGeom>
          <a:solidFill>
            <a:srgbClr val="003271"/>
          </a:solid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6712299" y="814433"/>
            <a:ext cx="10804176" cy="8621964"/>
          </a:xfrm>
          <a:custGeom>
            <a:avLst/>
            <a:gdLst/>
            <a:ahLst/>
            <a:cxnLst/>
            <a:rect l="l" t="t" r="r" b="b"/>
            <a:pathLst>
              <a:path w="10804176" h="8621964">
                <a:moveTo>
                  <a:pt x="0" y="0"/>
                </a:moveTo>
                <a:lnTo>
                  <a:pt x="10804176" y="0"/>
                </a:lnTo>
                <a:lnTo>
                  <a:pt x="10804176" y="8621964"/>
                </a:lnTo>
                <a:lnTo>
                  <a:pt x="0" y="8621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1358763" y="552495"/>
            <a:ext cx="4273357" cy="1476566"/>
          </a:xfrm>
          <a:custGeom>
            <a:avLst/>
            <a:gdLst/>
            <a:ahLst/>
            <a:cxnLst/>
            <a:rect l="l" t="t" r="r" b="b"/>
            <a:pathLst>
              <a:path w="4273357" h="1476566">
                <a:moveTo>
                  <a:pt x="0" y="0"/>
                </a:moveTo>
                <a:lnTo>
                  <a:pt x="4273357" y="0"/>
                </a:lnTo>
                <a:lnTo>
                  <a:pt x="4273357" y="1476567"/>
                </a:lnTo>
                <a:lnTo>
                  <a:pt x="0" y="147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 rot="-5400000">
            <a:off x="14086730" y="5640943"/>
            <a:ext cx="658326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003271"/>
                </a:solidFill>
                <a:latin typeface="Arimo Bold"/>
              </a:rPr>
              <a:t>Izvor: </a:t>
            </a:r>
            <a:r>
              <a:rPr lang="en-US" sz="1700">
                <a:solidFill>
                  <a:srgbClr val="003271"/>
                </a:solidFill>
                <a:latin typeface="Arimo"/>
              </a:rPr>
              <a:t>Barbara Vodarić Šurija (DHMZ)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12251" y="3255056"/>
            <a:ext cx="5250605" cy="3139805"/>
            <a:chOff x="0" y="-85725"/>
            <a:chExt cx="7000806" cy="418640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85725"/>
              <a:ext cx="7000806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spc="274">
                  <a:solidFill>
                    <a:srgbClr val="003271"/>
                  </a:solidFill>
                  <a:latin typeface="Montserrat Classic Bold"/>
                </a:rPr>
                <a:t>NOVA MREŽA RADARA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3271"/>
              <a:ext cx="7000806" cy="3337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hr-HR" sz="2199" spc="21" dirty="0">
                  <a:solidFill>
                    <a:srgbClr val="003271"/>
                  </a:solidFill>
                  <a:latin typeface="Montserrat Light"/>
                </a:rPr>
                <a:t>Šest Vaisala WRM200 Dual-</a:t>
              </a:r>
              <a:r>
                <a:rPr lang="hr-HR" sz="2199" spc="21" dirty="0" err="1">
                  <a:solidFill>
                    <a:srgbClr val="003271"/>
                  </a:solidFill>
                  <a:latin typeface="Montserrat Light"/>
                </a:rPr>
                <a:t>polarization</a:t>
              </a:r>
              <a:r>
                <a:rPr lang="hr-HR" sz="2199" spc="21" dirty="0">
                  <a:solidFill>
                    <a:srgbClr val="003271"/>
                  </a:solidFill>
                  <a:latin typeface="Montserrat Light"/>
                </a:rPr>
                <a:t> Doppler RADAR-a instalirano je kao dio METMONIC projekta financiranog od strane EU-a, s prvom instalacijom u studenom 2021. i posljednjom u listopadu 2023.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6898845"/>
            <a:ext cx="5807823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299"/>
              </a:lnSpc>
              <a:buFont typeface="Arial"/>
              <a:buChar char="•"/>
            </a:pP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Maksimalni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domet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skeniranja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 240 km</a:t>
            </a:r>
          </a:p>
          <a:p>
            <a:pPr marL="474979" lvl="1" indent="-237490">
              <a:lnSpc>
                <a:spcPts val="3299"/>
              </a:lnSpc>
              <a:buFont typeface="Arial"/>
              <a:buChar char="•"/>
            </a:pP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5 -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minutna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rezolucija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</a:p>
          <a:p>
            <a:pPr marL="474979" lvl="1" indent="-237490">
              <a:lnSpc>
                <a:spcPts val="3299"/>
              </a:lnSpc>
              <a:buFont typeface="Arial"/>
              <a:buChar char="•"/>
            </a:pP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Skeniranje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vjetra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svakih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10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minuta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s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maksimalnim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</a:t>
            </a:r>
            <a:r>
              <a:rPr lang="en-US" sz="2199" spc="21" dirty="0" err="1">
                <a:solidFill>
                  <a:srgbClr val="003271"/>
                </a:solidFill>
                <a:latin typeface="Montserrat Light"/>
              </a:rPr>
              <a:t>dometom</a:t>
            </a:r>
            <a:r>
              <a:rPr lang="en-US" sz="2199" spc="21" dirty="0">
                <a:solidFill>
                  <a:srgbClr val="003271"/>
                </a:solidFill>
                <a:latin typeface="Montserrat Light"/>
              </a:rPr>
              <a:t> od 100 km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506192" y="290558"/>
            <a:ext cx="11991624" cy="523875"/>
            <a:chOff x="0" y="0"/>
            <a:chExt cx="15988832" cy="698500"/>
          </a:xfrm>
        </p:grpSpPr>
        <p:sp>
          <p:nvSpPr>
            <p:cNvPr id="15" name="AutoShape 15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5776" y="711705"/>
            <a:ext cx="1081869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8982A"/>
                </a:solidFill>
                <a:latin typeface="Poppins Bold"/>
              </a:rPr>
              <a:t>IRIS </a:t>
            </a:r>
            <a:r>
              <a:rPr lang="en-US" sz="3200">
                <a:solidFill>
                  <a:srgbClr val="003271"/>
                </a:solidFill>
                <a:latin typeface="Poppins Bold"/>
              </a:rPr>
              <a:t>- Interactive Radar Information System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6425" y="1556761"/>
            <a:ext cx="13183388" cy="8445035"/>
            <a:chOff x="0" y="0"/>
            <a:chExt cx="17577851" cy="11260047"/>
          </a:xfrm>
        </p:grpSpPr>
        <p:grpSp>
          <p:nvGrpSpPr>
            <p:cNvPr id="4" name="Group 4"/>
            <p:cNvGrpSpPr/>
            <p:nvPr/>
          </p:nvGrpSpPr>
          <p:grpSpPr>
            <a:xfrm>
              <a:off x="2936418" y="1157485"/>
              <a:ext cx="6400270" cy="8702991"/>
              <a:chOff x="0" y="0"/>
              <a:chExt cx="1597117" cy="217173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97117" cy="2171735"/>
              </a:xfrm>
              <a:custGeom>
                <a:avLst/>
                <a:gdLst/>
                <a:ahLst/>
                <a:cxnLst/>
                <a:rect l="l" t="t" r="r" b="b"/>
                <a:pathLst>
                  <a:path w="1597117" h="2171735">
                    <a:moveTo>
                      <a:pt x="36063" y="0"/>
                    </a:moveTo>
                    <a:lnTo>
                      <a:pt x="1561054" y="0"/>
                    </a:lnTo>
                    <a:cubicBezTo>
                      <a:pt x="1570618" y="0"/>
                      <a:pt x="1579791" y="3799"/>
                      <a:pt x="1586554" y="10563"/>
                    </a:cubicBezTo>
                    <a:cubicBezTo>
                      <a:pt x="1593317" y="17326"/>
                      <a:pt x="1597117" y="26498"/>
                      <a:pt x="1597117" y="36063"/>
                    </a:cubicBezTo>
                    <a:lnTo>
                      <a:pt x="1597117" y="2135673"/>
                    </a:lnTo>
                    <a:cubicBezTo>
                      <a:pt x="1597117" y="2155589"/>
                      <a:pt x="1580971" y="2171735"/>
                      <a:pt x="1561054" y="2171735"/>
                    </a:cubicBezTo>
                    <a:lnTo>
                      <a:pt x="36063" y="2171735"/>
                    </a:lnTo>
                    <a:cubicBezTo>
                      <a:pt x="16146" y="2171735"/>
                      <a:pt x="0" y="2155589"/>
                      <a:pt x="0" y="2135673"/>
                    </a:cubicBezTo>
                    <a:lnTo>
                      <a:pt x="0" y="36063"/>
                    </a:lnTo>
                    <a:cubicBezTo>
                      <a:pt x="0" y="16146"/>
                      <a:pt x="16146" y="0"/>
                      <a:pt x="360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1597117" cy="22384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453266" y="2322701"/>
              <a:ext cx="5366573" cy="3186279"/>
            </a:xfrm>
            <a:custGeom>
              <a:avLst/>
              <a:gdLst/>
              <a:ahLst/>
              <a:cxnLst/>
              <a:rect l="l" t="t" r="r" b="b"/>
              <a:pathLst>
                <a:path w="5366573" h="3186279">
                  <a:moveTo>
                    <a:pt x="0" y="0"/>
                  </a:moveTo>
                  <a:lnTo>
                    <a:pt x="5366573" y="0"/>
                  </a:lnTo>
                  <a:lnTo>
                    <a:pt x="5366573" y="3186280"/>
                  </a:lnTo>
                  <a:lnTo>
                    <a:pt x="0" y="3186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 cap="rnd">
              <a:solidFill>
                <a:srgbClr val="003271"/>
              </a:solidFill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356819" y="1513849"/>
              <a:ext cx="3073059" cy="45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003271"/>
                  </a:solidFill>
                  <a:latin typeface="Poppins Bold"/>
                </a:rPr>
                <a:t>IRIS Analysis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53266" y="5803955"/>
              <a:ext cx="5366573" cy="3250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</a:pP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Lokacije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servera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: Zagreb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Split</a:t>
              </a:r>
            </a:p>
            <a:p>
              <a:pPr algn="ctr">
                <a:lnSpc>
                  <a:spcPts val="2754"/>
                </a:lnSpc>
              </a:pPr>
              <a:endParaRPr lang="en-US" sz="1967" dirty="0">
                <a:solidFill>
                  <a:srgbClr val="003271"/>
                </a:solidFill>
                <a:latin typeface="Poppins"/>
              </a:endParaRPr>
            </a:p>
            <a:p>
              <a:pPr algn="ctr">
                <a:lnSpc>
                  <a:spcPts val="2754"/>
                </a:lnSpc>
              </a:pP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Program za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prikupljanje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obradu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razmjenu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radarskih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podataka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produkata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. </a:t>
              </a:r>
            </a:p>
            <a:p>
              <a:pPr algn="ctr">
                <a:lnSpc>
                  <a:spcPts val="2754"/>
                </a:lnSpc>
              </a:pPr>
              <a:endParaRPr lang="en-US" sz="1967" dirty="0">
                <a:solidFill>
                  <a:srgbClr val="003271"/>
                </a:solidFill>
                <a:latin typeface="Poppins"/>
              </a:endParaRPr>
            </a:p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Vizualizacija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podataka. 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352" y="9581543"/>
              <a:ext cx="1364737" cy="1678504"/>
              <a:chOff x="0" y="0"/>
              <a:chExt cx="1525874" cy="187668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9050" y="19050"/>
                <a:ext cx="1487678" cy="1838579"/>
              </a:xfrm>
              <a:custGeom>
                <a:avLst/>
                <a:gdLst/>
                <a:ahLst/>
                <a:cxnLst/>
                <a:rect l="l" t="t" r="r" b="b"/>
                <a:pathLst>
                  <a:path w="1487678" h="1838579">
                    <a:moveTo>
                      <a:pt x="0" y="149479"/>
                    </a:moveTo>
                    <a:cubicBezTo>
                      <a:pt x="0" y="66929"/>
                      <a:pt x="66548" y="0"/>
                      <a:pt x="148717" y="0"/>
                    </a:cubicBezTo>
                    <a:lnTo>
                      <a:pt x="1338961" y="0"/>
                    </a:lnTo>
                    <a:cubicBezTo>
                      <a:pt x="1421130" y="0"/>
                      <a:pt x="1487678" y="66929"/>
                      <a:pt x="1487678" y="149479"/>
                    </a:cubicBezTo>
                    <a:lnTo>
                      <a:pt x="1487678" y="1689100"/>
                    </a:lnTo>
                    <a:cubicBezTo>
                      <a:pt x="1487678" y="1771650"/>
                      <a:pt x="1421130" y="1838579"/>
                      <a:pt x="1338961" y="1838579"/>
                    </a:cubicBezTo>
                    <a:lnTo>
                      <a:pt x="148717" y="1838579"/>
                    </a:lnTo>
                    <a:cubicBezTo>
                      <a:pt x="66548" y="1838579"/>
                      <a:pt x="0" y="1771650"/>
                      <a:pt x="0" y="168910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280" t="-3318" r="-1286" b="-3319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525778" cy="1876679"/>
              </a:xfrm>
              <a:custGeom>
                <a:avLst/>
                <a:gdLst/>
                <a:ahLst/>
                <a:cxnLst/>
                <a:rect l="l" t="t" r="r" b="b"/>
                <a:pathLst>
                  <a:path w="1525778" h="1876679">
                    <a:moveTo>
                      <a:pt x="0" y="168529"/>
                    </a:moveTo>
                    <a:cubicBezTo>
                      <a:pt x="0" y="75565"/>
                      <a:pt x="75057" y="0"/>
                      <a:pt x="167767" y="0"/>
                    </a:cubicBezTo>
                    <a:lnTo>
                      <a:pt x="1358011" y="0"/>
                    </a:lnTo>
                    <a:lnTo>
                      <a:pt x="1358011" y="19050"/>
                    </a:lnTo>
                    <a:lnTo>
                      <a:pt x="1358011" y="0"/>
                    </a:lnTo>
                    <a:cubicBezTo>
                      <a:pt x="1450848" y="0"/>
                      <a:pt x="1525778" y="75565"/>
                      <a:pt x="1525778" y="168529"/>
                    </a:cubicBezTo>
                    <a:lnTo>
                      <a:pt x="1506728" y="168529"/>
                    </a:lnTo>
                    <a:lnTo>
                      <a:pt x="1525778" y="168529"/>
                    </a:lnTo>
                    <a:lnTo>
                      <a:pt x="1525778" y="1708150"/>
                    </a:lnTo>
                    <a:lnTo>
                      <a:pt x="1506728" y="1708150"/>
                    </a:lnTo>
                    <a:lnTo>
                      <a:pt x="1525778" y="1708150"/>
                    </a:lnTo>
                    <a:cubicBezTo>
                      <a:pt x="1525778" y="1801114"/>
                      <a:pt x="1450721" y="1876679"/>
                      <a:pt x="1358011" y="1876679"/>
                    </a:cubicBezTo>
                    <a:lnTo>
                      <a:pt x="1358011" y="1857629"/>
                    </a:lnTo>
                    <a:lnTo>
                      <a:pt x="1358011" y="1876679"/>
                    </a:lnTo>
                    <a:lnTo>
                      <a:pt x="167767" y="1876679"/>
                    </a:lnTo>
                    <a:lnTo>
                      <a:pt x="167767" y="1857629"/>
                    </a:lnTo>
                    <a:lnTo>
                      <a:pt x="167767" y="1876679"/>
                    </a:lnTo>
                    <a:cubicBezTo>
                      <a:pt x="75057" y="1876679"/>
                      <a:pt x="0" y="1801114"/>
                      <a:pt x="0" y="1708150"/>
                    </a:cubicBezTo>
                    <a:lnTo>
                      <a:pt x="0" y="168529"/>
                    </a:lnTo>
                    <a:lnTo>
                      <a:pt x="19050" y="168529"/>
                    </a:lnTo>
                    <a:lnTo>
                      <a:pt x="0" y="168529"/>
                    </a:lnTo>
                    <a:moveTo>
                      <a:pt x="38100" y="168529"/>
                    </a:moveTo>
                    <a:lnTo>
                      <a:pt x="38100" y="1708150"/>
                    </a:lnTo>
                    <a:lnTo>
                      <a:pt x="19050" y="1708150"/>
                    </a:lnTo>
                    <a:lnTo>
                      <a:pt x="38100" y="1708150"/>
                    </a:lnTo>
                    <a:cubicBezTo>
                      <a:pt x="38100" y="1780286"/>
                      <a:pt x="96266" y="1838579"/>
                      <a:pt x="167767" y="1838579"/>
                    </a:cubicBezTo>
                    <a:lnTo>
                      <a:pt x="1358011" y="1838579"/>
                    </a:lnTo>
                    <a:cubicBezTo>
                      <a:pt x="1429512" y="1838579"/>
                      <a:pt x="1487678" y="1780286"/>
                      <a:pt x="1487678" y="1708150"/>
                    </a:cubicBezTo>
                    <a:lnTo>
                      <a:pt x="1487678" y="168529"/>
                    </a:lnTo>
                    <a:cubicBezTo>
                      <a:pt x="1487805" y="96393"/>
                      <a:pt x="1429639" y="38100"/>
                      <a:pt x="1358011" y="38100"/>
                    </a:cubicBezTo>
                    <a:lnTo>
                      <a:pt x="167767" y="38100"/>
                    </a:lnTo>
                    <a:lnTo>
                      <a:pt x="167767" y="19050"/>
                    </a:lnTo>
                    <a:lnTo>
                      <a:pt x="167767" y="38100"/>
                    </a:lnTo>
                    <a:cubicBezTo>
                      <a:pt x="96266" y="38100"/>
                      <a:pt x="38100" y="96393"/>
                      <a:pt x="38100" y="168529"/>
                    </a:cubicBezTo>
                    <a:close/>
                  </a:path>
                </a:pathLst>
              </a:custGeom>
              <a:solidFill>
                <a:srgbClr val="156082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-26302" y="317425"/>
              <a:ext cx="1554367" cy="1364735"/>
              <a:chOff x="0" y="0"/>
              <a:chExt cx="1737894" cy="152587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9050" y="19050"/>
                <a:ext cx="1699895" cy="1487678"/>
              </a:xfrm>
              <a:custGeom>
                <a:avLst/>
                <a:gdLst/>
                <a:ahLst/>
                <a:cxnLst/>
                <a:rect l="l" t="t" r="r" b="b"/>
                <a:pathLst>
                  <a:path w="1699895" h="1487678">
                    <a:moveTo>
                      <a:pt x="0" y="247904"/>
                    </a:moveTo>
                    <a:cubicBezTo>
                      <a:pt x="0" y="110998"/>
                      <a:pt x="111379" y="0"/>
                      <a:pt x="248793" y="0"/>
                    </a:cubicBezTo>
                    <a:lnTo>
                      <a:pt x="1451102" y="0"/>
                    </a:lnTo>
                    <a:cubicBezTo>
                      <a:pt x="1588516" y="0"/>
                      <a:pt x="1699895" y="110998"/>
                      <a:pt x="1699895" y="247904"/>
                    </a:cubicBezTo>
                    <a:lnTo>
                      <a:pt x="1699895" y="1239774"/>
                    </a:lnTo>
                    <a:cubicBezTo>
                      <a:pt x="1699895" y="1376680"/>
                      <a:pt x="1588516" y="1487678"/>
                      <a:pt x="1451102" y="1487678"/>
                    </a:cubicBezTo>
                    <a:lnTo>
                      <a:pt x="248793" y="1487678"/>
                    </a:lnTo>
                    <a:cubicBezTo>
                      <a:pt x="111379" y="1487678"/>
                      <a:pt x="0" y="1376680"/>
                      <a:pt x="0" y="1239774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403" t="-1280" r="-1397" b="-1286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737995" cy="1525905"/>
              </a:xfrm>
              <a:custGeom>
                <a:avLst/>
                <a:gdLst/>
                <a:ahLst/>
                <a:cxnLst/>
                <a:rect l="l" t="t" r="r" b="b"/>
                <a:pathLst>
                  <a:path w="1737995" h="1525905">
                    <a:moveTo>
                      <a:pt x="0" y="266954"/>
                    </a:moveTo>
                    <a:cubicBezTo>
                      <a:pt x="0" y="119507"/>
                      <a:pt x="119888" y="0"/>
                      <a:pt x="267843" y="0"/>
                    </a:cubicBezTo>
                    <a:lnTo>
                      <a:pt x="1470152" y="0"/>
                    </a:lnTo>
                    <a:lnTo>
                      <a:pt x="1470152" y="19050"/>
                    </a:lnTo>
                    <a:lnTo>
                      <a:pt x="1470152" y="0"/>
                    </a:lnTo>
                    <a:cubicBezTo>
                      <a:pt x="1617980" y="0"/>
                      <a:pt x="1737995" y="119507"/>
                      <a:pt x="1737995" y="266954"/>
                    </a:cubicBezTo>
                    <a:lnTo>
                      <a:pt x="1718945" y="266954"/>
                    </a:lnTo>
                    <a:lnTo>
                      <a:pt x="1737995" y="266954"/>
                    </a:lnTo>
                    <a:lnTo>
                      <a:pt x="1737995" y="1258824"/>
                    </a:lnTo>
                    <a:lnTo>
                      <a:pt x="1718945" y="1258824"/>
                    </a:lnTo>
                    <a:lnTo>
                      <a:pt x="1737995" y="1258824"/>
                    </a:lnTo>
                    <a:cubicBezTo>
                      <a:pt x="1737995" y="1406398"/>
                      <a:pt x="1618107" y="1525778"/>
                      <a:pt x="1470152" y="1525778"/>
                    </a:cubicBezTo>
                    <a:lnTo>
                      <a:pt x="1470152" y="1506728"/>
                    </a:lnTo>
                    <a:lnTo>
                      <a:pt x="1470152" y="1525778"/>
                    </a:lnTo>
                    <a:lnTo>
                      <a:pt x="267843" y="1525778"/>
                    </a:lnTo>
                    <a:lnTo>
                      <a:pt x="267843" y="1506728"/>
                    </a:lnTo>
                    <a:lnTo>
                      <a:pt x="267843" y="1525778"/>
                    </a:lnTo>
                    <a:cubicBezTo>
                      <a:pt x="119888" y="1525905"/>
                      <a:pt x="0" y="1406398"/>
                      <a:pt x="0" y="1258824"/>
                    </a:cubicBezTo>
                    <a:lnTo>
                      <a:pt x="0" y="266954"/>
                    </a:lnTo>
                    <a:lnTo>
                      <a:pt x="19050" y="266954"/>
                    </a:lnTo>
                    <a:lnTo>
                      <a:pt x="0" y="266954"/>
                    </a:lnTo>
                    <a:moveTo>
                      <a:pt x="38100" y="266954"/>
                    </a:moveTo>
                    <a:lnTo>
                      <a:pt x="38100" y="1258824"/>
                    </a:lnTo>
                    <a:lnTo>
                      <a:pt x="19050" y="1258824"/>
                    </a:lnTo>
                    <a:lnTo>
                      <a:pt x="38100" y="1258824"/>
                    </a:lnTo>
                    <a:cubicBezTo>
                      <a:pt x="38100" y="1385189"/>
                      <a:pt x="140843" y="1487678"/>
                      <a:pt x="267843" y="1487678"/>
                    </a:cubicBezTo>
                    <a:lnTo>
                      <a:pt x="1470152" y="1487678"/>
                    </a:lnTo>
                    <a:cubicBezTo>
                      <a:pt x="1597025" y="1487678"/>
                      <a:pt x="1699895" y="1385189"/>
                      <a:pt x="1699895" y="1258824"/>
                    </a:cubicBezTo>
                    <a:lnTo>
                      <a:pt x="1699895" y="266954"/>
                    </a:lnTo>
                    <a:cubicBezTo>
                      <a:pt x="1699895" y="140589"/>
                      <a:pt x="1597152" y="38100"/>
                      <a:pt x="1470152" y="38100"/>
                    </a:cubicBezTo>
                    <a:lnTo>
                      <a:pt x="267843" y="38100"/>
                    </a:lnTo>
                    <a:lnTo>
                      <a:pt x="267843" y="19050"/>
                    </a:lnTo>
                    <a:lnTo>
                      <a:pt x="267843" y="38100"/>
                    </a:lnTo>
                    <a:cubicBezTo>
                      <a:pt x="140843" y="38100"/>
                      <a:pt x="38100" y="140589"/>
                      <a:pt x="38100" y="266954"/>
                    </a:cubicBezTo>
                    <a:close/>
                  </a:path>
                </a:pathLst>
              </a:custGeom>
              <a:solidFill>
                <a:srgbClr val="156082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1074" y="2014906"/>
              <a:ext cx="1364735" cy="1438371"/>
              <a:chOff x="0" y="0"/>
              <a:chExt cx="1525872" cy="160820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9050" y="19050"/>
                <a:ext cx="1487678" cy="1570101"/>
              </a:xfrm>
              <a:custGeom>
                <a:avLst/>
                <a:gdLst/>
                <a:ahLst/>
                <a:cxnLst/>
                <a:rect l="l" t="t" r="r" b="b"/>
                <a:pathLst>
                  <a:path w="1487678" h="1570101">
                    <a:moveTo>
                      <a:pt x="0" y="148971"/>
                    </a:moveTo>
                    <a:cubicBezTo>
                      <a:pt x="0" y="66675"/>
                      <a:pt x="66548" y="0"/>
                      <a:pt x="148717" y="0"/>
                    </a:cubicBezTo>
                    <a:lnTo>
                      <a:pt x="1338961" y="0"/>
                    </a:lnTo>
                    <a:cubicBezTo>
                      <a:pt x="1421130" y="0"/>
                      <a:pt x="1487678" y="66675"/>
                      <a:pt x="1487678" y="148971"/>
                    </a:cubicBezTo>
                    <a:lnTo>
                      <a:pt x="1487678" y="1421130"/>
                    </a:lnTo>
                    <a:cubicBezTo>
                      <a:pt x="1487678" y="1503426"/>
                      <a:pt x="1421130" y="1570101"/>
                      <a:pt x="1338961" y="1570101"/>
                    </a:cubicBezTo>
                    <a:lnTo>
                      <a:pt x="148717" y="1570101"/>
                    </a:lnTo>
                    <a:cubicBezTo>
                      <a:pt x="66548" y="1570101"/>
                      <a:pt x="0" y="1503426"/>
                      <a:pt x="0" y="142113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280" t="-11621" r="-1286" b="-11621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525778" cy="1608201"/>
              </a:xfrm>
              <a:custGeom>
                <a:avLst/>
                <a:gdLst/>
                <a:ahLst/>
                <a:cxnLst/>
                <a:rect l="l" t="t" r="r" b="b"/>
                <a:pathLst>
                  <a:path w="1525778" h="1608201">
                    <a:moveTo>
                      <a:pt x="0" y="168021"/>
                    </a:moveTo>
                    <a:cubicBezTo>
                      <a:pt x="0" y="75311"/>
                      <a:pt x="75057" y="0"/>
                      <a:pt x="167767" y="0"/>
                    </a:cubicBezTo>
                    <a:lnTo>
                      <a:pt x="1358011" y="0"/>
                    </a:lnTo>
                    <a:lnTo>
                      <a:pt x="1358011" y="19050"/>
                    </a:lnTo>
                    <a:lnTo>
                      <a:pt x="1358011" y="0"/>
                    </a:lnTo>
                    <a:cubicBezTo>
                      <a:pt x="1450721" y="0"/>
                      <a:pt x="1525778" y="75311"/>
                      <a:pt x="1525778" y="168021"/>
                    </a:cubicBezTo>
                    <a:lnTo>
                      <a:pt x="1506728" y="168021"/>
                    </a:lnTo>
                    <a:lnTo>
                      <a:pt x="1525778" y="168021"/>
                    </a:lnTo>
                    <a:lnTo>
                      <a:pt x="1525778" y="1440180"/>
                    </a:lnTo>
                    <a:lnTo>
                      <a:pt x="1506728" y="1440180"/>
                    </a:lnTo>
                    <a:lnTo>
                      <a:pt x="1525778" y="1440180"/>
                    </a:lnTo>
                    <a:cubicBezTo>
                      <a:pt x="1525778" y="1532890"/>
                      <a:pt x="1450721" y="1608201"/>
                      <a:pt x="1358011" y="1608201"/>
                    </a:cubicBezTo>
                    <a:lnTo>
                      <a:pt x="1358011" y="1589151"/>
                    </a:lnTo>
                    <a:lnTo>
                      <a:pt x="1358011" y="1608201"/>
                    </a:lnTo>
                    <a:lnTo>
                      <a:pt x="167767" y="1608201"/>
                    </a:lnTo>
                    <a:lnTo>
                      <a:pt x="167767" y="1589151"/>
                    </a:lnTo>
                    <a:lnTo>
                      <a:pt x="167767" y="1608201"/>
                    </a:lnTo>
                    <a:cubicBezTo>
                      <a:pt x="75057" y="1608201"/>
                      <a:pt x="0" y="1532890"/>
                      <a:pt x="0" y="1440180"/>
                    </a:cubicBezTo>
                    <a:lnTo>
                      <a:pt x="0" y="168021"/>
                    </a:lnTo>
                    <a:lnTo>
                      <a:pt x="19050" y="168021"/>
                    </a:lnTo>
                    <a:lnTo>
                      <a:pt x="0" y="168021"/>
                    </a:lnTo>
                    <a:moveTo>
                      <a:pt x="38100" y="168021"/>
                    </a:moveTo>
                    <a:lnTo>
                      <a:pt x="38100" y="1440180"/>
                    </a:lnTo>
                    <a:lnTo>
                      <a:pt x="19050" y="1440180"/>
                    </a:lnTo>
                    <a:lnTo>
                      <a:pt x="38100" y="1440180"/>
                    </a:lnTo>
                    <a:cubicBezTo>
                      <a:pt x="38100" y="1511935"/>
                      <a:pt x="96266" y="1570101"/>
                      <a:pt x="167767" y="1570101"/>
                    </a:cubicBezTo>
                    <a:lnTo>
                      <a:pt x="1358011" y="1570101"/>
                    </a:lnTo>
                    <a:cubicBezTo>
                      <a:pt x="1429639" y="1570101"/>
                      <a:pt x="1487678" y="1511935"/>
                      <a:pt x="1487678" y="1440180"/>
                    </a:cubicBezTo>
                    <a:lnTo>
                      <a:pt x="1487678" y="168021"/>
                    </a:lnTo>
                    <a:cubicBezTo>
                      <a:pt x="1487805" y="96266"/>
                      <a:pt x="1429639" y="38100"/>
                      <a:pt x="1358011" y="38100"/>
                    </a:cubicBezTo>
                    <a:lnTo>
                      <a:pt x="167767" y="38100"/>
                    </a:lnTo>
                    <a:lnTo>
                      <a:pt x="167767" y="19050"/>
                    </a:lnTo>
                    <a:lnTo>
                      <a:pt x="167767" y="38100"/>
                    </a:lnTo>
                    <a:cubicBezTo>
                      <a:pt x="96266" y="38100"/>
                      <a:pt x="38100" y="96266"/>
                      <a:pt x="38100" y="168021"/>
                    </a:cubicBezTo>
                    <a:close/>
                  </a:path>
                </a:pathLst>
              </a:custGeom>
              <a:solidFill>
                <a:srgbClr val="156082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0682" y="3739812"/>
              <a:ext cx="1364735" cy="1678500"/>
              <a:chOff x="0" y="0"/>
              <a:chExt cx="1525872" cy="18766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9050" y="19050"/>
                <a:ext cx="1487678" cy="1838579"/>
              </a:xfrm>
              <a:custGeom>
                <a:avLst/>
                <a:gdLst/>
                <a:ahLst/>
                <a:cxnLst/>
                <a:rect l="l" t="t" r="r" b="b"/>
                <a:pathLst>
                  <a:path w="1487678" h="1838579">
                    <a:moveTo>
                      <a:pt x="0" y="149479"/>
                    </a:moveTo>
                    <a:cubicBezTo>
                      <a:pt x="0" y="66929"/>
                      <a:pt x="66548" y="0"/>
                      <a:pt x="148717" y="0"/>
                    </a:cubicBezTo>
                    <a:lnTo>
                      <a:pt x="1338961" y="0"/>
                    </a:lnTo>
                    <a:cubicBezTo>
                      <a:pt x="1421130" y="0"/>
                      <a:pt x="1487678" y="66929"/>
                      <a:pt x="1487678" y="149479"/>
                    </a:cubicBezTo>
                    <a:lnTo>
                      <a:pt x="1487678" y="1689100"/>
                    </a:lnTo>
                    <a:cubicBezTo>
                      <a:pt x="1487678" y="1771650"/>
                      <a:pt x="1421130" y="1838579"/>
                      <a:pt x="1338961" y="1838579"/>
                    </a:cubicBezTo>
                    <a:lnTo>
                      <a:pt x="148717" y="1838579"/>
                    </a:lnTo>
                    <a:cubicBezTo>
                      <a:pt x="66548" y="1838579"/>
                      <a:pt x="0" y="1771650"/>
                      <a:pt x="0" y="168910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280" t="-1232" r="-1286" b="-1232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1525778" cy="1876679"/>
              </a:xfrm>
              <a:custGeom>
                <a:avLst/>
                <a:gdLst/>
                <a:ahLst/>
                <a:cxnLst/>
                <a:rect l="l" t="t" r="r" b="b"/>
                <a:pathLst>
                  <a:path w="1525778" h="1876679">
                    <a:moveTo>
                      <a:pt x="0" y="168529"/>
                    </a:moveTo>
                    <a:cubicBezTo>
                      <a:pt x="0" y="75565"/>
                      <a:pt x="75057" y="0"/>
                      <a:pt x="167767" y="0"/>
                    </a:cubicBezTo>
                    <a:lnTo>
                      <a:pt x="1358011" y="0"/>
                    </a:lnTo>
                    <a:lnTo>
                      <a:pt x="1358011" y="19050"/>
                    </a:lnTo>
                    <a:lnTo>
                      <a:pt x="1358011" y="0"/>
                    </a:lnTo>
                    <a:cubicBezTo>
                      <a:pt x="1450848" y="0"/>
                      <a:pt x="1525778" y="75565"/>
                      <a:pt x="1525778" y="168529"/>
                    </a:cubicBezTo>
                    <a:lnTo>
                      <a:pt x="1506728" y="168529"/>
                    </a:lnTo>
                    <a:lnTo>
                      <a:pt x="1525778" y="168529"/>
                    </a:lnTo>
                    <a:lnTo>
                      <a:pt x="1525778" y="1708150"/>
                    </a:lnTo>
                    <a:lnTo>
                      <a:pt x="1506728" y="1708150"/>
                    </a:lnTo>
                    <a:lnTo>
                      <a:pt x="1525778" y="1708150"/>
                    </a:lnTo>
                    <a:cubicBezTo>
                      <a:pt x="1525778" y="1801114"/>
                      <a:pt x="1450721" y="1876679"/>
                      <a:pt x="1358011" y="1876679"/>
                    </a:cubicBezTo>
                    <a:lnTo>
                      <a:pt x="1358011" y="1857629"/>
                    </a:lnTo>
                    <a:lnTo>
                      <a:pt x="1358011" y="1876679"/>
                    </a:lnTo>
                    <a:lnTo>
                      <a:pt x="167767" y="1876679"/>
                    </a:lnTo>
                    <a:lnTo>
                      <a:pt x="167767" y="1857629"/>
                    </a:lnTo>
                    <a:lnTo>
                      <a:pt x="167767" y="1876679"/>
                    </a:lnTo>
                    <a:cubicBezTo>
                      <a:pt x="75057" y="1876679"/>
                      <a:pt x="0" y="1801114"/>
                      <a:pt x="0" y="1708150"/>
                    </a:cubicBezTo>
                    <a:lnTo>
                      <a:pt x="0" y="168529"/>
                    </a:lnTo>
                    <a:lnTo>
                      <a:pt x="19050" y="168529"/>
                    </a:lnTo>
                    <a:lnTo>
                      <a:pt x="0" y="168529"/>
                    </a:lnTo>
                    <a:moveTo>
                      <a:pt x="38100" y="168529"/>
                    </a:moveTo>
                    <a:lnTo>
                      <a:pt x="38100" y="1708150"/>
                    </a:lnTo>
                    <a:lnTo>
                      <a:pt x="19050" y="1708150"/>
                    </a:lnTo>
                    <a:lnTo>
                      <a:pt x="38100" y="1708150"/>
                    </a:lnTo>
                    <a:cubicBezTo>
                      <a:pt x="38100" y="1780286"/>
                      <a:pt x="96266" y="1838579"/>
                      <a:pt x="167767" y="1838579"/>
                    </a:cubicBezTo>
                    <a:lnTo>
                      <a:pt x="1358011" y="1838579"/>
                    </a:lnTo>
                    <a:cubicBezTo>
                      <a:pt x="1429512" y="1838579"/>
                      <a:pt x="1487678" y="1780286"/>
                      <a:pt x="1487678" y="1708150"/>
                    </a:cubicBezTo>
                    <a:lnTo>
                      <a:pt x="1487678" y="168529"/>
                    </a:lnTo>
                    <a:cubicBezTo>
                      <a:pt x="1487805" y="96393"/>
                      <a:pt x="1429639" y="38100"/>
                      <a:pt x="1358011" y="38100"/>
                    </a:cubicBezTo>
                    <a:lnTo>
                      <a:pt x="167767" y="38100"/>
                    </a:lnTo>
                    <a:lnTo>
                      <a:pt x="167767" y="19050"/>
                    </a:lnTo>
                    <a:lnTo>
                      <a:pt x="167767" y="38100"/>
                    </a:lnTo>
                    <a:cubicBezTo>
                      <a:pt x="96266" y="38100"/>
                      <a:pt x="38100" y="96393"/>
                      <a:pt x="38100" y="168529"/>
                    </a:cubicBezTo>
                    <a:close/>
                  </a:path>
                </a:pathLst>
              </a:custGeom>
              <a:solidFill>
                <a:srgbClr val="156082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5736095"/>
              <a:ext cx="1406101" cy="1644423"/>
            </a:xfrm>
            <a:custGeom>
              <a:avLst/>
              <a:gdLst/>
              <a:ahLst/>
              <a:cxnLst/>
              <a:rect l="l" t="t" r="r" b="b"/>
              <a:pathLst>
                <a:path w="1406101" h="1644423">
                  <a:moveTo>
                    <a:pt x="0" y="0"/>
                  </a:moveTo>
                  <a:lnTo>
                    <a:pt x="1406101" y="0"/>
                  </a:lnTo>
                  <a:lnTo>
                    <a:pt x="1406101" y="1644424"/>
                  </a:lnTo>
                  <a:lnTo>
                    <a:pt x="0" y="1644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20684" y="7650299"/>
              <a:ext cx="1364737" cy="1678502"/>
              <a:chOff x="0" y="0"/>
              <a:chExt cx="1525874" cy="187668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9050" y="19050"/>
                <a:ext cx="1487678" cy="1838579"/>
              </a:xfrm>
              <a:custGeom>
                <a:avLst/>
                <a:gdLst/>
                <a:ahLst/>
                <a:cxnLst/>
                <a:rect l="l" t="t" r="r" b="b"/>
                <a:pathLst>
                  <a:path w="1487678" h="1838579">
                    <a:moveTo>
                      <a:pt x="0" y="149479"/>
                    </a:moveTo>
                    <a:cubicBezTo>
                      <a:pt x="0" y="66929"/>
                      <a:pt x="66548" y="0"/>
                      <a:pt x="148717" y="0"/>
                    </a:cubicBezTo>
                    <a:lnTo>
                      <a:pt x="1338961" y="0"/>
                    </a:lnTo>
                    <a:cubicBezTo>
                      <a:pt x="1421130" y="0"/>
                      <a:pt x="1487678" y="66929"/>
                      <a:pt x="1487678" y="149479"/>
                    </a:cubicBezTo>
                    <a:lnTo>
                      <a:pt x="1487678" y="1689100"/>
                    </a:lnTo>
                    <a:cubicBezTo>
                      <a:pt x="1487678" y="1771650"/>
                      <a:pt x="1421130" y="1838579"/>
                      <a:pt x="1338961" y="1838579"/>
                    </a:cubicBezTo>
                    <a:lnTo>
                      <a:pt x="148717" y="1838579"/>
                    </a:lnTo>
                    <a:cubicBezTo>
                      <a:pt x="66548" y="1838579"/>
                      <a:pt x="0" y="1771650"/>
                      <a:pt x="0" y="168910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280" t="-1232" r="-1286" b="-1232"/>
                </a:stretch>
              </a:blip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1525778" cy="1876679"/>
              </a:xfrm>
              <a:custGeom>
                <a:avLst/>
                <a:gdLst/>
                <a:ahLst/>
                <a:cxnLst/>
                <a:rect l="l" t="t" r="r" b="b"/>
                <a:pathLst>
                  <a:path w="1525778" h="1876679">
                    <a:moveTo>
                      <a:pt x="0" y="168529"/>
                    </a:moveTo>
                    <a:cubicBezTo>
                      <a:pt x="0" y="75565"/>
                      <a:pt x="75057" y="0"/>
                      <a:pt x="167767" y="0"/>
                    </a:cubicBezTo>
                    <a:lnTo>
                      <a:pt x="1358011" y="0"/>
                    </a:lnTo>
                    <a:lnTo>
                      <a:pt x="1358011" y="19050"/>
                    </a:lnTo>
                    <a:lnTo>
                      <a:pt x="1358011" y="0"/>
                    </a:lnTo>
                    <a:cubicBezTo>
                      <a:pt x="1450848" y="0"/>
                      <a:pt x="1525778" y="75565"/>
                      <a:pt x="1525778" y="168529"/>
                    </a:cubicBezTo>
                    <a:lnTo>
                      <a:pt x="1506728" y="168529"/>
                    </a:lnTo>
                    <a:lnTo>
                      <a:pt x="1525778" y="168529"/>
                    </a:lnTo>
                    <a:lnTo>
                      <a:pt x="1525778" y="1708150"/>
                    </a:lnTo>
                    <a:lnTo>
                      <a:pt x="1506728" y="1708150"/>
                    </a:lnTo>
                    <a:lnTo>
                      <a:pt x="1525778" y="1708150"/>
                    </a:lnTo>
                    <a:cubicBezTo>
                      <a:pt x="1525778" y="1801114"/>
                      <a:pt x="1450721" y="1876679"/>
                      <a:pt x="1358011" y="1876679"/>
                    </a:cubicBezTo>
                    <a:lnTo>
                      <a:pt x="1358011" y="1857629"/>
                    </a:lnTo>
                    <a:lnTo>
                      <a:pt x="1358011" y="1876679"/>
                    </a:lnTo>
                    <a:lnTo>
                      <a:pt x="167767" y="1876679"/>
                    </a:lnTo>
                    <a:lnTo>
                      <a:pt x="167767" y="1857629"/>
                    </a:lnTo>
                    <a:lnTo>
                      <a:pt x="167767" y="1876679"/>
                    </a:lnTo>
                    <a:cubicBezTo>
                      <a:pt x="75057" y="1876679"/>
                      <a:pt x="0" y="1801114"/>
                      <a:pt x="0" y="1708150"/>
                    </a:cubicBezTo>
                    <a:lnTo>
                      <a:pt x="0" y="168529"/>
                    </a:lnTo>
                    <a:lnTo>
                      <a:pt x="19050" y="168529"/>
                    </a:lnTo>
                    <a:lnTo>
                      <a:pt x="0" y="168529"/>
                    </a:lnTo>
                    <a:moveTo>
                      <a:pt x="38100" y="168529"/>
                    </a:moveTo>
                    <a:lnTo>
                      <a:pt x="38100" y="1708150"/>
                    </a:lnTo>
                    <a:lnTo>
                      <a:pt x="19050" y="1708150"/>
                    </a:lnTo>
                    <a:lnTo>
                      <a:pt x="38100" y="1708150"/>
                    </a:lnTo>
                    <a:cubicBezTo>
                      <a:pt x="38100" y="1780286"/>
                      <a:pt x="96266" y="1838579"/>
                      <a:pt x="167767" y="1838579"/>
                    </a:cubicBezTo>
                    <a:lnTo>
                      <a:pt x="1358011" y="1838579"/>
                    </a:lnTo>
                    <a:cubicBezTo>
                      <a:pt x="1429512" y="1838579"/>
                      <a:pt x="1487678" y="1780286"/>
                      <a:pt x="1487678" y="1708150"/>
                    </a:cubicBezTo>
                    <a:lnTo>
                      <a:pt x="1487678" y="168529"/>
                    </a:lnTo>
                    <a:cubicBezTo>
                      <a:pt x="1487805" y="96393"/>
                      <a:pt x="1429639" y="38100"/>
                      <a:pt x="1358011" y="38100"/>
                    </a:cubicBezTo>
                    <a:lnTo>
                      <a:pt x="167767" y="38100"/>
                    </a:lnTo>
                    <a:lnTo>
                      <a:pt x="167767" y="19050"/>
                    </a:lnTo>
                    <a:lnTo>
                      <a:pt x="167767" y="38100"/>
                    </a:lnTo>
                    <a:cubicBezTo>
                      <a:pt x="96266" y="38100"/>
                      <a:pt x="38100" y="96393"/>
                      <a:pt x="38100" y="168529"/>
                    </a:cubicBezTo>
                    <a:close/>
                  </a:path>
                </a:pathLst>
              </a:custGeom>
              <a:solidFill>
                <a:srgbClr val="156082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09045" y="-9525"/>
              <a:ext cx="1349430" cy="28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7"/>
                </a:lnSpc>
              </a:pPr>
              <a:r>
                <a:rPr lang="en-US" sz="1073">
                  <a:solidFill>
                    <a:srgbClr val="215F9A"/>
                  </a:solidFill>
                  <a:latin typeface="Arimo"/>
                </a:rPr>
                <a:t>MRC Puntijarka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167" y="7425516"/>
              <a:ext cx="1349430" cy="28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7"/>
                </a:lnSpc>
              </a:pPr>
              <a:r>
                <a:rPr lang="en-US" sz="1073">
                  <a:solidFill>
                    <a:srgbClr val="215F9A"/>
                  </a:solidFill>
                  <a:latin typeface="Arimo"/>
                </a:rPr>
                <a:t>MRC Gradište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6767" y="5481851"/>
              <a:ext cx="1349430" cy="28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7"/>
                </a:lnSpc>
              </a:pPr>
              <a:r>
                <a:rPr lang="en-US" sz="1073">
                  <a:solidFill>
                    <a:srgbClr val="215F9A"/>
                  </a:solidFill>
                  <a:latin typeface="Arimo"/>
                </a:rPr>
                <a:t>MRC Uljenje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6765" y="3467651"/>
              <a:ext cx="1349430" cy="28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7"/>
                </a:lnSpc>
              </a:pPr>
              <a:r>
                <a:rPr lang="en-US" sz="1073">
                  <a:solidFill>
                    <a:srgbClr val="215F9A"/>
                  </a:solidFill>
                  <a:latin typeface="Arimo"/>
                </a:rPr>
                <a:t>MRC Debeljak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9435" y="9356760"/>
              <a:ext cx="1349430" cy="28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7"/>
                </a:lnSpc>
              </a:pPr>
              <a:r>
                <a:rPr lang="en-US" sz="1073">
                  <a:solidFill>
                    <a:srgbClr val="215F9A"/>
                  </a:solidFill>
                  <a:latin typeface="Arimo"/>
                </a:rPr>
                <a:t>MRC Bilogora</a:t>
              </a:r>
            </a:p>
          </p:txBody>
        </p:sp>
        <p:sp>
          <p:nvSpPr>
            <p:cNvPr id="31" name="AutoShape 31"/>
            <p:cNvSpPr/>
            <p:nvPr/>
          </p:nvSpPr>
          <p:spPr>
            <a:xfrm flipV="1">
              <a:off x="1314688" y="2764680"/>
              <a:ext cx="1621730" cy="0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1321875" y="745719"/>
              <a:ext cx="1613863" cy="411767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321427" y="4513951"/>
              <a:ext cx="1439989" cy="28398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1495749" y="6561400"/>
              <a:ext cx="1439989" cy="28398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AutoShape 35"/>
            <p:cNvSpPr/>
            <p:nvPr/>
          </p:nvSpPr>
          <p:spPr>
            <a:xfrm flipV="1">
              <a:off x="1314240" y="8228324"/>
              <a:ext cx="1622178" cy="406082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6" name="AutoShape 36"/>
            <p:cNvSpPr/>
            <p:nvPr/>
          </p:nvSpPr>
          <p:spPr>
            <a:xfrm flipV="1">
              <a:off x="1314240" y="9860476"/>
              <a:ext cx="1621946" cy="699278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11177581" y="0"/>
              <a:ext cx="6400270" cy="3614883"/>
              <a:chOff x="0" y="0"/>
              <a:chExt cx="1597117" cy="90205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97117" cy="902054"/>
              </a:xfrm>
              <a:custGeom>
                <a:avLst/>
                <a:gdLst/>
                <a:ahLst/>
                <a:cxnLst/>
                <a:rect l="l" t="t" r="r" b="b"/>
                <a:pathLst>
                  <a:path w="1597117" h="902054">
                    <a:moveTo>
                      <a:pt x="36063" y="0"/>
                    </a:moveTo>
                    <a:lnTo>
                      <a:pt x="1561054" y="0"/>
                    </a:lnTo>
                    <a:cubicBezTo>
                      <a:pt x="1570618" y="0"/>
                      <a:pt x="1579791" y="3799"/>
                      <a:pt x="1586554" y="10563"/>
                    </a:cubicBezTo>
                    <a:cubicBezTo>
                      <a:pt x="1593317" y="17326"/>
                      <a:pt x="1597117" y="26498"/>
                      <a:pt x="1597117" y="36063"/>
                    </a:cubicBezTo>
                    <a:lnTo>
                      <a:pt x="1597117" y="865991"/>
                    </a:lnTo>
                    <a:cubicBezTo>
                      <a:pt x="1597117" y="885908"/>
                      <a:pt x="1580971" y="902054"/>
                      <a:pt x="1561054" y="902054"/>
                    </a:cubicBezTo>
                    <a:lnTo>
                      <a:pt x="36063" y="902054"/>
                    </a:lnTo>
                    <a:cubicBezTo>
                      <a:pt x="16146" y="902054"/>
                      <a:pt x="0" y="885908"/>
                      <a:pt x="0" y="865991"/>
                    </a:cubicBezTo>
                    <a:lnTo>
                      <a:pt x="0" y="36063"/>
                    </a:lnTo>
                    <a:cubicBezTo>
                      <a:pt x="0" y="16146"/>
                      <a:pt x="16146" y="0"/>
                      <a:pt x="360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597117" cy="968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2841187" y="148621"/>
              <a:ext cx="3073059" cy="45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003271"/>
                  </a:solidFill>
                  <a:latin typeface="Poppins Bold"/>
                </a:rPr>
                <a:t>Korisnici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694430" y="982166"/>
              <a:ext cx="5366573" cy="231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Hidrologija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sinoptika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meteorološka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istraživanja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međunarodna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razmjena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,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razmjena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podatka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s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drugim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javnim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državnim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ustanovama</a:t>
              </a:r>
              <a:endParaRPr lang="en-US" sz="1967" dirty="0">
                <a:solidFill>
                  <a:srgbClr val="003271"/>
                </a:solidFill>
                <a:latin typeface="Poppins"/>
              </a:endParaRPr>
            </a:p>
          </p:txBody>
        </p:sp>
        <p:sp>
          <p:nvSpPr>
            <p:cNvPr id="42" name="AutoShape 42"/>
            <p:cNvSpPr/>
            <p:nvPr/>
          </p:nvSpPr>
          <p:spPr>
            <a:xfrm flipV="1">
              <a:off x="9342304" y="1807441"/>
              <a:ext cx="1835277" cy="167882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029877" y="4648391"/>
              <a:ext cx="3073059" cy="45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003271"/>
                  </a:solidFill>
                  <a:latin typeface="Poppins Bold"/>
                </a:rPr>
                <a:t>IRIS Focus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11177581" y="4214713"/>
              <a:ext cx="6400270" cy="6147228"/>
              <a:chOff x="0" y="0"/>
              <a:chExt cx="1597117" cy="153397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97117" cy="1533973"/>
              </a:xfrm>
              <a:custGeom>
                <a:avLst/>
                <a:gdLst/>
                <a:ahLst/>
                <a:cxnLst/>
                <a:rect l="l" t="t" r="r" b="b"/>
                <a:pathLst>
                  <a:path w="1597117" h="1533973">
                    <a:moveTo>
                      <a:pt x="36063" y="0"/>
                    </a:moveTo>
                    <a:lnTo>
                      <a:pt x="1561054" y="0"/>
                    </a:lnTo>
                    <a:cubicBezTo>
                      <a:pt x="1570618" y="0"/>
                      <a:pt x="1579791" y="3799"/>
                      <a:pt x="1586554" y="10563"/>
                    </a:cubicBezTo>
                    <a:cubicBezTo>
                      <a:pt x="1593317" y="17326"/>
                      <a:pt x="1597117" y="26498"/>
                      <a:pt x="1597117" y="36063"/>
                    </a:cubicBezTo>
                    <a:lnTo>
                      <a:pt x="1597117" y="1497910"/>
                    </a:lnTo>
                    <a:cubicBezTo>
                      <a:pt x="1597117" y="1517827"/>
                      <a:pt x="1580971" y="1533973"/>
                      <a:pt x="1561054" y="1533973"/>
                    </a:cubicBezTo>
                    <a:lnTo>
                      <a:pt x="36063" y="1533973"/>
                    </a:lnTo>
                    <a:cubicBezTo>
                      <a:pt x="16146" y="1533973"/>
                      <a:pt x="0" y="1517827"/>
                      <a:pt x="0" y="1497910"/>
                    </a:cubicBezTo>
                    <a:lnTo>
                      <a:pt x="0" y="36063"/>
                    </a:lnTo>
                    <a:cubicBezTo>
                      <a:pt x="0" y="16146"/>
                      <a:pt x="16146" y="0"/>
                      <a:pt x="360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327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597117" cy="16006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11694430" y="8171174"/>
              <a:ext cx="5366573" cy="1853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4"/>
                </a:lnSpc>
              </a:pP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Lokacije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servera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: Zagreb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Split</a:t>
              </a:r>
            </a:p>
            <a:p>
              <a:pPr algn="ctr">
                <a:lnSpc>
                  <a:spcPts val="2754"/>
                </a:lnSpc>
              </a:pPr>
              <a:endParaRPr lang="en-US" sz="1967" dirty="0">
                <a:solidFill>
                  <a:srgbClr val="003271"/>
                </a:solidFill>
                <a:latin typeface="Poppins"/>
              </a:endParaRPr>
            </a:p>
            <a:p>
              <a:pPr algn="ctr">
                <a:lnSpc>
                  <a:spcPts val="2754"/>
                </a:lnSpc>
                <a:spcBef>
                  <a:spcPct val="0"/>
                </a:spcBef>
              </a:pP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WEB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sučelje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za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vizualizaciju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i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</a:t>
              </a:r>
              <a:r>
                <a:rPr lang="en-US" sz="1967" dirty="0" err="1">
                  <a:solidFill>
                    <a:srgbClr val="003271"/>
                  </a:solidFill>
                  <a:latin typeface="Poppins"/>
                </a:rPr>
                <a:t>obradu</a:t>
              </a:r>
              <a:r>
                <a:rPr lang="en-US" sz="1967" dirty="0">
                  <a:solidFill>
                    <a:srgbClr val="003271"/>
                  </a:solidFill>
                  <a:latin typeface="Poppins"/>
                </a:rPr>
                <a:t> podataka.</a:t>
              </a:r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493347" y="5219986"/>
              <a:ext cx="5768738" cy="2638747"/>
            </a:xfrm>
            <a:custGeom>
              <a:avLst/>
              <a:gdLst/>
              <a:ahLst/>
              <a:cxnLst/>
              <a:rect l="l" t="t" r="r" b="b"/>
              <a:pathLst>
                <a:path w="5768738" h="2638747">
                  <a:moveTo>
                    <a:pt x="0" y="0"/>
                  </a:moveTo>
                  <a:lnTo>
                    <a:pt x="5768738" y="0"/>
                  </a:lnTo>
                  <a:lnTo>
                    <a:pt x="5768738" y="2638746"/>
                  </a:lnTo>
                  <a:lnTo>
                    <a:pt x="0" y="2638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9" name="AutoShape 49"/>
            <p:cNvSpPr/>
            <p:nvPr/>
          </p:nvSpPr>
          <p:spPr>
            <a:xfrm flipH="1" flipV="1">
              <a:off x="14377716" y="3614883"/>
              <a:ext cx="0" cy="599831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0" name="AutoShape 50"/>
            <p:cNvSpPr/>
            <p:nvPr/>
          </p:nvSpPr>
          <p:spPr>
            <a:xfrm>
              <a:off x="9344374" y="8205701"/>
              <a:ext cx="1833208" cy="428705"/>
            </a:xfrm>
            <a:prstGeom prst="line">
              <a:avLst/>
            </a:prstGeom>
            <a:ln w="45435" cap="flat">
              <a:solidFill>
                <a:srgbClr val="003271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3059600" y="9868017"/>
              <a:ext cx="6214058" cy="372126"/>
            </a:xfrm>
            <a:custGeom>
              <a:avLst/>
              <a:gdLst/>
              <a:ahLst/>
              <a:cxnLst/>
              <a:rect l="l" t="t" r="r" b="b"/>
              <a:pathLst>
                <a:path w="6214058" h="372126">
                  <a:moveTo>
                    <a:pt x="0" y="0"/>
                  </a:moveTo>
                  <a:lnTo>
                    <a:pt x="6214058" y="0"/>
                  </a:lnTo>
                  <a:lnTo>
                    <a:pt x="6214058" y="372127"/>
                  </a:lnTo>
                  <a:lnTo>
                    <a:pt x="0" y="37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1363793" y="10311258"/>
              <a:ext cx="6214058" cy="372126"/>
            </a:xfrm>
            <a:custGeom>
              <a:avLst/>
              <a:gdLst/>
              <a:ahLst/>
              <a:cxnLst/>
              <a:rect l="l" t="t" r="r" b="b"/>
              <a:pathLst>
                <a:path w="6214058" h="372126">
                  <a:moveTo>
                    <a:pt x="0" y="0"/>
                  </a:moveTo>
                  <a:lnTo>
                    <a:pt x="6214058" y="0"/>
                  </a:lnTo>
                  <a:lnTo>
                    <a:pt x="6214058" y="372126"/>
                  </a:lnTo>
                  <a:lnTo>
                    <a:pt x="0" y="37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1363793" y="3670355"/>
              <a:ext cx="6214058" cy="372126"/>
            </a:xfrm>
            <a:custGeom>
              <a:avLst/>
              <a:gdLst/>
              <a:ahLst/>
              <a:cxnLst/>
              <a:rect l="l" t="t" r="r" b="b"/>
              <a:pathLst>
                <a:path w="6214058" h="372126">
                  <a:moveTo>
                    <a:pt x="0" y="0"/>
                  </a:moveTo>
                  <a:lnTo>
                    <a:pt x="6214058" y="0"/>
                  </a:lnTo>
                  <a:lnTo>
                    <a:pt x="6214058" y="372126"/>
                  </a:lnTo>
                  <a:lnTo>
                    <a:pt x="0" y="37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87122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891958" y="542925"/>
            <a:ext cx="11991624" cy="523875"/>
            <a:chOff x="0" y="0"/>
            <a:chExt cx="15988832" cy="698500"/>
          </a:xfrm>
        </p:grpSpPr>
        <p:sp>
          <p:nvSpPr>
            <p:cNvPr id="55" name="AutoShape 55"/>
            <p:cNvSpPr/>
            <p:nvPr/>
          </p:nvSpPr>
          <p:spPr>
            <a:xfrm>
              <a:off x="5329611" y="673100"/>
              <a:ext cx="10659222" cy="0"/>
            </a:xfrm>
            <a:prstGeom prst="line">
              <a:avLst/>
            </a:prstGeom>
            <a:ln w="50800" cap="flat">
              <a:solidFill>
                <a:srgbClr val="F8982A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6" name="AutoShape 56"/>
            <p:cNvSpPr/>
            <p:nvPr/>
          </p:nvSpPr>
          <p:spPr>
            <a:xfrm>
              <a:off x="0" y="25400"/>
              <a:ext cx="10659222" cy="0"/>
            </a:xfrm>
            <a:prstGeom prst="line">
              <a:avLst/>
            </a:prstGeom>
            <a:ln w="50800" cap="flat">
              <a:solidFill>
                <a:srgbClr val="003271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4134684" y="1556761"/>
            <a:ext cx="12000139" cy="13273570"/>
            <a:chOff x="0" y="0"/>
            <a:chExt cx="631488" cy="698500"/>
          </a:xfrm>
        </p:grpSpPr>
        <p:sp>
          <p:nvSpPr>
            <p:cNvPr id="58" name="Freeform 58"/>
            <p:cNvSpPr/>
            <p:nvPr/>
          </p:nvSpPr>
          <p:spPr>
            <a:xfrm>
              <a:off x="2478" y="0"/>
              <a:ext cx="626532" cy="698500"/>
            </a:xfrm>
            <a:custGeom>
              <a:avLst/>
              <a:gdLst/>
              <a:ahLst/>
              <a:cxnLst/>
              <a:rect l="l" t="t" r="r" b="b"/>
              <a:pathLst>
                <a:path w="626532" h="698500">
                  <a:moveTo>
                    <a:pt x="622521" y="360403"/>
                  </a:moveTo>
                  <a:lnTo>
                    <a:pt x="432299" y="687347"/>
                  </a:lnTo>
                  <a:cubicBezTo>
                    <a:pt x="428281" y="694252"/>
                    <a:pt x="420895" y="698500"/>
                    <a:pt x="412907" y="698500"/>
                  </a:cubicBezTo>
                  <a:lnTo>
                    <a:pt x="213625" y="698500"/>
                  </a:lnTo>
                  <a:cubicBezTo>
                    <a:pt x="205637" y="698500"/>
                    <a:pt x="198251" y="694252"/>
                    <a:pt x="194233" y="687347"/>
                  </a:cubicBezTo>
                  <a:lnTo>
                    <a:pt x="4011" y="360403"/>
                  </a:lnTo>
                  <a:cubicBezTo>
                    <a:pt x="0" y="353509"/>
                    <a:pt x="0" y="344991"/>
                    <a:pt x="4011" y="338097"/>
                  </a:cubicBezTo>
                  <a:lnTo>
                    <a:pt x="194233" y="11153"/>
                  </a:lnTo>
                  <a:cubicBezTo>
                    <a:pt x="198251" y="4248"/>
                    <a:pt x="205637" y="0"/>
                    <a:pt x="213625" y="0"/>
                  </a:cubicBezTo>
                  <a:lnTo>
                    <a:pt x="412907" y="0"/>
                  </a:lnTo>
                  <a:cubicBezTo>
                    <a:pt x="420895" y="0"/>
                    <a:pt x="428281" y="4248"/>
                    <a:pt x="432299" y="11153"/>
                  </a:cubicBezTo>
                  <a:lnTo>
                    <a:pt x="622521" y="338097"/>
                  </a:lnTo>
                  <a:cubicBezTo>
                    <a:pt x="626532" y="344991"/>
                    <a:pt x="626532" y="353509"/>
                    <a:pt x="622521" y="360403"/>
                  </a:cubicBezTo>
                  <a:close/>
                </a:path>
              </a:pathLst>
            </a:custGeom>
            <a:solidFill>
              <a:srgbClr val="003271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4300" y="-57150"/>
              <a:ext cx="40288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4777011" y="1226055"/>
            <a:ext cx="10715484" cy="3487368"/>
            <a:chOff x="0" y="0"/>
            <a:chExt cx="2146251" cy="698500"/>
          </a:xfrm>
        </p:grpSpPr>
        <p:sp>
          <p:nvSpPr>
            <p:cNvPr id="61" name="Freeform 61"/>
            <p:cNvSpPr/>
            <p:nvPr/>
          </p:nvSpPr>
          <p:spPr>
            <a:xfrm>
              <a:off x="2775" y="0"/>
              <a:ext cx="2140701" cy="698500"/>
            </a:xfrm>
            <a:custGeom>
              <a:avLst/>
              <a:gdLst/>
              <a:ahLst/>
              <a:cxnLst/>
              <a:rect l="l" t="t" r="r" b="b"/>
              <a:pathLst>
                <a:path w="2140701" h="698500">
                  <a:moveTo>
                    <a:pt x="2136209" y="361740"/>
                  </a:moveTo>
                  <a:lnTo>
                    <a:pt x="1947543" y="686010"/>
                  </a:lnTo>
                  <a:cubicBezTo>
                    <a:pt x="1943044" y="693743"/>
                    <a:pt x="1934772" y="698500"/>
                    <a:pt x="1925826" y="698500"/>
                  </a:cubicBezTo>
                  <a:lnTo>
                    <a:pt x="214875" y="698500"/>
                  </a:lnTo>
                  <a:cubicBezTo>
                    <a:pt x="205929" y="698500"/>
                    <a:pt x="197657" y="693743"/>
                    <a:pt x="193158" y="686010"/>
                  </a:cubicBezTo>
                  <a:lnTo>
                    <a:pt x="4492" y="361740"/>
                  </a:lnTo>
                  <a:cubicBezTo>
                    <a:pt x="0" y="354019"/>
                    <a:pt x="0" y="344481"/>
                    <a:pt x="4492" y="336760"/>
                  </a:cubicBezTo>
                  <a:lnTo>
                    <a:pt x="193158" y="12490"/>
                  </a:lnTo>
                  <a:cubicBezTo>
                    <a:pt x="197657" y="4757"/>
                    <a:pt x="205929" y="0"/>
                    <a:pt x="214875" y="0"/>
                  </a:cubicBezTo>
                  <a:lnTo>
                    <a:pt x="1925826" y="0"/>
                  </a:lnTo>
                  <a:cubicBezTo>
                    <a:pt x="1934772" y="0"/>
                    <a:pt x="1943044" y="4757"/>
                    <a:pt x="1947543" y="12490"/>
                  </a:cubicBezTo>
                  <a:lnTo>
                    <a:pt x="2136209" y="336760"/>
                  </a:lnTo>
                  <a:cubicBezTo>
                    <a:pt x="2140701" y="344481"/>
                    <a:pt x="2140701" y="354019"/>
                    <a:pt x="2136209" y="361740"/>
                  </a:cubicBezTo>
                  <a:close/>
                </a:path>
              </a:pathLst>
            </a:custGeom>
            <a:solidFill>
              <a:srgbClr val="003271">
                <a:alpha val="80000"/>
              </a:srgbClr>
            </a:solidFill>
            <a:ln w="38100" cap="sq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14300" y="-57150"/>
              <a:ext cx="1917651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2378</Words>
  <Application>Microsoft Office PowerPoint</Application>
  <PresentationFormat>Prilagođeno</PresentationFormat>
  <Paragraphs>322</Paragraphs>
  <Slides>44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58" baseType="lpstr">
      <vt:lpstr>Arimo Bold</vt:lpstr>
      <vt:lpstr>Aileron</vt:lpstr>
      <vt:lpstr>Canva Sans Bold</vt:lpstr>
      <vt:lpstr>Montserrat Light</vt:lpstr>
      <vt:lpstr>Poppins</vt:lpstr>
      <vt:lpstr>Arial</vt:lpstr>
      <vt:lpstr>Glacial Indifference</vt:lpstr>
      <vt:lpstr>Arimo</vt:lpstr>
      <vt:lpstr>Poppins Bold</vt:lpstr>
      <vt:lpstr>Montserrat Classic Bold</vt:lpstr>
      <vt:lpstr>Poppins Semi-Bold</vt:lpstr>
      <vt:lpstr>Poppins Heavy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SRCE DEI 2024.</dc:title>
  <cp:lastModifiedBy>Ivana Grljak</cp:lastModifiedBy>
  <cp:revision>7</cp:revision>
  <dcterms:created xsi:type="dcterms:W3CDTF">2006-08-16T00:00:00Z</dcterms:created>
  <dcterms:modified xsi:type="dcterms:W3CDTF">2024-04-17T19:22:16Z</dcterms:modified>
  <dc:identifier>DAGCYys2rgQ</dc:identifier>
</cp:coreProperties>
</file>